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Default Extension="xlsx" ContentType="application/vnd.openxmlformats-officedocument.spreadsheetml.sheet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390" r:id="rId2"/>
    <p:sldId id="262" r:id="rId3"/>
    <p:sldId id="436" r:id="rId4"/>
    <p:sldId id="437" r:id="rId5"/>
    <p:sldId id="438" r:id="rId6"/>
    <p:sldId id="440" r:id="rId7"/>
    <p:sldId id="441" r:id="rId8"/>
    <p:sldId id="443" r:id="rId9"/>
    <p:sldId id="445" r:id="rId10"/>
    <p:sldId id="450" r:id="rId11"/>
    <p:sldId id="486" r:id="rId12"/>
    <p:sldId id="487" r:id="rId13"/>
    <p:sldId id="488" r:id="rId14"/>
    <p:sldId id="284" r:id="rId15"/>
    <p:sldId id="369" r:id="rId16"/>
    <p:sldId id="489" r:id="rId17"/>
    <p:sldId id="490" r:id="rId18"/>
    <p:sldId id="379" r:id="rId19"/>
    <p:sldId id="491" r:id="rId20"/>
    <p:sldId id="492" r:id="rId21"/>
    <p:sldId id="493" r:id="rId22"/>
    <p:sldId id="494" r:id="rId23"/>
    <p:sldId id="388" r:id="rId24"/>
    <p:sldId id="495" r:id="rId25"/>
    <p:sldId id="496" r:id="rId26"/>
    <p:sldId id="497" r:id="rId27"/>
    <p:sldId id="498" r:id="rId28"/>
    <p:sldId id="499" r:id="rId29"/>
    <p:sldId id="500" r:id="rId30"/>
    <p:sldId id="501" r:id="rId31"/>
    <p:sldId id="502" r:id="rId32"/>
    <p:sldId id="503" r:id="rId33"/>
    <p:sldId id="504" r:id="rId34"/>
    <p:sldId id="506" r:id="rId35"/>
    <p:sldId id="508" r:id="rId36"/>
    <p:sldId id="505" r:id="rId37"/>
    <p:sldId id="507" r:id="rId38"/>
    <p:sldId id="259" r:id="rId39"/>
  </p:sldIdLst>
  <p:sldSz cx="9144000" cy="6858000" type="screen4x3"/>
  <p:notesSz cx="6819900" cy="99314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8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Estilo Claro 3 - Ênfas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Estilo Claro 3 - Ênfas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2DE63D5-997A-4646-A377-4702673A728D}" styleName="Estilo Claro 2 - Ênfase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0505E3EF-67EA-436B-97B2-0124C06EBD24}" styleName="Estilo Médio 4 - Ênfas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Estilo Claro 3 - Ênfase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8B1032C-EA38-4F05-BA0D-38AFFFC7BED3}" styleName="Estilo Claro 3 - Ênfase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9C7853C-536D-4A76-A0AE-DD22124D55A5}" styleName="Estilo com Tema 1 - Ênfas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Estilo Médio 2 - Ênfas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Estilo Médio 2 - Ênfas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Estilo Médio 2 - Ênfas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D083AE6-46FA-4A59-8FB0-9F97EB10719F}" styleName="Estilo Claro 3 - Ênfase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6D9F66E-5EB9-4882-86FB-DCBF35E3C3E4}" styleName="Estilo Médio 4 - Ênfase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10A1B5D5-9B99-4C35-A422-299274C87663}" styleName="Estilo Médio 1 - Ênfase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Estilo Médio 2 - Ênfas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074" autoAdjust="0"/>
  </p:normalViewPr>
  <p:slideViewPr>
    <p:cSldViewPr>
      <p:cViewPr varScale="1">
        <p:scale>
          <a:sx n="80" d="100"/>
          <a:sy n="80" d="100"/>
        </p:scale>
        <p:origin x="-126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63032" y="0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A625A5-5073-4FB5-AEEC-5DA9E675A237}" type="datetimeFigureOut">
              <a:rPr lang="pt-BR" smtClean="0"/>
              <a:pPr/>
              <a:t>26/09/2018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33106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63032" y="9433106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BE63A3-5AC6-41CA-8A00-7C4CAD7145C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6900923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5290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63032" y="0"/>
            <a:ext cx="2955290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FA2B46-2CC7-48F8-9DE9-342C6DB62A50}" type="datetimeFigureOut">
              <a:rPr lang="pt-BR" smtClean="0"/>
              <a:pPr/>
              <a:t>26/09/2018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76338" y="1241425"/>
            <a:ext cx="4467225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1990" y="4779486"/>
            <a:ext cx="5455920" cy="3910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33107"/>
            <a:ext cx="2955290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63032" y="9433107"/>
            <a:ext cx="2955290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9BD1F9-BDEB-480F-8AA4-9F7236A5017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874192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309163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4010812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0127228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10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41649906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4166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085998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6528754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9480257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2606012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9BD1F9-BDEB-480F-8AA4-9F7236A50171}" type="slidenum">
              <a:rPr lang="pt-BR" smtClean="0"/>
              <a:pPr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6306726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9BD1F9-BDEB-480F-8AA4-9F7236A50171}" type="slidenum">
              <a:rPr lang="pt-BR" smtClean="0"/>
              <a:pPr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441451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9BD1F9-BDEB-480F-8AA4-9F7236A50171}" type="slidenum">
              <a:rPr lang="pt-BR" smtClean="0"/>
              <a:pPr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207746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6706501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24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1926674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530759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26/09/2018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217389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26/09/2018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648844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26/09/2018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925113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26/09/2018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799771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26/09/2018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307101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26/09/2018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643873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26/09/2018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334374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26/09/2018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560424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26/09/2018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209458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26/09/2018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3100116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A918E-7A8A-4777-BC1B-A0FBCB5DE3CF}" type="datetimeFigureOut">
              <a:rPr lang="pt-BR" smtClean="0"/>
              <a:pPr/>
              <a:t>26/09/2018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7F4F3-93CB-4905-A439-A9DAB50A1BBA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239081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18BBF-79ED-4F43-BE3D-A475424A1C5F}" type="datetimeFigureOut">
              <a:rPr lang="pt-BR" smtClean="0"/>
              <a:pPr/>
              <a:t>26/09/2018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828443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lanilha_do_Microsoft_Office_Excel1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lanilha_do_Microsoft_Office_Excel2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lanilha_do_Microsoft_Office_Excel3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lanilha_do_Microsoft_Office_Excel4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lanilha_do_Microsoft_Office_Excel5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prefeitura.pbh.gov.br/transparencia/contas-publicas/receitas/multas-de-transito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395536" y="1052737"/>
            <a:ext cx="8424936" cy="19304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bg1"/>
                </a:solidFill>
              </a:rPr>
              <a:t>Audiência Pública de Prestação de Contas - 2º Quadrimestre / 2018</a:t>
            </a:r>
          </a:p>
          <a:p>
            <a:endParaRPr lang="pt-BR" b="1" dirty="0" smtClean="0">
              <a:solidFill>
                <a:schemeClr val="bg1"/>
              </a:solidFill>
            </a:endParaRPr>
          </a:p>
        </p:txBody>
      </p:sp>
      <p:sp>
        <p:nvSpPr>
          <p:cNvPr id="6" name="Subtítulo 2"/>
          <p:cNvSpPr txBox="1">
            <a:spLocks/>
          </p:cNvSpPr>
          <p:nvPr/>
        </p:nvSpPr>
        <p:spPr>
          <a:xfrm>
            <a:off x="1371600" y="3314952"/>
            <a:ext cx="6400800" cy="88850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sz="2400" dirty="0" smtClean="0">
              <a:solidFill>
                <a:schemeClr val="bg1"/>
              </a:solidFill>
            </a:endParaRPr>
          </a:p>
          <a:p>
            <a:endParaRPr lang="pt-BR" sz="1800" b="1" dirty="0" smtClean="0">
              <a:solidFill>
                <a:schemeClr val="bg1"/>
              </a:solidFill>
            </a:endParaRPr>
          </a:p>
          <a:p>
            <a:r>
              <a:rPr lang="pt-BR" sz="1800" b="1" dirty="0" smtClean="0">
                <a:solidFill>
                  <a:schemeClr val="bg1"/>
                </a:solidFill>
              </a:rPr>
              <a:t>CMBH, 26/09/2018</a:t>
            </a:r>
            <a:endParaRPr lang="pt-B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9120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title"/>
          </p:nvPr>
        </p:nvSpPr>
        <p:spPr>
          <a:xfrm>
            <a:off x="457200" y="705892"/>
            <a:ext cx="8229600" cy="850900"/>
          </a:xfrm>
        </p:spPr>
        <p:txBody>
          <a:bodyPr/>
          <a:lstStyle/>
          <a:p>
            <a:pPr eaLnBrk="1" hangingPunct="1"/>
            <a:r>
              <a:rPr lang="pt-BR" altLang="pt-BR" sz="3300" b="1" dirty="0" smtClean="0"/>
              <a:t>SUMÁRIO</a:t>
            </a:r>
          </a:p>
        </p:txBody>
      </p:sp>
      <p:sp>
        <p:nvSpPr>
          <p:cNvPr id="3075" name="Espaço Reservado para Conteúdo 2"/>
          <p:cNvSpPr>
            <a:spLocks noGrp="1"/>
          </p:cNvSpPr>
          <p:nvPr>
            <p:ph idx="1"/>
          </p:nvPr>
        </p:nvSpPr>
        <p:spPr>
          <a:xfrm>
            <a:off x="1010683" y="1772816"/>
            <a:ext cx="7366000" cy="3671887"/>
          </a:xfrm>
        </p:spPr>
        <p:txBody>
          <a:bodyPr/>
          <a:lstStyle/>
          <a:p>
            <a:pPr marL="571500" indent="-571500" eaLnBrk="1" hangingPunct="1">
              <a:buFontTx/>
              <a:buAutoNum type="romanUcPeriod"/>
            </a:pPr>
            <a:r>
              <a:rPr lang="pt-BR" altLang="pt-BR" sz="2400" b="1" dirty="0" smtClean="0"/>
              <a:t>Execução Orçamentária</a:t>
            </a:r>
          </a:p>
          <a:p>
            <a:pPr marL="921600" lvl="1" indent="-360000" eaLnBrk="1" hangingPunct="1">
              <a:buFontTx/>
              <a:buAutoNum type="alphaUcPeriod"/>
            </a:pPr>
            <a:r>
              <a:rPr lang="pt-BR" altLang="pt-BR" sz="2000" dirty="0" smtClean="0"/>
              <a:t>Receitas</a:t>
            </a:r>
          </a:p>
          <a:p>
            <a:pPr marL="921600" lvl="1" indent="-360000" eaLnBrk="1" hangingPunct="1">
              <a:buFontTx/>
              <a:buAutoNum type="alphaUcPeriod"/>
            </a:pPr>
            <a:r>
              <a:rPr lang="pt-BR" altLang="pt-BR" sz="2000" dirty="0" smtClean="0"/>
              <a:t>Despesas</a:t>
            </a:r>
          </a:p>
          <a:p>
            <a:pPr marL="921600" lvl="1" indent="-360000" eaLnBrk="1" hangingPunct="1">
              <a:buFontTx/>
              <a:buAutoNum type="alphaUcPeriod"/>
            </a:pPr>
            <a:r>
              <a:rPr lang="pt-BR" altLang="pt-BR" sz="2000" dirty="0" smtClean="0"/>
              <a:t>Orçamentos Temáticos - Criança e Adolescente (OCA), do Idoso e da Pessoa com Deficiência</a:t>
            </a:r>
          </a:p>
          <a:p>
            <a:pPr marL="571500" indent="-571500" eaLnBrk="1" hangingPunct="1">
              <a:buFontTx/>
              <a:buAutoNum type="romanUcPeriod"/>
            </a:pPr>
            <a:r>
              <a:rPr lang="pt-BR" altLang="pt-BR" sz="2400" b="1" dirty="0" smtClean="0"/>
              <a:t>Metas Físicas por Área de Resultado</a:t>
            </a:r>
          </a:p>
          <a:p>
            <a:pPr marL="571500" indent="-571500" eaLnBrk="1" hangingPunct="1">
              <a:buFontTx/>
              <a:buAutoNum type="romanUcPeriod"/>
            </a:pPr>
            <a:r>
              <a:rPr lang="pt-BR" altLang="pt-BR" sz="2400" b="1" dirty="0" smtClean="0"/>
              <a:t>Respostas ao Requerimento 986/18</a:t>
            </a:r>
          </a:p>
        </p:txBody>
      </p:sp>
      <p:cxnSp>
        <p:nvCxnSpPr>
          <p:cNvPr id="6" name="Conector reto 5"/>
          <p:cNvCxnSpPr/>
          <p:nvPr/>
        </p:nvCxnSpPr>
        <p:spPr>
          <a:xfrm>
            <a:off x="611188" y="1463749"/>
            <a:ext cx="8064500" cy="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tângulo 1"/>
          <p:cNvSpPr/>
          <p:nvPr/>
        </p:nvSpPr>
        <p:spPr>
          <a:xfrm>
            <a:off x="413252" y="4725144"/>
            <a:ext cx="8273548" cy="116955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pt-BR" altLang="pt-BR" sz="1400" i="1" dirty="0" smtClean="0"/>
              <a:t>Fonte: </a:t>
            </a:r>
            <a:r>
              <a:rPr lang="pt-BR" altLang="pt-BR" sz="1400" i="1" dirty="0"/>
              <a:t>Relatórios da Execução Orçamentária </a:t>
            </a:r>
            <a:r>
              <a:rPr lang="pt-BR" altLang="pt-BR" sz="1400" i="1" dirty="0" smtClean="0"/>
              <a:t>e Contabilidade do Sistema </a:t>
            </a:r>
            <a:r>
              <a:rPr lang="pt-BR" altLang="pt-BR" sz="1400" i="1" dirty="0"/>
              <a:t>Orçamentário e Financeiro – SOF.</a:t>
            </a:r>
            <a:endParaRPr lang="pt-BR" altLang="pt-BR" sz="1400" i="1" dirty="0">
              <a:solidFill>
                <a:srgbClr val="FF0000"/>
              </a:solidFill>
            </a:endParaRPr>
          </a:p>
          <a:p>
            <a:pPr algn="just"/>
            <a:endParaRPr lang="pt-BR" altLang="pt-BR" sz="1400" i="1" dirty="0" smtClean="0"/>
          </a:p>
          <a:p>
            <a:pPr algn="just"/>
            <a:r>
              <a:rPr lang="pt-BR" altLang="pt-BR" sz="1400" i="1" dirty="0" smtClean="0"/>
              <a:t>Obs.: O RREO – Relatório Resumido da Execução Orçamentária do 4º. Bimestre e o Relatório de Gestão Fiscal do 2º. Quadrimestre ainda não foram publicados </a:t>
            </a:r>
            <a:r>
              <a:rPr lang="pt-BR" altLang="pt-BR" sz="1400" i="1" dirty="0"/>
              <a:t>no DOM </a:t>
            </a:r>
            <a:r>
              <a:rPr lang="pt-BR" altLang="pt-BR" sz="1400" i="1" dirty="0" smtClean="0"/>
              <a:t>pela </a:t>
            </a:r>
            <a:r>
              <a:rPr lang="pt-BR" altLang="pt-BR" sz="1400" i="1" dirty="0"/>
              <a:t>Contadoria Geral do </a:t>
            </a:r>
            <a:r>
              <a:rPr lang="pt-BR" altLang="pt-BR" sz="1400" i="1" dirty="0" smtClean="0"/>
              <a:t>Município. Conforme art. 52 da LRF, o mesmo deve ser publicado até 30 dias após o encerramento de cada bimestre.</a:t>
            </a:r>
            <a:endParaRPr lang="pt-BR" altLang="pt-BR" sz="1400" i="1" dirty="0"/>
          </a:p>
        </p:txBody>
      </p:sp>
    </p:spTree>
    <p:extLst>
      <p:ext uri="{BB962C8B-B14F-4D97-AF65-F5344CB8AC3E}">
        <p14:creationId xmlns:p14="http://schemas.microsoft.com/office/powerpoint/2010/main" xmlns="" val="124256512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to 5"/>
          <p:cNvCxnSpPr/>
          <p:nvPr/>
        </p:nvCxnSpPr>
        <p:spPr>
          <a:xfrm>
            <a:off x="611560" y="2780928"/>
            <a:ext cx="8064500" cy="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aixaDeTexto 2"/>
          <p:cNvSpPr txBox="1">
            <a:spLocks noChangeArrowheads="1"/>
          </p:cNvSpPr>
          <p:nvPr/>
        </p:nvSpPr>
        <p:spPr bwMode="auto">
          <a:xfrm>
            <a:off x="1619672" y="1916113"/>
            <a:ext cx="6047953" cy="2769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altLang="pt-BR" sz="3600" b="1" dirty="0" smtClean="0">
                <a:latin typeface="+mj-lt"/>
              </a:rPr>
              <a:t>RECEITAS/ 2º </a:t>
            </a:r>
            <a:r>
              <a:rPr lang="pt-BR" altLang="pt-BR" sz="3600" b="1" dirty="0" err="1" smtClean="0">
                <a:latin typeface="+mj-lt"/>
              </a:rPr>
              <a:t>Quad</a:t>
            </a:r>
            <a:r>
              <a:rPr lang="pt-BR" altLang="pt-BR" sz="3600" b="1" dirty="0" smtClean="0">
                <a:latin typeface="+mj-lt"/>
              </a:rPr>
              <a:t>. 2018</a:t>
            </a:r>
            <a:endParaRPr lang="pt-BR" altLang="pt-BR" sz="3600" b="1" dirty="0">
              <a:latin typeface="+mj-lt"/>
            </a:endParaRPr>
          </a:p>
          <a:p>
            <a:pPr algn="ctr">
              <a:lnSpc>
                <a:spcPct val="150000"/>
              </a:lnSpc>
            </a:pPr>
            <a:endParaRPr lang="pt-BR" altLang="pt-BR" sz="3200" b="1" dirty="0">
              <a:latin typeface="Century Gothic" pitchFamily="34" charset="0"/>
            </a:endParaRPr>
          </a:p>
          <a:p>
            <a:pPr algn="ctr">
              <a:lnSpc>
                <a:spcPct val="150000"/>
              </a:lnSpc>
            </a:pPr>
            <a:endParaRPr lang="pt-BR" altLang="pt-BR" sz="3200" b="1" dirty="0">
              <a:latin typeface="Century Gothic" pitchFamily="34" charset="0"/>
            </a:endParaRPr>
          </a:p>
          <a:p>
            <a:pPr algn="ctr">
              <a:lnSpc>
                <a:spcPct val="150000"/>
              </a:lnSpc>
            </a:pPr>
            <a:endParaRPr lang="pt-BR" altLang="pt-BR" sz="1600" b="1" dirty="0">
              <a:latin typeface="Century Gothic" pitchFamily="34" charset="0"/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611560" y="2852936"/>
            <a:ext cx="8064500" cy="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7237440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85700" y="-1012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sz="2700" b="1" dirty="0" smtClean="0"/>
              <a:t/>
            </a:r>
            <a:br>
              <a:rPr lang="pt-BR" sz="2700" b="1" dirty="0" smtClean="0"/>
            </a:br>
            <a:r>
              <a:rPr lang="pt-BR" sz="2700" b="1" dirty="0" smtClean="0"/>
              <a:t/>
            </a:r>
            <a:br>
              <a:rPr lang="pt-BR" sz="2700" b="1" dirty="0" smtClean="0"/>
            </a:br>
            <a:r>
              <a:rPr lang="pt-BR" sz="2700" b="1" dirty="0" smtClean="0"/>
              <a:t/>
            </a:r>
            <a:br>
              <a:rPr lang="pt-BR" sz="2700" b="1" dirty="0" smtClean="0"/>
            </a:br>
            <a:r>
              <a:rPr lang="pt-BR" sz="2700" b="1" dirty="0" smtClean="0"/>
              <a:t>Comparativo entre Receita estimada na LOA e realizada </a:t>
            </a:r>
            <a:br>
              <a:rPr lang="pt-BR" sz="2700" b="1" dirty="0" smtClean="0"/>
            </a:br>
            <a:r>
              <a:rPr lang="pt-BR" sz="2700" b="1" dirty="0" smtClean="0"/>
              <a:t>até o 2º Quadrimestre/2018</a:t>
            </a:r>
            <a:r>
              <a:rPr lang="pt-BR" sz="2700" dirty="0" smtClean="0"/>
              <a:t> </a:t>
            </a:r>
            <a:r>
              <a:rPr lang="pt-BR" sz="2700" b="1" dirty="0" smtClean="0"/>
              <a:t>por Categoria Econômica</a:t>
            </a:r>
            <a:r>
              <a:rPr lang="pt-BR" b="1" dirty="0" smtClean="0"/>
              <a:t/>
            </a:r>
            <a:br>
              <a:rPr lang="pt-BR" b="1" dirty="0" smtClean="0"/>
            </a:br>
            <a:endParaRPr lang="pt-BR" b="1" dirty="0"/>
          </a:p>
        </p:txBody>
      </p:sp>
      <p:sp>
        <p:nvSpPr>
          <p:cNvPr id="7" name="CaixaDeTexto 6"/>
          <p:cNvSpPr txBox="1"/>
          <p:nvPr/>
        </p:nvSpPr>
        <p:spPr>
          <a:xfrm>
            <a:off x="634938" y="5884266"/>
            <a:ext cx="35719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sp>
        <p:nvSpPr>
          <p:cNvPr id="8" name="CaixaDeTexto 7"/>
          <p:cNvSpPr txBox="1"/>
          <p:nvPr/>
        </p:nvSpPr>
        <p:spPr>
          <a:xfrm>
            <a:off x="7452320" y="958838"/>
            <a:ext cx="92869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050" i="1" dirty="0" smtClean="0"/>
              <a:t>Em R$ 1,00</a:t>
            </a:r>
            <a:endParaRPr lang="pt-BR" sz="1050" i="1" dirty="0"/>
          </a:p>
        </p:txBody>
      </p:sp>
      <p:graphicFrame>
        <p:nvGraphicFramePr>
          <p:cNvPr id="3" name="Obje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574039699"/>
              </p:ext>
            </p:extLst>
          </p:nvPr>
        </p:nvGraphicFramePr>
        <p:xfrm>
          <a:off x="827585" y="1238449"/>
          <a:ext cx="7299686" cy="4622438"/>
        </p:xfrm>
        <a:graphic>
          <a:graphicData uri="http://schemas.openxmlformats.org/presentationml/2006/ole">
            <p:oleObj spid="_x0000_s12466" name="Worksheet" r:id="rId3" imgW="6648562" imgH="4210057" progId="Excel.Sheet.12">
              <p:embed/>
            </p:oleObj>
          </a:graphicData>
        </a:graphic>
      </p:graphicFrame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02048699"/>
              </p:ext>
            </p:extLst>
          </p:nvPr>
        </p:nvGraphicFramePr>
        <p:xfrm>
          <a:off x="670454" y="6084139"/>
          <a:ext cx="5616624" cy="200025"/>
        </p:xfrm>
        <a:graphic>
          <a:graphicData uri="http://schemas.openxmlformats.org/drawingml/2006/table">
            <a:tbl>
              <a:tblPr/>
              <a:tblGrid>
                <a:gridCol w="5616624"/>
              </a:tblGrid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1" u="none" strike="noStrike" dirty="0">
                          <a:effectLst/>
                          <a:latin typeface="+mn-lt"/>
                        </a:rPr>
                        <a:t>(1</a:t>
                      </a:r>
                      <a:r>
                        <a:rPr lang="pt-BR" sz="1000" b="0" i="1" u="none" strike="noStrike" dirty="0" smtClean="0">
                          <a:effectLst/>
                          <a:latin typeface="+mn-lt"/>
                        </a:rPr>
                        <a:t>): </a:t>
                      </a:r>
                      <a:r>
                        <a:rPr lang="pt-BR" sz="1000" b="0" i="1" u="none" strike="noStrike" dirty="0">
                          <a:effectLst/>
                          <a:latin typeface="+mn-lt"/>
                        </a:rPr>
                        <a:t>Alteração da </a:t>
                      </a:r>
                      <a:r>
                        <a:rPr lang="pt-BR" sz="1000" b="0" i="1" u="none" strike="noStrike" dirty="0" smtClean="0">
                          <a:effectLst/>
                          <a:latin typeface="+mn-lt"/>
                        </a:rPr>
                        <a:t>nomenclatura </a:t>
                      </a:r>
                      <a:r>
                        <a:rPr lang="pt-BR" sz="1000" b="0" i="1" u="none" strike="noStrike" dirty="0">
                          <a:effectLst/>
                          <a:latin typeface="+mn-lt"/>
                        </a:rPr>
                        <a:t>da receita decorrente do novo </a:t>
                      </a:r>
                      <a:r>
                        <a:rPr lang="pt-BR" sz="1000" b="0" i="1" u="none" strike="noStrike" dirty="0" smtClean="0">
                          <a:effectLst/>
                          <a:latin typeface="+mn-lt"/>
                        </a:rPr>
                        <a:t>ementário / STN.</a:t>
                      </a:r>
                      <a:endParaRPr lang="pt-BR" sz="1000" b="0" i="1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3511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-967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sz="2700" b="1" dirty="0" smtClean="0"/>
              <a:t/>
            </a:r>
            <a:br>
              <a:rPr lang="pt-BR" sz="2700" b="1" dirty="0" smtClean="0"/>
            </a:br>
            <a:r>
              <a:rPr lang="pt-BR" sz="2700" b="1" dirty="0" smtClean="0"/>
              <a:t/>
            </a:r>
            <a:br>
              <a:rPr lang="pt-BR" sz="2700" b="1" dirty="0" smtClean="0"/>
            </a:br>
            <a:r>
              <a:rPr lang="pt-BR" sz="2700" b="1" dirty="0" smtClean="0"/>
              <a:t/>
            </a:r>
            <a:br>
              <a:rPr lang="pt-BR" sz="2700" b="1" dirty="0" smtClean="0"/>
            </a:br>
            <a:r>
              <a:rPr lang="pt-BR" sz="2700" b="1" dirty="0" smtClean="0"/>
              <a:t>Comparativo entre a Receita Realizada até o 2º. </a:t>
            </a:r>
            <a:r>
              <a:rPr lang="pt-BR" sz="2700" b="1" dirty="0" err="1" smtClean="0"/>
              <a:t>Quad</a:t>
            </a:r>
            <a:r>
              <a:rPr lang="pt-BR" sz="2700" b="1" dirty="0" smtClean="0"/>
              <a:t>/2018 </a:t>
            </a:r>
            <a:br>
              <a:rPr lang="pt-BR" sz="2700" b="1" dirty="0" smtClean="0"/>
            </a:br>
            <a:r>
              <a:rPr lang="pt-BR" sz="2700" b="1" dirty="0" smtClean="0"/>
              <a:t>e até o 2º. </a:t>
            </a:r>
            <a:r>
              <a:rPr lang="pt-BR" sz="2700" b="1" dirty="0" err="1" smtClean="0"/>
              <a:t>Quad</a:t>
            </a:r>
            <a:r>
              <a:rPr lang="pt-BR" sz="2700" b="1" dirty="0" smtClean="0"/>
              <a:t>/2017 por Categoria Econômica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</p:txBody>
      </p:sp>
      <p:sp>
        <p:nvSpPr>
          <p:cNvPr id="7" name="CaixaDeTexto 6"/>
          <p:cNvSpPr txBox="1"/>
          <p:nvPr/>
        </p:nvSpPr>
        <p:spPr>
          <a:xfrm>
            <a:off x="7452320" y="1044578"/>
            <a:ext cx="100013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050" i="1" dirty="0" smtClean="0"/>
              <a:t>Em  R$ 1,00</a:t>
            </a:r>
            <a:endParaRPr lang="pt-BR" sz="1050" i="1" dirty="0"/>
          </a:p>
        </p:txBody>
      </p:sp>
      <p:sp>
        <p:nvSpPr>
          <p:cNvPr id="8" name="CaixaDeTexto 7"/>
          <p:cNvSpPr txBox="1"/>
          <p:nvPr/>
        </p:nvSpPr>
        <p:spPr>
          <a:xfrm>
            <a:off x="827584" y="5785979"/>
            <a:ext cx="435771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14140929"/>
              </p:ext>
            </p:extLst>
          </p:nvPr>
        </p:nvGraphicFramePr>
        <p:xfrm>
          <a:off x="827584" y="1323974"/>
          <a:ext cx="7402016" cy="4385843"/>
        </p:xfrm>
        <a:graphic>
          <a:graphicData uri="http://schemas.openxmlformats.org/presentationml/2006/ole">
            <p:oleObj spid="_x0000_s13490" name="Worksheet" r:id="rId3" imgW="7067513" imgH="4210057" progId="Excel.Sheet.12">
              <p:embed/>
            </p:oleObj>
          </a:graphicData>
        </a:graphic>
      </p:graphicFrame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81618422"/>
              </p:ext>
            </p:extLst>
          </p:nvPr>
        </p:nvGraphicFramePr>
        <p:xfrm>
          <a:off x="827584" y="5989724"/>
          <a:ext cx="5616624" cy="200025"/>
        </p:xfrm>
        <a:graphic>
          <a:graphicData uri="http://schemas.openxmlformats.org/drawingml/2006/table">
            <a:tbl>
              <a:tblPr/>
              <a:tblGrid>
                <a:gridCol w="5616624"/>
              </a:tblGrid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1" u="none" strike="noStrike" dirty="0">
                          <a:effectLst/>
                          <a:latin typeface="+mn-lt"/>
                        </a:rPr>
                        <a:t>(1</a:t>
                      </a:r>
                      <a:r>
                        <a:rPr lang="pt-BR" sz="1000" b="0" i="1" u="none" strike="noStrike" dirty="0" smtClean="0">
                          <a:effectLst/>
                          <a:latin typeface="+mn-lt"/>
                        </a:rPr>
                        <a:t>): </a:t>
                      </a:r>
                      <a:r>
                        <a:rPr lang="pt-BR" sz="1000" b="0" i="1" u="none" strike="noStrike" dirty="0">
                          <a:effectLst/>
                          <a:latin typeface="+mn-lt"/>
                        </a:rPr>
                        <a:t>Alteração da </a:t>
                      </a:r>
                      <a:r>
                        <a:rPr lang="pt-BR" sz="1000" b="0" i="1" u="none" strike="noStrike" dirty="0" smtClean="0">
                          <a:effectLst/>
                          <a:latin typeface="+mn-lt"/>
                        </a:rPr>
                        <a:t>nomenclatura </a:t>
                      </a:r>
                      <a:r>
                        <a:rPr lang="pt-BR" sz="1000" b="0" i="1" u="none" strike="noStrike" dirty="0">
                          <a:effectLst/>
                          <a:latin typeface="+mn-lt"/>
                        </a:rPr>
                        <a:t>da receita decorrente do novo </a:t>
                      </a:r>
                      <a:r>
                        <a:rPr lang="pt-BR" sz="1000" b="0" i="1" u="none" strike="noStrike" dirty="0" smtClean="0">
                          <a:effectLst/>
                          <a:latin typeface="+mn-lt"/>
                        </a:rPr>
                        <a:t>ementário / STN.</a:t>
                      </a:r>
                      <a:endParaRPr lang="pt-BR" sz="1000" b="0" i="1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58937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to 5"/>
          <p:cNvCxnSpPr/>
          <p:nvPr/>
        </p:nvCxnSpPr>
        <p:spPr>
          <a:xfrm>
            <a:off x="611560" y="2780928"/>
            <a:ext cx="8064500" cy="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aixaDeTexto 2"/>
          <p:cNvSpPr txBox="1">
            <a:spLocks noChangeArrowheads="1"/>
          </p:cNvSpPr>
          <p:nvPr/>
        </p:nvSpPr>
        <p:spPr bwMode="auto">
          <a:xfrm>
            <a:off x="1619672" y="1916113"/>
            <a:ext cx="6047953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altLang="pt-BR" sz="3200" b="1" dirty="0"/>
              <a:t>DESPESAS/ </a:t>
            </a:r>
            <a:r>
              <a:rPr lang="pt-BR" altLang="pt-BR" sz="3200" b="1" dirty="0" smtClean="0"/>
              <a:t>2º </a:t>
            </a:r>
            <a:r>
              <a:rPr lang="pt-BR" altLang="pt-BR" sz="3200" b="1" dirty="0" err="1" smtClean="0"/>
              <a:t>Quad</a:t>
            </a:r>
            <a:r>
              <a:rPr lang="pt-BR" altLang="pt-BR" sz="3200" b="1" dirty="0"/>
              <a:t>. </a:t>
            </a:r>
            <a:r>
              <a:rPr lang="pt-BR" altLang="pt-BR" sz="3200" b="1" dirty="0" smtClean="0"/>
              <a:t>2018</a:t>
            </a:r>
            <a:endParaRPr lang="pt-BR" altLang="pt-BR" sz="3200" b="1" dirty="0"/>
          </a:p>
          <a:p>
            <a:pPr algn="ctr">
              <a:lnSpc>
                <a:spcPct val="150000"/>
              </a:lnSpc>
            </a:pPr>
            <a:endParaRPr lang="pt-BR" altLang="pt-BR" sz="3200" b="1" dirty="0">
              <a:latin typeface="Century Gothic" pitchFamily="34" charset="0"/>
            </a:endParaRPr>
          </a:p>
          <a:p>
            <a:pPr algn="ctr">
              <a:lnSpc>
                <a:spcPct val="150000"/>
              </a:lnSpc>
            </a:pPr>
            <a:endParaRPr lang="pt-BR" altLang="pt-BR" sz="3200" b="1" dirty="0">
              <a:latin typeface="Century Gothic" pitchFamily="34" charset="0"/>
            </a:endParaRPr>
          </a:p>
          <a:p>
            <a:pPr algn="ctr">
              <a:lnSpc>
                <a:spcPct val="150000"/>
              </a:lnSpc>
            </a:pPr>
            <a:endParaRPr lang="pt-BR" altLang="pt-BR" sz="1600" b="1" dirty="0">
              <a:latin typeface="Century Gothic" pitchFamily="34" charset="0"/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611560" y="2852936"/>
            <a:ext cx="8064500" cy="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6903812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10396" y="5373216"/>
            <a:ext cx="9144000" cy="1628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-3863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sz="2400" b="1" dirty="0" smtClean="0"/>
              <a:t/>
            </a:r>
            <a:br>
              <a:rPr lang="pt-BR" sz="2400" b="1" dirty="0" smtClean="0"/>
            </a:br>
            <a:r>
              <a:rPr lang="pt-BR" sz="2400" b="1" dirty="0" smtClean="0"/>
              <a:t>Despesas por Função de Governo - Comparativo entre os </a:t>
            </a:r>
            <a:br>
              <a:rPr lang="pt-BR" sz="2400" b="1" dirty="0" smtClean="0"/>
            </a:br>
            <a:r>
              <a:rPr lang="pt-BR" sz="2400" b="1" dirty="0" smtClean="0"/>
              <a:t>Valores Empenhados, Liquidados e Aprovados na LOA/2018</a:t>
            </a:r>
            <a:r>
              <a:rPr lang="pt-BR" sz="2400" dirty="0" smtClean="0"/>
              <a:t> </a:t>
            </a:r>
            <a:endParaRPr lang="pt-BR" sz="24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7909046" y="850451"/>
            <a:ext cx="100013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050" i="1" dirty="0" smtClean="0"/>
              <a:t>Em  R$ 1,00</a:t>
            </a:r>
            <a:endParaRPr lang="pt-BR" sz="1050" i="1" dirty="0"/>
          </a:p>
        </p:txBody>
      </p:sp>
      <p:sp>
        <p:nvSpPr>
          <p:cNvPr id="6" name="CaixaDeTexto 5"/>
          <p:cNvSpPr txBox="1"/>
          <p:nvPr/>
        </p:nvSpPr>
        <p:spPr>
          <a:xfrm>
            <a:off x="436660" y="6592840"/>
            <a:ext cx="385765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graphicFrame>
        <p:nvGraphicFramePr>
          <p:cNvPr id="8" name="Objeto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684473597"/>
              </p:ext>
            </p:extLst>
          </p:nvPr>
        </p:nvGraphicFramePr>
        <p:xfrm>
          <a:off x="414338" y="1104900"/>
          <a:ext cx="8048126" cy="5487940"/>
        </p:xfrm>
        <a:graphic>
          <a:graphicData uri="http://schemas.openxmlformats.org/presentationml/2006/ole">
            <p:oleObj spid="_x0000_s15538" name="Worksheet" r:id="rId3" imgW="7305613" imgH="5210283" progId="Excel.Sheet.12">
              <p:embed/>
            </p:oleObj>
          </a:graphicData>
        </a:graphic>
      </p:graphicFrame>
      <p:sp>
        <p:nvSpPr>
          <p:cNvPr id="9" name="Retângulo 8"/>
          <p:cNvSpPr/>
          <p:nvPr/>
        </p:nvSpPr>
        <p:spPr>
          <a:xfrm>
            <a:off x="5868144" y="1104366"/>
            <a:ext cx="576064" cy="8124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7863679" y="1109539"/>
            <a:ext cx="596753" cy="8072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190016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2390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sz="2700" b="1" dirty="0" smtClean="0"/>
              <a:t/>
            </a:r>
            <a:br>
              <a:rPr lang="pt-BR" sz="2700" b="1" dirty="0" smtClean="0"/>
            </a:br>
            <a:r>
              <a:rPr lang="pt-BR" sz="2700" b="1" dirty="0" smtClean="0"/>
              <a:t/>
            </a:r>
            <a:br>
              <a:rPr lang="pt-BR" sz="2700" b="1" dirty="0" smtClean="0"/>
            </a:br>
            <a:r>
              <a:rPr lang="pt-BR" sz="2700" b="1" dirty="0" smtClean="0"/>
              <a:t/>
            </a:r>
            <a:br>
              <a:rPr lang="pt-BR" sz="2700" b="1" dirty="0" smtClean="0"/>
            </a:br>
            <a:r>
              <a:rPr lang="pt-BR" sz="2700" b="1" dirty="0" smtClean="0"/>
              <a:t>Comparativo entre Despesa Fixada e Liquidada até o </a:t>
            </a:r>
            <a:br>
              <a:rPr lang="pt-BR" sz="2700" b="1" dirty="0" smtClean="0"/>
            </a:br>
            <a:r>
              <a:rPr lang="pt-BR" sz="2700" b="1" dirty="0" smtClean="0"/>
              <a:t>2º </a:t>
            </a:r>
            <a:r>
              <a:rPr lang="pt-BR" sz="2700" b="1" dirty="0" err="1" smtClean="0"/>
              <a:t>Quad</a:t>
            </a:r>
            <a:r>
              <a:rPr lang="pt-BR" sz="2700" b="1" dirty="0" smtClean="0"/>
              <a:t>./18 e Despesa Liquidada até o 2º. </a:t>
            </a:r>
            <a:r>
              <a:rPr lang="pt-BR" sz="2700" b="1" dirty="0" err="1" smtClean="0"/>
              <a:t>Quad</a:t>
            </a:r>
            <a:r>
              <a:rPr lang="pt-BR" sz="2700" b="1" dirty="0" smtClean="0"/>
              <a:t>./17</a:t>
            </a:r>
            <a:br>
              <a:rPr lang="pt-BR" sz="2700" b="1" dirty="0" smtClean="0"/>
            </a:br>
            <a:r>
              <a:rPr lang="pt-BR" sz="2700" b="1" dirty="0" smtClean="0"/>
              <a:t>por Categoria Econômica</a:t>
            </a:r>
            <a:r>
              <a:rPr lang="pt-BR" sz="2700" dirty="0" smtClean="0"/>
              <a:t> 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7308304" y="1534107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000" i="1" dirty="0" smtClean="0"/>
              <a:t>Em R$ 1,00</a:t>
            </a:r>
            <a:endParaRPr lang="pt-BR" sz="1000" i="1" dirty="0"/>
          </a:p>
        </p:txBody>
      </p:sp>
      <p:sp>
        <p:nvSpPr>
          <p:cNvPr id="8" name="CaixaDeTexto 7"/>
          <p:cNvSpPr txBox="1"/>
          <p:nvPr/>
        </p:nvSpPr>
        <p:spPr>
          <a:xfrm>
            <a:off x="611560" y="5509720"/>
            <a:ext cx="41434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- Sistema Orçamentário e Financeiro da PBH</a:t>
            </a:r>
            <a:endParaRPr lang="pt-BR" sz="1000" i="1" dirty="0"/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636603769"/>
              </p:ext>
            </p:extLst>
          </p:nvPr>
        </p:nvGraphicFramePr>
        <p:xfrm>
          <a:off x="827088" y="1916113"/>
          <a:ext cx="7767100" cy="3436937"/>
        </p:xfrm>
        <a:graphic>
          <a:graphicData uri="http://schemas.openxmlformats.org/presentationml/2006/ole">
            <p:oleObj spid="_x0000_s17586" name="Worksheet" r:id="rId3" imgW="6648562" imgH="3010046" progId="Excel.Shee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86672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53802375"/>
              </p:ext>
            </p:extLst>
          </p:nvPr>
        </p:nvGraphicFramePr>
        <p:xfrm>
          <a:off x="971600" y="908720"/>
          <a:ext cx="6809704" cy="4064000"/>
        </p:xfrm>
        <a:graphic>
          <a:graphicData uri="http://schemas.openxmlformats.org/presentationml/2006/ole">
            <p:oleObj spid="_x0000_s19634" name="Worksheet" r:id="rId3" imgW="6048254" imgH="3448004" progId="Excel.Sheet.12">
              <p:embed/>
            </p:oleObj>
          </a:graphicData>
        </a:graphic>
      </p:graphicFrame>
      <p:sp>
        <p:nvSpPr>
          <p:cNvPr id="10" name="Retângulo 9"/>
          <p:cNvSpPr/>
          <p:nvPr/>
        </p:nvSpPr>
        <p:spPr>
          <a:xfrm>
            <a:off x="395536" y="5229200"/>
            <a:ext cx="8208912" cy="7386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pt-BR" altLang="pt-BR" sz="1400" i="1" dirty="0" smtClean="0"/>
              <a:t>Obs.: O RREO – Relatório Resumido da Execução Orçamentária do 4º. Bimestre e o Relatório de Gestão Fiscal do 2º. Quadrimestre ainda não foram publicados </a:t>
            </a:r>
            <a:r>
              <a:rPr lang="pt-BR" altLang="pt-BR" sz="1400" i="1" dirty="0"/>
              <a:t>no DOM </a:t>
            </a:r>
            <a:r>
              <a:rPr lang="pt-BR" altLang="pt-BR" sz="1400" i="1" dirty="0" smtClean="0"/>
              <a:t>pela </a:t>
            </a:r>
            <a:r>
              <a:rPr lang="pt-BR" altLang="pt-BR" sz="1400" i="1" dirty="0"/>
              <a:t>Contadoria Geral do </a:t>
            </a:r>
            <a:r>
              <a:rPr lang="pt-BR" altLang="pt-BR" sz="1400" i="1" dirty="0" smtClean="0"/>
              <a:t>Município. Conforme art. 52 da LRF, o mesmo deve ser publicado até 30 dias após o encerramento de cada bimestre.</a:t>
            </a:r>
            <a:endParaRPr lang="pt-BR" altLang="pt-BR" sz="1400" i="1" dirty="0"/>
          </a:p>
        </p:txBody>
      </p:sp>
    </p:spTree>
    <p:extLst>
      <p:ext uri="{BB962C8B-B14F-4D97-AF65-F5344CB8AC3E}">
        <p14:creationId xmlns:p14="http://schemas.microsoft.com/office/powerpoint/2010/main" xmlns="" val="3161439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to 5"/>
          <p:cNvCxnSpPr/>
          <p:nvPr/>
        </p:nvCxnSpPr>
        <p:spPr>
          <a:xfrm>
            <a:off x="611560" y="2780928"/>
            <a:ext cx="8064500" cy="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aixaDeTexto 2"/>
          <p:cNvSpPr txBox="1">
            <a:spLocks noChangeArrowheads="1"/>
          </p:cNvSpPr>
          <p:nvPr/>
        </p:nvSpPr>
        <p:spPr bwMode="auto">
          <a:xfrm>
            <a:off x="1619672" y="1916113"/>
            <a:ext cx="6047953" cy="2769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altLang="pt-BR" sz="3600" b="1" dirty="0">
                <a:latin typeface="Calibri" pitchFamily="34" charset="0"/>
              </a:rPr>
              <a:t>ORÇAMENTOS TEMÁTICOS</a:t>
            </a:r>
          </a:p>
          <a:p>
            <a:pPr algn="ctr">
              <a:lnSpc>
                <a:spcPct val="150000"/>
              </a:lnSpc>
            </a:pPr>
            <a:endParaRPr lang="pt-BR" altLang="pt-BR" sz="3200" b="1" dirty="0">
              <a:latin typeface="Century Gothic" pitchFamily="34" charset="0"/>
            </a:endParaRPr>
          </a:p>
          <a:p>
            <a:pPr algn="ctr">
              <a:lnSpc>
                <a:spcPct val="150000"/>
              </a:lnSpc>
            </a:pPr>
            <a:endParaRPr lang="pt-BR" altLang="pt-BR" sz="3200" b="1" dirty="0">
              <a:latin typeface="Century Gothic" pitchFamily="34" charset="0"/>
            </a:endParaRPr>
          </a:p>
          <a:p>
            <a:pPr algn="ctr">
              <a:lnSpc>
                <a:spcPct val="150000"/>
              </a:lnSpc>
            </a:pPr>
            <a:endParaRPr lang="pt-BR" altLang="pt-BR" sz="1600" b="1" dirty="0">
              <a:latin typeface="Century Gothic" pitchFamily="34" charset="0"/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611560" y="2852936"/>
            <a:ext cx="8064500" cy="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187262570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-504056" y="185821"/>
            <a:ext cx="9828584" cy="52322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pt-BR" sz="2800" b="1" dirty="0" smtClean="0">
                <a:latin typeface="Arial" pitchFamily="34" charset="0"/>
                <a:ea typeface="+mj-ea"/>
                <a:cs typeface="Arial" pitchFamily="34" charset="0"/>
              </a:rPr>
              <a:t>Orçamento Criança e Adolescente – OCA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528633" y="6183175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cxnSp>
        <p:nvCxnSpPr>
          <p:cNvPr id="10" name="Conector reto 9"/>
          <p:cNvCxnSpPr/>
          <p:nvPr/>
        </p:nvCxnSpPr>
        <p:spPr>
          <a:xfrm>
            <a:off x="611559" y="764704"/>
            <a:ext cx="8064500" cy="0"/>
          </a:xfrm>
          <a:prstGeom prst="line">
            <a:avLst/>
          </a:prstGeom>
          <a:ln w="22225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66287750"/>
              </p:ext>
            </p:extLst>
          </p:nvPr>
        </p:nvGraphicFramePr>
        <p:xfrm>
          <a:off x="556376" y="1194354"/>
          <a:ext cx="7873276" cy="4848202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394919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5605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06802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238929">
                <a:tc rowSpan="2"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/>
                        <a:t>Eixos/Sub Eixos</a:t>
                      </a:r>
                    </a:p>
                    <a:p>
                      <a:pPr algn="l" fontAlgn="b"/>
                      <a:r>
                        <a:rPr lang="pt-BR" sz="1600" b="1" u="none" strike="noStrike" dirty="0"/>
                        <a:t> 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 smtClean="0"/>
                        <a:t>2018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8396">
                <a:tc vMerge="1">
                  <a:txBody>
                    <a:bodyPr/>
                    <a:lstStyle/>
                    <a:p>
                      <a:pPr algn="l" fontAlgn="b"/>
                      <a:endParaRPr lang="pt-BR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/>
                        <a:t>Orçamento Inicial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 smtClean="0"/>
                        <a:t>Empenhado </a:t>
                      </a:r>
                    </a:p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2º</a:t>
                      </a:r>
                      <a:r>
                        <a:rPr lang="pt-BR" sz="16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Quadrimestre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92792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b="1" u="none" strike="noStrike" dirty="0"/>
                        <a:t>Eixo:Acesso à Educação de Qualidade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</a:t>
                      </a:r>
                      <a:r>
                        <a:rPr lang="pt-BR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1.872.768.474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1.201.661.890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92792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u="none" strike="noStrike" dirty="0" smtClean="0"/>
                        <a:t>Sub </a:t>
                      </a:r>
                      <a:r>
                        <a:rPr lang="pt-BR" sz="1400" u="none" strike="noStrike" dirty="0"/>
                        <a:t>Eixo</a:t>
                      </a:r>
                      <a:r>
                        <a:rPr lang="pt-BR" sz="1400" u="none" strike="noStrike" dirty="0" smtClean="0"/>
                        <a:t>: Cultura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  </a:t>
                      </a:r>
                      <a:r>
                        <a:rPr lang="pt-BR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22.261.726 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8.859.802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92792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u="none" strike="noStrike" dirty="0"/>
                        <a:t>Sub Eixo: Desporto e Lazer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  </a:t>
                      </a:r>
                      <a:r>
                        <a:rPr lang="pt-BR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15.426.040 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4.053.804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92792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u="none" strike="noStrike" dirty="0"/>
                        <a:t>Sub </a:t>
                      </a:r>
                      <a:r>
                        <a:rPr lang="pt-BR" sz="1400" u="none" strike="noStrike" dirty="0" smtClean="0"/>
                        <a:t>Eixo: </a:t>
                      </a:r>
                      <a:r>
                        <a:rPr lang="pt-BR" sz="1400" u="none" strike="noStrike" dirty="0"/>
                        <a:t>Educação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</a:t>
                      </a:r>
                      <a:r>
                        <a:rPr lang="pt-BR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1.835.080.708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1.188.748.282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92792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b="1" u="none" strike="noStrike" dirty="0"/>
                        <a:t>Eixo: Promoção de Direitos e Proteção Integral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</a:t>
                      </a:r>
                      <a:r>
                        <a:rPr lang="pt-BR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111.736.410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63.586.042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92792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u="none" strike="noStrike" dirty="0"/>
                        <a:t>Sub Eixo: Assistência Social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</a:t>
                      </a:r>
                      <a:r>
                        <a:rPr lang="pt-BR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109.070.148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61.791.184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92792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u="none" strike="noStrike" dirty="0"/>
                        <a:t>Sub Eixo: Direitos da Cidadania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    </a:t>
                      </a:r>
                      <a:r>
                        <a:rPr lang="pt-BR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2.666.262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1.794.858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92792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b="1" u="none" strike="noStrike" dirty="0"/>
                        <a:t>Eixo: Promovendo Vidas Saudáveis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</a:t>
                      </a:r>
                      <a:r>
                        <a:rPr lang="pt-BR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1.268.760.160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758.374.003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92792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u="none" strike="noStrike" dirty="0"/>
                        <a:t>Sub Eixo: Habitação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  </a:t>
                      </a:r>
                      <a:r>
                        <a:rPr lang="pt-BR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56.381.363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22.435.916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92792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u="none" strike="noStrike" dirty="0"/>
                        <a:t>Sub Eixo: Saneamento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</a:t>
                      </a:r>
                      <a:r>
                        <a:rPr lang="pt-BR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268.988.324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89.031.806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92792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u="none" strike="noStrike" dirty="0"/>
                        <a:t>Sub Eixo: Saúde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</a:t>
                      </a:r>
                      <a:r>
                        <a:rPr lang="pt-BR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943.390.473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646.906.281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92792">
                <a:tc>
                  <a:txBody>
                    <a:bodyPr/>
                    <a:lstStyle/>
                    <a:p>
                      <a:pPr algn="ctr" fontAlgn="b"/>
                      <a:r>
                        <a:rPr lang="pt-BR" sz="1400" b="1" u="none" strike="noStrike" dirty="0"/>
                        <a:t>Total Geral OCA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</a:t>
                      </a:r>
                      <a:r>
                        <a:rPr lang="pt-BR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3.253.265.044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2.023.621.934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292792">
                <a:tc>
                  <a:txBody>
                    <a:bodyPr/>
                    <a:lstStyle/>
                    <a:p>
                      <a:pPr algn="ctr" fontAlgn="b"/>
                      <a:r>
                        <a:rPr lang="pt-BR" sz="1400" b="1" u="none" strike="noStrike" dirty="0"/>
                        <a:t>Orçamento PBH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12.535.716.659</a:t>
                      </a:r>
                      <a:endParaRPr lang="pt-BR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7.315.477.968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92792">
                <a:tc>
                  <a:txBody>
                    <a:bodyPr/>
                    <a:lstStyle/>
                    <a:p>
                      <a:pPr algn="ctr" fontAlgn="b"/>
                      <a:r>
                        <a:rPr lang="pt-BR" sz="1400" b="1" u="none" strike="noStrike" dirty="0"/>
                        <a:t>%  </a:t>
                      </a:r>
                      <a:r>
                        <a:rPr lang="pt-BR" sz="1400" b="1" u="none" strike="noStrike" dirty="0" smtClean="0"/>
                        <a:t>OCA/PBH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26%</a:t>
                      </a:r>
                      <a:endParaRPr lang="pt-BR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28%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6" name="CaixaDeTexto 5"/>
          <p:cNvSpPr txBox="1"/>
          <p:nvPr/>
        </p:nvSpPr>
        <p:spPr>
          <a:xfrm>
            <a:off x="7572396" y="857233"/>
            <a:ext cx="92869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000" i="1" dirty="0" smtClean="0">
                <a:latin typeface="Arial" pitchFamily="34" charset="0"/>
                <a:cs typeface="Arial" pitchFamily="34" charset="0"/>
              </a:rPr>
              <a:t>Em R$ 1,00</a:t>
            </a:r>
            <a:endParaRPr lang="pt-BR" sz="1000" i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5411499"/>
      </p:ext>
    </p:extLst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-41030" y="234625"/>
            <a:ext cx="9144000" cy="52322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pt-BR" sz="2800" b="1" dirty="0" smtClean="0">
                <a:latin typeface="Arial" pitchFamily="34" charset="0"/>
                <a:ea typeface="+mj-ea"/>
                <a:cs typeface="Arial" pitchFamily="34" charset="0"/>
              </a:rPr>
              <a:t>Orçamento do Idoso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515052" y="5466173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cxnSp>
        <p:nvCxnSpPr>
          <p:cNvPr id="7" name="Conector reto 6"/>
          <p:cNvCxnSpPr/>
          <p:nvPr/>
        </p:nvCxnSpPr>
        <p:spPr>
          <a:xfrm>
            <a:off x="539552" y="764704"/>
            <a:ext cx="8064500" cy="0"/>
          </a:xfrm>
          <a:prstGeom prst="line">
            <a:avLst/>
          </a:prstGeom>
          <a:ln w="222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62822183"/>
              </p:ext>
            </p:extLst>
          </p:nvPr>
        </p:nvGraphicFramePr>
        <p:xfrm>
          <a:off x="578207" y="1317767"/>
          <a:ext cx="8031836" cy="3889094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415439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7719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0023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97873">
                <a:tc rowSpan="2">
                  <a:txBody>
                    <a:bodyPr/>
                    <a:lstStyle/>
                    <a:p>
                      <a:pPr algn="l" fontAlgn="b"/>
                      <a:r>
                        <a:rPr lang="pt-BR" sz="1600" b="1" u="none" strike="noStrike" dirty="0"/>
                        <a:t> </a:t>
                      </a:r>
                    </a:p>
                    <a:p>
                      <a:pPr algn="ctr" rtl="0" fontAlgn="ctr"/>
                      <a:r>
                        <a:rPr lang="pt-BR" sz="1600" b="1" u="none" strike="noStrike" dirty="0" smtClean="0"/>
                        <a:t>Eixos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42" marR="5042" marT="5042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1400" b="1" u="none" strike="noStrike" dirty="0" smtClean="0"/>
                        <a:t>2018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42" marR="5042" marT="5042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8341">
                <a:tc vMerge="1">
                  <a:txBody>
                    <a:bodyPr/>
                    <a:lstStyle/>
                    <a:p>
                      <a:pPr algn="ctr" rtl="0" fontAlgn="ctr"/>
                      <a:endParaRPr lang="pt-BR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42" marR="5042" marT="50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600" b="1" u="none" strike="noStrike" dirty="0" smtClean="0"/>
                        <a:t>Orçamento Inicial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42" marR="5042" marT="5042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600" b="1" u="none" strike="noStrike" dirty="0" smtClean="0"/>
                        <a:t>Empenhado</a:t>
                      </a:r>
                    </a:p>
                    <a:p>
                      <a:pPr algn="ctr" rtl="0" fontAlgn="ctr"/>
                      <a:r>
                        <a:rPr lang="pt-BR" sz="1600" b="1" u="none" strike="noStrike" dirty="0" smtClean="0"/>
                        <a:t>2º </a:t>
                      </a:r>
                      <a:r>
                        <a:rPr lang="pt-BR" sz="1600" b="1" u="none" strike="noStrike" dirty="0"/>
                        <a:t>Q</a:t>
                      </a:r>
                      <a:r>
                        <a:rPr lang="pt-BR" sz="1600" b="1" u="none" strike="noStrike" dirty="0" smtClean="0"/>
                        <a:t>uadrimestre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42" marR="5042" marT="5042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10398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400" u="none" strike="noStrike" dirty="0" smtClean="0"/>
                        <a:t>Eixo: Direitos </a:t>
                      </a:r>
                      <a:r>
                        <a:rPr lang="pt-BR" sz="1400" u="none" strike="noStrike" dirty="0"/>
                        <a:t>Humanos, Cidadania, Segurança e Proteção Social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42" marR="5042" marT="504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0" i="0" u="none" strike="noStrike" dirty="0">
                          <a:latin typeface="+mn-lt"/>
                        </a:rPr>
                        <a:t>                      </a:t>
                      </a:r>
                      <a:r>
                        <a:rPr lang="pt-BR" sz="1400" b="0" i="0" u="none" strike="noStrike" dirty="0" smtClean="0">
                          <a:latin typeface="+mn-lt"/>
                        </a:rPr>
                        <a:t>77.249.574</a:t>
                      </a:r>
                      <a:endParaRPr lang="pt-BR" sz="1400" b="0" i="0" u="none" strike="noStrike" dirty="0"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47.240.069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10398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400" u="none" strike="noStrike" dirty="0" smtClean="0"/>
                        <a:t>Eixo: Educação</a:t>
                      </a:r>
                      <a:r>
                        <a:rPr lang="pt-BR" sz="1400" u="none" strike="noStrike" dirty="0"/>
                        <a:t>, Qualificação</a:t>
                      </a:r>
                      <a:r>
                        <a:rPr lang="pt-BR" sz="1400" u="none" strike="noStrike" dirty="0" smtClean="0"/>
                        <a:t>, Geração </a:t>
                      </a:r>
                      <a:r>
                        <a:rPr lang="pt-BR" sz="1400" u="none" strike="noStrike" dirty="0"/>
                        <a:t>de </a:t>
                      </a:r>
                      <a:r>
                        <a:rPr lang="pt-BR" sz="1400" u="none" strike="noStrike" dirty="0" smtClean="0"/>
                        <a:t>Trabalho </a:t>
                      </a:r>
                      <a:r>
                        <a:rPr lang="pt-BR" sz="1400" u="none" strike="noStrike" dirty="0"/>
                        <a:t>e Renda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42" marR="5042" marT="504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0" i="0" u="none" strike="noStrike" dirty="0">
                          <a:latin typeface="+mn-lt"/>
                        </a:rPr>
                        <a:t>                      </a:t>
                      </a:r>
                      <a:r>
                        <a:rPr lang="pt-BR" sz="1400" b="0" i="0" u="none" strike="noStrike" dirty="0" smtClean="0">
                          <a:latin typeface="+mn-lt"/>
                        </a:rPr>
                        <a:t>14.155.705</a:t>
                      </a:r>
                      <a:endParaRPr lang="pt-BR" sz="1400" b="0" i="0" u="none" strike="noStrike" dirty="0"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6.562.652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3368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400" u="none" strike="noStrike" dirty="0" smtClean="0"/>
                        <a:t>Eixo: Promovendo </a:t>
                      </a:r>
                      <a:r>
                        <a:rPr lang="pt-BR" sz="1400" u="none" strike="noStrike" dirty="0"/>
                        <a:t>Vidas Saudáveis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42" marR="5042" marT="504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0" i="0" u="none" strike="noStrike" dirty="0">
                          <a:latin typeface="+mn-lt"/>
                        </a:rPr>
                        <a:t>                    </a:t>
                      </a:r>
                      <a:r>
                        <a:rPr lang="pt-BR" sz="1400" b="0" i="0" u="none" strike="noStrike" dirty="0" smtClean="0">
                          <a:latin typeface="+mn-lt"/>
                        </a:rPr>
                        <a:t>960.428.509</a:t>
                      </a:r>
                      <a:endParaRPr lang="pt-BR" sz="1400" b="0" i="0" u="none" strike="noStrike" dirty="0"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615.863.606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78142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1" u="none" strike="noStrike" dirty="0" smtClean="0"/>
                        <a:t>Total Geral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42" marR="5042" marT="5042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1" i="0" u="none" strike="noStrike" dirty="0">
                          <a:latin typeface="+mn-lt"/>
                        </a:rPr>
                        <a:t>                 </a:t>
                      </a:r>
                      <a:r>
                        <a:rPr lang="pt-BR" sz="1400" b="1" i="0" u="none" strike="noStrike" dirty="0" smtClean="0">
                          <a:latin typeface="+mn-lt"/>
                        </a:rPr>
                        <a:t>1.051.833.788</a:t>
                      </a:r>
                      <a:endParaRPr lang="pt-BR" sz="1400" b="1" i="0" u="none" strike="noStrike" dirty="0">
                        <a:latin typeface="+mn-lt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669.666.328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7458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400" b="1" u="none" strike="noStrike" dirty="0"/>
                        <a:t>Orçamento PBH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12.535.716.659</a:t>
                      </a:r>
                      <a:endParaRPr lang="pt-BR" sz="14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7.315.477.968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16770">
                <a:tc>
                  <a:txBody>
                    <a:bodyPr/>
                    <a:lstStyle/>
                    <a:p>
                      <a:pPr algn="ctr" fontAlgn="b"/>
                      <a:endParaRPr lang="pt-BR" sz="1400" b="1" u="none" strike="noStrike" dirty="0" smtClean="0"/>
                    </a:p>
                    <a:p>
                      <a:pPr algn="ctr" fontAlgn="b"/>
                      <a:r>
                        <a:rPr lang="pt-BR" sz="1400" b="1" u="none" strike="noStrike" dirty="0" smtClean="0"/>
                        <a:t>%  Idoso/PBH</a:t>
                      </a:r>
                    </a:p>
                    <a:p>
                      <a:pPr algn="ctr" fontAlgn="b"/>
                      <a:endParaRPr lang="pt-BR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97" marR="8797" marT="8797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8%</a:t>
                      </a:r>
                      <a:endParaRPr lang="pt-BR" sz="14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9%</a:t>
                      </a:r>
                      <a:endParaRPr lang="pt-BR" sz="14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8" name="CaixaDeTexto 7"/>
          <p:cNvSpPr txBox="1"/>
          <p:nvPr/>
        </p:nvSpPr>
        <p:spPr>
          <a:xfrm>
            <a:off x="7572396" y="1071546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000" i="1" dirty="0" smtClean="0">
                <a:latin typeface="Arial" pitchFamily="34" charset="0"/>
                <a:cs typeface="Arial" pitchFamily="34" charset="0"/>
              </a:rPr>
              <a:t>Em R$1,00</a:t>
            </a:r>
            <a:endParaRPr lang="pt-BR" sz="1000" i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859292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-202832" y="227593"/>
            <a:ext cx="9144000" cy="52322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pt-BR" sz="2800" b="1" dirty="0" smtClean="0">
                <a:latin typeface="Arial" pitchFamily="34" charset="0"/>
                <a:ea typeface="+mj-ea"/>
                <a:cs typeface="Arial" pitchFamily="34" charset="0"/>
              </a:rPr>
              <a:t>Orçamento da Pessoa com Deficiência</a:t>
            </a:r>
          </a:p>
        </p:txBody>
      </p:sp>
      <p:cxnSp>
        <p:nvCxnSpPr>
          <p:cNvPr id="7" name="Conector reto 6"/>
          <p:cNvCxnSpPr/>
          <p:nvPr/>
        </p:nvCxnSpPr>
        <p:spPr>
          <a:xfrm>
            <a:off x="539552" y="764704"/>
            <a:ext cx="8064500" cy="0"/>
          </a:xfrm>
          <a:prstGeom prst="line">
            <a:avLst/>
          </a:prstGeom>
          <a:ln w="222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42328799"/>
              </p:ext>
            </p:extLst>
          </p:nvPr>
        </p:nvGraphicFramePr>
        <p:xfrm>
          <a:off x="755576" y="1571612"/>
          <a:ext cx="7704856" cy="3714776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345558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9300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25626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0594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t-BR" sz="1600" b="1" u="none" strike="noStrike" dirty="0">
                          <a:effectLst/>
                        </a:rPr>
                        <a:t>Eixos</a:t>
                      </a:r>
                      <a:endParaRPr lang="pt-BR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1600" b="1" u="none" strike="noStrike" dirty="0" smtClean="0">
                          <a:effectLst/>
                        </a:rPr>
                        <a:t>2018</a:t>
                      </a:r>
                      <a:endParaRPr lang="pt-BR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t-BR" sz="12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0022">
                <a:tc vMerge="1">
                  <a:txBody>
                    <a:bodyPr/>
                    <a:lstStyle/>
                    <a:p>
                      <a:pPr algn="ctr" fontAlgn="ctr"/>
                      <a:endParaRPr lang="pt-BR" sz="12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1" u="none" strike="noStrike" dirty="0" smtClean="0">
                          <a:effectLst/>
                        </a:rPr>
                        <a:t>Orçamento Inicial </a:t>
                      </a:r>
                      <a:endParaRPr lang="pt-BR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1" u="none" strike="noStrike" dirty="0" smtClean="0">
                          <a:effectLst/>
                        </a:rPr>
                        <a:t>Empenhado 2º Quadrimestre </a:t>
                      </a:r>
                      <a:endParaRPr lang="pt-BR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91510">
                <a:tc>
                  <a:txBody>
                    <a:bodyPr/>
                    <a:lstStyle/>
                    <a:p>
                      <a:pPr algn="l" fontAlgn="ctr"/>
                      <a:r>
                        <a:rPr lang="pt-BR" sz="1400" u="none" strike="noStrike" dirty="0">
                          <a:effectLst/>
                          <a:latin typeface="+mn-lt"/>
                        </a:rPr>
                        <a:t>Direitos Humanos, Cidadania, Segurança e Proteção Social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0" i="0" u="none" strike="noStrike" dirty="0">
                          <a:latin typeface="+mn-lt"/>
                        </a:rPr>
                        <a:t>                      </a:t>
                      </a:r>
                      <a:r>
                        <a:rPr lang="pt-BR" sz="1400" b="0" i="0" u="none" strike="noStrike" dirty="0" smtClean="0">
                          <a:latin typeface="+mn-lt"/>
                        </a:rPr>
                        <a:t>83.688.692</a:t>
                      </a:r>
                      <a:endParaRPr lang="pt-BR" sz="1400" b="0" i="0" u="none" strike="noStrike" dirty="0"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48.966.976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91510">
                <a:tc>
                  <a:txBody>
                    <a:bodyPr/>
                    <a:lstStyle/>
                    <a:p>
                      <a:pPr algn="l" fontAlgn="ctr"/>
                      <a:r>
                        <a:rPr lang="pt-BR" sz="1400" u="none" strike="noStrike" dirty="0">
                          <a:effectLst/>
                          <a:latin typeface="+mn-lt"/>
                        </a:rPr>
                        <a:t>Educação, Qualificação, Geração de Trabalho e Renda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0" i="0" u="none" strike="noStrike" dirty="0">
                          <a:latin typeface="+mn-lt"/>
                        </a:rPr>
                        <a:t>                    </a:t>
                      </a:r>
                      <a:r>
                        <a:rPr lang="pt-BR" sz="1400" b="0" i="0" u="none" strike="noStrike" dirty="0" smtClean="0">
                          <a:latin typeface="+mn-lt"/>
                        </a:rPr>
                        <a:t>325.404.612</a:t>
                      </a:r>
                      <a:endParaRPr lang="pt-BR" sz="1400" b="0" i="0" u="none" strike="noStrike" dirty="0"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220.867.248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9142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400" u="none" strike="noStrike" dirty="0">
                          <a:effectLst/>
                          <a:latin typeface="+mn-lt"/>
                        </a:rPr>
                        <a:t>Promovendo Vidas Saudáveis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0" i="0" u="none" strike="noStrike" dirty="0">
                          <a:latin typeface="+mn-lt"/>
                        </a:rPr>
                        <a:t>                    </a:t>
                      </a:r>
                      <a:r>
                        <a:rPr lang="pt-BR" sz="1400" b="0" i="0" u="none" strike="noStrike" dirty="0" smtClean="0">
                          <a:latin typeface="+mn-lt"/>
                        </a:rPr>
                        <a:t>433.699.360</a:t>
                      </a:r>
                      <a:endParaRPr lang="pt-BR" sz="1400" b="0" i="0" u="none" strike="noStrike" dirty="0"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242.361.597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16042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Total Geral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0" i="0" u="none" strike="noStrike" dirty="0">
                          <a:latin typeface="+mn-lt"/>
                        </a:rPr>
                        <a:t>                    </a:t>
                      </a:r>
                      <a:r>
                        <a:rPr lang="pt-BR" sz="1400" b="1" i="0" u="none" strike="noStrike" dirty="0" smtClean="0">
                          <a:latin typeface="+mn-lt"/>
                        </a:rPr>
                        <a:t>842.792.664</a:t>
                      </a:r>
                      <a:endParaRPr lang="pt-BR" sz="1400" b="0" i="0" u="none" strike="noStrike" dirty="0">
                        <a:latin typeface="+mn-lt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512.195.821</a:t>
                      </a:r>
                    </a:p>
                  </a:txBody>
                  <a:tcPr marL="9525" marR="9525" marT="9525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56776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Total PBH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12.535.716.659</a:t>
                      </a:r>
                      <a:endParaRPr lang="pt-BR" sz="14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7.315.477.968</a:t>
                      </a:r>
                    </a:p>
                  </a:txBody>
                  <a:tcPr marL="9525" marR="9525" marT="9525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0154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% PBH/Temático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7%</a:t>
                      </a:r>
                      <a:endParaRPr lang="pt-BR" sz="14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7%</a:t>
                      </a:r>
                      <a:endParaRPr lang="pt-BR" sz="14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8" name="CaixaDeTexto 7"/>
          <p:cNvSpPr txBox="1"/>
          <p:nvPr/>
        </p:nvSpPr>
        <p:spPr>
          <a:xfrm>
            <a:off x="719981" y="5468795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6357950" y="1142984"/>
            <a:ext cx="15716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000" i="1" dirty="0" smtClean="0">
                <a:latin typeface="Arial" pitchFamily="34" charset="0"/>
                <a:cs typeface="Arial" pitchFamily="34" charset="0"/>
              </a:rPr>
              <a:t>Em R$ 1,00</a:t>
            </a:r>
            <a:endParaRPr lang="pt-BR" sz="1000" i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722896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CaixaDeTexto 1"/>
          <p:cNvSpPr txBox="1">
            <a:spLocks noChangeArrowheads="1"/>
          </p:cNvSpPr>
          <p:nvPr/>
        </p:nvSpPr>
        <p:spPr bwMode="auto">
          <a:xfrm>
            <a:off x="1115616" y="1700808"/>
            <a:ext cx="6840537" cy="1274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pt-BR" altLang="pt-BR" sz="3200" b="1" dirty="0">
                <a:latin typeface="+mj-lt"/>
              </a:rPr>
              <a:t>EXECUÇÃO DE METAS FÍSICAS</a:t>
            </a:r>
          </a:p>
          <a:p>
            <a:pPr algn="ctr">
              <a:lnSpc>
                <a:spcPct val="120000"/>
              </a:lnSpc>
            </a:pPr>
            <a:r>
              <a:rPr lang="pt-BR" altLang="pt-BR" sz="3200" b="1" dirty="0" smtClean="0">
                <a:latin typeface="+mj-lt"/>
              </a:rPr>
              <a:t>2º. </a:t>
            </a:r>
            <a:r>
              <a:rPr lang="pt-BR" altLang="pt-BR" sz="3200" b="1" dirty="0">
                <a:latin typeface="+mj-lt"/>
              </a:rPr>
              <a:t>QUADRIMESTRE / </a:t>
            </a:r>
            <a:r>
              <a:rPr lang="pt-BR" altLang="pt-BR" sz="3200" b="1" dirty="0" smtClean="0">
                <a:latin typeface="+mj-lt"/>
              </a:rPr>
              <a:t>2018*</a:t>
            </a:r>
            <a:endParaRPr lang="pt-BR" altLang="pt-BR" sz="3200" b="1" dirty="0">
              <a:latin typeface="+mj-lt"/>
            </a:endParaRPr>
          </a:p>
        </p:txBody>
      </p:sp>
      <p:sp>
        <p:nvSpPr>
          <p:cNvPr id="37891" name="Retângulo 2"/>
          <p:cNvSpPr>
            <a:spLocks noChangeArrowheads="1"/>
          </p:cNvSpPr>
          <p:nvPr/>
        </p:nvSpPr>
        <p:spPr bwMode="auto">
          <a:xfrm>
            <a:off x="647010" y="3368954"/>
            <a:ext cx="756130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Clr>
                <a:schemeClr val="accent2"/>
              </a:buClr>
            </a:pPr>
            <a:r>
              <a:rPr lang="pt-BR" altLang="pt-BR" sz="2800" b="1" dirty="0" smtClean="0">
                <a:solidFill>
                  <a:srgbClr val="00B050"/>
                </a:solidFill>
              </a:rPr>
              <a:t>Por Área </a:t>
            </a:r>
            <a:r>
              <a:rPr lang="pt-BR" altLang="pt-BR" sz="2800" b="1" dirty="0">
                <a:solidFill>
                  <a:srgbClr val="00B050"/>
                </a:solidFill>
              </a:rPr>
              <a:t>de </a:t>
            </a:r>
            <a:r>
              <a:rPr lang="pt-BR" altLang="pt-BR" sz="2800" b="1" dirty="0" smtClean="0">
                <a:solidFill>
                  <a:srgbClr val="00B050"/>
                </a:solidFill>
              </a:rPr>
              <a:t>Resultado</a:t>
            </a:r>
            <a:endParaRPr lang="pt-BR" altLang="pt-BR" sz="2800" b="1" dirty="0">
              <a:solidFill>
                <a:srgbClr val="00B050"/>
              </a:solidFill>
            </a:endParaRPr>
          </a:p>
          <a:p>
            <a:pPr>
              <a:spcBef>
                <a:spcPct val="50000"/>
              </a:spcBef>
              <a:buClr>
                <a:schemeClr val="accent2"/>
              </a:buClr>
            </a:pPr>
            <a:endParaRPr lang="pt-BR" altLang="pt-BR" sz="2400" b="1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67544" y="5301208"/>
            <a:ext cx="42481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i="1" dirty="0" smtClean="0"/>
              <a:t>* Principais entregas de alguns Programas relacionados</a:t>
            </a:r>
            <a:endParaRPr lang="pt-BR" sz="1400" i="1" dirty="0"/>
          </a:p>
        </p:txBody>
      </p:sp>
    </p:spTree>
    <p:extLst>
      <p:ext uri="{BB962C8B-B14F-4D97-AF65-F5344CB8AC3E}">
        <p14:creationId xmlns:p14="http://schemas.microsoft.com/office/powerpoint/2010/main" xmlns="" val="257491867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8636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Educação</a:t>
            </a:r>
            <a:endParaRPr lang="pt-BR" sz="40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0364" y="980728"/>
            <a:ext cx="8363272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400" b="1" dirty="0" smtClean="0">
                <a:solidFill>
                  <a:schemeClr val="accent3">
                    <a:lumMod val="75000"/>
                  </a:schemeClr>
                </a:solidFill>
              </a:rPr>
              <a:t>Principais Metas Físicas Executadas no Período:</a:t>
            </a:r>
          </a:p>
          <a:p>
            <a:pPr marL="0" indent="0">
              <a:buNone/>
            </a:pPr>
            <a:endParaRPr lang="pt-BR" sz="12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pt-BR" sz="2400" dirty="0" smtClean="0"/>
              <a:t>113 mil alunos matriculados no Ensino Fundamental;</a:t>
            </a:r>
          </a:p>
          <a:p>
            <a:r>
              <a:rPr lang="pt-BR" sz="2400" dirty="0" smtClean="0"/>
              <a:t>13 mil alunos matriculados no EJA-Educação de Jovens e Adultos;</a:t>
            </a:r>
          </a:p>
          <a:p>
            <a:r>
              <a:rPr lang="pt-BR" sz="2400" dirty="0" smtClean="0"/>
              <a:t>47 </a:t>
            </a:r>
            <a:r>
              <a:rPr lang="pt-BR" sz="2400" dirty="0"/>
              <a:t>mil </a:t>
            </a:r>
            <a:r>
              <a:rPr lang="pt-BR" sz="2400" dirty="0" smtClean="0"/>
              <a:t>alunos matriculados na Educação Infantil na rede própria;</a:t>
            </a:r>
          </a:p>
          <a:p>
            <a:r>
              <a:rPr lang="pt-BR" sz="2400" dirty="0" smtClean="0"/>
              <a:t>25 mil alunos matriculados nas Creches Conveniadas;</a:t>
            </a:r>
          </a:p>
          <a:p>
            <a:r>
              <a:rPr lang="pt-BR" sz="2400" dirty="0" smtClean="0"/>
              <a:t>52 mil alunos do Ensino Fundamental na Escola Integrada</a:t>
            </a:r>
            <a:r>
              <a:rPr lang="pt-BR" sz="2800" dirty="0" smtClean="0"/>
              <a:t>;</a:t>
            </a:r>
            <a:endParaRPr lang="pt-BR" sz="2400" dirty="0" smtClean="0"/>
          </a:p>
          <a:p>
            <a:r>
              <a:rPr lang="pt-BR" sz="2400" dirty="0" smtClean="0"/>
              <a:t>1 milhão e 200 mil participações na Escola Aberta.</a:t>
            </a:r>
          </a:p>
          <a:p>
            <a:endParaRPr lang="pt-BR" sz="2400" dirty="0" smtClean="0"/>
          </a:p>
          <a:p>
            <a:pPr marL="0" indent="0">
              <a:buNone/>
            </a:pPr>
            <a:endParaRPr lang="pt-BR" sz="2400" b="1" dirty="0" smtClean="0"/>
          </a:p>
          <a:p>
            <a:endParaRPr lang="pt-BR" sz="2400" dirty="0" smtClean="0"/>
          </a:p>
          <a:p>
            <a:endParaRPr lang="pt-BR" sz="2400" b="1" dirty="0"/>
          </a:p>
        </p:txBody>
      </p:sp>
      <p:sp>
        <p:nvSpPr>
          <p:cNvPr id="5" name="CaixaDeTexto 7"/>
          <p:cNvSpPr txBox="1">
            <a:spLocks noChangeArrowheads="1"/>
          </p:cNvSpPr>
          <p:nvPr/>
        </p:nvSpPr>
        <p:spPr bwMode="auto">
          <a:xfrm>
            <a:off x="467347" y="5877272"/>
            <a:ext cx="8845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i="1" dirty="0">
                <a:latin typeface="+mn-lt"/>
              </a:rPr>
              <a:t>Fonte: </a:t>
            </a:r>
            <a:r>
              <a:rPr lang="pt-BR" sz="1200" i="1" dirty="0" smtClean="0">
                <a:latin typeface="+mn-lt"/>
              </a:rPr>
              <a:t>SOF </a:t>
            </a:r>
            <a:endParaRPr lang="pt-BR" sz="1200" i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5068608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59" name="CaixaDeTexto 7"/>
          <p:cNvSpPr txBox="1">
            <a:spLocks noChangeArrowheads="1"/>
          </p:cNvSpPr>
          <p:nvPr/>
        </p:nvSpPr>
        <p:spPr bwMode="auto">
          <a:xfrm>
            <a:off x="314829" y="6104329"/>
            <a:ext cx="128445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i="1" dirty="0">
                <a:latin typeface="+mn-lt"/>
              </a:rPr>
              <a:t>Fonte: </a:t>
            </a:r>
            <a:r>
              <a:rPr lang="pt-BR" sz="1200" i="1" dirty="0" smtClean="0">
                <a:latin typeface="+mn-lt"/>
              </a:rPr>
              <a:t>SOF; SMSA</a:t>
            </a:r>
            <a:endParaRPr lang="pt-BR" sz="1200" i="1" dirty="0">
              <a:latin typeface="+mn-lt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8596" y="-27384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Saúde</a:t>
            </a:r>
            <a:endParaRPr lang="pt-BR" sz="4000" b="1" dirty="0"/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361760" y="914236"/>
            <a:ext cx="8363272" cy="52455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2800" b="1" dirty="0">
                <a:solidFill>
                  <a:schemeClr val="accent3">
                    <a:lumMod val="75000"/>
                  </a:schemeClr>
                </a:solidFill>
              </a:rPr>
              <a:t>Principais Metas Físicas Executadas no </a:t>
            </a:r>
            <a:r>
              <a:rPr lang="pt-BR" sz="2800" b="1" dirty="0" smtClean="0">
                <a:solidFill>
                  <a:schemeClr val="accent3">
                    <a:lumMod val="75000"/>
                  </a:schemeClr>
                </a:solidFill>
              </a:rPr>
              <a:t>Período:</a:t>
            </a:r>
          </a:p>
          <a:p>
            <a:pPr marL="0" indent="0">
              <a:buNone/>
            </a:pPr>
            <a:endParaRPr lang="pt-BR" sz="400" b="1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pt-BR" sz="2400" dirty="0" smtClean="0"/>
              <a:t>242.325 mil atendimentos em saúde mental – rede complementar;</a:t>
            </a:r>
          </a:p>
          <a:p>
            <a:r>
              <a:rPr lang="pt-BR" sz="2400" dirty="0" smtClean="0"/>
              <a:t>2 milhões e 797 mil consultas realizadas nos Centros de Saúde;</a:t>
            </a:r>
          </a:p>
          <a:p>
            <a:r>
              <a:rPr lang="pt-BR" sz="2400" dirty="0" smtClean="0"/>
              <a:t>65.567 mil cirurgias eletivas ambulatoriais realizadas no SUS-BH;</a:t>
            </a:r>
          </a:p>
          <a:p>
            <a:r>
              <a:rPr lang="pt-BR" sz="2400" dirty="0" smtClean="0"/>
              <a:t>148.889 mil internações realizadas na Rede Hospitalar do SUS-BH.</a:t>
            </a:r>
          </a:p>
          <a:p>
            <a:pPr marL="457200" lvl="1" indent="0" algn="ctr">
              <a:buNone/>
            </a:pPr>
            <a:r>
              <a:rPr lang="pt-BR" sz="2000" b="1" dirty="0" smtClean="0">
                <a:solidFill>
                  <a:schemeClr val="accent3">
                    <a:lumMod val="75000"/>
                  </a:schemeClr>
                </a:solidFill>
              </a:rPr>
              <a:t>DESTAQUES DO PERÍODO </a:t>
            </a:r>
          </a:p>
          <a:p>
            <a:pPr marL="457200" lvl="1" indent="0" algn="ctr">
              <a:buNone/>
            </a:pPr>
            <a:endParaRPr lang="pt-BR" sz="2000" b="1" dirty="0" smtClean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AutoShape 2" descr="Exibindo Centro de Saúde Zilah Spósito situado à Rua Coquilhos, 75, Zilah Spósito. O Centro de Saúde Santa Monica II - Anexo centro de saúde santa monic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4860032" y="5171200"/>
            <a:ext cx="3500462" cy="923330"/>
          </a:xfrm>
          <a:prstGeom prst="rect">
            <a:avLst/>
          </a:prstGeom>
          <a:ln w="190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dirty="0" smtClean="0"/>
              <a:t>Construção de nova Sede do Centro de Saúde Vera Cruz – em andamento.</a:t>
            </a:r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1137908" y="5168665"/>
            <a:ext cx="3357586" cy="923330"/>
          </a:xfrm>
          <a:prstGeom prst="rect">
            <a:avLst/>
          </a:prstGeom>
          <a:ln w="190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tx1"/>
                </a:solidFill>
              </a:rPr>
              <a:t>Conclusão de reformas em 66 Centros de Saúde, melhorando o atendimento direto à população.</a:t>
            </a:r>
            <a:endParaRPr lang="pt-BR" sz="20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385009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0" name="CaixaDeTexto 8"/>
          <p:cNvSpPr txBox="1">
            <a:spLocks noChangeArrowheads="1"/>
          </p:cNvSpPr>
          <p:nvPr/>
        </p:nvSpPr>
        <p:spPr bwMode="auto">
          <a:xfrm>
            <a:off x="611560" y="6157223"/>
            <a:ext cx="84927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i="1" dirty="0">
                <a:latin typeface="+mn-lt"/>
              </a:rPr>
              <a:t>Fonte: </a:t>
            </a:r>
            <a:r>
              <a:rPr lang="pt-BR" sz="1200" i="1" dirty="0" smtClean="0">
                <a:latin typeface="+mn-lt"/>
              </a:rPr>
              <a:t>SOF</a:t>
            </a:r>
            <a:endParaRPr lang="pt-BR" sz="1200" i="1" dirty="0">
              <a:latin typeface="+mn-lt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252536" y="0"/>
            <a:ext cx="9144000" cy="1143000"/>
          </a:xfrm>
        </p:spPr>
        <p:txBody>
          <a:bodyPr>
            <a:normAutofit/>
          </a:bodyPr>
          <a:lstStyle/>
          <a:p>
            <a:r>
              <a:rPr lang="pt-BR" sz="3600" b="1" dirty="0" smtClean="0"/>
              <a:t>Desenvolvimento Social e Esportes</a:t>
            </a:r>
            <a:endParaRPr lang="pt-BR" sz="3600" b="1" dirty="0"/>
          </a:p>
        </p:txBody>
      </p:sp>
      <p:sp>
        <p:nvSpPr>
          <p:cNvPr id="7" name="Espaço Reservado para Conteúdo 3"/>
          <p:cNvSpPr>
            <a:spLocks noGrp="1"/>
          </p:cNvSpPr>
          <p:nvPr>
            <p:ph idx="1"/>
          </p:nvPr>
        </p:nvSpPr>
        <p:spPr>
          <a:xfrm>
            <a:off x="323528" y="1025860"/>
            <a:ext cx="8424936" cy="52485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400" b="1" dirty="0">
                <a:solidFill>
                  <a:schemeClr val="accent3">
                    <a:lumMod val="75000"/>
                  </a:schemeClr>
                </a:solidFill>
              </a:rPr>
              <a:t>Principais Metas Físicas Executadas no </a:t>
            </a:r>
            <a:r>
              <a:rPr lang="pt-BR" sz="2400" b="1" dirty="0" smtClean="0">
                <a:solidFill>
                  <a:schemeClr val="accent3">
                    <a:lumMod val="75000"/>
                  </a:schemeClr>
                </a:solidFill>
              </a:rPr>
              <a:t>Período</a:t>
            </a:r>
            <a:r>
              <a:rPr lang="pt-BR" sz="2400" b="1" dirty="0">
                <a:solidFill>
                  <a:schemeClr val="accent3">
                    <a:lumMod val="75000"/>
                  </a:schemeClr>
                </a:solidFill>
              </a:rPr>
              <a:t>:</a:t>
            </a:r>
          </a:p>
          <a:p>
            <a:pPr marL="0" indent="0">
              <a:buNone/>
            </a:pPr>
            <a:endParaRPr lang="pt-BR" sz="2400" b="1" dirty="0" smtClean="0"/>
          </a:p>
          <a:p>
            <a:pPr algn="just">
              <a:spcBef>
                <a:spcPts val="0"/>
              </a:spcBef>
              <a:defRPr/>
            </a:pPr>
            <a:r>
              <a:rPr lang="pt-BR" sz="2400" dirty="0" smtClean="0"/>
              <a:t>3.860</a:t>
            </a:r>
            <a:r>
              <a:rPr lang="pt-BR" sz="2400" dirty="0"/>
              <a:t> </a:t>
            </a:r>
            <a:r>
              <a:rPr lang="pt-BR" sz="2400" dirty="0" smtClean="0"/>
              <a:t>pessoas atendidas no Serviço de Convivência e Fortalecimento de Vínculos / CRAS.</a:t>
            </a:r>
          </a:p>
          <a:p>
            <a:pPr algn="just">
              <a:spcBef>
                <a:spcPts val="0"/>
              </a:spcBef>
              <a:defRPr/>
            </a:pPr>
            <a:r>
              <a:rPr lang="pt-BR" sz="2400" dirty="0" smtClean="0"/>
              <a:t>762 vagas disponibilizadas para crianças/adolescentes em Acolhimento Institucional / Abrigo</a:t>
            </a:r>
            <a:r>
              <a:rPr lang="pt-BR" sz="2800" dirty="0" smtClean="0"/>
              <a:t>.</a:t>
            </a:r>
            <a:endParaRPr lang="pt-BR" sz="2400" dirty="0"/>
          </a:p>
          <a:p>
            <a:pPr algn="just">
              <a:spcBef>
                <a:spcPts val="0"/>
              </a:spcBef>
              <a:defRPr/>
            </a:pPr>
            <a:r>
              <a:rPr lang="pt-BR" sz="2400" dirty="0" smtClean="0"/>
              <a:t>10.462 idosos atendidos nas atividades do CRPI. </a:t>
            </a:r>
          </a:p>
          <a:p>
            <a:pPr algn="just">
              <a:spcBef>
                <a:spcPts val="0"/>
              </a:spcBef>
              <a:defRPr/>
            </a:pPr>
            <a:r>
              <a:rPr lang="pt-BR" sz="2400" dirty="0" smtClean="0"/>
              <a:t>1.638.414</a:t>
            </a:r>
            <a:r>
              <a:rPr lang="pt-BR" sz="2400" dirty="0"/>
              <a:t> </a:t>
            </a:r>
            <a:r>
              <a:rPr lang="pt-BR" sz="2400" dirty="0" smtClean="0"/>
              <a:t>refeições servidas nos Restaurantes e Refeitórios Populares.</a:t>
            </a:r>
          </a:p>
          <a:p>
            <a:pPr algn="just">
              <a:spcBef>
                <a:spcPts val="0"/>
              </a:spcBef>
              <a:defRPr/>
            </a:pPr>
            <a:r>
              <a:rPr lang="pt-BR" sz="2400" dirty="0" smtClean="0"/>
              <a:t>4.706 crianças/adolescentes participantes Programa Esporte Esperança.</a:t>
            </a:r>
          </a:p>
          <a:p>
            <a:pPr algn="just">
              <a:spcBef>
                <a:spcPts val="0"/>
              </a:spcBef>
              <a:defRPr/>
            </a:pPr>
            <a:r>
              <a:rPr lang="pt-BR" sz="2400" dirty="0" smtClean="0"/>
              <a:t>12.764 crianças e adolescentes contemplados com os projetos apoiados pelo FMDCA – BH.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pt-BR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379284867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9" name="CaixaDeTexto 8"/>
          <p:cNvSpPr txBox="1">
            <a:spLocks noChangeArrowheads="1"/>
          </p:cNvSpPr>
          <p:nvPr/>
        </p:nvSpPr>
        <p:spPr bwMode="auto">
          <a:xfrm>
            <a:off x="8042781" y="6381328"/>
            <a:ext cx="84927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sz="1200" i="1" dirty="0">
                <a:latin typeface="+mn-lt"/>
              </a:rPr>
              <a:t>Fonte: </a:t>
            </a:r>
            <a:r>
              <a:rPr lang="pt-BR" altLang="pt-BR" sz="1200" i="1" dirty="0" smtClean="0">
                <a:latin typeface="+mn-lt"/>
              </a:rPr>
              <a:t>SOF</a:t>
            </a:r>
            <a:endParaRPr lang="pt-BR" altLang="pt-BR" sz="1200" i="1" dirty="0">
              <a:latin typeface="+mn-lt"/>
            </a:endParaRPr>
          </a:p>
        </p:txBody>
      </p:sp>
      <p:sp>
        <p:nvSpPr>
          <p:cNvPr id="45058" name="AutoShape 2" descr="Resultado de imagem para centro cultural bairro das industri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3947" y="-38135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Cultura e Turismo</a:t>
            </a:r>
            <a:endParaRPr lang="pt-BR" sz="4000" b="1" dirty="0"/>
          </a:p>
        </p:txBody>
      </p:sp>
      <p:sp>
        <p:nvSpPr>
          <p:cNvPr id="14" name="Espaço Reservado para Conteúdo 3"/>
          <p:cNvSpPr txBox="1">
            <a:spLocks/>
          </p:cNvSpPr>
          <p:nvPr/>
        </p:nvSpPr>
        <p:spPr>
          <a:xfrm>
            <a:off x="460375" y="950133"/>
            <a:ext cx="8358522" cy="246815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pt-BR" sz="2600" b="1" dirty="0" smtClean="0">
                <a:solidFill>
                  <a:schemeClr val="accent3">
                    <a:lumMod val="75000"/>
                  </a:schemeClr>
                </a:solidFill>
              </a:rPr>
              <a:t>Principais Metas Físicas Executadas no Período:</a:t>
            </a:r>
          </a:p>
          <a:p>
            <a:pPr marL="0" indent="0">
              <a:buFont typeface="Arial" pitchFamily="34" charset="0"/>
              <a:buNone/>
            </a:pPr>
            <a:endParaRPr lang="pt-BR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0" indent="0">
              <a:spcBef>
                <a:spcPts val="0"/>
              </a:spcBef>
              <a:defRPr/>
            </a:pPr>
            <a:r>
              <a:rPr lang="pt-BR" sz="2400" dirty="0" smtClean="0"/>
              <a:t> 557 mil usuários atendidos nos equipamentos culturais;</a:t>
            </a:r>
          </a:p>
          <a:p>
            <a:pPr marL="0" indent="0">
              <a:spcBef>
                <a:spcPts val="0"/>
              </a:spcBef>
              <a:defRPr/>
            </a:pPr>
            <a:endParaRPr lang="pt-BR" sz="2400" dirty="0" smtClean="0"/>
          </a:p>
          <a:p>
            <a:pPr marL="0" indent="0">
              <a:spcBef>
                <a:spcPts val="0"/>
              </a:spcBef>
              <a:defRPr/>
            </a:pPr>
            <a:r>
              <a:rPr lang="pt-BR" sz="2400" dirty="0" smtClean="0"/>
              <a:t> 46 ações realizadas na Escola Livre de Artes;</a:t>
            </a:r>
          </a:p>
          <a:p>
            <a:pPr marL="0" indent="0">
              <a:spcBef>
                <a:spcPts val="0"/>
              </a:spcBef>
              <a:defRPr/>
            </a:pPr>
            <a:endParaRPr lang="pt-BR" sz="2400" dirty="0" smtClean="0"/>
          </a:p>
          <a:p>
            <a:pPr marL="0" indent="0">
              <a:spcBef>
                <a:spcPts val="0"/>
              </a:spcBef>
              <a:defRPr/>
            </a:pPr>
            <a:r>
              <a:rPr lang="pt-BR" sz="2400" dirty="0" smtClean="0"/>
              <a:t> 1.121 ações realizadas de iniciativas de formação e qualificação na área cultural;</a:t>
            </a:r>
          </a:p>
        </p:txBody>
      </p:sp>
      <p:sp>
        <p:nvSpPr>
          <p:cNvPr id="4" name="Retângulo 3"/>
          <p:cNvSpPr/>
          <p:nvPr/>
        </p:nvSpPr>
        <p:spPr>
          <a:xfrm>
            <a:off x="1394854" y="3314686"/>
            <a:ext cx="371652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Bef>
                <a:spcPts val="0"/>
              </a:spcBef>
              <a:defRPr/>
            </a:pPr>
            <a:r>
              <a:rPr lang="pt-BR" sz="2000" b="1" dirty="0" smtClean="0"/>
              <a:t>FIQ – Festival Internacional de Quadrinhos:</a:t>
            </a:r>
          </a:p>
          <a:p>
            <a:pPr algn="r">
              <a:spcBef>
                <a:spcPts val="0"/>
              </a:spcBef>
              <a:defRPr/>
            </a:pPr>
            <a:r>
              <a:rPr lang="pt-BR" sz="2000" b="1" dirty="0" smtClean="0"/>
              <a:t>Público de 80 mil pessoas</a:t>
            </a:r>
            <a:endParaRPr lang="pt-BR" sz="2000" dirty="0"/>
          </a:p>
        </p:txBody>
      </p:sp>
      <p:cxnSp>
        <p:nvCxnSpPr>
          <p:cNvPr id="9" name="Conector reto 8"/>
          <p:cNvCxnSpPr/>
          <p:nvPr/>
        </p:nvCxnSpPr>
        <p:spPr>
          <a:xfrm>
            <a:off x="5111376" y="3792689"/>
            <a:ext cx="72008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" name="AutoShape 2" descr="Resultado de imagem para carnaval de belo horizonte 2018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 cstate="print"/>
          <a:srcRect l="33642" t="30313" r="25096" b="22438"/>
          <a:stretch/>
        </p:blipFill>
        <p:spPr>
          <a:xfrm>
            <a:off x="5831456" y="3217817"/>
            <a:ext cx="3045907" cy="196095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959" y="4406552"/>
            <a:ext cx="2895873" cy="1927072"/>
          </a:xfrm>
          <a:prstGeom prst="rect">
            <a:avLst/>
          </a:prstGeom>
        </p:spPr>
      </p:pic>
      <p:sp>
        <p:nvSpPr>
          <p:cNvPr id="12" name="Retângulo 11"/>
          <p:cNvSpPr/>
          <p:nvPr/>
        </p:nvSpPr>
        <p:spPr>
          <a:xfrm>
            <a:off x="3296975" y="5331181"/>
            <a:ext cx="37165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Bef>
                <a:spcPts val="0"/>
              </a:spcBef>
              <a:defRPr/>
            </a:pPr>
            <a:r>
              <a:rPr lang="pt-BR" sz="2000" b="1" dirty="0" smtClean="0"/>
              <a:t>Arraial de Belo Horizonte/2018: público de 200 mil pessoas</a:t>
            </a:r>
            <a:endParaRPr lang="pt-BR" sz="2000" dirty="0"/>
          </a:p>
        </p:txBody>
      </p:sp>
      <p:cxnSp>
        <p:nvCxnSpPr>
          <p:cNvPr id="13" name="Conector reto 12"/>
          <p:cNvCxnSpPr/>
          <p:nvPr/>
        </p:nvCxnSpPr>
        <p:spPr>
          <a:xfrm>
            <a:off x="3059832" y="5472605"/>
            <a:ext cx="420514" cy="7479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38909055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Conteúdo 3"/>
          <p:cNvSpPr>
            <a:spLocks noGrp="1"/>
          </p:cNvSpPr>
          <p:nvPr>
            <p:ph idx="1"/>
          </p:nvPr>
        </p:nvSpPr>
        <p:spPr>
          <a:xfrm>
            <a:off x="251520" y="1556792"/>
            <a:ext cx="8640960" cy="4608512"/>
          </a:xfrm>
        </p:spPr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pt-BR" sz="2400" dirty="0" smtClean="0"/>
              <a:t>Foram 8.828 pessoas beneficiadas com ações sociais, sendo: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pt-BR" sz="1000" dirty="0" smtClean="0"/>
          </a:p>
          <a:p>
            <a:pPr marL="0" indent="0" algn="just">
              <a:lnSpc>
                <a:spcPct val="120000"/>
              </a:lnSpc>
              <a:spcBef>
                <a:spcPts val="0"/>
              </a:spcBef>
            </a:pPr>
            <a:r>
              <a:rPr lang="pt-BR" sz="2400" dirty="0" smtClean="0"/>
              <a:t>451 ações em Conjuntos/MCMV/Regularização;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</a:pPr>
            <a:r>
              <a:rPr lang="pt-BR" sz="2400" dirty="0" smtClean="0"/>
              <a:t>143 ações na Via 710; 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</a:pPr>
            <a:r>
              <a:rPr lang="pt-BR" sz="2400" dirty="0" smtClean="0"/>
              <a:t>1.196 ações em Bacias;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</a:pPr>
            <a:r>
              <a:rPr lang="pt-BR" sz="2400" dirty="0" smtClean="0"/>
              <a:t>652 ações nos PGE/PRU;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</a:pPr>
            <a:r>
              <a:rPr lang="pt-BR" sz="2400" dirty="0" smtClean="0"/>
              <a:t>2.988 ações do PEAR;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</a:pPr>
            <a:r>
              <a:rPr lang="pt-BR" sz="2400" dirty="0" smtClean="0"/>
              <a:t>3.398 ações OP/Vila Viva.</a:t>
            </a:r>
          </a:p>
        </p:txBody>
      </p:sp>
      <p:cxnSp>
        <p:nvCxnSpPr>
          <p:cNvPr id="11" name="Conector reto 10"/>
          <p:cNvCxnSpPr/>
          <p:nvPr/>
        </p:nvCxnSpPr>
        <p:spPr>
          <a:xfrm>
            <a:off x="3347864" y="3356992"/>
            <a:ext cx="1368152" cy="0"/>
          </a:xfrm>
          <a:prstGeom prst="line">
            <a:avLst/>
          </a:prstGeom>
          <a:ln w="190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34" name="AutoShape 2" descr="Resultado de imagem para unidades habitacionais vila cemi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3" name="Título 1"/>
          <p:cNvSpPr>
            <a:spLocks noGrp="1"/>
          </p:cNvSpPr>
          <p:nvPr>
            <p:ph type="title"/>
          </p:nvPr>
        </p:nvSpPr>
        <p:spPr>
          <a:xfrm>
            <a:off x="309922" y="48880"/>
            <a:ext cx="8229600" cy="931848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Habitação e Infraestrutura</a:t>
            </a:r>
            <a:endParaRPr lang="pt-BR" sz="4000" b="1" dirty="0"/>
          </a:p>
        </p:txBody>
      </p:sp>
      <p:sp>
        <p:nvSpPr>
          <p:cNvPr id="6" name="Espaço Reservado para Conteúdo 3"/>
          <p:cNvSpPr txBox="1">
            <a:spLocks/>
          </p:cNvSpPr>
          <p:nvPr/>
        </p:nvSpPr>
        <p:spPr>
          <a:xfrm>
            <a:off x="251520" y="1412776"/>
            <a:ext cx="5269672" cy="10311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  <a:defRPr/>
            </a:pPr>
            <a:endParaRPr lang="pt-BR" sz="2400" dirty="0" smtClean="0"/>
          </a:p>
        </p:txBody>
      </p:sp>
      <p:sp>
        <p:nvSpPr>
          <p:cNvPr id="19" name="Espaço Reservado para Conteúdo 3"/>
          <p:cNvSpPr txBox="1">
            <a:spLocks/>
          </p:cNvSpPr>
          <p:nvPr/>
        </p:nvSpPr>
        <p:spPr>
          <a:xfrm>
            <a:off x="323528" y="980728"/>
            <a:ext cx="4416418" cy="50405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Destaques do período: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t-BR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t-BR" sz="2900" b="0" i="0" u="none" strike="noStrike" kern="1200" cap="none" spc="0" normalizeH="0" baseline="0" noProof="0" dirty="0" smtClean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t-BR" sz="29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CaixaDeTexto 7"/>
          <p:cNvSpPr txBox="1">
            <a:spLocks noChangeArrowheads="1"/>
          </p:cNvSpPr>
          <p:nvPr/>
        </p:nvSpPr>
        <p:spPr bwMode="auto">
          <a:xfrm>
            <a:off x="285720" y="6104329"/>
            <a:ext cx="94865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i="1" dirty="0">
                <a:latin typeface="+mn-lt"/>
              </a:rPr>
              <a:t>Fonte: </a:t>
            </a:r>
            <a:r>
              <a:rPr lang="pt-BR" sz="1200" i="1" dirty="0" smtClean="0">
                <a:latin typeface="+mn-lt"/>
              </a:rPr>
              <a:t>Urbel</a:t>
            </a:r>
            <a:endParaRPr lang="pt-BR" sz="1200" i="1" dirty="0">
              <a:latin typeface="+mn-lt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636912"/>
            <a:ext cx="4104456" cy="3078342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14" name="CaixaDeTexto 13"/>
          <p:cNvSpPr txBox="1">
            <a:spLocks noChangeArrowheads="1"/>
          </p:cNvSpPr>
          <p:nvPr/>
        </p:nvSpPr>
        <p:spPr bwMode="auto">
          <a:xfrm>
            <a:off x="2697322" y="5445224"/>
            <a:ext cx="201869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b="1" i="1" dirty="0" smtClean="0">
                <a:latin typeface="+mn-lt"/>
              </a:rPr>
              <a:t>Evento PAC </a:t>
            </a:r>
            <a:r>
              <a:rPr lang="pt-BR" sz="1200" b="1" i="1" dirty="0" smtClean="0"/>
              <a:t>Bacias </a:t>
            </a:r>
            <a:r>
              <a:rPr lang="pt-BR" sz="1200" b="1" i="1" dirty="0" smtClean="0">
                <a:latin typeface="+mn-lt"/>
              </a:rPr>
              <a:t>Camarões</a:t>
            </a:r>
            <a:endParaRPr lang="pt-BR" sz="1200" b="1" i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462566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Conteúdo 3"/>
          <p:cNvSpPr>
            <a:spLocks noGrp="1"/>
          </p:cNvSpPr>
          <p:nvPr>
            <p:ph idx="1"/>
          </p:nvPr>
        </p:nvSpPr>
        <p:spPr>
          <a:xfrm>
            <a:off x="683568" y="1556792"/>
            <a:ext cx="5400600" cy="1728192"/>
          </a:xfrm>
        </p:spPr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pt-BR" sz="2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4 Empreendimentos do OP concluídos, sendo: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</a:pPr>
            <a:r>
              <a:rPr lang="pt-BR" sz="2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1 na Vila </a:t>
            </a:r>
            <a:r>
              <a:rPr lang="pt-BR" sz="22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Marçola</a:t>
            </a:r>
            <a:r>
              <a:rPr lang="pt-BR" sz="2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OP 11/12;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</a:pPr>
            <a:r>
              <a:rPr lang="pt-BR" sz="2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2 na Vila Ecológica OP 09/10 e OP 11/12;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</a:pPr>
            <a:r>
              <a:rPr lang="pt-BR" sz="2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1 no Conjunto Santa Maria OP 11/12.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pt-BR" sz="2200" dirty="0" smtClean="0"/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pt-BR" sz="2200" dirty="0" smtClean="0"/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pt-BR" sz="2200" dirty="0" smtClean="0"/>
          </a:p>
        </p:txBody>
      </p:sp>
      <p:sp>
        <p:nvSpPr>
          <p:cNvPr id="18434" name="AutoShape 2" descr="Resultado de imagem para unidades habitacionais vila cemi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3" name="Título 1"/>
          <p:cNvSpPr>
            <a:spLocks noGrp="1"/>
          </p:cNvSpPr>
          <p:nvPr>
            <p:ph type="title"/>
          </p:nvPr>
        </p:nvSpPr>
        <p:spPr>
          <a:xfrm>
            <a:off x="309922" y="48880"/>
            <a:ext cx="8229600" cy="931848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Habitação e Infraestrutura</a:t>
            </a:r>
            <a:endParaRPr lang="pt-BR" sz="4000" b="1" dirty="0"/>
          </a:p>
        </p:txBody>
      </p:sp>
      <p:sp>
        <p:nvSpPr>
          <p:cNvPr id="19" name="Espaço Reservado para Conteúdo 3"/>
          <p:cNvSpPr txBox="1">
            <a:spLocks/>
          </p:cNvSpPr>
          <p:nvPr/>
        </p:nvSpPr>
        <p:spPr>
          <a:xfrm>
            <a:off x="323528" y="980728"/>
            <a:ext cx="4416418" cy="50405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Destaques do período: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t-BR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t-BR" sz="2900" b="0" i="0" u="none" strike="noStrike" kern="1200" cap="none" spc="0" normalizeH="0" baseline="0" noProof="0" dirty="0" smtClean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t-BR" sz="29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CaixaDeTexto 10"/>
          <p:cNvSpPr txBox="1">
            <a:spLocks noChangeArrowheads="1"/>
          </p:cNvSpPr>
          <p:nvPr/>
        </p:nvSpPr>
        <p:spPr bwMode="auto">
          <a:xfrm>
            <a:off x="755576" y="6021288"/>
            <a:ext cx="94865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i="1" dirty="0">
                <a:latin typeface="+mn-lt"/>
              </a:rPr>
              <a:t>Fonte: </a:t>
            </a:r>
            <a:r>
              <a:rPr lang="pt-BR" sz="1200" i="1" dirty="0" smtClean="0">
                <a:latin typeface="+mn-lt"/>
              </a:rPr>
              <a:t>Urbel</a:t>
            </a:r>
            <a:endParaRPr lang="pt-BR" sz="1200" i="1" dirty="0">
              <a:latin typeface="+mn-lt"/>
            </a:endParaRPr>
          </a:p>
        </p:txBody>
      </p:sp>
      <p:pic>
        <p:nvPicPr>
          <p:cNvPr id="8" name="Imagem 7"/>
          <p:cNvPicPr/>
          <p:nvPr/>
        </p:nvPicPr>
        <p:blipFill>
          <a:blip r:embed="rId2" cstate="print"/>
          <a:srcRect l="2116" t="13647" r="1764" b="14353"/>
          <a:stretch>
            <a:fillRect/>
          </a:stretch>
        </p:blipFill>
        <p:spPr bwMode="auto">
          <a:xfrm>
            <a:off x="827584" y="3573016"/>
            <a:ext cx="4608511" cy="2376264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</p:spPr>
      </p:pic>
      <p:pic>
        <p:nvPicPr>
          <p:cNvPr id="1026" name="Picture 2" descr="Z:\DVPL\ORÇAMENTO\3PRESTAÇÕES DE CONTAS\Prestação de Contas 2018\2º Quadrimestre\OP\Vila Marçola - Beco Esperança\Urbanização do Beco Esperança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2037184"/>
            <a:ext cx="2934072" cy="3912096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</p:pic>
      <p:cxnSp>
        <p:nvCxnSpPr>
          <p:cNvPr id="14" name="Conector reto 13"/>
          <p:cNvCxnSpPr/>
          <p:nvPr/>
        </p:nvCxnSpPr>
        <p:spPr>
          <a:xfrm>
            <a:off x="4139952" y="2204864"/>
            <a:ext cx="1656184" cy="0"/>
          </a:xfrm>
          <a:prstGeom prst="line">
            <a:avLst/>
          </a:prstGeom>
          <a:ln w="190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to 22"/>
          <p:cNvCxnSpPr/>
          <p:nvPr/>
        </p:nvCxnSpPr>
        <p:spPr>
          <a:xfrm>
            <a:off x="1475656" y="3212976"/>
            <a:ext cx="2376264" cy="0"/>
          </a:xfrm>
          <a:prstGeom prst="line">
            <a:avLst/>
          </a:prstGeom>
          <a:ln w="190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to 24"/>
          <p:cNvCxnSpPr/>
          <p:nvPr/>
        </p:nvCxnSpPr>
        <p:spPr>
          <a:xfrm>
            <a:off x="3851920" y="3212976"/>
            <a:ext cx="0" cy="288032"/>
          </a:xfrm>
          <a:prstGeom prst="line">
            <a:avLst/>
          </a:prstGeom>
          <a:ln w="190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95341381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Conteúdo 3"/>
          <p:cNvSpPr>
            <a:spLocks noGrp="1"/>
          </p:cNvSpPr>
          <p:nvPr>
            <p:ph idx="1"/>
          </p:nvPr>
        </p:nvSpPr>
        <p:spPr>
          <a:xfrm>
            <a:off x="251520" y="1484784"/>
            <a:ext cx="8640960" cy="4608512"/>
          </a:xfrm>
        </p:spPr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</a:pPr>
            <a:r>
              <a:rPr lang="pt-BR" sz="24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210 Conjuntos regularizados;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</a:pPr>
            <a:endParaRPr lang="pt-BR" sz="1000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</a:pPr>
            <a:r>
              <a:rPr lang="pt-BR" sz="24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139 Famílias beneficiadas com titulação de moradias implantadas pela PBH: (2º. </a:t>
            </a:r>
            <a:r>
              <a:rPr lang="pt-BR" sz="24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Quad</a:t>
            </a:r>
            <a:r>
              <a:rPr lang="pt-BR" sz="24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./2017: 131 famílias);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</a:pPr>
            <a:endParaRPr lang="pt-BR" sz="2400" dirty="0" smtClean="0"/>
          </a:p>
        </p:txBody>
      </p:sp>
      <p:sp>
        <p:nvSpPr>
          <p:cNvPr id="18434" name="AutoShape 2" descr="Resultado de imagem para unidades habitacionais vila cemi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3" name="Título 1"/>
          <p:cNvSpPr>
            <a:spLocks noGrp="1"/>
          </p:cNvSpPr>
          <p:nvPr>
            <p:ph type="title"/>
          </p:nvPr>
        </p:nvSpPr>
        <p:spPr>
          <a:xfrm>
            <a:off x="309922" y="48880"/>
            <a:ext cx="8229600" cy="931848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Habitação e Infraestrutura</a:t>
            </a:r>
            <a:endParaRPr lang="pt-BR" sz="4000" b="1" dirty="0"/>
          </a:p>
        </p:txBody>
      </p:sp>
      <p:sp>
        <p:nvSpPr>
          <p:cNvPr id="6" name="Espaço Reservado para Conteúdo 3"/>
          <p:cNvSpPr txBox="1">
            <a:spLocks/>
          </p:cNvSpPr>
          <p:nvPr/>
        </p:nvSpPr>
        <p:spPr>
          <a:xfrm>
            <a:off x="251520" y="1412776"/>
            <a:ext cx="5269672" cy="10311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  <a:defRPr/>
            </a:pPr>
            <a:endParaRPr lang="pt-BR" sz="2400" dirty="0" smtClean="0"/>
          </a:p>
        </p:txBody>
      </p:sp>
      <p:sp>
        <p:nvSpPr>
          <p:cNvPr id="19" name="Espaço Reservado para Conteúdo 3"/>
          <p:cNvSpPr txBox="1">
            <a:spLocks/>
          </p:cNvSpPr>
          <p:nvPr/>
        </p:nvSpPr>
        <p:spPr>
          <a:xfrm>
            <a:off x="323528" y="980728"/>
            <a:ext cx="4416418" cy="50405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Destaques do período: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t-BR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t-BR" sz="2900" b="0" i="0" u="none" strike="noStrike" kern="1200" cap="none" spc="0" normalizeH="0" baseline="0" noProof="0" dirty="0" smtClean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t-BR" sz="29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CaixaDeTexto 7"/>
          <p:cNvSpPr txBox="1">
            <a:spLocks noChangeArrowheads="1"/>
          </p:cNvSpPr>
          <p:nvPr/>
        </p:nvSpPr>
        <p:spPr bwMode="auto">
          <a:xfrm>
            <a:off x="285720" y="6104329"/>
            <a:ext cx="94865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i="1" dirty="0">
                <a:latin typeface="+mn-lt"/>
              </a:rPr>
              <a:t>Fonte: </a:t>
            </a:r>
            <a:r>
              <a:rPr lang="pt-BR" sz="1200" i="1" dirty="0" smtClean="0">
                <a:latin typeface="+mn-lt"/>
              </a:rPr>
              <a:t>Urbel</a:t>
            </a:r>
            <a:endParaRPr lang="pt-BR" sz="1200" i="1" dirty="0">
              <a:latin typeface="+mn-lt"/>
            </a:endParaRPr>
          </a:p>
        </p:txBody>
      </p:sp>
      <p:pic>
        <p:nvPicPr>
          <p:cNvPr id="2050" name="Picture 2" descr="Z:\DVPL\ORÇAMENTO\3PRESTAÇÕES DE CONTAS\Prestação de Contas 2018\2º Quadrimestre\Titulação\Titulação Conj. Castanheiras.jpg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>
            <a:off x="1475656" y="3212976"/>
            <a:ext cx="3384000" cy="2538000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</p:pic>
      <p:sp>
        <p:nvSpPr>
          <p:cNvPr id="9" name="CaixaDeTexto 8"/>
          <p:cNvSpPr txBox="1">
            <a:spLocks noChangeArrowheads="1"/>
          </p:cNvSpPr>
          <p:nvPr/>
        </p:nvSpPr>
        <p:spPr bwMode="auto">
          <a:xfrm>
            <a:off x="5004048" y="4725144"/>
            <a:ext cx="290085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b="1" i="1" dirty="0" smtClean="0">
                <a:latin typeface="+mn-lt"/>
              </a:rPr>
              <a:t>Entrega de Títulos de Propriedade</a:t>
            </a:r>
          </a:p>
          <a:p>
            <a:r>
              <a:rPr lang="pt-BR" sz="1200" b="1" i="1" dirty="0" smtClean="0">
                <a:latin typeface="+mn-lt"/>
              </a:rPr>
              <a:t>Conjunto Castanheiras – Regional Barreiro</a:t>
            </a:r>
            <a:endParaRPr lang="pt-BR" sz="1200" b="1" i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939266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457200" y="-112709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Mobilidade Urbana</a:t>
            </a:r>
            <a:endParaRPr lang="pt-BR" sz="4000" b="1" dirty="0"/>
          </a:p>
        </p:txBody>
      </p:sp>
      <p:sp>
        <p:nvSpPr>
          <p:cNvPr id="10" name="Espaço Reservado para Conteúdo 3"/>
          <p:cNvSpPr>
            <a:spLocks noGrp="1"/>
          </p:cNvSpPr>
          <p:nvPr>
            <p:ph idx="1"/>
          </p:nvPr>
        </p:nvSpPr>
        <p:spPr>
          <a:xfrm>
            <a:off x="403368" y="907791"/>
            <a:ext cx="5626968" cy="4996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400" b="1" dirty="0" smtClean="0">
                <a:solidFill>
                  <a:schemeClr val="accent6">
                    <a:lumMod val="75000"/>
                  </a:schemeClr>
                </a:solidFill>
              </a:rPr>
              <a:t>Destaques do Período:</a:t>
            </a:r>
          </a:p>
          <a:p>
            <a:pPr marL="0" indent="0">
              <a:buNone/>
            </a:pPr>
            <a:endParaRPr lang="pt-B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pt-BR" sz="2400" b="1" dirty="0" smtClean="0"/>
          </a:p>
        </p:txBody>
      </p:sp>
      <p:sp>
        <p:nvSpPr>
          <p:cNvPr id="8" name="Espaço Reservado para Conteúdo 3"/>
          <p:cNvSpPr txBox="1">
            <a:spLocks/>
          </p:cNvSpPr>
          <p:nvPr/>
        </p:nvSpPr>
        <p:spPr>
          <a:xfrm>
            <a:off x="233414" y="1454566"/>
            <a:ext cx="8462913" cy="211690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/>
            <a:r>
              <a:rPr lang="pt-BR" sz="2600" dirty="0"/>
              <a:t>Correção de 02 Interseções inseguras de </a:t>
            </a:r>
            <a:r>
              <a:rPr lang="pt-BR" sz="2600" dirty="0" smtClean="0"/>
              <a:t>ciclovias/</a:t>
            </a:r>
            <a:r>
              <a:rPr lang="pt-BR" sz="2600" dirty="0" err="1" smtClean="0"/>
              <a:t>ciclorrotas</a:t>
            </a:r>
            <a:r>
              <a:rPr lang="pt-BR" sz="2400" i="1" dirty="0" smtClean="0"/>
              <a:t>;</a:t>
            </a:r>
            <a:endParaRPr lang="pt-BR" sz="2400" i="1" dirty="0"/>
          </a:p>
          <a:p>
            <a:pPr marL="285750" indent="-285750" algn="just"/>
            <a:r>
              <a:rPr lang="pt-BR" sz="2600" dirty="0"/>
              <a:t>Implantação de tratamento de segurança no entorno de 23 escolas;</a:t>
            </a:r>
          </a:p>
          <a:p>
            <a:pPr marL="285750" indent="-285750" algn="just"/>
            <a:r>
              <a:rPr lang="pt-BR" sz="2600" dirty="0"/>
              <a:t>Modernização com substituição da Frota: 44 novos ônibus com suspensão a ar e sistema de ar condicionado entraram em operação, totalizando 291 (desde 2017).</a:t>
            </a:r>
          </a:p>
          <a:p>
            <a:pPr marL="0" indent="0" algn="just">
              <a:buFont typeface="Arial" pitchFamily="34" charset="0"/>
              <a:buNone/>
            </a:pPr>
            <a:endParaRPr lang="pt-BR" sz="2400" b="1" dirty="0" smtClean="0"/>
          </a:p>
        </p:txBody>
      </p:sp>
      <p:sp>
        <p:nvSpPr>
          <p:cNvPr id="11" name="Espaço Reservado para Conteúdo 3"/>
          <p:cNvSpPr txBox="1">
            <a:spLocks/>
          </p:cNvSpPr>
          <p:nvPr/>
        </p:nvSpPr>
        <p:spPr>
          <a:xfrm>
            <a:off x="287524" y="3399000"/>
            <a:ext cx="8568952" cy="4548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pt-BR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0" indent="0">
              <a:buFont typeface="Arial" pitchFamily="34" charset="0"/>
              <a:buNone/>
            </a:pPr>
            <a:r>
              <a:rPr lang="pt-BR" sz="2400" b="1" dirty="0" smtClean="0">
                <a:solidFill>
                  <a:schemeClr val="accent3">
                    <a:lumMod val="75000"/>
                  </a:schemeClr>
                </a:solidFill>
              </a:rPr>
              <a:t>Principais Metas Físicas Executadas no Período: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pt-BR" sz="2400" dirty="0" smtClean="0"/>
          </a:p>
        </p:txBody>
      </p:sp>
      <p:sp>
        <p:nvSpPr>
          <p:cNvPr id="15" name="Retângulo 14"/>
          <p:cNvSpPr/>
          <p:nvPr/>
        </p:nvSpPr>
        <p:spPr>
          <a:xfrm>
            <a:off x="432028" y="4381864"/>
            <a:ext cx="82296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b="1" dirty="0" smtClean="0"/>
              <a:t>Obras Estruturantes em execução: </a:t>
            </a:r>
            <a:r>
              <a:rPr lang="pt-BR" sz="2000" dirty="0" smtClean="0"/>
              <a:t>Via 710, Complexo da Lagoinha;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 smtClean="0"/>
              <a:t>Implantação de 1,2 km de faixas preferenciais – Rua Pará de Minas;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 smtClean="0"/>
              <a:t>52 novas pinturas </a:t>
            </a:r>
            <a:r>
              <a:rPr lang="pt-BR" sz="2000" dirty="0"/>
              <a:t>horizontais nas áreas de carga e </a:t>
            </a:r>
            <a:r>
              <a:rPr lang="pt-BR" sz="2000" dirty="0" smtClean="0"/>
              <a:t>descarga;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 smtClean="0"/>
              <a:t>Implantação do Plano de Operação de Trânsito nos Grandes Eventos.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000" dirty="0" smtClean="0"/>
          </a:p>
        </p:txBody>
      </p:sp>
      <p:sp>
        <p:nvSpPr>
          <p:cNvPr id="16" name="CaixaDeTexto 15"/>
          <p:cNvSpPr txBox="1">
            <a:spLocks noChangeArrowheads="1"/>
          </p:cNvSpPr>
          <p:nvPr/>
        </p:nvSpPr>
        <p:spPr bwMode="auto">
          <a:xfrm>
            <a:off x="403368" y="5874580"/>
            <a:ext cx="162256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i="1" dirty="0">
                <a:latin typeface="+mn-lt"/>
              </a:rPr>
              <a:t>Fonte: </a:t>
            </a:r>
            <a:r>
              <a:rPr lang="pt-BR" sz="1200" i="1" dirty="0" err="1" smtClean="0">
                <a:latin typeface="+mn-lt"/>
              </a:rPr>
              <a:t>BHTrans</a:t>
            </a:r>
            <a:r>
              <a:rPr lang="pt-BR" sz="1200" i="1" dirty="0" smtClean="0">
                <a:latin typeface="+mn-lt"/>
              </a:rPr>
              <a:t>, SMOBI</a:t>
            </a:r>
            <a:endParaRPr lang="pt-BR" sz="1200" i="1" dirty="0">
              <a:latin typeface="+mn-lt"/>
            </a:endParaRPr>
          </a:p>
        </p:txBody>
      </p:sp>
      <p:sp>
        <p:nvSpPr>
          <p:cNvPr id="17" name="CaixaDeTexto 16"/>
          <p:cNvSpPr txBox="1">
            <a:spLocks noChangeArrowheads="1"/>
          </p:cNvSpPr>
          <p:nvPr/>
        </p:nvSpPr>
        <p:spPr bwMode="auto">
          <a:xfrm>
            <a:off x="372607" y="3479232"/>
            <a:ext cx="112562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i="1" dirty="0">
                <a:latin typeface="+mn-lt"/>
              </a:rPr>
              <a:t>Fonte: </a:t>
            </a:r>
            <a:r>
              <a:rPr lang="pt-BR" sz="1200" i="1" dirty="0" err="1" smtClean="0">
                <a:latin typeface="+mn-lt"/>
              </a:rPr>
              <a:t>BHTrans</a:t>
            </a:r>
            <a:endParaRPr lang="pt-BR" sz="1200" i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8071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03" name="CaixaDeTexto 9"/>
          <p:cNvSpPr txBox="1">
            <a:spLocks noChangeArrowheads="1"/>
          </p:cNvSpPr>
          <p:nvPr/>
        </p:nvSpPr>
        <p:spPr bwMode="auto">
          <a:xfrm>
            <a:off x="457200" y="5720682"/>
            <a:ext cx="243643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i="1" dirty="0">
                <a:latin typeface="+mn-lt"/>
              </a:rPr>
              <a:t>Fonte: </a:t>
            </a:r>
            <a:r>
              <a:rPr lang="pt-BR" sz="1200" i="1" dirty="0" smtClean="0">
                <a:latin typeface="+mn-lt"/>
              </a:rPr>
              <a:t>SOF, SMOBI, </a:t>
            </a:r>
            <a:r>
              <a:rPr lang="pt-BR" sz="1200" i="1" dirty="0" err="1" smtClean="0">
                <a:latin typeface="+mn-lt"/>
              </a:rPr>
              <a:t>Sudecap</a:t>
            </a:r>
            <a:r>
              <a:rPr lang="pt-BR" sz="1200" i="1" dirty="0" smtClean="0">
                <a:latin typeface="+mn-lt"/>
              </a:rPr>
              <a:t>, FPMZB</a:t>
            </a:r>
            <a:endParaRPr lang="pt-BR" sz="1200" i="1" dirty="0">
              <a:latin typeface="+mn-lt"/>
            </a:endParaRPr>
          </a:p>
        </p:txBody>
      </p:sp>
      <p:sp>
        <p:nvSpPr>
          <p:cNvPr id="12" name="Título 1"/>
          <p:cNvSpPr>
            <a:spLocks noGrp="1"/>
          </p:cNvSpPr>
          <p:nvPr>
            <p:ph type="title"/>
          </p:nvPr>
        </p:nvSpPr>
        <p:spPr>
          <a:xfrm>
            <a:off x="457200" y="-112709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b="1" dirty="0" smtClean="0"/>
              <a:t>Sustentabilidade Ambiental</a:t>
            </a:r>
            <a:endParaRPr lang="pt-BR" sz="4000" b="1" dirty="0"/>
          </a:p>
        </p:txBody>
      </p:sp>
      <p:sp>
        <p:nvSpPr>
          <p:cNvPr id="13" name="Espaço Reservado para Conteúdo 3"/>
          <p:cNvSpPr>
            <a:spLocks noGrp="1"/>
          </p:cNvSpPr>
          <p:nvPr>
            <p:ph idx="1"/>
          </p:nvPr>
        </p:nvSpPr>
        <p:spPr>
          <a:xfrm>
            <a:off x="379128" y="3711440"/>
            <a:ext cx="8229600" cy="28778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400" b="1" dirty="0">
                <a:solidFill>
                  <a:schemeClr val="accent3">
                    <a:lumMod val="75000"/>
                  </a:schemeClr>
                </a:solidFill>
              </a:rPr>
              <a:t>Principais Metas Físicas Executadas no Período</a:t>
            </a:r>
            <a:r>
              <a:rPr lang="pt-BR" sz="2400" b="1" dirty="0" smtClean="0">
                <a:solidFill>
                  <a:schemeClr val="accent3">
                    <a:lumMod val="75000"/>
                  </a:schemeClr>
                </a:solidFill>
              </a:rPr>
              <a:t>:</a:t>
            </a:r>
            <a:endParaRPr lang="pt-BR" sz="2400" b="1" dirty="0">
              <a:solidFill>
                <a:schemeClr val="accent3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endParaRPr lang="pt-B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just"/>
            <a:r>
              <a:rPr lang="pt-BR" sz="2400" dirty="0" smtClean="0"/>
              <a:t>Coleta de Resíduos Sólidos: 454 mil toneladas;</a:t>
            </a:r>
          </a:p>
          <a:p>
            <a:r>
              <a:rPr lang="pt-BR" sz="2400" dirty="0" smtClean="0"/>
              <a:t>Manutenção </a:t>
            </a:r>
            <a:r>
              <a:rPr lang="pt-BR" sz="2400" dirty="0"/>
              <a:t>de 78 parques e 5 </a:t>
            </a:r>
            <a:r>
              <a:rPr lang="pt-BR" sz="2400" dirty="0" smtClean="0"/>
              <a:t>necrópoles.</a:t>
            </a:r>
            <a:endParaRPr lang="pt-BR" sz="24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32240" y="4040544"/>
            <a:ext cx="2237222" cy="1565060"/>
          </a:xfrm>
          <a:prstGeom prst="rect">
            <a:avLst/>
          </a:prstGeom>
          <a:ln w="19050">
            <a:solidFill>
              <a:srgbClr val="009900"/>
            </a:solidFill>
          </a:ln>
        </p:spPr>
      </p:pic>
      <p:sp>
        <p:nvSpPr>
          <p:cNvPr id="7" name="Espaço Reservado para Conteúdo 3"/>
          <p:cNvSpPr txBox="1">
            <a:spLocks/>
          </p:cNvSpPr>
          <p:nvPr/>
        </p:nvSpPr>
        <p:spPr>
          <a:xfrm>
            <a:off x="432865" y="801867"/>
            <a:ext cx="5626968" cy="4996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pt-BR" sz="2400" b="1" dirty="0" smtClean="0">
                <a:solidFill>
                  <a:schemeClr val="accent6">
                    <a:lumMod val="75000"/>
                  </a:schemeClr>
                </a:solidFill>
              </a:rPr>
              <a:t>Destaques do Período:</a:t>
            </a:r>
          </a:p>
          <a:p>
            <a:pPr marL="0" indent="0">
              <a:buFont typeface="Arial" pitchFamily="34" charset="0"/>
              <a:buNone/>
            </a:pPr>
            <a:endParaRPr lang="pt-B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Font typeface="Arial" pitchFamily="34" charset="0"/>
              <a:buNone/>
            </a:pPr>
            <a:endParaRPr lang="pt-BR" sz="2400" b="1" dirty="0" smtClean="0"/>
          </a:p>
        </p:txBody>
      </p:sp>
      <p:sp>
        <p:nvSpPr>
          <p:cNvPr id="2" name="Retângulo 1"/>
          <p:cNvSpPr/>
          <p:nvPr/>
        </p:nvSpPr>
        <p:spPr>
          <a:xfrm>
            <a:off x="379128" y="1404944"/>
            <a:ext cx="84413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/>
              <a:t>Recuperação da qualidade da água da Lagoa da Pampulha; limpeza e manutenção da Orla – prorrogação do contrato com o Consórcio Pampulha Viva, R$ 16 milhões – publicado no DOM </a:t>
            </a:r>
            <a:r>
              <a:rPr lang="pt-BR" sz="2400" dirty="0" smtClean="0"/>
              <a:t>05/09/18;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/>
              <a:t>Conclusão das obras de acessibilidade no Jardim </a:t>
            </a:r>
            <a:r>
              <a:rPr lang="pt-BR" sz="2400" dirty="0" smtClean="0"/>
              <a:t>Zoológico.</a:t>
            </a:r>
            <a:endParaRPr lang="pt-BR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pt-BR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2365904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to 5"/>
          <p:cNvCxnSpPr/>
          <p:nvPr/>
        </p:nvCxnSpPr>
        <p:spPr>
          <a:xfrm>
            <a:off x="611560" y="2780928"/>
            <a:ext cx="8064500" cy="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aixaDeTexto 2"/>
          <p:cNvSpPr txBox="1">
            <a:spLocks noChangeArrowheads="1"/>
          </p:cNvSpPr>
          <p:nvPr/>
        </p:nvSpPr>
        <p:spPr bwMode="auto">
          <a:xfrm>
            <a:off x="1691680" y="1484784"/>
            <a:ext cx="6047953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altLang="pt-BR" sz="3600" b="1" dirty="0" smtClean="0">
                <a:latin typeface="+mj-lt"/>
              </a:rPr>
              <a:t>Respostas ao Requerimento de Comissão 986/18</a:t>
            </a:r>
            <a:endParaRPr lang="pt-BR" altLang="pt-BR" sz="3600" b="1" dirty="0">
              <a:latin typeface="+mj-lt"/>
            </a:endParaRPr>
          </a:p>
          <a:p>
            <a:pPr algn="ctr">
              <a:lnSpc>
                <a:spcPct val="150000"/>
              </a:lnSpc>
            </a:pPr>
            <a:endParaRPr lang="pt-BR" altLang="pt-BR" sz="3200" b="1" dirty="0">
              <a:latin typeface="Century Gothic" pitchFamily="34" charset="0"/>
            </a:endParaRPr>
          </a:p>
          <a:p>
            <a:pPr algn="ctr">
              <a:lnSpc>
                <a:spcPct val="150000"/>
              </a:lnSpc>
            </a:pPr>
            <a:endParaRPr lang="pt-BR" altLang="pt-BR" sz="3200" b="1" dirty="0">
              <a:latin typeface="Century Gothic" pitchFamily="34" charset="0"/>
            </a:endParaRPr>
          </a:p>
          <a:p>
            <a:pPr algn="ctr">
              <a:lnSpc>
                <a:spcPct val="150000"/>
              </a:lnSpc>
            </a:pPr>
            <a:endParaRPr lang="pt-BR" altLang="pt-BR" sz="1600" b="1" dirty="0">
              <a:latin typeface="Century Gothic" pitchFamily="34" charset="0"/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611560" y="2852936"/>
            <a:ext cx="8064500" cy="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tângulo 6"/>
          <p:cNvSpPr/>
          <p:nvPr/>
        </p:nvSpPr>
        <p:spPr>
          <a:xfrm>
            <a:off x="718763" y="4636325"/>
            <a:ext cx="7993785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pt-BR" altLang="pt-BR" sz="1400" i="1" dirty="0" smtClean="0"/>
              <a:t>As respostas serão encaminhadas por meio de ofício dentro do prazo regimental estipulado de 30 dias corridos – recebimento do Requerimento: 17/09/18.</a:t>
            </a:r>
            <a:endParaRPr lang="pt-BR" altLang="pt-BR" sz="1400" i="1" dirty="0"/>
          </a:p>
        </p:txBody>
      </p:sp>
    </p:spTree>
    <p:extLst>
      <p:ext uri="{BB962C8B-B14F-4D97-AF65-F5344CB8AC3E}">
        <p14:creationId xmlns:p14="http://schemas.microsoft.com/office/powerpoint/2010/main" xmlns="" val="356704832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err="1" smtClean="0"/>
              <a:t>BHTrans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60851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t-BR" sz="2000" b="1" dirty="0"/>
              <a:t>a) Qual o valor arrecadado com a "mídia ônibus" no período de maio a agosto de 2018? </a:t>
            </a:r>
            <a:endParaRPr lang="pt-BR" sz="2000" dirty="0"/>
          </a:p>
          <a:p>
            <a:pPr marL="0" indent="0" algn="just">
              <a:buNone/>
            </a:pPr>
            <a:r>
              <a:rPr lang="pt-BR" sz="2000" dirty="0"/>
              <a:t> </a:t>
            </a:r>
          </a:p>
          <a:p>
            <a:pPr marL="0" indent="0" algn="just">
              <a:buNone/>
            </a:pPr>
            <a:r>
              <a:rPr lang="pt-BR" sz="2000" dirty="0"/>
              <a:t>R: A informação sobre arrecadação da mídia relativa ao mês de agosto somente é </a:t>
            </a:r>
            <a:r>
              <a:rPr lang="pt-BR" sz="2000"/>
              <a:t>disponibilizada </a:t>
            </a:r>
            <a:r>
              <a:rPr lang="pt-BR" sz="2000" smtClean="0"/>
              <a:t>no </a:t>
            </a:r>
            <a:r>
              <a:rPr lang="pt-BR" sz="2000" dirty="0"/>
              <a:t>mês </a:t>
            </a:r>
            <a:r>
              <a:rPr lang="pt-BR" sz="2000" dirty="0" smtClean="0"/>
              <a:t>subsequente. </a:t>
            </a:r>
            <a:r>
              <a:rPr lang="pt-BR" sz="2000" dirty="0"/>
              <a:t>Seguem as informações relativas aos valores brutos arrecadados nos meses já apurados:</a:t>
            </a:r>
          </a:p>
          <a:p>
            <a:pPr marL="0" indent="0" algn="just">
              <a:buNone/>
            </a:pPr>
            <a:r>
              <a:rPr lang="pt-BR" sz="2000" dirty="0"/>
              <a:t> </a:t>
            </a:r>
          </a:p>
          <a:p>
            <a:pPr marL="0" indent="0" algn="just">
              <a:buNone/>
            </a:pPr>
            <a:r>
              <a:rPr lang="pt-BR" sz="2000" dirty="0"/>
              <a:t>Maio/18 - R$ 350.396,21 </a:t>
            </a:r>
          </a:p>
          <a:p>
            <a:pPr marL="0" indent="0" algn="just">
              <a:buNone/>
            </a:pPr>
            <a:r>
              <a:rPr lang="pt-BR" sz="2000" dirty="0"/>
              <a:t>Junho/18 - R$ 346.680,54</a:t>
            </a:r>
          </a:p>
          <a:p>
            <a:pPr marL="0" indent="0" algn="just">
              <a:buNone/>
            </a:pPr>
            <a:r>
              <a:rPr lang="pt-BR" sz="2000" dirty="0"/>
              <a:t>Julho/18 - R$ 445.583,54</a:t>
            </a:r>
          </a:p>
          <a:p>
            <a:pPr marL="0" indent="0" algn="just">
              <a:buNone/>
            </a:pPr>
            <a:r>
              <a:rPr lang="pt-BR" sz="2000" dirty="0"/>
              <a:t> </a:t>
            </a:r>
          </a:p>
          <a:p>
            <a:pPr marL="0" indent="0" algn="just">
              <a:buNone/>
            </a:pPr>
            <a:r>
              <a:rPr lang="pt-BR" sz="2000" dirty="0"/>
              <a:t>O valor informado em cada mês corresponde aos valores brutos de mídia </a:t>
            </a:r>
            <a:r>
              <a:rPr lang="pt-BR" sz="2000" dirty="0" err="1"/>
              <a:t>Backbus</a:t>
            </a:r>
            <a:r>
              <a:rPr lang="pt-BR" sz="2000" dirty="0"/>
              <a:t> e TV. </a:t>
            </a:r>
          </a:p>
          <a:p>
            <a:pPr marL="0" indent="0" algn="just">
              <a:buNone/>
            </a:pPr>
            <a:r>
              <a:rPr lang="pt-BR" sz="2000" dirty="0"/>
              <a:t> </a:t>
            </a:r>
          </a:p>
          <a:p>
            <a:pPr marL="0" indent="0" algn="just">
              <a:buNone/>
            </a:pPr>
            <a:r>
              <a:rPr lang="pt-BR" sz="2000" dirty="0"/>
              <a:t> </a:t>
            </a:r>
          </a:p>
          <a:p>
            <a:pPr algn="just"/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xmlns="" val="37086985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err="1" smtClean="0"/>
              <a:t>BHTrans</a:t>
            </a:r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>
            <a:off x="457200" y="1268749"/>
            <a:ext cx="83632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pt-BR" sz="2000" b="1" dirty="0">
                <a:solidFill>
                  <a:srgbClr val="222222"/>
                </a:solidFill>
                <a:ea typeface="Times New Roman" panose="02020603050405020304" pitchFamily="18" charset="0"/>
              </a:rPr>
              <a:t>b) Qual o valor repassado para a </a:t>
            </a:r>
            <a:r>
              <a:rPr lang="pt-BR" sz="2000" b="1" dirty="0" err="1">
                <a:solidFill>
                  <a:srgbClr val="222222"/>
                </a:solidFill>
                <a:ea typeface="Times New Roman" panose="02020603050405020304" pitchFamily="18" charset="0"/>
              </a:rPr>
              <a:t>BHTrans</a:t>
            </a:r>
            <a:r>
              <a:rPr lang="pt-BR" sz="2000" b="1" dirty="0">
                <a:solidFill>
                  <a:srgbClr val="222222"/>
                </a:solidFill>
                <a:ea typeface="Times New Roman" panose="02020603050405020304" pitchFamily="18" charset="0"/>
              </a:rPr>
              <a:t> nesse período?</a:t>
            </a:r>
            <a:endParaRPr lang="pt-BR" sz="2000" dirty="0"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pt-BR" sz="2000" dirty="0">
                <a:solidFill>
                  <a:srgbClr val="222222"/>
                </a:solidFill>
                <a:ea typeface="Times New Roman" panose="02020603050405020304" pitchFamily="18" charset="0"/>
              </a:rPr>
              <a:t> </a:t>
            </a:r>
            <a:endParaRPr lang="pt-BR" sz="2000" dirty="0"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pt-BR" sz="2000" dirty="0">
                <a:solidFill>
                  <a:srgbClr val="222222"/>
                </a:solidFill>
                <a:ea typeface="Times New Roman" panose="02020603050405020304" pitchFamily="18" charset="0"/>
              </a:rPr>
              <a:t>R: De Maio a Julho de 2018 o valor repassado à BHTRANS pelos consórcios do transporte coletivo foi de R$ 184.530,33</a:t>
            </a:r>
            <a:r>
              <a:rPr lang="pt-BR" sz="2000" dirty="0" smtClean="0">
                <a:solidFill>
                  <a:srgbClr val="222222"/>
                </a:solidFill>
                <a:ea typeface="Times New Roman" panose="02020603050405020304" pitchFamily="18" charset="0"/>
              </a:rPr>
              <a:t>.</a:t>
            </a:r>
          </a:p>
          <a:p>
            <a:pPr algn="just">
              <a:spcAft>
                <a:spcPts val="0"/>
              </a:spcAft>
            </a:pPr>
            <a:endParaRPr lang="pt-BR" sz="2000" dirty="0"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pt-BR" sz="2000" dirty="0">
                <a:solidFill>
                  <a:srgbClr val="222222"/>
                </a:solidFill>
                <a:ea typeface="Times New Roman" panose="02020603050405020304" pitchFamily="18" charset="0"/>
              </a:rPr>
              <a:t> </a:t>
            </a:r>
            <a:endParaRPr lang="pt-BR" sz="2000" dirty="0">
              <a:effectLst/>
              <a:ea typeface="Times New Roman" panose="02020603050405020304" pitchFamily="18" charset="0"/>
            </a:endParaRPr>
          </a:p>
        </p:txBody>
      </p:sp>
      <p:graphicFrame>
        <p:nvGraphicFramePr>
          <p:cNvPr id="13" name="Tabe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21060489"/>
              </p:ext>
            </p:extLst>
          </p:nvPr>
        </p:nvGraphicFramePr>
        <p:xfrm>
          <a:off x="2051720" y="2633739"/>
          <a:ext cx="4320480" cy="12911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61619"/>
                <a:gridCol w="2758861"/>
              </a:tblGrid>
              <a:tr h="3961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Mês</a:t>
                      </a:r>
                      <a:endParaRPr lang="pt-BR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dirty="0" smtClean="0">
                          <a:effectLst/>
                        </a:rPr>
                        <a:t>Valor – R$</a:t>
                      </a:r>
                      <a:endParaRPr lang="pt-BR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</a:tr>
              <a:tr h="2237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Maio</a:t>
                      </a:r>
                      <a:endParaRPr lang="pt-BR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R$ 56.602,63 </a:t>
                      </a:r>
                      <a:endParaRPr lang="pt-BR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</a:tr>
              <a:tr h="2237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Junho</a:t>
                      </a:r>
                      <a:endParaRPr lang="pt-BR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R$ 56.004,22 </a:t>
                      </a:r>
                      <a:endParaRPr lang="pt-BR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</a:tr>
              <a:tr h="2237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Julho</a:t>
                      </a:r>
                      <a:endParaRPr lang="pt-BR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R$ 71.932,48 </a:t>
                      </a:r>
                      <a:endParaRPr lang="pt-BR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</a:tr>
              <a:tr h="2237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Total</a:t>
                      </a:r>
                      <a:endParaRPr lang="pt-BR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R$ 184.539,33 </a:t>
                      </a:r>
                      <a:endParaRPr lang="pt-BR" sz="105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</a:tr>
            </a:tbl>
          </a:graphicData>
        </a:graphic>
      </p:graphicFrame>
      <p:sp>
        <p:nvSpPr>
          <p:cNvPr id="14" name="Retângulo 13"/>
          <p:cNvSpPr/>
          <p:nvPr/>
        </p:nvSpPr>
        <p:spPr>
          <a:xfrm>
            <a:off x="457200" y="4146843"/>
            <a:ext cx="82296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pt-BR" sz="2000" dirty="0">
                <a:solidFill>
                  <a:srgbClr val="222222"/>
                </a:solidFill>
                <a:ea typeface="Times New Roman" panose="02020603050405020304" pitchFamily="18" charset="0"/>
              </a:rPr>
              <a:t>O valor referente ao mês de Agosto/18 deverá ser depositado em 28/09/18</a:t>
            </a:r>
            <a:r>
              <a:rPr lang="pt-BR" sz="2000" dirty="0" smtClean="0">
                <a:solidFill>
                  <a:srgbClr val="222222"/>
                </a:solidFill>
                <a:ea typeface="Times New Roman" panose="02020603050405020304" pitchFamily="18" charset="0"/>
              </a:rPr>
              <a:t>.</a:t>
            </a:r>
          </a:p>
          <a:p>
            <a:pPr algn="just">
              <a:spcAft>
                <a:spcPts val="0"/>
              </a:spcAft>
            </a:pPr>
            <a:endParaRPr lang="pt-BR" sz="2000" dirty="0">
              <a:solidFill>
                <a:srgbClr val="222222"/>
              </a:solidFill>
              <a:effectLst/>
              <a:ea typeface="Times New Roman" panose="02020603050405020304" pitchFamily="18" charset="0"/>
            </a:endParaRPr>
          </a:p>
          <a:p>
            <a:r>
              <a:rPr lang="pt-BR" sz="2000" b="1" dirty="0"/>
              <a:t>c) Qual foi a destinação desses recursos dentro da </a:t>
            </a:r>
            <a:r>
              <a:rPr lang="pt-BR" sz="2000" b="1" dirty="0" err="1"/>
              <a:t>BHTrans</a:t>
            </a:r>
            <a:r>
              <a:rPr lang="pt-BR" sz="2000" b="1" dirty="0"/>
              <a:t>?</a:t>
            </a:r>
            <a:endParaRPr lang="pt-BR" sz="2000" dirty="0"/>
          </a:p>
          <a:p>
            <a:r>
              <a:rPr lang="pt-BR" sz="2000" dirty="0"/>
              <a:t> </a:t>
            </a:r>
          </a:p>
          <a:p>
            <a:r>
              <a:rPr lang="pt-BR" sz="2000" dirty="0"/>
              <a:t>R: Os valores depositados não possuem destinação especifica e são utilizados para quitação de despesas diversas.</a:t>
            </a:r>
          </a:p>
          <a:p>
            <a:pPr algn="just">
              <a:spcAft>
                <a:spcPts val="0"/>
              </a:spcAft>
            </a:pPr>
            <a:endParaRPr lang="pt-BR" sz="20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38397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000" b="1" dirty="0"/>
              <a:t>d) Como está o processo licitatório para a exploração das mídias nos ônibus</a:t>
            </a:r>
            <a:r>
              <a:rPr lang="pt-BR" sz="2000" b="1" dirty="0" smtClean="0"/>
              <a:t>?</a:t>
            </a:r>
          </a:p>
          <a:p>
            <a:pPr marL="0" indent="0" algn="just">
              <a:buNone/>
            </a:pPr>
            <a:r>
              <a:rPr lang="pt-BR" sz="2000" b="1" dirty="0"/>
              <a:t> </a:t>
            </a:r>
            <a:endParaRPr lang="pt-BR" sz="2000" dirty="0"/>
          </a:p>
          <a:p>
            <a:pPr marL="0" indent="0" algn="just">
              <a:buNone/>
            </a:pPr>
            <a:r>
              <a:rPr lang="pt-BR" sz="2000" dirty="0" smtClean="0"/>
              <a:t>R</a:t>
            </a:r>
            <a:r>
              <a:rPr lang="pt-BR" sz="2000" dirty="0"/>
              <a:t>: A BHTRANS e a PBH, por meio da Procuradoria Geral do Município (PGM), ajustaram com o Ministério Público a data de 30 de novembro de 2018 como o limite para que a licitação seja publicada. </a:t>
            </a:r>
            <a:r>
              <a:rPr lang="pt-BR" sz="2000" dirty="0" smtClean="0"/>
              <a:t>Neste </a:t>
            </a:r>
            <a:r>
              <a:rPr lang="pt-BR" sz="2000" dirty="0"/>
              <a:t>sentido, a BHTRANS está contratando os serviços da PBH ATIVOS para que o modelo de negócio e a avaliação econômica financeira do sistema de mídia sejam avaliados e definidos. </a:t>
            </a:r>
          </a:p>
          <a:p>
            <a:pPr marL="0" indent="0" algn="just">
              <a:buNone/>
            </a:pPr>
            <a:endParaRPr lang="pt-BR" sz="2000" dirty="0"/>
          </a:p>
          <a:p>
            <a:pPr algn="just"/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err="1" smtClean="0"/>
              <a:t>BHTrans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3272783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err="1" smtClean="0"/>
              <a:t>BHTrans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t-BR" sz="2000" b="1" dirty="0"/>
              <a:t>a) Qual foi o total de multas de trânsito emitidas pela PBH no período de maio a agosto de 2018?</a:t>
            </a:r>
            <a:endParaRPr lang="pt-BR" sz="2000" dirty="0"/>
          </a:p>
          <a:p>
            <a:endParaRPr lang="pt-BR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00378987"/>
              </p:ext>
            </p:extLst>
          </p:nvPr>
        </p:nvGraphicFramePr>
        <p:xfrm>
          <a:off x="1691680" y="2754153"/>
          <a:ext cx="5400600" cy="26420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05636"/>
                <a:gridCol w="2266772"/>
                <a:gridCol w="1728192"/>
              </a:tblGrid>
              <a:tr h="4588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MÊS/ANO</a:t>
                      </a:r>
                      <a:endParaRPr lang="pt-BR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Notificações de Aplicação de penalidade (NAP) </a:t>
                      </a:r>
                      <a:endParaRPr lang="pt-BR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 </a:t>
                      </a:r>
                      <a:endParaRPr lang="pt-BR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63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 </a:t>
                      </a:r>
                      <a:endParaRPr lang="pt-BR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Quantidade emitida</a:t>
                      </a:r>
                      <a:endParaRPr lang="pt-BR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Valores </a:t>
                      </a:r>
                      <a:r>
                        <a:rPr lang="pt-BR" sz="1400" dirty="0" smtClean="0">
                          <a:effectLst/>
                        </a:rPr>
                        <a:t>emitidos – R$</a:t>
                      </a:r>
                      <a:endParaRPr lang="pt-BR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638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Maio/2018</a:t>
                      </a:r>
                      <a:endParaRPr lang="pt-BR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47.486</a:t>
                      </a:r>
                      <a:endParaRPr lang="pt-BR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10.606.704</a:t>
                      </a:r>
                      <a:endParaRPr lang="pt-BR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638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Junho/2018</a:t>
                      </a:r>
                      <a:endParaRPr lang="pt-BR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46.371</a:t>
                      </a:r>
                      <a:endParaRPr lang="pt-BR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9.773.737</a:t>
                      </a:r>
                      <a:endParaRPr lang="pt-BR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638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Julho/2018</a:t>
                      </a:r>
                      <a:endParaRPr lang="pt-BR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56.474</a:t>
                      </a:r>
                      <a:endParaRPr lang="pt-BR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11.992.933</a:t>
                      </a:r>
                      <a:endParaRPr lang="pt-BR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638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Agosto/2018</a:t>
                      </a:r>
                      <a:endParaRPr lang="pt-BR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54.917</a:t>
                      </a:r>
                      <a:endParaRPr lang="pt-BR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10.892.190</a:t>
                      </a:r>
                      <a:endParaRPr lang="pt-BR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638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Total:</a:t>
                      </a:r>
                      <a:endParaRPr lang="pt-BR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205.248</a:t>
                      </a:r>
                      <a:endParaRPr lang="pt-BR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43.265.564</a:t>
                      </a:r>
                      <a:endParaRPr lang="pt-BR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7457374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err="1" smtClean="0"/>
              <a:t>BHTrans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b="1" dirty="0"/>
              <a:t>b) Qual o valor arrecadado das multas de trânsito emitidas pela PBH no período de maio a agosto de 2018? </a:t>
            </a:r>
            <a:endParaRPr lang="pt-BR" sz="2000" b="1" dirty="0" smtClean="0"/>
          </a:p>
          <a:p>
            <a:pPr marL="0" indent="0">
              <a:buNone/>
            </a:pPr>
            <a:endParaRPr lang="pt-BR" sz="2000" dirty="0"/>
          </a:p>
          <a:p>
            <a:endParaRPr lang="pt-BR" sz="2000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73778232"/>
              </p:ext>
            </p:extLst>
          </p:nvPr>
        </p:nvGraphicFramePr>
        <p:xfrm>
          <a:off x="2483768" y="2348880"/>
          <a:ext cx="4176464" cy="1487222"/>
        </p:xfrm>
        <a:graphic>
          <a:graphicData uri="http://schemas.openxmlformats.org/drawingml/2006/table">
            <a:tbl>
              <a:tblPr>
                <a:tableStyleId>{93296810-A885-4BE3-A3E7-6D5BEEA58F35}</a:tableStyleId>
              </a:tblPr>
              <a:tblGrid>
                <a:gridCol w="2479383"/>
                <a:gridCol w="1697081"/>
              </a:tblGrid>
              <a:tr h="213636">
                <a:tc>
                  <a:txBody>
                    <a:bodyPr/>
                    <a:lstStyle/>
                    <a:p>
                      <a:pPr algn="ctr" fontAlgn="b"/>
                      <a:r>
                        <a:rPr lang="pt-BR" sz="1400" b="1" u="none" strike="noStrike" dirty="0">
                          <a:effectLst/>
                        </a:rPr>
                        <a:t>EXERCÍCIO 2018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400" b="1" u="none" strike="noStrike" dirty="0">
                          <a:effectLst/>
                        </a:rPr>
                        <a:t>CONSOLIDADO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40082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400" b="1" u="none" strike="noStrike" dirty="0" smtClean="0">
                          <a:effectLst/>
                        </a:rPr>
                        <a:t>ARRECADAÇÃO </a:t>
                      </a:r>
                      <a:r>
                        <a:rPr lang="pt-BR" sz="1400" b="1" u="none" strike="noStrike" dirty="0" err="1" smtClean="0">
                          <a:effectLst/>
                        </a:rPr>
                        <a:t>Jan-Ago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b="1" u="none" strike="noStrike">
                          <a:effectLst/>
                        </a:rPr>
                        <a:t> R$               89.212.079 </a:t>
                      </a:r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40082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400" b="1" u="none" strike="noStrike" dirty="0">
                          <a:effectLst/>
                        </a:rPr>
                        <a:t>QUANTIDADE DE MULTAS </a:t>
                      </a:r>
                      <a:r>
                        <a:rPr lang="pt-BR" sz="1400" b="1" u="none" strike="noStrike" dirty="0" smtClean="0">
                          <a:effectLst/>
                        </a:rPr>
                        <a:t>ARRECADADAS </a:t>
                      </a:r>
                      <a:r>
                        <a:rPr lang="pt-BR" sz="1400" b="1" u="none" strike="noStrike" dirty="0" err="1" smtClean="0">
                          <a:effectLst/>
                        </a:rPr>
                        <a:t>Jan-Ago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b="1" u="none" strike="noStrike">
                          <a:effectLst/>
                        </a:rPr>
                        <a:t>                         472.596 </a:t>
                      </a:r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427271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b="1" u="none" strike="noStrike" dirty="0">
                          <a:effectLst/>
                        </a:rPr>
                        <a:t>VALOR TOTAL ARRECADADO 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b="1" u="none" strike="noStrike" dirty="0">
                          <a:effectLst/>
                        </a:rPr>
                        <a:t> R$               89.212.079 </a:t>
                      </a:r>
                      <a:endParaRPr lang="pt-BR" sz="1400" b="1" i="0" u="none" strike="noStrike" dirty="0">
                        <a:solidFill>
                          <a:srgbClr val="538DD5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5" name="Retângulo 4"/>
          <p:cNvSpPr/>
          <p:nvPr/>
        </p:nvSpPr>
        <p:spPr>
          <a:xfrm>
            <a:off x="971600" y="3966521"/>
            <a:ext cx="7715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link 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para consulta: 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https://prefeitura.pbh.gov.br/transparencia/contas-publicas/receitas/multas-de-transito</a:t>
            </a:r>
            <a:endParaRPr lang="pt-BR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80313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SMOBI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96353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b="1" dirty="0"/>
              <a:t>3 - Belo Horizonte possui malha de vias públicas bastante ampla, além disso a topografia irregular de muitas áreas propicia uma maior desgaste do asfalto. Diante disso: </a:t>
            </a:r>
            <a:r>
              <a:rPr lang="pt-BR" sz="2000" dirty="0"/>
              <a:t> </a:t>
            </a:r>
          </a:p>
          <a:p>
            <a:pPr marL="0" lvl="0" indent="0">
              <a:buNone/>
            </a:pPr>
            <a:r>
              <a:rPr lang="pt-BR" sz="2000" dirty="0"/>
              <a:t>Quais foram os valores dos recursos destinados ao asfaltamento, recapeamento, operação tapa-buracos e de revitalização de sinalização (horizontal e vertical) no período de maio a agosto/2018? </a:t>
            </a:r>
            <a:endParaRPr lang="pt-BR" sz="2000" dirty="0" smtClean="0"/>
          </a:p>
          <a:p>
            <a:pPr marL="0" lvl="0" indent="0">
              <a:buNone/>
            </a:pPr>
            <a:endParaRPr lang="pt-BR" sz="2000" dirty="0"/>
          </a:p>
          <a:p>
            <a:endParaRPr lang="pt-BR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70438829"/>
              </p:ext>
            </p:extLst>
          </p:nvPr>
        </p:nvGraphicFramePr>
        <p:xfrm>
          <a:off x="1691680" y="3789040"/>
          <a:ext cx="5544616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72308"/>
                <a:gridCol w="2772308"/>
              </a:tblGrid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Contrato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Total Medições 2018 </a:t>
                      </a:r>
                      <a:r>
                        <a:rPr lang="pt-BR" dirty="0" smtClean="0"/>
                        <a:t>– JAN a</a:t>
                      </a:r>
                      <a:r>
                        <a:rPr lang="pt-BR" baseline="0" dirty="0" smtClean="0"/>
                        <a:t> </a:t>
                      </a:r>
                      <a:r>
                        <a:rPr lang="pt-BR" baseline="0" smtClean="0"/>
                        <a:t>AGO/18</a:t>
                      </a:r>
                      <a:r>
                        <a:rPr lang="pt-BR" smtClean="0"/>
                        <a:t> – em R</a:t>
                      </a:r>
                      <a:r>
                        <a:rPr lang="pt-BR" dirty="0" smtClean="0"/>
                        <a:t>$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Sinalização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b="1" i="0" u="none" strike="noStrike" dirty="0">
                          <a:effectLst/>
                          <a:latin typeface="Arial" panose="020B0604020202020204" pitchFamily="34" charset="0"/>
                        </a:rPr>
                        <a:t>4.448.571,60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Recapeamento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b="1" i="0" u="none" strike="noStrike" dirty="0">
                          <a:effectLst/>
                          <a:latin typeface="Arial" panose="020B0604020202020204" pitchFamily="34" charset="0"/>
                        </a:rPr>
                        <a:t>23.385.898,47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Tapa buraco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b="1" i="0" u="none" strike="noStrike" dirty="0">
                          <a:effectLst/>
                          <a:latin typeface="Arial" panose="020B0604020202020204" pitchFamily="34" charset="0"/>
                        </a:rPr>
                        <a:t>15.006.972,44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744162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SMASAC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0254" y="141763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b="1" dirty="0"/>
              <a:t>O município está recebendo regular e integralmente os repasses de recursos federais e estaduais relacionados à política de assistência social?</a:t>
            </a:r>
            <a:endParaRPr lang="pt-BR" sz="2000" dirty="0"/>
          </a:p>
          <a:p>
            <a:pPr marL="0" indent="0">
              <a:buNone/>
            </a:pPr>
            <a:r>
              <a:rPr lang="pt-BR" sz="2000" i="1" dirty="0"/>
              <a:t> </a:t>
            </a:r>
            <a:endParaRPr lang="pt-BR" sz="2000" dirty="0"/>
          </a:p>
          <a:p>
            <a:pPr marL="0" indent="0">
              <a:buNone/>
            </a:pPr>
            <a:r>
              <a:rPr lang="pt-BR" sz="2000" dirty="0"/>
              <a:t>R: Não. Os valores repassados pelo Estado e pela União não contam com a regularidade e estão bastante aquém dos valores previstos no Plano de Ação (Governo Federal) e Plano de Serviços (Governo Estadual).</a:t>
            </a:r>
          </a:p>
          <a:p>
            <a:pPr marL="0" indent="0">
              <a:buNone/>
            </a:pPr>
            <a:r>
              <a:rPr lang="pt-BR" sz="2000" dirty="0"/>
              <a:t> </a:t>
            </a:r>
          </a:p>
          <a:p>
            <a:pPr marL="0" indent="0">
              <a:buNone/>
            </a:pPr>
            <a:r>
              <a:rPr lang="pt-BR" sz="2000" dirty="0"/>
              <a:t>A dívida do Estado e da União, referente ao período de 01/2014 a 09/2018, está descrita no quadro a seguir:</a:t>
            </a:r>
          </a:p>
          <a:p>
            <a:endParaRPr lang="pt-BR" sz="1400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26120144"/>
              </p:ext>
            </p:extLst>
          </p:nvPr>
        </p:nvGraphicFramePr>
        <p:xfrm>
          <a:off x="2267744" y="4581128"/>
          <a:ext cx="4927600" cy="13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3800"/>
                <a:gridCol w="2463800"/>
              </a:tblGrid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Ente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Repasses</a:t>
                      </a:r>
                      <a:r>
                        <a:rPr lang="pt-BR" baseline="0" dirty="0" smtClean="0"/>
                        <a:t> pendentes 2018 – R$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União (FNAS)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b="1" i="0" u="none" strike="noStrike" dirty="0" smtClean="0">
                          <a:effectLst/>
                          <a:latin typeface="Arial" panose="020B0604020202020204" pitchFamily="34" charset="0"/>
                        </a:rPr>
                        <a:t>16.980.332,01</a:t>
                      </a:r>
                      <a:endParaRPr lang="pt-BR" sz="14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Estado (FEAS)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b="1" i="0" u="none" strike="noStrike" dirty="0" smtClean="0">
                          <a:effectLst/>
                          <a:latin typeface="Arial" panose="020B0604020202020204" pitchFamily="34" charset="0"/>
                        </a:rPr>
                        <a:t>18.712.149,00</a:t>
                      </a:r>
                      <a:endParaRPr lang="pt-BR" sz="14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0895332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SMASAC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b="1" dirty="0"/>
              <a:t>Por que não está sendo executado o recurso do Índice de Gestão Descentralizada do Município (IGD-M) disponível em conta corrente, como aponta o relatório do Ministério do Desenvolvimento Social?</a:t>
            </a:r>
            <a:endParaRPr lang="pt-BR" sz="2000" dirty="0"/>
          </a:p>
          <a:p>
            <a:pPr marL="0" indent="0">
              <a:buNone/>
            </a:pPr>
            <a:r>
              <a:rPr lang="pt-BR" sz="2000" dirty="0"/>
              <a:t> </a:t>
            </a:r>
          </a:p>
          <a:p>
            <a:pPr marL="0" indent="0">
              <a:buNone/>
            </a:pPr>
            <a:r>
              <a:rPr lang="pt-BR" sz="2000" dirty="0"/>
              <a:t>R: Os recursos têm sido executados acima dos valores de receita realizados até o mês de </a:t>
            </a:r>
            <a:r>
              <a:rPr lang="pt-BR" sz="2000" dirty="0" smtClean="0"/>
              <a:t>9/2018</a:t>
            </a:r>
            <a:r>
              <a:rPr lang="pt-BR" sz="2000" dirty="0"/>
              <a:t>.</a:t>
            </a:r>
            <a:endParaRPr lang="pt-BR" sz="2000" dirty="0" smtClean="0"/>
          </a:p>
          <a:p>
            <a:pPr marL="0" indent="0">
              <a:buNone/>
            </a:pPr>
            <a:r>
              <a:rPr lang="pt-BR" sz="2000" dirty="0"/>
              <a:t>Em </a:t>
            </a:r>
            <a:r>
              <a:rPr lang="pt-BR" sz="2000" dirty="0" smtClean="0"/>
              <a:t>31/12/2017 </a:t>
            </a:r>
            <a:r>
              <a:rPr lang="pt-BR" sz="2000" dirty="0"/>
              <a:t>foi apurado um saldo bancário no valor de R$ 25.612.395,00, formado principalmente pelos R$ 21.053.113,85 transferidos pela União entre os meses de novembro e dezembro de 2017. O valor total de recursos da União transferidos naquele exercício foi de R$ </a:t>
            </a:r>
            <a:r>
              <a:rPr lang="pt-BR" sz="2000" dirty="0" smtClean="0"/>
              <a:t>33.779.131,19.</a:t>
            </a:r>
          </a:p>
          <a:p>
            <a:pPr marL="0" indent="0">
              <a:buNone/>
            </a:pPr>
            <a:r>
              <a:rPr lang="pt-BR" sz="2000" dirty="0" smtClean="0"/>
              <a:t>O </a:t>
            </a:r>
            <a:r>
              <a:rPr lang="pt-BR" sz="2000" dirty="0"/>
              <a:t>município vem executando os recursos do IGD-M conforme a programação orçamentária onde se projeta uma redução significativa do saldo existente até o final o exercício de 2018.</a:t>
            </a:r>
          </a:p>
          <a:p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xmlns="" val="820746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SMGO – </a:t>
            </a:r>
            <a:r>
              <a:rPr lang="pt-BR" sz="4000" dirty="0" smtClean="0"/>
              <a:t>Locação de Veículos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pt-BR" sz="2000" b="1" dirty="0"/>
              <a:t>Quais são as empresas licitadas que atualmente prestam esse tipo de serviço à PBH</a:t>
            </a:r>
            <a:r>
              <a:rPr lang="pt-BR" sz="2000" b="1" dirty="0" smtClean="0"/>
              <a:t>?</a:t>
            </a:r>
          </a:p>
          <a:p>
            <a:pPr marL="0" lvl="0" indent="0">
              <a:buNone/>
            </a:pPr>
            <a:endParaRPr lang="pt-BR" sz="2000" dirty="0"/>
          </a:p>
          <a:p>
            <a:pPr marL="0" lvl="0" indent="0">
              <a:buNone/>
            </a:pPr>
            <a:endParaRPr lang="pt-BR" sz="2000" b="1" dirty="0" smtClean="0"/>
          </a:p>
          <a:p>
            <a:pPr marL="0" lvl="0" indent="0">
              <a:buNone/>
            </a:pPr>
            <a:endParaRPr lang="pt-BR" sz="2000" b="1" dirty="0"/>
          </a:p>
          <a:p>
            <a:pPr marL="0" lvl="0" indent="0">
              <a:buNone/>
            </a:pPr>
            <a:endParaRPr lang="pt-BR" sz="2000" b="1" dirty="0" smtClean="0"/>
          </a:p>
          <a:p>
            <a:pPr marL="0" lvl="0" indent="0">
              <a:buNone/>
            </a:pPr>
            <a:endParaRPr lang="pt-BR" sz="2000" b="1" dirty="0"/>
          </a:p>
          <a:p>
            <a:pPr marL="0" lvl="0" indent="0">
              <a:buNone/>
            </a:pPr>
            <a:endParaRPr lang="pt-BR" sz="2000" dirty="0"/>
          </a:p>
          <a:p>
            <a:endParaRPr lang="pt-BR" sz="2000" dirty="0"/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67198385"/>
              </p:ext>
            </p:extLst>
          </p:nvPr>
        </p:nvGraphicFramePr>
        <p:xfrm>
          <a:off x="320939" y="2276872"/>
          <a:ext cx="8502122" cy="34563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4898"/>
                <a:gridCol w="7492948"/>
                <a:gridCol w="422138"/>
                <a:gridCol w="422138"/>
              </a:tblGrid>
              <a:tr h="409168">
                <a:tc gridSpan="4"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 dirty="0">
                          <a:effectLst/>
                        </a:rPr>
                        <a:t>Objeto: Prestação de serviços de transporte mediante locação de veículos, em caráter não eventual, incluindo ou não motorista, combustível ou manutenção, para atender demanda do Município de Belo Horizonte.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208093">
                <a:tc gridSpan="4">
                  <a:txBody>
                    <a:bodyPr/>
                    <a:lstStyle/>
                    <a:p>
                      <a:pPr algn="l" fontAlgn="b"/>
                      <a:r>
                        <a:rPr lang="pt-BR" sz="1200" b="1" u="none" strike="noStrike" dirty="0">
                          <a:effectLst/>
                        </a:rPr>
                        <a:t>CONTRATADAS: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</a:tr>
              <a:tr h="300613"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>
                          <a:effectLst/>
                        </a:rPr>
                        <a:t>1.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pt-BR" sz="1200" b="1" u="none" strike="noStrike" dirty="0">
                          <a:effectLst/>
                        </a:rPr>
                        <a:t>Cooperativa de Transporte Urbano e Rural Ltda. - COOPERTUR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</a:tr>
              <a:tr h="409168">
                <a:tc gridSpan="4"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>
                          <a:effectLst/>
                        </a:rPr>
                        <a:t>OBJETO:  Locação de veículos (carros, vans, furgões, utilitários e caminhões), com motorista ou não,  para atender demandas da Adm. Direta e Indireta do Município. Combustível e manutenção por conta da contratada.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300613"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>
                          <a:effectLst/>
                        </a:rPr>
                        <a:t>2.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pt-BR" sz="1200" b="1" u="none" strike="noStrike" dirty="0">
                          <a:effectLst/>
                        </a:rPr>
                        <a:t>M&amp;E Aluguel de Carros Ltda. – EPP,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</a:tr>
              <a:tr h="409168">
                <a:tc gridSpan="4"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 dirty="0">
                          <a:effectLst/>
                        </a:rPr>
                        <a:t>OBJETO: Locação de veículos, sem motoristas,  utilizados no atendimento à Guarda Municipal e escolta de segurança do Prefeito e Vice Prefeito. Manutenção por conta da contratada. Combustível por conta do Município.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00613"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>
                          <a:effectLst/>
                        </a:rPr>
                        <a:t>3.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pt-BR" sz="1200" b="1" u="none" strike="noStrike" dirty="0">
                          <a:effectLst/>
                        </a:rPr>
                        <a:t>Cooperativa União dos Carreteiros Ltda. – UNICOOP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</a:tr>
              <a:tr h="409168">
                <a:tc gridSpan="2"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>
                          <a:effectLst/>
                        </a:rPr>
                        <a:t>OBJETO: Locação de veículos (motocicletas) com motoboy para atender demandas da Adm. Direta e Indireta do Município de Belo Horizonte. Manutenção e combustível por conta da contratada.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</a:tr>
              <a:tr h="300613"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>
                          <a:effectLst/>
                        </a:rPr>
                        <a:t>4.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pt-BR" sz="1200" b="1" u="none" strike="noStrike" dirty="0">
                          <a:effectLst/>
                        </a:rPr>
                        <a:t>Estrela Logística </a:t>
                      </a:r>
                      <a:r>
                        <a:rPr lang="pt-BR" sz="1200" b="1" u="none" strike="noStrike" dirty="0" err="1">
                          <a:effectLst/>
                        </a:rPr>
                        <a:t>Eireli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</a:tr>
              <a:tr h="409168">
                <a:tc gridSpan="2"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>
                          <a:effectLst/>
                        </a:rPr>
                        <a:t>OBJETO: Locação de veículos, sem motoristas, para transporte do Prefeito, Vice-Prefeito e seguranças. Manutenção por conta da contratada. Combustível por conta do Município.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83" marR="6383" marT="6383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656550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SMGO – </a:t>
            </a:r>
            <a:r>
              <a:rPr lang="pt-BR" sz="4000" dirty="0" smtClean="0"/>
              <a:t>Locação de Veículos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5425" y="1628800"/>
            <a:ext cx="8229600" cy="45259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pt-BR" sz="2000" b="1" dirty="0" smtClean="0"/>
              <a:t>Quais </a:t>
            </a:r>
            <a:r>
              <a:rPr lang="pt-BR" sz="2000" b="1" dirty="0"/>
              <a:t>os valores destinados a essas empresas, individualmente, no período de maio a agosto de 2018</a:t>
            </a:r>
            <a:r>
              <a:rPr lang="pt-BR" sz="2000" b="1" dirty="0" smtClean="0"/>
              <a:t>?</a:t>
            </a:r>
          </a:p>
          <a:p>
            <a:pPr marL="0" lvl="0" indent="0">
              <a:buNone/>
            </a:pPr>
            <a:endParaRPr lang="pt-BR" sz="2000" b="1" dirty="0"/>
          </a:p>
          <a:p>
            <a:pPr marL="0" lvl="0" indent="0">
              <a:buNone/>
            </a:pPr>
            <a:endParaRPr lang="pt-BR" sz="2000" dirty="0"/>
          </a:p>
          <a:p>
            <a:endParaRPr lang="pt-BR" sz="2000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91369887"/>
              </p:ext>
            </p:extLst>
          </p:nvPr>
        </p:nvGraphicFramePr>
        <p:xfrm>
          <a:off x="1043608" y="2567992"/>
          <a:ext cx="6680281" cy="15201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3461"/>
                <a:gridCol w="1479205"/>
                <a:gridCol w="1479205"/>
                <a:gridCol w="1479205"/>
                <a:gridCol w="1479205"/>
              </a:tblGrid>
              <a:tr h="200025">
                <a:tc>
                  <a:txBody>
                    <a:bodyPr/>
                    <a:lstStyle/>
                    <a:p>
                      <a:pPr algn="l" fontAlgn="b"/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>
                          <a:effectLst/>
                        </a:rPr>
                        <a:t>VALOR  FATURADO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COOPERTUR</a:t>
                      </a:r>
                      <a:endParaRPr lang="pt-BR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>
                          <a:effectLst/>
                        </a:rPr>
                        <a:t>M&amp;E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UNICOOP</a:t>
                      </a:r>
                      <a:endParaRPr lang="pt-BR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ESTRELA</a:t>
                      </a:r>
                      <a:endParaRPr lang="pt-BR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MAIO</a:t>
                      </a:r>
                      <a:endParaRPr lang="pt-BR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u="none" strike="noStrike">
                          <a:effectLst/>
                        </a:rPr>
                        <a:t>R$ 4.338.425,71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u="none" strike="noStrike">
                          <a:effectLst/>
                        </a:rPr>
                        <a:t>R$ 11.795,67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u="none" strike="noStrike">
                          <a:effectLst/>
                        </a:rPr>
                        <a:t>R$ 67.441,82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u="none" strike="noStrike">
                          <a:effectLst/>
                        </a:rPr>
                        <a:t>R$ 17.690,58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JUNHO</a:t>
                      </a:r>
                      <a:endParaRPr lang="pt-BR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u="none" strike="noStrike">
                          <a:effectLst/>
                        </a:rPr>
                        <a:t>R$ 4.359.062,52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u="none" strike="noStrike">
                          <a:effectLst/>
                        </a:rPr>
                        <a:t>R$ 12.960,00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u="none" strike="noStrike">
                          <a:effectLst/>
                        </a:rPr>
                        <a:t>R$ 68.992,21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u="none" strike="noStrike">
                          <a:effectLst/>
                        </a:rPr>
                        <a:t>R$ 17.690,58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JULHO</a:t>
                      </a:r>
                      <a:endParaRPr lang="pt-BR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u="none" strike="noStrike">
                          <a:effectLst/>
                        </a:rPr>
                        <a:t>R$ 4.368.714,59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u="none" strike="noStrike">
                          <a:effectLst/>
                        </a:rPr>
                        <a:t>R$ 12.294,67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u="none" strike="noStrike">
                          <a:effectLst/>
                        </a:rPr>
                        <a:t>R$ 69.767,40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u="none" strike="noStrike">
                          <a:effectLst/>
                        </a:rPr>
                        <a:t>R$ 17.690,58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AGOSTO</a:t>
                      </a:r>
                      <a:endParaRPr lang="pt-BR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u="none" strike="noStrike">
                          <a:effectLst/>
                        </a:rPr>
                        <a:t>R$ 4.406.871,22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u="none" strike="noStrike">
                          <a:effectLst/>
                        </a:rPr>
                        <a:t>R$ 7.304,67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u="none" strike="noStrike">
                          <a:effectLst/>
                        </a:rPr>
                        <a:t>R$ 69.767,40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u="none" strike="noStrike" dirty="0">
                          <a:effectLst/>
                        </a:rPr>
                        <a:t>R$ 17.690,58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39675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SMGO – </a:t>
            </a:r>
            <a:r>
              <a:rPr lang="pt-BR" sz="4000" dirty="0" smtClean="0"/>
              <a:t>Locação de Veículos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pt-BR" sz="2000" b="1" dirty="0"/>
          </a:p>
          <a:p>
            <a:pPr marL="0" lvl="0" indent="0">
              <a:buNone/>
            </a:pPr>
            <a:endParaRPr lang="pt-BR" sz="2000" dirty="0"/>
          </a:p>
          <a:p>
            <a:endParaRPr lang="pt-BR" sz="2000" dirty="0"/>
          </a:p>
        </p:txBody>
      </p:sp>
      <p:sp>
        <p:nvSpPr>
          <p:cNvPr id="6" name="Retângulo 5"/>
          <p:cNvSpPr/>
          <p:nvPr/>
        </p:nvSpPr>
        <p:spPr>
          <a:xfrm>
            <a:off x="307961" y="1556356"/>
            <a:ext cx="8229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2000" b="1" dirty="0"/>
              <a:t>Quantos veículos e motoristas estão prestando serviços à PBH, por empresa e por mês, no período de maio a agosto de 2018?</a:t>
            </a: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92647343"/>
              </p:ext>
            </p:extLst>
          </p:nvPr>
        </p:nvGraphicFramePr>
        <p:xfrm>
          <a:off x="899592" y="2583731"/>
          <a:ext cx="6768751" cy="15201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3571"/>
                <a:gridCol w="1498795"/>
                <a:gridCol w="1498795"/>
                <a:gridCol w="1498795"/>
                <a:gridCol w="1498795"/>
              </a:tblGrid>
              <a:tr h="236694">
                <a:tc>
                  <a:txBody>
                    <a:bodyPr/>
                    <a:lstStyle/>
                    <a:p>
                      <a:pPr algn="l" fontAlgn="b"/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>
                          <a:effectLst/>
                        </a:rPr>
                        <a:t>NÚMERO DE VEÍCULOS/MORISTAS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236694">
                <a:tc>
                  <a:txBody>
                    <a:bodyPr/>
                    <a:lstStyle/>
                    <a:p>
                      <a:pPr algn="l" fontAlgn="b"/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COOPERTUR</a:t>
                      </a:r>
                      <a:endParaRPr lang="pt-BR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>
                          <a:effectLst/>
                        </a:rPr>
                        <a:t>M&amp;E*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UNICOOP</a:t>
                      </a:r>
                      <a:endParaRPr lang="pt-BR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ESTRELA*</a:t>
                      </a:r>
                      <a:endParaRPr lang="pt-BR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5423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MAIO</a:t>
                      </a:r>
                      <a:endParaRPr lang="pt-BR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1014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4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29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5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5423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JUNHO</a:t>
                      </a:r>
                      <a:endParaRPr lang="pt-BR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1017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4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30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5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5423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JULHO</a:t>
                      </a:r>
                      <a:endParaRPr lang="pt-BR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1018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>
                          <a:effectLst/>
                        </a:rPr>
                        <a:t>4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30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5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6694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AGOSTO</a:t>
                      </a:r>
                      <a:endParaRPr lang="pt-BR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1028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4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30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>
                          <a:effectLst/>
                        </a:rPr>
                        <a:t>5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33657644"/>
              </p:ext>
            </p:extLst>
          </p:nvPr>
        </p:nvGraphicFramePr>
        <p:xfrm>
          <a:off x="971599" y="4670508"/>
          <a:ext cx="6696743" cy="6496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696743"/>
              </a:tblGrid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400" u="none" strike="noStrike" dirty="0">
                          <a:effectLst/>
                        </a:rPr>
                        <a:t>* Neste caso, os motoristas são do Município de Belo Horizonte, portanto, devem ser considerados apenas os veículos para a empresa M&amp;E. Os demais, a quantidade de veículos é semelhante a quantidade de motoristas.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783544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Segurança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endParaRPr lang="pt-BR" sz="2000" b="1" dirty="0"/>
          </a:p>
          <a:p>
            <a:pPr marL="0" lvl="0" indent="0">
              <a:buNone/>
            </a:pPr>
            <a:endParaRPr lang="pt-BR" sz="2000" dirty="0"/>
          </a:p>
          <a:p>
            <a:endParaRPr lang="pt-BR" sz="2000" dirty="0"/>
          </a:p>
        </p:txBody>
      </p:sp>
      <p:sp>
        <p:nvSpPr>
          <p:cNvPr id="7" name="Retângulo 6"/>
          <p:cNvSpPr/>
          <p:nvPr/>
        </p:nvSpPr>
        <p:spPr>
          <a:xfrm>
            <a:off x="457200" y="1417638"/>
            <a:ext cx="803922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/>
              <a:t>Como serão mensuradas a eficiência, eficácia e a efetividade do Programa “Operacionalização dos Serviços de Segurança” tendo em vista a ausência de indicadores no PPAG 2018-2021</a:t>
            </a:r>
            <a:r>
              <a:rPr lang="pt-BR" sz="2000" b="1" dirty="0" smtClean="0"/>
              <a:t>:</a:t>
            </a:r>
          </a:p>
          <a:p>
            <a:endParaRPr lang="pt-BR" sz="2000" b="1" dirty="0"/>
          </a:p>
          <a:p>
            <a:r>
              <a:rPr lang="pt-BR" sz="2000" dirty="0"/>
              <a:t>Informamos que há oito </a:t>
            </a:r>
            <a:r>
              <a:rPr lang="pt-BR" sz="2000" dirty="0" err="1"/>
              <a:t>subações</a:t>
            </a:r>
            <a:r>
              <a:rPr lang="pt-BR" sz="2000" dirty="0"/>
              <a:t> dentro do PPAG, que se vinculam ao Programa 109, </a:t>
            </a:r>
            <a:r>
              <a:rPr lang="pt-BR" sz="2000" dirty="0" smtClean="0"/>
              <a:t>que possuem metas físicas quantificadas, consistindo indicadores de produto que viabilizam a avaliação das políticas públicas da área de segurança.</a:t>
            </a:r>
            <a:r>
              <a:rPr lang="pt-BR" sz="2000" dirty="0"/>
              <a:t> </a:t>
            </a:r>
          </a:p>
          <a:p>
            <a:r>
              <a:rPr lang="pt-BR" sz="2000" dirty="0"/>
              <a:t> </a:t>
            </a:r>
          </a:p>
          <a:p>
            <a:endParaRPr lang="pt-BR" sz="2000" b="1" dirty="0" smtClean="0"/>
          </a:p>
          <a:p>
            <a:pPr algn="just"/>
            <a:r>
              <a:rPr lang="pt-BR" sz="2000" b="1" dirty="0" smtClean="0"/>
              <a:t>Quais </a:t>
            </a:r>
            <a:r>
              <a:rPr lang="pt-BR" sz="2000" b="1" dirty="0"/>
              <a:t>as diferenças entre os serviços prestados nas </a:t>
            </a:r>
            <a:r>
              <a:rPr lang="pt-BR" sz="2000" b="1" dirty="0" err="1"/>
              <a:t>subações</a:t>
            </a:r>
            <a:r>
              <a:rPr lang="pt-BR" sz="2000" b="1" dirty="0"/>
              <a:t> “Operacionalização da Guarda Municipal – GMBH na Educação, “Prevenção à Violência nas Escolas Municipais de Belo Horizonte e “Prevenção à Violência nas </a:t>
            </a:r>
            <a:r>
              <a:rPr lang="pt-BR" sz="2000" b="1" dirty="0" smtClean="0"/>
              <a:t>Escolas</a:t>
            </a:r>
            <a:r>
              <a:rPr lang="pt-BR" sz="2000" dirty="0"/>
              <a:t>?</a:t>
            </a:r>
          </a:p>
          <a:p>
            <a:pPr lvl="0"/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xmlns="" val="42359398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Segurança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pt-BR" dirty="0"/>
              <a:t>A </a:t>
            </a:r>
            <a:r>
              <a:rPr lang="pt-BR" dirty="0" err="1"/>
              <a:t>subação</a:t>
            </a:r>
            <a:r>
              <a:rPr lang="pt-BR" dirty="0"/>
              <a:t> Prevenção à Violência nas Escolas Municipais de Belo Horizonte, cujo produto são atividades realizadas, refere-se ao trabalho que foi desenvolvido em alguma escola de BH, pelo Grupamento de Patrulha Escolar, conforme informado acima.</a:t>
            </a:r>
          </a:p>
          <a:p>
            <a:pPr marL="0" indent="0" algn="just">
              <a:buNone/>
            </a:pPr>
            <a:r>
              <a:rPr lang="pt-BR" dirty="0"/>
              <a:t> </a:t>
            </a:r>
          </a:p>
          <a:p>
            <a:pPr marL="0" indent="0" algn="just">
              <a:buNone/>
            </a:pPr>
            <a:r>
              <a:rPr lang="pt-BR" dirty="0"/>
              <a:t>Já a </a:t>
            </a:r>
            <a:r>
              <a:rPr lang="pt-BR" dirty="0" err="1"/>
              <a:t>subação</a:t>
            </a:r>
            <a:r>
              <a:rPr lang="pt-BR" dirty="0"/>
              <a:t> Prevenção à Violência nas Escolas, que consta dentro do Programa Prevenção Social à Criminalidade, tem como foco desenvolver projetos e ações de articulação comunitária e institucional, individuais e coletivas, em espaços de altos índices de vulnerabilidade e de violência na/pela cidade, para redução da sensação de insegurança e interferência nos fenômenos próprios de produção dessas violências, em que a ação nas escolas é uma parte do programa. </a:t>
            </a:r>
          </a:p>
          <a:p>
            <a:pPr marL="0" indent="0" algn="just">
              <a:buNone/>
            </a:pPr>
            <a:r>
              <a:rPr lang="pt-BR" dirty="0"/>
              <a:t> </a:t>
            </a:r>
          </a:p>
          <a:p>
            <a:pPr marL="0" indent="0" algn="just">
              <a:buNone/>
            </a:pPr>
            <a:r>
              <a:rPr lang="pt-BR" dirty="0"/>
              <a:t>Com relação a ação Operacionalização da Guarda Municipal na área da educação, informamos que trata-se de despesas  relacionadas à pagamento de vale-transporte e salário dos Guardas Municipais que atuam no próprios municipais da área da Educação.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418156972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236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3259</TotalTime>
  <Words>2054</Words>
  <Application>Microsoft Office PowerPoint</Application>
  <PresentationFormat>Apresentação na tela (4:3)</PresentationFormat>
  <Paragraphs>451</Paragraphs>
  <Slides>38</Slides>
  <Notes>14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de slides</vt:lpstr>
      </vt:variant>
      <vt:variant>
        <vt:i4>38</vt:i4>
      </vt:variant>
    </vt:vector>
  </HeadingPairs>
  <TitlesOfParts>
    <vt:vector size="40" baseType="lpstr">
      <vt:lpstr>Tema do Office</vt:lpstr>
      <vt:lpstr>Worksheet</vt:lpstr>
      <vt:lpstr>Slide 1</vt:lpstr>
      <vt:lpstr>SUMÁRIO</vt:lpstr>
      <vt:lpstr>Slide 3</vt:lpstr>
      <vt:lpstr>   Comparativo entre Receita estimada na LOA e realizada  até o 2º Quadrimestre/2018 por Categoria Econômica </vt:lpstr>
      <vt:lpstr>   Comparativo entre a Receita Realizada até o 2º. Quad/2018  e até o 2º. Quad/2017 por Categoria Econômica </vt:lpstr>
      <vt:lpstr>Slide 6</vt:lpstr>
      <vt:lpstr> Despesas por Função de Governo - Comparativo entre os  Valores Empenhados, Liquidados e Aprovados na LOA/2018 </vt:lpstr>
      <vt:lpstr>   Comparativo entre Despesa Fixada e Liquidada até o  2º Quad./18 e Despesa Liquidada até o 2º. Quad./17 por Categoria Econômica  </vt:lpstr>
      <vt:lpstr>Slide 9</vt:lpstr>
      <vt:lpstr>Slide 10</vt:lpstr>
      <vt:lpstr>Slide 11</vt:lpstr>
      <vt:lpstr>Slide 12</vt:lpstr>
      <vt:lpstr>Slide 13</vt:lpstr>
      <vt:lpstr>Slide 14</vt:lpstr>
      <vt:lpstr>Educação</vt:lpstr>
      <vt:lpstr>Saúde</vt:lpstr>
      <vt:lpstr>Desenvolvimento Social e Esportes</vt:lpstr>
      <vt:lpstr>Cultura e Turismo</vt:lpstr>
      <vt:lpstr>Habitação e Infraestrutura</vt:lpstr>
      <vt:lpstr>Habitação e Infraestrutura</vt:lpstr>
      <vt:lpstr>Habitação e Infraestrutura</vt:lpstr>
      <vt:lpstr>Mobilidade Urbana</vt:lpstr>
      <vt:lpstr>Sustentabilidade Ambiental</vt:lpstr>
      <vt:lpstr>Slide 24</vt:lpstr>
      <vt:lpstr>BHTrans</vt:lpstr>
      <vt:lpstr>BHTrans</vt:lpstr>
      <vt:lpstr>BHTrans</vt:lpstr>
      <vt:lpstr>BHTrans</vt:lpstr>
      <vt:lpstr>BHTrans</vt:lpstr>
      <vt:lpstr>SMOBI</vt:lpstr>
      <vt:lpstr>SMASAC</vt:lpstr>
      <vt:lpstr>SMASAC</vt:lpstr>
      <vt:lpstr>SMGO – Locação de Veículos</vt:lpstr>
      <vt:lpstr>SMGO – Locação de Veículos</vt:lpstr>
      <vt:lpstr>SMGO – Locação de Veículos</vt:lpstr>
      <vt:lpstr>Segurança</vt:lpstr>
      <vt:lpstr>Segurança</vt:lpstr>
      <vt:lpstr>Slide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Breno | Perfil252</dc:creator>
  <cp:lastModifiedBy>antonio.pereira</cp:lastModifiedBy>
  <cp:revision>537</cp:revision>
  <cp:lastPrinted>2018-02-26T19:03:35Z</cp:lastPrinted>
  <dcterms:created xsi:type="dcterms:W3CDTF">2017-02-07T13:32:31Z</dcterms:created>
  <dcterms:modified xsi:type="dcterms:W3CDTF">2018-09-26T16:45:46Z</dcterms:modified>
</cp:coreProperties>
</file>