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docx" ContentType="application/vnd.openxmlformats-officedocument.wordprocessingml.document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Default Extension="xlsx" ContentType="application/vnd.openxmlformats-officedocument.spreadsheetml.sheet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387" r:id="rId2"/>
    <p:sldId id="388" r:id="rId3"/>
    <p:sldId id="395" r:id="rId4"/>
    <p:sldId id="396" r:id="rId5"/>
    <p:sldId id="399" r:id="rId6"/>
    <p:sldId id="430" r:id="rId7"/>
    <p:sldId id="431" r:id="rId8"/>
    <p:sldId id="424" r:id="rId9"/>
    <p:sldId id="401" r:id="rId10"/>
    <p:sldId id="432" r:id="rId11"/>
    <p:sldId id="433" r:id="rId12"/>
    <p:sldId id="419" r:id="rId13"/>
    <p:sldId id="425" r:id="rId14"/>
    <p:sldId id="420" r:id="rId15"/>
    <p:sldId id="426" r:id="rId16"/>
    <p:sldId id="421" r:id="rId17"/>
    <p:sldId id="422" r:id="rId18"/>
    <p:sldId id="427" r:id="rId19"/>
    <p:sldId id="423" r:id="rId20"/>
    <p:sldId id="418" r:id="rId21"/>
    <p:sldId id="429" r:id="rId22"/>
    <p:sldId id="417" r:id="rId23"/>
    <p:sldId id="434" r:id="rId24"/>
    <p:sldId id="435" r:id="rId25"/>
    <p:sldId id="436" r:id="rId26"/>
    <p:sldId id="437" r:id="rId27"/>
    <p:sldId id="438" r:id="rId28"/>
    <p:sldId id="439" r:id="rId29"/>
    <p:sldId id="440" r:id="rId30"/>
    <p:sldId id="441" r:id="rId31"/>
    <p:sldId id="442" r:id="rId32"/>
    <p:sldId id="414" r:id="rId33"/>
  </p:sldIdLst>
  <p:sldSz cx="9144000" cy="6858000" type="screen4x3"/>
  <p:notesSz cx="6797675" cy="9926638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6AF00"/>
    <a:srgbClr val="80C535"/>
    <a:srgbClr val="FFFFE7"/>
    <a:srgbClr val="FFFFE5"/>
    <a:srgbClr val="FFFFCC"/>
    <a:srgbClr val="FFFF99"/>
    <a:srgbClr val="00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notesView">
  <p:normalViewPr>
    <p:restoredLeft sz="16558" autoAdjust="0"/>
    <p:restoredTop sz="84560" autoAdjust="0"/>
  </p:normalViewPr>
  <p:slideViewPr>
    <p:cSldViewPr>
      <p:cViewPr varScale="1">
        <p:scale>
          <a:sx n="77" d="100"/>
          <a:sy n="77" d="100"/>
        </p:scale>
        <p:origin x="-132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2916" y="-102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Planilha_do_Microsoft_Office_Excel4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Planilha_do_Microsoft_Office_Excel5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G:\Meu%20Drive\Gerencia%20Indicadores\PPAG%202018-2021\Revis&#227;o%20Anual\Revis&#227;o%202020\_planilhas%20comparativas%20CIDA\GRAFICO_ODS_Programas%202020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autoTitleDeleted val="1"/>
    <c:plotArea>
      <c:layout/>
      <c:pieChart>
        <c:varyColors val="1"/>
        <c:ser>
          <c:idx val="0"/>
          <c:order val="0"/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8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9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0"/>
            <c:spPr>
              <a:solidFill>
                <a:schemeClr val="accent5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3"/>
              <c:layout>
                <c:manualLayout>
                  <c:x val="4.7475974891678707E-2"/>
                  <c:y val="-3.350483020572248E-2"/>
                </c:manualLayout>
              </c:layout>
              <c:showCatName val="1"/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6.3713754027330321E-3"/>
                  <c:y val="-9.626145384706724E-3"/>
                </c:manualLayout>
              </c:layout>
              <c:showCatName val="1"/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-6.603412120875457E-2"/>
                  <c:y val="8.3401162348904517E-2"/>
                </c:manualLayout>
              </c:layout>
              <c:showCatName val="1"/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CatName val="1"/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FUNÇAO!$A$75:$A$85</c:f>
              <c:strCache>
                <c:ptCount val="11"/>
                <c:pt idx="0">
                  <c:v>Administração</c:v>
                </c:pt>
                <c:pt idx="1">
                  <c:v>Assistência Social</c:v>
                </c:pt>
                <c:pt idx="2">
                  <c:v>Previdência Social</c:v>
                </c:pt>
                <c:pt idx="3">
                  <c:v>Saúde</c:v>
                </c:pt>
                <c:pt idx="4">
                  <c:v>Educação</c:v>
                </c:pt>
                <c:pt idx="5">
                  <c:v>Cultura</c:v>
                </c:pt>
                <c:pt idx="6">
                  <c:v>Urbanismo</c:v>
                </c:pt>
                <c:pt idx="7">
                  <c:v>Habitação</c:v>
                </c:pt>
                <c:pt idx="8">
                  <c:v>Saneamento</c:v>
                </c:pt>
                <c:pt idx="9">
                  <c:v>Transporte</c:v>
                </c:pt>
                <c:pt idx="10">
                  <c:v>Outras</c:v>
                </c:pt>
              </c:strCache>
            </c:strRef>
          </c:cat>
          <c:val>
            <c:numRef>
              <c:f>FUNÇAO!$B$75:$B$85</c:f>
              <c:numCache>
                <c:formatCode>_(* #,##0_);_(* \(#,##0\);_(* "-"??_);_(@_)</c:formatCode>
                <c:ptCount val="11"/>
                <c:pt idx="0">
                  <c:v>561013417</c:v>
                </c:pt>
                <c:pt idx="1">
                  <c:v>355465919</c:v>
                </c:pt>
                <c:pt idx="2">
                  <c:v>1454961865</c:v>
                </c:pt>
                <c:pt idx="3">
                  <c:v>4560495285</c:v>
                </c:pt>
                <c:pt idx="4">
                  <c:v>2150064098</c:v>
                </c:pt>
                <c:pt idx="5">
                  <c:v>115999884</c:v>
                </c:pt>
                <c:pt idx="6">
                  <c:v>785734858</c:v>
                </c:pt>
                <c:pt idx="7">
                  <c:v>285481047</c:v>
                </c:pt>
                <c:pt idx="8">
                  <c:v>991345870</c:v>
                </c:pt>
                <c:pt idx="9">
                  <c:v>324510971</c:v>
                </c:pt>
                <c:pt idx="10">
                  <c:v>2168619116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autoTitleDeleted val="1"/>
    <c:plotArea>
      <c:layout/>
      <c:pieChart>
        <c:varyColors val="1"/>
        <c:ser>
          <c:idx val="0"/>
          <c:order val="0"/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5.710644945174443E-3"/>
                  <c:y val="-2.8295820238429251E-2"/>
                </c:manualLayout>
              </c:layout>
              <c:showCatName val="1"/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7.1026760214072754E-2"/>
                  <c:y val="0.17470704761617828"/>
                </c:manualLayout>
              </c:layout>
              <c:showCatName val="1"/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9.3791136001723702E-2"/>
                  <c:y val="5.1076010386793179E-2"/>
                </c:manualLayout>
              </c:layout>
              <c:showCatName val="1"/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5.507917751001852E-2"/>
                  <c:y val="7.4732750974938799E-4"/>
                </c:manualLayout>
              </c:layout>
              <c:showCatName val="1"/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CatName val="1"/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'CONSOL DESP'!$A$38:$A$45</c:f>
              <c:strCache>
                <c:ptCount val="7"/>
                <c:pt idx="0">
                  <c:v>Pessoal e Encargos</c:v>
                </c:pt>
                <c:pt idx="1">
                  <c:v>Juros e Encargos da Dívida</c:v>
                </c:pt>
                <c:pt idx="2">
                  <c:v>Outras Receitas Correntes</c:v>
                </c:pt>
                <c:pt idx="3">
                  <c:v>Investimentos</c:v>
                </c:pt>
                <c:pt idx="4">
                  <c:v>Inversões Financeiras</c:v>
                </c:pt>
                <c:pt idx="5">
                  <c:v>Amortização da Dívida</c:v>
                </c:pt>
                <c:pt idx="6">
                  <c:v>Reserva de Contingência</c:v>
                </c:pt>
              </c:strCache>
            </c:strRef>
          </c:cat>
          <c:val>
            <c:numRef>
              <c:f>'CONSOL DESP'!$B$38:$B$45</c:f>
              <c:numCache>
                <c:formatCode>General</c:formatCode>
                <c:ptCount val="7"/>
                <c:pt idx="0">
                  <c:v>5439362034</c:v>
                </c:pt>
                <c:pt idx="1">
                  <c:v>297157155</c:v>
                </c:pt>
                <c:pt idx="2">
                  <c:v>5648633492</c:v>
                </c:pt>
                <c:pt idx="3">
                  <c:v>1684152370</c:v>
                </c:pt>
                <c:pt idx="4">
                  <c:v>62476744</c:v>
                </c:pt>
                <c:pt idx="5">
                  <c:v>333210000</c:v>
                </c:pt>
                <c:pt idx="6">
                  <c:v>288700535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view3D>
      <c:rotX val="75"/>
      <c:perspective val="0"/>
    </c:view3D>
    <c:plotArea>
      <c:layout>
        <c:manualLayout>
          <c:layoutTarget val="inner"/>
          <c:xMode val="edge"/>
          <c:yMode val="edge"/>
          <c:x val="4.1420154539166816E-2"/>
          <c:y val="9.5568322560306687E-2"/>
          <c:w val="0.87698587349818302"/>
          <c:h val="0.76063169224550053"/>
        </c:manualLayout>
      </c:layout>
      <c:pie3DChart>
        <c:varyColors val="1"/>
        <c:ser>
          <c:idx val="0"/>
          <c:order val="0"/>
          <c:explosion val="10"/>
          <c:dPt>
            <c:idx val="0"/>
            <c:spPr>
              <a:solidFill>
                <a:srgbClr val="E5243B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9E6-4DD9-A955-3A1F8E6E42CC}"/>
              </c:ext>
            </c:extLst>
          </c:dPt>
          <c:dPt>
            <c:idx val="1"/>
            <c:spPr>
              <a:solidFill>
                <a:srgbClr val="DDA63A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9E6-4DD9-A955-3A1F8E6E42CC}"/>
              </c:ext>
            </c:extLst>
          </c:dPt>
          <c:dPt>
            <c:idx val="2"/>
            <c:spPr>
              <a:solidFill>
                <a:srgbClr val="4C9F38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9E6-4DD9-A955-3A1F8E6E42CC}"/>
              </c:ext>
            </c:extLst>
          </c:dPt>
          <c:dPt>
            <c:idx val="3"/>
            <c:spPr>
              <a:solidFill>
                <a:srgbClr val="C5192D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9E6-4DD9-A955-3A1F8E6E42CC}"/>
              </c:ext>
            </c:extLst>
          </c:dPt>
          <c:dPt>
            <c:idx val="4"/>
            <c:spPr>
              <a:solidFill>
                <a:srgbClr val="FF3A2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49E6-4DD9-A955-3A1F8E6E42CC}"/>
              </c:ext>
            </c:extLst>
          </c:dPt>
          <c:dPt>
            <c:idx val="5"/>
            <c:spPr>
              <a:solidFill>
                <a:srgbClr val="27BDE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49E6-4DD9-A955-3A1F8E6E42CC}"/>
              </c:ext>
            </c:extLst>
          </c:dPt>
          <c:dPt>
            <c:idx val="6"/>
            <c:spPr>
              <a:solidFill>
                <a:srgbClr val="FCC30B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49E6-4DD9-A955-3A1F8E6E42CC}"/>
              </c:ext>
            </c:extLst>
          </c:dPt>
          <c:dPt>
            <c:idx val="7"/>
            <c:spPr>
              <a:solidFill>
                <a:srgbClr val="A2194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49E6-4DD9-A955-3A1F8E6E42CC}"/>
              </c:ext>
            </c:extLst>
          </c:dPt>
          <c:dPt>
            <c:idx val="8"/>
            <c:spPr>
              <a:solidFill>
                <a:srgbClr val="FD8725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49E6-4DD9-A955-3A1F8E6E42CC}"/>
              </c:ext>
            </c:extLst>
          </c:dPt>
          <c:dPt>
            <c:idx val="9"/>
            <c:spPr>
              <a:solidFill>
                <a:srgbClr val="DD136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3-49E6-4DD9-A955-3A1F8E6E42CC}"/>
              </c:ext>
            </c:extLst>
          </c:dPt>
          <c:dPt>
            <c:idx val="10"/>
            <c:spPr>
              <a:solidFill>
                <a:srgbClr val="FD9D2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5-49E6-4DD9-A955-3A1F8E6E42CC}"/>
              </c:ext>
            </c:extLst>
          </c:dPt>
          <c:dPt>
            <c:idx val="11"/>
            <c:spPr>
              <a:solidFill>
                <a:srgbClr val="BF8B2E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7-49E6-4DD9-A955-3A1F8E6E42CC}"/>
              </c:ext>
            </c:extLst>
          </c:dPt>
          <c:dPt>
            <c:idx val="12"/>
            <c:spPr>
              <a:solidFill>
                <a:srgbClr val="3F7E4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9-49E6-4DD9-A955-3A1F8E6E42CC}"/>
              </c:ext>
            </c:extLst>
          </c:dPt>
          <c:dPt>
            <c:idx val="13"/>
            <c:spPr>
              <a:solidFill>
                <a:srgbClr val="0A97D9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B-49E6-4DD9-A955-3A1F8E6E42CC}"/>
              </c:ext>
            </c:extLst>
          </c:dPt>
          <c:dPt>
            <c:idx val="14"/>
            <c:spPr>
              <a:solidFill>
                <a:srgbClr val="56C02B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D-49E6-4DD9-A955-3A1F8E6E42CC}"/>
              </c:ext>
            </c:extLst>
          </c:dPt>
          <c:dPt>
            <c:idx val="15"/>
            <c:spPr>
              <a:solidFill>
                <a:srgbClr val="00689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F-49E6-4DD9-A955-3A1F8E6E42CC}"/>
              </c:ext>
            </c:extLst>
          </c:dPt>
          <c:dPt>
            <c:idx val="16"/>
            <c:spPr>
              <a:solidFill>
                <a:srgbClr val="19486A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1-49E6-4DD9-A955-3A1F8E6E42CC}"/>
              </c:ext>
            </c:extLst>
          </c:dPt>
          <c:dLbls>
            <c:dLbl>
              <c:idx val="0"/>
              <c:layout>
                <c:manualLayout>
                  <c:x val="-9.8098685306669417E-2"/>
                  <c:y val="-2.1420841751709954E-2"/>
                </c:manualLayout>
              </c:layout>
              <c:numFmt formatCode="0.0%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900" b="0" i="0" u="none" strike="noStrike" baseline="0">
                      <a:solidFill>
                        <a:srgbClr val="333333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estFit"/>
              <c:showCatName val="1"/>
              <c:showPercent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49E6-4DD9-A955-3A1F8E6E42CC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49E6-4DD9-A955-3A1F8E6E42CC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6.8543979443161859E-2"/>
                  <c:y val="-0.17766635530110272"/>
                </c:manualLayout>
              </c:layout>
              <c:numFmt formatCode="0.0%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900" b="0" i="0" u="none" strike="noStrike" baseline="0">
                      <a:solidFill>
                        <a:srgbClr val="333333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estFit"/>
              <c:showCatName val="1"/>
              <c:showPercent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49E6-4DD9-A955-3A1F8E6E42CC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5.6640376532532768E-4"/>
                  <c:y val="4.0399889871414067E-2"/>
                </c:manualLayout>
              </c:layout>
              <c:numFmt formatCode="0.0%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900" b="0" i="0" u="none" strike="noStrike" baseline="0">
                      <a:solidFill>
                        <a:srgbClr val="333333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estFit"/>
              <c:showCatName val="1"/>
              <c:showPercent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49E6-4DD9-A955-3A1F8E6E42CC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49E6-4DD9-A955-3A1F8E6E42CC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4.8462206078107662E-3"/>
                  <c:y val="1.3680954507622498E-2"/>
                </c:manualLayout>
              </c:layout>
              <c:numFmt formatCode="0.0%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900" b="0" i="0" u="none" strike="noStrike" baseline="0">
                      <a:solidFill>
                        <a:srgbClr val="333333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estFit"/>
              <c:showCatName val="1"/>
              <c:showPercent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49E6-4DD9-A955-3A1F8E6E42CC}"/>
                </c:ext>
                <c:ext xmlns:c15="http://schemas.microsoft.com/office/drawing/2012/chart" uri="{CE6537A1-D6FC-4f65-9D91-7224C49458BB}">
                  <c15:layout>
                    <c:manualLayout>
                      <c:w val="0.17891204652581549"/>
                      <c:h val="5.7477916462457986E-2"/>
                    </c:manualLayout>
                  </c15:layout>
                </c:ext>
              </c:extLst>
            </c:dLbl>
            <c:dLbl>
              <c:idx val="6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49E6-4DD9-A955-3A1F8E6E42CC}"/>
                </c:ext>
                <c:ext xmlns:c15="http://schemas.microsoft.com/office/drawing/2012/chart" uri="{CE6537A1-D6FC-4f65-9D91-7224C49458BB}"/>
              </c:extLst>
            </c:dLbl>
            <c:dLbl>
              <c:idx val="7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49E6-4DD9-A955-3A1F8E6E42CC}"/>
                </c:ext>
                <c:ext xmlns:c15="http://schemas.microsoft.com/office/drawing/2012/chart" uri="{CE6537A1-D6FC-4f65-9D91-7224C49458BB}"/>
              </c:extLst>
            </c:dLbl>
            <c:dLbl>
              <c:idx val="8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49E6-4DD9-A955-3A1F8E6E42CC}"/>
                </c:ext>
                <c:ext xmlns:c15="http://schemas.microsoft.com/office/drawing/2012/chart" uri="{CE6537A1-D6FC-4f65-9D91-7224C49458BB}"/>
              </c:extLst>
            </c:dLbl>
            <c:dLbl>
              <c:idx val="9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3-49E6-4DD9-A955-3A1F8E6E42CC}"/>
                </c:ex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6.2585801668687907E-2"/>
                  <c:y val="-7.4053488888574687E-2"/>
                </c:manualLayout>
              </c:layout>
              <c:numFmt formatCode="0.0%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900" b="0" i="0" u="none" strike="noStrike" baseline="0">
                      <a:solidFill>
                        <a:srgbClr val="333333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estFit"/>
              <c:showCatName val="1"/>
              <c:showPercent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5-49E6-4DD9-A955-3A1F8E6E42CC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7-49E6-4DD9-A955-3A1F8E6E42CC}"/>
                </c:ext>
                <c:ext xmlns:c15="http://schemas.microsoft.com/office/drawing/2012/chart" uri="{CE6537A1-D6FC-4f65-9D91-7224C49458BB}"/>
              </c:extLst>
            </c:dLbl>
            <c:dLbl>
              <c:idx val="12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9-49E6-4DD9-A955-3A1F8E6E42CC}"/>
                </c:ext>
                <c:ext xmlns:c15="http://schemas.microsoft.com/office/drawing/2012/chart" uri="{CE6537A1-D6FC-4f65-9D91-7224C49458BB}"/>
              </c:extLst>
            </c:dLbl>
            <c:dLbl>
              <c:idx val="13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B-49E6-4DD9-A955-3A1F8E6E42CC}"/>
                </c:ext>
                <c:ext xmlns:c15="http://schemas.microsoft.com/office/drawing/2012/chart" uri="{CE6537A1-D6FC-4f65-9D91-7224C49458BB}"/>
              </c:extLst>
            </c:dLbl>
            <c:dLbl>
              <c:idx val="14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D-49E6-4DD9-A955-3A1F8E6E42CC}"/>
                </c:ext>
                <c:ext xmlns:c15="http://schemas.microsoft.com/office/drawing/2012/chart" uri="{CE6537A1-D6FC-4f65-9D91-7224C49458BB}"/>
              </c:extLst>
            </c:dLbl>
            <c:dLbl>
              <c:idx val="15"/>
              <c:layout>
                <c:manualLayout>
                  <c:x val="-1.7565359604182998E-2"/>
                  <c:y val="5.5691460293404525E-3"/>
                </c:manualLayout>
              </c:layout>
              <c:numFmt formatCode="0.0%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900" b="0" i="0" u="none" strike="noStrike" baseline="0">
                      <a:solidFill>
                        <a:srgbClr val="333333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estFit"/>
              <c:showCatName val="1"/>
              <c:showPercent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F-49E6-4DD9-A955-3A1F8E6E42CC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6"/>
              <c:layout>
                <c:manualLayout>
                  <c:x val="-3.8862628476351066E-2"/>
                  <c:y val="2.4565661674004417E-2"/>
                </c:manualLayout>
              </c:layout>
              <c:numFmt formatCode="0.0%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900" b="0" i="0" u="none" strike="noStrike" baseline="0">
                      <a:solidFill>
                        <a:srgbClr val="333333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bestFit"/>
              <c:showCatName val="1"/>
              <c:showPercent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1-49E6-4DD9-A955-3A1F8E6E42CC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0" i="0" u="none" strike="noStrike" baseline="0">
                    <a:solidFill>
                      <a:srgbClr val="333333"/>
                    </a:solidFill>
                    <a:latin typeface="Calibri"/>
                    <a:ea typeface="Calibri"/>
                    <a:cs typeface="Calibri"/>
                  </a:defRPr>
                </a:pPr>
                <a:endParaRPr lang="pt-BR"/>
              </a:p>
            </c:txPr>
            <c:showCatName val="1"/>
            <c:showPercent val="1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DADOS!$B$3:$B$19</c:f>
              <c:strCache>
                <c:ptCount val="17"/>
                <c:pt idx="0">
                  <c:v> 1 - Erradicação da Pobreza</c:v>
                </c:pt>
                <c:pt idx="1">
                  <c:v> 2 - Fome Zero e Agricultura Sustentável</c:v>
                </c:pt>
                <c:pt idx="2">
                  <c:v> 3 - Saúde e Bem-Estar</c:v>
                </c:pt>
                <c:pt idx="3">
                  <c:v> 4 - Educação de Qualidade</c:v>
                </c:pt>
                <c:pt idx="4">
                  <c:v> 5 - Igualdade de Gênero</c:v>
                </c:pt>
                <c:pt idx="5">
                  <c:v> 6 - Água Potável e Saneamento</c:v>
                </c:pt>
                <c:pt idx="6">
                  <c:v> 7 - Energia Acessível e Limpa</c:v>
                </c:pt>
                <c:pt idx="7">
                  <c:v> 8 - Trabalho Decente e Crescimento Econômico</c:v>
                </c:pt>
                <c:pt idx="8">
                  <c:v> 9 - Indústria, Inovação e Infraestrutura</c:v>
                </c:pt>
                <c:pt idx="9">
                  <c:v>10 - Redução das Desigualdades</c:v>
                </c:pt>
                <c:pt idx="10">
                  <c:v>11 - Cidades e Comunidades Sustentáveis</c:v>
                </c:pt>
                <c:pt idx="11">
                  <c:v>12 - Consumo e Produção Responsáveis</c:v>
                </c:pt>
                <c:pt idx="12">
                  <c:v>13 - Ação Contra a Mudança Global do Clima</c:v>
                </c:pt>
                <c:pt idx="13">
                  <c:v>14 - Vida na Água</c:v>
                </c:pt>
                <c:pt idx="14">
                  <c:v>15 - Vida Terrestre</c:v>
                </c:pt>
                <c:pt idx="15">
                  <c:v>16 - Paz, Justiça e Instituições Eficazes</c:v>
                </c:pt>
                <c:pt idx="16">
                  <c:v>17 - Parcerias e Meios de  Implementação</c:v>
                </c:pt>
              </c:strCache>
            </c:strRef>
          </c:cat>
          <c:val>
            <c:numRef>
              <c:f>DADOS!$D$3:$D$19</c:f>
              <c:numCache>
                <c:formatCode>_-* #,##0_-;\-* #,##0_-;_-* "-"??_-;_-@_-</c:formatCode>
                <c:ptCount val="17"/>
                <c:pt idx="0">
                  <c:v>271208773</c:v>
                </c:pt>
                <c:pt idx="1">
                  <c:v>82671215</c:v>
                </c:pt>
                <c:pt idx="2">
                  <c:v>4560495285</c:v>
                </c:pt>
                <c:pt idx="3">
                  <c:v>2123472301</c:v>
                </c:pt>
                <c:pt idx="4">
                  <c:v>11200902</c:v>
                </c:pt>
                <c:pt idx="5">
                  <c:v>572633274</c:v>
                </c:pt>
                <c:pt idx="6">
                  <c:v>0</c:v>
                </c:pt>
                <c:pt idx="7">
                  <c:v>44525734</c:v>
                </c:pt>
                <c:pt idx="8">
                  <c:v>21476418</c:v>
                </c:pt>
                <c:pt idx="9">
                  <c:v>74921184</c:v>
                </c:pt>
                <c:pt idx="10">
                  <c:v>1974564907</c:v>
                </c:pt>
                <c:pt idx="11">
                  <c:v>24009800</c:v>
                </c:pt>
                <c:pt idx="12">
                  <c:v>5186790</c:v>
                </c:pt>
                <c:pt idx="13">
                  <c:v>0</c:v>
                </c:pt>
                <c:pt idx="14">
                  <c:v>67379605</c:v>
                </c:pt>
                <c:pt idx="15">
                  <c:v>258041767</c:v>
                </c:pt>
                <c:pt idx="16">
                  <c:v>3661904375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22-49E6-4DD9-A955-3A1F8E6E42CC}"/>
            </c:ext>
          </c:extLst>
        </c:ser>
        <c:dLbls/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8706090359389058"/>
          <c:y val="1.0693768179405884E-3"/>
          <c:w val="0.20503868144770027"/>
          <c:h val="0.95138069234717715"/>
        </c:manualLayout>
      </c:layout>
      <c:spPr>
        <a:noFill/>
        <a:ln w="25400">
          <a:noFill/>
        </a:ln>
      </c:spPr>
      <c:txPr>
        <a:bodyPr/>
        <a:lstStyle/>
        <a:p>
          <a:pPr rtl="0">
            <a:defRPr sz="1100" b="0" i="0" u="none" strike="noStrike" baseline="0">
              <a:solidFill>
                <a:srgbClr val="333333"/>
              </a:solidFill>
              <a:latin typeface="Calibri"/>
              <a:ea typeface="Calibri"/>
              <a:cs typeface="Calibri"/>
            </a:defRPr>
          </a:pPr>
          <a:endParaRPr lang="pt-BR"/>
        </a:p>
      </c:txPr>
    </c:legend>
    <c:plotVisOnly val="1"/>
    <c:dispBlanksAs val="zero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292" cy="498236"/>
          </a:xfrm>
          <a:prstGeom prst="rect">
            <a:avLst/>
          </a:prstGeom>
        </p:spPr>
        <p:txBody>
          <a:bodyPr vert="horz" lIns="91283" tIns="45641" rIns="91283" bIns="45641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49801" y="0"/>
            <a:ext cx="2946292" cy="498236"/>
          </a:xfrm>
          <a:prstGeom prst="rect">
            <a:avLst/>
          </a:prstGeom>
        </p:spPr>
        <p:txBody>
          <a:bodyPr vert="horz" lIns="91283" tIns="45641" rIns="91283" bIns="45641" rtlCol="0"/>
          <a:lstStyle>
            <a:lvl1pPr algn="r">
              <a:defRPr sz="1200"/>
            </a:lvl1pPr>
          </a:lstStyle>
          <a:p>
            <a:fld id="{38ADF162-8EC0-4FB9-AA7C-C9EF60C7BEE3}" type="datetimeFigureOut">
              <a:rPr lang="pt-BR" smtClean="0"/>
              <a:pPr/>
              <a:t>11/10/2019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1" y="9428403"/>
            <a:ext cx="2946292" cy="498236"/>
          </a:xfrm>
          <a:prstGeom prst="rect">
            <a:avLst/>
          </a:prstGeom>
        </p:spPr>
        <p:txBody>
          <a:bodyPr vert="horz" lIns="91283" tIns="45641" rIns="91283" bIns="45641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49801" y="9428403"/>
            <a:ext cx="2946292" cy="498236"/>
          </a:xfrm>
          <a:prstGeom prst="rect">
            <a:avLst/>
          </a:prstGeom>
        </p:spPr>
        <p:txBody>
          <a:bodyPr vert="horz" lIns="91283" tIns="45641" rIns="91283" bIns="45641" rtlCol="0" anchor="b"/>
          <a:lstStyle>
            <a:lvl1pPr algn="r">
              <a:defRPr sz="1200"/>
            </a:lvl1pPr>
          </a:lstStyle>
          <a:p>
            <a:fld id="{81BD2C29-9FFD-4108-A84F-F3CB44383A19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8344629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659" cy="496332"/>
          </a:xfrm>
          <a:prstGeom prst="rect">
            <a:avLst/>
          </a:prstGeom>
        </p:spPr>
        <p:txBody>
          <a:bodyPr vert="horz" lIns="95545" tIns="47773" rIns="95545" bIns="47773" rtlCol="0"/>
          <a:lstStyle>
            <a:lvl1pPr algn="l">
              <a:defRPr sz="13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50443" y="2"/>
            <a:ext cx="2945659" cy="496332"/>
          </a:xfrm>
          <a:prstGeom prst="rect">
            <a:avLst/>
          </a:prstGeom>
        </p:spPr>
        <p:txBody>
          <a:bodyPr vert="horz" lIns="95545" tIns="47773" rIns="95545" bIns="47773" rtlCol="0"/>
          <a:lstStyle>
            <a:lvl1pPr algn="r">
              <a:defRPr sz="1300"/>
            </a:lvl1pPr>
          </a:lstStyle>
          <a:p>
            <a:fld id="{0C1D1862-9803-42AA-B86A-A83343E3CF82}" type="datetimeFigureOut">
              <a:rPr lang="pt-BR" smtClean="0"/>
              <a:pPr/>
              <a:t>11/10/2019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45" tIns="47773" rIns="95545" bIns="47773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5545" tIns="47773" rIns="95545" bIns="47773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59" cy="496332"/>
          </a:xfrm>
          <a:prstGeom prst="rect">
            <a:avLst/>
          </a:prstGeom>
        </p:spPr>
        <p:txBody>
          <a:bodyPr vert="horz" lIns="95545" tIns="47773" rIns="95545" bIns="47773" rtlCol="0" anchor="b"/>
          <a:lstStyle>
            <a:lvl1pPr algn="l">
              <a:defRPr sz="13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6332"/>
          </a:xfrm>
          <a:prstGeom prst="rect">
            <a:avLst/>
          </a:prstGeom>
        </p:spPr>
        <p:txBody>
          <a:bodyPr vert="horz" lIns="95545" tIns="47773" rIns="95545" bIns="47773" rtlCol="0" anchor="b"/>
          <a:lstStyle>
            <a:lvl1pPr algn="r">
              <a:defRPr sz="1300"/>
            </a:lvl1pPr>
          </a:lstStyle>
          <a:p>
            <a:fld id="{5AD96077-7765-4AEC-9F54-8811047C97FA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3928433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9348968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8332066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2826">
              <a:defRPr/>
            </a:pPr>
            <a:r>
              <a:rPr lang="pt-BR" dirty="0" smtClean="0"/>
              <a:t>Destaques: a Receita Prevista Total para 2020 cresceu 6,34% em relação à previsão de 2019; a Receita de Impostos,</a:t>
            </a:r>
            <a:r>
              <a:rPr lang="pt-BR" baseline="0" dirty="0" smtClean="0"/>
              <a:t> Taxas e Contribuições de Melhorias aumentou 7,82%; Operações de Crédito: crescimento de 43,26% em relação à 2019 (destacar os R$ 4 bi contratados); questão do atraso do repasse do Estado (R$ 184 milhões em Janeiro/19); </a:t>
            </a:r>
            <a:r>
              <a:rPr lang="pt-BR" dirty="0" smtClean="0"/>
              <a:t>a</a:t>
            </a:r>
            <a:r>
              <a:rPr lang="pt-BR" baseline="0" dirty="0" smtClean="0"/>
              <a:t> Despesa Fixada também cresceu 6,34% em 2020 (em relação à 2019), destaque para a Despesa de Pessoal, que cresceu 8,64%. 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0980544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747710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Destacar os valores das Funções</a:t>
            </a:r>
            <a:r>
              <a:rPr lang="pt-BR" baseline="0" dirty="0" smtClean="0"/>
              <a:t> Saúde, Educação e Previdência Social.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7518182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1555740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Destacar Pessoal</a:t>
            </a:r>
            <a:r>
              <a:rPr lang="pt-BR" baseline="0" dirty="0" smtClean="0"/>
              <a:t> e Outras Receitas Correntes (Custeio).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943315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Planejamento de médio prazo alinhado com a Agenda 2030-ODS da ONU.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6685590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2262304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6588069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0345798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8799389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1186374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(Informação SMED: “Educação Infantil: q</a:t>
            </a:r>
            <a:r>
              <a:rPr lang="pt-BR" dirty="0"/>
              <a:t>uanto à fila de espera, atendemos em 2019, 91% das demandas, até a presente data. Para 2020, está prevista a construção de 150 novas turmas de berçário e um ano para chegarmos a universalização do atendimento até outubro. A ampliação de oferta de 5.000 vagas de educação infantil em tempo integral/2020, só para 4 e 5 anos na rede própria. Passaremos a atender 70% de todas matrículas de 4 e 5 anos na cidade em tempo integral (considerando que nem todas as famílias desejam a oferta integral, isto deve significar a universalização do atendimento à demanda nesta faixa).”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9088849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7551849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0209101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9540116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9671017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6730017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9954598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5777185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3791481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Obras OP: foram herdados 441 empreendimentos parados da última</a:t>
            </a:r>
            <a:r>
              <a:rPr lang="pt-BR" baseline="0" dirty="0" smtClean="0"/>
              <a:t> gestão (no início de 2019 já haviam 65 concluídas e havia a previsão de concluir 70% até final de 2020); verificar com Valadão/SMOBI a atualização.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9956057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6448458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25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87180935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26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97300422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27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23881286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28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08974505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29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06119236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30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84220210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31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76973272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96077-7765-4AEC-9F54-8811047C97FA}" type="slidenum">
              <a:rPr lang="pt-BR" smtClean="0"/>
              <a:pPr/>
              <a:t>32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0527904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A9DB-78C7-4654-8E72-998503985E19}" type="datetimeFigureOut">
              <a:rPr lang="pt-BR" smtClean="0"/>
              <a:pPr/>
              <a:t>11/10/2019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E81DD-82C4-40FD-9F8E-70FA3389445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926895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A9DB-78C7-4654-8E72-998503985E19}" type="datetimeFigureOut">
              <a:rPr lang="pt-BR" smtClean="0"/>
              <a:pPr/>
              <a:t>11/10/2019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E81DD-82C4-40FD-9F8E-70FA3389445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448297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A9DB-78C7-4654-8E72-998503985E19}" type="datetimeFigureOut">
              <a:rPr lang="pt-BR" smtClean="0"/>
              <a:pPr/>
              <a:t>11/10/2019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E81DD-82C4-40FD-9F8E-70FA3389445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581840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A9DB-78C7-4654-8E72-998503985E19}" type="datetimeFigureOut">
              <a:rPr lang="pt-BR" smtClean="0"/>
              <a:pPr/>
              <a:t>11/10/2019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E81DD-82C4-40FD-9F8E-70FA3389445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702161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A9DB-78C7-4654-8E72-998503985E19}" type="datetimeFigureOut">
              <a:rPr lang="pt-BR" smtClean="0"/>
              <a:pPr/>
              <a:t>11/10/2019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E81DD-82C4-40FD-9F8E-70FA3389445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13443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A9DB-78C7-4654-8E72-998503985E19}" type="datetimeFigureOut">
              <a:rPr lang="pt-BR" smtClean="0"/>
              <a:pPr/>
              <a:t>11/10/2019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E81DD-82C4-40FD-9F8E-70FA3389445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698652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A9DB-78C7-4654-8E72-998503985E19}" type="datetimeFigureOut">
              <a:rPr lang="pt-BR" smtClean="0"/>
              <a:pPr/>
              <a:t>11/10/2019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E81DD-82C4-40FD-9F8E-70FA3389445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582595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A9DB-78C7-4654-8E72-998503985E19}" type="datetimeFigureOut">
              <a:rPr lang="pt-BR" smtClean="0"/>
              <a:pPr/>
              <a:t>11/10/2019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E81DD-82C4-40FD-9F8E-70FA3389445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612938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A9DB-78C7-4654-8E72-998503985E19}" type="datetimeFigureOut">
              <a:rPr lang="pt-BR" smtClean="0"/>
              <a:pPr/>
              <a:t>11/10/2019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E81DD-82C4-40FD-9F8E-70FA3389445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703376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A9DB-78C7-4654-8E72-998503985E19}" type="datetimeFigureOut">
              <a:rPr lang="pt-BR" smtClean="0"/>
              <a:pPr/>
              <a:t>11/10/2019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E81DD-82C4-40FD-9F8E-70FA3389445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942261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A9DB-78C7-4654-8E72-998503985E19}" type="datetimeFigureOut">
              <a:rPr lang="pt-BR" smtClean="0"/>
              <a:pPr/>
              <a:t>11/10/2019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E81DD-82C4-40FD-9F8E-70FA3389445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2011767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645869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 l="-6000" t="-3000" r="-6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A8A9DB-78C7-4654-8E72-998503985E19}" type="datetimeFigureOut">
              <a:rPr lang="pt-BR" smtClean="0"/>
              <a:pPr/>
              <a:t>11/10/2019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E81DD-82C4-40FD-9F8E-70FA3389445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4552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package" Target="../embeddings/Documento_do_Microsoft_Office_Word1.docx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package" Target="../embeddings/Planilha_do_Microsoft_Office_Excel2.xlsx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package" Target="../embeddings/Documento_do_Microsoft_Office_Word3.docx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715728"/>
            <a:ext cx="7772400" cy="1470025"/>
          </a:xfrm>
        </p:spPr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m 4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456" r="18484" b="35297"/>
          <a:stretch/>
        </p:blipFill>
        <p:spPr>
          <a:xfrm>
            <a:off x="1403648" y="620688"/>
            <a:ext cx="2808312" cy="260964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 bwMode="auto">
          <a:xfrm>
            <a:off x="4608004" y="1646151"/>
            <a:ext cx="35298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rtlCol="0">
            <a:prstTxWarp prst="textNoShape">
              <a:avLst/>
            </a:prstTxWarp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latin typeface="Arial Narrow" pitchFamily="-110" charset="0"/>
              </a:rPr>
              <a:t>E</a:t>
            </a:r>
          </a:p>
        </p:txBody>
      </p:sp>
      <p:sp>
        <p:nvSpPr>
          <p:cNvPr id="8" name="CaixaDeTexto 7"/>
          <p:cNvSpPr txBox="1"/>
          <p:nvPr/>
        </p:nvSpPr>
        <p:spPr bwMode="auto">
          <a:xfrm>
            <a:off x="2339752" y="3655367"/>
            <a:ext cx="4923143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rtlCol="0">
            <a:prstTxWarp prst="textNoShape">
              <a:avLst/>
            </a:prstTxWarp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latin typeface="Arial Narrow" pitchFamily="-110" charset="0"/>
              </a:rPr>
              <a:t>Apresentação dos Projetos de Lei</a:t>
            </a:r>
          </a:p>
          <a:p>
            <a:pPr algn="ctr"/>
            <a:endParaRPr lang="pt-BR" b="1" dirty="0" smtClean="0">
              <a:solidFill>
                <a:schemeClr val="bg1"/>
              </a:solidFill>
              <a:latin typeface="Arial Narrow" pitchFamily="-110" charset="0"/>
            </a:endParaRPr>
          </a:p>
          <a:p>
            <a:pPr algn="ctr"/>
            <a:endParaRPr lang="pt-BR" b="1" dirty="0">
              <a:solidFill>
                <a:schemeClr val="bg1"/>
              </a:solidFill>
              <a:latin typeface="Arial Narrow" pitchFamily="-110" charset="0"/>
            </a:endParaRPr>
          </a:p>
          <a:p>
            <a:pPr algn="ctr"/>
            <a:endParaRPr lang="pt-BR" b="1" dirty="0" smtClean="0">
              <a:solidFill>
                <a:schemeClr val="bg1"/>
              </a:solidFill>
              <a:latin typeface="Arial Narrow" pitchFamily="-110" charset="0"/>
            </a:endParaRPr>
          </a:p>
          <a:p>
            <a:pPr algn="ctr"/>
            <a:endParaRPr lang="pt-BR" b="1" dirty="0">
              <a:solidFill>
                <a:schemeClr val="bg1"/>
              </a:solidFill>
              <a:latin typeface="Arial Narrow" pitchFamily="-110" charset="0"/>
            </a:endParaRPr>
          </a:p>
          <a:p>
            <a:pPr algn="ctr"/>
            <a:endParaRPr lang="pt-BR" b="1" dirty="0" smtClean="0">
              <a:solidFill>
                <a:schemeClr val="bg1"/>
              </a:solidFill>
              <a:latin typeface="Arial Narrow" pitchFamily="-110" charset="0"/>
            </a:endParaRPr>
          </a:p>
          <a:p>
            <a:pPr algn="ctr"/>
            <a:endParaRPr lang="pt-BR" b="1" dirty="0">
              <a:solidFill>
                <a:schemeClr val="bg1"/>
              </a:solidFill>
              <a:latin typeface="Arial Narrow" pitchFamily="-110" charset="0"/>
            </a:endParaRPr>
          </a:p>
          <a:p>
            <a:pPr algn="ctr"/>
            <a:r>
              <a:rPr lang="pt-BR" b="1" dirty="0" smtClean="0">
                <a:solidFill>
                  <a:schemeClr val="bg1"/>
                </a:solidFill>
                <a:latin typeface="Arial Narrow" pitchFamily="-110" charset="0"/>
              </a:rPr>
              <a:t>CMBH, 11/10/19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1754758" y="3188932"/>
            <a:ext cx="21801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</a:rPr>
              <a:t>Revisão 2020-2021</a:t>
            </a:r>
            <a:endParaRPr lang="pt-BR" sz="2000" b="1" dirty="0">
              <a:solidFill>
                <a:schemeClr val="bg1"/>
              </a:solidFill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 rotWithShape="1">
          <a:blip r:embed="rId5" cstate="print"/>
          <a:srcRect l="27950" t="27688" r="46850" b="29082"/>
          <a:stretch/>
        </p:blipFill>
        <p:spPr>
          <a:xfrm>
            <a:off x="5306790" y="647471"/>
            <a:ext cx="2721594" cy="2566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994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AutoShape 2" descr="data:image/jpeg;base64,/9j/4AAQSkZJRgABAQAAAQABAAD/2wCEAAkGBxQSEhIUEBMWFRQVFxUWFhgWFBQYFhgYFBUXGBQaFBcYHCggGBsmHhQVITEhJSktLi4uGB8zODMsNygtMCsBCgoKDg0OGxAQGy0kICYsLCwsLzQsLCwsLCwsLCwsLCw0LCwsLCwsLCwsLCwsLCwsLCwsLCwsLCwsLCwsLCwsLP/AABEIAQwAvAMBEQACEQEDEQH/xAAcAAEAAQUBAQAAAAAAAAAAAAAAAgEDBAUGBwj/xABEEAACAQIDBQUDCgQFAgcAAAABAgMAEQQSIQUGMUFREyJhcZEUgZIHFiMyQlJiscHhM3Kh0RWCotLwsvEkU1Rjc5TC/8QAGwEBAAIDAQEAAAAAAAAAAAAAAAEFAgMEBgf/xAA7EQACAQMCAwUGBQIFBQEAAAAAAQIDBBESIQUxQRMUUWFxIjKBkbHRBkKhwfBS4RUzU4LxI0OSorIW/9oADAMBAAIRAxEAPwD01EFhoOA5VvOIlkHQelAMg6D0oBkHQelAMg6D0oBkHQelAMg6D0oBkHQelAMg6D0oBkHQelAMg6D0oBkHQelAMg6D0oBkHQelAMg6D0oBkHQelAMg6D0oBkHQelAMg6D0oBkHQelAMg6D0oBkHQelAMg6D0oCSoOg9KkEU4DyFQDzzaeLn9qxzGTEdtAA2Dw6dqIXVVBLsE0l65SdTca8B0JLSv1MNzAl3t2ioiGZCzmfIUwzuJjGsZVQlgw7zlM1hw8LmezgQpPqb/ZW82JfaBhmiywkyR2Ecl43S5VpJCMpDhGIsSLMvPjg4JQyuZkm2zB2hvDjTipuzhK9hHiwkYWUl8pj7OSQWCvfimXXVhz1yUI4XwGW2X49s45tm4iUMpnSVFikSOwdC0WYhJF1tnkW+UfVPS9RphrS6EZek12yt58dGzy41H7MywZ1WIkxxtHOLIv2bskWp69TWThF7RIjJ9TOh23tJnRysaRAYNpEKHO3tbqmRDx0u2ulre6sdMPqZNswZN58ezYiRYxGUiVezyTMIb4nKWlUizPlzG6gjLY20tU9nBYRjlm8j2/i12fHN2aSzNKYy2SQRiPtHVZ2RRnyEKp0A0YG3KsNEdWDJt4NHgd6MbH7ErozJZWmvFK0jpJJJmfOVsqooTiQ17cr22OnF5ITZk70LiTitoNHJMqQ4TMipJMozPGRdFXusQQx8NOdrRDGlZ8Sd8moxE+MX2lu1xILzph1yGaRo1yiR2jiuBwVRcG+rcNb5JR2MdzfbQ2zim2ZBKUkWZZVjxFs8bgRs6sxKqSoLCMmw4MRa1YKMdbRLbwYkW8ePCAm/wBHh1YloGPav7SYGlNkDCLKRIQFDWHjepcIEp7ksPvXjMmDaRWuZnjnRICJpBo0TxK62yFWAOgN+Fr6OzjlojLM/c7FTtiWWftQrQSZQTMVumNnViC5NmylOfC1tLVjUSS2MlzOWxOMxDRYgQzY2OIYhR3vaZJUiVHAcyGzd+TICgPd56cdiUU1nBju9zNY7QWPFrfEZRHhZJWEjCUXwjNMIC97EyWzBNRYgAX0j2NgmzvNjYE2imlMglaNe0QykpmKIGOT6t7pe/ietaJPoZI21YkigFASWpBBOA8hUA1v+Ox55kAkPY5u0YITGCiB2XN1sR4Hhe9ZaGRnfBiPtqFuynaGbMCEiJiOZvaBeyC+oIjF/dU6HyDa5l75yxWTKsrl2kTIsbZ1aK3aK6NYqRmHrTQxqxuZOO2usSwllkJmYKiKl3zFGksVvoQqNfyqFHJO5ipvNE2Ts0mkLx9oMkZJC52TvAkEHMrD3VOhmOpGU+2IljmlZiqQu6OSD9ZDlIUC5a5IAtqb1Gl5wTkbN2skzOgWRJEClklQo+V75WAPFTlIuOYINqOLW4TyW49vwkRtmIWTt7EiwHs+btS33QMja00MakYw3qgyu7CVAsTTjPE6GSJACzR342uuhsdRpU6GTkvQ7xRMwQiRHLxx5HjKsDKrNGSD9kiN9R0NRoZGpFo70Qq0iyLNGYoxI+eIiys2RBpc5mbRV4mxtU6HzJyJt6oESRpe0i7Ix51kjZXVZmyo9uaE31F7WPSnZt8iMk8ZvLFH2htIwjdY2aNMwDOsbJqDwImQA9TRQbDlguR7eVpOzEU+a0Zb6PRO1+rn17vA38qjRtkaja3rEkpQFb0BSgFAKAUAoCS1IIJwHkKgGgxW7KyYhpzLYlZF7scavaSMx5XkUBpEFyQrcwNdK2KbSwRjJZwm6XZRqkcqIVkikVkw0SHNErLdwv1yc3E9PGjqZ3f1Iwxi9zkkC55A7CSWV2lhikEjyqikmMgKLCNQLDQAUVQyx1MzbWwFxMUEbuv0LBu9Cjo5EbR2aJu7bv3tyIFRGTTbGTX/ADKQGEiRWMSZF7XDxSBfpXkBjDaR2L5QBwCgcqy7QjDMybdwuJ0aduymkeXKEQMjs4dGV9T3WVSLjW1Y6+uBjcy9m7MMcjzTTGWVlWO5VUVUQswCqvUsxJPHwAqHLbCQS8zXQ7l4dct1Um2JErBFV5VxIcFXYa90PYeQrLtGRgrNusZEZJsS8n0EmHjJSNciygK7HL9d7KoubDThrRTxyRlgu4bdeONrxsQvbx4gAi5BjjKZc5NypvcA8De2h0hzI0lqHdY9nLHLiGcSt2jN2aLJ2odXjkz63KlFAW1rAC1hUupvlIJFx9285LzzNJIWw5zZEVQmGl7VUCDSxa9yb8fC1FUxyQx4kYN0444Z4Y3ZUlmjlAsD2fZmIqi/h+hAHQG3KnaPKYaLuK3cV8X7VmTN9Ho0EbsvZ/8AlyN3kvfiPCoU8R0jBvKwJFAKAUAoBQCgKE0BNakEE4DyFQDTvu4haZlklTtlKtkKKRmlaVijBcwJLEHXh61nrIcSC7uABAs8wCGQ/XGdu0KXUta2UKhXhfW9w2payNJGHdWNShWXEd0xm3bsQ3Zklc9+OrOT1zeAs1snSZm0tixzqFdnFixBDXILCxsXvbwHDwrFSwMFqXYIMryiaXO2ewLkxjOhQd3Q2FyQARxNZatsEaTGG6iak4jEliCubtQCBZgACq8AJGGt+N/ra1PaeQ0kMfubBNk7R5DkSNBqh/hq6hixQkse0NzfkOVFUY0m52bs9IFZY72Z2c5iSbvq2p8dfMk1i3klLBlViSKAUAoBQCgFAKAUBRmA40GSoNAWJZiD4VJi5YZL2gUGtEZXDKbdaEN5RCOcgVJhqZkpwHkKxNxWgFAKAUAoBQCgFAKAUAoBQCgFAW3mANjepMXLBbbEEHhQjU0yDyG9weOtCHJ5DyZhryP50Ibyi0DQxJycF8vyNDJkKGJcT6re6hkuTIrQxM1OA8hUG8rQCgFAKAUAoBQCgFAKAUAoBQCgMbFrwNSa5lp+R8Py0oYsqRcD3j9f1oOZUIbG45fkaE4YWEmg0sk0R7oPU0Ja5Jk/Zh1oToQaMBTY9KgYwi4sK/8ADUjSiScB5CoMytAULAcTQZLZnFDHWiPtI6GpI1lRiR0NBrRJZgedQZKSLgoSKAUAoBQCgFAKAt4hbr5a0MZci2/I5ba+HOpIZKW+h00IoGVNzxIoTuW04Dv28KELlzDgWHevqNelA8YGVOp/57qEYiVstmy9KgnbGwUp4/1qTHMS52gAF+gqDY2kWHxBPDSpMHJ9C1QwFAKAUAoCSMRwrGcowi5S5GUVJvCMlZTzFeeuPxFSi8UouXm9l9y0pWE377wO0NV3/wCiuf6Y/J/c6Vw+n4v+fAqJPCuih+I55/6sNvL7P7mufD1+Vkw169DbXtC5WaUs+XX5HBUozpv2kVrqNQNAQMo60I1Ig2IXxoRqRZzC3DWpMMokXWxsDQnKKiVfu0J1LwCEfdvx6daEZRJiLfVI4Hhx1oTzXIZh9w+lBnyK5tD3SNDyoTnyJq7fd/rQjL8DBU6DyFDWVoBQCgFARlkCgsxsACSTyA4k1DaSyzKEJTkoxWW9kVU34VPMhpp4ZWhBJWtVZecJt7ndrEvFfv4nXRvKlLbmvAuq168Ze2FW0npmtuj6P+/kXdC4hWWY/IlXGdArKM5QeqLwzFpPZkXJ616Cz/EE4ezXWpePX7Mrq/D1Lem8eXQssp516ShxC2rrMJr05Mq6ltVg/aRS1dMqsIrLkl8TUoSeyTFqwp3FGq8Qmn6NMmdKcPeTQrcYCgFAKAqG8aE5K9oepoMsFz1PrQZYBqSCCcB5CoBWgFAKAUBRlBBB1B0PkeNMZ2ZMW4tNc0cXhtpvgpXha7xKdBzCnVSpPgRpwv0qrjWlQm4PdHuK3D6PFbeNxD2ZtbvxfXK9evM63BYxJlzRsGH9QehHI1ZQnGazFnjrm1q209FVYf6P0fUyKyOcA1rrUadaDhUWUzOE5QeqL3Lqyda8ldfh6tGbdF5j5vDXl4fEuKXEqbX/AFNmVD1W1eG16O9bEV5tfRZb+R0xuoT9zL+BIGuWappey2/hhfXJui5N7orWkzIs1q7LKyqXdTRH4vwX86GivXjRjqZaLmvX23BLWjiWG5eOWvoU1S/qz25IjVwcQoBQCgFAKAUBJaAgnAeQoCtAKAUBGRrAm17Amw4nwFQ3hZMoR1SSbxktYLGJMgeM3U/08COR8KiE1NZRtubarbVHTqrDOX34w1mjkHMFD5rqv5n0qvvobqR6z8L3GYTovpuvjzNBgMa8Lh4zY8xyYdGHMVyU6koPMT0N1aUrqn2dRZX6r0PQtlbQWdA6+TLzU8watlLt6T0vD+jPnN5Zzsq+iayua81/OZsQgrxj4vf0ZOEpbrbdLoWKsreaUkuZyfyke2x4YTbPkKmMkyoERiyEfWGZSbrbgORPSrDhvGKlap2dd8+T5b+G3ia6tlTgswR4zNv5tFuOMlH8pC/9IFXErG3ctUoJvz3+prVSSWEy1DvttBTcYyc/zSMw9GuKh2Fq+dNfIdrPxOk3e+UjabOEBjnvx7SMABeZZo8th4m/v4VyVeC2k1smvR/cmd66UXKT2PTsHvZG9hMpQ9R3l/uK7rG3pWtPs4/F+JQ1OKKvPM9vA3sUgYAqQQeBBuKsMpm1NNZROhIoBQCgFAKAUBJaAgnAeQoCtAKAUAoDz84x8LiZez4B2uvJluSAehseP/aqbtJUaj0+PI+i91pcQsqfac9Kw+qeP5ldTpMayY3DN2WrCzBT9ZWXkfMXHvrvm43FL2TzNtGrwm+Xbe7yz0afX4eBwn/P+9VB73Zm03e2l2EoJPceyv5cm91/S9dFtV7Ofkyr4xYK7t2l7y3X7r4/XB6Mklc3E+CyuKrrUWsvmn4+p4q1vlTjomuRcEg61QVOE3kHvTb9MMsY3lGX5jznff5MosTmmweWGY6snCKQ89B/DbxGh6a3q74dXvoYp1qcmvHqvuc1WVB7xkjzbD7kTBrYm0VuK/Wf+nd99/Wr1vBT1+JUqeVHdnV7P2fHAuWJbDmftN4k86wbKKvcVLh5kbBsI4XMVIU8C2l/5b8fdTBrdKeM42LuztpSQm8bW6qdVPmP1rJSa5E060qbzFksbtSWY99zbkq6L7gOPvo5Nkzr1Kj3fwOt2FsdolBkkcsdSgYhB4W5mt0IY5lnQoSgsybZua2HSKAUAoBQEloCCcB5CgK0AoBQCgOW2vuu8jvIkiksScrAjjyzC9/Sq+rZylJyTPWcP/ENKjSjRqQaSWMrf9DmiJcPJbvRyL7j/Yj+lcXt05eDPTp297RztOL/AJ8H8mVxmOMurqmfm4Uqx/mscp87XpOo57tbi3tI2+1NvT4N5S9Oq+Zi1rOo6LZ28k4VUWIS5QBoHLWGgva/rau2ld1cYxk83ecCs3J1JT0Z81j9Tp49oXhaXs3UqrEowKtdRcgXGvnVnRl2mOh469od2k4qSkujTTyv2fkV2XtSPELmibhxU6MvmP14VuqUpU3hnHTqxmsxK7S2ZHOLSDUcGGjDyP6VolFS5ipSjUXtHL48wYUlYR2kw+05DBPdaxb8q0vTHZcyvqOnR2hvL6GjxE7OxZ2LMeZrB7nFKUpPMi3UEF7COFdCeAZSfIMCalGdN4kvU9OrrL8UAoBQCgFASWgIJwHkKArQCgFACaA0G0d7YIzZLykfdtl+I8fdeuqnZzksvY5ql3COy3OY3i34UQsz4VHtYKGe9ixtyUEczoeVYXlnGNPU936HZwriNSNdKDaXXD5/sczs7eOGdsoHZseCngf5TfX8689UoSjufRLLilCt7GWn59fidJsbZjYiTKNFGrt0Hh4nl+1RRourLC5G7iXEIWVLXLm9kvF/ZdT0HBYNIkCRiwHqT1J5mriEIwWInzq6uqtzUdSq8v6ehdkTMCOoI9Ratie5zvdHkmHlaNgUJV15g2Iq9aUluUabjLYz5vlKU/QMwWTgZh9Ty/C3jw8qorrQpYplv2VxKhlLf9i0NeGt+Fud+HnXEUkotPD5mfhNjTyfVjIHVu6P6/pWSi2bYW9WXJFzbeyfZxEC2YsGLHlcW0HrUzjpJr0OyxvzNZasDQdduNt9MVFIitdsOwjbxW3cYeGjL/k8a6abyi/p0p06UdfM6WszIUAoBQCgJLQEE4DyFAVoBQEZHCgliAALkngAOJNSll4Qbwef7x7xtOSkZKxehfxboPD18LW3tlDeW7Kuvcue0eRz9dZyGh3zf6FB1f8AJT/eq3iT9hLzLfhMfbk/I5GFCzKF1JIAtxueFqqUm9kXmcbvofQXydTD2fsmN5U1dub34H3Wy+4HnXXK07uljrz9Svq8SqXs8zfu7L0/udZWs1lC1tToBRg+fd8NvfTTxQGyiSQF+BIzHReg8f8Ah317xyjohyJtLKKfay3zujkb1wFmdp8l2LlbHYeG94yWYg6hcis91P2dVHhrUxWWclzb05rXJbo99recxqd5NmGePu/XS5Xx6r79PSsKkcrY57qj2kNuaPKt7NomCEgaO5KDkR98+BHDzIrnRz8Ot+0q5fKP1Nd8km0zDtCNL92dWiOul7ZkNuZzKB/mNbYvDL+uswPfK3HAKAUAoBQEloCCcB5CgK0AoDid9NtZiYIz3V/iEc2H2fIc/HyqytKGFrl8Cvu62+hHJ13nAKA0O+aXhQ9H/NT/AGqt4ivYT8y34TL25LyMXc/Z3GZhwuqef2j+nrWrh9HL7R9ORv4ncaY9muvM7fYm0DBMknK9n8VP1v7+4VZVqeuDiU1GpommepA3Fxr0qkexdHE7y7TldijK0aDgp0LW5k8D5DSuapJvYqbqtUbw1hHjW9KWxUw8QfiUH9ahcj0Nk828PQ1NSdJ6N8iGDzYyaTlHCR/mkdbf0VqzhzNFw8Rwe2VtOIUByG/O4SbQXPG/ZzqDYn+G97fXA1B0HeHvBqk4jxF2deKlHMWt/Hn/ADYsbGgpwk1zz+x40dnTbOxsIxKGNo5Y38GCuDmRuDLpxFd9CvTrRU6byjZODWUz6VIrsKopQCgFAKAktAQTgPIUBWgNRvNtX2eElT9I/dTw6t7vztXRb0u0n5I0XFXs4eZ5qTVyU7KUAoDE2rhO1idBxIFr9Qbj8re+tFxS7Sm4rmdNpWVKqpPl1L+Fw4jRUXgoA8+p95uffWdKGiCiuhrr1XVqOb6lythqPRNzcf2uHCk96LuH+X7B9NP8tVF3T01M+JbWtTVDHgbySMMLMAw6EAj0Ncp0NJ8zyff7dmA4piFKFlQ9w25ZeBuPs12ULOnUp55M55Xk7eShFLByM26I+xL7mX9Qf0pLhr/LI3Q4tH80T0b5HtiNh4sSz2LO6LdSSLRqTzA5yVySoypPEjdK5hXScD0RUvVPe8ZpWtXs5RbfPpj6nVQspVo6k1gGM1rt+P2tR4nmPry+ayZVOHVYrK3Kxca5vxFBTowrR3w8fM28Nk41JQZrt5t34MbCYsQtxxVhYOjfeQ8vLgedUHDKtaFxGNLm3jHRosrhR7NuXQz7E17mvfW9B4qTSfh1+XM8/ToVanuxBQ1ot+LWteWiEt/NNZM6lnWprMl+5SrE5hQCgJLQEE4DyFAVJoDzHeLaftEzMD3F7qfyjn7zc+nSrqhS7OGOvUp7iprn5GrreaBQCgFAKAUB0O5GLyYjIeEilfeveX8iPfXJeQzTz4HXaTxPHieg1UlocJv9HaaNusdvhZv9wq0sX7DXmVt6vaT8jmK7TiPR9zosuFj/ABF2/wBRA/oBVPdvNVlvarFJG+ja1eW45w6dwo1aSy1s11a/sXVhcxp5jLky7evIOnNPDTz/ADyLnVFrOSmldUO8QouPKD6PZfBPr6GpqlKafNoE9awtadxJuVBPKW+On/JlVlTWFNorXNJNP2uZsWMbCoJ5lqQCvZcFu7utHFSOYr83X+/qUd9SoweYvfw/nIhXoCuFASWgIJwHkKA0W+O0OygKg96Xuj+X7Z9NP81dVpT1zz4HNdVNEMLqed1blSKAUAoBQFJHCgljYDUnpWMpKKy+RnCnKb0x5llMbEfqyIfJ1/vWCr03ykvmbJW1aLw4v5GRhsesbq4dbowYd4fZN6iU6ck1qXzQhSqxknpfyZ69DIHVXU3VgGUjgQwuCD5GqFVacpOMZJteZdOEkstNHI/KFH/Ab/5B/wBBH61aWL5orr5cmcdVgV56psOPLh4B/wC2h95UE/nVHWeaj9S7pLEEvIzjwJOgFySeg41V3vEaVrhS3k+SXM7KFtOtuuXiRwOIilUPDIkin7SMrL6rpXnLzjd4m46dHw3+b/YtKNhRW7eTJOlU8FVuqyjluUnjd5OyWilBvkkUte1d6r93uKlKhLCbST847fJvKefE0aFVpxlNZ8V5Mgwtwq2s6tDimYXEFrXVbNr+dDirxqWuJU37LKZzVhT4LZwedOfVtnNK+rSWM4I1aJJLCORtvdipAoCS0BBOA8hQHnO9+O7XEMAe7H3B5j659bj3Cre1p6aefEqbqeqePA0ldRzCgFAKAUAqGs7EptPKOM3g2IYiXjF4z/o8D4dD7vOjurV0nlcvoeksryNaOmXvfU0dcZ3H0R8k+0/aNmxAm7QloW/yWKf6GQe6vGcWpyt7xzg8N7r+epYUMTp6WT+UGP6GM9JLeqN/tr2/4dvXdUtUveWzPMcYodk8Llk4S1ekZSJZPX4Y7BV6AD0Fq87VqKEZTlyWWy/hByaijV7840QbPxb3seyZQfxSDs1t73FeDt5yvL+M5dXn4LoejcFSo6UfOex9qT4eQPhZHSTQDLz6ArwYeBBr2dalTqx01FlHApOO62PpLd7aT4jCwySpkkZfpFHAMCVa2psLi9uV7Vw8N4VC2qSq8+kfJff9jnub3t4qMeXXzNpG/Wq3jPCZubr0VnPvLwfiv3OqyvI47OfwZJxoaqeE1HTvIY6vD+Ox2XkNVCXpn5FmvoJ5wUAoBQEloDDfEdw5R3svdvwvbS/heslz3Ib22OHO6k5Ny8dzqTmb/bVn3ymujKzuk31RT5pzfej+Jv8AbTvtPzI7nPyIndSfrH8Tf7anvlPzHdJ+RE7rT/g+L9qnvlPzHdJ+RE7s4j7q/GtO90vEd0qFPm1iPuD41/vU97peJHdagG7WI+4PjX+9O90vEd1qEhuxP91fjFYu6pP/AIMla1E8r6ml2h8mLvrHkjPQNdfS2nu08K4KtOhLeDa+haULmtHaok/qdP8AJhsDEbP9oTEMhjkyMuRmNmW4NwVFrgj4a83xjhlW5UXSxlfQtLe+pwzq2Om3pwvtEGSMjNmBFzppxvp0JrP8Mwq2lSpCtFrk/qufyObi7hcU4um8nKYbdaYOpYx2DKTZmvYEXt3a9dK7g01uUMbWaabO9XEC/P0rz/EaNStbSp0ub2+5c21SEKqlLkjm/lGwntWCeJGK99GY2v3VOulx1B91UvDeEV7Wr2tTHJrZ5O284nT7NuKbOB2TsGPD2KqS54O2ra6d3kPdV23k8zcXtWv7L2R6XBjY8LDGkhsQvAcSSbtYeZNdCagtzqU4UYJSZaTeyE8VceJUfoahVUYK9pPxNvFjQwBF7EXFxyPnWqdlb1JqpKCyt08bnfG4mo4T2ZX2kdDXVg15HtI6GmBke0joaYGR7SOhpgZJLifCmCMmInAeVSCtAKAVAFSBQCgFCBQFyGEtw4dar7/iVGzj7e7fJfzkjqt7WdZ7bLxMxMIo46+deTr8du6j9l6V5JfV7lxT4fRgt1n1LOIhW1wbGrThnEryUlCrFyT64w19M/U5Lu1oqLlB4fganaeEaRbJIyHwOh8GtrXpZxbKOtTc44TwcfiO0jYq5YMPxN6g3rmeUVU3UhLD+rMrA7VkHdd8ynQq+oIPEFuK1KmzZSrz5N/MzJMH2KrJYtlv2QIN+/que33e95m1ZadO5vdLs4qfPGcfH7GnlLyMS2ZmPHQk+4WrW8tnHJSm8vL+Ztti7EYsHmWyjUKeLHxHIVtp0+rOm3tW3qmdRXQWYoBQCgFAVFCGRTgPKhJWgFAKAUAoBQCgArCbai3FZfh4kxSbWXgz48QgFh+RrxdfhHEK03Vmst+aL2ne21OKgnsvIkcSvWuaHB77VhQa88r7m131vj3jExE+bhoP+ca9Tw3hULT25bzfXw8l9ypurt1tltEs1bHEYm0NnpMLPxHBhxFYygpczVUpRqczVJuyL96QlegWx9b1r7HzOZWSzuzfRIFAVdAAAPIcK3JYO1JJYJXoSKkCgFAKAUAoCooQyKcB5UJK0AoBQCgFAKAUAoBQCgFAKAUAoBQCgFAKAozAC5IAHEkgD1NYVKkKazJ4CTfIs+2R8mv4hJCPULbkfSuN8SoeL+TM9DJxzoxsrAnpqG+FgDW2le0Kjwpb+e31IcGXK6jEqKEMinAeVCStAKAUAoBQCgFAKAUAoBQCgFAKAUAoBQChBjpsl8XNkU2SMDMx4AsL8OZ5W/DVBdwndXDhF4Udv55nTTpatjMxYhw57HPiJShUN2SwkIWGYXDDNez3sL8etYyo0qWISqP9PsbXJR2WXgptXdountEEhlDAPqLOQRcMLcT4WBrVccPmk6lOTfl1JlT1LUi1E+ZVbqAT5/a/qDV5Z1e1oRn5HHNYkTFdRgyKcB5UJK0AoBQCgFAKAUAoBQCgFAKAUAoBQCgFAKA6jdiC0JbnI8jHyzlV/wBKiqu1XsuT6tv9dizprETC21hFVioYjtzf/MCgJAOl/q1UcVVelWhUh7Sl7OHy+Xr8jtt+za0tefqb7B4cRoqLeyiwubnSr2nHTBRZzyeXk47aEASSRRoA7W8mAfT47e6lklHXBdJP9d/3K64WJFgV3HOzFxDW7PUi7qNOeh0/X3VKDMmoJFAKAUAoBQCgFAKAUAoBQCgFAKAUAoCqHUeYrGXJkrmdTsNmGDgKrmbskIF7XLAE68uNV9p/kx9Cyh7qOX2zAGxGdy8LjVlGIw9rMLcHQk6Rg8dOVuUXNGhU2qSNbclUU1Jpr0Ov2ZPIwGdLLlUhzIrFr+Cgctb+NdKSS2ZtTb5nPbeP08g6ZD6rb/8ANYW3+bU+H0OS55mAK7TlZiYvhFpf6ROumh10qYhmVUEigFAKAUAoBQCgFAKAUAoBQCgFAKAUBVeIvWLWVgLmY+A31eJIsJDhmkniTISSAp7MWJUDVhp4VU06koQ7OK3WxujdtYhGOWbGLaeLYAyM8cmpKLFEVFmYaE3zcF59awbry5yx6JG+M5tb/QxsRvpiMNmOIgzRBrBrrHJZi2TMlzYkIxtYcDWcK1ZP2llfI1TupU95R2IDagxTPOqMivlADWv3F14eLEe6uu0etymuv7GupV7T2kTWu01MgFuBfwoSSoBQCgFAKAUAoBQCgFAKAUAoBQCgFAKAUBrNqbFjnOY3V7WzLzFrd4aX6aEG2l7aVzVbaNR6k8MwlBN56mtG6za/+Jk1v158fteA51zuyqf1L5P7mPZebMrD7tRr9d3fhcXKg24X1J0udQRxrKNivzybJVNI3MaBQAoAAFgBwA8K7YxUVhGwmtZEM6ePYEVh9bgPtftWjtGd/doEvm/F+L4v2p2jHdoD5vxfi+L9qdox3aA+b8X4vi/anaMd2gPm/F+L4v2p2jHdoD5vxfi+L9qdox3aA+b8X4vi/anaMd2garaMmzsO/Z4jFxRPYHLJiI0ax4HKxvanaMd2gRwmI2bKWEWMhcqpdsmIibKgsCzWOii41PWjqNbsyjaKTxFNsp7Vsz/1cP8A9iP+9Yd5j/Ujp/wev/py+TNjBsvDOoaNiysLhlcMCDwIIHCslVbWUc0rSMXpkmmjHfAxi94ZgBfvF4QLDncvwrLW/EwVvFvCTMGHH7Na98TGtvvYmA38srmtbuI/1I61wms/+3L5M2mF2fhZVDxSZ1N7MjhgbGxsV8QRWSqtrKZonZqEtMk0y7/gsH4vU/2qe0Zh3aBrGxOzASDjIbjj/wCIj5cedbNNZ/lfyMOzoeP6mdgNn4WdS0EglUHKWSRWFwASLrz1HrWMpTi8PYyjQpyWUZPzfi/F8X7Vj2jJ7tAfN+L8XxftTtGO7QHzfi/F8X7U7Rju0B834vxfF+1O0Y7tAfN+L8XxftTtGO7QHzfi/F8X7U7Rju0Co2BF+L4v2p2kh3aBsovqjyH5VgdBOgFAKAUAoAaA8t2zuSJ8TLiP8RwalnZgGwWHdlFwVBdpbsVCqM3hyqNSNnY1P6X8i9gtxY4Q4fG4ftmCKGGFgiCorK9iivdjeOMglrDKNNaxqR1LGTK2uoUKuqW+zWM45mbHuibXGMgsb95cOBfkxBWYAnjrrYk+VaHFR96SLNcUhNZjBv8A3ZX/AMm6wmzoYTDkd27FFRcoVhlAy2aw4mxvXTSnFw0xaaKmvKdSq6k1u22WsfgFeOZUkkRpLEs0WYXDAklRa4tmFrganpUSp7PDN1O4cZxlKOUvh9zlV3Wi4e1w6Dng4zyA4mXUnxrR2K/qX6Fr/icv9Kf/AJP7HWYLY2HijSPtguQHTOIzd2zNmQEAd4nQjS9q6YLQlEo7i4VepKpJ7+vLoSx+zYTFIgxIQyxyqGaUv/EFswDPrlK6dO8NLms1U0yTfQwVJ1IvRv5rc0uE3aKRhRj8MyKqxm8HdNh3c9sQAWsOfG1dCrwk/Zj57P8Asc8rapT9949V/c6fdyCKFDGkySO7vK5Ur3nc3dgoYkD3mtFRyk8teRtppRWEzc1rNgoBQCgFAKAUBCL6o8h+VAToBQCgFAKAxdqYTtoZYsxXtEZMwtcBhYkX86hrKwZ0p6JqeM4eTzPaGwtnwylJ8W1wbMBgozc21UOkBF9ORuKwVo5b/Ys/8dnFYS/9p/c6XBbtxzp20WIcpIWcHIU4npoRw5i+lS6eHuUtHVBPS1u87xi+fwJYzdKBsrNLMMihbh5FB7zNchSATdzr5ca4LqxjVeuUsL0i/qmdlvcOlHCXVvw5+Swixh5MDgiyGaXMSCbjFPrbQZlv97UX5jwrdZ2kKKemSb/2r6YIrXcpP2l+/wBclja+2sLLE8LSyKJUBJVnYhJNRdWYgXA5gaGu3u7qw25cvuRTvO71oz0rKw8bfDlg1Wzdg4GVIZTiX7FGGTMEGbsiVYcLgXGugvbThVTWo21rV01JPVzx/wAItaHFLmrrnShvLKb36/bobiPd3Ddm49ruJjmLEJcm+uU8LH+/jXZCdC8rRuIrLht12+a88nl+4zt6U7eU8at3tuXodzsO5PZy5soRdVViAqAAZhbmC9urX6VtrUo1ZOU0XNpdztaEaEFsl4vffn+3oYG0tzsHGVRpmQglyqwK6ksEUHJkYL/D87s3WttvWjbqUUuf86HFxK671OLqy93l1653Npuju9h45XxEMhkbvR/wkjCk5WbQIGJ0XieZrNV80lSXJerOenGE5uqnz8sHX1rOkUAoBQCgFAKAhF9UeQ/KgJ0AoBQCgFAKA0c+6uEZndoe87FmOeQXJNySA1uNZa5bbmDhHwNvh4FjRUQBVUAKBwAHACseZmlgxv8AC4c2bs1zcc32vXjRyfIx0rmY0u72HZmcxnM2pIkkF/cGtyFa9EcbpePLJk9+ZZO6mDYsxgW5Cg2Li4RQqcG5KoFb1UlFYTMNEW8tGTHsHDKqqsCZVuFGXhclmtfmSSSeZNcVezo16muosv1fT0Zvp1p01iDwi8mzIgABGoA0AA0Fzc2FbKFKFKOmCwjCo3OWZ7syYIFS+UWvW4jLZi4nZUUjFnW7GwJDOOHDgRWDinua5UYSeWtzIwmGWMZUFhe/Mkk8yTqTWSSXIyjFRWEX6kyFAKAUAoBQC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smtClean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34820" name="AutoShape 4" descr="data:image/jpeg;base64,/9j/4AAQSkZJRgABAQAAAQABAAD/2wCEAAkGBxQSEhIUEBMWFRQVFxUWFhgWFBQYFhgYFBUXGBQaFBcYHCggGBsmHhQVITEhJSktLi4uGB8zODMsNygtMCsBCgoKDg0OGxAQGy0kICYsLCwsLzQsLCwsLCwsLCwsLCw0LCwsLCwsLCwsLCwsLCwsLCwsLCwsLCwsLCwsLCwsLP/AABEIAQwAvAMBEQACEQEDEQH/xAAcAAEAAQUBAQAAAAAAAAAAAAAAAgEDBAUGBwj/xABEEAACAQIDBQUDCgQFAgcAAAABAgMAEQQSIQUGMUFREyJhcZEUgZIHFiMyQlJiscHhM3Kh0RWCotLwsvEkU1Rjc5TC/8QAGwEBAAIDAQEAAAAAAAAAAAAAAAEFAgMEBgf/xAA7EQACAQMCAwUGBQIFBQEAAAAAAQIDBBESIQUxQRMUUWFxIjKBkbHRBkKhwfBS4RUzU4LxI0OSorIW/9oADAMBAAIRAxEAPwD01EFhoOA5VvOIlkHQelAMg6D0oBkHQelAMg6D0oBkHQelAMg6D0oBkHQelAMg6D0oBkHQelAMg6D0oBkHQelAMg6D0oBkHQelAMg6D0oBkHQelAMg6D0oBkHQelAMg6D0oBkHQelAMg6D0oBkHQelAMg6D0oCSoOg9KkEU4DyFQDzzaeLn9qxzGTEdtAA2Dw6dqIXVVBLsE0l65SdTca8B0JLSv1MNzAl3t2ioiGZCzmfIUwzuJjGsZVQlgw7zlM1hw8LmezgQpPqb/ZW82JfaBhmiywkyR2Ecl43S5VpJCMpDhGIsSLMvPjg4JQyuZkm2zB2hvDjTipuzhK9hHiwkYWUl8pj7OSQWCvfimXXVhz1yUI4XwGW2X49s45tm4iUMpnSVFikSOwdC0WYhJF1tnkW+UfVPS9RphrS6EZek12yt58dGzy41H7MywZ1WIkxxtHOLIv2bskWp69TWThF7RIjJ9TOh23tJnRysaRAYNpEKHO3tbqmRDx0u2ulre6sdMPqZNswZN58ezYiRYxGUiVezyTMIb4nKWlUizPlzG6gjLY20tU9nBYRjlm8j2/i12fHN2aSzNKYy2SQRiPtHVZ2RRnyEKp0A0YG3KsNEdWDJt4NHgd6MbH7ErozJZWmvFK0jpJJJmfOVsqooTiQ17cr22OnF5ITZk70LiTitoNHJMqQ4TMipJMozPGRdFXusQQx8NOdrRDGlZ8Sd8moxE+MX2lu1xILzph1yGaRo1yiR2jiuBwVRcG+rcNb5JR2MdzfbQ2zim2ZBKUkWZZVjxFs8bgRs6sxKqSoLCMmw4MRa1YKMdbRLbwYkW8ePCAm/wBHh1YloGPav7SYGlNkDCLKRIQFDWHjepcIEp7ksPvXjMmDaRWuZnjnRICJpBo0TxK62yFWAOgN+Fr6OzjlojLM/c7FTtiWWftQrQSZQTMVumNnViC5NmylOfC1tLVjUSS2MlzOWxOMxDRYgQzY2OIYhR3vaZJUiVHAcyGzd+TICgPd56cdiUU1nBju9zNY7QWPFrfEZRHhZJWEjCUXwjNMIC97EyWzBNRYgAX0j2NgmzvNjYE2imlMglaNe0QykpmKIGOT6t7pe/ietaJPoZI21YkigFASWpBBOA8hUA1v+Ox55kAkPY5u0YITGCiB2XN1sR4Hhe9ZaGRnfBiPtqFuynaGbMCEiJiOZvaBeyC+oIjF/dU6HyDa5l75yxWTKsrl2kTIsbZ1aK3aK6NYqRmHrTQxqxuZOO2usSwllkJmYKiKl3zFGksVvoQqNfyqFHJO5ipvNE2Ts0mkLx9oMkZJC52TvAkEHMrD3VOhmOpGU+2IljmlZiqQu6OSD9ZDlIUC5a5IAtqb1Gl5wTkbN2skzOgWRJEClklQo+V75WAPFTlIuOYINqOLW4TyW49vwkRtmIWTt7EiwHs+btS33QMja00MakYw3qgyu7CVAsTTjPE6GSJACzR342uuhsdRpU6GTkvQ7xRMwQiRHLxx5HjKsDKrNGSD9kiN9R0NRoZGpFo70Qq0iyLNGYoxI+eIiys2RBpc5mbRV4mxtU6HzJyJt6oESRpe0i7Ix51kjZXVZmyo9uaE31F7WPSnZt8iMk8ZvLFH2htIwjdY2aNMwDOsbJqDwImQA9TRQbDlguR7eVpOzEU+a0Zb6PRO1+rn17vA38qjRtkaja3rEkpQFb0BSgFAKAUAoCS1IIJwHkKgGgxW7KyYhpzLYlZF7scavaSMx5XkUBpEFyQrcwNdK2KbSwRjJZwm6XZRqkcqIVkikVkw0SHNErLdwv1yc3E9PGjqZ3f1Iwxi9zkkC55A7CSWV2lhikEjyqikmMgKLCNQLDQAUVQyx1MzbWwFxMUEbuv0LBu9Cjo5EbR2aJu7bv3tyIFRGTTbGTX/ADKQGEiRWMSZF7XDxSBfpXkBjDaR2L5QBwCgcqy7QjDMybdwuJ0aduymkeXKEQMjs4dGV9T3WVSLjW1Y6+uBjcy9m7MMcjzTTGWVlWO5VUVUQswCqvUsxJPHwAqHLbCQS8zXQ7l4dct1Um2JErBFV5VxIcFXYa90PYeQrLtGRgrNusZEZJsS8n0EmHjJSNciygK7HL9d7KoubDThrRTxyRlgu4bdeONrxsQvbx4gAi5BjjKZc5NypvcA8De2h0hzI0lqHdY9nLHLiGcSt2jN2aLJ2odXjkz63KlFAW1rAC1hUupvlIJFx9285LzzNJIWw5zZEVQmGl7VUCDSxa9yb8fC1FUxyQx4kYN0444Z4Y3ZUlmjlAsD2fZmIqi/h+hAHQG3KnaPKYaLuK3cV8X7VmTN9Ho0EbsvZ/8AlyN3kvfiPCoU8R0jBvKwJFAKAUAoBQCgKE0BNakEE4DyFQDTvu4haZlklTtlKtkKKRmlaVijBcwJLEHXh61nrIcSC7uABAs8wCGQ/XGdu0KXUta2UKhXhfW9w2payNJGHdWNShWXEd0xm3bsQ3Zklc9+OrOT1zeAs1snSZm0tixzqFdnFixBDXILCxsXvbwHDwrFSwMFqXYIMryiaXO2ewLkxjOhQd3Q2FyQARxNZatsEaTGG6iak4jEliCubtQCBZgACq8AJGGt+N/ra1PaeQ0kMfubBNk7R5DkSNBqh/hq6hixQkse0NzfkOVFUY0m52bs9IFZY72Z2c5iSbvq2p8dfMk1i3klLBlViSKAUAoBQCgFAKAUBRmA40GSoNAWJZiD4VJi5YZL2gUGtEZXDKbdaEN5RCOcgVJhqZkpwHkKxNxWgFAKAUAoBQCgFAKAUAoBQCgFAW3mANjepMXLBbbEEHhQjU0yDyG9weOtCHJ5DyZhryP50Ibyi0DQxJycF8vyNDJkKGJcT6re6hkuTIrQxM1OA8hUG8rQCgFAKAUAoBQCgFAKAUAoBQCgMbFrwNSa5lp+R8Py0oYsqRcD3j9f1oOZUIbG45fkaE4YWEmg0sk0R7oPU0Ja5Jk/Zh1oToQaMBTY9KgYwi4sK/8ADUjSiScB5CoMytAULAcTQZLZnFDHWiPtI6GpI1lRiR0NBrRJZgedQZKSLgoSKAUAoBQCgFAKAt4hbr5a0MZci2/I5ba+HOpIZKW+h00IoGVNzxIoTuW04Dv28KELlzDgWHevqNelA8YGVOp/57qEYiVstmy9KgnbGwUp4/1qTHMS52gAF+gqDY2kWHxBPDSpMHJ9C1QwFAKAUAoCSMRwrGcowi5S5GUVJvCMlZTzFeeuPxFSi8UouXm9l9y0pWE377wO0NV3/wCiuf6Y/J/c6Vw+n4v+fAqJPCuih+I55/6sNvL7P7mufD1+Vkw169DbXtC5WaUs+XX5HBUozpv2kVrqNQNAQMo60I1Ig2IXxoRqRZzC3DWpMMokXWxsDQnKKiVfu0J1LwCEfdvx6daEZRJiLfVI4Hhx1oTzXIZh9w+lBnyK5tD3SNDyoTnyJq7fd/rQjL8DBU6DyFDWVoBQCgFARlkCgsxsACSTyA4k1DaSyzKEJTkoxWW9kVU34VPMhpp4ZWhBJWtVZecJt7ndrEvFfv4nXRvKlLbmvAuq168Ze2FW0npmtuj6P+/kXdC4hWWY/IlXGdArKM5QeqLwzFpPZkXJ616Cz/EE4ezXWpePX7Mrq/D1Lem8eXQssp516ShxC2rrMJr05Mq6ltVg/aRS1dMqsIrLkl8TUoSeyTFqwp3FGq8Qmn6NMmdKcPeTQrcYCgFAKAqG8aE5K9oepoMsFz1PrQZYBqSCCcB5CoBWgFAKAUBRlBBB1B0PkeNMZ2ZMW4tNc0cXhtpvgpXha7xKdBzCnVSpPgRpwv0qrjWlQm4PdHuK3D6PFbeNxD2ZtbvxfXK9evM63BYxJlzRsGH9QehHI1ZQnGazFnjrm1q209FVYf6P0fUyKyOcA1rrUadaDhUWUzOE5QeqL3Lqyda8ldfh6tGbdF5j5vDXl4fEuKXEqbX/AFNmVD1W1eG16O9bEV5tfRZb+R0xuoT9zL+BIGuWappey2/hhfXJui5N7orWkzIs1q7LKyqXdTRH4vwX86GivXjRjqZaLmvX23BLWjiWG5eOWvoU1S/qz25IjVwcQoBQCgFAKAUBJaAgnAeQoCtAKAUBGRrAm17Amw4nwFQ3hZMoR1SSbxktYLGJMgeM3U/08COR8KiE1NZRtubarbVHTqrDOX34w1mjkHMFD5rqv5n0qvvobqR6z8L3GYTovpuvjzNBgMa8Lh4zY8xyYdGHMVyU6koPMT0N1aUrqn2dRZX6r0PQtlbQWdA6+TLzU8watlLt6T0vD+jPnN5Zzsq+iayua81/OZsQgrxj4vf0ZOEpbrbdLoWKsreaUkuZyfyke2x4YTbPkKmMkyoERiyEfWGZSbrbgORPSrDhvGKlap2dd8+T5b+G3ia6tlTgswR4zNv5tFuOMlH8pC/9IFXErG3ctUoJvz3+prVSSWEy1DvttBTcYyc/zSMw9GuKh2Fq+dNfIdrPxOk3e+UjabOEBjnvx7SMABeZZo8th4m/v4VyVeC2k1smvR/cmd66UXKT2PTsHvZG9hMpQ9R3l/uK7rG3pWtPs4/F+JQ1OKKvPM9vA3sUgYAqQQeBBuKsMpm1NNZROhIoBQCgFAKAUBJaAgnAeQoCtAKAUAoDz84x8LiZez4B2uvJluSAehseP/aqbtJUaj0+PI+i91pcQsqfac9Kw+qeP5ldTpMayY3DN2WrCzBT9ZWXkfMXHvrvm43FL2TzNtGrwm+Xbe7yz0afX4eBwn/P+9VB73Zm03e2l2EoJPceyv5cm91/S9dFtV7Ofkyr4xYK7t2l7y3X7r4/XB6Mklc3E+CyuKrrUWsvmn4+p4q1vlTjomuRcEg61QVOE3kHvTb9MMsY3lGX5jznff5MosTmmweWGY6snCKQ89B/DbxGh6a3q74dXvoYp1qcmvHqvuc1WVB7xkjzbD7kTBrYm0VuK/Wf+nd99/Wr1vBT1+JUqeVHdnV7P2fHAuWJbDmftN4k86wbKKvcVLh5kbBsI4XMVIU8C2l/5b8fdTBrdKeM42LuztpSQm8bW6qdVPmP1rJSa5E060qbzFksbtSWY99zbkq6L7gOPvo5Nkzr1Kj3fwOt2FsdolBkkcsdSgYhB4W5mt0IY5lnQoSgsybZua2HSKAUAoBQEloCCcB5CgK0AoBQCgOW2vuu8jvIkiksScrAjjyzC9/Sq+rZylJyTPWcP/ENKjSjRqQaSWMrf9DmiJcPJbvRyL7j/Yj+lcXt05eDPTp297RztOL/AJ8H8mVxmOMurqmfm4Uqx/mscp87XpOo57tbi3tI2+1NvT4N5S9Oq+Zi1rOo6LZ28k4VUWIS5QBoHLWGgva/rau2ld1cYxk83ecCs3J1JT0Z81j9Tp49oXhaXs3UqrEowKtdRcgXGvnVnRl2mOh469od2k4qSkujTTyv2fkV2XtSPELmibhxU6MvmP14VuqUpU3hnHTqxmsxK7S2ZHOLSDUcGGjDyP6VolFS5ipSjUXtHL48wYUlYR2kw+05DBPdaxb8q0vTHZcyvqOnR2hvL6GjxE7OxZ2LMeZrB7nFKUpPMi3UEF7COFdCeAZSfIMCalGdN4kvU9OrrL8UAoBQCgFASWgIJwHkKArQCgFACaA0G0d7YIzZLykfdtl+I8fdeuqnZzksvY5ql3COy3OY3i34UQsz4VHtYKGe9ixtyUEczoeVYXlnGNPU936HZwriNSNdKDaXXD5/sczs7eOGdsoHZseCngf5TfX8689UoSjufRLLilCt7GWn59fidJsbZjYiTKNFGrt0Hh4nl+1RRourLC5G7iXEIWVLXLm9kvF/ZdT0HBYNIkCRiwHqT1J5mriEIwWInzq6uqtzUdSq8v6ehdkTMCOoI9Ratie5zvdHkmHlaNgUJV15g2Iq9aUluUabjLYz5vlKU/QMwWTgZh9Ty/C3jw8qorrQpYplv2VxKhlLf9i0NeGt+Fud+HnXEUkotPD5mfhNjTyfVjIHVu6P6/pWSi2bYW9WXJFzbeyfZxEC2YsGLHlcW0HrUzjpJr0OyxvzNZasDQdduNt9MVFIitdsOwjbxW3cYeGjL/k8a6abyi/p0p06UdfM6WszIUAoBQCgJLQEE4DyFAVoBQEZHCgliAALkngAOJNSll4Qbwef7x7xtOSkZKxehfxboPD18LW3tlDeW7Kuvcue0eRz9dZyGh3zf6FB1f8AJT/eq3iT9hLzLfhMfbk/I5GFCzKF1JIAtxueFqqUm9kXmcbvofQXydTD2fsmN5U1dub34H3Wy+4HnXXK07uljrz9Svq8SqXs8zfu7L0/udZWs1lC1tToBRg+fd8NvfTTxQGyiSQF+BIzHReg8f8Ah317xyjohyJtLKKfay3zujkb1wFmdp8l2LlbHYeG94yWYg6hcis91P2dVHhrUxWWclzb05rXJbo99recxqd5NmGePu/XS5Xx6r79PSsKkcrY57qj2kNuaPKt7NomCEgaO5KDkR98+BHDzIrnRz8Ot+0q5fKP1Nd8km0zDtCNL92dWiOul7ZkNuZzKB/mNbYvDL+uswPfK3HAKAUAoBQEloCCcB5CgK0AoDid9NtZiYIz3V/iEc2H2fIc/HyqytKGFrl8Cvu62+hHJ13nAKA0O+aXhQ9H/NT/AGqt4ivYT8y34TL25LyMXc/Z3GZhwuqef2j+nrWrh9HL7R9ORv4ncaY9muvM7fYm0DBMknK9n8VP1v7+4VZVqeuDiU1GpommepA3Fxr0qkexdHE7y7TldijK0aDgp0LW5k8D5DSuapJvYqbqtUbw1hHjW9KWxUw8QfiUH9ahcj0Nk828PQ1NSdJ6N8iGDzYyaTlHCR/mkdbf0VqzhzNFw8Rwe2VtOIUByG/O4SbQXPG/ZzqDYn+G97fXA1B0HeHvBqk4jxF2deKlHMWt/Hn/ADYsbGgpwk1zz+x40dnTbOxsIxKGNo5Y38GCuDmRuDLpxFd9CvTrRU6byjZODWUz6VIrsKopQCgFAKAktAQTgPIUBWgNRvNtX2eElT9I/dTw6t7vztXRb0u0n5I0XFXs4eZ5qTVyU7KUAoDE2rhO1idBxIFr9Qbj8re+tFxS7Sm4rmdNpWVKqpPl1L+Fw4jRUXgoA8+p95uffWdKGiCiuhrr1XVqOb6lythqPRNzcf2uHCk96LuH+X7B9NP8tVF3T01M+JbWtTVDHgbySMMLMAw6EAj0Ncp0NJ8zyff7dmA4piFKFlQ9w25ZeBuPs12ULOnUp55M55Xk7eShFLByM26I+xL7mX9Qf0pLhr/LI3Q4tH80T0b5HtiNh4sSz2LO6LdSSLRqTzA5yVySoypPEjdK5hXScD0RUvVPe8ZpWtXs5RbfPpj6nVQspVo6k1gGM1rt+P2tR4nmPry+ayZVOHVYrK3Kxca5vxFBTowrR3w8fM28Nk41JQZrt5t34MbCYsQtxxVhYOjfeQ8vLgedUHDKtaFxGNLm3jHRosrhR7NuXQz7E17mvfW9B4qTSfh1+XM8/ToVanuxBQ1ot+LWteWiEt/NNZM6lnWprMl+5SrE5hQCgJLQEE4DyFAVJoDzHeLaftEzMD3F7qfyjn7zc+nSrqhS7OGOvUp7iprn5GrreaBQCgFAKAUB0O5GLyYjIeEilfeveX8iPfXJeQzTz4HXaTxPHieg1UlocJv9HaaNusdvhZv9wq0sX7DXmVt6vaT8jmK7TiPR9zosuFj/ABF2/wBRA/oBVPdvNVlvarFJG+ja1eW45w6dwo1aSy1s11a/sXVhcxp5jLky7evIOnNPDTz/ADyLnVFrOSmldUO8QouPKD6PZfBPr6GpqlKafNoE9awtadxJuVBPKW+On/JlVlTWFNorXNJNP2uZsWMbCoJ5lqQCvZcFu7utHFSOYr83X+/qUd9SoweYvfw/nIhXoCuFASWgIJwHkKA0W+O0OygKg96Xuj+X7Z9NP81dVpT1zz4HNdVNEMLqed1blSKAUAoBQFJHCgljYDUnpWMpKKy+RnCnKb0x5llMbEfqyIfJ1/vWCr03ykvmbJW1aLw4v5GRhsesbq4dbowYd4fZN6iU6ck1qXzQhSqxknpfyZ69DIHVXU3VgGUjgQwuCD5GqFVacpOMZJteZdOEkstNHI/KFH/Ab/5B/wBBH61aWL5orr5cmcdVgV56psOPLh4B/wC2h95UE/nVHWeaj9S7pLEEvIzjwJOgFySeg41V3vEaVrhS3k+SXM7KFtOtuuXiRwOIilUPDIkin7SMrL6rpXnLzjd4m46dHw3+b/YtKNhRW7eTJOlU8FVuqyjluUnjd5OyWilBvkkUte1d6r93uKlKhLCbST847fJvKefE0aFVpxlNZ8V5Mgwtwq2s6tDimYXEFrXVbNr+dDirxqWuJU37LKZzVhT4LZwedOfVtnNK+rSWM4I1aJJLCORtvdipAoCS0BBOA8hQHnO9+O7XEMAe7H3B5j659bj3Cre1p6aefEqbqeqePA0ldRzCgFAKAUAqGs7EptPKOM3g2IYiXjF4z/o8D4dD7vOjurV0nlcvoeksryNaOmXvfU0dcZ3H0R8k+0/aNmxAm7QloW/yWKf6GQe6vGcWpyt7xzg8N7r+epYUMTp6WT+UGP6GM9JLeqN/tr2/4dvXdUtUveWzPMcYodk8Llk4S1ekZSJZPX4Y7BV6AD0Fq87VqKEZTlyWWy/hByaijV7840QbPxb3seyZQfxSDs1t73FeDt5yvL+M5dXn4LoejcFSo6UfOex9qT4eQPhZHSTQDLz6ArwYeBBr2dalTqx01FlHApOO62PpLd7aT4jCwySpkkZfpFHAMCVa2psLi9uV7Vw8N4VC2qSq8+kfJff9jnub3t4qMeXXzNpG/Wq3jPCZubr0VnPvLwfiv3OqyvI47OfwZJxoaqeE1HTvIY6vD+Ox2XkNVCXpn5FmvoJ5wUAoBQEloDDfEdw5R3svdvwvbS/heslz3Ib22OHO6k5Ny8dzqTmb/bVn3ymujKzuk31RT5pzfej+Jv8AbTvtPzI7nPyIndSfrH8Tf7anvlPzHdJ+RE7rT/g+L9qnvlPzHdJ+RE7s4j7q/GtO90vEd0qFPm1iPuD41/vU97peJHdagG7WI+4PjX+9O90vEd1qEhuxP91fjFYu6pP/AIMla1E8r6ml2h8mLvrHkjPQNdfS2nu08K4KtOhLeDa+haULmtHaok/qdP8AJhsDEbP9oTEMhjkyMuRmNmW4NwVFrgj4a83xjhlW5UXSxlfQtLe+pwzq2Om3pwvtEGSMjNmBFzppxvp0JrP8Mwq2lSpCtFrk/qufyObi7hcU4um8nKYbdaYOpYx2DKTZmvYEXt3a9dK7g01uUMbWaabO9XEC/P0rz/EaNStbSp0ub2+5c21SEKqlLkjm/lGwntWCeJGK99GY2v3VOulx1B91UvDeEV7Wr2tTHJrZ5O284nT7NuKbOB2TsGPD2KqS54O2ra6d3kPdV23k8zcXtWv7L2R6XBjY8LDGkhsQvAcSSbtYeZNdCagtzqU4UYJSZaTeyE8VceJUfoahVUYK9pPxNvFjQwBF7EXFxyPnWqdlb1JqpKCyt08bnfG4mo4T2ZX2kdDXVg15HtI6GmBke0joaYGR7SOhpgZJLifCmCMmInAeVSCtAKAVAFSBQCgFCBQFyGEtw4dar7/iVGzj7e7fJfzkjqt7WdZ7bLxMxMIo46+deTr8du6j9l6V5JfV7lxT4fRgt1n1LOIhW1wbGrThnEryUlCrFyT64w19M/U5Lu1oqLlB4fganaeEaRbJIyHwOh8GtrXpZxbKOtTc44TwcfiO0jYq5YMPxN6g3rmeUVU3UhLD+rMrA7VkHdd8ynQq+oIPEFuK1KmzZSrz5N/MzJMH2KrJYtlv2QIN+/que33e95m1ZadO5vdLs4qfPGcfH7GnlLyMS2ZmPHQk+4WrW8tnHJSm8vL+Ztti7EYsHmWyjUKeLHxHIVtp0+rOm3tW3qmdRXQWYoBQCgFAVFCGRTgPKhJWgFAKAUAoBQCgArCbai3FZfh4kxSbWXgz48QgFh+RrxdfhHEK03Vmst+aL2ne21OKgnsvIkcSvWuaHB77VhQa88r7m131vj3jExE+bhoP+ca9Tw3hULT25bzfXw8l9ypurt1tltEs1bHEYm0NnpMLPxHBhxFYygpczVUpRqczVJuyL96QlegWx9b1r7HzOZWSzuzfRIFAVdAAAPIcK3JYO1JJYJXoSKkCgFAKAUAoCooQyKcB5UJK0AoBQCgFAKAUAoBQCgFAKAUAoBQCgFAKAozAC5IAHEkgD1NYVKkKazJ4CTfIs+2R8mv4hJCPULbkfSuN8SoeL+TM9DJxzoxsrAnpqG+FgDW2le0Kjwpb+e31IcGXK6jEqKEMinAeVCStAKAUAoBQCgFAKAUAoBQCgFAKAUAoBQChBjpsl8XNkU2SMDMx4AsL8OZ5W/DVBdwndXDhF4Udv55nTTpatjMxYhw57HPiJShUN2SwkIWGYXDDNez3sL8etYyo0qWISqP9PsbXJR2WXgptXdountEEhlDAPqLOQRcMLcT4WBrVccPmk6lOTfl1JlT1LUi1E+ZVbqAT5/a/qDV5Z1e1oRn5HHNYkTFdRgyKcB5UJK0AoBQCgFAKAUAoBQCgFAKAUAoBQCgFAKA6jdiC0JbnI8jHyzlV/wBKiqu1XsuT6tv9dizprETC21hFVioYjtzf/MCgJAOl/q1UcVVelWhUh7Sl7OHy+Xr8jtt+za0tefqb7B4cRoqLeyiwubnSr2nHTBRZzyeXk47aEASSRRoA7W8mAfT47e6lklHXBdJP9d/3K64WJFgV3HOzFxDW7PUi7qNOeh0/X3VKDMmoJFAKAUAoBQCgFAKAUAoBQCgFAKAUAoCqHUeYrGXJkrmdTsNmGDgKrmbskIF7XLAE68uNV9p/kx9Cyh7qOX2zAGxGdy8LjVlGIw9rMLcHQk6Rg8dOVuUXNGhU2qSNbclUU1Jpr0Ov2ZPIwGdLLlUhzIrFr+Cgctb+NdKSS2ZtTb5nPbeP08g6ZD6rb/8ANYW3+bU+H0OS55mAK7TlZiYvhFpf6ROumh10qYhmVUEigFAKAUAoBQCgFAKAUAoBQCgFAKAUBVeIvWLWVgLmY+A31eJIsJDhmkniTISSAp7MWJUDVhp4VU06koQ7OK3WxujdtYhGOWbGLaeLYAyM8cmpKLFEVFmYaE3zcF59awbry5yx6JG+M5tb/QxsRvpiMNmOIgzRBrBrrHJZi2TMlzYkIxtYcDWcK1ZP2llfI1TupU95R2IDagxTPOqMivlADWv3F14eLEe6uu0etymuv7GupV7T2kTWu01MgFuBfwoSSoBQCgFAKAUAoBQCgFAKAUAoBQCgFAKAUBrNqbFjnOY3V7WzLzFrd4aX6aEG2l7aVzVbaNR6k8MwlBN56mtG6za/+Jk1v158fteA51zuyqf1L5P7mPZebMrD7tRr9d3fhcXKg24X1J0udQRxrKNivzybJVNI3MaBQAoAAFgBwA8K7YxUVhGwmtZEM6ePYEVh9bgPtftWjtGd/doEvm/F+L4v2p2jHdoD5vxfi+L9qdox3aA+b8X4vi/anaMd2gPm/F+L4v2p2jHdoD5vxfi+L9qdox3aA+b8X4vi/anaMd2garaMmzsO/Z4jFxRPYHLJiI0ax4HKxvanaMd2gRwmI2bKWEWMhcqpdsmIibKgsCzWOii41PWjqNbsyjaKTxFNsp7Vsz/1cP8A9iP+9Yd5j/Ujp/wev/py+TNjBsvDOoaNiysLhlcMCDwIIHCslVbWUc0rSMXpkmmjHfAxi94ZgBfvF4QLDncvwrLW/EwVvFvCTMGHH7Na98TGtvvYmA38srmtbuI/1I61wms/+3L5M2mF2fhZVDxSZ1N7MjhgbGxsV8QRWSqtrKZonZqEtMk0y7/gsH4vU/2qe0Zh3aBrGxOzASDjIbjj/wCIj5cedbNNZ/lfyMOzoeP6mdgNn4WdS0EglUHKWSRWFwASLrz1HrWMpTi8PYyjQpyWUZPzfi/F8X7Vj2jJ7tAfN+L8XxftTtGO7QHzfi/F8X7U7Rju0B834vxfF+1O0Y7tAfN+L8XxftTtGO7QHzfi/F8X7U7Rju0Co2BF+L4v2p2kh3aBsovqjyH5VgdBOgFAKAUAoAaA8t2zuSJ8TLiP8RwalnZgGwWHdlFwVBdpbsVCqM3hyqNSNnY1P6X8i9gtxY4Q4fG4ftmCKGGFgiCorK9iivdjeOMglrDKNNaxqR1LGTK2uoUKuqW+zWM45mbHuibXGMgsb95cOBfkxBWYAnjrrYk+VaHFR96SLNcUhNZjBv8A3ZX/AMm6wmzoYTDkd27FFRcoVhlAy2aw4mxvXTSnFw0xaaKmvKdSq6k1u22WsfgFeOZUkkRpLEs0WYXDAklRa4tmFrganpUSp7PDN1O4cZxlKOUvh9zlV3Wi4e1w6Dng4zyA4mXUnxrR2K/qX6Fr/icv9Kf/AJP7HWYLY2HijSPtguQHTOIzd2zNmQEAd4nQjS9q6YLQlEo7i4VepKpJ7+vLoSx+zYTFIgxIQyxyqGaUv/EFswDPrlK6dO8NLms1U0yTfQwVJ1IvRv5rc0uE3aKRhRj8MyKqxm8HdNh3c9sQAWsOfG1dCrwk/Zj57P8Asc8rapT9949V/c6fdyCKFDGkySO7vK5Ur3nc3dgoYkD3mtFRyk8teRtppRWEzc1rNgoBQCgFAKAUBCL6o8h+VAToBQCgFAKAxdqYTtoZYsxXtEZMwtcBhYkX86hrKwZ0p6JqeM4eTzPaGwtnwylJ8W1wbMBgozc21UOkBF9ORuKwVo5b/Ys/8dnFYS/9p/c6XBbtxzp20WIcpIWcHIU4npoRw5i+lS6eHuUtHVBPS1u87xi+fwJYzdKBsrNLMMihbh5FB7zNchSATdzr5ca4LqxjVeuUsL0i/qmdlvcOlHCXVvw5+Swixh5MDgiyGaXMSCbjFPrbQZlv97UX5jwrdZ2kKKemSb/2r6YIrXcpP2l+/wBclja+2sLLE8LSyKJUBJVnYhJNRdWYgXA5gaGu3u7qw25cvuRTvO71oz0rKw8bfDlg1Wzdg4GVIZTiX7FGGTMEGbsiVYcLgXGugvbThVTWo21rV01JPVzx/wAItaHFLmrrnShvLKb36/bobiPd3Ddm49ruJjmLEJcm+uU8LH+/jXZCdC8rRuIrLht12+a88nl+4zt6U7eU8at3tuXodzsO5PZy5soRdVViAqAAZhbmC9urX6VtrUo1ZOU0XNpdztaEaEFsl4vffn+3oYG0tzsHGVRpmQglyqwK6ksEUHJkYL/D87s3WttvWjbqUUuf86HFxK671OLqy93l1653Npuju9h45XxEMhkbvR/wkjCk5WbQIGJ0XieZrNV80lSXJerOenGE5uqnz8sHX1rOkUAoBQCgFAKAhF9UeQ/KgJ0AoBQCgFAKA0c+6uEZndoe87FmOeQXJNySA1uNZa5bbmDhHwNvh4FjRUQBVUAKBwAHACseZmlgxv8AC4c2bs1zcc32vXjRyfIx0rmY0u72HZmcxnM2pIkkF/cGtyFa9EcbpePLJk9+ZZO6mDYsxgW5Cg2Li4RQqcG5KoFb1UlFYTMNEW8tGTHsHDKqqsCZVuFGXhclmtfmSSSeZNcVezo16muosv1fT0Zvp1p01iDwi8mzIgABGoA0AA0Fzc2FbKFKFKOmCwjCo3OWZ7syYIFS+UWvW4jLZi4nZUUjFnW7GwJDOOHDgRWDinua5UYSeWtzIwmGWMZUFhe/Mkk8yTqTWSSXIyjFRWEX6kyFAKAUAoBQC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smtClean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1" name="CaixaDeTexto 1"/>
          <p:cNvSpPr txBox="1">
            <a:spLocks noChangeArrowheads="1"/>
          </p:cNvSpPr>
          <p:nvPr/>
        </p:nvSpPr>
        <p:spPr bwMode="auto">
          <a:xfrm>
            <a:off x="1259632" y="170551"/>
            <a:ext cx="53985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3200" b="1" dirty="0" smtClean="0">
                <a:solidFill>
                  <a:schemeClr val="accent3">
                    <a:lumMod val="75000"/>
                  </a:schemeClr>
                </a:solidFill>
              </a:rPr>
              <a:t>Mapa Estratégico </a:t>
            </a:r>
            <a:endParaRPr lang="pt-BR" sz="3200" b="1" dirty="0">
              <a:solidFill>
                <a:schemeClr val="accent3">
                  <a:lumMod val="75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6" name="Imagem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908721"/>
            <a:ext cx="7488832" cy="56166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0943740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ângulo 10"/>
          <p:cNvSpPr/>
          <p:nvPr/>
        </p:nvSpPr>
        <p:spPr>
          <a:xfrm>
            <a:off x="0" y="5405718"/>
            <a:ext cx="9144000" cy="14522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n w="3175">
                <a:solidFill>
                  <a:schemeClr val="tx1"/>
                </a:solidFill>
                <a:prstDash val="sysDot"/>
              </a:ln>
              <a:solidFill>
                <a:schemeClr val="bg1"/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06895" y="-93652"/>
            <a:ext cx="8229601" cy="1143000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2800" b="1" dirty="0" smtClean="0">
                <a:solidFill>
                  <a:srgbClr val="0070C0"/>
                </a:solidFill>
              </a:rPr>
              <a:t>Estimativa das Receitas 2020-2021</a:t>
            </a:r>
            <a:endParaRPr lang="pt-BR" sz="2800" b="1" dirty="0">
              <a:solidFill>
                <a:srgbClr val="0070C0"/>
              </a:solidFill>
            </a:endParaRPr>
          </a:p>
        </p:txBody>
      </p:sp>
      <p:sp>
        <p:nvSpPr>
          <p:cNvPr id="12431" name="CaixaDeTexto 6"/>
          <p:cNvSpPr txBox="1">
            <a:spLocks noChangeArrowheads="1"/>
          </p:cNvSpPr>
          <p:nvPr/>
        </p:nvSpPr>
        <p:spPr bwMode="auto">
          <a:xfrm>
            <a:off x="5691554" y="616876"/>
            <a:ext cx="83026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100" i="1" dirty="0"/>
              <a:t>Em R$ 1,00</a:t>
            </a:r>
          </a:p>
        </p:txBody>
      </p:sp>
      <p:sp>
        <p:nvSpPr>
          <p:cNvPr id="12432" name="CaixaDeTexto 7"/>
          <p:cNvSpPr txBox="1">
            <a:spLocks noChangeArrowheads="1"/>
          </p:cNvSpPr>
          <p:nvPr/>
        </p:nvSpPr>
        <p:spPr bwMode="auto">
          <a:xfrm>
            <a:off x="6521816" y="6455066"/>
            <a:ext cx="798512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100" i="1" dirty="0"/>
              <a:t>Fonte: SOF</a:t>
            </a:r>
          </a:p>
        </p:txBody>
      </p:sp>
      <p:sp>
        <p:nvSpPr>
          <p:cNvPr id="10" name="Retângulo 9"/>
          <p:cNvSpPr/>
          <p:nvPr/>
        </p:nvSpPr>
        <p:spPr>
          <a:xfrm>
            <a:off x="0" y="0"/>
            <a:ext cx="179388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336600"/>
              </a:solidFill>
            </a:endParaRPr>
          </a:p>
        </p:txBody>
      </p:sp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81545497"/>
              </p:ext>
            </p:extLst>
          </p:nvPr>
        </p:nvGraphicFramePr>
        <p:xfrm>
          <a:off x="529055" y="892031"/>
          <a:ext cx="6131177" cy="6197503"/>
        </p:xfrm>
        <a:graphic>
          <a:graphicData uri="http://schemas.openxmlformats.org/presentationml/2006/ole">
            <p:oleObj spid="_x0000_s1074" name="Document" r:id="rId4" imgW="6016216" imgH="6082122" progId="Word.Document.12">
              <p:embed/>
            </p:oleObj>
          </a:graphicData>
        </a:graphic>
      </p:graphicFrame>
      <p:sp>
        <p:nvSpPr>
          <p:cNvPr id="3" name="Retângulo 2"/>
          <p:cNvSpPr/>
          <p:nvPr/>
        </p:nvSpPr>
        <p:spPr>
          <a:xfrm>
            <a:off x="4038048" y="892584"/>
            <a:ext cx="1182024" cy="584878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7950868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534354" y="404664"/>
            <a:ext cx="60421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0070C0"/>
                </a:solidFill>
                <a:latin typeface="+mj-lt"/>
              </a:rPr>
              <a:t>Receita Estimada por Categoria - 2020</a:t>
            </a:r>
            <a:endParaRPr lang="pt-BR" sz="3200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0" y="0"/>
            <a:ext cx="179388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336600"/>
              </a:solidFill>
            </a:endParaRPr>
          </a:p>
        </p:txBody>
      </p:sp>
      <p:graphicFrame>
        <p:nvGraphicFramePr>
          <p:cNvPr id="10" name="Objeto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904158223"/>
              </p:ext>
            </p:extLst>
          </p:nvPr>
        </p:nvGraphicFramePr>
        <p:xfrm>
          <a:off x="539552" y="1916832"/>
          <a:ext cx="8313045" cy="1512168"/>
        </p:xfrm>
        <a:graphic>
          <a:graphicData uri="http://schemas.openxmlformats.org/presentationml/2006/ole">
            <p:oleObj spid="_x0000_s3105" name="Worksheet" r:id="rId4" imgW="7086470" imgH="1209552" progId="Excel.Sheet.12">
              <p:embed/>
            </p:oleObj>
          </a:graphicData>
        </a:graphic>
      </p:graphicFrame>
      <p:sp>
        <p:nvSpPr>
          <p:cNvPr id="11" name="Retângulo 10"/>
          <p:cNvSpPr/>
          <p:nvPr/>
        </p:nvSpPr>
        <p:spPr>
          <a:xfrm>
            <a:off x="4067944" y="1916832"/>
            <a:ext cx="4824536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837683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11432" y="5433102"/>
            <a:ext cx="9144000" cy="14522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n w="3175">
                <a:solidFill>
                  <a:schemeClr val="tx1"/>
                </a:solidFill>
                <a:prstDash val="sysDot"/>
              </a:ln>
              <a:solidFill>
                <a:schemeClr val="bg1"/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02457" y="1021134"/>
            <a:ext cx="3089790" cy="1434574"/>
          </a:xfrm>
        </p:spPr>
        <p:txBody>
          <a:bodyPr>
            <a:noAutofit/>
          </a:bodyPr>
          <a:lstStyle/>
          <a:p>
            <a:r>
              <a:rPr lang="pt-BR" sz="2800" b="1" dirty="0">
                <a:solidFill>
                  <a:srgbClr val="00B050"/>
                </a:solidFill>
                <a:latin typeface="Calibri" pitchFamily="34" charset="0"/>
                <a:ea typeface="+mn-ea"/>
                <a:cs typeface="Arial" charset="0"/>
              </a:rPr>
              <a:t>Despesas por Função de </a:t>
            </a:r>
            <a:r>
              <a:rPr lang="pt-BR" sz="2800" b="1" dirty="0" smtClean="0">
                <a:solidFill>
                  <a:srgbClr val="00B050"/>
                </a:solidFill>
                <a:latin typeface="Calibri" pitchFamily="34" charset="0"/>
                <a:ea typeface="+mn-ea"/>
                <a:cs typeface="Arial" charset="0"/>
              </a:rPr>
              <a:t>Governo </a:t>
            </a:r>
            <a:br>
              <a:rPr lang="pt-BR" sz="2800" b="1" dirty="0" smtClean="0">
                <a:solidFill>
                  <a:srgbClr val="00B050"/>
                </a:solidFill>
                <a:latin typeface="Calibri" pitchFamily="34" charset="0"/>
                <a:ea typeface="+mn-ea"/>
                <a:cs typeface="Arial" charset="0"/>
              </a:rPr>
            </a:br>
            <a:r>
              <a:rPr lang="pt-BR" sz="2800" b="1" dirty="0" smtClean="0">
                <a:solidFill>
                  <a:srgbClr val="00B050"/>
                </a:solidFill>
                <a:latin typeface="Calibri" pitchFamily="34" charset="0"/>
                <a:ea typeface="+mn-ea"/>
                <a:cs typeface="Arial" charset="0"/>
              </a:rPr>
              <a:t>2020-2021</a:t>
            </a:r>
            <a:endParaRPr lang="pt-BR" sz="2800" b="1" dirty="0">
              <a:solidFill>
                <a:srgbClr val="00B050"/>
              </a:solidFill>
              <a:latin typeface="Calibri" pitchFamily="34" charset="0"/>
              <a:ea typeface="+mn-ea"/>
              <a:cs typeface="Arial" charset="0"/>
            </a:endParaRPr>
          </a:p>
        </p:txBody>
      </p:sp>
      <p:sp>
        <p:nvSpPr>
          <p:cNvPr id="7" name="CaixaDeTexto 6"/>
          <p:cNvSpPr txBox="1"/>
          <p:nvPr/>
        </p:nvSpPr>
        <p:spPr bwMode="auto">
          <a:xfrm>
            <a:off x="5076056" y="215062"/>
            <a:ext cx="830677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rtlCol="0">
            <a:prstTxWarp prst="textNoShape">
              <a:avLst/>
            </a:prstTxWarp>
            <a:spAutoFit/>
          </a:bodyPr>
          <a:lstStyle/>
          <a:p>
            <a:r>
              <a:rPr lang="pt-BR" sz="1100" i="1" dirty="0" smtClean="0"/>
              <a:t>Em R$ 1,00</a:t>
            </a:r>
          </a:p>
        </p:txBody>
      </p:sp>
      <p:sp>
        <p:nvSpPr>
          <p:cNvPr id="8" name="CaixaDeTexto 7"/>
          <p:cNvSpPr txBox="1"/>
          <p:nvPr/>
        </p:nvSpPr>
        <p:spPr bwMode="auto">
          <a:xfrm>
            <a:off x="6002457" y="6479758"/>
            <a:ext cx="798617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rtlCol="0">
            <a:prstTxWarp prst="textNoShape">
              <a:avLst/>
            </a:prstTxWarp>
            <a:spAutoFit/>
          </a:bodyPr>
          <a:lstStyle/>
          <a:p>
            <a:r>
              <a:rPr lang="pt-BR" sz="1100" i="1" dirty="0" smtClean="0"/>
              <a:t>Fonte: SOF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0" y="0"/>
            <a:ext cx="179512" cy="6858000"/>
          </a:xfrm>
          <a:prstGeom prst="rect">
            <a:avLst/>
          </a:prstGeom>
          <a:solidFill>
            <a:srgbClr val="7CBF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336600"/>
              </a:solidFill>
            </a:endParaRPr>
          </a:p>
        </p:txBody>
      </p:sp>
      <p:graphicFrame>
        <p:nvGraphicFramePr>
          <p:cNvPr id="3" name="Obje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32985294"/>
              </p:ext>
            </p:extLst>
          </p:nvPr>
        </p:nvGraphicFramePr>
        <p:xfrm>
          <a:off x="395536" y="475183"/>
          <a:ext cx="5688632" cy="6626225"/>
        </p:xfrm>
        <a:graphic>
          <a:graphicData uri="http://schemas.openxmlformats.org/presentationml/2006/ole">
            <p:oleObj spid="_x0000_s2098" name="Document" r:id="rId4" imgW="6016216" imgH="6626382" progId="Word.Document.12">
              <p:embed/>
            </p:oleObj>
          </a:graphicData>
        </a:graphic>
      </p:graphicFrame>
      <p:sp>
        <p:nvSpPr>
          <p:cNvPr id="12" name="Retângulo 11"/>
          <p:cNvSpPr/>
          <p:nvPr/>
        </p:nvSpPr>
        <p:spPr>
          <a:xfrm>
            <a:off x="3203848" y="450246"/>
            <a:ext cx="1349872" cy="629112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33940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79512" y="188640"/>
            <a:ext cx="59401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00B050"/>
                </a:solidFill>
                <a:latin typeface="+mj-lt"/>
              </a:rPr>
              <a:t>Despesas por Funções de Governo - 2020</a:t>
            </a:r>
            <a:endParaRPr lang="pt-BR" sz="3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5536" y="5814544"/>
            <a:ext cx="309212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i="1" dirty="0" smtClean="0"/>
              <a:t>*Categoria Outras: Composta por 12 funções.</a:t>
            </a:r>
            <a:endParaRPr lang="pt-BR" sz="1200" i="1" dirty="0"/>
          </a:p>
        </p:txBody>
      </p:sp>
      <p:sp>
        <p:nvSpPr>
          <p:cNvPr id="7" name="Retângulo 6"/>
          <p:cNvSpPr/>
          <p:nvPr/>
        </p:nvSpPr>
        <p:spPr>
          <a:xfrm>
            <a:off x="0" y="0"/>
            <a:ext cx="179512" cy="6858000"/>
          </a:xfrm>
          <a:prstGeom prst="rect">
            <a:avLst/>
          </a:prstGeom>
          <a:solidFill>
            <a:srgbClr val="7CBF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336600"/>
              </a:solidFill>
            </a:endParaRPr>
          </a:p>
        </p:txBody>
      </p:sp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518871516"/>
              </p:ext>
            </p:extLst>
          </p:nvPr>
        </p:nvGraphicFramePr>
        <p:xfrm>
          <a:off x="755576" y="1478410"/>
          <a:ext cx="7200800" cy="42024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3306100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115616" y="287506"/>
            <a:ext cx="74116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00B050"/>
                </a:solidFill>
                <a:latin typeface="+mj-lt"/>
              </a:rPr>
              <a:t>Despesas por Grupo - 2020</a:t>
            </a:r>
            <a:endParaRPr lang="pt-BR" sz="3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0" y="0"/>
            <a:ext cx="179512" cy="6858000"/>
          </a:xfrm>
          <a:prstGeom prst="rect">
            <a:avLst/>
          </a:prstGeom>
          <a:solidFill>
            <a:srgbClr val="7CBF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336600"/>
              </a:solidFill>
            </a:endParaRPr>
          </a:p>
        </p:txBody>
      </p:sp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172331752"/>
              </p:ext>
            </p:extLst>
          </p:nvPr>
        </p:nvGraphicFramePr>
        <p:xfrm>
          <a:off x="683568" y="1268760"/>
          <a:ext cx="7272808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269803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Gráfico 6"/>
          <p:cNvGraphicFramePr>
            <a:graphicFrameLocks noGrp="1"/>
          </p:cNvGraphicFramePr>
          <p:nvPr>
            <p:extLst/>
          </p:nvPr>
        </p:nvGraphicFramePr>
        <p:xfrm>
          <a:off x="-9112" y="1340768"/>
          <a:ext cx="9153112" cy="5517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70706" y="143686"/>
            <a:ext cx="65294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00B050"/>
                </a:solidFill>
                <a:latin typeface="+mj-lt"/>
              </a:rPr>
              <a:t>Despesas por Objetivos de Desenvolvimento Sustentável (ODS) - 2020</a:t>
            </a:r>
            <a:endParaRPr lang="pt-BR" sz="28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-9112" y="6432082"/>
            <a:ext cx="8615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dirty="0" smtClean="0"/>
              <a:t>Fonte: Relatório de Programas por ODS</a:t>
            </a:r>
          </a:p>
          <a:p>
            <a:r>
              <a:rPr lang="pt-BR" sz="1200" i="1" dirty="0" smtClean="0"/>
              <a:t>OBS: ODS 17 inclui </a:t>
            </a:r>
            <a:r>
              <a:rPr lang="pt-BR" sz="1200" i="1" dirty="0"/>
              <a:t>despesas com </a:t>
            </a:r>
            <a:r>
              <a:rPr lang="pt-BR" sz="1200" i="1" dirty="0" smtClean="0"/>
              <a:t>Legislativo, Inativos, Dívida  e Outros </a:t>
            </a:r>
            <a:r>
              <a:rPr lang="pt-BR" sz="1200" i="1" dirty="0"/>
              <a:t>Encargos Gerais </a:t>
            </a:r>
            <a:r>
              <a:rPr lang="pt-BR" sz="1200" i="1" dirty="0" smtClean="0"/>
              <a:t>(aproximadamente 22% do Orçamento da PBH)</a:t>
            </a:r>
            <a:endParaRPr lang="pt-BR" sz="1200" i="1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346738"/>
            <a:ext cx="576064" cy="575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611905"/>
            <a:ext cx="501466" cy="501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46869" y="1459329"/>
            <a:ext cx="553296" cy="553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95736" y="5921745"/>
            <a:ext cx="549496" cy="54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5532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3568" y="2564904"/>
            <a:ext cx="8229600" cy="1143000"/>
          </a:xfrm>
        </p:spPr>
        <p:txBody>
          <a:bodyPr>
            <a:noAutofit/>
          </a:bodyPr>
          <a:lstStyle/>
          <a:p>
            <a:r>
              <a:rPr lang="pt-BR" sz="3200" b="1" dirty="0" smtClean="0">
                <a:solidFill>
                  <a:schemeClr val="accent6">
                    <a:lumMod val="75000"/>
                  </a:schemeClr>
                </a:solidFill>
              </a:rPr>
              <a:t>Principais Metas Físicas e Indicadores </a:t>
            </a:r>
            <a:br>
              <a:rPr lang="pt-BR" sz="32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pt-BR" sz="3200" b="1" dirty="0" smtClean="0">
                <a:solidFill>
                  <a:schemeClr val="accent6">
                    <a:lumMod val="75000"/>
                  </a:schemeClr>
                </a:solidFill>
              </a:rPr>
              <a:t>por Áreas de Resultado </a:t>
            </a:r>
            <a:r>
              <a:rPr lang="pt-BR" sz="4000" b="1" dirty="0" smtClean="0"/>
              <a:t/>
            </a:r>
            <a:br>
              <a:rPr lang="pt-BR" sz="4000" b="1" dirty="0" smtClean="0"/>
            </a:br>
            <a:endParaRPr lang="pt-BR" sz="4000" b="1" dirty="0">
              <a:solidFill>
                <a:srgbClr val="FF0000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0" y="0"/>
            <a:ext cx="179512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33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15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07528"/>
            <a:ext cx="5698976" cy="1077218"/>
          </a:xfrm>
          <a:noFill/>
          <a:ln w="9525">
            <a:noFill/>
            <a:miter lim="800000"/>
            <a:headEnd/>
            <a:tailEnd/>
          </a:ln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pPr algn="l"/>
            <a:r>
              <a:rPr lang="pt-BR" sz="3200" b="1" dirty="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Alterações propostas na revisão do PPAG </a:t>
            </a:r>
            <a:r>
              <a:rPr lang="pt-BR" sz="32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2020-2021 - </a:t>
            </a:r>
            <a:r>
              <a:rPr lang="pt-BR" sz="2800" b="1" i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Exemplos</a:t>
            </a:r>
            <a:endParaRPr lang="pt-BR" sz="2800" b="1" i="1" dirty="0">
              <a:solidFill>
                <a:schemeClr val="accent6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4358286"/>
              </p:ext>
            </p:extLst>
          </p:nvPr>
        </p:nvGraphicFramePr>
        <p:xfrm>
          <a:off x="450304" y="2204864"/>
          <a:ext cx="8507288" cy="42665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3304"/>
                <a:gridCol w="936104"/>
                <a:gridCol w="792088"/>
                <a:gridCol w="2448272"/>
                <a:gridCol w="3737520"/>
              </a:tblGrid>
              <a:tr h="4758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UO</a:t>
                      </a:r>
                      <a:endParaRPr lang="pt-BR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Programa</a:t>
                      </a:r>
                      <a:endParaRPr lang="pt-BR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Ação </a:t>
                      </a:r>
                      <a:endParaRPr lang="pt-BR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Nome</a:t>
                      </a:r>
                      <a:endParaRPr lang="pt-BR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Justificativa</a:t>
                      </a:r>
                      <a:endParaRPr lang="pt-BR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12635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1000</a:t>
                      </a:r>
                      <a:endParaRPr lang="pt-B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127</a:t>
                      </a:r>
                      <a:endParaRPr lang="pt-B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2927 (Nova)</a:t>
                      </a:r>
                      <a:endParaRPr lang="pt-B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Promoção, Proteção e Defesa de Direitos das Pessoas com Deficiência</a:t>
                      </a:r>
                      <a:endParaRPr lang="pt-B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 criação da ação visa organizar o atendimento por público alvo da SUDC (Pessoa com deficiência), associando o nome da ação ao seu objetivo e programa vinculado de forma mais clara. </a:t>
                      </a:r>
                      <a:endParaRPr lang="pt-B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12635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2200</a:t>
                      </a:r>
                      <a:endParaRPr lang="pt-B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168</a:t>
                      </a:r>
                      <a:endParaRPr lang="pt-B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2702</a:t>
                      </a:r>
                      <a:endParaRPr lang="pt-B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Subação</a:t>
                      </a:r>
                      <a:r>
                        <a:rPr lang="pt-BR" sz="140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14 (Nova) Revista Eco Escola</a:t>
                      </a:r>
                      <a:endParaRPr lang="pt-BR" sz="1400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Compilar e divulgar os trabalhos desenvolvidos pelos professores da RME na área ambiental dentro da perspectiva regional.</a:t>
                      </a:r>
                      <a:endParaRPr lang="pt-BR" sz="1400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126356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1000</a:t>
                      </a:r>
                      <a:endParaRPr lang="pt-BR" sz="1400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127</a:t>
                      </a:r>
                      <a:endParaRPr lang="pt-BR" sz="1400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2335</a:t>
                      </a:r>
                      <a:endParaRPr lang="pt-BR" sz="1400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Subação</a:t>
                      </a:r>
                      <a:r>
                        <a:rPr lang="pt-BR" sz="140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4 (Nova) Acompanhamento aos grupos do Programa Espaço da Cidadania – PEC</a:t>
                      </a:r>
                      <a:endParaRPr lang="pt-BR" sz="1400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Esta </a:t>
                      </a:r>
                      <a:r>
                        <a:rPr lang="pt-BR" sz="1400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subação</a:t>
                      </a:r>
                      <a:r>
                        <a:rPr lang="pt-BR" sz="140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foi remanejada da ação 2337 (0002, inativada) a partir da alteração do nome, visando atender a readequação administrativa e torná-la mais clara e coerente quanto ao objetivo e ao programa vinculado. </a:t>
                      </a:r>
                      <a:endParaRPr lang="pt-BR" sz="1400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  <p:sp>
        <p:nvSpPr>
          <p:cNvPr id="6" name="CaixaDeTexto 5"/>
          <p:cNvSpPr txBox="1"/>
          <p:nvPr/>
        </p:nvSpPr>
        <p:spPr>
          <a:xfrm>
            <a:off x="278904" y="1440500"/>
            <a:ext cx="8678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600" i="1" dirty="0" smtClean="0"/>
              <a:t>Todas as alterações propostas estão relacionadas  no Relatório “Alterações de Programas, Ações, </a:t>
            </a:r>
            <a:r>
              <a:rPr lang="pt-BR" sz="1600" i="1" dirty="0" err="1" smtClean="0"/>
              <a:t>Subações</a:t>
            </a:r>
            <a:r>
              <a:rPr lang="pt-BR" sz="1600" i="1" dirty="0" smtClean="0"/>
              <a:t>”, do Anexo ao Projeto de Lei de Revisão do PPAG 2020-2021.</a:t>
            </a:r>
            <a:endParaRPr lang="pt-BR" sz="1600" i="1" dirty="0"/>
          </a:p>
        </p:txBody>
      </p:sp>
    </p:spTree>
    <p:extLst>
      <p:ext uri="{BB962C8B-B14F-4D97-AF65-F5344CB8AC3E}">
        <p14:creationId xmlns:p14="http://schemas.microsoft.com/office/powerpoint/2010/main" xmlns="" val="52178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07528"/>
            <a:ext cx="5698976" cy="1077218"/>
          </a:xfrm>
          <a:noFill/>
          <a:ln w="9525">
            <a:noFill/>
            <a:miter lim="800000"/>
            <a:headEnd/>
            <a:tailEnd/>
          </a:ln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pPr algn="l"/>
            <a:r>
              <a:rPr lang="pt-BR" sz="3200" b="1" dirty="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Alterações propostas na revisão do PPAG </a:t>
            </a:r>
            <a:r>
              <a:rPr lang="pt-BR" sz="32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2020-2021 - </a:t>
            </a:r>
            <a:r>
              <a:rPr lang="pt-BR" sz="2800" b="1" i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Exemplos</a:t>
            </a:r>
            <a:endParaRPr lang="pt-BR" sz="2800" b="1" i="1" dirty="0">
              <a:solidFill>
                <a:schemeClr val="accent6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/>
          </p:nvPr>
        </p:nvGraphicFramePr>
        <p:xfrm>
          <a:off x="429966" y="3501008"/>
          <a:ext cx="8507288" cy="3003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3304"/>
                <a:gridCol w="936104"/>
                <a:gridCol w="792088"/>
                <a:gridCol w="2448272"/>
                <a:gridCol w="3737520"/>
              </a:tblGrid>
              <a:tr h="4758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UO</a:t>
                      </a:r>
                      <a:endParaRPr lang="pt-BR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Programa</a:t>
                      </a:r>
                      <a:endParaRPr lang="pt-BR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Ação </a:t>
                      </a:r>
                      <a:endParaRPr lang="pt-BR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Nome</a:t>
                      </a:r>
                      <a:endParaRPr lang="pt-BR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Justificativa</a:t>
                      </a:r>
                      <a:endParaRPr lang="pt-BR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126356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2704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225</a:t>
                      </a:r>
                      <a:endParaRPr lang="pt-BR" sz="14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1231</a:t>
                      </a:r>
                      <a:endParaRPr lang="pt-BR" sz="14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Subação</a:t>
                      </a:r>
                      <a:r>
                        <a:rPr lang="pt-BR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26 (Nova) - Projetos Viários e de Saneamento em Assentamento de Interesse Social</a:t>
                      </a:r>
                      <a:endParaRPr lang="pt-BR" sz="14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Permitir a distinção dos serviços executados através do projeto firmado com o Banco Mundial.</a:t>
                      </a:r>
                      <a:endParaRPr lang="pt-BR" sz="14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126356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2700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1392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Subação</a:t>
                      </a:r>
                      <a:r>
                        <a:rPr lang="pt-BR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7 (Nova) Mobilidade </a:t>
                      </a:r>
                      <a:r>
                        <a:rPr lang="pt-BR" sz="1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Urbana - Corredor Amazonas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Permitir a distinção dos serviços executados através do projeto firmado com o Banco Mundial.</a:t>
                      </a: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sp>
        <p:nvSpPr>
          <p:cNvPr id="6" name="CaixaDeTexto 5"/>
          <p:cNvSpPr txBox="1"/>
          <p:nvPr/>
        </p:nvSpPr>
        <p:spPr>
          <a:xfrm>
            <a:off x="278904" y="1440500"/>
            <a:ext cx="8678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600" i="1" dirty="0" smtClean="0"/>
              <a:t>Todas as alterações propostas estão relacionadas  no Relatório “Alterações de Programas, Ações, </a:t>
            </a:r>
            <a:r>
              <a:rPr lang="pt-BR" sz="1600" i="1" dirty="0" err="1" smtClean="0"/>
              <a:t>Subações</a:t>
            </a:r>
            <a:r>
              <a:rPr lang="pt-BR" sz="1600" i="1" dirty="0" smtClean="0"/>
              <a:t>”, do Anexo ao Projeto de Lei de Revisão do PPAG 2020-2021.</a:t>
            </a:r>
            <a:endParaRPr lang="pt-BR" sz="1600" i="1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/>
          </p:nvPr>
        </p:nvGraphicFramePr>
        <p:xfrm>
          <a:off x="409629" y="2140914"/>
          <a:ext cx="8547963" cy="12160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3097"/>
                <a:gridCol w="2876719"/>
                <a:gridCol w="3468147"/>
              </a:tblGrid>
              <a:tr h="479986">
                <a:tc>
                  <a:txBody>
                    <a:bodyPr/>
                    <a:lstStyle/>
                    <a:p>
                      <a:r>
                        <a:rPr lang="pt-B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Programa</a:t>
                      </a:r>
                      <a:endParaRPr lang="pt-B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Indicador  (Novo)</a:t>
                      </a:r>
                      <a:endParaRPr lang="pt-B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Justificativa</a:t>
                      </a:r>
                      <a:endParaRPr lang="pt-B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799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059 - Coordenação da Política Urbana</a:t>
                      </a:r>
                      <a:endParaRPr lang="pt-BR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Percentual de vistorias para fins de emissão da Certidão de Baixa de Construção realizadas em até 20 dias</a:t>
                      </a:r>
                      <a:endParaRPr lang="pt-BR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Novo indicador e novas metas considerando o prazo de referência de 20 dias estabelecido no art. 85 do Decreto nº 13.842/2010.</a:t>
                      </a:r>
                      <a:endParaRPr lang="pt-BR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274887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-11825" y="1795076"/>
            <a:ext cx="9144000" cy="506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400" dirty="0" smtClean="0">
                <a:cs typeface="Arial Narrow"/>
              </a:rPr>
              <a:t>Atendimento da População na </a:t>
            </a:r>
            <a:r>
              <a:rPr lang="pt-BR" sz="2400" u="sng" dirty="0" smtClean="0">
                <a:cs typeface="Arial Narrow"/>
              </a:rPr>
              <a:t>Atenção Primária à Saúde do SUS-BH</a:t>
            </a:r>
            <a:r>
              <a:rPr lang="pt-BR" sz="2400" dirty="0" smtClean="0">
                <a:cs typeface="Arial Narrow"/>
              </a:rPr>
              <a:t>: 3,5 milhões de consultas/ano;</a:t>
            </a: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400" dirty="0" smtClean="0">
                <a:cs typeface="Arial Narrow"/>
              </a:rPr>
              <a:t>Atendimento da População na </a:t>
            </a:r>
            <a:r>
              <a:rPr lang="pt-BR" sz="2400" u="sng" dirty="0" smtClean="0">
                <a:cs typeface="Arial Narrow"/>
              </a:rPr>
              <a:t>Rede Complementar Própria do SUS-BH</a:t>
            </a:r>
            <a:r>
              <a:rPr lang="pt-BR" sz="2400" dirty="0" smtClean="0">
                <a:cs typeface="Arial Narrow"/>
              </a:rPr>
              <a:t>: 430.000 consultas especializadas/ano;</a:t>
            </a: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400" dirty="0" smtClean="0">
                <a:cs typeface="Arial Narrow"/>
              </a:rPr>
              <a:t>Atendimento da População na </a:t>
            </a:r>
            <a:r>
              <a:rPr lang="pt-BR" sz="2400" u="sng" dirty="0" smtClean="0">
                <a:cs typeface="Arial Narrow"/>
              </a:rPr>
              <a:t>Rede Hospitalar do SUS-BH</a:t>
            </a:r>
            <a:r>
              <a:rPr lang="pt-BR" sz="2400" dirty="0" smtClean="0">
                <a:cs typeface="Arial Narrow"/>
              </a:rPr>
              <a:t>: 240.000 internações/ano;</a:t>
            </a: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400" dirty="0" smtClean="0">
                <a:cs typeface="Arial Narrow"/>
              </a:rPr>
              <a:t>Ações de Combate ao Aedes </a:t>
            </a:r>
            <a:r>
              <a:rPr lang="pt-BR" sz="2400" dirty="0" err="1" smtClean="0">
                <a:cs typeface="Arial Narrow"/>
              </a:rPr>
              <a:t>Aegypt</a:t>
            </a:r>
            <a:r>
              <a:rPr lang="pt-BR" sz="2400" dirty="0" smtClean="0">
                <a:cs typeface="Arial Narrow"/>
              </a:rPr>
              <a:t>: realização de 4 milhões de vistorias/ano.</a:t>
            </a:r>
          </a:p>
          <a:p>
            <a:pPr>
              <a:spcAft>
                <a:spcPts val="1800"/>
              </a:spcAft>
            </a:pPr>
            <a:endParaRPr lang="pt-BR" sz="2400" b="1" dirty="0">
              <a:cs typeface="Arial Narrow"/>
            </a:endParaRPr>
          </a:p>
          <a:p>
            <a:pPr>
              <a:spcAft>
                <a:spcPts val="1800"/>
              </a:spcAft>
            </a:pPr>
            <a:endParaRPr lang="pt-BR" sz="2400" b="1" dirty="0" smtClean="0">
              <a:cs typeface="Arial Narrow"/>
            </a:endParaRPr>
          </a:p>
        </p:txBody>
      </p:sp>
      <p:sp>
        <p:nvSpPr>
          <p:cNvPr id="6" name="CaixaDeTexto 1"/>
          <p:cNvSpPr txBox="1">
            <a:spLocks noChangeArrowheads="1"/>
          </p:cNvSpPr>
          <p:nvPr/>
        </p:nvSpPr>
        <p:spPr bwMode="auto">
          <a:xfrm>
            <a:off x="179512" y="746701"/>
            <a:ext cx="48962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pt-BR" sz="2800" b="1" dirty="0" smtClean="0">
                <a:solidFill>
                  <a:srgbClr val="17375E"/>
                </a:solidFill>
              </a:rPr>
              <a:t>Principais Metas/ </a:t>
            </a:r>
          </a:p>
          <a:p>
            <a:r>
              <a:rPr lang="pt-BR" sz="2800" b="1" dirty="0" smtClean="0">
                <a:solidFill>
                  <a:srgbClr val="17375E"/>
                </a:solidFill>
              </a:rPr>
              <a:t>Resultados Previstos 2020-2021</a:t>
            </a:r>
            <a:endParaRPr lang="pt-BR" sz="2800" b="1" dirty="0">
              <a:solidFill>
                <a:srgbClr val="17375E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 bwMode="auto">
          <a:xfrm>
            <a:off x="3995936" y="100370"/>
            <a:ext cx="135966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rtlCol="0">
            <a:prstTxWarp prst="textNoShape">
              <a:avLst/>
            </a:prstTxWarp>
            <a:spAutoFit/>
          </a:bodyPr>
          <a:lstStyle/>
          <a:p>
            <a:r>
              <a:rPr lang="pt-BR" sz="3600" b="1" dirty="0" smtClean="0">
                <a:solidFill>
                  <a:schemeClr val="accent6">
                    <a:lumMod val="75000"/>
                  </a:schemeClr>
                </a:solidFill>
              </a:rPr>
              <a:t>Saúde</a:t>
            </a:r>
          </a:p>
        </p:txBody>
      </p:sp>
    </p:spTree>
    <p:extLst>
      <p:ext uri="{BB962C8B-B14F-4D97-AF65-F5344CB8AC3E}">
        <p14:creationId xmlns:p14="http://schemas.microsoft.com/office/powerpoint/2010/main" xmlns="" val="227695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0" y="2060848"/>
            <a:ext cx="9144000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400" dirty="0" smtClean="0">
                <a:cs typeface="Arial Narrow"/>
              </a:rPr>
              <a:t>Reduzir </a:t>
            </a:r>
            <a:r>
              <a:rPr lang="pt-BR" sz="2400" dirty="0">
                <a:cs typeface="Arial Narrow"/>
              </a:rPr>
              <a:t>a </a:t>
            </a:r>
            <a:r>
              <a:rPr lang="pt-BR" sz="2400" b="1" dirty="0">
                <a:cs typeface="Arial Narrow"/>
              </a:rPr>
              <a:t>Taxa de Mortalidade Infantil </a:t>
            </a:r>
            <a:r>
              <a:rPr lang="pt-BR" sz="2400" dirty="0">
                <a:cs typeface="Arial Narrow"/>
              </a:rPr>
              <a:t>do município, de 10,1 óbitos por mil em 2015 para 9,5 óbitos por mil até 2021.</a:t>
            </a: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400" dirty="0" smtClean="0">
                <a:cs typeface="Arial Narrow"/>
              </a:rPr>
              <a:t>Ampliar </a:t>
            </a:r>
            <a:r>
              <a:rPr lang="pt-BR" sz="2400" dirty="0">
                <a:cs typeface="Arial Narrow"/>
              </a:rPr>
              <a:t>a </a:t>
            </a:r>
            <a:r>
              <a:rPr lang="pt-BR" sz="2400" b="1" dirty="0">
                <a:cs typeface="Arial Narrow"/>
              </a:rPr>
              <a:t>Cobertura Vacinal em menores de 1 ano</a:t>
            </a:r>
            <a:r>
              <a:rPr lang="pt-BR" sz="2400" dirty="0">
                <a:cs typeface="Arial Narrow"/>
              </a:rPr>
              <a:t> da vacina </a:t>
            </a:r>
            <a:r>
              <a:rPr lang="pt-BR" sz="2400" dirty="0" err="1">
                <a:cs typeface="Arial Narrow"/>
              </a:rPr>
              <a:t>pentavalente</a:t>
            </a:r>
            <a:r>
              <a:rPr lang="pt-BR" sz="2400" dirty="0">
                <a:cs typeface="Arial Narrow"/>
              </a:rPr>
              <a:t> de 82% em 2015 para 95% em 2021</a:t>
            </a:r>
            <a:r>
              <a:rPr lang="pt-BR" sz="2400" dirty="0" smtClean="0">
                <a:cs typeface="Arial Narrow"/>
              </a:rPr>
              <a:t>.</a:t>
            </a: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>
              <a:cs typeface="Arial Narrow"/>
            </a:endParaRPr>
          </a:p>
          <a:p>
            <a:pPr>
              <a:spcAft>
                <a:spcPts val="1800"/>
              </a:spcAft>
            </a:pPr>
            <a:endParaRPr lang="pt-BR" sz="2400" b="1" dirty="0">
              <a:cs typeface="Arial Narrow"/>
            </a:endParaRPr>
          </a:p>
          <a:p>
            <a:pPr>
              <a:spcAft>
                <a:spcPts val="1800"/>
              </a:spcAft>
            </a:pPr>
            <a:endParaRPr lang="pt-BR" sz="2400" b="1" dirty="0" smtClean="0">
              <a:cs typeface="Arial Narrow"/>
            </a:endParaRPr>
          </a:p>
        </p:txBody>
      </p:sp>
      <p:sp>
        <p:nvSpPr>
          <p:cNvPr id="6" name="CaixaDeTexto 1"/>
          <p:cNvSpPr txBox="1">
            <a:spLocks noChangeArrowheads="1"/>
          </p:cNvSpPr>
          <p:nvPr/>
        </p:nvSpPr>
        <p:spPr bwMode="auto">
          <a:xfrm>
            <a:off x="179513" y="746701"/>
            <a:ext cx="47525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pt-BR" sz="2800" b="1" dirty="0" smtClean="0">
                <a:solidFill>
                  <a:srgbClr val="17375E"/>
                </a:solidFill>
              </a:rPr>
              <a:t>Principais Indicadores e Metas para 2020-2021</a:t>
            </a:r>
            <a:endParaRPr lang="pt-BR" sz="2800" b="1" dirty="0">
              <a:solidFill>
                <a:srgbClr val="17375E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 bwMode="auto">
          <a:xfrm>
            <a:off x="3995936" y="100370"/>
            <a:ext cx="135966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rtlCol="0">
            <a:prstTxWarp prst="textNoShape">
              <a:avLst/>
            </a:prstTxWarp>
            <a:spAutoFit/>
          </a:bodyPr>
          <a:lstStyle/>
          <a:p>
            <a:r>
              <a:rPr lang="pt-BR" sz="3600" b="1" dirty="0" smtClean="0">
                <a:solidFill>
                  <a:schemeClr val="accent6">
                    <a:lumMod val="75000"/>
                  </a:schemeClr>
                </a:solidFill>
              </a:rPr>
              <a:t>Saúde</a:t>
            </a:r>
          </a:p>
        </p:txBody>
      </p:sp>
    </p:spTree>
    <p:extLst>
      <p:ext uri="{BB962C8B-B14F-4D97-AF65-F5344CB8AC3E}">
        <p14:creationId xmlns:p14="http://schemas.microsoft.com/office/powerpoint/2010/main" xmlns="" val="166002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ixaDeTexto 1"/>
          <p:cNvSpPr txBox="1">
            <a:spLocks noChangeArrowheads="1"/>
          </p:cNvSpPr>
          <p:nvPr/>
        </p:nvSpPr>
        <p:spPr bwMode="auto">
          <a:xfrm>
            <a:off x="323528" y="980728"/>
            <a:ext cx="505971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pt-BR" sz="2800" b="1" dirty="0" smtClean="0">
                <a:solidFill>
                  <a:srgbClr val="17375E"/>
                </a:solidFill>
              </a:rPr>
              <a:t>Principais Metas/ </a:t>
            </a:r>
          </a:p>
          <a:p>
            <a:r>
              <a:rPr lang="pt-BR" sz="2800" b="1" dirty="0" smtClean="0">
                <a:solidFill>
                  <a:srgbClr val="17375E"/>
                </a:solidFill>
              </a:rPr>
              <a:t>Resultados Previstos 2020 - 2021</a:t>
            </a:r>
            <a:endParaRPr lang="pt-BR" sz="2800" b="1" dirty="0">
              <a:solidFill>
                <a:srgbClr val="17375E"/>
              </a:solidFill>
            </a:endParaRPr>
          </a:p>
        </p:txBody>
      </p:sp>
      <p:sp>
        <p:nvSpPr>
          <p:cNvPr id="6" name="TextBox 10"/>
          <p:cNvSpPr txBox="1"/>
          <p:nvPr/>
        </p:nvSpPr>
        <p:spPr>
          <a:xfrm>
            <a:off x="-180528" y="2132856"/>
            <a:ext cx="907322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22325" lvl="1" indent="-365125" algn="just">
              <a:spcAft>
                <a:spcPts val="1800"/>
              </a:spcAft>
              <a:buFont typeface="Wingdings" pitchFamily="2" charset="2"/>
              <a:buChar char="§"/>
            </a:pPr>
            <a:r>
              <a:rPr lang="pt-BR" sz="2400" dirty="0" smtClean="0">
                <a:cs typeface="Arial Narrow"/>
              </a:rPr>
              <a:t>Educação Infantil: 60 mil vagas/ano nas Escolas Municipais de Educação Infantil;</a:t>
            </a:r>
          </a:p>
          <a:p>
            <a:pPr marL="822325" lvl="1" indent="-365125" algn="just">
              <a:spcAft>
                <a:spcPts val="1800"/>
              </a:spcAft>
              <a:buFont typeface="Wingdings" pitchFamily="2" charset="2"/>
              <a:buChar char="§"/>
            </a:pPr>
            <a:r>
              <a:rPr lang="pt-BR" sz="2400" dirty="0" smtClean="0">
                <a:cs typeface="Arial Narrow"/>
              </a:rPr>
              <a:t>Creches Conveniadas: 26.000 alunos atendidos/ano;</a:t>
            </a:r>
          </a:p>
          <a:p>
            <a:pPr marL="822325" lvl="1" indent="-365125" algn="just">
              <a:spcAft>
                <a:spcPts val="1800"/>
              </a:spcAft>
              <a:buFont typeface="Wingdings" pitchFamily="2" charset="2"/>
              <a:buChar char="§"/>
            </a:pPr>
            <a:r>
              <a:rPr lang="pt-BR" sz="2400" dirty="0" smtClean="0">
                <a:cs typeface="Arial Narrow"/>
              </a:rPr>
              <a:t>Programa Escola Integrada: 55 mil alunos atendidos/ano;</a:t>
            </a:r>
          </a:p>
          <a:p>
            <a:pPr marL="822325" lvl="1" indent="-365125" algn="just">
              <a:spcAft>
                <a:spcPts val="1800"/>
              </a:spcAft>
              <a:buFont typeface="Wingdings" pitchFamily="2" charset="2"/>
              <a:buChar char="§"/>
            </a:pPr>
            <a:r>
              <a:rPr lang="pt-BR" sz="2400" dirty="0" smtClean="0">
                <a:cs typeface="Arial Narrow"/>
              </a:rPr>
              <a:t>Atendimento no ambiente escolar às necessidades individuais dos estudantes com deficiência: 3.460 alunos atendidos /ano;</a:t>
            </a:r>
          </a:p>
          <a:p>
            <a:pPr marL="822325" lvl="1" indent="-365125" algn="just">
              <a:spcAft>
                <a:spcPts val="1800"/>
              </a:spcAft>
              <a:buFont typeface="Wingdings" pitchFamily="2" charset="2"/>
              <a:buChar char="§"/>
            </a:pPr>
            <a:r>
              <a:rPr lang="pt-BR" sz="2400" dirty="0" smtClean="0">
                <a:cs typeface="Arial Narrow"/>
              </a:rPr>
              <a:t>Escola nas Férias: 45 mil participações/ano.</a:t>
            </a:r>
          </a:p>
        </p:txBody>
      </p:sp>
      <p:sp>
        <p:nvSpPr>
          <p:cNvPr id="5" name="CaixaDeTexto 4"/>
          <p:cNvSpPr txBox="1"/>
          <p:nvPr/>
        </p:nvSpPr>
        <p:spPr bwMode="auto">
          <a:xfrm>
            <a:off x="3586794" y="281272"/>
            <a:ext cx="197041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rtlCol="0">
            <a:prstTxWarp prst="textNoShape">
              <a:avLst/>
            </a:prstTxWarp>
            <a:spAutoFit/>
          </a:bodyPr>
          <a:lstStyle/>
          <a:p>
            <a:r>
              <a:rPr lang="pt-BR" sz="3600" b="1" dirty="0" smtClean="0">
                <a:solidFill>
                  <a:schemeClr val="accent6">
                    <a:lumMod val="75000"/>
                  </a:schemeClr>
                </a:solidFill>
              </a:rPr>
              <a:t>Educação</a:t>
            </a:r>
          </a:p>
        </p:txBody>
      </p:sp>
    </p:spTree>
    <p:extLst>
      <p:ext uri="{BB962C8B-B14F-4D97-AF65-F5344CB8AC3E}">
        <p14:creationId xmlns:p14="http://schemas.microsoft.com/office/powerpoint/2010/main" xmlns="" val="2577193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60183" y="1921470"/>
            <a:ext cx="8904305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400" dirty="0" smtClean="0">
                <a:cs typeface="Arial Narrow"/>
              </a:rPr>
              <a:t>Atingir </a:t>
            </a:r>
            <a:r>
              <a:rPr lang="pt-BR" sz="2400" dirty="0">
                <a:cs typeface="Arial Narrow"/>
              </a:rPr>
              <a:t>as metas de melhora da qualidade do ensino fundamental estipuladas pelo MEC, alcançando um </a:t>
            </a:r>
            <a:r>
              <a:rPr lang="pt-BR" sz="2400" b="1" dirty="0">
                <a:cs typeface="Arial Narrow"/>
              </a:rPr>
              <a:t>Índice de Desenvolvimento da Educação Básica (IDEB) </a:t>
            </a:r>
            <a:r>
              <a:rPr lang="pt-BR" sz="2400" dirty="0">
                <a:cs typeface="Arial Narrow"/>
              </a:rPr>
              <a:t>em 2021 de 6,6 nos anos inicias e de 5,6 nos anos finais.</a:t>
            </a: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400" dirty="0" smtClean="0">
                <a:cs typeface="Arial Narrow"/>
              </a:rPr>
              <a:t>Alcançar </a:t>
            </a:r>
            <a:r>
              <a:rPr lang="pt-BR" sz="2400" dirty="0">
                <a:cs typeface="Arial Narrow"/>
              </a:rPr>
              <a:t>até 2021 </a:t>
            </a:r>
            <a:r>
              <a:rPr lang="pt-BR" sz="2400" b="1" dirty="0">
                <a:cs typeface="Arial Narrow"/>
              </a:rPr>
              <a:t>proficiência adequada em </a:t>
            </a:r>
            <a:r>
              <a:rPr lang="pt-BR" sz="2400" b="1" u="sng" dirty="0">
                <a:cs typeface="Arial Narrow"/>
              </a:rPr>
              <a:t>leitura</a:t>
            </a:r>
            <a:r>
              <a:rPr lang="pt-BR" sz="2400" dirty="0">
                <a:cs typeface="Arial Narrow"/>
              </a:rPr>
              <a:t> para 89,50% dos estudantes de até 7 anos de idade</a:t>
            </a:r>
            <a:r>
              <a:rPr lang="pt-BR" sz="2400" dirty="0" smtClean="0">
                <a:cs typeface="Arial Narrow"/>
              </a:rPr>
              <a:t>.</a:t>
            </a: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>
              <a:cs typeface="Arial Narrow"/>
            </a:endParaRPr>
          </a:p>
          <a:p>
            <a:pPr>
              <a:spcAft>
                <a:spcPts val="1800"/>
              </a:spcAft>
            </a:pPr>
            <a:endParaRPr lang="pt-BR" sz="2400" b="1" dirty="0">
              <a:cs typeface="Arial Narrow"/>
            </a:endParaRPr>
          </a:p>
          <a:p>
            <a:pPr>
              <a:spcAft>
                <a:spcPts val="1800"/>
              </a:spcAft>
            </a:pPr>
            <a:endParaRPr lang="pt-BR" sz="2400" b="1" dirty="0" smtClean="0">
              <a:cs typeface="Arial Narrow"/>
            </a:endParaRPr>
          </a:p>
        </p:txBody>
      </p:sp>
      <p:sp>
        <p:nvSpPr>
          <p:cNvPr id="6" name="CaixaDeTexto 1"/>
          <p:cNvSpPr txBox="1">
            <a:spLocks noChangeArrowheads="1"/>
          </p:cNvSpPr>
          <p:nvPr/>
        </p:nvSpPr>
        <p:spPr bwMode="auto">
          <a:xfrm>
            <a:off x="179513" y="746701"/>
            <a:ext cx="47525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pt-BR" sz="2800" b="1" dirty="0" smtClean="0">
                <a:solidFill>
                  <a:srgbClr val="17375E"/>
                </a:solidFill>
              </a:rPr>
              <a:t>Principais Indicadores e Metas para 2020-2021</a:t>
            </a:r>
            <a:endParaRPr lang="pt-BR" sz="2800" b="1" dirty="0">
              <a:solidFill>
                <a:srgbClr val="17375E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 bwMode="auto">
          <a:xfrm>
            <a:off x="2987824" y="100370"/>
            <a:ext cx="29936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r>
              <a:rPr lang="pt-BR" sz="3600" b="1" dirty="0" smtClean="0">
                <a:solidFill>
                  <a:schemeClr val="accent6">
                    <a:lumMod val="75000"/>
                  </a:schemeClr>
                </a:solidFill>
              </a:rPr>
              <a:t>Educação</a:t>
            </a:r>
          </a:p>
        </p:txBody>
      </p:sp>
    </p:spTree>
    <p:extLst>
      <p:ext uri="{BB962C8B-B14F-4D97-AF65-F5344CB8AC3E}">
        <p14:creationId xmlns:p14="http://schemas.microsoft.com/office/powerpoint/2010/main" xmlns="" val="444489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5562047"/>
            <a:ext cx="9144000" cy="12959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TextBox 14"/>
          <p:cNvSpPr txBox="1"/>
          <p:nvPr/>
        </p:nvSpPr>
        <p:spPr>
          <a:xfrm>
            <a:off x="-10790" y="1887409"/>
            <a:ext cx="8980586" cy="4970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65125" algn="just">
              <a:spcAft>
                <a:spcPts val="1800"/>
              </a:spcAft>
              <a:buFont typeface="Arial"/>
              <a:buChar char="•"/>
            </a:pPr>
            <a:r>
              <a:rPr lang="pt-BR" sz="2200" dirty="0">
                <a:cs typeface="Arial Narrow"/>
              </a:rPr>
              <a:t>Serviço de Proteção e Atendimento Integral à Família - </a:t>
            </a:r>
            <a:r>
              <a:rPr lang="pt-BR" sz="2200" dirty="0" smtClean="0">
                <a:cs typeface="Arial Narrow"/>
              </a:rPr>
              <a:t>PAIF/CRAS: 177</a:t>
            </a:r>
            <a:r>
              <a:rPr lang="pt-BR" sz="2200" dirty="0" smtClean="0">
                <a:solidFill>
                  <a:srgbClr val="FF0000"/>
                </a:solidFill>
                <a:cs typeface="Arial Narrow"/>
              </a:rPr>
              <a:t> </a:t>
            </a:r>
            <a:r>
              <a:rPr lang="pt-BR" sz="2200" dirty="0" smtClean="0">
                <a:cs typeface="Arial Narrow"/>
              </a:rPr>
              <a:t>mil famílias referenciadas/ano;</a:t>
            </a:r>
          </a:p>
          <a:p>
            <a:pPr marL="365125" indent="-365125" algn="just">
              <a:spcAft>
                <a:spcPts val="1800"/>
              </a:spcAft>
              <a:buFont typeface="Arial"/>
              <a:buChar char="•"/>
            </a:pPr>
            <a:r>
              <a:rPr lang="pt-BR" sz="2200" dirty="0">
                <a:cs typeface="Arial Narrow"/>
              </a:rPr>
              <a:t>Benefício eventual por vivência de situação de insegurança social: 2.100 famílias atendidas;</a:t>
            </a:r>
          </a:p>
          <a:p>
            <a:pPr marL="365125" indent="-365125" algn="just">
              <a:spcAft>
                <a:spcPts val="1800"/>
              </a:spcAft>
              <a:buFont typeface="Arial"/>
              <a:buChar char="•"/>
            </a:pPr>
            <a:r>
              <a:rPr lang="pt-BR" sz="2200" dirty="0" smtClean="0">
                <a:cs typeface="Arial Narrow"/>
              </a:rPr>
              <a:t>Serviço de Convivência e Fortalecimento de Vínculos: 2.767 pessoas atendidas/ano;</a:t>
            </a:r>
          </a:p>
          <a:p>
            <a:pPr marL="365125" indent="-365125" algn="just">
              <a:spcAft>
                <a:spcPts val="1800"/>
              </a:spcAft>
              <a:buFont typeface="Arial"/>
              <a:buChar char="•"/>
            </a:pPr>
            <a:r>
              <a:rPr lang="pt-BR" sz="2200" dirty="0" smtClean="0">
                <a:cs typeface="Arial Narrow"/>
              </a:rPr>
              <a:t>Serviço de Proteção e Atendimento Especializado a Famílias e Indivíduos PAEFI/CREAS: 2.000 famílias acompanhadas/ano;</a:t>
            </a:r>
          </a:p>
          <a:p>
            <a:pPr marL="365125" indent="-365125" algn="just">
              <a:spcAft>
                <a:spcPts val="1800"/>
              </a:spcAft>
              <a:buFont typeface="Arial"/>
              <a:buChar char="•"/>
            </a:pPr>
            <a:r>
              <a:rPr lang="pt-BR" sz="2200" dirty="0">
                <a:cs typeface="Arial Narrow"/>
              </a:rPr>
              <a:t>Serviço Família Acolhedora (crianças): de 30 para 80 bolsas concedidas;</a:t>
            </a:r>
          </a:p>
          <a:p>
            <a:pPr marL="365125" indent="-365125" algn="just">
              <a:spcAft>
                <a:spcPts val="1800"/>
              </a:spcAft>
              <a:buFont typeface="Arial"/>
              <a:buChar char="•"/>
            </a:pPr>
            <a:r>
              <a:rPr lang="pt-BR" sz="2200" dirty="0" smtClean="0">
                <a:cs typeface="Arial Narrow"/>
              </a:rPr>
              <a:t>Serviço </a:t>
            </a:r>
            <a:r>
              <a:rPr lang="pt-BR" sz="2200" dirty="0">
                <a:cs typeface="Arial Narrow"/>
              </a:rPr>
              <a:t>Especializado para Pessoas em Situação de Rua / CENTRO </a:t>
            </a:r>
            <a:r>
              <a:rPr lang="pt-BR" sz="2200" dirty="0" smtClean="0">
                <a:cs typeface="Arial Narrow"/>
              </a:rPr>
              <a:t>POP: 1.200 pessoas atendidas/ano;</a:t>
            </a:r>
          </a:p>
        </p:txBody>
      </p:sp>
      <p:sp>
        <p:nvSpPr>
          <p:cNvPr id="6" name="CaixaDeTexto 1"/>
          <p:cNvSpPr txBox="1">
            <a:spLocks noChangeArrowheads="1"/>
          </p:cNvSpPr>
          <p:nvPr/>
        </p:nvSpPr>
        <p:spPr bwMode="auto">
          <a:xfrm>
            <a:off x="179512" y="1167568"/>
            <a:ext cx="75063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pt-BR" sz="2800" b="1" dirty="0" smtClean="0">
                <a:solidFill>
                  <a:srgbClr val="17375E"/>
                </a:solidFill>
              </a:rPr>
              <a:t>Principais Metas/Resultados Previstos 2020-2021</a:t>
            </a:r>
            <a:endParaRPr lang="pt-BR" sz="2800" b="1" dirty="0">
              <a:solidFill>
                <a:srgbClr val="17375E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 bwMode="auto">
          <a:xfrm>
            <a:off x="1043608" y="188640"/>
            <a:ext cx="576064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r>
              <a:rPr lang="pt-BR" sz="3200" b="1" dirty="0" smtClean="0">
                <a:solidFill>
                  <a:schemeClr val="accent6">
                    <a:lumMod val="75000"/>
                  </a:schemeClr>
                </a:solidFill>
              </a:rPr>
              <a:t>Proteção Social, Segurança Alimentar e Esportes</a:t>
            </a:r>
          </a:p>
        </p:txBody>
      </p:sp>
    </p:spTree>
    <p:extLst>
      <p:ext uri="{BB962C8B-B14F-4D97-AF65-F5344CB8AC3E}">
        <p14:creationId xmlns:p14="http://schemas.microsoft.com/office/powerpoint/2010/main" xmlns="" val="2295647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1"/>
          <p:cNvSpPr txBox="1">
            <a:spLocks noChangeArrowheads="1"/>
          </p:cNvSpPr>
          <p:nvPr/>
        </p:nvSpPr>
        <p:spPr bwMode="auto">
          <a:xfrm>
            <a:off x="179512" y="1167568"/>
            <a:ext cx="48962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pt-BR" sz="2800" b="1" dirty="0" smtClean="0">
                <a:solidFill>
                  <a:srgbClr val="17375E"/>
                </a:solidFill>
              </a:rPr>
              <a:t>Principais Metas/</a:t>
            </a:r>
          </a:p>
          <a:p>
            <a:r>
              <a:rPr lang="pt-BR" sz="2800" b="1" dirty="0" smtClean="0">
                <a:solidFill>
                  <a:srgbClr val="17375E"/>
                </a:solidFill>
              </a:rPr>
              <a:t>Resultados Previstos 2020-2021</a:t>
            </a:r>
            <a:endParaRPr lang="pt-BR" sz="2800" b="1" dirty="0">
              <a:solidFill>
                <a:srgbClr val="17375E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0" y="5477435"/>
            <a:ext cx="9144000" cy="13805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TextBox 13"/>
          <p:cNvSpPr txBox="1"/>
          <p:nvPr/>
        </p:nvSpPr>
        <p:spPr>
          <a:xfrm>
            <a:off x="0" y="2348880"/>
            <a:ext cx="8980586" cy="349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65125" algn="just">
              <a:spcAft>
                <a:spcPts val="1800"/>
              </a:spcAft>
              <a:buFont typeface="Arial"/>
              <a:buChar char="•"/>
            </a:pPr>
            <a:r>
              <a:rPr lang="pt-PT" sz="2200" dirty="0">
                <a:cs typeface="Arial Narrow"/>
              </a:rPr>
              <a:t>Atendimento às mulheres vítimas de violência – média de 1.700 atendimentos/ano</a:t>
            </a:r>
            <a:r>
              <a:rPr lang="pt-PT" sz="2200" dirty="0" smtClean="0">
                <a:cs typeface="Arial Narrow"/>
              </a:rPr>
              <a:t>;</a:t>
            </a:r>
            <a:endParaRPr lang="pt-BR" sz="2200" dirty="0" smtClean="0">
              <a:cs typeface="Arial Narrow"/>
            </a:endParaRPr>
          </a:p>
          <a:p>
            <a:pPr marL="365125" indent="-365125" algn="just">
              <a:spcAft>
                <a:spcPts val="1800"/>
              </a:spcAft>
              <a:buFont typeface="Arial"/>
              <a:buChar char="•"/>
            </a:pPr>
            <a:r>
              <a:rPr lang="pt-BR" sz="2200" dirty="0" smtClean="0">
                <a:cs typeface="Arial Narrow"/>
              </a:rPr>
              <a:t>Assistência Alimentar às Unidades </a:t>
            </a:r>
            <a:r>
              <a:rPr lang="pt-BR" sz="2200" dirty="0" err="1" smtClean="0">
                <a:cs typeface="Arial Narrow"/>
              </a:rPr>
              <a:t>Socioassistenciais</a:t>
            </a:r>
            <a:r>
              <a:rPr lang="pt-BR" sz="2200" dirty="0" smtClean="0">
                <a:cs typeface="Arial Narrow"/>
              </a:rPr>
              <a:t>: 6.952.000 refeições servidas/ano;</a:t>
            </a:r>
          </a:p>
          <a:p>
            <a:pPr marL="365125" indent="-365125" algn="just">
              <a:spcAft>
                <a:spcPts val="1800"/>
              </a:spcAft>
              <a:buFont typeface="Arial"/>
              <a:buChar char="•"/>
            </a:pPr>
            <a:r>
              <a:rPr lang="pt-BR" sz="2200" dirty="0" smtClean="0">
                <a:cs typeface="Arial Narrow"/>
              </a:rPr>
              <a:t>Participação </a:t>
            </a:r>
            <a:r>
              <a:rPr lang="pt-BR" sz="2200" dirty="0">
                <a:cs typeface="Arial Narrow"/>
              </a:rPr>
              <a:t>da Pessoa Idosa em Atividades em Prol do Envelhecimento Ativo, Digno e Saudável no </a:t>
            </a:r>
            <a:r>
              <a:rPr lang="pt-BR" sz="2200" dirty="0" smtClean="0">
                <a:cs typeface="Arial Narrow"/>
              </a:rPr>
              <a:t>CRPI: 30.000 idosos participantes/ano;</a:t>
            </a:r>
          </a:p>
          <a:p>
            <a:pPr marL="365125" indent="-365125" algn="just">
              <a:spcAft>
                <a:spcPts val="1800"/>
              </a:spcAft>
              <a:buFont typeface="Arial"/>
              <a:buChar char="•"/>
            </a:pPr>
            <a:r>
              <a:rPr lang="pt-BR" sz="2200" dirty="0" smtClean="0">
                <a:cs typeface="Arial Narrow"/>
              </a:rPr>
              <a:t>Programa Superar – Núcleo Sócio desportivo: média de 650 pessoas com deficiência atendidas/ano.</a:t>
            </a:r>
            <a:endParaRPr lang="pt-PT" sz="2200" dirty="0">
              <a:cs typeface="Arial Narrow"/>
            </a:endParaRPr>
          </a:p>
        </p:txBody>
      </p:sp>
      <p:sp>
        <p:nvSpPr>
          <p:cNvPr id="7" name="CaixaDeTexto 6"/>
          <p:cNvSpPr txBox="1"/>
          <p:nvPr/>
        </p:nvSpPr>
        <p:spPr bwMode="auto">
          <a:xfrm>
            <a:off x="1043608" y="188640"/>
            <a:ext cx="576064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r>
              <a:rPr lang="pt-BR" sz="3200" b="1" dirty="0" smtClean="0">
                <a:solidFill>
                  <a:schemeClr val="accent6">
                    <a:lumMod val="75000"/>
                  </a:schemeClr>
                </a:solidFill>
              </a:rPr>
              <a:t>Proteção Social, Segurança Alimentar e Esportes</a:t>
            </a:r>
          </a:p>
        </p:txBody>
      </p:sp>
    </p:spTree>
    <p:extLst>
      <p:ext uri="{BB962C8B-B14F-4D97-AF65-F5344CB8AC3E}">
        <p14:creationId xmlns:p14="http://schemas.microsoft.com/office/powerpoint/2010/main" xmlns="" val="2655201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0" y="2276872"/>
            <a:ext cx="91440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000" dirty="0" smtClean="0">
                <a:cs typeface="Arial Narrow"/>
              </a:rPr>
              <a:t>100</a:t>
            </a:r>
            <a:r>
              <a:rPr lang="pt-BR" sz="2000" dirty="0">
                <a:cs typeface="Arial Narrow"/>
              </a:rPr>
              <a:t>% dos  </a:t>
            </a:r>
            <a:r>
              <a:rPr lang="pt-BR" sz="2000" b="1" dirty="0">
                <a:cs typeface="Arial Narrow"/>
              </a:rPr>
              <a:t>CRAS e </a:t>
            </a:r>
            <a:r>
              <a:rPr lang="pt-BR" sz="2000" b="1" dirty="0" smtClean="0">
                <a:cs typeface="Arial Narrow"/>
              </a:rPr>
              <a:t>CREAS com o SIGPS implantado </a:t>
            </a:r>
            <a:r>
              <a:rPr lang="pt-BR" sz="2000" dirty="0" smtClean="0">
                <a:cs typeface="Arial Narrow"/>
              </a:rPr>
              <a:t>em 2020, em 2018 a taxa de implantação era de 69%;</a:t>
            </a: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000" dirty="0" smtClean="0">
                <a:cs typeface="Arial Narrow"/>
              </a:rPr>
              <a:t>Ampliar de 47% (</a:t>
            </a:r>
            <a:r>
              <a:rPr lang="pt-BR" sz="2000" dirty="0" err="1" smtClean="0">
                <a:cs typeface="Arial Narrow"/>
              </a:rPr>
              <a:t>jul</a:t>
            </a:r>
            <a:r>
              <a:rPr lang="pt-BR" sz="2000" dirty="0" smtClean="0">
                <a:cs typeface="Arial Narrow"/>
              </a:rPr>
              <a:t>/2018) para 76% em 2021 o </a:t>
            </a:r>
            <a:r>
              <a:rPr lang="pt-BR" sz="2000" b="1" dirty="0" smtClean="0">
                <a:cs typeface="Arial Narrow"/>
              </a:rPr>
              <a:t>Percentual </a:t>
            </a:r>
            <a:r>
              <a:rPr lang="pt-BR" sz="2000" b="1" dirty="0">
                <a:cs typeface="Arial Narrow"/>
              </a:rPr>
              <a:t>de famílias em situação de vulnerabilidade inscritas no </a:t>
            </a:r>
            <a:r>
              <a:rPr lang="pt-BR" sz="2000" b="1" dirty="0" err="1" smtClean="0">
                <a:cs typeface="Arial Narrow"/>
              </a:rPr>
              <a:t>CadÚNICO</a:t>
            </a:r>
            <a:r>
              <a:rPr lang="pt-BR" sz="2000" b="1" dirty="0" smtClean="0">
                <a:cs typeface="Arial Narrow"/>
              </a:rPr>
              <a:t>.</a:t>
            </a: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000" b="1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000" dirty="0" smtClean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000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000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000" dirty="0">
              <a:cs typeface="Arial Narrow"/>
            </a:endParaRPr>
          </a:p>
        </p:txBody>
      </p:sp>
      <p:sp>
        <p:nvSpPr>
          <p:cNvPr id="6" name="CaixaDeTexto 1"/>
          <p:cNvSpPr txBox="1">
            <a:spLocks noChangeArrowheads="1"/>
          </p:cNvSpPr>
          <p:nvPr/>
        </p:nvSpPr>
        <p:spPr bwMode="auto">
          <a:xfrm>
            <a:off x="107504" y="1445722"/>
            <a:ext cx="770485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pt-BR" sz="2800" b="1" dirty="0" smtClean="0">
                <a:solidFill>
                  <a:srgbClr val="17375E"/>
                </a:solidFill>
              </a:rPr>
              <a:t>Principais Indicadores e Metas para 2020-2021</a:t>
            </a:r>
            <a:endParaRPr lang="pt-BR" sz="2800" b="1" dirty="0">
              <a:solidFill>
                <a:srgbClr val="17375E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 bwMode="auto">
          <a:xfrm>
            <a:off x="827584" y="173812"/>
            <a:ext cx="5904656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r>
              <a:rPr lang="pt-BR" sz="3200" b="1" dirty="0">
                <a:solidFill>
                  <a:schemeClr val="accent6">
                    <a:lumMod val="75000"/>
                  </a:schemeClr>
                </a:solidFill>
              </a:rPr>
              <a:t>Proteção Social, Segurança Alimentar e Esportes</a:t>
            </a:r>
          </a:p>
          <a:p>
            <a:endParaRPr lang="pt-BR" sz="36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2210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07504" y="1700808"/>
            <a:ext cx="8928992" cy="4632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000" dirty="0">
                <a:cs typeface="Arial Narrow"/>
              </a:rPr>
              <a:t>Público </a:t>
            </a:r>
            <a:r>
              <a:rPr lang="pt-BR" sz="2000" dirty="0" smtClean="0">
                <a:cs typeface="Arial Narrow"/>
              </a:rPr>
              <a:t> Atendido nas </a:t>
            </a:r>
            <a:r>
              <a:rPr lang="pt-BR" sz="2000" dirty="0">
                <a:cs typeface="Arial Narrow"/>
              </a:rPr>
              <a:t>Unidades Culturais da </a:t>
            </a:r>
            <a:r>
              <a:rPr lang="pt-BR" sz="2000" dirty="0" smtClean="0">
                <a:cs typeface="Arial Narrow"/>
              </a:rPr>
              <a:t>FMC: 896 mil</a:t>
            </a:r>
            <a:r>
              <a:rPr lang="pt-BR" sz="2000" dirty="0" smtClean="0">
                <a:solidFill>
                  <a:srgbClr val="FF0000"/>
                </a:solidFill>
                <a:cs typeface="Arial Narrow"/>
              </a:rPr>
              <a:t> </a:t>
            </a:r>
            <a:r>
              <a:rPr lang="pt-BR" sz="2000" dirty="0" smtClean="0">
                <a:cs typeface="Arial Narrow"/>
              </a:rPr>
              <a:t>usuários atendidos/ano;</a:t>
            </a: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000" dirty="0" smtClean="0"/>
              <a:t>Equidade </a:t>
            </a:r>
            <a:r>
              <a:rPr lang="pt-BR" sz="2000" dirty="0"/>
              <a:t>e </a:t>
            </a:r>
            <a:r>
              <a:rPr lang="pt-BR" sz="2000" dirty="0" err="1"/>
              <a:t>territorialização</a:t>
            </a:r>
            <a:r>
              <a:rPr lang="pt-BR" sz="2000" dirty="0"/>
              <a:t>: Equilíbrio na distribuição de recursos e na atuação da Cultura em todos os territórios da </a:t>
            </a:r>
            <a:r>
              <a:rPr lang="pt-BR" sz="2000" dirty="0" smtClean="0"/>
              <a:t>cidade;</a:t>
            </a:r>
            <a:endParaRPr lang="pt-BR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000" dirty="0"/>
              <a:t>Requalificação, acessibilidade e programação diversificada nos equipamentos </a:t>
            </a:r>
            <a:r>
              <a:rPr lang="pt-BR" sz="2000" dirty="0" smtClean="0"/>
              <a:t>culturais;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t-BR" sz="2000" dirty="0" smtClean="0"/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000" dirty="0" smtClean="0">
                <a:cs typeface="Arial Narrow"/>
              </a:rPr>
              <a:t>Realização de Grandes Eventos:</a:t>
            </a:r>
          </a:p>
          <a:p>
            <a:pPr marL="822325" lvl="1" indent="-365125">
              <a:buFont typeface="Arial"/>
              <a:buChar char="•"/>
            </a:pPr>
            <a:r>
              <a:rPr lang="pt-BR" dirty="0" smtClean="0">
                <a:cs typeface="Arial Narrow"/>
              </a:rPr>
              <a:t>FIQ – Festival Internacional de Quadrinhos (2020);</a:t>
            </a:r>
          </a:p>
          <a:p>
            <a:pPr marL="822325" lvl="1" indent="-365125">
              <a:buFont typeface="Arial"/>
              <a:buChar char="•"/>
            </a:pPr>
            <a:r>
              <a:rPr lang="pt-BR" dirty="0" smtClean="0">
                <a:cs typeface="Arial Narrow"/>
              </a:rPr>
              <a:t>FAN – Festival de Arte Negra (2021);</a:t>
            </a:r>
          </a:p>
          <a:p>
            <a:pPr marL="822325" lvl="1" indent="-365125">
              <a:buFont typeface="Arial"/>
              <a:buChar char="•"/>
            </a:pPr>
            <a:r>
              <a:rPr lang="pt-BR" dirty="0" smtClean="0">
                <a:cs typeface="Arial Narrow"/>
              </a:rPr>
              <a:t>FLI – Festival Literário Internacional (2021);</a:t>
            </a:r>
          </a:p>
          <a:p>
            <a:pPr marL="822325" lvl="1" indent="-365125">
              <a:buFont typeface="Arial"/>
              <a:buChar char="•"/>
            </a:pPr>
            <a:r>
              <a:rPr lang="pt-BR" dirty="0" smtClean="0">
                <a:cs typeface="Arial Narrow"/>
              </a:rPr>
              <a:t>FIT – Festival Internacional  de Teatro (2020);</a:t>
            </a:r>
          </a:p>
          <a:p>
            <a:pPr marL="822325" lvl="1" indent="-365125">
              <a:buFont typeface="Arial"/>
              <a:buChar char="•"/>
            </a:pPr>
            <a:r>
              <a:rPr lang="pt-BR" dirty="0" smtClean="0">
                <a:cs typeface="Arial Narrow"/>
              </a:rPr>
              <a:t>Virada Cultural (anual).</a:t>
            </a:r>
          </a:p>
        </p:txBody>
      </p:sp>
      <p:sp>
        <p:nvSpPr>
          <p:cNvPr id="6" name="CaixaDeTexto 1"/>
          <p:cNvSpPr txBox="1">
            <a:spLocks noChangeArrowheads="1"/>
          </p:cNvSpPr>
          <p:nvPr/>
        </p:nvSpPr>
        <p:spPr bwMode="auto">
          <a:xfrm>
            <a:off x="303636" y="597649"/>
            <a:ext cx="48962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pt-BR" sz="2800" b="1" dirty="0" smtClean="0">
                <a:solidFill>
                  <a:srgbClr val="17375E"/>
                </a:solidFill>
              </a:rPr>
              <a:t>Principais Metas/</a:t>
            </a:r>
          </a:p>
          <a:p>
            <a:r>
              <a:rPr lang="pt-BR" sz="2800" b="1" dirty="0" smtClean="0">
                <a:solidFill>
                  <a:srgbClr val="17375E"/>
                </a:solidFill>
              </a:rPr>
              <a:t>Resultados Previstos 2020-2021</a:t>
            </a:r>
            <a:endParaRPr lang="pt-BR" sz="2800" b="1" dirty="0">
              <a:solidFill>
                <a:srgbClr val="17375E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 bwMode="auto">
          <a:xfrm>
            <a:off x="3563888" y="163954"/>
            <a:ext cx="25922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r>
              <a:rPr lang="pt-BR" sz="3600" b="1" dirty="0" smtClean="0">
                <a:solidFill>
                  <a:schemeClr val="accent6">
                    <a:lumMod val="75000"/>
                  </a:schemeClr>
                </a:solidFill>
              </a:rPr>
              <a:t>Cultura</a:t>
            </a:r>
          </a:p>
        </p:txBody>
      </p:sp>
    </p:spTree>
    <p:extLst>
      <p:ext uri="{BB962C8B-B14F-4D97-AF65-F5344CB8AC3E}">
        <p14:creationId xmlns:p14="http://schemas.microsoft.com/office/powerpoint/2010/main" xmlns="" val="1355056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62916" y="2204864"/>
            <a:ext cx="8901572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000" dirty="0">
                <a:cs typeface="Arial Narrow"/>
              </a:rPr>
              <a:t>Sala do Empreendedor - Orientação de 18.000 Empreendedores/ano e Formalização de 1.100 </a:t>
            </a:r>
            <a:r>
              <a:rPr lang="pt-BR" sz="2000" dirty="0" smtClean="0">
                <a:cs typeface="Arial Narrow"/>
              </a:rPr>
              <a:t>Microempreendedores/ano;</a:t>
            </a: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000" dirty="0" smtClean="0">
                <a:cs typeface="Arial Narrow"/>
              </a:rPr>
              <a:t>Programa </a:t>
            </a:r>
            <a:r>
              <a:rPr lang="pt-BR" sz="2000" dirty="0">
                <a:cs typeface="Arial Narrow"/>
              </a:rPr>
              <a:t>de Desenvolvimento Turístico da </a:t>
            </a:r>
            <a:r>
              <a:rPr lang="pt-BR" sz="2000" dirty="0" smtClean="0">
                <a:cs typeface="Arial Narrow"/>
              </a:rPr>
              <a:t>Pampulha;</a:t>
            </a: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000" dirty="0" smtClean="0">
                <a:cs typeface="Arial Narrow"/>
              </a:rPr>
              <a:t>Grandes Eventos Turísticos anuais: Carnaval e Arraial de Belo Horizonte;</a:t>
            </a: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000" dirty="0" err="1">
                <a:cs typeface="Arial Narrow"/>
              </a:rPr>
              <a:t>Procom</a:t>
            </a:r>
            <a:r>
              <a:rPr lang="pt-BR" sz="2000" dirty="0">
                <a:cs typeface="Arial Narrow"/>
              </a:rPr>
              <a:t> Municipal: atendimento telefônico, eletrônico e presencial de 40.000  consumidores/ano</a:t>
            </a:r>
            <a:r>
              <a:rPr lang="pt-BR" sz="2000" dirty="0" smtClean="0">
                <a:cs typeface="Arial Narrow"/>
              </a:rPr>
              <a:t>;</a:t>
            </a: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000" dirty="0">
                <a:cs typeface="Arial Narrow"/>
              </a:rPr>
              <a:t>Intermediação e encaminhamento de candidatos à vagas de emprego por meio do Sistema Nacional de Emprego - SINE </a:t>
            </a:r>
            <a:r>
              <a:rPr lang="pt-BR" sz="2000" dirty="0" smtClean="0">
                <a:cs typeface="Arial Narrow"/>
              </a:rPr>
              <a:t>Municipal: 8 mil encaminhamentos/ano.</a:t>
            </a: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000" dirty="0" smtClean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000" b="1" dirty="0" smtClean="0">
              <a:solidFill>
                <a:srgbClr val="FF0000"/>
              </a:solidFill>
              <a:cs typeface="Arial Narrow"/>
            </a:endParaRPr>
          </a:p>
        </p:txBody>
      </p:sp>
      <p:sp>
        <p:nvSpPr>
          <p:cNvPr id="6" name="CaixaDeTexto 1"/>
          <p:cNvSpPr txBox="1">
            <a:spLocks noChangeArrowheads="1"/>
          </p:cNvSpPr>
          <p:nvPr/>
        </p:nvSpPr>
        <p:spPr bwMode="auto">
          <a:xfrm>
            <a:off x="76367" y="1127646"/>
            <a:ext cx="48962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pt-BR" sz="2800" b="1" dirty="0" smtClean="0">
                <a:solidFill>
                  <a:srgbClr val="17375E"/>
                </a:solidFill>
              </a:rPr>
              <a:t>Principais Metas/</a:t>
            </a:r>
          </a:p>
          <a:p>
            <a:r>
              <a:rPr lang="pt-BR" sz="2800" b="1" dirty="0" smtClean="0">
                <a:solidFill>
                  <a:srgbClr val="17375E"/>
                </a:solidFill>
              </a:rPr>
              <a:t>Resultados Previstos 2020-2021</a:t>
            </a:r>
            <a:endParaRPr lang="pt-BR" sz="2800" b="1" dirty="0">
              <a:solidFill>
                <a:srgbClr val="17375E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 bwMode="auto">
          <a:xfrm>
            <a:off x="1619672" y="50428"/>
            <a:ext cx="475252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6">
                    <a:lumMod val="75000"/>
                  </a:schemeClr>
                </a:solidFill>
              </a:rPr>
              <a:t>Desenvolvimento Econômico e Turismo</a:t>
            </a:r>
          </a:p>
        </p:txBody>
      </p:sp>
    </p:spTree>
    <p:extLst>
      <p:ext uri="{BB962C8B-B14F-4D97-AF65-F5344CB8AC3E}">
        <p14:creationId xmlns:p14="http://schemas.microsoft.com/office/powerpoint/2010/main" xmlns="" val="1912003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0" y="2060848"/>
            <a:ext cx="9144000" cy="5863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000" dirty="0" smtClean="0">
                <a:cs typeface="Arial Narrow"/>
              </a:rPr>
              <a:t>Ampliar de 1,85% em 2015 para 4% a </a:t>
            </a:r>
            <a:r>
              <a:rPr lang="pt-BR" sz="2000" b="1" dirty="0" smtClean="0">
                <a:cs typeface="Arial Narrow"/>
              </a:rPr>
              <a:t>participação das atividades turísticas na arrecadação do ISSQN </a:t>
            </a:r>
            <a:r>
              <a:rPr lang="pt-BR" sz="2000" dirty="0" smtClean="0">
                <a:cs typeface="Arial Narrow"/>
              </a:rPr>
              <a:t>do município.</a:t>
            </a: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000" dirty="0" smtClean="0">
                <a:cs typeface="Arial Narrow"/>
              </a:rPr>
              <a:t>Atingir um </a:t>
            </a:r>
            <a:r>
              <a:rPr lang="pt-BR" sz="2000" b="1" dirty="0" smtClean="0">
                <a:cs typeface="Arial Narrow"/>
              </a:rPr>
              <a:t>fluxo turístico </a:t>
            </a:r>
            <a:r>
              <a:rPr lang="pt-BR" sz="2000" dirty="0" smtClean="0">
                <a:cs typeface="Arial Narrow"/>
              </a:rPr>
              <a:t>de 1,82 milhões de pessoas em 2020.</a:t>
            </a: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000" dirty="0" smtClean="0">
                <a:cs typeface="Arial Narrow"/>
              </a:rPr>
              <a:t>Melhorar a </a:t>
            </a:r>
            <a:r>
              <a:rPr lang="pt-BR" sz="2000" b="1" dirty="0" smtClean="0">
                <a:cs typeface="Arial Narrow"/>
              </a:rPr>
              <a:t>posição de BH </a:t>
            </a:r>
            <a:r>
              <a:rPr lang="pt-BR" sz="2000" b="1" dirty="0">
                <a:cs typeface="Arial Narrow"/>
              </a:rPr>
              <a:t>no Ranking de Cidades </a:t>
            </a:r>
            <a:r>
              <a:rPr lang="pt-BR" sz="2000" b="1" dirty="0" smtClean="0">
                <a:cs typeface="Arial Narrow"/>
              </a:rPr>
              <a:t>Empreendedoras </a:t>
            </a:r>
            <a:r>
              <a:rPr lang="pt-BR" sz="2000" dirty="0" smtClean="0">
                <a:cs typeface="Arial Narrow"/>
              </a:rPr>
              <a:t>(</a:t>
            </a:r>
            <a:r>
              <a:rPr lang="pt-BR" sz="2000" dirty="0" err="1" smtClean="0">
                <a:cs typeface="Arial Narrow"/>
              </a:rPr>
              <a:t>Endeavor</a:t>
            </a:r>
            <a:r>
              <a:rPr lang="pt-BR" sz="2000" dirty="0" smtClean="0">
                <a:cs typeface="Arial Narrow"/>
              </a:rPr>
              <a:t>) atingindo a 4ª posição em  2021 (posição em 2017: 9ª).</a:t>
            </a: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000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000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000" b="1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000" dirty="0" smtClean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000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000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000" dirty="0">
              <a:cs typeface="Arial Narrow"/>
            </a:endParaRPr>
          </a:p>
        </p:txBody>
      </p:sp>
      <p:sp>
        <p:nvSpPr>
          <p:cNvPr id="6" name="CaixaDeTexto 1"/>
          <p:cNvSpPr txBox="1">
            <a:spLocks noChangeArrowheads="1"/>
          </p:cNvSpPr>
          <p:nvPr/>
        </p:nvSpPr>
        <p:spPr bwMode="auto">
          <a:xfrm>
            <a:off x="107504" y="1271856"/>
            <a:ext cx="770485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pt-BR" sz="2800" b="1" dirty="0" smtClean="0">
                <a:solidFill>
                  <a:srgbClr val="17375E"/>
                </a:solidFill>
              </a:rPr>
              <a:t>Principais Indicadores e Metas para 2020-2021</a:t>
            </a:r>
            <a:endParaRPr lang="pt-BR" sz="2800" b="1" dirty="0">
              <a:solidFill>
                <a:srgbClr val="17375E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 bwMode="auto">
          <a:xfrm>
            <a:off x="827584" y="61752"/>
            <a:ext cx="590465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75000"/>
                  </a:schemeClr>
                </a:solidFill>
              </a:rPr>
              <a:t>Desenvolvimento </a:t>
            </a:r>
            <a:endParaRPr lang="pt-B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pt-BR" sz="3200" b="1" dirty="0" smtClean="0">
                <a:solidFill>
                  <a:schemeClr val="accent6">
                    <a:lumMod val="75000"/>
                  </a:schemeClr>
                </a:solidFill>
              </a:rPr>
              <a:t>Econômico </a:t>
            </a:r>
            <a:r>
              <a:rPr lang="pt-BR" sz="3200" b="1" dirty="0">
                <a:solidFill>
                  <a:schemeClr val="accent6">
                    <a:lumMod val="75000"/>
                  </a:schemeClr>
                </a:solidFill>
              </a:rPr>
              <a:t>e </a:t>
            </a:r>
            <a:r>
              <a:rPr lang="pt-BR" sz="3200" b="1" dirty="0" smtClean="0">
                <a:solidFill>
                  <a:schemeClr val="accent6">
                    <a:lumMod val="75000"/>
                  </a:schemeClr>
                </a:solidFill>
              </a:rPr>
              <a:t>Turismo</a:t>
            </a:r>
            <a:endParaRPr lang="pt-BR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2727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5251269"/>
            <a:ext cx="9144000" cy="16067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0" y="2492896"/>
            <a:ext cx="8919148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65125" algn="just">
              <a:spcAft>
                <a:spcPts val="1800"/>
              </a:spcAft>
              <a:buFont typeface="Arial"/>
              <a:buChar char="•"/>
            </a:pPr>
            <a:r>
              <a:rPr lang="pt-BR" sz="2400" dirty="0" smtClean="0">
                <a:cs typeface="Arial Narrow"/>
              </a:rPr>
              <a:t>Disponibilização de </a:t>
            </a:r>
            <a:r>
              <a:rPr lang="pt-BR" sz="2400" b="1" dirty="0" smtClean="0">
                <a:cs typeface="Arial Narrow"/>
              </a:rPr>
              <a:t>Internet Banda Larga </a:t>
            </a:r>
            <a:r>
              <a:rPr lang="pt-BR" sz="2400" dirty="0" smtClean="0">
                <a:cs typeface="Arial Narrow"/>
              </a:rPr>
              <a:t>em mais 20</a:t>
            </a:r>
            <a:r>
              <a:rPr lang="pt-BR" sz="2400" dirty="0" smtClean="0">
                <a:solidFill>
                  <a:srgbClr val="FF0000"/>
                </a:solidFill>
                <a:cs typeface="Arial Narrow"/>
              </a:rPr>
              <a:t> </a:t>
            </a:r>
            <a:r>
              <a:rPr lang="pt-BR" sz="2400" dirty="0" smtClean="0">
                <a:cs typeface="Arial Narrow"/>
              </a:rPr>
              <a:t>Áreas de Vilas e Favelas até 2020 (mais 18 </a:t>
            </a:r>
            <a:r>
              <a:rPr lang="pt-BR" sz="2400" dirty="0" err="1" smtClean="0">
                <a:cs typeface="Arial Narrow"/>
              </a:rPr>
              <a:t>hotspots</a:t>
            </a:r>
            <a:r>
              <a:rPr lang="pt-BR" sz="2400" dirty="0" smtClean="0">
                <a:cs typeface="Arial Narrow"/>
              </a:rPr>
              <a:t> instalados até 2021); até 2020 serão 1.091 pontos de </a:t>
            </a:r>
            <a:r>
              <a:rPr lang="pt-BR" sz="2400" dirty="0" err="1" smtClean="0">
                <a:cs typeface="Arial Narrow"/>
              </a:rPr>
              <a:t>hotspots</a:t>
            </a:r>
            <a:r>
              <a:rPr lang="pt-BR" sz="2400" dirty="0" smtClean="0">
                <a:cs typeface="Arial Narrow"/>
              </a:rPr>
              <a:t> no total em escolas, postos de saúde, Move, dentre outros.</a:t>
            </a:r>
          </a:p>
          <a:p>
            <a:pPr marL="365125" indent="-365125" algn="just">
              <a:buFont typeface="Arial"/>
              <a:buChar char="•"/>
            </a:pPr>
            <a:r>
              <a:rPr lang="pt-BR" sz="2400" b="1" dirty="0" smtClean="0">
                <a:cs typeface="Arial Narrow"/>
              </a:rPr>
              <a:t>Atendimento ao Cidadão: </a:t>
            </a:r>
          </a:p>
          <a:p>
            <a:pPr marL="756000" lvl="1" indent="-365125" algn="just">
              <a:buFont typeface="Arial"/>
              <a:buChar char="•"/>
            </a:pPr>
            <a:r>
              <a:rPr lang="pt-BR" sz="2000" b="1" dirty="0" smtClean="0">
                <a:cs typeface="Arial Narrow"/>
              </a:rPr>
              <a:t>Canal 156 </a:t>
            </a:r>
            <a:r>
              <a:rPr lang="pt-BR" sz="2000" dirty="0" smtClean="0">
                <a:cs typeface="Arial Narrow"/>
              </a:rPr>
              <a:t>- índice de chamada atendida em até 20 segundos: 80% por ano; </a:t>
            </a:r>
            <a:r>
              <a:rPr lang="pt-BR" sz="2000" b="1" dirty="0" smtClean="0">
                <a:cs typeface="Arial Narrow"/>
              </a:rPr>
              <a:t>BH Resolve </a:t>
            </a:r>
            <a:r>
              <a:rPr lang="pt-BR" sz="2000" dirty="0" smtClean="0">
                <a:cs typeface="Arial Narrow"/>
              </a:rPr>
              <a:t>- índice de atendimento avaliado: 70% por ano; </a:t>
            </a:r>
          </a:p>
          <a:p>
            <a:pPr marL="756000" lvl="1" indent="-365125" algn="just">
              <a:buFont typeface="Arial"/>
              <a:buChar char="•"/>
            </a:pPr>
            <a:r>
              <a:rPr lang="pt-BR" sz="2000" b="1" dirty="0" smtClean="0">
                <a:cs typeface="Arial Narrow"/>
              </a:rPr>
              <a:t>PBH APP - Novo Aplicativo Móvel de Relacionamento com o Cidadão:</a:t>
            </a:r>
            <a:r>
              <a:rPr lang="pt-BR" sz="2000" dirty="0" smtClean="0">
                <a:cs typeface="Arial Narrow"/>
              </a:rPr>
              <a:t> previsão de atendimento a 60 mil usuários em 40 serviços disponibilizados;</a:t>
            </a:r>
          </a:p>
          <a:p>
            <a:pPr marL="756000" lvl="1" indent="-365125" algn="just">
              <a:buFont typeface="Arial"/>
              <a:buChar char="•"/>
            </a:pPr>
            <a:r>
              <a:rPr lang="pt-BR" sz="2000" b="1" dirty="0" smtClean="0">
                <a:cs typeface="Arial Narrow"/>
              </a:rPr>
              <a:t>Implantação da Plataforma PBH Digital: </a:t>
            </a:r>
            <a:r>
              <a:rPr lang="pt-BR" sz="2000" dirty="0"/>
              <a:t>permitirá o gerenciamento de processos de negócios, o gerenciamento eletrônico de documentos e a gestão de relacionamento com o cidadão.</a:t>
            </a:r>
            <a:endParaRPr lang="pt-BR" sz="2000" dirty="0" smtClean="0">
              <a:solidFill>
                <a:srgbClr val="FF0000"/>
              </a:solidFill>
              <a:cs typeface="Arial Narrow"/>
            </a:endParaRPr>
          </a:p>
          <a:p>
            <a:pPr algn="just">
              <a:spcAft>
                <a:spcPts val="1800"/>
              </a:spcAft>
            </a:pPr>
            <a:endParaRPr lang="pt-BR" sz="2400" dirty="0" smtClean="0">
              <a:solidFill>
                <a:srgbClr val="FF0000"/>
              </a:solidFill>
              <a:cs typeface="Arial Narrow"/>
            </a:endParaRPr>
          </a:p>
          <a:p>
            <a:pPr algn="just">
              <a:spcAft>
                <a:spcPts val="1800"/>
              </a:spcAft>
            </a:pPr>
            <a:endParaRPr lang="pt-BR" sz="2400" dirty="0" smtClean="0">
              <a:solidFill>
                <a:srgbClr val="FF0000"/>
              </a:solidFill>
              <a:cs typeface="Arial Narrow"/>
            </a:endParaRPr>
          </a:p>
        </p:txBody>
      </p:sp>
      <p:sp>
        <p:nvSpPr>
          <p:cNvPr id="6" name="CaixaDeTexto 1"/>
          <p:cNvSpPr txBox="1">
            <a:spLocks noChangeArrowheads="1"/>
          </p:cNvSpPr>
          <p:nvPr/>
        </p:nvSpPr>
        <p:spPr bwMode="auto">
          <a:xfrm>
            <a:off x="251520" y="1412776"/>
            <a:ext cx="507895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pt-BR" sz="2800" b="1" dirty="0" smtClean="0">
                <a:solidFill>
                  <a:srgbClr val="17375E"/>
                </a:solidFill>
              </a:rPr>
              <a:t>Principais Metas/</a:t>
            </a:r>
          </a:p>
          <a:p>
            <a:r>
              <a:rPr lang="pt-BR" sz="2800" b="1" dirty="0" smtClean="0">
                <a:solidFill>
                  <a:srgbClr val="17375E"/>
                </a:solidFill>
              </a:rPr>
              <a:t>Resultados Previstos 2019-2021</a:t>
            </a:r>
            <a:endParaRPr lang="pt-BR" sz="2800" b="1" dirty="0">
              <a:solidFill>
                <a:srgbClr val="17375E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 bwMode="auto">
          <a:xfrm>
            <a:off x="1259632" y="191718"/>
            <a:ext cx="496855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r>
              <a:rPr lang="pt-BR" sz="3200" b="1" dirty="0" smtClean="0">
                <a:solidFill>
                  <a:schemeClr val="accent6">
                    <a:lumMod val="75000"/>
                  </a:schemeClr>
                </a:solidFill>
              </a:rPr>
              <a:t>Atendimento ao Cidadão e Melhoria da Gestão Pública</a:t>
            </a:r>
          </a:p>
        </p:txBody>
      </p:sp>
    </p:spTree>
    <p:extLst>
      <p:ext uri="{BB962C8B-B14F-4D97-AF65-F5344CB8AC3E}">
        <p14:creationId xmlns:p14="http://schemas.microsoft.com/office/powerpoint/2010/main" xmlns="" val="4093893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5251269"/>
            <a:ext cx="9144000" cy="16067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1986" name="CaixaDeTexto 1"/>
          <p:cNvSpPr txBox="1">
            <a:spLocks noChangeArrowheads="1"/>
          </p:cNvSpPr>
          <p:nvPr/>
        </p:nvSpPr>
        <p:spPr bwMode="auto">
          <a:xfrm>
            <a:off x="107504" y="1052736"/>
            <a:ext cx="89289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400" b="1" dirty="0">
                <a:solidFill>
                  <a:srgbClr val="17375E"/>
                </a:solidFill>
              </a:rPr>
              <a:t>Principais Metas/ Resultados Previstos 2020-2021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4532" y="1575956"/>
            <a:ext cx="9109468" cy="5093404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pt-BR" sz="1900" dirty="0"/>
              <a:t>Continuidade dos empreendimentos Vila Viva: </a:t>
            </a:r>
            <a:r>
              <a:rPr lang="pt-BR" sz="1900" i="1" dirty="0"/>
              <a:t>Morro das Pedras; </a:t>
            </a:r>
            <a:r>
              <a:rPr lang="pt-BR" sz="1900" i="1" dirty="0" err="1"/>
              <a:t>Taquaril</a:t>
            </a:r>
            <a:r>
              <a:rPr lang="pt-BR" sz="1900" i="1" dirty="0"/>
              <a:t>; Vila Cemig/Alto das Antenas; Aglomerado Aeroporto/São Tomaz; Aglomerado Santa Lúcia, Complexo Várzea da Palma;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t-BR" sz="1900" dirty="0"/>
              <a:t>Regularização de Domicílios em ZEIS - Zona de Especial Interesse Social: quase 4,2 mil domicílios regularizados até 2021;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t-BR" sz="1900" dirty="0"/>
              <a:t>Produção de Moradias do Programa Minha Casa Minha Vida: 1.100 Unidades construídas até 2021;</a:t>
            </a:r>
          </a:p>
          <a:p>
            <a:pPr algn="just">
              <a:defRPr/>
            </a:pPr>
            <a:r>
              <a:rPr lang="pt-BR" sz="1900" dirty="0" smtClean="0"/>
              <a:t>Mais </a:t>
            </a:r>
            <a:r>
              <a:rPr lang="pt-BR" sz="1900" dirty="0"/>
              <a:t>de 6 mil famílias beneficiadas com Planos Urbanísticos;</a:t>
            </a:r>
          </a:p>
          <a:p>
            <a:pPr algn="just">
              <a:defRPr/>
            </a:pPr>
            <a:r>
              <a:rPr lang="pt-BR" sz="1900" dirty="0" smtClean="0"/>
              <a:t>49 empreendimentos </a:t>
            </a:r>
            <a:r>
              <a:rPr lang="pt-BR" sz="1900" dirty="0"/>
              <a:t>do Orçamento Participativo serão concluídos até </a:t>
            </a:r>
            <a:r>
              <a:rPr lang="pt-BR" sz="1900" dirty="0" smtClean="0"/>
              <a:t>2021 (assentamentos de interesse social);</a:t>
            </a:r>
            <a:endParaRPr lang="pt-BR" sz="1900" dirty="0"/>
          </a:p>
          <a:p>
            <a:pPr algn="just">
              <a:defRPr/>
            </a:pPr>
            <a:r>
              <a:rPr lang="pt-BR" sz="1900" dirty="0" smtClean="0"/>
              <a:t>Mais </a:t>
            </a:r>
            <a:r>
              <a:rPr lang="pt-BR" sz="1900" dirty="0"/>
              <a:t>de 600 Unidades habitacionais serão construídas para reassentamento de </a:t>
            </a:r>
            <a:r>
              <a:rPr lang="pt-BR" sz="1900" dirty="0" smtClean="0"/>
              <a:t>famílias;</a:t>
            </a:r>
            <a:endParaRPr lang="pt-BR" sz="1900" dirty="0"/>
          </a:p>
          <a:p>
            <a:pPr algn="just">
              <a:defRPr/>
            </a:pPr>
            <a:r>
              <a:rPr lang="pt-BR" sz="1900" dirty="0"/>
              <a:t>Monitoramento das Ocupações Urbanas e Áreas de Risco: média de 950 vistorias por ano;</a:t>
            </a:r>
          </a:p>
          <a:p>
            <a:pPr algn="just">
              <a:defRPr/>
            </a:pPr>
            <a:r>
              <a:rPr lang="pt-BR" sz="1900" dirty="0"/>
              <a:t>Lote Limpo! - Ações de Fiscalização para Limpeza e Conservação de Lotes: média de 13,5 mil fiscalizações por ano.</a:t>
            </a:r>
          </a:p>
          <a:p>
            <a:pPr algn="just">
              <a:defRPr/>
            </a:pPr>
            <a:endParaRPr lang="pt-BR" sz="1900" dirty="0"/>
          </a:p>
          <a:p>
            <a:pPr algn="just">
              <a:defRPr/>
            </a:pPr>
            <a:endParaRPr lang="pt-BR" sz="1900" dirty="0"/>
          </a:p>
          <a:p>
            <a:pPr algn="just">
              <a:defRPr/>
            </a:pPr>
            <a:endParaRPr lang="pt-BR" sz="1900" dirty="0"/>
          </a:p>
          <a:p>
            <a:pPr algn="just">
              <a:defRPr/>
            </a:pPr>
            <a:endParaRPr lang="pt-BR" sz="1900" dirty="0"/>
          </a:p>
          <a:p>
            <a:pPr algn="just">
              <a:defRPr/>
            </a:pPr>
            <a:endParaRPr lang="pt-BR" sz="1900" dirty="0"/>
          </a:p>
        </p:txBody>
      </p:sp>
      <p:sp>
        <p:nvSpPr>
          <p:cNvPr id="4" name="CaixaDeTexto 3"/>
          <p:cNvSpPr txBox="1"/>
          <p:nvPr/>
        </p:nvSpPr>
        <p:spPr bwMode="auto">
          <a:xfrm>
            <a:off x="827584" y="47526"/>
            <a:ext cx="594402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Habitação, Urbanização, Regulação e Ambiente Urbano</a:t>
            </a:r>
          </a:p>
        </p:txBody>
      </p:sp>
    </p:spTree>
    <p:extLst>
      <p:ext uri="{BB962C8B-B14F-4D97-AF65-F5344CB8AC3E}">
        <p14:creationId xmlns:p14="http://schemas.microsoft.com/office/powerpoint/2010/main" xmlns="" val="362269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-11825" y="1795076"/>
            <a:ext cx="9144000" cy="9510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400" dirty="0" smtClean="0">
                <a:cs typeface="Arial Narrow"/>
              </a:rPr>
              <a:t>Reduzir </a:t>
            </a:r>
            <a:r>
              <a:rPr lang="pt-BR" sz="2400" dirty="0">
                <a:cs typeface="Arial Narrow"/>
              </a:rPr>
              <a:t>o número de </a:t>
            </a:r>
            <a:r>
              <a:rPr lang="pt-BR" sz="2400" b="1" dirty="0">
                <a:cs typeface="Arial Narrow"/>
              </a:rPr>
              <a:t>edificações em áreas de risco geológico/geotécnico alto e muito alto </a:t>
            </a:r>
            <a:r>
              <a:rPr lang="pt-BR" sz="2400" dirty="0">
                <a:cs typeface="Arial Narrow"/>
              </a:rPr>
              <a:t>em vilas e favelas, de 1.511 edificações em </a:t>
            </a:r>
            <a:r>
              <a:rPr lang="pt-BR" sz="2400" dirty="0" err="1">
                <a:cs typeface="Arial Narrow"/>
              </a:rPr>
              <a:t>jun</a:t>
            </a:r>
            <a:r>
              <a:rPr lang="pt-BR" sz="2400" dirty="0">
                <a:cs typeface="Arial Narrow"/>
              </a:rPr>
              <a:t>/2017 para 1.008 edificações até </a:t>
            </a:r>
            <a:r>
              <a:rPr lang="pt-BR" sz="2400" dirty="0" smtClean="0">
                <a:cs typeface="Arial Narrow"/>
              </a:rPr>
              <a:t>2021;</a:t>
            </a:r>
            <a:endParaRPr lang="pt-BR" sz="2400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400" dirty="0">
                <a:cs typeface="Arial Narrow"/>
              </a:rPr>
              <a:t>Até 2021 atingir 29,97% de </a:t>
            </a:r>
            <a:r>
              <a:rPr lang="pt-BR" sz="2400" b="1" dirty="0">
                <a:cs typeface="Arial Narrow"/>
              </a:rPr>
              <a:t>regularização dos domicílios localizados em ZEIS</a:t>
            </a:r>
            <a:r>
              <a:rPr lang="pt-BR" sz="2400" dirty="0">
                <a:cs typeface="Arial Narrow"/>
              </a:rPr>
              <a:t> (Zona de Especial Interesse Social</a:t>
            </a:r>
            <a:r>
              <a:rPr lang="pt-BR" sz="2400" dirty="0" smtClean="0">
                <a:cs typeface="Arial Narrow"/>
              </a:rPr>
              <a:t>);</a:t>
            </a:r>
            <a:endParaRPr lang="pt-BR" sz="2400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400" dirty="0" smtClean="0">
                <a:cs typeface="Arial Narrow"/>
              </a:rPr>
              <a:t>Até </a:t>
            </a:r>
            <a:r>
              <a:rPr lang="pt-BR" sz="2400" dirty="0">
                <a:cs typeface="Arial Narrow"/>
              </a:rPr>
              <a:t>2021 </a:t>
            </a:r>
            <a:r>
              <a:rPr lang="pt-BR" sz="2400" dirty="0" smtClean="0">
                <a:cs typeface="Arial Narrow"/>
              </a:rPr>
              <a:t>atingir 90% dos </a:t>
            </a:r>
            <a:r>
              <a:rPr lang="pt-BR" sz="2400" b="1" dirty="0" smtClean="0">
                <a:cs typeface="Arial Narrow"/>
              </a:rPr>
              <a:t>processos </a:t>
            </a:r>
            <a:r>
              <a:rPr lang="pt-BR" sz="2400" b="1" dirty="0">
                <a:cs typeface="Arial Narrow"/>
              </a:rPr>
              <a:t>de </a:t>
            </a:r>
            <a:r>
              <a:rPr lang="pt-BR" sz="2400" b="1" dirty="0" smtClean="0">
                <a:cs typeface="Arial Narrow"/>
              </a:rPr>
              <a:t>edificação para </a:t>
            </a:r>
            <a:r>
              <a:rPr lang="pt-BR" sz="2400" b="1" dirty="0">
                <a:cs typeface="Arial Narrow"/>
              </a:rPr>
              <a:t>fins de alvará de construção </a:t>
            </a:r>
            <a:r>
              <a:rPr lang="pt-BR" sz="2400" dirty="0" smtClean="0">
                <a:cs typeface="Arial Narrow"/>
              </a:rPr>
              <a:t>analisados em </a:t>
            </a:r>
            <a:r>
              <a:rPr lang="pt-BR" sz="2400" dirty="0">
                <a:cs typeface="Arial Narrow"/>
              </a:rPr>
              <a:t>até 90 </a:t>
            </a:r>
            <a:r>
              <a:rPr lang="pt-BR" sz="2400" dirty="0" smtClean="0">
                <a:cs typeface="Arial Narrow"/>
              </a:rPr>
              <a:t>dias;</a:t>
            </a: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400" dirty="0">
                <a:cs typeface="Arial Narrow"/>
              </a:rPr>
              <a:t>Até 2021 atingir 90% dos </a:t>
            </a:r>
            <a:r>
              <a:rPr lang="pt-BR" sz="2400" b="1" dirty="0" smtClean="0">
                <a:cs typeface="Arial Narrow"/>
              </a:rPr>
              <a:t>Estudos </a:t>
            </a:r>
            <a:r>
              <a:rPr lang="pt-BR" sz="2400" b="1" dirty="0">
                <a:cs typeface="Arial Narrow"/>
              </a:rPr>
              <a:t>de Impacto de Vizinhança - </a:t>
            </a:r>
            <a:r>
              <a:rPr lang="pt-BR" sz="2400" b="1" dirty="0" err="1">
                <a:cs typeface="Arial Narrow"/>
              </a:rPr>
              <a:t>EIVs</a:t>
            </a:r>
            <a:r>
              <a:rPr lang="pt-BR" sz="2400" b="1" dirty="0">
                <a:cs typeface="Arial Narrow"/>
              </a:rPr>
              <a:t> </a:t>
            </a:r>
            <a:r>
              <a:rPr lang="pt-BR" sz="2400" dirty="0">
                <a:cs typeface="Arial Narrow"/>
              </a:rPr>
              <a:t>analisados em até 60 dias</a:t>
            </a:r>
            <a:r>
              <a:rPr lang="pt-BR" sz="2400" dirty="0" smtClean="0">
                <a:cs typeface="Arial Narrow"/>
              </a:rPr>
              <a:t>.</a:t>
            </a: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 smtClean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b="1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 smtClean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>
              <a:cs typeface="Arial Narrow"/>
            </a:endParaRPr>
          </a:p>
        </p:txBody>
      </p:sp>
      <p:sp>
        <p:nvSpPr>
          <p:cNvPr id="6" name="CaixaDeTexto 1"/>
          <p:cNvSpPr txBox="1">
            <a:spLocks noChangeArrowheads="1"/>
          </p:cNvSpPr>
          <p:nvPr/>
        </p:nvSpPr>
        <p:spPr bwMode="auto">
          <a:xfrm>
            <a:off x="107504" y="1271856"/>
            <a:ext cx="770485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pt-BR" sz="2800" b="1" dirty="0" smtClean="0">
                <a:solidFill>
                  <a:srgbClr val="17375E"/>
                </a:solidFill>
              </a:rPr>
              <a:t>Principais Indicadores e Metas para 2020-2021</a:t>
            </a:r>
            <a:endParaRPr lang="pt-BR" sz="2800" b="1" dirty="0">
              <a:solidFill>
                <a:srgbClr val="17375E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 bwMode="auto">
          <a:xfrm>
            <a:off x="1115616" y="116632"/>
            <a:ext cx="63367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r>
              <a:rPr lang="pt-BR" sz="3200" b="1" dirty="0">
                <a:solidFill>
                  <a:schemeClr val="accent6">
                    <a:lumMod val="75000"/>
                  </a:schemeClr>
                </a:solidFill>
              </a:rPr>
              <a:t>Habitação, Urbanização, </a:t>
            </a:r>
            <a:endParaRPr lang="pt-B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pt-BR" sz="3200" b="1" dirty="0" smtClean="0">
                <a:solidFill>
                  <a:schemeClr val="accent6">
                    <a:lumMod val="75000"/>
                  </a:schemeClr>
                </a:solidFill>
              </a:rPr>
              <a:t>Regulação </a:t>
            </a:r>
            <a:r>
              <a:rPr lang="pt-BR" sz="3200" b="1" dirty="0">
                <a:solidFill>
                  <a:schemeClr val="accent6">
                    <a:lumMod val="75000"/>
                  </a:schemeClr>
                </a:solidFill>
              </a:rPr>
              <a:t>e Ambiente Urbano</a:t>
            </a:r>
          </a:p>
          <a:p>
            <a:endParaRPr lang="pt-BR" sz="32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7513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CaixaDeTexto 1"/>
          <p:cNvSpPr txBox="1">
            <a:spLocks noChangeArrowheads="1"/>
          </p:cNvSpPr>
          <p:nvPr/>
        </p:nvSpPr>
        <p:spPr bwMode="auto">
          <a:xfrm>
            <a:off x="146050" y="618978"/>
            <a:ext cx="489621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800" b="1" dirty="0">
                <a:solidFill>
                  <a:srgbClr val="17375E"/>
                </a:solidFill>
              </a:rPr>
              <a:t>Principais Metas/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800" b="1" dirty="0">
                <a:solidFill>
                  <a:srgbClr val="17375E"/>
                </a:solidFill>
              </a:rPr>
              <a:t>Resultados Previstos </a:t>
            </a:r>
            <a:r>
              <a:rPr lang="pt-BR" altLang="pt-BR" sz="2800" b="1" dirty="0" smtClean="0">
                <a:solidFill>
                  <a:srgbClr val="17375E"/>
                </a:solidFill>
              </a:rPr>
              <a:t>2020-2021</a:t>
            </a:r>
            <a:endParaRPr lang="pt-BR" altLang="pt-BR" sz="2800" b="1" dirty="0">
              <a:solidFill>
                <a:srgbClr val="17375E"/>
              </a:solidFill>
            </a:endParaRPr>
          </a:p>
        </p:txBody>
      </p:sp>
      <p:sp>
        <p:nvSpPr>
          <p:cNvPr id="48132" name="Espaço Reservado para Conteúdo 2"/>
          <p:cNvSpPr>
            <a:spLocks noGrp="1"/>
          </p:cNvSpPr>
          <p:nvPr>
            <p:ph idx="1"/>
          </p:nvPr>
        </p:nvSpPr>
        <p:spPr>
          <a:xfrm>
            <a:off x="250825" y="1916832"/>
            <a:ext cx="8642350" cy="5403850"/>
          </a:xfrm>
        </p:spPr>
        <p:txBody>
          <a:bodyPr/>
          <a:lstStyle/>
          <a:p>
            <a:pPr eaLnBrk="1" hangingPunct="1"/>
            <a:r>
              <a:rPr lang="pt-BR" altLang="pt-BR" sz="2400" u="sng" dirty="0" smtClean="0"/>
              <a:t>Obras Estruturantes:</a:t>
            </a:r>
            <a:r>
              <a:rPr lang="pt-BR" altLang="pt-BR" sz="2400" dirty="0" smtClean="0"/>
              <a:t> conclusão Via 710; Complexo da Lagoinha;</a:t>
            </a:r>
          </a:p>
          <a:p>
            <a:pPr eaLnBrk="1" hangingPunct="1"/>
            <a:r>
              <a:rPr lang="pt-BR" altLang="pt-BR" sz="2400" dirty="0" smtClean="0"/>
              <a:t>Elaboração do </a:t>
            </a:r>
            <a:r>
              <a:rPr lang="pt-BR" altLang="pt-BR" sz="2400" u="sng" dirty="0" smtClean="0"/>
              <a:t>Projeto Expresso Amazonas </a:t>
            </a:r>
            <a:r>
              <a:rPr lang="pt-BR" altLang="pt-BR" sz="2400" dirty="0" smtClean="0"/>
              <a:t>– Faixas Exclusivas para ônibus na Av. Amazonas;</a:t>
            </a:r>
          </a:p>
          <a:p>
            <a:pPr eaLnBrk="1" hangingPunct="1"/>
            <a:r>
              <a:rPr lang="pt-BR" altLang="pt-BR" sz="2400" dirty="0" smtClean="0"/>
              <a:t>Implantação do </a:t>
            </a:r>
            <a:r>
              <a:rPr lang="pt-BR" altLang="pt-BR" sz="2400" u="sng" dirty="0" smtClean="0"/>
              <a:t>Plano de Melhoria do Transporte Coletivo</a:t>
            </a:r>
            <a:r>
              <a:rPr lang="pt-BR" altLang="pt-BR" sz="2400" dirty="0" smtClean="0"/>
              <a:t>;</a:t>
            </a:r>
          </a:p>
          <a:p>
            <a:pPr eaLnBrk="1" hangingPunct="1"/>
            <a:r>
              <a:rPr lang="pt-BR" altLang="pt-BR" sz="2400" dirty="0" smtClean="0"/>
              <a:t>Substituição de 60% da Frota Municipal por </a:t>
            </a:r>
            <a:r>
              <a:rPr lang="pt-BR" altLang="pt-BR" sz="2400" u="sng" dirty="0" smtClean="0"/>
              <a:t>Novos Ônibus</a:t>
            </a:r>
            <a:r>
              <a:rPr lang="pt-BR" altLang="pt-BR" sz="2400" dirty="0" smtClean="0"/>
              <a:t> com Suspensão a Ar e Ar Condicionado: 500 ônibus por ano até 2020;</a:t>
            </a:r>
          </a:p>
          <a:p>
            <a:pPr eaLnBrk="1" hangingPunct="1"/>
            <a:r>
              <a:rPr lang="pt-BR" altLang="pt-BR" sz="2400" dirty="0" smtClean="0"/>
              <a:t>Implantação de </a:t>
            </a:r>
            <a:r>
              <a:rPr lang="pt-BR" altLang="pt-BR" sz="2400" u="sng" dirty="0" smtClean="0"/>
              <a:t>Abrigos em Pontos de Ônibus</a:t>
            </a:r>
            <a:r>
              <a:rPr lang="pt-BR" altLang="pt-BR" sz="2400" dirty="0" smtClean="0"/>
              <a:t>: mais 280 abrigos até 2020;</a:t>
            </a:r>
          </a:p>
          <a:p>
            <a:pPr eaLnBrk="1" hangingPunct="1"/>
            <a:endParaRPr lang="pt-BR" altLang="pt-BR" sz="2400" dirty="0" smtClean="0"/>
          </a:p>
          <a:p>
            <a:pPr eaLnBrk="1" hangingPunct="1"/>
            <a:endParaRPr lang="pt-BR" altLang="pt-BR" sz="2400" dirty="0" smtClean="0"/>
          </a:p>
        </p:txBody>
      </p:sp>
      <p:sp>
        <p:nvSpPr>
          <p:cNvPr id="5" name="CaixaDeTexto 4"/>
          <p:cNvSpPr txBox="1"/>
          <p:nvPr/>
        </p:nvSpPr>
        <p:spPr bwMode="auto">
          <a:xfrm>
            <a:off x="1475656" y="82115"/>
            <a:ext cx="540437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Mobilidade Urbana</a:t>
            </a:r>
          </a:p>
        </p:txBody>
      </p:sp>
    </p:spTree>
    <p:extLst>
      <p:ext uri="{BB962C8B-B14F-4D97-AF65-F5344CB8AC3E}">
        <p14:creationId xmlns:p14="http://schemas.microsoft.com/office/powerpoint/2010/main" xmlns="" val="2576678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CaixaDeTexto 1"/>
          <p:cNvSpPr txBox="1">
            <a:spLocks noChangeArrowheads="1"/>
          </p:cNvSpPr>
          <p:nvPr/>
        </p:nvSpPr>
        <p:spPr bwMode="auto">
          <a:xfrm>
            <a:off x="146050" y="618978"/>
            <a:ext cx="489621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800" b="1" dirty="0">
                <a:solidFill>
                  <a:srgbClr val="17375E"/>
                </a:solidFill>
              </a:rPr>
              <a:t>Principais Metas/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800" b="1" dirty="0">
                <a:solidFill>
                  <a:srgbClr val="17375E"/>
                </a:solidFill>
              </a:rPr>
              <a:t>Resultados Previstos </a:t>
            </a:r>
            <a:r>
              <a:rPr lang="pt-BR" altLang="pt-BR" sz="2800" b="1" dirty="0" smtClean="0">
                <a:solidFill>
                  <a:srgbClr val="17375E"/>
                </a:solidFill>
              </a:rPr>
              <a:t>2020-2021</a:t>
            </a:r>
            <a:endParaRPr lang="pt-BR" altLang="pt-BR" sz="2800" b="1" dirty="0">
              <a:solidFill>
                <a:srgbClr val="17375E"/>
              </a:solidFill>
            </a:endParaRPr>
          </a:p>
        </p:txBody>
      </p:sp>
      <p:sp>
        <p:nvSpPr>
          <p:cNvPr id="48132" name="Espaço Reservado para Conteúdo 2"/>
          <p:cNvSpPr>
            <a:spLocks noGrp="1"/>
          </p:cNvSpPr>
          <p:nvPr>
            <p:ph idx="1"/>
          </p:nvPr>
        </p:nvSpPr>
        <p:spPr>
          <a:xfrm>
            <a:off x="14952" y="1916832"/>
            <a:ext cx="8642350" cy="5403850"/>
          </a:xfrm>
        </p:spPr>
        <p:txBody>
          <a:bodyPr/>
          <a:lstStyle/>
          <a:p>
            <a:pPr marL="756000" lvl="1" indent="-365125" algn="just">
              <a:buFont typeface="Arial"/>
              <a:buChar char="•"/>
            </a:pPr>
            <a:r>
              <a:rPr lang="pt-BR" altLang="pt-BR" sz="2400" u="sng" dirty="0"/>
              <a:t>Projeto BH a pé</a:t>
            </a:r>
            <a:r>
              <a:rPr lang="pt-BR" altLang="pt-BR" sz="2400" dirty="0"/>
              <a:t> - Melhorias das condições físicas e tempos semafóricos de travessias: 15 interseções por </a:t>
            </a:r>
            <a:r>
              <a:rPr lang="pt-BR" altLang="pt-BR" sz="2400" dirty="0" smtClean="0"/>
              <a:t>ano;</a:t>
            </a:r>
            <a:endParaRPr lang="pt-BR" sz="2400" dirty="0" smtClean="0">
              <a:solidFill>
                <a:srgbClr val="FF0000"/>
              </a:solidFill>
              <a:cs typeface="Arial Narrow"/>
            </a:endParaRPr>
          </a:p>
          <a:p>
            <a:pPr marL="756000" lvl="1" indent="-365125" algn="just">
              <a:buFont typeface="Arial"/>
              <a:buChar char="•"/>
            </a:pPr>
            <a:r>
              <a:rPr lang="pt-BR" sz="2400" dirty="0">
                <a:cs typeface="Arial Narrow"/>
              </a:rPr>
              <a:t>Campanha para aumento </a:t>
            </a:r>
            <a:r>
              <a:rPr lang="pt-BR" sz="2400" dirty="0" smtClean="0">
                <a:cs typeface="Arial Narrow"/>
              </a:rPr>
              <a:t>da utilização </a:t>
            </a:r>
            <a:r>
              <a:rPr lang="pt-BR" sz="2400" dirty="0">
                <a:cs typeface="Arial Narrow"/>
              </a:rPr>
              <a:t>do Cartão BH Bus, agora vendido em bancas de jornais e revistas;</a:t>
            </a:r>
          </a:p>
          <a:p>
            <a:pPr marL="756000" lvl="1" indent="-365125" algn="just">
              <a:buFont typeface="Arial"/>
              <a:buChar char="•"/>
            </a:pPr>
            <a:r>
              <a:rPr lang="pt-BR" sz="2400" dirty="0">
                <a:cs typeface="Arial Narrow"/>
              </a:rPr>
              <a:t>Campanhas contra assédio nos </a:t>
            </a:r>
            <a:r>
              <a:rPr lang="pt-BR" sz="2400" dirty="0" smtClean="0">
                <a:cs typeface="Arial Narrow"/>
              </a:rPr>
              <a:t>ônibus.</a:t>
            </a:r>
            <a:endParaRPr lang="pt-BR" sz="2400" dirty="0">
              <a:cs typeface="Arial Narrow"/>
            </a:endParaRPr>
          </a:p>
          <a:p>
            <a:pPr eaLnBrk="1" hangingPunct="1"/>
            <a:endParaRPr lang="pt-BR" altLang="pt-BR" sz="2400" dirty="0" smtClean="0"/>
          </a:p>
          <a:p>
            <a:pPr eaLnBrk="1" hangingPunct="1"/>
            <a:endParaRPr lang="pt-BR" altLang="pt-BR" sz="2400" dirty="0" smtClean="0"/>
          </a:p>
        </p:txBody>
      </p:sp>
      <p:sp>
        <p:nvSpPr>
          <p:cNvPr id="5" name="CaixaDeTexto 4"/>
          <p:cNvSpPr txBox="1"/>
          <p:nvPr/>
        </p:nvSpPr>
        <p:spPr bwMode="auto">
          <a:xfrm>
            <a:off x="1475656" y="82115"/>
            <a:ext cx="540437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Mobilidade Urbana</a:t>
            </a:r>
          </a:p>
        </p:txBody>
      </p:sp>
    </p:spTree>
    <p:extLst>
      <p:ext uri="{BB962C8B-B14F-4D97-AF65-F5344CB8AC3E}">
        <p14:creationId xmlns:p14="http://schemas.microsoft.com/office/powerpoint/2010/main" xmlns="" val="369677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-4763" y="1268413"/>
            <a:ext cx="9144001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800"/>
              </a:spcAft>
              <a:buFontTx/>
              <a:buNone/>
            </a:pPr>
            <a:endParaRPr lang="pt-BR" altLang="pt-BR" sz="2800" b="1">
              <a:latin typeface="Arial Narrow" panose="020B0606020202030204" pitchFamily="34" charset="0"/>
              <a:ea typeface="Arial Narrow" panose="020B0606020202030204" pitchFamily="34" charset="0"/>
              <a:cs typeface="Arial Narrow" panose="020B0606020202030204" pitchFamily="34" charset="0"/>
            </a:endParaRPr>
          </a:p>
          <a:p>
            <a:pPr eaLnBrk="1" hangingPunct="1">
              <a:spcBef>
                <a:spcPct val="0"/>
              </a:spcBef>
              <a:spcAft>
                <a:spcPts val="1800"/>
              </a:spcAft>
              <a:buFontTx/>
              <a:buNone/>
            </a:pPr>
            <a:endParaRPr lang="pt-BR" altLang="pt-BR" sz="2800" b="1">
              <a:latin typeface="Arial Narrow" panose="020B0606020202030204" pitchFamily="34" charset="0"/>
              <a:ea typeface="Arial Narrow" panose="020B0606020202030204" pitchFamily="34" charset="0"/>
              <a:cs typeface="Arial Narrow" panose="020B0606020202030204" pitchFamily="34" charset="0"/>
            </a:endParaRPr>
          </a:p>
        </p:txBody>
      </p:sp>
      <p:sp>
        <p:nvSpPr>
          <p:cNvPr id="53251" name="CaixaDeTexto 1"/>
          <p:cNvSpPr txBox="1">
            <a:spLocks noChangeArrowheads="1"/>
          </p:cNvSpPr>
          <p:nvPr/>
        </p:nvSpPr>
        <p:spPr bwMode="auto">
          <a:xfrm>
            <a:off x="323528" y="954441"/>
            <a:ext cx="489621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800" b="1" dirty="0">
                <a:solidFill>
                  <a:srgbClr val="17375E"/>
                </a:solidFill>
              </a:rPr>
              <a:t>Principais Metas/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800" b="1" dirty="0">
                <a:solidFill>
                  <a:srgbClr val="17375E"/>
                </a:solidFill>
              </a:rPr>
              <a:t>Resultados Previstos </a:t>
            </a:r>
            <a:r>
              <a:rPr lang="pt-BR" altLang="pt-BR" sz="2800" b="1" dirty="0" smtClean="0">
                <a:solidFill>
                  <a:srgbClr val="17375E"/>
                </a:solidFill>
              </a:rPr>
              <a:t>2020-2021</a:t>
            </a:r>
            <a:endParaRPr lang="pt-BR" altLang="pt-BR" sz="2800" b="1" dirty="0">
              <a:solidFill>
                <a:srgbClr val="17375E"/>
              </a:solidFill>
            </a:endParaRPr>
          </a:p>
        </p:txBody>
      </p:sp>
      <p:sp>
        <p:nvSpPr>
          <p:cNvPr id="53252" name="Espaço Reservado para Conteúdo 2"/>
          <p:cNvSpPr>
            <a:spLocks noGrp="1"/>
          </p:cNvSpPr>
          <p:nvPr>
            <p:ph idx="1"/>
          </p:nvPr>
        </p:nvSpPr>
        <p:spPr>
          <a:xfrm>
            <a:off x="452437" y="2060848"/>
            <a:ext cx="8229600" cy="4525963"/>
          </a:xfrm>
        </p:spPr>
        <p:txBody>
          <a:bodyPr/>
          <a:lstStyle/>
          <a:p>
            <a:pPr eaLnBrk="1" hangingPunct="1"/>
            <a:r>
              <a:rPr lang="pt-BR" altLang="pt-BR" sz="2400" dirty="0" smtClean="0"/>
              <a:t>Estágio de Qualificação Profissional na GMBH: 2.556 Guardas Municipais capacitados por ano;</a:t>
            </a:r>
          </a:p>
          <a:p>
            <a:pPr eaLnBrk="1" hangingPunct="1"/>
            <a:r>
              <a:rPr lang="pt-BR" altLang="pt-BR" sz="2400" dirty="0" smtClean="0"/>
              <a:t>Operações Especiais da Guarda Municipal de Belo Horizonte – GMBH: projeto Viagem Segura e outros: 700 ações por ano;</a:t>
            </a:r>
          </a:p>
          <a:p>
            <a:pPr eaLnBrk="1" hangingPunct="1"/>
            <a:r>
              <a:rPr lang="pt-BR" altLang="pt-BR" sz="2400" dirty="0" smtClean="0"/>
              <a:t>Projetos de Prevenção Social à Criminalidade:</a:t>
            </a:r>
          </a:p>
          <a:p>
            <a:pPr lvl="1" eaLnBrk="1" hangingPunct="1"/>
            <a:r>
              <a:rPr lang="pt-BR" altLang="pt-BR" sz="2000" dirty="0" smtClean="0"/>
              <a:t>Prevenção à Violência nos Territórios;</a:t>
            </a:r>
          </a:p>
          <a:p>
            <a:pPr lvl="1" eaLnBrk="1" hangingPunct="1"/>
            <a:r>
              <a:rPr lang="pt-BR" altLang="pt-BR" sz="2000" dirty="0" smtClean="0"/>
              <a:t>Prevenção à Criminalidade Juvenil;</a:t>
            </a:r>
          </a:p>
          <a:p>
            <a:pPr lvl="1" eaLnBrk="1" hangingPunct="1"/>
            <a:r>
              <a:rPr lang="pt-BR" altLang="pt-BR" sz="2000" dirty="0" smtClean="0"/>
              <a:t>Prevenção à Violência contra negros e indígenas.</a:t>
            </a:r>
          </a:p>
        </p:txBody>
      </p:sp>
      <p:sp>
        <p:nvSpPr>
          <p:cNvPr id="5" name="CaixaDeTexto 4"/>
          <p:cNvSpPr txBox="1"/>
          <p:nvPr/>
        </p:nvSpPr>
        <p:spPr bwMode="auto">
          <a:xfrm>
            <a:off x="2776832" y="142258"/>
            <a:ext cx="3317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Segurança</a:t>
            </a:r>
          </a:p>
        </p:txBody>
      </p:sp>
    </p:spTree>
    <p:extLst>
      <p:ext uri="{BB962C8B-B14F-4D97-AF65-F5344CB8AC3E}">
        <p14:creationId xmlns:p14="http://schemas.microsoft.com/office/powerpoint/2010/main" xmlns="" val="82933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0" y="1844824"/>
            <a:ext cx="9144000" cy="6601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400" dirty="0" smtClean="0">
                <a:cs typeface="Arial Narrow"/>
              </a:rPr>
              <a:t>Reduzir em 47% o quantitativo </a:t>
            </a:r>
            <a:r>
              <a:rPr lang="pt-BR" sz="2400" dirty="0">
                <a:cs typeface="Arial Narrow"/>
              </a:rPr>
              <a:t>de ocorrências de </a:t>
            </a:r>
            <a:r>
              <a:rPr lang="pt-BR" sz="2400" b="1" dirty="0">
                <a:cs typeface="Arial Narrow"/>
              </a:rPr>
              <a:t>crimes e atos infracionais no interior das escolas </a:t>
            </a:r>
            <a:r>
              <a:rPr lang="pt-BR" sz="2400" b="1" dirty="0" smtClean="0">
                <a:cs typeface="Arial Narrow"/>
              </a:rPr>
              <a:t>municipais</a:t>
            </a:r>
            <a:r>
              <a:rPr lang="pt-BR" sz="2400" dirty="0" smtClean="0">
                <a:cs typeface="Arial Narrow"/>
              </a:rPr>
              <a:t>, até 2021;</a:t>
            </a: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400" dirty="0" smtClean="0">
                <a:cs typeface="Arial Narrow"/>
              </a:rPr>
              <a:t>Reduzir em 22% o quantitativo de </a:t>
            </a:r>
            <a:r>
              <a:rPr lang="pt-BR" sz="2400" b="1" dirty="0">
                <a:cs typeface="Arial Narrow"/>
              </a:rPr>
              <a:t>furtos nos Centros de </a:t>
            </a:r>
            <a:r>
              <a:rPr lang="pt-BR" sz="2400" b="1" dirty="0" smtClean="0">
                <a:cs typeface="Arial Narrow"/>
              </a:rPr>
              <a:t>Saúde</a:t>
            </a:r>
            <a:r>
              <a:rPr lang="pt-BR" sz="2400" dirty="0" smtClean="0">
                <a:cs typeface="Arial Narrow"/>
              </a:rPr>
              <a:t>, até </a:t>
            </a:r>
            <a:r>
              <a:rPr lang="pt-BR" sz="2400" dirty="0">
                <a:cs typeface="Arial Narrow"/>
              </a:rPr>
              <a:t>2021</a:t>
            </a:r>
            <a:r>
              <a:rPr lang="pt-BR" sz="2400" dirty="0" smtClean="0">
                <a:cs typeface="Arial Narrow"/>
              </a:rPr>
              <a:t>. </a:t>
            </a: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 smtClean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 smtClean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 smtClean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>
              <a:cs typeface="Arial Narrow"/>
            </a:endParaRPr>
          </a:p>
          <a:p>
            <a:pPr>
              <a:spcAft>
                <a:spcPts val="1800"/>
              </a:spcAft>
            </a:pPr>
            <a:endParaRPr lang="pt-BR" sz="2400" b="1" dirty="0">
              <a:cs typeface="Arial Narrow"/>
            </a:endParaRPr>
          </a:p>
          <a:p>
            <a:pPr>
              <a:spcAft>
                <a:spcPts val="1800"/>
              </a:spcAft>
            </a:pPr>
            <a:endParaRPr lang="pt-BR" sz="2400" b="1" dirty="0" smtClean="0">
              <a:cs typeface="Arial Narrow"/>
            </a:endParaRPr>
          </a:p>
        </p:txBody>
      </p:sp>
      <p:sp>
        <p:nvSpPr>
          <p:cNvPr id="6" name="CaixaDeTexto 1"/>
          <p:cNvSpPr txBox="1">
            <a:spLocks noChangeArrowheads="1"/>
          </p:cNvSpPr>
          <p:nvPr/>
        </p:nvSpPr>
        <p:spPr bwMode="auto">
          <a:xfrm>
            <a:off x="179513" y="746701"/>
            <a:ext cx="47525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pt-BR" sz="2800" b="1" dirty="0" smtClean="0">
                <a:solidFill>
                  <a:srgbClr val="17375E"/>
                </a:solidFill>
              </a:rPr>
              <a:t>Principais Indicadores e Metas para 2020-2021</a:t>
            </a:r>
            <a:endParaRPr lang="pt-BR" sz="2800" b="1" dirty="0">
              <a:solidFill>
                <a:srgbClr val="17375E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 bwMode="auto">
          <a:xfrm>
            <a:off x="2784546" y="97263"/>
            <a:ext cx="215155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rtlCol="0">
            <a:prstTxWarp prst="textNoShape">
              <a:avLst/>
            </a:prstTxWarp>
            <a:spAutoFit/>
          </a:bodyPr>
          <a:lstStyle/>
          <a:p>
            <a:pPr algn="ctr">
              <a:defRPr/>
            </a:pPr>
            <a:r>
              <a:rPr lang="pt-BR" sz="3600" b="1" dirty="0" smtClean="0">
                <a:solidFill>
                  <a:schemeClr val="accent6">
                    <a:lumMod val="75000"/>
                  </a:schemeClr>
                </a:solidFill>
              </a:rPr>
              <a:t>Segurança</a:t>
            </a:r>
            <a:endParaRPr lang="pt-BR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6524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5516563"/>
            <a:ext cx="9144000" cy="13414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8370" name="CaixaDeTexto 1"/>
          <p:cNvSpPr txBox="1">
            <a:spLocks noChangeArrowheads="1"/>
          </p:cNvSpPr>
          <p:nvPr/>
        </p:nvSpPr>
        <p:spPr bwMode="auto">
          <a:xfrm>
            <a:off x="235499" y="1034733"/>
            <a:ext cx="489621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800" b="1" dirty="0">
                <a:solidFill>
                  <a:srgbClr val="17375E"/>
                </a:solidFill>
                <a:latin typeface="+mn-lt"/>
              </a:rPr>
              <a:t>Principais Metas/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800" b="1" dirty="0">
                <a:solidFill>
                  <a:srgbClr val="17375E"/>
                </a:solidFill>
                <a:latin typeface="+mn-lt"/>
              </a:rPr>
              <a:t>Resultados Previstos </a:t>
            </a:r>
            <a:r>
              <a:rPr lang="pt-BR" altLang="pt-BR" sz="2800" b="1" dirty="0" smtClean="0">
                <a:solidFill>
                  <a:srgbClr val="17375E"/>
                </a:solidFill>
                <a:latin typeface="+mn-lt"/>
              </a:rPr>
              <a:t>2020-2021</a:t>
            </a:r>
            <a:endParaRPr lang="pt-BR" altLang="pt-BR" sz="2800" b="1" dirty="0">
              <a:solidFill>
                <a:srgbClr val="17375E"/>
              </a:solidFill>
              <a:latin typeface="+mn-lt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69365" y="1933220"/>
            <a:ext cx="8229600" cy="4525963"/>
          </a:xfrm>
        </p:spPr>
        <p:txBody>
          <a:bodyPr rtlCol="0">
            <a:normAutofit fontScale="77500" lnSpcReduction="20000"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pt-BR" sz="2800" b="1" dirty="0" smtClean="0"/>
              <a:t>Meio Ambiente:</a:t>
            </a:r>
          </a:p>
          <a:p>
            <a:pPr lvl="1" algn="just" eaLnBrk="1" fontAlgn="auto" hangingPunct="1">
              <a:spcAft>
                <a:spcPts val="0"/>
              </a:spcAft>
              <a:defRPr/>
            </a:pPr>
            <a:r>
              <a:rPr lang="pt-BR" sz="2400" dirty="0"/>
              <a:t>Recuperação de Áreas Localizadas em Encostas - Projeto Montes </a:t>
            </a:r>
            <a:r>
              <a:rPr lang="pt-BR" sz="2400" dirty="0" smtClean="0"/>
              <a:t>Verdes;</a:t>
            </a:r>
          </a:p>
          <a:p>
            <a:pPr lvl="1" algn="just" eaLnBrk="1" fontAlgn="auto" hangingPunct="1">
              <a:spcAft>
                <a:spcPts val="0"/>
              </a:spcAft>
              <a:defRPr/>
            </a:pPr>
            <a:r>
              <a:rPr lang="pt-BR" sz="2400" dirty="0" smtClean="0"/>
              <a:t>Bem Estar Animal: Planos de Manejo; Elaboração </a:t>
            </a:r>
            <a:r>
              <a:rPr lang="pt-BR" sz="2400" dirty="0"/>
              <a:t>de Protocolo Municipal de Atendimento à Fauna; Fóruns ambientais sobre a causa </a:t>
            </a:r>
            <a:r>
              <a:rPr lang="pt-BR" sz="2400" dirty="0" smtClean="0"/>
              <a:t>animal, dentre outras ações;</a:t>
            </a:r>
          </a:p>
          <a:p>
            <a:pPr lvl="1" algn="just">
              <a:defRPr/>
            </a:pPr>
            <a:r>
              <a:rPr lang="pt-BR" sz="2400" dirty="0"/>
              <a:t>Implementação de mais </a:t>
            </a:r>
            <a:r>
              <a:rPr lang="pt-BR" sz="2400" dirty="0" smtClean="0"/>
              <a:t>dois </a:t>
            </a:r>
            <a:r>
              <a:rPr lang="pt-BR" sz="2400" dirty="0"/>
              <a:t>sistemas </a:t>
            </a:r>
            <a:r>
              <a:rPr lang="pt-BR" sz="2400" dirty="0" smtClean="0"/>
              <a:t>agroflorestais;</a:t>
            </a:r>
            <a:endParaRPr lang="pt-BR" sz="2400" dirty="0"/>
          </a:p>
          <a:p>
            <a:pPr lvl="1" algn="just">
              <a:defRPr/>
            </a:pPr>
            <a:r>
              <a:rPr lang="pt-BR" sz="2400" dirty="0"/>
              <a:t>Implementação de ações em eficiência energética (Implantação Usina Fotovoltaica no Parque das Mangabeiras</a:t>
            </a:r>
            <a:r>
              <a:rPr lang="pt-BR" sz="2400" dirty="0" smtClean="0"/>
              <a:t>);</a:t>
            </a:r>
          </a:p>
          <a:p>
            <a:pPr lvl="1" algn="just" eaLnBrk="1" fontAlgn="auto" hangingPunct="1">
              <a:spcAft>
                <a:spcPts val="0"/>
              </a:spcAft>
              <a:defRPr/>
            </a:pPr>
            <a:r>
              <a:rPr lang="pt-BR" sz="2400" dirty="0" err="1" smtClean="0"/>
              <a:t>Biofábrica</a:t>
            </a:r>
            <a:r>
              <a:rPr lang="pt-BR" sz="2400" dirty="0" smtClean="0"/>
              <a:t> de joaninhas e </a:t>
            </a:r>
            <a:r>
              <a:rPr lang="pt-BR" sz="2400" dirty="0" err="1" smtClean="0"/>
              <a:t>crisopídeos</a:t>
            </a:r>
            <a:r>
              <a:rPr lang="pt-BR" sz="2400" dirty="0"/>
              <a:t>.</a:t>
            </a:r>
            <a:endParaRPr lang="pt-BR" sz="2400" dirty="0" smtClean="0"/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t-BR" sz="2800" b="1" dirty="0" smtClean="0"/>
              <a:t>Parques e Zoológico:</a:t>
            </a:r>
          </a:p>
          <a:p>
            <a:pPr lvl="1" algn="just" eaLnBrk="1" fontAlgn="auto" hangingPunct="1">
              <a:spcAft>
                <a:spcPts val="0"/>
              </a:spcAft>
              <a:defRPr/>
            </a:pPr>
            <a:r>
              <a:rPr lang="pt-BR" sz="2400" dirty="0"/>
              <a:t>Manutenção e recuperação em parques e </a:t>
            </a:r>
            <a:r>
              <a:rPr lang="pt-BR" sz="2400" dirty="0" err="1" smtClean="0"/>
              <a:t>CEVAE's</a:t>
            </a:r>
            <a:r>
              <a:rPr lang="pt-BR" sz="2400" dirty="0" smtClean="0"/>
              <a:t>: 80 unidades por ano;</a:t>
            </a:r>
          </a:p>
          <a:p>
            <a:pPr lvl="1" algn="just" eaLnBrk="1" fontAlgn="auto" hangingPunct="1">
              <a:spcAft>
                <a:spcPts val="0"/>
              </a:spcAft>
              <a:defRPr/>
            </a:pPr>
            <a:r>
              <a:rPr lang="pt-BR" sz="2400" dirty="0"/>
              <a:t>Eventos, Campanhas Educativas, Culturais e de </a:t>
            </a:r>
            <a:r>
              <a:rPr lang="pt-BR" sz="2400" dirty="0" smtClean="0"/>
              <a:t>Lazer: 60 mil participantes por ano.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t-BR" sz="2800" b="1" dirty="0" smtClean="0"/>
              <a:t>Saneamento:</a:t>
            </a:r>
          </a:p>
          <a:p>
            <a:pPr lvl="1" algn="just" eaLnBrk="1" fontAlgn="auto" hangingPunct="1">
              <a:spcAft>
                <a:spcPts val="0"/>
              </a:spcAft>
              <a:defRPr/>
            </a:pPr>
            <a:r>
              <a:rPr lang="pt-BR" sz="2400" dirty="0"/>
              <a:t>Drenagem e Tratamento de Fundos de Vale; Recuperação Ambiental </a:t>
            </a:r>
            <a:r>
              <a:rPr lang="pt-BR" sz="2400" dirty="0" smtClean="0"/>
              <a:t>de Córregos; Programa Pampulha Viva.</a:t>
            </a:r>
            <a:endParaRPr lang="pt-BR" sz="2400" dirty="0"/>
          </a:p>
        </p:txBody>
      </p:sp>
      <p:sp>
        <p:nvSpPr>
          <p:cNvPr id="4" name="CaixaDeTexto 3"/>
          <p:cNvSpPr txBox="1"/>
          <p:nvPr/>
        </p:nvSpPr>
        <p:spPr bwMode="auto">
          <a:xfrm>
            <a:off x="259668" y="316394"/>
            <a:ext cx="598666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Sustentabilidade Ambiental</a:t>
            </a:r>
          </a:p>
        </p:txBody>
      </p:sp>
    </p:spTree>
    <p:extLst>
      <p:ext uri="{BB962C8B-B14F-4D97-AF65-F5344CB8AC3E}">
        <p14:creationId xmlns:p14="http://schemas.microsoft.com/office/powerpoint/2010/main" xmlns="" val="1355359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CaixaDeTexto 1"/>
          <p:cNvSpPr txBox="1">
            <a:spLocks noChangeArrowheads="1"/>
          </p:cNvSpPr>
          <p:nvPr/>
        </p:nvSpPr>
        <p:spPr bwMode="auto">
          <a:xfrm>
            <a:off x="234588" y="992397"/>
            <a:ext cx="489621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800" b="1" dirty="0">
                <a:solidFill>
                  <a:srgbClr val="17375E"/>
                </a:solidFill>
                <a:latin typeface="+mn-lt"/>
              </a:rPr>
              <a:t>Principais Metas/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800" b="1" dirty="0">
                <a:solidFill>
                  <a:srgbClr val="17375E"/>
                </a:solidFill>
                <a:latin typeface="+mn-lt"/>
              </a:rPr>
              <a:t>Resultados Previstos </a:t>
            </a:r>
            <a:r>
              <a:rPr lang="pt-BR" altLang="pt-BR" sz="2800" b="1" dirty="0" smtClean="0">
                <a:solidFill>
                  <a:srgbClr val="17375E"/>
                </a:solidFill>
                <a:latin typeface="+mn-lt"/>
              </a:rPr>
              <a:t>2020-2021</a:t>
            </a:r>
            <a:endParaRPr lang="pt-BR" altLang="pt-BR" sz="2800" b="1" dirty="0">
              <a:solidFill>
                <a:srgbClr val="17375E"/>
              </a:solidFill>
              <a:latin typeface="+mn-lt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2800" b="1" dirty="0">
              <a:solidFill>
                <a:srgbClr val="17375E"/>
              </a:solidFill>
              <a:latin typeface="+mn-lt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67544" y="2276872"/>
            <a:ext cx="7993063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1800"/>
              </a:spcAft>
              <a:defRPr/>
            </a:pPr>
            <a:r>
              <a:rPr lang="pt-BR" sz="2400" b="1" dirty="0">
                <a:latin typeface="+mn-lt"/>
                <a:ea typeface="Arial Narrow" pitchFamily="34" charset="0"/>
                <a:cs typeface="Arial Narrow" pitchFamily="34" charset="0"/>
              </a:rPr>
              <a:t>Limpeza Urbana:</a:t>
            </a: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  <a:ea typeface="Arial Narrow" pitchFamily="34" charset="0"/>
                <a:cs typeface="Arial Narrow" pitchFamily="34" charset="0"/>
              </a:rPr>
              <a:t>Cobertura dos Serviços de Limpeza de Vias em Áreas Urbanas: </a:t>
            </a:r>
            <a:r>
              <a:rPr lang="pt-BR" sz="2400" dirty="0" smtClean="0">
                <a:latin typeface="+mn-lt"/>
                <a:ea typeface="Arial Narrow" pitchFamily="34" charset="0"/>
                <a:cs typeface="Arial Narrow" pitchFamily="34" charset="0"/>
              </a:rPr>
              <a:t>523 </a:t>
            </a:r>
            <a:r>
              <a:rPr lang="pt-BR" sz="2400" dirty="0">
                <a:latin typeface="+mn-lt"/>
                <a:ea typeface="Arial Narrow" pitchFamily="34" charset="0"/>
                <a:cs typeface="Arial Narrow" pitchFamily="34" charset="0"/>
              </a:rPr>
              <a:t>mil km de sarjetas varridas por ano;</a:t>
            </a: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  <a:ea typeface="Arial Narrow" pitchFamily="34" charset="0"/>
                <a:cs typeface="Arial Narrow" pitchFamily="34" charset="0"/>
              </a:rPr>
              <a:t>Coleta Seletiva:</a:t>
            </a:r>
            <a:r>
              <a:rPr lang="pt-BR" sz="2400" b="1" dirty="0">
                <a:latin typeface="+mn-lt"/>
                <a:ea typeface="Arial Narrow" pitchFamily="34" charset="0"/>
                <a:cs typeface="Arial Narrow" pitchFamily="34" charset="0"/>
              </a:rPr>
              <a:t> </a:t>
            </a:r>
            <a:r>
              <a:rPr lang="pt-BR" sz="2400" dirty="0" smtClean="0">
                <a:ea typeface="Arial Narrow" pitchFamily="34" charset="0"/>
                <a:cs typeface="Arial Narrow" pitchFamily="34" charset="0"/>
              </a:rPr>
              <a:t>47 </a:t>
            </a:r>
            <a:r>
              <a:rPr lang="pt-BR" sz="2400" dirty="0" smtClean="0">
                <a:latin typeface="+mn-lt"/>
                <a:ea typeface="Arial Narrow" pitchFamily="34" charset="0"/>
                <a:cs typeface="Arial Narrow" pitchFamily="34" charset="0"/>
              </a:rPr>
              <a:t>bairros atendidos; 400 Locais </a:t>
            </a:r>
            <a:r>
              <a:rPr lang="pt-BR" sz="2400" dirty="0">
                <a:latin typeface="+mn-lt"/>
                <a:ea typeface="Arial Narrow" pitchFamily="34" charset="0"/>
                <a:cs typeface="Arial Narrow" pitchFamily="34" charset="0"/>
              </a:rPr>
              <a:t>de Entrega </a:t>
            </a:r>
            <a:r>
              <a:rPr lang="pt-BR" sz="2400" dirty="0" smtClean="0">
                <a:latin typeface="+mn-lt"/>
                <a:ea typeface="Arial Narrow" pitchFamily="34" charset="0"/>
                <a:cs typeface="Arial Narrow" pitchFamily="34" charset="0"/>
              </a:rPr>
              <a:t>Voluntária instalados;</a:t>
            </a:r>
            <a:endParaRPr lang="pt-BR" sz="2400" dirty="0">
              <a:latin typeface="+mn-lt"/>
              <a:ea typeface="Arial Narrow" pitchFamily="34" charset="0"/>
              <a:cs typeface="Arial Narrow" pitchFamily="34" charset="0"/>
            </a:endParaRP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  <a:ea typeface="Arial Narrow" pitchFamily="34" charset="0"/>
                <a:cs typeface="Arial Narrow" pitchFamily="34" charset="0"/>
              </a:rPr>
              <a:t>Serviço de Limpeza Urbana em Vilas e Favelas: </a:t>
            </a:r>
            <a:r>
              <a:rPr lang="pt-BR" sz="2400" dirty="0" smtClean="0">
                <a:latin typeface="+mn-lt"/>
                <a:ea typeface="Arial Narrow" pitchFamily="34" charset="0"/>
                <a:cs typeface="Arial Narrow" pitchFamily="34" charset="0"/>
              </a:rPr>
              <a:t> 65 </a:t>
            </a:r>
            <a:r>
              <a:rPr lang="pt-BR" sz="2400" dirty="0">
                <a:latin typeface="+mn-lt"/>
                <a:ea typeface="Arial Narrow" pitchFamily="34" charset="0"/>
                <a:cs typeface="Arial Narrow" pitchFamily="34" charset="0"/>
              </a:rPr>
              <a:t>mil km de vias </a:t>
            </a:r>
            <a:r>
              <a:rPr lang="pt-BR" sz="2400" dirty="0" smtClean="0">
                <a:latin typeface="+mn-lt"/>
                <a:ea typeface="Arial Narrow" pitchFamily="34" charset="0"/>
                <a:cs typeface="Arial Narrow" pitchFamily="34" charset="0"/>
              </a:rPr>
              <a:t>atendidas ao ano.</a:t>
            </a:r>
            <a:endParaRPr lang="pt-BR" sz="2400" dirty="0">
              <a:latin typeface="+mn-lt"/>
              <a:ea typeface="Arial Narrow" pitchFamily="34" charset="0"/>
              <a:cs typeface="Arial Narrow" pitchFamily="34" charset="0"/>
            </a:endParaRP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endParaRPr lang="pt-BR" sz="2400" dirty="0">
              <a:latin typeface="+mn-lt"/>
              <a:ea typeface="Arial Narrow" pitchFamily="34" charset="0"/>
              <a:cs typeface="Arial Narrow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 bwMode="auto">
          <a:xfrm>
            <a:off x="259668" y="316394"/>
            <a:ext cx="598666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Sustentabilidade Ambiental</a:t>
            </a:r>
          </a:p>
        </p:txBody>
      </p:sp>
    </p:spTree>
    <p:extLst>
      <p:ext uri="{BB962C8B-B14F-4D97-AF65-F5344CB8AC3E}">
        <p14:creationId xmlns:p14="http://schemas.microsoft.com/office/powerpoint/2010/main" xmlns="" val="165679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0" y="1916832"/>
            <a:ext cx="9144000" cy="113107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400" dirty="0" smtClean="0">
                <a:cs typeface="Arial Narrow"/>
              </a:rPr>
              <a:t>Atingir em 2021 um </a:t>
            </a:r>
            <a:r>
              <a:rPr lang="pt-BR" sz="2400" dirty="0">
                <a:cs typeface="Arial Narrow"/>
              </a:rPr>
              <a:t>nota média de 0,94 no </a:t>
            </a:r>
            <a:r>
              <a:rPr lang="pt-BR" sz="2400" b="1" dirty="0">
                <a:cs typeface="Arial Narrow"/>
              </a:rPr>
              <a:t>Índice de Salubridade Ambiental </a:t>
            </a:r>
            <a:r>
              <a:rPr lang="pt-BR" sz="2400" b="1" dirty="0" smtClean="0">
                <a:cs typeface="Arial Narrow"/>
              </a:rPr>
              <a:t>– ISA </a:t>
            </a:r>
            <a:r>
              <a:rPr lang="pt-BR" sz="2000" i="1" dirty="0" smtClean="0">
                <a:cs typeface="Arial Narrow"/>
              </a:rPr>
              <a:t>(índice básico de monitoramento do Plano Mun. de Saneamento, de zero a 1; monitora o acesso à água, tratamento de esgoto, limpeza urbana, drenagem, dentre outros indicadores);</a:t>
            </a:r>
            <a:endParaRPr lang="pt-BR" sz="2400" i="1" dirty="0" smtClean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400" dirty="0" smtClean="0">
                <a:cs typeface="Arial Narrow"/>
              </a:rPr>
              <a:t>Atingir, até 2021, </a:t>
            </a:r>
            <a:r>
              <a:rPr lang="pt-BR" sz="2400" b="1" dirty="0" smtClean="0">
                <a:cs typeface="Arial Narrow"/>
              </a:rPr>
              <a:t>100% </a:t>
            </a:r>
            <a:r>
              <a:rPr lang="pt-BR" sz="2400" b="1" dirty="0">
                <a:cs typeface="Arial Narrow"/>
              </a:rPr>
              <a:t>de cobertura </a:t>
            </a:r>
            <a:r>
              <a:rPr lang="pt-BR" sz="2400" b="1" dirty="0" smtClean="0">
                <a:cs typeface="Arial Narrow"/>
              </a:rPr>
              <a:t>dos </a:t>
            </a:r>
            <a:r>
              <a:rPr lang="pt-BR" sz="2400" b="1" dirty="0">
                <a:cs typeface="Arial Narrow"/>
              </a:rPr>
              <a:t>serviços de limpeza em </a:t>
            </a:r>
            <a:r>
              <a:rPr lang="pt-BR" sz="2400" b="1" dirty="0" smtClean="0">
                <a:cs typeface="Arial Narrow"/>
              </a:rPr>
              <a:t>ZEIS </a:t>
            </a:r>
            <a:r>
              <a:rPr lang="pt-BR" sz="2400" dirty="0">
                <a:cs typeface="Arial Narrow"/>
              </a:rPr>
              <a:t>(Zona de Especial Interesse Social</a:t>
            </a:r>
            <a:r>
              <a:rPr lang="pt-BR" sz="2400" dirty="0" smtClean="0">
                <a:cs typeface="Arial Narrow"/>
              </a:rPr>
              <a:t>);</a:t>
            </a: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r>
              <a:rPr lang="pt-BR" sz="2400" dirty="0" smtClean="0">
                <a:cs typeface="Arial Narrow"/>
              </a:rPr>
              <a:t>Ampliar de 20% (2016</a:t>
            </a:r>
            <a:r>
              <a:rPr lang="pt-BR" sz="2400" dirty="0">
                <a:cs typeface="Arial Narrow"/>
              </a:rPr>
              <a:t>) para 41% </a:t>
            </a:r>
            <a:r>
              <a:rPr lang="pt-BR" sz="2400" dirty="0" smtClean="0">
                <a:cs typeface="Arial Narrow"/>
              </a:rPr>
              <a:t>até 2021 a </a:t>
            </a:r>
            <a:r>
              <a:rPr lang="pt-BR" sz="2400" b="1" dirty="0" smtClean="0">
                <a:cs typeface="Arial Narrow"/>
              </a:rPr>
              <a:t>população </a:t>
            </a:r>
            <a:r>
              <a:rPr lang="pt-BR" sz="2400" b="1" dirty="0">
                <a:cs typeface="Arial Narrow"/>
              </a:rPr>
              <a:t>atendida por coleta </a:t>
            </a:r>
            <a:r>
              <a:rPr lang="pt-BR" sz="2400" b="1" dirty="0" smtClean="0">
                <a:cs typeface="Arial Narrow"/>
              </a:rPr>
              <a:t>seletiva</a:t>
            </a:r>
            <a:r>
              <a:rPr lang="pt-BR" sz="2400" dirty="0" smtClean="0">
                <a:cs typeface="Arial Narrow"/>
              </a:rPr>
              <a:t>.</a:t>
            </a: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 smtClean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 smtClean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 smtClean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 smtClean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 smtClean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>
              <a:cs typeface="Arial Narrow"/>
            </a:endParaRPr>
          </a:p>
          <a:p>
            <a:pPr marL="365125" indent="-365125">
              <a:spcAft>
                <a:spcPts val="1800"/>
              </a:spcAft>
              <a:buFont typeface="Arial"/>
              <a:buChar char="•"/>
            </a:pPr>
            <a:endParaRPr lang="pt-BR" sz="2400" dirty="0">
              <a:cs typeface="Arial Narrow"/>
            </a:endParaRPr>
          </a:p>
          <a:p>
            <a:pPr>
              <a:spcAft>
                <a:spcPts val="1800"/>
              </a:spcAft>
            </a:pPr>
            <a:endParaRPr lang="pt-BR" sz="2400" b="1" dirty="0">
              <a:cs typeface="Arial Narrow"/>
            </a:endParaRPr>
          </a:p>
          <a:p>
            <a:pPr>
              <a:spcAft>
                <a:spcPts val="1800"/>
              </a:spcAft>
            </a:pPr>
            <a:endParaRPr lang="pt-BR" sz="2400" b="1" dirty="0" smtClean="0">
              <a:cs typeface="Arial Narrow"/>
            </a:endParaRPr>
          </a:p>
        </p:txBody>
      </p:sp>
      <p:sp>
        <p:nvSpPr>
          <p:cNvPr id="6" name="CaixaDeTexto 1"/>
          <p:cNvSpPr txBox="1">
            <a:spLocks noChangeArrowheads="1"/>
          </p:cNvSpPr>
          <p:nvPr/>
        </p:nvSpPr>
        <p:spPr bwMode="auto">
          <a:xfrm>
            <a:off x="179512" y="868070"/>
            <a:ext cx="47525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pt-BR" sz="2800" b="1" dirty="0" smtClean="0">
                <a:solidFill>
                  <a:srgbClr val="17375E"/>
                </a:solidFill>
              </a:rPr>
              <a:t>Principais Indicadores e Metas para 2020-2021</a:t>
            </a:r>
            <a:endParaRPr lang="pt-BR" sz="2800" b="1" dirty="0">
              <a:solidFill>
                <a:srgbClr val="17375E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 bwMode="auto">
          <a:xfrm>
            <a:off x="911354" y="188640"/>
            <a:ext cx="488826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rtlCol="0">
            <a:prstTxWarp prst="textNoShape">
              <a:avLst/>
            </a:prstTxWarp>
            <a:spAutoFit/>
          </a:bodyPr>
          <a:lstStyle/>
          <a:p>
            <a:pPr algn="ctr">
              <a:defRPr/>
            </a:pPr>
            <a:r>
              <a:rPr lang="pt-BR" sz="3200" b="1" dirty="0">
                <a:solidFill>
                  <a:schemeClr val="accent6">
                    <a:lumMod val="75000"/>
                  </a:schemeClr>
                </a:solidFill>
              </a:rPr>
              <a:t>Sustentabilidade Ambiental</a:t>
            </a:r>
          </a:p>
        </p:txBody>
      </p:sp>
    </p:spTree>
    <p:extLst>
      <p:ext uri="{BB962C8B-B14F-4D97-AF65-F5344CB8AC3E}">
        <p14:creationId xmlns:p14="http://schemas.microsoft.com/office/powerpoint/2010/main" xmlns="" val="654179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0166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5133</TotalTime>
  <Words>2487</Words>
  <Application>Microsoft Office PowerPoint</Application>
  <PresentationFormat>Apresentação na tela (4:3)</PresentationFormat>
  <Paragraphs>309</Paragraphs>
  <Slides>32</Slides>
  <Notes>32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incorporados</vt:lpstr>
      </vt:variant>
      <vt:variant>
        <vt:i4>2</vt:i4>
      </vt:variant>
      <vt:variant>
        <vt:lpstr>Títulos de slides</vt:lpstr>
      </vt:variant>
      <vt:variant>
        <vt:i4>32</vt:i4>
      </vt:variant>
    </vt:vector>
  </HeadingPairs>
  <TitlesOfParts>
    <vt:vector size="35" baseType="lpstr">
      <vt:lpstr>Tema do Office</vt:lpstr>
      <vt:lpstr>Document</vt:lpstr>
      <vt:lpstr>Worksheet</vt:lpstr>
      <vt:lpstr>Slide 1</vt:lpstr>
      <vt:lpstr>Slide 2</vt:lpstr>
      <vt:lpstr>Estimativa das Receitas 2020-2021</vt:lpstr>
      <vt:lpstr>Slide 4</vt:lpstr>
      <vt:lpstr>Despesas por Função de Governo  2020-2021</vt:lpstr>
      <vt:lpstr>Slide 6</vt:lpstr>
      <vt:lpstr>Slide 7</vt:lpstr>
      <vt:lpstr>Slide 8</vt:lpstr>
      <vt:lpstr>Principais Metas Físicas e Indicadores  por Áreas de Resultado  </vt:lpstr>
      <vt:lpstr>Alterações propostas na revisão do PPAG 2020-2021 - Exemplos</vt:lpstr>
      <vt:lpstr>Alterações propostas na revisão do PPAG 2020-2021 - Exemplos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</vt:vector>
  </TitlesOfParts>
  <Company>Prefeitura de Belo Horizonte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JUAREZ FERREIRA DUTRA</dc:creator>
  <cp:lastModifiedBy>maria.raquel</cp:lastModifiedBy>
  <cp:revision>402</cp:revision>
  <cp:lastPrinted>2019-10-11T17:54:46Z</cp:lastPrinted>
  <dcterms:created xsi:type="dcterms:W3CDTF">2017-09-12T20:53:10Z</dcterms:created>
  <dcterms:modified xsi:type="dcterms:W3CDTF">2019-10-11T22:59:01Z</dcterms:modified>
</cp:coreProperties>
</file>