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458" r:id="rId2"/>
    <p:sldId id="459" r:id="rId3"/>
    <p:sldId id="437" r:id="rId4"/>
    <p:sldId id="456" r:id="rId5"/>
    <p:sldId id="457" r:id="rId6"/>
    <p:sldId id="442" r:id="rId7"/>
    <p:sldId id="475" r:id="rId8"/>
    <p:sldId id="476" r:id="rId9"/>
    <p:sldId id="460" r:id="rId10"/>
    <p:sldId id="454" r:id="rId11"/>
    <p:sldId id="444" r:id="rId12"/>
    <p:sldId id="451" r:id="rId13"/>
    <p:sldId id="461" r:id="rId14"/>
    <p:sldId id="447" r:id="rId15"/>
    <p:sldId id="462" r:id="rId16"/>
    <p:sldId id="496" r:id="rId17"/>
    <p:sldId id="497" r:id="rId18"/>
    <p:sldId id="481" r:id="rId19"/>
    <p:sldId id="484" r:id="rId20"/>
    <p:sldId id="485" r:id="rId21"/>
    <p:sldId id="488" r:id="rId22"/>
    <p:sldId id="489" r:id="rId23"/>
    <p:sldId id="492" r:id="rId24"/>
    <p:sldId id="493" r:id="rId25"/>
    <p:sldId id="259" r:id="rId26"/>
  </p:sldIdLst>
  <p:sldSz cx="9144000" cy="6858000" type="screen4x3"/>
  <p:notesSz cx="6819900" cy="99314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6F38"/>
    <a:srgbClr val="68F8B3"/>
    <a:srgbClr val="BEE63E"/>
    <a:srgbClr val="77D789"/>
    <a:srgbClr val="8CAF47"/>
    <a:srgbClr val="3BE557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Ênfas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Estilo Claro 2 - Ênfas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505E3EF-67EA-436B-97B2-0124C06EBD24}" styleName="Estilo Médio 4 - Ênfas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Estilo Claro 3 - Ênfase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B1032C-EA38-4F05-BA0D-38AFFFC7BED3}" styleName="Estilo Claro 3 - Ênfase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7853C-536D-4A76-A0AE-DD22124D55A5}" styleName="Estilo com Tema 1 - Ênfas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édio 2 - Ênfas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Estilo Claro 3 - Ênfas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6D9F66E-5EB9-4882-86FB-DCBF35E3C3E4}" styleName="Estilo Médio 4 - Ênfas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10A1B5D5-9B99-4C35-A422-299274C87663}" styleName="Estilo Médio 1 - Ênfas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8" autoAdjust="0"/>
    <p:restoredTop sz="87074" autoAdjust="0"/>
  </p:normalViewPr>
  <p:slideViewPr>
    <p:cSldViewPr>
      <p:cViewPr varScale="1">
        <p:scale>
          <a:sx n="65" d="100"/>
          <a:sy n="65" d="100"/>
        </p:scale>
        <p:origin x="153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Receitas!$A$28:$A$32</c:f>
              <c:strCache>
                <c:ptCount val="5"/>
                <c:pt idx="0">
                  <c:v>  Impostos e Taxas</c:v>
                </c:pt>
                <c:pt idx="1">
                  <c:v>  Transferências Correntes </c:v>
                </c:pt>
                <c:pt idx="2">
                  <c:v>  Outras Receitas Correntes </c:v>
                </c:pt>
                <c:pt idx="3">
                  <c:v>Receitas de Capital</c:v>
                </c:pt>
                <c:pt idx="4">
                  <c:v>Receita Intraorçamentária</c:v>
                </c:pt>
              </c:strCache>
            </c:strRef>
          </c:cat>
          <c:val>
            <c:numRef>
              <c:f>Receitas!$B$28:$B$32</c:f>
            </c:numRef>
          </c:val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5.1290901137357833E-2"/>
                  <c:y val="7.437044327792359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20641819772528433"/>
                  <c:y val="-3.30322251385243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4.3170166229221346E-2"/>
                  <c:y val="0.1074908865558471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76503280839895"/>
                  <c:y val="0.1813589967920676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5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791666666666667"/>
                      <c:h val="0.2060185185185185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Receitas!$A$28:$A$32</c:f>
              <c:strCache>
                <c:ptCount val="5"/>
                <c:pt idx="0">
                  <c:v>  Impostos e Taxas</c:v>
                </c:pt>
                <c:pt idx="1">
                  <c:v>  Transferências Correntes </c:v>
                </c:pt>
                <c:pt idx="2">
                  <c:v>  Outras Receitas Correntes </c:v>
                </c:pt>
                <c:pt idx="3">
                  <c:v>Receitas de Capital</c:v>
                </c:pt>
                <c:pt idx="4">
                  <c:v>Receita Intraorçamentária</c:v>
                </c:pt>
              </c:strCache>
            </c:strRef>
          </c:cat>
          <c:val>
            <c:numRef>
              <c:f>Receitas!$C$28:$C$32</c:f>
              <c:numCache>
                <c:formatCode>0.00%</c:formatCode>
                <c:ptCount val="5"/>
                <c:pt idx="0">
                  <c:v>0.31951216973817326</c:v>
                </c:pt>
                <c:pt idx="1">
                  <c:v>0.42080152352616013</c:v>
                </c:pt>
                <c:pt idx="2">
                  <c:v>7.7509083292035458E-2</c:v>
                </c:pt>
                <c:pt idx="3">
                  <c:v>0.12039052036295307</c:v>
                </c:pt>
                <c:pt idx="4">
                  <c:v>6.1786703080678108E-2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'Despesas Grupos'!$A$3:$A$12</c:f>
              <c:strCache>
                <c:ptCount val="4"/>
                <c:pt idx="0">
                  <c:v>  Pessoal e Encargos</c:v>
                </c:pt>
                <c:pt idx="1">
                  <c:v>Custeio (Outras Despesas Correntes + Juros e Encargos da Dívida)</c:v>
                </c:pt>
                <c:pt idx="2">
                  <c:v>Investimentos e Outras Despesas de Capital</c:v>
                </c:pt>
                <c:pt idx="3">
                  <c:v>Reserva de Contingência</c:v>
                </c:pt>
              </c:strCache>
            </c:strRef>
          </c:cat>
          <c:val>
            <c:numRef>
              <c:f>'Despesas Grupos'!$B$3:$B$12</c:f>
            </c:numRef>
          </c:val>
        </c:ser>
        <c:ser>
          <c:idx val="1"/>
          <c:order val="1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'Despesas Grupos'!$A$3:$A$12</c:f>
              <c:strCache>
                <c:ptCount val="4"/>
                <c:pt idx="0">
                  <c:v>  Pessoal e Encargos</c:v>
                </c:pt>
                <c:pt idx="1">
                  <c:v>Custeio (Outras Despesas Correntes + Juros e Encargos da Dívida)</c:v>
                </c:pt>
                <c:pt idx="2">
                  <c:v>Investimentos e Outras Despesas de Capital</c:v>
                </c:pt>
                <c:pt idx="3">
                  <c:v>Reserva de Contingência</c:v>
                </c:pt>
              </c:strCache>
            </c:strRef>
          </c:cat>
          <c:val>
            <c:numRef>
              <c:f>'Despesas Grupos'!$C$3:$C$12</c:f>
            </c:numRef>
          </c:val>
        </c:ser>
        <c:ser>
          <c:idx val="2"/>
          <c:order val="2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'Despesas Grupos'!$A$3:$A$12</c:f>
              <c:strCache>
                <c:ptCount val="4"/>
                <c:pt idx="0">
                  <c:v>  Pessoal e Encargos</c:v>
                </c:pt>
                <c:pt idx="1">
                  <c:v>Custeio (Outras Despesas Correntes + Juros e Encargos da Dívida)</c:v>
                </c:pt>
                <c:pt idx="2">
                  <c:v>Investimentos e Outras Despesas de Capital</c:v>
                </c:pt>
                <c:pt idx="3">
                  <c:v>Reserva de Contingência</c:v>
                </c:pt>
              </c:strCache>
            </c:strRef>
          </c:cat>
          <c:val>
            <c:numRef>
              <c:f>'Despesas Grupos'!$D$3:$D$12</c:f>
            </c:numRef>
          </c:val>
        </c:ser>
        <c:ser>
          <c:idx val="3"/>
          <c:order val="3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7.5200240594925638E-2"/>
                  <c:y val="4.411490230387872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0898101463671793"/>
                  <c:y val="-8.81784086137321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955614359347279"/>
                      <c:h val="0.33843663835331428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0.11709347109580417"/>
                  <c:y val="0.1658863661613356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'Despesas Grupos'!$A$3:$A$12</c:f>
              <c:strCache>
                <c:ptCount val="4"/>
                <c:pt idx="0">
                  <c:v>  Pessoal e Encargos</c:v>
                </c:pt>
                <c:pt idx="1">
                  <c:v>Custeio (Outras Despesas Correntes + Juros e Encargos da Dívida)</c:v>
                </c:pt>
                <c:pt idx="2">
                  <c:v>Investimentos e Outras Despesas de Capital</c:v>
                </c:pt>
                <c:pt idx="3">
                  <c:v>Reserva de Contingência</c:v>
                </c:pt>
              </c:strCache>
            </c:strRef>
          </c:cat>
          <c:val>
            <c:numRef>
              <c:f>'Despesas Grupos'!$E$3:$E$12</c:f>
              <c:numCache>
                <c:formatCode>0.00%</c:formatCode>
                <c:ptCount val="4"/>
                <c:pt idx="0">
                  <c:v>0.38710107184849846</c:v>
                </c:pt>
                <c:pt idx="1">
                  <c:v>0.43163982539082063</c:v>
                </c:pt>
                <c:pt idx="2">
                  <c:v>0.16334677814381127</c:v>
                </c:pt>
                <c:pt idx="3">
                  <c:v>1.7912324616869642E-2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Função!$A$2:$A$25</c:f>
              <c:strCache>
                <c:ptCount val="10"/>
                <c:pt idx="0">
                  <c:v>Saúde</c:v>
                </c:pt>
                <c:pt idx="1">
                  <c:v>Educação</c:v>
                </c:pt>
                <c:pt idx="2">
                  <c:v>Previdência Social</c:v>
                </c:pt>
                <c:pt idx="3">
                  <c:v>Saneamento</c:v>
                </c:pt>
                <c:pt idx="4">
                  <c:v>Urbanismo</c:v>
                </c:pt>
                <c:pt idx="5">
                  <c:v>Administração</c:v>
                </c:pt>
                <c:pt idx="6">
                  <c:v>Transporte</c:v>
                </c:pt>
                <c:pt idx="7">
                  <c:v>Habitação</c:v>
                </c:pt>
                <c:pt idx="8">
                  <c:v>Assistência Social</c:v>
                </c:pt>
                <c:pt idx="9">
                  <c:v>Outras</c:v>
                </c:pt>
              </c:strCache>
            </c:strRef>
          </c:cat>
          <c:val>
            <c:numRef>
              <c:f>Função!$B$2:$B$25</c:f>
            </c:numRef>
          </c:val>
        </c:ser>
        <c:ser>
          <c:idx val="1"/>
          <c:order val="1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Função!$A$2:$A$25</c:f>
              <c:strCache>
                <c:ptCount val="10"/>
                <c:pt idx="0">
                  <c:v>Saúde</c:v>
                </c:pt>
                <c:pt idx="1">
                  <c:v>Educação</c:v>
                </c:pt>
                <c:pt idx="2">
                  <c:v>Previdência Social</c:v>
                </c:pt>
                <c:pt idx="3">
                  <c:v>Saneamento</c:v>
                </c:pt>
                <c:pt idx="4">
                  <c:v>Urbanismo</c:v>
                </c:pt>
                <c:pt idx="5">
                  <c:v>Administração</c:v>
                </c:pt>
                <c:pt idx="6">
                  <c:v>Transporte</c:v>
                </c:pt>
                <c:pt idx="7">
                  <c:v>Habitação</c:v>
                </c:pt>
                <c:pt idx="8">
                  <c:v>Assistência Social</c:v>
                </c:pt>
                <c:pt idx="9">
                  <c:v>Outras</c:v>
                </c:pt>
              </c:strCache>
            </c:strRef>
          </c:cat>
          <c:val>
            <c:numRef>
              <c:f>Função!$C$2:$C$25</c:f>
            </c:numRef>
          </c:val>
        </c:ser>
        <c:ser>
          <c:idx val="2"/>
          <c:order val="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9.8371251024451985E-3"/>
                  <c:y val="3.408713807813740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8397808969530987E-2"/>
                  <c:y val="-9.032529223093495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22208459120475554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-4.880292137395869E-2"/>
                  <c:y val="-2.200998890238029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3.4420030500140052E-2"/>
                  <c:y val="-0.1079000636189243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3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3.5721577292956955E-2"/>
                  <c:y val="2.7832844148956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4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accent3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Função!$A$2:$A$25</c:f>
              <c:strCache>
                <c:ptCount val="10"/>
                <c:pt idx="0">
                  <c:v>Saúde</c:v>
                </c:pt>
                <c:pt idx="1">
                  <c:v>Educação</c:v>
                </c:pt>
                <c:pt idx="2">
                  <c:v>Previdência Social</c:v>
                </c:pt>
                <c:pt idx="3">
                  <c:v>Saneamento</c:v>
                </c:pt>
                <c:pt idx="4">
                  <c:v>Urbanismo</c:v>
                </c:pt>
                <c:pt idx="5">
                  <c:v>Administração</c:v>
                </c:pt>
                <c:pt idx="6">
                  <c:v>Transporte</c:v>
                </c:pt>
                <c:pt idx="7">
                  <c:v>Habitação</c:v>
                </c:pt>
                <c:pt idx="8">
                  <c:v>Assistência Social</c:v>
                </c:pt>
                <c:pt idx="9">
                  <c:v>Outras</c:v>
                </c:pt>
              </c:strCache>
            </c:strRef>
          </c:cat>
          <c:val>
            <c:numRef>
              <c:f>Função!$D$2:$D$25</c:f>
              <c:numCache>
                <c:formatCode>0.00%</c:formatCode>
                <c:ptCount val="10"/>
                <c:pt idx="0">
                  <c:v>0.33926708106009817</c:v>
                </c:pt>
                <c:pt idx="1">
                  <c:v>0.15422693791664457</c:v>
                </c:pt>
                <c:pt idx="2">
                  <c:v>9.5439067990807813E-2</c:v>
                </c:pt>
                <c:pt idx="3">
                  <c:v>6.3303174965447559E-2</c:v>
                </c:pt>
                <c:pt idx="4">
                  <c:v>6.1517656185196917E-2</c:v>
                </c:pt>
                <c:pt idx="5">
                  <c:v>3.8754074109361152E-2</c:v>
                </c:pt>
                <c:pt idx="6">
                  <c:v>3.8608859172219477E-2</c:v>
                </c:pt>
                <c:pt idx="7">
                  <c:v>2.6895429121390056E-2</c:v>
                </c:pt>
                <c:pt idx="8">
                  <c:v>2.6724880764247089E-2</c:v>
                </c:pt>
                <c:pt idx="9">
                  <c:v>0.15526747774210406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81E1BC-AE7A-4991-9878-1CD611A48D2C}" type="doc">
      <dgm:prSet loTypeId="urn:microsoft.com/office/officeart/2009/3/layout/PlusandMinus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3F731EB-3AA0-4682-8112-F8C4E7A0CA90}">
      <dgm:prSet phldrT="[Texto]" custT="1"/>
      <dgm:spPr/>
      <dgm:t>
        <a:bodyPr/>
        <a:lstStyle/>
        <a:p>
          <a:r>
            <a:rPr lang="pt-BR" sz="4800" dirty="0" smtClean="0"/>
            <a:t>De onde vem?</a:t>
          </a:r>
        </a:p>
        <a:p>
          <a:r>
            <a:rPr lang="pt-BR" sz="4800" u="sng" dirty="0" smtClean="0">
              <a:hlinkClick xmlns:r="http://schemas.openxmlformats.org/officeDocument/2006/relationships" r:id="" action="ppaction://hlinkshowjump?jump=nextslide"/>
            </a:rPr>
            <a:t>Receitas</a:t>
          </a:r>
          <a:endParaRPr lang="pt-BR" sz="4800" u="sng" dirty="0"/>
        </a:p>
      </dgm:t>
    </dgm:pt>
    <dgm:pt modelId="{E4504321-51CC-4EF6-AB46-EBB7087C8F81}" type="parTrans" cxnId="{9540918C-7A88-4780-8BD2-B39F3DA64379}">
      <dgm:prSet/>
      <dgm:spPr/>
      <dgm:t>
        <a:bodyPr/>
        <a:lstStyle/>
        <a:p>
          <a:endParaRPr lang="pt-BR" sz="1600"/>
        </a:p>
      </dgm:t>
    </dgm:pt>
    <dgm:pt modelId="{71F65A4A-8109-4101-B9BC-749F7D3C1C43}" type="sibTrans" cxnId="{9540918C-7A88-4780-8BD2-B39F3DA64379}">
      <dgm:prSet/>
      <dgm:spPr/>
      <dgm:t>
        <a:bodyPr/>
        <a:lstStyle/>
        <a:p>
          <a:endParaRPr lang="pt-BR" sz="1600"/>
        </a:p>
      </dgm:t>
    </dgm:pt>
    <dgm:pt modelId="{D2FCE55E-7290-4057-9B64-AE43983FD147}">
      <dgm:prSet phldrT="[Texto]" custT="1"/>
      <dgm:spPr/>
      <dgm:t>
        <a:bodyPr/>
        <a:lstStyle/>
        <a:p>
          <a:r>
            <a:rPr lang="pt-BR" sz="4800" dirty="0" smtClean="0"/>
            <a:t>Para onde vai?</a:t>
          </a:r>
        </a:p>
        <a:p>
          <a:r>
            <a:rPr lang="pt-BR" sz="4800" u="sng" dirty="0" smtClean="0">
              <a:hlinkClick xmlns:r="http://schemas.openxmlformats.org/officeDocument/2006/relationships" r:id="rId1" action="ppaction://hlinksldjump"/>
            </a:rPr>
            <a:t>Despesas</a:t>
          </a:r>
          <a:endParaRPr lang="pt-BR" sz="4800" u="sng" dirty="0"/>
        </a:p>
      </dgm:t>
    </dgm:pt>
    <dgm:pt modelId="{4AAAF802-3FC9-44F7-A03F-32A908024AAD}" type="parTrans" cxnId="{A18B59C8-5722-48DC-A4C1-1E664306D9C1}">
      <dgm:prSet/>
      <dgm:spPr/>
      <dgm:t>
        <a:bodyPr/>
        <a:lstStyle/>
        <a:p>
          <a:endParaRPr lang="pt-BR" sz="1600"/>
        </a:p>
      </dgm:t>
    </dgm:pt>
    <dgm:pt modelId="{B9138B38-982A-4034-B637-48FA91DB93A7}" type="sibTrans" cxnId="{A18B59C8-5722-48DC-A4C1-1E664306D9C1}">
      <dgm:prSet/>
      <dgm:spPr/>
      <dgm:t>
        <a:bodyPr/>
        <a:lstStyle/>
        <a:p>
          <a:endParaRPr lang="pt-BR" sz="1600"/>
        </a:p>
      </dgm:t>
    </dgm:pt>
    <dgm:pt modelId="{F977AEE9-3B36-484B-A9FC-A559BD7A5503}" type="pres">
      <dgm:prSet presAssocID="{7C81E1BC-AE7A-4991-9878-1CD611A48D2C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2273FAB-86DD-432E-B7FE-775C37571691}" type="pres">
      <dgm:prSet presAssocID="{7C81E1BC-AE7A-4991-9878-1CD611A48D2C}" presName="Background" presStyleLbl="bgImgPlace1" presStyleIdx="0" presStyleCnt="1"/>
      <dgm:spPr/>
    </dgm:pt>
    <dgm:pt modelId="{BF21CCAA-A732-47B1-9E50-0B8F103B6FD3}" type="pres">
      <dgm:prSet presAssocID="{7C81E1BC-AE7A-4991-9878-1CD611A48D2C}" presName="ParentText1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BB02E93-48DE-4C22-B75C-DF1C450D9C88}" type="pres">
      <dgm:prSet presAssocID="{7C81E1BC-AE7A-4991-9878-1CD611A48D2C}" presName="ParentText2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CC434F8-0978-449F-A02C-7B3A643C2B22}" type="pres">
      <dgm:prSet presAssocID="{7C81E1BC-AE7A-4991-9878-1CD611A48D2C}" presName="Plus" presStyleLbl="alignNode1" presStyleIdx="0" presStyleCnt="2"/>
      <dgm:spPr/>
    </dgm:pt>
    <dgm:pt modelId="{503ADE04-7A44-45D0-841B-A8A9B5BD5D7F}" type="pres">
      <dgm:prSet presAssocID="{7C81E1BC-AE7A-4991-9878-1CD611A48D2C}" presName="Minus" presStyleLbl="alignNode1" presStyleIdx="1" presStyleCnt="2"/>
      <dgm:spPr/>
    </dgm:pt>
    <dgm:pt modelId="{F602555E-BFFA-462E-93FC-C3C0443A66FD}" type="pres">
      <dgm:prSet presAssocID="{7C81E1BC-AE7A-4991-9878-1CD611A48D2C}" presName="Divider" presStyleLbl="parChTrans1D1" presStyleIdx="0" presStyleCnt="1"/>
      <dgm:spPr/>
    </dgm:pt>
  </dgm:ptLst>
  <dgm:cxnLst>
    <dgm:cxn modelId="{9FE1C5CE-252D-4E13-8EC4-AD6651B1B171}" type="presOf" srcId="{83F731EB-3AA0-4682-8112-F8C4E7A0CA90}" destId="{BF21CCAA-A732-47B1-9E50-0B8F103B6FD3}" srcOrd="0" destOrd="0" presId="urn:microsoft.com/office/officeart/2009/3/layout/PlusandMinus"/>
    <dgm:cxn modelId="{A18B59C8-5722-48DC-A4C1-1E664306D9C1}" srcId="{7C81E1BC-AE7A-4991-9878-1CD611A48D2C}" destId="{D2FCE55E-7290-4057-9B64-AE43983FD147}" srcOrd="1" destOrd="0" parTransId="{4AAAF802-3FC9-44F7-A03F-32A908024AAD}" sibTransId="{B9138B38-982A-4034-B637-48FA91DB93A7}"/>
    <dgm:cxn modelId="{9540918C-7A88-4780-8BD2-B39F3DA64379}" srcId="{7C81E1BC-AE7A-4991-9878-1CD611A48D2C}" destId="{83F731EB-3AA0-4682-8112-F8C4E7A0CA90}" srcOrd="0" destOrd="0" parTransId="{E4504321-51CC-4EF6-AB46-EBB7087C8F81}" sibTransId="{71F65A4A-8109-4101-B9BC-749F7D3C1C43}"/>
    <dgm:cxn modelId="{07BA1C26-7015-4211-A325-0F375A048D18}" type="presOf" srcId="{7C81E1BC-AE7A-4991-9878-1CD611A48D2C}" destId="{F977AEE9-3B36-484B-A9FC-A559BD7A5503}" srcOrd="0" destOrd="0" presId="urn:microsoft.com/office/officeart/2009/3/layout/PlusandMinus"/>
    <dgm:cxn modelId="{A91B5135-B5BB-4018-A965-D34F7D3919EC}" type="presOf" srcId="{D2FCE55E-7290-4057-9B64-AE43983FD147}" destId="{9BB02E93-48DE-4C22-B75C-DF1C450D9C88}" srcOrd="0" destOrd="0" presId="urn:microsoft.com/office/officeart/2009/3/layout/PlusandMinus"/>
    <dgm:cxn modelId="{B5C365A0-0127-4EDF-A830-2521BE7BF7C3}" type="presParOf" srcId="{F977AEE9-3B36-484B-A9FC-A559BD7A5503}" destId="{F2273FAB-86DD-432E-B7FE-775C37571691}" srcOrd="0" destOrd="0" presId="urn:microsoft.com/office/officeart/2009/3/layout/PlusandMinus"/>
    <dgm:cxn modelId="{D8B7759C-DDF8-45BA-96B1-9D69A5F35984}" type="presParOf" srcId="{F977AEE9-3B36-484B-A9FC-A559BD7A5503}" destId="{BF21CCAA-A732-47B1-9E50-0B8F103B6FD3}" srcOrd="1" destOrd="0" presId="urn:microsoft.com/office/officeart/2009/3/layout/PlusandMinus"/>
    <dgm:cxn modelId="{969D6FFD-55C0-43F0-AB91-D12F04F0B722}" type="presParOf" srcId="{F977AEE9-3B36-484B-A9FC-A559BD7A5503}" destId="{9BB02E93-48DE-4C22-B75C-DF1C450D9C88}" srcOrd="2" destOrd="0" presId="urn:microsoft.com/office/officeart/2009/3/layout/PlusandMinus"/>
    <dgm:cxn modelId="{EFFF343F-8F0E-47EA-B659-E231FEC669F3}" type="presParOf" srcId="{F977AEE9-3B36-484B-A9FC-A559BD7A5503}" destId="{9CC434F8-0978-449F-A02C-7B3A643C2B22}" srcOrd="3" destOrd="0" presId="urn:microsoft.com/office/officeart/2009/3/layout/PlusandMinus"/>
    <dgm:cxn modelId="{70DC2957-F207-436F-A0EC-E931DCF4E809}" type="presParOf" srcId="{F977AEE9-3B36-484B-A9FC-A559BD7A5503}" destId="{503ADE04-7A44-45D0-841B-A8A9B5BD5D7F}" srcOrd="4" destOrd="0" presId="urn:microsoft.com/office/officeart/2009/3/layout/PlusandMinus"/>
    <dgm:cxn modelId="{FB959885-2315-4607-B368-BCEF0AE58EC3}" type="presParOf" srcId="{F977AEE9-3B36-484B-A9FC-A559BD7A5503}" destId="{F602555E-BFFA-462E-93FC-C3C0443A66FD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B8255B-7F28-4262-9E60-AB68BC30CA05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283759B-92F9-422B-8A31-80B1295DA589}">
      <dgm:prSet/>
      <dgm:spPr/>
      <dgm:t>
        <a:bodyPr/>
        <a:lstStyle/>
        <a:p>
          <a:pPr rtl="0"/>
          <a:r>
            <a:rPr lang="pt-BR" b="1" dirty="0" smtClean="0">
              <a:hlinkClick xmlns:r="http://schemas.openxmlformats.org/officeDocument/2006/relationships" r:id="" action="ppaction://hlinkshowjump?jump=nextslide"/>
            </a:rPr>
            <a:t>RECEITAS CORRENTES</a:t>
          </a:r>
          <a:endParaRPr lang="pt-BR" dirty="0"/>
        </a:p>
      </dgm:t>
    </dgm:pt>
    <dgm:pt modelId="{6360BC2F-401A-4106-9E24-FF0924FD15E6}" type="parTrans" cxnId="{5623F4EA-52A8-47DD-963B-1CDC9264736D}">
      <dgm:prSet/>
      <dgm:spPr/>
      <dgm:t>
        <a:bodyPr/>
        <a:lstStyle/>
        <a:p>
          <a:endParaRPr lang="pt-BR"/>
        </a:p>
      </dgm:t>
    </dgm:pt>
    <dgm:pt modelId="{33ED662F-C0C5-45F4-9D00-45D248292F29}" type="sibTrans" cxnId="{5623F4EA-52A8-47DD-963B-1CDC9264736D}">
      <dgm:prSet/>
      <dgm:spPr/>
      <dgm:t>
        <a:bodyPr/>
        <a:lstStyle/>
        <a:p>
          <a:endParaRPr lang="pt-BR"/>
        </a:p>
      </dgm:t>
    </dgm:pt>
    <dgm:pt modelId="{33C63A42-C816-4D84-8F8A-E3900A168737}">
      <dgm:prSet/>
      <dgm:spPr/>
      <dgm:t>
        <a:bodyPr/>
        <a:lstStyle/>
        <a:p>
          <a:pPr rtl="0"/>
          <a:r>
            <a:rPr lang="pt-BR" b="1" dirty="0" smtClean="0">
              <a:hlinkClick xmlns:r="http://schemas.openxmlformats.org/officeDocument/2006/relationships" r:id="rId1" action="ppaction://hlinksldjump"/>
            </a:rPr>
            <a:t>RECEITAS DE CAPITAL</a:t>
          </a:r>
          <a:endParaRPr lang="pt-BR" dirty="0"/>
        </a:p>
      </dgm:t>
    </dgm:pt>
    <dgm:pt modelId="{C88C35EC-EEA7-4538-9899-005F6DAE901E}" type="parTrans" cxnId="{87564680-C71E-4302-939D-4467420F77FE}">
      <dgm:prSet/>
      <dgm:spPr/>
      <dgm:t>
        <a:bodyPr/>
        <a:lstStyle/>
        <a:p>
          <a:endParaRPr lang="pt-BR"/>
        </a:p>
      </dgm:t>
    </dgm:pt>
    <dgm:pt modelId="{032347AA-2235-4AF9-9BF3-8F8063F1F538}" type="sibTrans" cxnId="{87564680-C71E-4302-939D-4467420F77FE}">
      <dgm:prSet/>
      <dgm:spPr/>
      <dgm:t>
        <a:bodyPr/>
        <a:lstStyle/>
        <a:p>
          <a:endParaRPr lang="pt-BR"/>
        </a:p>
      </dgm:t>
    </dgm:pt>
    <dgm:pt modelId="{5F5FA8C1-D61D-400C-9E85-C524F29C0D73}" type="pres">
      <dgm:prSet presAssocID="{15B8255B-7F28-4262-9E60-AB68BC30CA0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016D147-CED4-4112-9093-2DD07E69F61E}" type="pres">
      <dgm:prSet presAssocID="{8283759B-92F9-422B-8A31-80B1295DA58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0FAD865-E859-4458-ACD4-DDAE364F62D2}" type="pres">
      <dgm:prSet presAssocID="{33ED662F-C0C5-45F4-9D00-45D248292F29}" presName="spacer" presStyleCnt="0"/>
      <dgm:spPr/>
      <dgm:t>
        <a:bodyPr/>
        <a:lstStyle/>
        <a:p>
          <a:endParaRPr lang="pt-BR"/>
        </a:p>
      </dgm:t>
    </dgm:pt>
    <dgm:pt modelId="{8F23EE22-020B-417A-9713-D3AFAF1E3146}" type="pres">
      <dgm:prSet presAssocID="{33C63A42-C816-4D84-8F8A-E3900A16873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80BE761-EDEE-4083-8E9D-EBEAB96C96EB}" type="presOf" srcId="{15B8255B-7F28-4262-9E60-AB68BC30CA05}" destId="{5F5FA8C1-D61D-400C-9E85-C524F29C0D73}" srcOrd="0" destOrd="0" presId="urn:microsoft.com/office/officeart/2005/8/layout/vList2"/>
    <dgm:cxn modelId="{87564680-C71E-4302-939D-4467420F77FE}" srcId="{15B8255B-7F28-4262-9E60-AB68BC30CA05}" destId="{33C63A42-C816-4D84-8F8A-E3900A168737}" srcOrd="1" destOrd="0" parTransId="{C88C35EC-EEA7-4538-9899-005F6DAE901E}" sibTransId="{032347AA-2235-4AF9-9BF3-8F8063F1F538}"/>
    <dgm:cxn modelId="{5623F4EA-52A8-47DD-963B-1CDC9264736D}" srcId="{15B8255B-7F28-4262-9E60-AB68BC30CA05}" destId="{8283759B-92F9-422B-8A31-80B1295DA589}" srcOrd="0" destOrd="0" parTransId="{6360BC2F-401A-4106-9E24-FF0924FD15E6}" sibTransId="{33ED662F-C0C5-45F4-9D00-45D248292F29}"/>
    <dgm:cxn modelId="{39759409-225D-49D9-9AFE-A98B7D133343}" type="presOf" srcId="{33C63A42-C816-4D84-8F8A-E3900A168737}" destId="{8F23EE22-020B-417A-9713-D3AFAF1E3146}" srcOrd="0" destOrd="0" presId="urn:microsoft.com/office/officeart/2005/8/layout/vList2"/>
    <dgm:cxn modelId="{CE50F58E-8B31-42E7-A85B-81DB4DA447F8}" type="presOf" srcId="{8283759B-92F9-422B-8A31-80B1295DA589}" destId="{5016D147-CED4-4112-9093-2DD07E69F61E}" srcOrd="0" destOrd="0" presId="urn:microsoft.com/office/officeart/2005/8/layout/vList2"/>
    <dgm:cxn modelId="{954E22B4-A0B4-4E56-ABDA-6425B73AC5F1}" type="presParOf" srcId="{5F5FA8C1-D61D-400C-9E85-C524F29C0D73}" destId="{5016D147-CED4-4112-9093-2DD07E69F61E}" srcOrd="0" destOrd="0" presId="urn:microsoft.com/office/officeart/2005/8/layout/vList2"/>
    <dgm:cxn modelId="{F6755ECF-DCB2-4D1C-ACE4-96E88902B057}" type="presParOf" srcId="{5F5FA8C1-D61D-400C-9E85-C524F29C0D73}" destId="{A0FAD865-E859-4458-ACD4-DDAE364F62D2}" srcOrd="1" destOrd="0" presId="urn:microsoft.com/office/officeart/2005/8/layout/vList2"/>
    <dgm:cxn modelId="{6E04CFBF-5723-4F82-80A8-FF105D1CB589}" type="presParOf" srcId="{5F5FA8C1-D61D-400C-9E85-C524F29C0D73}" destId="{8F23EE22-020B-417A-9713-D3AFAF1E3146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B8255B-7F28-4262-9E60-AB68BC30CA0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283759B-92F9-422B-8A31-80B1295DA589}">
      <dgm:prSet/>
      <dgm:spPr/>
      <dgm:t>
        <a:bodyPr/>
        <a:lstStyle/>
        <a:p>
          <a:pPr rtl="0"/>
          <a:r>
            <a:rPr lang="pt-BR" b="1" dirty="0" smtClean="0"/>
            <a:t>RECEITAS CORRENTES:</a:t>
          </a:r>
          <a:endParaRPr lang="pt-BR" dirty="0"/>
        </a:p>
      </dgm:t>
    </dgm:pt>
    <dgm:pt modelId="{6360BC2F-401A-4106-9E24-FF0924FD15E6}" type="parTrans" cxnId="{5623F4EA-52A8-47DD-963B-1CDC9264736D}">
      <dgm:prSet/>
      <dgm:spPr/>
      <dgm:t>
        <a:bodyPr/>
        <a:lstStyle/>
        <a:p>
          <a:endParaRPr lang="pt-BR"/>
        </a:p>
      </dgm:t>
    </dgm:pt>
    <dgm:pt modelId="{33ED662F-C0C5-45F4-9D00-45D248292F29}" type="sibTrans" cxnId="{5623F4EA-52A8-47DD-963B-1CDC9264736D}">
      <dgm:prSet/>
      <dgm:spPr/>
      <dgm:t>
        <a:bodyPr/>
        <a:lstStyle/>
        <a:p>
          <a:endParaRPr lang="pt-BR"/>
        </a:p>
      </dgm:t>
    </dgm:pt>
    <dgm:pt modelId="{5CC4BE5C-78CE-48BE-94A8-47325B8C8378}">
      <dgm:prSet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pt-BR" dirty="0" smtClean="0"/>
            <a:t>      A) IPTU, </a:t>
          </a:r>
          <a:r>
            <a:rPr lang="pt-BR" dirty="0" err="1" smtClean="0"/>
            <a:t>ISSQN,Taxas</a:t>
          </a:r>
          <a:r>
            <a:rPr lang="pt-BR" dirty="0" smtClean="0"/>
            <a:t>, </a:t>
          </a:r>
          <a:r>
            <a:rPr lang="pt-BR" dirty="0" err="1" smtClean="0"/>
            <a:t>etc</a:t>
          </a:r>
          <a:r>
            <a:rPr lang="pt-BR" dirty="0" smtClean="0"/>
            <a:t>;</a:t>
          </a:r>
          <a:endParaRPr lang="pt-BR" dirty="0"/>
        </a:p>
      </dgm:t>
    </dgm:pt>
    <dgm:pt modelId="{37D7BF78-A2E3-491D-A76D-E40F14AAB10C}" type="parTrans" cxnId="{A91E4FF0-F65F-4D81-9A9D-AB1956C76B41}">
      <dgm:prSet/>
      <dgm:spPr/>
      <dgm:t>
        <a:bodyPr/>
        <a:lstStyle/>
        <a:p>
          <a:endParaRPr lang="pt-BR"/>
        </a:p>
      </dgm:t>
    </dgm:pt>
    <dgm:pt modelId="{73EBCF94-7C11-4497-B95C-E7E41700D36C}" type="sibTrans" cxnId="{A91E4FF0-F65F-4D81-9A9D-AB1956C76B41}">
      <dgm:prSet/>
      <dgm:spPr/>
      <dgm:t>
        <a:bodyPr/>
        <a:lstStyle/>
        <a:p>
          <a:endParaRPr lang="pt-BR"/>
        </a:p>
      </dgm:t>
    </dgm:pt>
    <dgm:pt modelId="{898D5845-32E1-410A-A145-577D3D8AB2DB}">
      <dgm:prSet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pt-BR" dirty="0" smtClean="0"/>
            <a:t>      B) transferências: SUS, FPM, ICMS, IPVA, etc.</a:t>
          </a:r>
          <a:endParaRPr lang="pt-BR" dirty="0"/>
        </a:p>
      </dgm:t>
    </dgm:pt>
    <dgm:pt modelId="{34A8B4F6-E905-44C4-9698-FF0503B74D1C}" type="parTrans" cxnId="{4CEEE186-E9B4-4CF5-9B13-D9862CD48F5D}">
      <dgm:prSet/>
      <dgm:spPr/>
      <dgm:t>
        <a:bodyPr/>
        <a:lstStyle/>
        <a:p>
          <a:endParaRPr lang="pt-BR"/>
        </a:p>
      </dgm:t>
    </dgm:pt>
    <dgm:pt modelId="{AFC11AB5-0F07-4369-B077-EAA02AF0ED95}" type="sibTrans" cxnId="{4CEEE186-E9B4-4CF5-9B13-D9862CD48F5D}">
      <dgm:prSet/>
      <dgm:spPr/>
      <dgm:t>
        <a:bodyPr/>
        <a:lstStyle/>
        <a:p>
          <a:endParaRPr lang="pt-BR"/>
        </a:p>
      </dgm:t>
    </dgm:pt>
    <dgm:pt modelId="{5F5FA8C1-D61D-400C-9E85-C524F29C0D73}" type="pres">
      <dgm:prSet presAssocID="{15B8255B-7F28-4262-9E60-AB68BC30CA0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016D147-CED4-4112-9093-2DD07E69F61E}" type="pres">
      <dgm:prSet presAssocID="{8283759B-92F9-422B-8A31-80B1295DA58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0FAD865-E859-4458-ACD4-DDAE364F62D2}" type="pres">
      <dgm:prSet presAssocID="{33ED662F-C0C5-45F4-9D00-45D248292F29}" presName="spacer" presStyleCnt="0"/>
      <dgm:spPr/>
    </dgm:pt>
    <dgm:pt modelId="{7D3E2A73-15F3-4038-BCAE-2B4510345F5F}" type="pres">
      <dgm:prSet presAssocID="{5CC4BE5C-78CE-48BE-94A8-47325B8C837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5595F8D-AABF-46EB-947D-57B943452E99}" type="pres">
      <dgm:prSet presAssocID="{73EBCF94-7C11-4497-B95C-E7E41700D36C}" presName="spacer" presStyleCnt="0"/>
      <dgm:spPr/>
    </dgm:pt>
    <dgm:pt modelId="{2455CDB5-BAC2-4594-A4FE-7970BCF5E174}" type="pres">
      <dgm:prSet presAssocID="{898D5845-32E1-410A-A145-577D3D8AB2D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D083934-4FD9-4C15-AA20-01234C6592E5}" type="presOf" srcId="{5CC4BE5C-78CE-48BE-94A8-47325B8C8378}" destId="{7D3E2A73-15F3-4038-BCAE-2B4510345F5F}" srcOrd="0" destOrd="0" presId="urn:microsoft.com/office/officeart/2005/8/layout/vList2"/>
    <dgm:cxn modelId="{A91E4FF0-F65F-4D81-9A9D-AB1956C76B41}" srcId="{15B8255B-7F28-4262-9E60-AB68BC30CA05}" destId="{5CC4BE5C-78CE-48BE-94A8-47325B8C8378}" srcOrd="1" destOrd="0" parTransId="{37D7BF78-A2E3-491D-A76D-E40F14AAB10C}" sibTransId="{73EBCF94-7C11-4497-B95C-E7E41700D36C}"/>
    <dgm:cxn modelId="{5623F4EA-52A8-47DD-963B-1CDC9264736D}" srcId="{15B8255B-7F28-4262-9E60-AB68BC30CA05}" destId="{8283759B-92F9-422B-8A31-80B1295DA589}" srcOrd="0" destOrd="0" parTransId="{6360BC2F-401A-4106-9E24-FF0924FD15E6}" sibTransId="{33ED662F-C0C5-45F4-9D00-45D248292F29}"/>
    <dgm:cxn modelId="{C74653CE-A0AE-4277-A3CA-6C5E91ED428C}" type="presOf" srcId="{898D5845-32E1-410A-A145-577D3D8AB2DB}" destId="{2455CDB5-BAC2-4594-A4FE-7970BCF5E174}" srcOrd="0" destOrd="0" presId="urn:microsoft.com/office/officeart/2005/8/layout/vList2"/>
    <dgm:cxn modelId="{E0FB84BE-7F20-4767-8A5C-35575DAF5DBA}" type="presOf" srcId="{15B8255B-7F28-4262-9E60-AB68BC30CA05}" destId="{5F5FA8C1-D61D-400C-9E85-C524F29C0D73}" srcOrd="0" destOrd="0" presId="urn:microsoft.com/office/officeart/2005/8/layout/vList2"/>
    <dgm:cxn modelId="{88FB7BB0-FBFA-4592-9C31-9C2407742FFA}" type="presOf" srcId="{8283759B-92F9-422B-8A31-80B1295DA589}" destId="{5016D147-CED4-4112-9093-2DD07E69F61E}" srcOrd="0" destOrd="0" presId="urn:microsoft.com/office/officeart/2005/8/layout/vList2"/>
    <dgm:cxn modelId="{4CEEE186-E9B4-4CF5-9B13-D9862CD48F5D}" srcId="{15B8255B-7F28-4262-9E60-AB68BC30CA05}" destId="{898D5845-32E1-410A-A145-577D3D8AB2DB}" srcOrd="2" destOrd="0" parTransId="{34A8B4F6-E905-44C4-9698-FF0503B74D1C}" sibTransId="{AFC11AB5-0F07-4369-B077-EAA02AF0ED95}"/>
    <dgm:cxn modelId="{92ACA056-45DA-4316-A19F-A2E7C5D2B6F3}" type="presParOf" srcId="{5F5FA8C1-D61D-400C-9E85-C524F29C0D73}" destId="{5016D147-CED4-4112-9093-2DD07E69F61E}" srcOrd="0" destOrd="0" presId="urn:microsoft.com/office/officeart/2005/8/layout/vList2"/>
    <dgm:cxn modelId="{BA32FEED-8F1F-46A5-8D18-A124627E7776}" type="presParOf" srcId="{5F5FA8C1-D61D-400C-9E85-C524F29C0D73}" destId="{A0FAD865-E859-4458-ACD4-DDAE364F62D2}" srcOrd="1" destOrd="0" presId="urn:microsoft.com/office/officeart/2005/8/layout/vList2"/>
    <dgm:cxn modelId="{FBDA4384-C84D-4B00-B5FA-8562A8FA7C4B}" type="presParOf" srcId="{5F5FA8C1-D61D-400C-9E85-C524F29C0D73}" destId="{7D3E2A73-15F3-4038-BCAE-2B4510345F5F}" srcOrd="2" destOrd="0" presId="urn:microsoft.com/office/officeart/2005/8/layout/vList2"/>
    <dgm:cxn modelId="{7EE9E26E-1565-49C1-8F1E-6E74AC89E253}" type="presParOf" srcId="{5F5FA8C1-D61D-400C-9E85-C524F29C0D73}" destId="{55595F8D-AABF-46EB-947D-57B943452E99}" srcOrd="3" destOrd="0" presId="urn:microsoft.com/office/officeart/2005/8/layout/vList2"/>
    <dgm:cxn modelId="{F5E7A90F-ACA1-49E0-A8D6-5BC60DD5BEF9}" type="presParOf" srcId="{5F5FA8C1-D61D-400C-9E85-C524F29C0D73}" destId="{2455CDB5-BAC2-4594-A4FE-7970BCF5E17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5B8255B-7F28-4262-9E60-AB68BC30CA0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3C63A42-C816-4D84-8F8A-E3900A168737}">
      <dgm:prSet/>
      <dgm:spPr/>
      <dgm:t>
        <a:bodyPr/>
        <a:lstStyle/>
        <a:p>
          <a:pPr rtl="0"/>
          <a:r>
            <a:rPr lang="pt-BR" b="1" smtClean="0"/>
            <a:t>RECEITAS DE CAPITAL:</a:t>
          </a:r>
          <a:endParaRPr lang="pt-BR"/>
        </a:p>
      </dgm:t>
    </dgm:pt>
    <dgm:pt modelId="{C88C35EC-EEA7-4538-9899-005F6DAE901E}" type="parTrans" cxnId="{87564680-C71E-4302-939D-4467420F77FE}">
      <dgm:prSet/>
      <dgm:spPr/>
      <dgm:t>
        <a:bodyPr/>
        <a:lstStyle/>
        <a:p>
          <a:endParaRPr lang="pt-BR"/>
        </a:p>
      </dgm:t>
    </dgm:pt>
    <dgm:pt modelId="{032347AA-2235-4AF9-9BF3-8F8063F1F538}" type="sibTrans" cxnId="{87564680-C71E-4302-939D-4467420F77FE}">
      <dgm:prSet/>
      <dgm:spPr/>
      <dgm:t>
        <a:bodyPr/>
        <a:lstStyle/>
        <a:p>
          <a:endParaRPr lang="pt-BR"/>
        </a:p>
      </dgm:t>
    </dgm:pt>
    <dgm:pt modelId="{993481BD-43A1-4ABD-AF53-3943769F6308}">
      <dgm:prSet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pt-BR" dirty="0" smtClean="0"/>
            <a:t>      A) empréstimos para a realização de investimentos (operações de crédito);</a:t>
          </a:r>
          <a:endParaRPr lang="pt-BR" dirty="0"/>
        </a:p>
      </dgm:t>
    </dgm:pt>
    <dgm:pt modelId="{3D417FFA-437A-448E-AE48-FF12A4D24240}" type="parTrans" cxnId="{21063365-3042-45E5-A24A-7389909E38CF}">
      <dgm:prSet/>
      <dgm:spPr/>
      <dgm:t>
        <a:bodyPr/>
        <a:lstStyle/>
        <a:p>
          <a:endParaRPr lang="pt-BR"/>
        </a:p>
      </dgm:t>
    </dgm:pt>
    <dgm:pt modelId="{6056BA0F-E729-4F52-AA63-D7027BB7AAFF}" type="sibTrans" cxnId="{21063365-3042-45E5-A24A-7389909E38CF}">
      <dgm:prSet/>
      <dgm:spPr/>
      <dgm:t>
        <a:bodyPr/>
        <a:lstStyle/>
        <a:p>
          <a:endParaRPr lang="pt-BR"/>
        </a:p>
      </dgm:t>
    </dgm:pt>
    <dgm:pt modelId="{8A84D768-F1E1-4770-AAAA-26AED54C1303}">
      <dgm:prSet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pt-BR" dirty="0" smtClean="0"/>
            <a:t>      B) outros recursos recebidos, destinados à aquisição de bens ou construção, tais como convênios de capital</a:t>
          </a:r>
          <a:endParaRPr lang="pt-BR" dirty="0"/>
        </a:p>
      </dgm:t>
    </dgm:pt>
    <dgm:pt modelId="{84FB10D5-4B83-4F40-A80C-4B35ABA3D569}" type="parTrans" cxnId="{B33C87F5-4EAF-4CE8-A019-77A3E4585DCA}">
      <dgm:prSet/>
      <dgm:spPr/>
      <dgm:t>
        <a:bodyPr/>
        <a:lstStyle/>
        <a:p>
          <a:endParaRPr lang="pt-BR"/>
        </a:p>
      </dgm:t>
    </dgm:pt>
    <dgm:pt modelId="{1525B94C-5705-4957-9F40-F2B530B3F417}" type="sibTrans" cxnId="{B33C87F5-4EAF-4CE8-A019-77A3E4585DCA}">
      <dgm:prSet/>
      <dgm:spPr/>
      <dgm:t>
        <a:bodyPr/>
        <a:lstStyle/>
        <a:p>
          <a:endParaRPr lang="pt-BR"/>
        </a:p>
      </dgm:t>
    </dgm:pt>
    <dgm:pt modelId="{5F5FA8C1-D61D-400C-9E85-C524F29C0D73}" type="pres">
      <dgm:prSet presAssocID="{15B8255B-7F28-4262-9E60-AB68BC30CA0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8F23EE22-020B-417A-9713-D3AFAF1E3146}" type="pres">
      <dgm:prSet presAssocID="{33C63A42-C816-4D84-8F8A-E3900A16873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904B842-EA20-469B-B09C-3B10CB65DF28}" type="pres">
      <dgm:prSet presAssocID="{032347AA-2235-4AF9-9BF3-8F8063F1F538}" presName="spacer" presStyleCnt="0"/>
      <dgm:spPr/>
    </dgm:pt>
    <dgm:pt modelId="{86929B59-60E0-414D-A6C4-CD4F5F7FDF72}" type="pres">
      <dgm:prSet presAssocID="{993481BD-43A1-4ABD-AF53-3943769F630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85BFF98-97CE-473E-845F-10964C479E66}" type="pres">
      <dgm:prSet presAssocID="{6056BA0F-E729-4F52-AA63-D7027BB7AAFF}" presName="spacer" presStyleCnt="0"/>
      <dgm:spPr/>
    </dgm:pt>
    <dgm:pt modelId="{6398E062-151A-4749-906A-2437D97EAFD5}" type="pres">
      <dgm:prSet presAssocID="{8A84D768-F1E1-4770-AAAA-26AED54C130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1063365-3042-45E5-A24A-7389909E38CF}" srcId="{15B8255B-7F28-4262-9E60-AB68BC30CA05}" destId="{993481BD-43A1-4ABD-AF53-3943769F6308}" srcOrd="1" destOrd="0" parTransId="{3D417FFA-437A-448E-AE48-FF12A4D24240}" sibTransId="{6056BA0F-E729-4F52-AA63-D7027BB7AAFF}"/>
    <dgm:cxn modelId="{E3BD2438-414B-48DE-A978-43EE93B273F1}" type="presOf" srcId="{993481BD-43A1-4ABD-AF53-3943769F6308}" destId="{86929B59-60E0-414D-A6C4-CD4F5F7FDF72}" srcOrd="0" destOrd="0" presId="urn:microsoft.com/office/officeart/2005/8/layout/vList2"/>
    <dgm:cxn modelId="{87564680-C71E-4302-939D-4467420F77FE}" srcId="{15B8255B-7F28-4262-9E60-AB68BC30CA05}" destId="{33C63A42-C816-4D84-8F8A-E3900A168737}" srcOrd="0" destOrd="0" parTransId="{C88C35EC-EEA7-4538-9899-005F6DAE901E}" sibTransId="{032347AA-2235-4AF9-9BF3-8F8063F1F538}"/>
    <dgm:cxn modelId="{D5EEB025-143C-4932-B0D2-B0FFA81BC22E}" type="presOf" srcId="{33C63A42-C816-4D84-8F8A-E3900A168737}" destId="{8F23EE22-020B-417A-9713-D3AFAF1E3146}" srcOrd="0" destOrd="0" presId="urn:microsoft.com/office/officeart/2005/8/layout/vList2"/>
    <dgm:cxn modelId="{444C72C3-1342-40AF-8CCE-34F3B2DA97B3}" type="presOf" srcId="{15B8255B-7F28-4262-9E60-AB68BC30CA05}" destId="{5F5FA8C1-D61D-400C-9E85-C524F29C0D73}" srcOrd="0" destOrd="0" presId="urn:microsoft.com/office/officeart/2005/8/layout/vList2"/>
    <dgm:cxn modelId="{DCCA7481-570E-4FB9-ABE0-BF7C99CE0221}" type="presOf" srcId="{8A84D768-F1E1-4770-AAAA-26AED54C1303}" destId="{6398E062-151A-4749-906A-2437D97EAFD5}" srcOrd="0" destOrd="0" presId="urn:microsoft.com/office/officeart/2005/8/layout/vList2"/>
    <dgm:cxn modelId="{B33C87F5-4EAF-4CE8-A019-77A3E4585DCA}" srcId="{15B8255B-7F28-4262-9E60-AB68BC30CA05}" destId="{8A84D768-F1E1-4770-AAAA-26AED54C1303}" srcOrd="2" destOrd="0" parTransId="{84FB10D5-4B83-4F40-A80C-4B35ABA3D569}" sibTransId="{1525B94C-5705-4957-9F40-F2B530B3F417}"/>
    <dgm:cxn modelId="{06F9BB40-4144-4137-B133-C006E5B8DEF6}" type="presParOf" srcId="{5F5FA8C1-D61D-400C-9E85-C524F29C0D73}" destId="{8F23EE22-020B-417A-9713-D3AFAF1E3146}" srcOrd="0" destOrd="0" presId="urn:microsoft.com/office/officeart/2005/8/layout/vList2"/>
    <dgm:cxn modelId="{0FA6958B-535A-4F75-ADEC-363B77C461E5}" type="presParOf" srcId="{5F5FA8C1-D61D-400C-9E85-C524F29C0D73}" destId="{2904B842-EA20-469B-B09C-3B10CB65DF28}" srcOrd="1" destOrd="0" presId="urn:microsoft.com/office/officeart/2005/8/layout/vList2"/>
    <dgm:cxn modelId="{EC0B51F8-B7E3-4957-9F93-4F2C655128D4}" type="presParOf" srcId="{5F5FA8C1-D61D-400C-9E85-C524F29C0D73}" destId="{86929B59-60E0-414D-A6C4-CD4F5F7FDF72}" srcOrd="2" destOrd="0" presId="urn:microsoft.com/office/officeart/2005/8/layout/vList2"/>
    <dgm:cxn modelId="{EF84EF12-712A-47A2-B8FB-6EA493033C32}" type="presParOf" srcId="{5F5FA8C1-D61D-400C-9E85-C524F29C0D73}" destId="{B85BFF98-97CE-473E-845F-10964C479E66}" srcOrd="3" destOrd="0" presId="urn:microsoft.com/office/officeart/2005/8/layout/vList2"/>
    <dgm:cxn modelId="{BD27AF7B-A792-4C3E-AA5C-AEF8711299A0}" type="presParOf" srcId="{5F5FA8C1-D61D-400C-9E85-C524F29C0D73}" destId="{6398E062-151A-4749-906A-2437D97EAFD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347B0D8-B9E7-419A-857D-0A2ABA624BF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C8FCFAB0-14C9-4749-9DCC-3757D5E74B70}">
      <dgm:prSet custT="1"/>
      <dgm:spPr/>
      <dgm:t>
        <a:bodyPr/>
        <a:lstStyle/>
        <a:p>
          <a:pPr rtl="0"/>
          <a:r>
            <a:rPr lang="pt-BR" sz="1600" b="1" dirty="0" smtClean="0"/>
            <a:t>Grupos de Despesa</a:t>
          </a:r>
          <a:endParaRPr lang="pt-BR" sz="1600" b="1" dirty="0"/>
        </a:p>
      </dgm:t>
    </dgm:pt>
    <dgm:pt modelId="{9A7077C9-B9FD-47BF-8979-5BFD10EF5D52}" type="parTrans" cxnId="{FC589598-EE7F-49CC-9A24-2DD87FF6FF91}">
      <dgm:prSet/>
      <dgm:spPr/>
      <dgm:t>
        <a:bodyPr/>
        <a:lstStyle/>
        <a:p>
          <a:endParaRPr lang="pt-BR"/>
        </a:p>
      </dgm:t>
    </dgm:pt>
    <dgm:pt modelId="{8502DCA6-A9C0-4F88-991E-DED4F315E2B4}" type="sibTrans" cxnId="{FC589598-EE7F-49CC-9A24-2DD87FF6FF91}">
      <dgm:prSet/>
      <dgm:spPr/>
      <dgm:t>
        <a:bodyPr/>
        <a:lstStyle/>
        <a:p>
          <a:endParaRPr lang="pt-BR"/>
        </a:p>
      </dgm:t>
    </dgm:pt>
    <dgm:pt modelId="{1D3F48F5-BE48-4009-AC7D-C384D99E4B4A}">
      <dgm:prSet/>
      <dgm:spPr/>
      <dgm:t>
        <a:bodyPr/>
        <a:lstStyle/>
        <a:p>
          <a:pPr rtl="0"/>
          <a:r>
            <a:rPr lang="pt-BR" b="1" dirty="0" smtClean="0"/>
            <a:t>PESSOAL</a:t>
          </a:r>
        </a:p>
        <a:p>
          <a:pPr rtl="0"/>
          <a:r>
            <a:rPr lang="pt-BR" dirty="0" smtClean="0"/>
            <a:t> (ex.: vencimentos professor, médico, técnico administrativo);</a:t>
          </a:r>
          <a:endParaRPr lang="pt-BR" dirty="0"/>
        </a:p>
      </dgm:t>
    </dgm:pt>
    <dgm:pt modelId="{AF367B39-5E1A-465D-8FC0-3236C7A75BAE}" type="parTrans" cxnId="{58016D9B-D54D-4FE1-98BA-7E0382E6AB5E}">
      <dgm:prSet/>
      <dgm:spPr/>
      <dgm:t>
        <a:bodyPr/>
        <a:lstStyle/>
        <a:p>
          <a:endParaRPr lang="pt-BR"/>
        </a:p>
      </dgm:t>
    </dgm:pt>
    <dgm:pt modelId="{73D023F6-2AD8-4FB9-9528-840B68A520C7}" type="sibTrans" cxnId="{58016D9B-D54D-4FE1-98BA-7E0382E6AB5E}">
      <dgm:prSet/>
      <dgm:spPr/>
      <dgm:t>
        <a:bodyPr/>
        <a:lstStyle/>
        <a:p>
          <a:endParaRPr lang="pt-BR"/>
        </a:p>
      </dgm:t>
    </dgm:pt>
    <dgm:pt modelId="{4EC5E7A4-62F8-4F5A-8638-09105AF67B08}">
      <dgm:prSet/>
      <dgm:spPr/>
      <dgm:t>
        <a:bodyPr/>
        <a:lstStyle/>
        <a:p>
          <a:pPr rtl="0"/>
          <a:r>
            <a:rPr lang="pt-BR" b="1" dirty="0" smtClean="0"/>
            <a:t>CUSTEIO</a:t>
          </a:r>
        </a:p>
        <a:p>
          <a:pPr rtl="0"/>
          <a:r>
            <a:rPr lang="pt-BR" b="1" dirty="0" smtClean="0"/>
            <a:t> </a:t>
          </a:r>
          <a:r>
            <a:rPr lang="pt-BR" dirty="0" smtClean="0"/>
            <a:t>(ex.: medicamentos, kit escolar, merenda escolar, mão de obra terceirizada, convênios instituições assistência social);</a:t>
          </a:r>
          <a:endParaRPr lang="pt-BR" dirty="0"/>
        </a:p>
      </dgm:t>
    </dgm:pt>
    <dgm:pt modelId="{4454DC5F-C6EF-4734-8083-1387BA0CA752}" type="parTrans" cxnId="{E13B8E49-C4B7-4C00-84D8-970BDD5B82AD}">
      <dgm:prSet/>
      <dgm:spPr/>
      <dgm:t>
        <a:bodyPr/>
        <a:lstStyle/>
        <a:p>
          <a:endParaRPr lang="pt-BR"/>
        </a:p>
      </dgm:t>
    </dgm:pt>
    <dgm:pt modelId="{B9253BB6-FEE0-419A-B818-4F89E21F3FD0}" type="sibTrans" cxnId="{E13B8E49-C4B7-4C00-84D8-970BDD5B82AD}">
      <dgm:prSet/>
      <dgm:spPr/>
      <dgm:t>
        <a:bodyPr/>
        <a:lstStyle/>
        <a:p>
          <a:endParaRPr lang="pt-BR"/>
        </a:p>
      </dgm:t>
    </dgm:pt>
    <dgm:pt modelId="{E3CB5715-23E4-475D-812D-1FA55677407D}">
      <dgm:prSet/>
      <dgm:spPr/>
      <dgm:t>
        <a:bodyPr/>
        <a:lstStyle/>
        <a:p>
          <a:pPr rtl="0"/>
          <a:r>
            <a:rPr lang="pt-BR" b="1" dirty="0" smtClean="0"/>
            <a:t>INVESTIMENTO</a:t>
          </a:r>
        </a:p>
        <a:p>
          <a:pPr rtl="0"/>
          <a:r>
            <a:rPr lang="pt-BR" dirty="0" smtClean="0"/>
            <a:t> (ex.: construção de escolas, centros de saúde, aquisição de equipamentos, máquinas).</a:t>
          </a:r>
          <a:endParaRPr lang="pt-BR" dirty="0"/>
        </a:p>
      </dgm:t>
    </dgm:pt>
    <dgm:pt modelId="{4A561CFF-8EA3-4F5F-9482-4C2A1C29A3E9}" type="parTrans" cxnId="{A503FEBD-DCA0-47E7-81E8-5359B9D230C9}">
      <dgm:prSet/>
      <dgm:spPr/>
      <dgm:t>
        <a:bodyPr/>
        <a:lstStyle/>
        <a:p>
          <a:endParaRPr lang="pt-BR"/>
        </a:p>
      </dgm:t>
    </dgm:pt>
    <dgm:pt modelId="{E4AF1B6C-87CC-481C-943C-BFA9888521D1}" type="sibTrans" cxnId="{A503FEBD-DCA0-47E7-81E8-5359B9D230C9}">
      <dgm:prSet/>
      <dgm:spPr/>
      <dgm:t>
        <a:bodyPr/>
        <a:lstStyle/>
        <a:p>
          <a:endParaRPr lang="pt-BR"/>
        </a:p>
      </dgm:t>
    </dgm:pt>
    <dgm:pt modelId="{0553A071-B52E-42ED-ACCE-F4DAC4FF0DDD}" type="pres">
      <dgm:prSet presAssocID="{E347B0D8-B9E7-419A-857D-0A2ABA624BF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7F993F4A-0270-4339-9340-2FD9B193269C}" type="pres">
      <dgm:prSet presAssocID="{C8FCFAB0-14C9-4749-9DCC-3757D5E74B70}" presName="hierRoot1" presStyleCnt="0">
        <dgm:presLayoutVars>
          <dgm:hierBranch val="init"/>
        </dgm:presLayoutVars>
      </dgm:prSet>
      <dgm:spPr/>
    </dgm:pt>
    <dgm:pt modelId="{DB1C1B42-9F98-4F74-9713-8ADA1B2FF92A}" type="pres">
      <dgm:prSet presAssocID="{C8FCFAB0-14C9-4749-9DCC-3757D5E74B70}" presName="rootComposite1" presStyleCnt="0"/>
      <dgm:spPr/>
    </dgm:pt>
    <dgm:pt modelId="{2E22E839-FA74-43A7-94E1-453C8A4E2711}" type="pres">
      <dgm:prSet presAssocID="{C8FCFAB0-14C9-4749-9DCC-3757D5E74B70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1CAC5CF-3BEE-477C-8C5A-123F451CF954}" type="pres">
      <dgm:prSet presAssocID="{C8FCFAB0-14C9-4749-9DCC-3757D5E74B70}" presName="rootConnector1" presStyleLbl="node1" presStyleIdx="0" presStyleCnt="0"/>
      <dgm:spPr/>
      <dgm:t>
        <a:bodyPr/>
        <a:lstStyle/>
        <a:p>
          <a:endParaRPr lang="pt-BR"/>
        </a:p>
      </dgm:t>
    </dgm:pt>
    <dgm:pt modelId="{D2A2434A-D6CE-4155-8CBF-CECE40B58A5B}" type="pres">
      <dgm:prSet presAssocID="{C8FCFAB0-14C9-4749-9DCC-3757D5E74B70}" presName="hierChild2" presStyleCnt="0"/>
      <dgm:spPr/>
    </dgm:pt>
    <dgm:pt modelId="{1960A12A-42F8-41DC-B3FF-67F5B4491DED}" type="pres">
      <dgm:prSet presAssocID="{AF367B39-5E1A-465D-8FC0-3236C7A75BAE}" presName="Name37" presStyleLbl="parChTrans1D2" presStyleIdx="0" presStyleCnt="3"/>
      <dgm:spPr/>
      <dgm:t>
        <a:bodyPr/>
        <a:lstStyle/>
        <a:p>
          <a:endParaRPr lang="pt-BR"/>
        </a:p>
      </dgm:t>
    </dgm:pt>
    <dgm:pt modelId="{36264F0B-1978-4BA5-8A20-35040BF9A8C7}" type="pres">
      <dgm:prSet presAssocID="{1D3F48F5-BE48-4009-AC7D-C384D99E4B4A}" presName="hierRoot2" presStyleCnt="0">
        <dgm:presLayoutVars>
          <dgm:hierBranch val="init"/>
        </dgm:presLayoutVars>
      </dgm:prSet>
      <dgm:spPr/>
    </dgm:pt>
    <dgm:pt modelId="{4D31EDA6-120D-413C-A0F5-BCC89DB3E8D7}" type="pres">
      <dgm:prSet presAssocID="{1D3F48F5-BE48-4009-AC7D-C384D99E4B4A}" presName="rootComposite" presStyleCnt="0"/>
      <dgm:spPr/>
    </dgm:pt>
    <dgm:pt modelId="{4BE8BEED-097A-43C4-B18F-8E4C9BFCC181}" type="pres">
      <dgm:prSet presAssocID="{1D3F48F5-BE48-4009-AC7D-C384D99E4B4A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71AC3A5-DBE3-431F-AE4A-1716944A960C}" type="pres">
      <dgm:prSet presAssocID="{1D3F48F5-BE48-4009-AC7D-C384D99E4B4A}" presName="rootConnector" presStyleLbl="node2" presStyleIdx="0" presStyleCnt="3"/>
      <dgm:spPr/>
      <dgm:t>
        <a:bodyPr/>
        <a:lstStyle/>
        <a:p>
          <a:endParaRPr lang="pt-BR"/>
        </a:p>
      </dgm:t>
    </dgm:pt>
    <dgm:pt modelId="{23796A63-7FC3-4CF0-BEAA-4789EB9F3952}" type="pres">
      <dgm:prSet presAssocID="{1D3F48F5-BE48-4009-AC7D-C384D99E4B4A}" presName="hierChild4" presStyleCnt="0"/>
      <dgm:spPr/>
    </dgm:pt>
    <dgm:pt modelId="{1008A258-64FF-4615-A3AC-30F7FBC3B06B}" type="pres">
      <dgm:prSet presAssocID="{1D3F48F5-BE48-4009-AC7D-C384D99E4B4A}" presName="hierChild5" presStyleCnt="0"/>
      <dgm:spPr/>
    </dgm:pt>
    <dgm:pt modelId="{785D06A3-37E9-44EB-9AE0-947BB9EFD1B7}" type="pres">
      <dgm:prSet presAssocID="{4454DC5F-C6EF-4734-8083-1387BA0CA752}" presName="Name37" presStyleLbl="parChTrans1D2" presStyleIdx="1" presStyleCnt="3"/>
      <dgm:spPr/>
      <dgm:t>
        <a:bodyPr/>
        <a:lstStyle/>
        <a:p>
          <a:endParaRPr lang="pt-BR"/>
        </a:p>
      </dgm:t>
    </dgm:pt>
    <dgm:pt modelId="{E6727C70-8C11-4F49-A898-8E1EFB6D6E95}" type="pres">
      <dgm:prSet presAssocID="{4EC5E7A4-62F8-4F5A-8638-09105AF67B08}" presName="hierRoot2" presStyleCnt="0">
        <dgm:presLayoutVars>
          <dgm:hierBranch val="init"/>
        </dgm:presLayoutVars>
      </dgm:prSet>
      <dgm:spPr/>
    </dgm:pt>
    <dgm:pt modelId="{1E209554-0422-4E99-B8D6-9561D2E9A3B3}" type="pres">
      <dgm:prSet presAssocID="{4EC5E7A4-62F8-4F5A-8638-09105AF67B08}" presName="rootComposite" presStyleCnt="0"/>
      <dgm:spPr/>
    </dgm:pt>
    <dgm:pt modelId="{0E463A95-1CA0-4D70-B4DC-C1A57546E631}" type="pres">
      <dgm:prSet presAssocID="{4EC5E7A4-62F8-4F5A-8638-09105AF67B08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D212210-1CC4-463B-B4D5-16016339D4BA}" type="pres">
      <dgm:prSet presAssocID="{4EC5E7A4-62F8-4F5A-8638-09105AF67B08}" presName="rootConnector" presStyleLbl="node2" presStyleIdx="1" presStyleCnt="3"/>
      <dgm:spPr/>
      <dgm:t>
        <a:bodyPr/>
        <a:lstStyle/>
        <a:p>
          <a:endParaRPr lang="pt-BR"/>
        </a:p>
      </dgm:t>
    </dgm:pt>
    <dgm:pt modelId="{ABA6DC21-B681-43CD-9DB0-CD9C63E6096D}" type="pres">
      <dgm:prSet presAssocID="{4EC5E7A4-62F8-4F5A-8638-09105AF67B08}" presName="hierChild4" presStyleCnt="0"/>
      <dgm:spPr/>
    </dgm:pt>
    <dgm:pt modelId="{3452F17E-95CD-44B7-A126-D8E5A7D94CF7}" type="pres">
      <dgm:prSet presAssocID="{4EC5E7A4-62F8-4F5A-8638-09105AF67B08}" presName="hierChild5" presStyleCnt="0"/>
      <dgm:spPr/>
    </dgm:pt>
    <dgm:pt modelId="{3363A30F-5B8F-4FBA-9F13-483D2E0917DC}" type="pres">
      <dgm:prSet presAssocID="{4A561CFF-8EA3-4F5F-9482-4C2A1C29A3E9}" presName="Name37" presStyleLbl="parChTrans1D2" presStyleIdx="2" presStyleCnt="3"/>
      <dgm:spPr/>
      <dgm:t>
        <a:bodyPr/>
        <a:lstStyle/>
        <a:p>
          <a:endParaRPr lang="pt-BR"/>
        </a:p>
      </dgm:t>
    </dgm:pt>
    <dgm:pt modelId="{361D8F53-8F61-4C85-A39B-D72AF2EE56D1}" type="pres">
      <dgm:prSet presAssocID="{E3CB5715-23E4-475D-812D-1FA55677407D}" presName="hierRoot2" presStyleCnt="0">
        <dgm:presLayoutVars>
          <dgm:hierBranch val="init"/>
        </dgm:presLayoutVars>
      </dgm:prSet>
      <dgm:spPr/>
    </dgm:pt>
    <dgm:pt modelId="{C5B2833F-CF15-4431-82BC-E1AA50B7891E}" type="pres">
      <dgm:prSet presAssocID="{E3CB5715-23E4-475D-812D-1FA55677407D}" presName="rootComposite" presStyleCnt="0"/>
      <dgm:spPr/>
    </dgm:pt>
    <dgm:pt modelId="{629BB744-517A-4863-AE26-DA5E03CC9E82}" type="pres">
      <dgm:prSet presAssocID="{E3CB5715-23E4-475D-812D-1FA55677407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59349323-9A3A-49ED-A4A0-FB16FBF05293}" type="pres">
      <dgm:prSet presAssocID="{E3CB5715-23E4-475D-812D-1FA55677407D}" presName="rootConnector" presStyleLbl="node2" presStyleIdx="2" presStyleCnt="3"/>
      <dgm:spPr/>
      <dgm:t>
        <a:bodyPr/>
        <a:lstStyle/>
        <a:p>
          <a:endParaRPr lang="pt-BR"/>
        </a:p>
      </dgm:t>
    </dgm:pt>
    <dgm:pt modelId="{4C47852B-5A05-4CB7-BAEC-6029CB84C3E7}" type="pres">
      <dgm:prSet presAssocID="{E3CB5715-23E4-475D-812D-1FA55677407D}" presName="hierChild4" presStyleCnt="0"/>
      <dgm:spPr/>
    </dgm:pt>
    <dgm:pt modelId="{77F38F59-B887-4E80-9D56-CA3C3893B224}" type="pres">
      <dgm:prSet presAssocID="{E3CB5715-23E4-475D-812D-1FA55677407D}" presName="hierChild5" presStyleCnt="0"/>
      <dgm:spPr/>
    </dgm:pt>
    <dgm:pt modelId="{0C4546B5-F2EB-4FA6-885D-A6618E53D61D}" type="pres">
      <dgm:prSet presAssocID="{C8FCFAB0-14C9-4749-9DCC-3757D5E74B70}" presName="hierChild3" presStyleCnt="0"/>
      <dgm:spPr/>
    </dgm:pt>
  </dgm:ptLst>
  <dgm:cxnLst>
    <dgm:cxn modelId="{58016D9B-D54D-4FE1-98BA-7E0382E6AB5E}" srcId="{C8FCFAB0-14C9-4749-9DCC-3757D5E74B70}" destId="{1D3F48F5-BE48-4009-AC7D-C384D99E4B4A}" srcOrd="0" destOrd="0" parTransId="{AF367B39-5E1A-465D-8FC0-3236C7A75BAE}" sibTransId="{73D023F6-2AD8-4FB9-9528-840B68A520C7}"/>
    <dgm:cxn modelId="{FC26A4ED-A7C2-4602-865F-982F4E225EFE}" type="presOf" srcId="{AF367B39-5E1A-465D-8FC0-3236C7A75BAE}" destId="{1960A12A-42F8-41DC-B3FF-67F5B4491DED}" srcOrd="0" destOrd="0" presId="urn:microsoft.com/office/officeart/2005/8/layout/orgChart1"/>
    <dgm:cxn modelId="{D0F9E165-D743-4550-A49F-BAD3D36BFF58}" type="presOf" srcId="{4EC5E7A4-62F8-4F5A-8638-09105AF67B08}" destId="{0E463A95-1CA0-4D70-B4DC-C1A57546E631}" srcOrd="0" destOrd="0" presId="urn:microsoft.com/office/officeart/2005/8/layout/orgChart1"/>
    <dgm:cxn modelId="{A390F450-2991-418A-9AF0-D3561D3C0F3E}" type="presOf" srcId="{C8FCFAB0-14C9-4749-9DCC-3757D5E74B70}" destId="{11CAC5CF-3BEE-477C-8C5A-123F451CF954}" srcOrd="1" destOrd="0" presId="urn:microsoft.com/office/officeart/2005/8/layout/orgChart1"/>
    <dgm:cxn modelId="{DFD18266-1E6F-4E48-A083-1390FA18C01F}" type="presOf" srcId="{4A561CFF-8EA3-4F5F-9482-4C2A1C29A3E9}" destId="{3363A30F-5B8F-4FBA-9F13-483D2E0917DC}" srcOrd="0" destOrd="0" presId="urn:microsoft.com/office/officeart/2005/8/layout/orgChart1"/>
    <dgm:cxn modelId="{65789D70-C156-4920-B52D-5DCA05CA88AA}" type="presOf" srcId="{E3CB5715-23E4-475D-812D-1FA55677407D}" destId="{59349323-9A3A-49ED-A4A0-FB16FBF05293}" srcOrd="1" destOrd="0" presId="urn:microsoft.com/office/officeart/2005/8/layout/orgChart1"/>
    <dgm:cxn modelId="{E13B8E49-C4B7-4C00-84D8-970BDD5B82AD}" srcId="{C8FCFAB0-14C9-4749-9DCC-3757D5E74B70}" destId="{4EC5E7A4-62F8-4F5A-8638-09105AF67B08}" srcOrd="1" destOrd="0" parTransId="{4454DC5F-C6EF-4734-8083-1387BA0CA752}" sibTransId="{B9253BB6-FEE0-419A-B818-4F89E21F3FD0}"/>
    <dgm:cxn modelId="{C79F9231-6780-4683-91C6-CB87B1FD5E98}" type="presOf" srcId="{1D3F48F5-BE48-4009-AC7D-C384D99E4B4A}" destId="{071AC3A5-DBE3-431F-AE4A-1716944A960C}" srcOrd="1" destOrd="0" presId="urn:microsoft.com/office/officeart/2005/8/layout/orgChart1"/>
    <dgm:cxn modelId="{A503FEBD-DCA0-47E7-81E8-5359B9D230C9}" srcId="{C8FCFAB0-14C9-4749-9DCC-3757D5E74B70}" destId="{E3CB5715-23E4-475D-812D-1FA55677407D}" srcOrd="2" destOrd="0" parTransId="{4A561CFF-8EA3-4F5F-9482-4C2A1C29A3E9}" sibTransId="{E4AF1B6C-87CC-481C-943C-BFA9888521D1}"/>
    <dgm:cxn modelId="{241331BA-22F8-4496-BFAB-B1D710947F4A}" type="presOf" srcId="{E347B0D8-B9E7-419A-857D-0A2ABA624BFC}" destId="{0553A071-B52E-42ED-ACCE-F4DAC4FF0DDD}" srcOrd="0" destOrd="0" presId="urn:microsoft.com/office/officeart/2005/8/layout/orgChart1"/>
    <dgm:cxn modelId="{45452087-64C5-46BE-9B63-3F4E0F8B9704}" type="presOf" srcId="{1D3F48F5-BE48-4009-AC7D-C384D99E4B4A}" destId="{4BE8BEED-097A-43C4-B18F-8E4C9BFCC181}" srcOrd="0" destOrd="0" presId="urn:microsoft.com/office/officeart/2005/8/layout/orgChart1"/>
    <dgm:cxn modelId="{BCCE1F6E-DE1B-4746-962F-62AE729C05D0}" type="presOf" srcId="{E3CB5715-23E4-475D-812D-1FA55677407D}" destId="{629BB744-517A-4863-AE26-DA5E03CC9E82}" srcOrd="0" destOrd="0" presId="urn:microsoft.com/office/officeart/2005/8/layout/orgChart1"/>
    <dgm:cxn modelId="{1A84ED5D-CB56-43CC-965C-961FF02CCED2}" type="presOf" srcId="{4454DC5F-C6EF-4734-8083-1387BA0CA752}" destId="{785D06A3-37E9-44EB-9AE0-947BB9EFD1B7}" srcOrd="0" destOrd="0" presId="urn:microsoft.com/office/officeart/2005/8/layout/orgChart1"/>
    <dgm:cxn modelId="{5C66E6CF-B189-46D8-8B48-8E502791704F}" type="presOf" srcId="{C8FCFAB0-14C9-4749-9DCC-3757D5E74B70}" destId="{2E22E839-FA74-43A7-94E1-453C8A4E2711}" srcOrd="0" destOrd="0" presId="urn:microsoft.com/office/officeart/2005/8/layout/orgChart1"/>
    <dgm:cxn modelId="{9152C5BD-6DB3-4D80-B435-D7D2D208B6E8}" type="presOf" srcId="{4EC5E7A4-62F8-4F5A-8638-09105AF67B08}" destId="{FD212210-1CC4-463B-B4D5-16016339D4BA}" srcOrd="1" destOrd="0" presId="urn:microsoft.com/office/officeart/2005/8/layout/orgChart1"/>
    <dgm:cxn modelId="{FC589598-EE7F-49CC-9A24-2DD87FF6FF91}" srcId="{E347B0D8-B9E7-419A-857D-0A2ABA624BFC}" destId="{C8FCFAB0-14C9-4749-9DCC-3757D5E74B70}" srcOrd="0" destOrd="0" parTransId="{9A7077C9-B9FD-47BF-8979-5BFD10EF5D52}" sibTransId="{8502DCA6-A9C0-4F88-991E-DED4F315E2B4}"/>
    <dgm:cxn modelId="{08319C80-99E0-4AD3-BF7D-CA77066ECDB8}" type="presParOf" srcId="{0553A071-B52E-42ED-ACCE-F4DAC4FF0DDD}" destId="{7F993F4A-0270-4339-9340-2FD9B193269C}" srcOrd="0" destOrd="0" presId="urn:microsoft.com/office/officeart/2005/8/layout/orgChart1"/>
    <dgm:cxn modelId="{E467C4B0-C051-40BE-8A87-F05CA556062B}" type="presParOf" srcId="{7F993F4A-0270-4339-9340-2FD9B193269C}" destId="{DB1C1B42-9F98-4F74-9713-8ADA1B2FF92A}" srcOrd="0" destOrd="0" presId="urn:microsoft.com/office/officeart/2005/8/layout/orgChart1"/>
    <dgm:cxn modelId="{C8B10599-81C1-4B7B-A883-C361251E163C}" type="presParOf" srcId="{DB1C1B42-9F98-4F74-9713-8ADA1B2FF92A}" destId="{2E22E839-FA74-43A7-94E1-453C8A4E2711}" srcOrd="0" destOrd="0" presId="urn:microsoft.com/office/officeart/2005/8/layout/orgChart1"/>
    <dgm:cxn modelId="{32A73653-AF6A-4C0A-B6F6-184C76460DE3}" type="presParOf" srcId="{DB1C1B42-9F98-4F74-9713-8ADA1B2FF92A}" destId="{11CAC5CF-3BEE-477C-8C5A-123F451CF954}" srcOrd="1" destOrd="0" presId="urn:microsoft.com/office/officeart/2005/8/layout/orgChart1"/>
    <dgm:cxn modelId="{BFCAE747-2E78-4537-A0F7-778722AFFA00}" type="presParOf" srcId="{7F993F4A-0270-4339-9340-2FD9B193269C}" destId="{D2A2434A-D6CE-4155-8CBF-CECE40B58A5B}" srcOrd="1" destOrd="0" presId="urn:microsoft.com/office/officeart/2005/8/layout/orgChart1"/>
    <dgm:cxn modelId="{A0542704-4577-4E1C-B8CA-96B38B8F3EB2}" type="presParOf" srcId="{D2A2434A-D6CE-4155-8CBF-CECE40B58A5B}" destId="{1960A12A-42F8-41DC-B3FF-67F5B4491DED}" srcOrd="0" destOrd="0" presId="urn:microsoft.com/office/officeart/2005/8/layout/orgChart1"/>
    <dgm:cxn modelId="{2EF01C86-3F9B-4DA3-85B4-08E489F95B18}" type="presParOf" srcId="{D2A2434A-D6CE-4155-8CBF-CECE40B58A5B}" destId="{36264F0B-1978-4BA5-8A20-35040BF9A8C7}" srcOrd="1" destOrd="0" presId="urn:microsoft.com/office/officeart/2005/8/layout/orgChart1"/>
    <dgm:cxn modelId="{F6D7A851-BA65-4BE2-947E-77D1F23A0F11}" type="presParOf" srcId="{36264F0B-1978-4BA5-8A20-35040BF9A8C7}" destId="{4D31EDA6-120D-413C-A0F5-BCC89DB3E8D7}" srcOrd="0" destOrd="0" presId="urn:microsoft.com/office/officeart/2005/8/layout/orgChart1"/>
    <dgm:cxn modelId="{BEEBE237-A053-4C75-B9B6-97060E5A5B64}" type="presParOf" srcId="{4D31EDA6-120D-413C-A0F5-BCC89DB3E8D7}" destId="{4BE8BEED-097A-43C4-B18F-8E4C9BFCC181}" srcOrd="0" destOrd="0" presId="urn:microsoft.com/office/officeart/2005/8/layout/orgChart1"/>
    <dgm:cxn modelId="{17791C94-8041-4E3E-8DCC-2DB2D6531031}" type="presParOf" srcId="{4D31EDA6-120D-413C-A0F5-BCC89DB3E8D7}" destId="{071AC3A5-DBE3-431F-AE4A-1716944A960C}" srcOrd="1" destOrd="0" presId="urn:microsoft.com/office/officeart/2005/8/layout/orgChart1"/>
    <dgm:cxn modelId="{180C3DF4-B5D1-445A-8D56-C3D99F4EE937}" type="presParOf" srcId="{36264F0B-1978-4BA5-8A20-35040BF9A8C7}" destId="{23796A63-7FC3-4CF0-BEAA-4789EB9F3952}" srcOrd="1" destOrd="0" presId="urn:microsoft.com/office/officeart/2005/8/layout/orgChart1"/>
    <dgm:cxn modelId="{E27C3E54-B878-45E7-817D-8CC70922CF58}" type="presParOf" srcId="{36264F0B-1978-4BA5-8A20-35040BF9A8C7}" destId="{1008A258-64FF-4615-A3AC-30F7FBC3B06B}" srcOrd="2" destOrd="0" presId="urn:microsoft.com/office/officeart/2005/8/layout/orgChart1"/>
    <dgm:cxn modelId="{DFA2FBA7-82B7-4FA0-9855-B83D78CDB50C}" type="presParOf" srcId="{D2A2434A-D6CE-4155-8CBF-CECE40B58A5B}" destId="{785D06A3-37E9-44EB-9AE0-947BB9EFD1B7}" srcOrd="2" destOrd="0" presId="urn:microsoft.com/office/officeart/2005/8/layout/orgChart1"/>
    <dgm:cxn modelId="{B2202DD4-043D-421E-9D30-CC509B85CFCD}" type="presParOf" srcId="{D2A2434A-D6CE-4155-8CBF-CECE40B58A5B}" destId="{E6727C70-8C11-4F49-A898-8E1EFB6D6E95}" srcOrd="3" destOrd="0" presId="urn:microsoft.com/office/officeart/2005/8/layout/orgChart1"/>
    <dgm:cxn modelId="{B121BC8D-4DDD-4113-9E73-079404270473}" type="presParOf" srcId="{E6727C70-8C11-4F49-A898-8E1EFB6D6E95}" destId="{1E209554-0422-4E99-B8D6-9561D2E9A3B3}" srcOrd="0" destOrd="0" presId="urn:microsoft.com/office/officeart/2005/8/layout/orgChart1"/>
    <dgm:cxn modelId="{06D06F08-92C7-47D8-B938-56095A2AC879}" type="presParOf" srcId="{1E209554-0422-4E99-B8D6-9561D2E9A3B3}" destId="{0E463A95-1CA0-4D70-B4DC-C1A57546E631}" srcOrd="0" destOrd="0" presId="urn:microsoft.com/office/officeart/2005/8/layout/orgChart1"/>
    <dgm:cxn modelId="{3224699A-7A6D-4CA4-B730-4595906DBE8A}" type="presParOf" srcId="{1E209554-0422-4E99-B8D6-9561D2E9A3B3}" destId="{FD212210-1CC4-463B-B4D5-16016339D4BA}" srcOrd="1" destOrd="0" presId="urn:microsoft.com/office/officeart/2005/8/layout/orgChart1"/>
    <dgm:cxn modelId="{D2CB738F-5C8D-4F4A-AB8D-CE5B4ADD6537}" type="presParOf" srcId="{E6727C70-8C11-4F49-A898-8E1EFB6D6E95}" destId="{ABA6DC21-B681-43CD-9DB0-CD9C63E6096D}" srcOrd="1" destOrd="0" presId="urn:microsoft.com/office/officeart/2005/8/layout/orgChart1"/>
    <dgm:cxn modelId="{1F725904-3E56-484B-BE22-8116F9750C3C}" type="presParOf" srcId="{E6727C70-8C11-4F49-A898-8E1EFB6D6E95}" destId="{3452F17E-95CD-44B7-A126-D8E5A7D94CF7}" srcOrd="2" destOrd="0" presId="urn:microsoft.com/office/officeart/2005/8/layout/orgChart1"/>
    <dgm:cxn modelId="{4FDFDA9D-CAC7-491D-BA31-58B1F0A616DD}" type="presParOf" srcId="{D2A2434A-D6CE-4155-8CBF-CECE40B58A5B}" destId="{3363A30F-5B8F-4FBA-9F13-483D2E0917DC}" srcOrd="4" destOrd="0" presId="urn:microsoft.com/office/officeart/2005/8/layout/orgChart1"/>
    <dgm:cxn modelId="{22F8DF14-CB78-48F7-A240-46BABAB2A1BB}" type="presParOf" srcId="{D2A2434A-D6CE-4155-8CBF-CECE40B58A5B}" destId="{361D8F53-8F61-4C85-A39B-D72AF2EE56D1}" srcOrd="5" destOrd="0" presId="urn:microsoft.com/office/officeart/2005/8/layout/orgChart1"/>
    <dgm:cxn modelId="{36648B76-2C40-4249-898B-2B48ED1852EF}" type="presParOf" srcId="{361D8F53-8F61-4C85-A39B-D72AF2EE56D1}" destId="{C5B2833F-CF15-4431-82BC-E1AA50B7891E}" srcOrd="0" destOrd="0" presId="urn:microsoft.com/office/officeart/2005/8/layout/orgChart1"/>
    <dgm:cxn modelId="{7442A979-3D90-4D8F-A73E-88D0537DF7E8}" type="presParOf" srcId="{C5B2833F-CF15-4431-82BC-E1AA50B7891E}" destId="{629BB744-517A-4863-AE26-DA5E03CC9E82}" srcOrd="0" destOrd="0" presId="urn:microsoft.com/office/officeart/2005/8/layout/orgChart1"/>
    <dgm:cxn modelId="{25D28AD8-1FBD-41C1-9C64-B9567A1F0F34}" type="presParOf" srcId="{C5B2833F-CF15-4431-82BC-E1AA50B7891E}" destId="{59349323-9A3A-49ED-A4A0-FB16FBF05293}" srcOrd="1" destOrd="0" presId="urn:microsoft.com/office/officeart/2005/8/layout/orgChart1"/>
    <dgm:cxn modelId="{1C066123-CAD9-453E-B9F7-03D52D6EF878}" type="presParOf" srcId="{361D8F53-8F61-4C85-A39B-D72AF2EE56D1}" destId="{4C47852B-5A05-4CB7-BAEC-6029CB84C3E7}" srcOrd="1" destOrd="0" presId="urn:microsoft.com/office/officeart/2005/8/layout/orgChart1"/>
    <dgm:cxn modelId="{A574AF3B-08FB-4829-A9D1-EC42CDC6DF1B}" type="presParOf" srcId="{361D8F53-8F61-4C85-A39B-D72AF2EE56D1}" destId="{77F38F59-B887-4E80-9D56-CA3C3893B224}" srcOrd="2" destOrd="0" presId="urn:microsoft.com/office/officeart/2005/8/layout/orgChart1"/>
    <dgm:cxn modelId="{93B1F426-B4AC-4DAA-958A-4A10D647E054}" type="presParOf" srcId="{7F993F4A-0270-4339-9340-2FD9B193269C}" destId="{0C4546B5-F2EB-4FA6-885D-A6618E53D61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73FAB-86DD-432E-B7FE-775C37571691}">
      <dsp:nvSpPr>
        <dsp:cNvPr id="0" name=""/>
        <dsp:cNvSpPr/>
      </dsp:nvSpPr>
      <dsp:spPr>
        <a:xfrm>
          <a:off x="841920" y="674922"/>
          <a:ext cx="6224377" cy="321672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21CCAA-A732-47B1-9E50-0B8F103B6FD3}">
      <dsp:nvSpPr>
        <dsp:cNvPr id="0" name=""/>
        <dsp:cNvSpPr/>
      </dsp:nvSpPr>
      <dsp:spPr>
        <a:xfrm>
          <a:off x="1027936" y="1051122"/>
          <a:ext cx="2890400" cy="27518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800" kern="1200" dirty="0" smtClean="0"/>
            <a:t>De onde vem?</a:t>
          </a:r>
        </a:p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800" u="sng" kern="1200" dirty="0" smtClean="0">
              <a:hlinkClick xmlns:r="http://schemas.openxmlformats.org/officeDocument/2006/relationships" r:id="" action="ppaction://hlinkshowjump?jump=nextslide"/>
            </a:rPr>
            <a:t>Receitas</a:t>
          </a:r>
          <a:endParaRPr lang="pt-BR" sz="4800" u="sng" kern="1200" dirty="0"/>
        </a:p>
      </dsp:txBody>
      <dsp:txXfrm>
        <a:off x="1027936" y="1051122"/>
        <a:ext cx="2890400" cy="2751865"/>
      </dsp:txXfrm>
    </dsp:sp>
    <dsp:sp modelId="{9BB02E93-48DE-4C22-B75C-DF1C450D9C88}">
      <dsp:nvSpPr>
        <dsp:cNvPr id="0" name=""/>
        <dsp:cNvSpPr/>
      </dsp:nvSpPr>
      <dsp:spPr>
        <a:xfrm>
          <a:off x="3982727" y="1051122"/>
          <a:ext cx="2890400" cy="27518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800" kern="1200" dirty="0" smtClean="0"/>
            <a:t>Para onde vai?</a:t>
          </a:r>
        </a:p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800" u="sng" kern="1200" dirty="0" smtClean="0">
              <a:hlinkClick xmlns:r="http://schemas.openxmlformats.org/officeDocument/2006/relationships" r:id="" action="ppaction://hlinksldjump"/>
            </a:rPr>
            <a:t>Despesas</a:t>
          </a:r>
          <a:endParaRPr lang="pt-BR" sz="4800" u="sng" kern="1200" dirty="0"/>
        </a:p>
      </dsp:txBody>
      <dsp:txXfrm>
        <a:off x="3982727" y="1051122"/>
        <a:ext cx="2890400" cy="2751865"/>
      </dsp:txXfrm>
    </dsp:sp>
    <dsp:sp modelId="{9CC434F8-0978-449F-A02C-7B3A643C2B22}">
      <dsp:nvSpPr>
        <dsp:cNvPr id="0" name=""/>
        <dsp:cNvSpPr/>
      </dsp:nvSpPr>
      <dsp:spPr>
        <a:xfrm>
          <a:off x="198019" y="31186"/>
          <a:ext cx="1216257" cy="1216257"/>
        </a:xfrm>
        <a:prstGeom prst="plus">
          <a:avLst>
            <a:gd name="adj" fmla="val 328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3ADE04-7A44-45D0-841B-A8A9B5BD5D7F}">
      <dsp:nvSpPr>
        <dsp:cNvPr id="0" name=""/>
        <dsp:cNvSpPr/>
      </dsp:nvSpPr>
      <dsp:spPr>
        <a:xfrm>
          <a:off x="6207763" y="468582"/>
          <a:ext cx="1144713" cy="3922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02555E-BFFA-462E-93FC-C3C0443A66FD}">
      <dsp:nvSpPr>
        <dsp:cNvPr id="0" name=""/>
        <dsp:cNvSpPr/>
      </dsp:nvSpPr>
      <dsp:spPr>
        <a:xfrm>
          <a:off x="3954109" y="1057006"/>
          <a:ext cx="715" cy="2628296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16D147-CED4-4112-9093-2DD07E69F61E}">
      <dsp:nvSpPr>
        <dsp:cNvPr id="0" name=""/>
        <dsp:cNvSpPr/>
      </dsp:nvSpPr>
      <dsp:spPr>
        <a:xfrm>
          <a:off x="0" y="392438"/>
          <a:ext cx="4479799" cy="8394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500" b="1" kern="1200" dirty="0" smtClean="0">
              <a:hlinkClick xmlns:r="http://schemas.openxmlformats.org/officeDocument/2006/relationships" r:id="" action="ppaction://hlinkshowjump?jump=nextslide"/>
            </a:rPr>
            <a:t>RECEITAS CORRENTES</a:t>
          </a:r>
          <a:endParaRPr lang="pt-BR" sz="3500" kern="1200" dirty="0"/>
        </a:p>
      </dsp:txBody>
      <dsp:txXfrm>
        <a:off x="40980" y="433418"/>
        <a:ext cx="4397839" cy="757514"/>
      </dsp:txXfrm>
    </dsp:sp>
    <dsp:sp modelId="{8F23EE22-020B-417A-9713-D3AFAF1E3146}">
      <dsp:nvSpPr>
        <dsp:cNvPr id="0" name=""/>
        <dsp:cNvSpPr/>
      </dsp:nvSpPr>
      <dsp:spPr>
        <a:xfrm>
          <a:off x="0" y="1332713"/>
          <a:ext cx="4479799" cy="8394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500" b="1" kern="1200" dirty="0" smtClean="0">
              <a:hlinkClick xmlns:r="http://schemas.openxmlformats.org/officeDocument/2006/relationships" r:id="" action="ppaction://hlinksldjump"/>
            </a:rPr>
            <a:t>RECEITAS DE CAPITAL</a:t>
          </a:r>
          <a:endParaRPr lang="pt-BR" sz="3500" kern="1200" dirty="0"/>
        </a:p>
      </dsp:txBody>
      <dsp:txXfrm>
        <a:off x="40980" y="1373693"/>
        <a:ext cx="4397839" cy="7575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16D147-CED4-4112-9093-2DD07E69F61E}">
      <dsp:nvSpPr>
        <dsp:cNvPr id="0" name=""/>
        <dsp:cNvSpPr/>
      </dsp:nvSpPr>
      <dsp:spPr>
        <a:xfrm>
          <a:off x="0" y="493878"/>
          <a:ext cx="6591675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b="1" kern="1200" dirty="0" smtClean="0"/>
            <a:t>RECEITAS CORRENTES:</a:t>
          </a:r>
          <a:endParaRPr lang="pt-BR" sz="2500" kern="1200" dirty="0"/>
        </a:p>
      </dsp:txBody>
      <dsp:txXfrm>
        <a:off x="29271" y="523149"/>
        <a:ext cx="6533133" cy="541083"/>
      </dsp:txXfrm>
    </dsp:sp>
    <dsp:sp modelId="{7D3E2A73-15F3-4038-BCAE-2B4510345F5F}">
      <dsp:nvSpPr>
        <dsp:cNvPr id="0" name=""/>
        <dsp:cNvSpPr/>
      </dsp:nvSpPr>
      <dsp:spPr>
        <a:xfrm>
          <a:off x="0" y="1165503"/>
          <a:ext cx="6591675" cy="599625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/>
            <a:t>      A) IPTU, </a:t>
          </a:r>
          <a:r>
            <a:rPr lang="pt-BR" sz="2500" kern="1200" dirty="0" err="1" smtClean="0"/>
            <a:t>ISSQN,Taxas</a:t>
          </a:r>
          <a:r>
            <a:rPr lang="pt-BR" sz="2500" kern="1200" dirty="0" smtClean="0"/>
            <a:t>, </a:t>
          </a:r>
          <a:r>
            <a:rPr lang="pt-BR" sz="2500" kern="1200" dirty="0" err="1" smtClean="0"/>
            <a:t>etc</a:t>
          </a:r>
          <a:r>
            <a:rPr lang="pt-BR" sz="2500" kern="1200" dirty="0" smtClean="0"/>
            <a:t>;</a:t>
          </a:r>
          <a:endParaRPr lang="pt-BR" sz="2500" kern="1200" dirty="0"/>
        </a:p>
      </dsp:txBody>
      <dsp:txXfrm>
        <a:off x="29271" y="1194774"/>
        <a:ext cx="6533133" cy="541083"/>
      </dsp:txXfrm>
    </dsp:sp>
    <dsp:sp modelId="{2455CDB5-BAC2-4594-A4FE-7970BCF5E174}">
      <dsp:nvSpPr>
        <dsp:cNvPr id="0" name=""/>
        <dsp:cNvSpPr/>
      </dsp:nvSpPr>
      <dsp:spPr>
        <a:xfrm>
          <a:off x="0" y="1837128"/>
          <a:ext cx="6591675" cy="599625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/>
            <a:t>      B) transferências: SUS, FPM, ICMS, IPVA, etc.</a:t>
          </a:r>
          <a:endParaRPr lang="pt-BR" sz="2500" kern="1200" dirty="0"/>
        </a:p>
      </dsp:txBody>
      <dsp:txXfrm>
        <a:off x="29271" y="1866399"/>
        <a:ext cx="6533133" cy="5410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23EE22-020B-417A-9713-D3AFAF1E3146}">
      <dsp:nvSpPr>
        <dsp:cNvPr id="0" name=""/>
        <dsp:cNvSpPr/>
      </dsp:nvSpPr>
      <dsp:spPr>
        <a:xfrm>
          <a:off x="0" y="123581"/>
          <a:ext cx="6120680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smtClean="0"/>
            <a:t>RECEITAS DE CAPITAL:</a:t>
          </a:r>
          <a:endParaRPr lang="pt-BR" sz="2000" kern="1200"/>
        </a:p>
      </dsp:txBody>
      <dsp:txXfrm>
        <a:off x="38784" y="162365"/>
        <a:ext cx="6043112" cy="716935"/>
      </dsp:txXfrm>
    </dsp:sp>
    <dsp:sp modelId="{86929B59-60E0-414D-A6C4-CD4F5F7FDF72}">
      <dsp:nvSpPr>
        <dsp:cNvPr id="0" name=""/>
        <dsp:cNvSpPr/>
      </dsp:nvSpPr>
      <dsp:spPr>
        <a:xfrm>
          <a:off x="0" y="975684"/>
          <a:ext cx="6120680" cy="794503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      A) empréstimos para a realização de investimentos (operações de crédito);</a:t>
          </a:r>
          <a:endParaRPr lang="pt-BR" sz="2000" kern="1200" dirty="0"/>
        </a:p>
      </dsp:txBody>
      <dsp:txXfrm>
        <a:off x="38784" y="1014468"/>
        <a:ext cx="6043112" cy="716935"/>
      </dsp:txXfrm>
    </dsp:sp>
    <dsp:sp modelId="{6398E062-151A-4749-906A-2437D97EAFD5}">
      <dsp:nvSpPr>
        <dsp:cNvPr id="0" name=""/>
        <dsp:cNvSpPr/>
      </dsp:nvSpPr>
      <dsp:spPr>
        <a:xfrm>
          <a:off x="0" y="1827788"/>
          <a:ext cx="6120680" cy="794503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      B) outros recursos recebidos, destinados à aquisição de bens ou construção, tais como convênios de capital</a:t>
          </a:r>
          <a:endParaRPr lang="pt-BR" sz="2000" kern="1200" dirty="0"/>
        </a:p>
      </dsp:txBody>
      <dsp:txXfrm>
        <a:off x="38784" y="1866572"/>
        <a:ext cx="6043112" cy="7169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3A30F-5B8F-4FBA-9F13-483D2E0917DC}">
      <dsp:nvSpPr>
        <dsp:cNvPr id="0" name=""/>
        <dsp:cNvSpPr/>
      </dsp:nvSpPr>
      <dsp:spPr>
        <a:xfrm>
          <a:off x="4392488" y="1786525"/>
          <a:ext cx="3107717" cy="5393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9677"/>
              </a:lnTo>
              <a:lnTo>
                <a:pt x="3107717" y="269677"/>
              </a:lnTo>
              <a:lnTo>
                <a:pt x="3107717" y="53935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D06A3-37E9-44EB-9AE0-947BB9EFD1B7}">
      <dsp:nvSpPr>
        <dsp:cNvPr id="0" name=""/>
        <dsp:cNvSpPr/>
      </dsp:nvSpPr>
      <dsp:spPr>
        <a:xfrm>
          <a:off x="4346768" y="1786525"/>
          <a:ext cx="91440" cy="5393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935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60A12A-42F8-41DC-B3FF-67F5B4491DED}">
      <dsp:nvSpPr>
        <dsp:cNvPr id="0" name=""/>
        <dsp:cNvSpPr/>
      </dsp:nvSpPr>
      <dsp:spPr>
        <a:xfrm>
          <a:off x="1284770" y="1786525"/>
          <a:ext cx="3107717" cy="539355"/>
        </a:xfrm>
        <a:custGeom>
          <a:avLst/>
          <a:gdLst/>
          <a:ahLst/>
          <a:cxnLst/>
          <a:rect l="0" t="0" r="0" b="0"/>
          <a:pathLst>
            <a:path>
              <a:moveTo>
                <a:pt x="3107717" y="0"/>
              </a:moveTo>
              <a:lnTo>
                <a:pt x="3107717" y="269677"/>
              </a:lnTo>
              <a:lnTo>
                <a:pt x="0" y="269677"/>
              </a:lnTo>
              <a:lnTo>
                <a:pt x="0" y="53935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22E839-FA74-43A7-94E1-453C8A4E2711}">
      <dsp:nvSpPr>
        <dsp:cNvPr id="0" name=""/>
        <dsp:cNvSpPr/>
      </dsp:nvSpPr>
      <dsp:spPr>
        <a:xfrm>
          <a:off x="3108307" y="502344"/>
          <a:ext cx="2568361" cy="12841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/>
            <a:t>Grupos de Despesa</a:t>
          </a:r>
          <a:endParaRPr lang="pt-BR" sz="1600" b="1" kern="1200" dirty="0"/>
        </a:p>
      </dsp:txBody>
      <dsp:txXfrm>
        <a:off x="3108307" y="502344"/>
        <a:ext cx="2568361" cy="1284180"/>
      </dsp:txXfrm>
    </dsp:sp>
    <dsp:sp modelId="{4BE8BEED-097A-43C4-B18F-8E4C9BFCC181}">
      <dsp:nvSpPr>
        <dsp:cNvPr id="0" name=""/>
        <dsp:cNvSpPr/>
      </dsp:nvSpPr>
      <dsp:spPr>
        <a:xfrm>
          <a:off x="589" y="2325881"/>
          <a:ext cx="2568361" cy="12841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b="1" kern="1200" dirty="0" smtClean="0"/>
            <a:t>PESSOAL</a:t>
          </a:r>
        </a:p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 (ex.: vencimentos professor, médico, técnico administrativo);</a:t>
          </a:r>
          <a:endParaRPr lang="pt-BR" sz="1500" kern="1200" dirty="0"/>
        </a:p>
      </dsp:txBody>
      <dsp:txXfrm>
        <a:off x="589" y="2325881"/>
        <a:ext cx="2568361" cy="1284180"/>
      </dsp:txXfrm>
    </dsp:sp>
    <dsp:sp modelId="{0E463A95-1CA0-4D70-B4DC-C1A57546E631}">
      <dsp:nvSpPr>
        <dsp:cNvPr id="0" name=""/>
        <dsp:cNvSpPr/>
      </dsp:nvSpPr>
      <dsp:spPr>
        <a:xfrm>
          <a:off x="3108307" y="2325881"/>
          <a:ext cx="2568361" cy="12841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b="1" kern="1200" dirty="0" smtClean="0"/>
            <a:t>CUSTEIO</a:t>
          </a:r>
        </a:p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b="1" kern="1200" dirty="0" smtClean="0"/>
            <a:t> </a:t>
          </a:r>
          <a:r>
            <a:rPr lang="pt-BR" sz="1500" kern="1200" dirty="0" smtClean="0"/>
            <a:t>(ex.: medicamentos, kit escolar, merenda escolar, mão de obra terceirizada, convênios instituições assistência social);</a:t>
          </a:r>
          <a:endParaRPr lang="pt-BR" sz="1500" kern="1200" dirty="0"/>
        </a:p>
      </dsp:txBody>
      <dsp:txXfrm>
        <a:off x="3108307" y="2325881"/>
        <a:ext cx="2568361" cy="1284180"/>
      </dsp:txXfrm>
    </dsp:sp>
    <dsp:sp modelId="{629BB744-517A-4863-AE26-DA5E03CC9E82}">
      <dsp:nvSpPr>
        <dsp:cNvPr id="0" name=""/>
        <dsp:cNvSpPr/>
      </dsp:nvSpPr>
      <dsp:spPr>
        <a:xfrm>
          <a:off x="6216024" y="2325881"/>
          <a:ext cx="2568361" cy="12841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b="1" kern="1200" dirty="0" smtClean="0"/>
            <a:t>INVESTIMENTO</a:t>
          </a:r>
        </a:p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 (ex.: construção de escolas, centros de saúde, aquisição de equipamentos, máquinas).</a:t>
          </a:r>
          <a:endParaRPr lang="pt-BR" sz="1500" kern="1200" dirty="0"/>
        </a:p>
      </dsp:txBody>
      <dsp:txXfrm>
        <a:off x="6216024" y="2325881"/>
        <a:ext cx="2568361" cy="12841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63032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A625A5-5073-4FB5-AEEC-5DA9E675A237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63032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E63A3-5AC6-41CA-8A00-7C4CAD7145C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0923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A2B46-2CC7-48F8-9DE9-342C6DB62A50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76338" y="1241425"/>
            <a:ext cx="44672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1990" y="4779486"/>
            <a:ext cx="545592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55290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63032" y="9433107"/>
            <a:ext cx="2955290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BD1F9-BDEB-480F-8AA4-9F7236A5017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192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075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389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844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113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977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87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374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42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45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011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A918E-7A8A-4777-BC1B-A0FBCB5DE3C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7F4F3-93CB-4905-A439-A9DAB50A1BB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9081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18BBF-79ED-4F43-BE3D-A475424A1C5F}" type="datetimeFigureOut">
              <a:rPr lang="pt-BR" smtClean="0"/>
              <a:pPr/>
              <a:t>15/10/2018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443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715728"/>
            <a:ext cx="7772400" cy="1470025"/>
          </a:xfrm>
        </p:spPr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6" r="18484" b="35297"/>
          <a:stretch/>
        </p:blipFill>
        <p:spPr>
          <a:xfrm>
            <a:off x="1403648" y="620688"/>
            <a:ext cx="2808312" cy="260964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 bwMode="auto">
          <a:xfrm>
            <a:off x="4608004" y="1646151"/>
            <a:ext cx="3529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Arial Narrow" pitchFamily="-110" charset="0"/>
              </a:rPr>
              <a:t>E</a:t>
            </a:r>
          </a:p>
        </p:txBody>
      </p:sp>
      <p:sp>
        <p:nvSpPr>
          <p:cNvPr id="8" name="CaixaDeTexto 7"/>
          <p:cNvSpPr txBox="1"/>
          <p:nvPr/>
        </p:nvSpPr>
        <p:spPr bwMode="auto">
          <a:xfrm>
            <a:off x="2655546" y="3655367"/>
            <a:ext cx="425789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Arial Narrow" pitchFamily="-110" charset="0"/>
              </a:rPr>
              <a:t>Apresentação dos Projetos de Lei</a:t>
            </a:r>
          </a:p>
        </p:txBody>
      </p:sp>
      <p:sp>
        <p:nvSpPr>
          <p:cNvPr id="9" name="CaixaDeTexto 8"/>
          <p:cNvSpPr txBox="1"/>
          <p:nvPr/>
        </p:nvSpPr>
        <p:spPr bwMode="auto">
          <a:xfrm>
            <a:off x="0" y="5759440"/>
            <a:ext cx="9180003" cy="113877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algn="ctr"/>
            <a:r>
              <a:rPr lang="pt-BR" b="1" dirty="0" smtClean="0">
                <a:latin typeface="Arial Narrow" pitchFamily="-110" charset="0"/>
              </a:rPr>
              <a:t>Áreas de Resultado: Sustentabilidade Ambiental, Mobilidade Urbana, Segurança, Habitação, Urbanização, Regulação e Ambiente Urbano</a:t>
            </a:r>
          </a:p>
          <a:p>
            <a:pPr algn="ctr"/>
            <a:endParaRPr lang="pt-BR" sz="1600" b="1" dirty="0" smtClean="0">
              <a:latin typeface="Arial Narrow" pitchFamily="-110" charset="0"/>
            </a:endParaRPr>
          </a:p>
          <a:p>
            <a:pPr algn="ctr"/>
            <a:r>
              <a:rPr lang="pt-BR" sz="1600" b="1" dirty="0" smtClean="0">
                <a:latin typeface="Arial Narrow" pitchFamily="-110" charset="0"/>
              </a:rPr>
              <a:t>CMBH, 15/10/18</a:t>
            </a:r>
          </a:p>
        </p:txBody>
      </p:sp>
      <p:sp>
        <p:nvSpPr>
          <p:cNvPr id="10" name="Retângulo 9"/>
          <p:cNvSpPr/>
          <p:nvPr/>
        </p:nvSpPr>
        <p:spPr>
          <a:xfrm>
            <a:off x="5344035" y="645983"/>
            <a:ext cx="2900373" cy="2639001"/>
          </a:xfrm>
          <a:prstGeom prst="rect">
            <a:avLst/>
          </a:prstGeom>
          <a:solidFill>
            <a:srgbClr val="F1FF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7000" b="1" dirty="0">
                <a:solidFill>
                  <a:srgbClr val="BBEC08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LOA</a:t>
            </a:r>
            <a:endParaRPr lang="pt-BR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000" b="1" dirty="0">
                <a:solidFill>
                  <a:srgbClr val="538135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2019</a:t>
            </a:r>
            <a:endParaRPr lang="pt-BR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1600" dirty="0">
                <a:solidFill>
                  <a:srgbClr val="538135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1800" dirty="0">
                <a:solidFill>
                  <a:srgbClr val="538135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Lei Orçamentária </a:t>
            </a:r>
            <a:endParaRPr lang="pt-BR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1800" dirty="0">
                <a:solidFill>
                  <a:srgbClr val="538135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Anual</a:t>
            </a:r>
            <a:endParaRPr lang="pt-BR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754758" y="3188932"/>
            <a:ext cx="21801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</a:rPr>
              <a:t>Revisão 2019-2021</a:t>
            </a:r>
            <a:endParaRPr lang="pt-B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15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AutoShape 2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smtClean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34820" name="AutoShape 4" descr="data:image/jpeg;base64,/9j/4AAQSkZJRgABAQAAAQABAAD/2wCEAAkGBxQSEhIUEBMWFRQVFxUWFhgWFBQYFhgYFBUXGBQaFBcYHCggGBsmHhQVITEhJSktLi4uGB8zODMsNygtMCsBCgoKDg0OGxAQGy0kICYsLCwsLzQsLCwsLCwsLCwsLCw0LCwsLCwsLCwsLCwsLCwsLCwsLCwsLCwsLCwsLCwsLP/AABEIAQwAvAMBEQACEQEDEQH/xAAcAAEAAQUBAQAAAAAAAAAAAAAAAgEDBAUGBwj/xABEEAACAQIDBQUDCgQFAgcAAAABAgMAEQQSIQUGMUFREyJhcZEUgZIHFiMyQlJiscHhM3Kh0RWCotLwsvEkU1Rjc5TC/8QAGwEBAAIDAQEAAAAAAAAAAAAAAAEFAgMEBgf/xAA7EQACAQMCAwUGBQIFBQEAAAAAAQIDBBESIQUxQRMUUWFxIjKBkbHRBkKhwfBS4RUzU4LxI0OSorIW/9oADAMBAAIRAxEAPwD01EFhoOA5VvOIlkHQelAMg6D0oBkHQelAMg6D0oBkHQelAMg6D0oBkHQelAMg6D0oBkHQelAMg6D0oBkHQelAMg6D0oBkHQelAMg6D0oBkHQelAMg6D0oBkHQelAMg6D0oBkHQelAMg6D0oBkHQelAMg6D0oCSoOg9KkEU4DyFQDzzaeLn9qxzGTEdtAA2Dw6dqIXVVBLsE0l65SdTca8B0JLSv1MNzAl3t2ioiGZCzmfIUwzuJjGsZVQlgw7zlM1hw8LmezgQpPqb/ZW82JfaBhmiywkyR2Ecl43S5VpJCMpDhGIsSLMvPjg4JQyuZkm2zB2hvDjTipuzhK9hHiwkYWUl8pj7OSQWCvfimXXVhz1yUI4XwGW2X49s45tm4iUMpnSVFikSOwdC0WYhJF1tnkW+UfVPS9RphrS6EZek12yt58dGzy41H7MywZ1WIkxxtHOLIv2bskWp69TWThF7RIjJ9TOh23tJnRysaRAYNpEKHO3tbqmRDx0u2ulre6sdMPqZNswZN58ezYiRYxGUiVezyTMIb4nKWlUizPlzG6gjLY20tU9nBYRjlm8j2/i12fHN2aSzNKYy2SQRiPtHVZ2RRnyEKp0A0YG3KsNEdWDJt4NHgd6MbH7ErozJZWmvFK0jpJJJmfOVsqooTiQ17cr22OnF5ITZk70LiTitoNHJMqQ4TMipJMozPGRdFXusQQx8NOdrRDGlZ8Sd8moxE+MX2lu1xILzph1yGaRo1yiR2jiuBwVRcG+rcNb5JR2MdzfbQ2zim2ZBKUkWZZVjxFs8bgRs6sxKqSoLCMmw4MRa1YKMdbRLbwYkW8ePCAm/wBHh1YloGPav7SYGlNkDCLKRIQFDWHjepcIEp7ksPvXjMmDaRWuZnjnRICJpBo0TxK62yFWAOgN+Fr6OzjlojLM/c7FTtiWWftQrQSZQTMVumNnViC5NmylOfC1tLVjUSS2MlzOWxOMxDRYgQzY2OIYhR3vaZJUiVHAcyGzd+TICgPd56cdiUU1nBju9zNY7QWPFrfEZRHhZJWEjCUXwjNMIC97EyWzBNRYgAX0j2NgmzvNjYE2imlMglaNe0QykpmKIGOT6t7pe/ietaJPoZI21YkigFASWpBBOA8hUA1v+Ox55kAkPY5u0YITGCiB2XN1sR4Hhe9ZaGRnfBiPtqFuynaGbMCEiJiOZvaBeyC+oIjF/dU6HyDa5l75yxWTKsrl2kTIsbZ1aK3aK6NYqRmHrTQxqxuZOO2usSwllkJmYKiKl3zFGksVvoQqNfyqFHJO5ipvNE2Ts0mkLx9oMkZJC52TvAkEHMrD3VOhmOpGU+2IljmlZiqQu6OSD9ZDlIUC5a5IAtqb1Gl5wTkbN2skzOgWRJEClklQo+V75WAPFTlIuOYINqOLW4TyW49vwkRtmIWTt7EiwHs+btS33QMja00MakYw3qgyu7CVAsTTjPE6GSJACzR342uuhsdRpU6GTkvQ7xRMwQiRHLxx5HjKsDKrNGSD9kiN9R0NRoZGpFo70Qq0iyLNGYoxI+eIiys2RBpc5mbRV4mxtU6HzJyJt6oESRpe0i7Ix51kjZXVZmyo9uaE31F7WPSnZt8iMk8ZvLFH2htIwjdY2aNMwDOsbJqDwImQA9TRQbDlguR7eVpOzEU+a0Zb6PRO1+rn17vA38qjRtkaja3rEkpQFb0BSgFAKAUAoCS1IIJwHkKgGgxW7KyYhpzLYlZF7scavaSMx5XkUBpEFyQrcwNdK2KbSwRjJZwm6XZRqkcqIVkikVkw0SHNErLdwv1yc3E9PGjqZ3f1Iwxi9zkkC55A7CSWV2lhikEjyqikmMgKLCNQLDQAUVQyx1MzbWwFxMUEbuv0LBu9Cjo5EbR2aJu7bv3tyIFRGTTbGTX/ADKQGEiRWMSZF7XDxSBfpXkBjDaR2L5QBwCgcqy7QjDMybdwuJ0aduymkeXKEQMjs4dGV9T3WVSLjW1Y6+uBjcy9m7MMcjzTTGWVlWO5VUVUQswCqvUsxJPHwAqHLbCQS8zXQ7l4dct1Um2JErBFV5VxIcFXYa90PYeQrLtGRgrNusZEZJsS8n0EmHjJSNciygK7HL9d7KoubDThrRTxyRlgu4bdeONrxsQvbx4gAi5BjjKZc5NypvcA8De2h0hzI0lqHdY9nLHLiGcSt2jN2aLJ2odXjkz63KlFAW1rAC1hUupvlIJFx9285LzzNJIWw5zZEVQmGl7VUCDSxa9yb8fC1FUxyQx4kYN0444Z4Y3ZUlmjlAsD2fZmIqi/h+hAHQG3KnaPKYaLuK3cV8X7VmTN9Ho0EbsvZ/8AlyN3kvfiPCoU8R0jBvKwJFAKAUAoBQCgKE0BNakEE4DyFQDTvu4haZlklTtlKtkKKRmlaVijBcwJLEHXh61nrIcSC7uABAs8wCGQ/XGdu0KXUta2UKhXhfW9w2payNJGHdWNShWXEd0xm3bsQ3Zklc9+OrOT1zeAs1snSZm0tixzqFdnFixBDXILCxsXvbwHDwrFSwMFqXYIMryiaXO2ewLkxjOhQd3Q2FyQARxNZatsEaTGG6iak4jEliCubtQCBZgACq8AJGGt+N/ra1PaeQ0kMfubBNk7R5DkSNBqh/hq6hixQkse0NzfkOVFUY0m52bs9IFZY72Z2c5iSbvq2p8dfMk1i3klLBlViSKAUAoBQCgFAKAUBRmA40GSoNAWJZiD4VJi5YZL2gUGtEZXDKbdaEN5RCOcgVJhqZkpwHkKxNxWgFAKAUAoBQCgFAKAUAoBQCgFAW3mANjepMXLBbbEEHhQjU0yDyG9weOtCHJ5DyZhryP50Ibyi0DQxJycF8vyNDJkKGJcT6re6hkuTIrQxM1OA8hUG8rQCgFAKAUAoBQCgFAKAUAoBQCgMbFrwNSa5lp+R8Py0oYsqRcD3j9f1oOZUIbG45fkaE4YWEmg0sk0R7oPU0Ja5Jk/Zh1oToQaMBTY9KgYwi4sK/8ADUjSiScB5CoMytAULAcTQZLZnFDHWiPtI6GpI1lRiR0NBrRJZgedQZKSLgoSKAUAoBQCgFAKAt4hbr5a0MZci2/I5ba+HOpIZKW+h00IoGVNzxIoTuW04Dv28KELlzDgWHevqNelA8YGVOp/57qEYiVstmy9KgnbGwUp4/1qTHMS52gAF+gqDY2kWHxBPDSpMHJ9C1QwFAKAUAoCSMRwrGcowi5S5GUVJvCMlZTzFeeuPxFSi8UouXm9l9y0pWE377wO0NV3/wCiuf6Y/J/c6Vw+n4v+fAqJPCuih+I55/6sNvL7P7mufD1+Vkw169DbXtC5WaUs+XX5HBUozpv2kVrqNQNAQMo60I1Ig2IXxoRqRZzC3DWpMMokXWxsDQnKKiVfu0J1LwCEfdvx6daEZRJiLfVI4Hhx1oTzXIZh9w+lBnyK5tD3SNDyoTnyJq7fd/rQjL8DBU6DyFDWVoBQCgFARlkCgsxsACSTyA4k1DaSyzKEJTkoxWW9kVU34VPMhpp4ZWhBJWtVZecJt7ndrEvFfv4nXRvKlLbmvAuq168Ze2FW0npmtuj6P+/kXdC4hWWY/IlXGdArKM5QeqLwzFpPZkXJ616Cz/EE4ezXWpePX7Mrq/D1Lem8eXQssp516ShxC2rrMJr05Mq6ltVg/aRS1dMqsIrLkl8TUoSeyTFqwp3FGq8Qmn6NMmdKcPeTQrcYCgFAKAqG8aE5K9oepoMsFz1PrQZYBqSCCcB5CoBWgFAKAUBRlBBB1B0PkeNMZ2ZMW4tNc0cXhtpvgpXha7xKdBzCnVSpPgRpwv0qrjWlQm4PdHuK3D6PFbeNxD2ZtbvxfXK9evM63BYxJlzRsGH9QehHI1ZQnGazFnjrm1q209FVYf6P0fUyKyOcA1rrUadaDhUWUzOE5QeqL3Lqyda8ldfh6tGbdF5j5vDXl4fEuKXEqbX/AFNmVD1W1eG16O9bEV5tfRZb+R0xuoT9zL+BIGuWappey2/hhfXJui5N7orWkzIs1q7LKyqXdTRH4vwX86GivXjRjqZaLmvX23BLWjiWG5eOWvoU1S/qz25IjVwcQoBQCgFAKAUBJaAgnAeQoCtAKAUBGRrAm17Amw4nwFQ3hZMoR1SSbxktYLGJMgeM3U/08COR8KiE1NZRtubarbVHTqrDOX34w1mjkHMFD5rqv5n0qvvobqR6z8L3GYTovpuvjzNBgMa8Lh4zY8xyYdGHMVyU6koPMT0N1aUrqn2dRZX6r0PQtlbQWdA6+TLzU8watlLt6T0vD+jPnN5Zzsq+iayua81/OZsQgrxj4vf0ZOEpbrbdLoWKsreaUkuZyfyke2x4YTbPkKmMkyoERiyEfWGZSbrbgORPSrDhvGKlap2dd8+T5b+G3ia6tlTgswR4zNv5tFuOMlH8pC/9IFXErG3ctUoJvz3+prVSSWEy1DvttBTcYyc/zSMw9GuKh2Fq+dNfIdrPxOk3e+UjabOEBjnvx7SMABeZZo8th4m/v4VyVeC2k1smvR/cmd66UXKT2PTsHvZG9hMpQ9R3l/uK7rG3pWtPs4/F+JQ1OKKvPM9vA3sUgYAqQQeBBuKsMpm1NNZROhIoBQCgFAKAUBJaAgnAeQoCtAKAUAoDz84x8LiZez4B2uvJluSAehseP/aqbtJUaj0+PI+i91pcQsqfac9Kw+qeP5ldTpMayY3DN2WrCzBT9ZWXkfMXHvrvm43FL2TzNtGrwm+Xbe7yz0afX4eBwn/P+9VB73Zm03e2l2EoJPceyv5cm91/S9dFtV7Ofkyr4xYK7t2l7y3X7r4/XB6Mklc3E+CyuKrrUWsvmn4+p4q1vlTjomuRcEg61QVOE3kHvTb9MMsY3lGX5jznff5MosTmmweWGY6snCKQ89B/DbxGh6a3q74dXvoYp1qcmvHqvuc1WVB7xkjzbD7kTBrYm0VuK/Wf+nd99/Wr1vBT1+JUqeVHdnV7P2fHAuWJbDmftN4k86wbKKvcVLh5kbBsI4XMVIU8C2l/5b8fdTBrdKeM42LuztpSQm8bW6qdVPmP1rJSa5E060qbzFksbtSWY99zbkq6L7gOPvo5Nkzr1Kj3fwOt2FsdolBkkcsdSgYhB4W5mt0IY5lnQoSgsybZua2HSKAUAoBQEloCCcB5CgK0AoBQCgOW2vuu8jvIkiksScrAjjyzC9/Sq+rZylJyTPWcP/ENKjSjRqQaSWMrf9DmiJcPJbvRyL7j/Yj+lcXt05eDPTp297RztOL/AJ8H8mVxmOMurqmfm4Uqx/mscp87XpOo57tbi3tI2+1NvT4N5S9Oq+Zi1rOo6LZ28k4VUWIS5QBoHLWGgva/rau2ld1cYxk83ecCs3J1JT0Z81j9Tp49oXhaXs3UqrEowKtdRcgXGvnVnRl2mOh469od2k4qSkujTTyv2fkV2XtSPELmibhxU6MvmP14VuqUpU3hnHTqxmsxK7S2ZHOLSDUcGGjDyP6VolFS5ipSjUXtHL48wYUlYR2kw+05DBPdaxb8q0vTHZcyvqOnR2hvL6GjxE7OxZ2LMeZrB7nFKUpPMi3UEF7COFdCeAZSfIMCalGdN4kvU9OrrL8UAoBQCgFASWgIJwHkKArQCgFACaA0G0d7YIzZLykfdtl+I8fdeuqnZzksvY5ql3COy3OY3i34UQsz4VHtYKGe9ixtyUEczoeVYXlnGNPU936HZwriNSNdKDaXXD5/sczs7eOGdsoHZseCngf5TfX8689UoSjufRLLilCt7GWn59fidJsbZjYiTKNFGrt0Hh4nl+1RRourLC5G7iXEIWVLXLm9kvF/ZdT0HBYNIkCRiwHqT1J5mriEIwWInzq6uqtzUdSq8v6ehdkTMCOoI9Ratie5zvdHkmHlaNgUJV15g2Iq9aUluUabjLYz5vlKU/QMwWTgZh9Ty/C3jw8qorrQpYplv2VxKhlLf9i0NeGt+Fud+HnXEUkotPD5mfhNjTyfVjIHVu6P6/pWSi2bYW9WXJFzbeyfZxEC2YsGLHlcW0HrUzjpJr0OyxvzNZasDQdduNt9MVFIitdsOwjbxW3cYeGjL/k8a6abyi/p0p06UdfM6WszIUAoBQCgJLQEE4DyFAVoBQEZHCgliAALkngAOJNSll4Qbwef7x7xtOSkZKxehfxboPD18LW3tlDeW7Kuvcue0eRz9dZyGh3zf6FB1f8AJT/eq3iT9hLzLfhMfbk/I5GFCzKF1JIAtxueFqqUm9kXmcbvofQXydTD2fsmN5U1dub34H3Wy+4HnXXK07uljrz9Svq8SqXs8zfu7L0/udZWs1lC1tToBRg+fd8NvfTTxQGyiSQF+BIzHReg8f8Ah317xyjohyJtLKKfay3zujkb1wFmdp8l2LlbHYeG94yWYg6hcis91P2dVHhrUxWWclzb05rXJbo99recxqd5NmGePu/XS5Xx6r79PSsKkcrY57qj2kNuaPKt7NomCEgaO5KDkR98+BHDzIrnRz8Ot+0q5fKP1Nd8km0zDtCNL92dWiOul7ZkNuZzKB/mNbYvDL+uswPfK3HAKAUAoBQEloCCcB5CgK0AoDid9NtZiYIz3V/iEc2H2fIc/HyqytKGFrl8Cvu62+hHJ13nAKA0O+aXhQ9H/NT/AGqt4ivYT8y34TL25LyMXc/Z3GZhwuqef2j+nrWrh9HL7R9ORv4ncaY9muvM7fYm0DBMknK9n8VP1v7+4VZVqeuDiU1GpommepA3Fxr0qkexdHE7y7TldijK0aDgp0LW5k8D5DSuapJvYqbqtUbw1hHjW9KWxUw8QfiUH9ahcj0Nk828PQ1NSdJ6N8iGDzYyaTlHCR/mkdbf0VqzhzNFw8Rwe2VtOIUByG/O4SbQXPG/ZzqDYn+G97fXA1B0HeHvBqk4jxF2deKlHMWt/Hn/ADYsbGgpwk1zz+x40dnTbOxsIxKGNo5Y38GCuDmRuDLpxFd9CvTrRU6byjZODWUz6VIrsKopQCgFAKAktAQTgPIUBWgNRvNtX2eElT9I/dTw6t7vztXRb0u0n5I0XFXs4eZ5qTVyU7KUAoDE2rhO1idBxIFr9Qbj8re+tFxS7Sm4rmdNpWVKqpPl1L+Fw4jRUXgoA8+p95uffWdKGiCiuhrr1XVqOb6lythqPRNzcf2uHCk96LuH+X7B9NP8tVF3T01M+JbWtTVDHgbySMMLMAw6EAj0Ncp0NJ8zyff7dmA4piFKFlQ9w25ZeBuPs12ULOnUp55M55Xk7eShFLByM26I+xL7mX9Qf0pLhr/LI3Q4tH80T0b5HtiNh4sSz2LO6LdSSLRqTzA5yVySoypPEjdK5hXScD0RUvVPe8ZpWtXs5RbfPpj6nVQspVo6k1gGM1rt+P2tR4nmPry+ayZVOHVYrK3Kxca5vxFBTowrR3w8fM28Nk41JQZrt5t34MbCYsQtxxVhYOjfeQ8vLgedUHDKtaFxGNLm3jHRosrhR7NuXQz7E17mvfW9B4qTSfh1+XM8/ToVanuxBQ1ot+LWteWiEt/NNZM6lnWprMl+5SrE5hQCgJLQEE4DyFAVJoDzHeLaftEzMD3F7qfyjn7zc+nSrqhS7OGOvUp7iprn5GrreaBQCgFAKAUB0O5GLyYjIeEilfeveX8iPfXJeQzTz4HXaTxPHieg1UlocJv9HaaNusdvhZv9wq0sX7DXmVt6vaT8jmK7TiPR9zosuFj/ABF2/wBRA/oBVPdvNVlvarFJG+ja1eW45w6dwo1aSy1s11a/sXVhcxp5jLky7evIOnNPDTz/ADyLnVFrOSmldUO8QouPKD6PZfBPr6GpqlKafNoE9awtadxJuVBPKW+On/JlVlTWFNorXNJNP2uZsWMbCoJ5lqQCvZcFu7utHFSOYr83X+/qUd9SoweYvfw/nIhXoCuFASWgIJwHkKA0W+O0OygKg96Xuj+X7Z9NP81dVpT1zz4HNdVNEMLqed1blSKAUAoBQFJHCgljYDUnpWMpKKy+RnCnKb0x5llMbEfqyIfJ1/vWCr03ykvmbJW1aLw4v5GRhsesbq4dbowYd4fZN6iU6ck1qXzQhSqxknpfyZ69DIHVXU3VgGUjgQwuCD5GqFVacpOMZJteZdOEkstNHI/KFH/Ab/5B/wBBH61aWL5orr5cmcdVgV56psOPLh4B/wC2h95UE/nVHWeaj9S7pLEEvIzjwJOgFySeg41V3vEaVrhS3k+SXM7KFtOtuuXiRwOIilUPDIkin7SMrL6rpXnLzjd4m46dHw3+b/YtKNhRW7eTJOlU8FVuqyjluUnjd5OyWilBvkkUte1d6r93uKlKhLCbST847fJvKefE0aFVpxlNZ8V5Mgwtwq2s6tDimYXEFrXVbNr+dDirxqWuJU37LKZzVhT4LZwedOfVtnNK+rSWM4I1aJJLCORtvdipAoCS0BBOA8hQHnO9+O7XEMAe7H3B5j659bj3Cre1p6aefEqbqeqePA0ldRzCgFAKAUAqGs7EptPKOM3g2IYiXjF4z/o8D4dD7vOjurV0nlcvoeksryNaOmXvfU0dcZ3H0R8k+0/aNmxAm7QloW/yWKf6GQe6vGcWpyt7xzg8N7r+epYUMTp6WT+UGP6GM9JLeqN/tr2/4dvXdUtUveWzPMcYodk8Llk4S1ekZSJZPX4Y7BV6AD0Fq87VqKEZTlyWWy/hByaijV7840QbPxb3seyZQfxSDs1t73FeDt5yvL+M5dXn4LoejcFSo6UfOex9qT4eQPhZHSTQDLz6ArwYeBBr2dalTqx01FlHApOO62PpLd7aT4jCwySpkkZfpFHAMCVa2psLi9uV7Vw8N4VC2qSq8+kfJff9jnub3t4qMeXXzNpG/Wq3jPCZubr0VnPvLwfiv3OqyvI47OfwZJxoaqeE1HTvIY6vD+Ox2XkNVCXpn5FmvoJ5wUAoBQEloDDfEdw5R3svdvwvbS/heslz3Ib22OHO6k5Ny8dzqTmb/bVn3ymujKzuk31RT5pzfej+Jv8AbTvtPzI7nPyIndSfrH8Tf7anvlPzHdJ+RE7rT/g+L9qnvlPzHdJ+RE7s4j7q/GtO90vEd0qFPm1iPuD41/vU97peJHdagG7WI+4PjX+9O90vEd1qEhuxP91fjFYu6pP/AIMla1E8r6ml2h8mLvrHkjPQNdfS2nu08K4KtOhLeDa+haULmtHaok/qdP8AJhsDEbP9oTEMhjkyMuRmNmW4NwVFrgj4a83xjhlW5UXSxlfQtLe+pwzq2Om3pwvtEGSMjNmBFzppxvp0JrP8Mwq2lSpCtFrk/qufyObi7hcU4um8nKYbdaYOpYx2DKTZmvYEXt3a9dK7g01uUMbWaabO9XEC/P0rz/EaNStbSp0ub2+5c21SEKqlLkjm/lGwntWCeJGK99GY2v3VOulx1B91UvDeEV7Wr2tTHJrZ5O284nT7NuKbOB2TsGPD2KqS54O2ra6d3kPdV23k8zcXtWv7L2R6XBjY8LDGkhsQvAcSSbtYeZNdCagtzqU4UYJSZaTeyE8VceJUfoahVUYK9pPxNvFjQwBF7EXFxyPnWqdlb1JqpKCyt08bnfG4mo4T2ZX2kdDXVg15HtI6GmBke0joaYGR7SOhpgZJLifCmCMmInAeVSCtAKAVAFSBQCgFCBQFyGEtw4dar7/iVGzj7e7fJfzkjqt7WdZ7bLxMxMIo46+deTr8du6j9l6V5JfV7lxT4fRgt1n1LOIhW1wbGrThnEryUlCrFyT64w19M/U5Lu1oqLlB4fganaeEaRbJIyHwOh8GtrXpZxbKOtTc44TwcfiO0jYq5YMPxN6g3rmeUVU3UhLD+rMrA7VkHdd8ynQq+oIPEFuK1KmzZSrz5N/MzJMH2KrJYtlv2QIN+/que33e95m1ZadO5vdLs4qfPGcfH7GnlLyMS2ZmPHQk+4WrW8tnHJSm8vL+Ztti7EYsHmWyjUKeLHxHIVtp0+rOm3tW3qmdRXQWYoBQCgFAVFCGRTgPKhJWgFAKAUAoBQCgArCbai3FZfh4kxSbWXgz48QgFh+RrxdfhHEK03Vmst+aL2ne21OKgnsvIkcSvWuaHB77VhQa88r7m131vj3jExE+bhoP+ca9Tw3hULT25bzfXw8l9ypurt1tltEs1bHEYm0NnpMLPxHBhxFYygpczVUpRqczVJuyL96QlegWx9b1r7HzOZWSzuzfRIFAVdAAAPIcK3JYO1JJYJXoSKkCgFAKAUAoCooQyKcB5UJK0AoBQCgFAKAUAoBQCgFAKAUAoBQCgFAKAozAC5IAHEkgD1NYVKkKazJ4CTfIs+2R8mv4hJCPULbkfSuN8SoeL+TM9DJxzoxsrAnpqG+FgDW2le0Kjwpb+e31IcGXK6jEqKEMinAeVCStAKAUAoBQCgFAKAUAoBQCgFAKAUAoBQChBjpsl8XNkU2SMDMx4AsL8OZ5W/DVBdwndXDhF4Udv55nTTpatjMxYhw57HPiJShUN2SwkIWGYXDDNez3sL8etYyo0qWISqP9PsbXJR2WXgptXdountEEhlDAPqLOQRcMLcT4WBrVccPmk6lOTfl1JlT1LUi1E+ZVbqAT5/a/qDV5Z1e1oRn5HHNYkTFdRgyKcB5UJK0AoBQCgFAKAUAoBQCgFAKAUAoBQCgFAKA6jdiC0JbnI8jHyzlV/wBKiqu1XsuT6tv9dizprETC21hFVioYjtzf/MCgJAOl/q1UcVVelWhUh7Sl7OHy+Xr8jtt+za0tefqb7B4cRoqLeyiwubnSr2nHTBRZzyeXk47aEASSRRoA7W8mAfT47e6lklHXBdJP9d/3K64WJFgV3HOzFxDW7PUi7qNOeh0/X3VKDMmoJFAKAUAoBQCgFAKAUAoBQCgFAKAUAoCqHUeYrGXJkrmdTsNmGDgKrmbskIF7XLAE68uNV9p/kx9Cyh7qOX2zAGxGdy8LjVlGIw9rMLcHQk6Rg8dOVuUXNGhU2qSNbclUU1Jpr0Ov2ZPIwGdLLlUhzIrFr+Cgctb+NdKSS2ZtTb5nPbeP08g6ZD6rb/8ANYW3+bU+H0OS55mAK7TlZiYvhFpf6ROumh10qYhmVUEigFAKAUAoBQCgFAKAUAoBQCgFAKAUBVeIvWLWVgLmY+A31eJIsJDhmkniTISSAp7MWJUDVhp4VU06koQ7OK3WxujdtYhGOWbGLaeLYAyM8cmpKLFEVFmYaE3zcF59awbry5yx6JG+M5tb/QxsRvpiMNmOIgzRBrBrrHJZi2TMlzYkIxtYcDWcK1ZP2llfI1TupU95R2IDagxTPOqMivlADWv3F14eLEe6uu0etymuv7GupV7T2kTWu01MgFuBfwoSSoBQCgFAKAUAoBQCgFAKAUAoBQCgFAKAUBrNqbFjnOY3V7WzLzFrd4aX6aEG2l7aVzVbaNR6k8MwlBN56mtG6za/+Jk1v158fteA51zuyqf1L5P7mPZebMrD7tRr9d3fhcXKg24X1J0udQRxrKNivzybJVNI3MaBQAoAAFgBwA8K7YxUVhGwmtZEM6ePYEVh9bgPtftWjtGd/doEvm/F+L4v2p2jHdoD5vxfi+L9qdox3aA+b8X4vi/anaMd2gPm/F+L4v2p2jHdoD5vxfi+L9qdox3aA+b8X4vi/anaMd2garaMmzsO/Z4jFxRPYHLJiI0ax4HKxvanaMd2gRwmI2bKWEWMhcqpdsmIibKgsCzWOii41PWjqNbsyjaKTxFNsp7Vsz/1cP8A9iP+9Yd5j/Ujp/wev/py+TNjBsvDOoaNiysLhlcMCDwIIHCslVbWUc0rSMXpkmmjHfAxi94ZgBfvF4QLDncvwrLW/EwVvFvCTMGHH7Na98TGtvvYmA38srmtbuI/1I61wms/+3L5M2mF2fhZVDxSZ1N7MjhgbGxsV8QRWSqtrKZonZqEtMk0y7/gsH4vU/2qe0Zh3aBrGxOzASDjIbjj/wCIj5cedbNNZ/lfyMOzoeP6mdgNn4WdS0EglUHKWSRWFwASLrz1HrWMpTi8PYyjQpyWUZPzfi/F8X7Vj2jJ7tAfN+L8XxftTtGO7QHzfi/F8X7U7Rju0B834vxfF+1O0Y7tAfN+L8XxftTtGO7QHzfi/F8X7U7Rju0Co2BF+L4v2p2kh3aBsovqjyH5VgdBOgFAKAUAoAaA8t2zuSJ8TLiP8RwalnZgGwWHdlFwVBdpbsVCqM3hyqNSNnY1P6X8i9gtxY4Q4fG4ftmCKGGFgiCorK9iivdjeOMglrDKNNaxqR1LGTK2uoUKuqW+zWM45mbHuibXGMgsb95cOBfkxBWYAnjrrYk+VaHFR96SLNcUhNZjBv8A3ZX/AMm6wmzoYTDkd27FFRcoVhlAy2aw4mxvXTSnFw0xaaKmvKdSq6k1u22WsfgFeOZUkkRpLEs0WYXDAklRa4tmFrganpUSp7PDN1O4cZxlKOUvh9zlV3Wi4e1w6Dng4zyA4mXUnxrR2K/qX6Fr/icv9Kf/AJP7HWYLY2HijSPtguQHTOIzd2zNmQEAd4nQjS9q6YLQlEo7i4VepKpJ7+vLoSx+zYTFIgxIQyxyqGaUv/EFswDPrlK6dO8NLms1U0yTfQwVJ1IvRv5rc0uE3aKRhRj8MyKqxm8HdNh3c9sQAWsOfG1dCrwk/Zj57P8Asc8rapT9949V/c6fdyCKFDGkySO7vK5Ur3nc3dgoYkD3mtFRyk8teRtppRWEzc1rNgoBQCgFAKAUBCL6o8h+VAToBQCgFAKAxdqYTtoZYsxXtEZMwtcBhYkX86hrKwZ0p6JqeM4eTzPaGwtnwylJ8W1wbMBgozc21UOkBF9ORuKwVo5b/Ys/8dnFYS/9p/c6XBbtxzp20WIcpIWcHIU4npoRw5i+lS6eHuUtHVBPS1u87xi+fwJYzdKBsrNLMMihbh5FB7zNchSATdzr5ca4LqxjVeuUsL0i/qmdlvcOlHCXVvw5+Swixh5MDgiyGaXMSCbjFPrbQZlv97UX5jwrdZ2kKKemSb/2r6YIrXcpP2l+/wBclja+2sLLE8LSyKJUBJVnYhJNRdWYgXA5gaGu3u7qw25cvuRTvO71oz0rKw8bfDlg1Wzdg4GVIZTiX7FGGTMEGbsiVYcLgXGugvbThVTWo21rV01JPVzx/wAItaHFLmrrnShvLKb36/bobiPd3Ddm49ruJjmLEJcm+uU8LH+/jXZCdC8rRuIrLht12+a88nl+4zt6U7eU8at3tuXodzsO5PZy5soRdVViAqAAZhbmC9urX6VtrUo1ZOU0XNpdztaEaEFsl4vffn+3oYG0tzsHGVRpmQglyqwK6ksEUHJkYL/D87s3WttvWjbqUUuf86HFxK671OLqy93l1653Npuju9h45XxEMhkbvR/wkjCk5WbQIGJ0XieZrNV80lSXJerOenGE5uqnz8sHX1rOkUAoBQCgFAKAhF9UeQ/KgJ0AoBQCgFAKA0c+6uEZndoe87FmOeQXJNySA1uNZa5bbmDhHwNvh4FjRUQBVUAKBwAHACseZmlgxv8AC4c2bs1zcc32vXjRyfIx0rmY0u72HZmcxnM2pIkkF/cGtyFa9EcbpePLJk9+ZZO6mDYsxgW5Cg2Li4RQqcG5KoFb1UlFYTMNEW8tGTHsHDKqqsCZVuFGXhclmtfmSSSeZNcVezo16muosv1fT0Zvp1p01iDwi8mzIgABGoA0AA0Fzc2FbKFKFKOmCwjCo3OWZ7syYIFS+UWvW4jLZi4nZUUjFnW7GwJDOOHDgRWDinua5UYSeWtzIwmGWMZUFhe/Mkk8yTqTWSSXIyjFRWEX6kyFAKAUAoBQC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smtClean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1" name="CaixaDeTexto 1"/>
          <p:cNvSpPr txBox="1">
            <a:spLocks noChangeArrowheads="1"/>
          </p:cNvSpPr>
          <p:nvPr/>
        </p:nvSpPr>
        <p:spPr bwMode="auto">
          <a:xfrm>
            <a:off x="1259632" y="170551"/>
            <a:ext cx="53985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3200" b="1" dirty="0" smtClean="0">
                <a:solidFill>
                  <a:schemeClr val="accent3">
                    <a:lumMod val="75000"/>
                  </a:schemeClr>
                </a:solidFill>
              </a:rPr>
              <a:t>Mapa Estratégico </a:t>
            </a:r>
            <a:endParaRPr lang="pt-BR" sz="3200" b="1" dirty="0">
              <a:solidFill>
                <a:schemeClr val="accent3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6" name="Imagem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1"/>
            <a:ext cx="7488832" cy="56166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370318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/>
          <p:cNvSpPr txBox="1"/>
          <p:nvPr/>
        </p:nvSpPr>
        <p:spPr>
          <a:xfrm>
            <a:off x="1285868" y="332656"/>
            <a:ext cx="6572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atin typeface="+mj-lt"/>
              </a:rPr>
              <a:t>Orçamento Público – conceitos</a:t>
            </a:r>
            <a:endParaRPr lang="pt-BR" sz="3200" b="1" dirty="0">
              <a:latin typeface="+mj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28596" y="1340768"/>
            <a:ext cx="828680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BR" sz="22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2200" dirty="0" smtClean="0"/>
              <a:t> Orçamento Público: é um plano de trabalho, expresso em valores monetários (dinheiro) com a previsão do que se vai receber (receitas) e o quanto se vai gastar (despesas);</a:t>
            </a:r>
          </a:p>
          <a:p>
            <a:pPr algn="just"/>
            <a:endParaRPr lang="pt-BR" sz="22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2200" dirty="0" smtClean="0"/>
              <a:t> Normalmente, as despesas públicas (as necessidades da população) são superiores às receitas, por esse motivo é preciso estabelecer prioridades.</a:t>
            </a:r>
          </a:p>
        </p:txBody>
      </p:sp>
    </p:spTree>
    <p:extLst>
      <p:ext uri="{BB962C8B-B14F-4D97-AF65-F5344CB8AC3E}">
        <p14:creationId xmlns:p14="http://schemas.microsoft.com/office/powerpoint/2010/main" val="413511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92395" y="1341438"/>
            <a:ext cx="8772094" cy="237559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4338" name="Título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1143000"/>
          </a:xfrm>
        </p:spPr>
        <p:txBody>
          <a:bodyPr/>
          <a:lstStyle/>
          <a:p>
            <a:r>
              <a:rPr lang="pt-BR" altLang="pt-BR" sz="3200" b="1" dirty="0" smtClean="0">
                <a:latin typeface="+mn-lt"/>
                <a:cs typeface="Arial" panose="020B0604020202020204" pitchFamily="34" charset="0"/>
              </a:rPr>
              <a:t>As demandas são muitas...</a:t>
            </a:r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192396" y="4703030"/>
            <a:ext cx="8592468" cy="1323439"/>
          </a:xfrm>
          <a:prstGeom prst="rect">
            <a:avLst/>
          </a:prstGeom>
          <a:noFill/>
          <a:ln w="9525">
            <a:solidFill>
              <a:srgbClr val="9966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pt-BR" altLang="pt-BR" sz="2000" dirty="0">
                <a:latin typeface="+mn-lt"/>
              </a:rPr>
              <a:t>O </a:t>
            </a:r>
            <a:r>
              <a:rPr lang="pt-BR" altLang="pt-BR" sz="2000" dirty="0" smtClean="0">
                <a:latin typeface="+mn-lt"/>
              </a:rPr>
              <a:t>orçamento </a:t>
            </a:r>
            <a:r>
              <a:rPr lang="pt-BR" altLang="pt-BR" sz="2000" dirty="0">
                <a:latin typeface="+mn-lt"/>
              </a:rPr>
              <a:t>é um instrumento </a:t>
            </a:r>
            <a:r>
              <a:rPr lang="pt-BR" altLang="pt-BR" sz="2000" dirty="0" smtClean="0">
                <a:latin typeface="+mn-lt"/>
              </a:rPr>
              <a:t>de planejamento essencial </a:t>
            </a:r>
            <a:r>
              <a:rPr lang="pt-BR" altLang="pt-BR" sz="2000" dirty="0">
                <a:latin typeface="+mn-lt"/>
              </a:rPr>
              <a:t>para o alcance dos resultados </a:t>
            </a:r>
            <a:r>
              <a:rPr lang="pt-BR" altLang="pt-BR" sz="2000" dirty="0" smtClean="0">
                <a:latin typeface="+mn-lt"/>
              </a:rPr>
              <a:t>esperados; além do orçamento de curto prazo – LOA, a Constituição Federal também determina o planejamento de médio prazo do </a:t>
            </a:r>
            <a:r>
              <a:rPr lang="pt-BR" altLang="pt-BR" sz="2000" dirty="0">
                <a:latin typeface="+mn-lt"/>
              </a:rPr>
              <a:t>setor </a:t>
            </a:r>
            <a:r>
              <a:rPr lang="pt-BR" altLang="pt-BR" sz="2000" dirty="0" smtClean="0">
                <a:latin typeface="+mn-lt"/>
              </a:rPr>
              <a:t>público, que </a:t>
            </a:r>
            <a:r>
              <a:rPr lang="pt-BR" altLang="pt-BR" sz="2000" b="1" dirty="0" smtClean="0">
                <a:latin typeface="+mn-lt"/>
              </a:rPr>
              <a:t> </a:t>
            </a:r>
            <a:r>
              <a:rPr lang="pt-BR" altLang="pt-BR" sz="2000" dirty="0">
                <a:latin typeface="+mn-lt"/>
              </a:rPr>
              <a:t>é materializado no PPAG.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1475581" y="4011750"/>
            <a:ext cx="6192837" cy="441325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2400" b="1" dirty="0">
                <a:solidFill>
                  <a:schemeClr val="tx1"/>
                </a:solidFill>
              </a:rPr>
              <a:t>... E os recursos são </a:t>
            </a:r>
            <a:r>
              <a:rPr lang="pt-BR" sz="2400" b="1" dirty="0" smtClean="0">
                <a:solidFill>
                  <a:schemeClr val="tx1"/>
                </a:solidFill>
              </a:rPr>
              <a:t>escassos</a:t>
            </a:r>
            <a:endParaRPr lang="pt-BR" sz="2400" b="1" dirty="0">
              <a:solidFill>
                <a:schemeClr val="tx1"/>
              </a:solidFill>
            </a:endParaRPr>
          </a:p>
        </p:txBody>
      </p:sp>
      <p:pic>
        <p:nvPicPr>
          <p:cNvPr id="1030" name="Picture 6" descr="SAÃDE_1_OP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95" y="1550627"/>
            <a:ext cx="1876736" cy="1374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OB_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451" y="1539203"/>
            <a:ext cx="1294258" cy="143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gestÃ£o e reduÃ§Ã£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238" y="1482198"/>
            <a:ext cx="1332609" cy="1534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mpliaÃ§Ã£o educaÃ§Ã£o infanti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867" y="1483617"/>
            <a:ext cx="1265932" cy="153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ABI_4-OP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045" y="1416962"/>
            <a:ext cx="2108947" cy="158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718630" y="3028890"/>
            <a:ext cx="8386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356F38"/>
                </a:solidFill>
              </a:rPr>
              <a:t>Saúde</a:t>
            </a:r>
            <a:endParaRPr lang="pt-BR" sz="2000" b="1" dirty="0">
              <a:solidFill>
                <a:srgbClr val="356F38"/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2051720" y="3028890"/>
            <a:ext cx="11846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356F38"/>
                </a:solidFill>
              </a:rPr>
              <a:t>Educação</a:t>
            </a:r>
            <a:endParaRPr lang="pt-BR" sz="2000" b="1" dirty="0">
              <a:solidFill>
                <a:srgbClr val="356F38"/>
              </a:solidFill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3563045" y="3028890"/>
            <a:ext cx="20851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356F38"/>
                </a:solidFill>
              </a:rPr>
              <a:t>Ambiente Urbano</a:t>
            </a:r>
            <a:endParaRPr lang="pt-BR" sz="2000" b="1" dirty="0">
              <a:solidFill>
                <a:srgbClr val="356F38"/>
              </a:solidFill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5868144" y="3015578"/>
            <a:ext cx="12563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356F38"/>
                </a:solidFill>
              </a:rPr>
              <a:t>Habitação</a:t>
            </a:r>
            <a:endParaRPr lang="pt-BR" sz="2000" b="1" dirty="0">
              <a:solidFill>
                <a:srgbClr val="356F38"/>
              </a:solidFill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7380312" y="3015578"/>
            <a:ext cx="14045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356F38"/>
                </a:solidFill>
              </a:rPr>
              <a:t>Mobilidade</a:t>
            </a:r>
            <a:endParaRPr lang="pt-BR" sz="2000" b="1" dirty="0">
              <a:solidFill>
                <a:srgbClr val="356F3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0830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224615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b="1" dirty="0" smtClean="0"/>
              <a:t>Recursos Orçamentários</a:t>
            </a:r>
            <a:endParaRPr lang="pt-BR" sz="3200" b="1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9768851"/>
              </p:ext>
            </p:extLst>
          </p:nvPr>
        </p:nvGraphicFramePr>
        <p:xfrm>
          <a:off x="837928" y="1378378"/>
          <a:ext cx="7550496" cy="3922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7"/>
          <a:srcRect l="32675" t="24899" r="51575" b="12348"/>
          <a:stretch/>
        </p:blipFill>
        <p:spPr>
          <a:xfrm>
            <a:off x="45840" y="2780928"/>
            <a:ext cx="1440160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65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/>
          <p:cNvSpPr txBox="1"/>
          <p:nvPr/>
        </p:nvSpPr>
        <p:spPr>
          <a:xfrm>
            <a:off x="323528" y="231991"/>
            <a:ext cx="77131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atin typeface="+mj-lt"/>
              </a:rPr>
              <a:t>Quais são as principais fontes de arrecadação do município?</a:t>
            </a:r>
            <a:endParaRPr lang="pt-BR" sz="3200" b="1" dirty="0">
              <a:latin typeface="+mj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28596" y="1521210"/>
            <a:ext cx="8286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endParaRPr lang="pt-BR" sz="2400" dirty="0" smtClean="0"/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415406550"/>
              </p:ext>
            </p:extLst>
          </p:nvPr>
        </p:nvGraphicFramePr>
        <p:xfrm>
          <a:off x="2195736" y="2198762"/>
          <a:ext cx="4479799" cy="2564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511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/>
          <p:cNvSpPr txBox="1"/>
          <p:nvPr/>
        </p:nvSpPr>
        <p:spPr>
          <a:xfrm>
            <a:off x="323528" y="231991"/>
            <a:ext cx="77131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atin typeface="+mj-lt"/>
              </a:rPr>
              <a:t>Quais são as principais fontes de arrecadação do município?</a:t>
            </a:r>
            <a:endParaRPr lang="pt-BR" sz="3200" b="1" dirty="0">
              <a:latin typeface="+mj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28596" y="1521210"/>
            <a:ext cx="8286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endParaRPr lang="pt-BR" sz="2400" dirty="0" smtClean="0"/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3203253460"/>
              </p:ext>
            </p:extLst>
          </p:nvPr>
        </p:nvGraphicFramePr>
        <p:xfrm>
          <a:off x="1259632" y="2194876"/>
          <a:ext cx="6591676" cy="2930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eta para a esquerda 1">
            <a:hlinkClick r:id="" action="ppaction://hlinkshowjump?jump=previousslide"/>
          </p:cNvPr>
          <p:cNvSpPr/>
          <p:nvPr/>
        </p:nvSpPr>
        <p:spPr>
          <a:xfrm>
            <a:off x="693055" y="5445224"/>
            <a:ext cx="576064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899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/>
          <p:cNvSpPr txBox="1"/>
          <p:nvPr/>
        </p:nvSpPr>
        <p:spPr>
          <a:xfrm>
            <a:off x="323528" y="231991"/>
            <a:ext cx="77131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atin typeface="+mj-lt"/>
              </a:rPr>
              <a:t>Quais são as principais fontes de arrecadação do município?</a:t>
            </a:r>
            <a:endParaRPr lang="pt-BR" sz="3200" b="1" dirty="0">
              <a:latin typeface="+mj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28596" y="1521210"/>
            <a:ext cx="8286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endParaRPr lang="pt-BR" sz="2400" dirty="0" smtClean="0"/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3407384360"/>
              </p:ext>
            </p:extLst>
          </p:nvPr>
        </p:nvGraphicFramePr>
        <p:xfrm>
          <a:off x="1547664" y="2195295"/>
          <a:ext cx="6120680" cy="2745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158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92075" y="-44445"/>
            <a:ext cx="8229601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1">
                    <a:lumMod val="75000"/>
                  </a:schemeClr>
                </a:solidFill>
              </a:rPr>
              <a:t>Estimativa das Receitas 2019-2021</a:t>
            </a:r>
            <a:endParaRPr lang="pt-B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3524366"/>
              </p:ext>
            </p:extLst>
          </p:nvPr>
        </p:nvGraphicFramePr>
        <p:xfrm>
          <a:off x="863601" y="1098555"/>
          <a:ext cx="7018337" cy="565456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933894">
                  <a:extLst>
                    <a:ext uri="{9D8B030D-6E8A-4147-A177-3AD203B41FA5}"/>
                  </a:extLst>
                </a:gridCol>
                <a:gridCol w="1361481">
                  <a:extLst>
                    <a:ext uri="{9D8B030D-6E8A-4147-A177-3AD203B41FA5}"/>
                  </a:extLst>
                </a:gridCol>
                <a:gridCol w="1361481">
                  <a:extLst>
                    <a:ext uri="{9D8B030D-6E8A-4147-A177-3AD203B41FA5}"/>
                  </a:extLst>
                </a:gridCol>
                <a:gridCol w="1361481">
                  <a:extLst>
                    <a:ext uri="{9D8B030D-6E8A-4147-A177-3AD203B41FA5}"/>
                  </a:extLst>
                </a:gridCol>
              </a:tblGrid>
              <a:tr h="245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RECEITA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2019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2020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2021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u="none" strike="noStrike" dirty="0">
                          <a:effectLst/>
                        </a:rPr>
                        <a:t>Receitas Correntes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11.051.869.032</a:t>
                      </a:r>
                      <a:endParaRPr lang="pt-BR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11.603.308.636</a:t>
                      </a:r>
                      <a:endParaRPr lang="pt-BR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12.191.121.286</a:t>
                      </a:r>
                      <a:endParaRPr lang="pt-BR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380092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200" u="none" strike="noStrike" dirty="0">
                          <a:effectLst/>
                        </a:rPr>
                        <a:t>  </a:t>
                      </a:r>
                      <a:r>
                        <a:rPr lang="pt-BR" sz="1200" u="none" strike="noStrike" dirty="0" smtClean="0"/>
                        <a:t>Impostos, Taxas e Contribuições de Melhoria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4.132.489.000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4.339.123.000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4.556.075.000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        Impostos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3.722.539.000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3.908.671.000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4.104.098.000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      Taxas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409.950.000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430.452.000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451.977.000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      Contribuição de Melhoria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Receitas de Contribuições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380.507.398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403.378.497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429.494.000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Receita Patrimonial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276.778.603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290.803.268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308.564.620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Receita Agropecuária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6.000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Receita de Serviços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88.092.161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91.895.549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96.454.109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u="none" strike="noStrike" dirty="0">
                          <a:effectLst/>
                        </a:rPr>
                        <a:t>  Transferências Correntes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5.916.897.296</a:t>
                      </a:r>
                      <a:endParaRPr lang="pt-BR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6.209.301.099</a:t>
                      </a:r>
                      <a:endParaRPr lang="pt-BR" sz="14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6.519.209.471</a:t>
                      </a:r>
                      <a:endParaRPr lang="pt-BR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Outras Receitas Correntes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257.098.574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268.801.233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281.318.086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u="none" strike="noStrike" dirty="0">
                          <a:effectLst/>
                        </a:rPr>
                        <a:t>Receitas de Capital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1.557.100.318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1.634.488.930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1.565.997.345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Operação de Crédito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746.212.775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1.127.628.000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1.034.010.000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    </a:t>
                      </a:r>
                      <a:r>
                        <a:rPr lang="pt-BR" sz="1200" u="none" strike="noStrike" dirty="0" smtClean="0">
                          <a:effectLst/>
                        </a:rPr>
                        <a:t>Alienação </a:t>
                      </a:r>
                      <a:r>
                        <a:rPr lang="pt-BR" sz="1200" u="none" strike="noStrike" dirty="0">
                          <a:effectLst/>
                        </a:rPr>
                        <a:t>de Bens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105.505.000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110.780.000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116.318.000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  </a:t>
                      </a:r>
                      <a:r>
                        <a:rPr lang="pt-BR" sz="1200" u="none" strike="noStrike" dirty="0" smtClean="0">
                          <a:effectLst/>
                        </a:rPr>
                        <a:t>Transferências de </a:t>
                      </a:r>
                      <a:r>
                        <a:rPr lang="pt-BR" sz="1200" u="none" strike="noStrike" dirty="0">
                          <a:effectLst/>
                        </a:rPr>
                        <a:t>Capital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705.382.543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396.080.930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415.669.345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Outras Receitas de Capital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u="none" strike="noStrike" dirty="0">
                          <a:effectLst/>
                        </a:rPr>
                        <a:t>Receita </a:t>
                      </a:r>
                      <a:r>
                        <a:rPr lang="pt-BR" sz="1200" b="1" u="none" strike="noStrike" dirty="0" err="1">
                          <a:effectLst/>
                        </a:rPr>
                        <a:t>Intraorçamentária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799.133.476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832.518.266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879.524.820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Corrente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791.478.673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823.644.243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874.423.820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  De Capital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7.654.803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8.874.023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5.101.000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22394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u="none" strike="noStrike" dirty="0">
                          <a:effectLst/>
                        </a:rPr>
                        <a:t> Dedução Rec. Formação FUNDEB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939" marR="7939" marT="701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-474.357.600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-498.075.600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-522.979.600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3461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TOTAL 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71450" marR="7939" marT="701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12.933.745.226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13.572.240.232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14.113.663.851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2431" name="CaixaDeTexto 6"/>
          <p:cNvSpPr txBox="1">
            <a:spLocks noChangeArrowheads="1"/>
          </p:cNvSpPr>
          <p:nvPr/>
        </p:nvSpPr>
        <p:spPr bwMode="auto">
          <a:xfrm>
            <a:off x="7866063" y="787411"/>
            <a:ext cx="8302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 dirty="0"/>
              <a:t>Em R$ 1,00</a:t>
            </a:r>
          </a:p>
        </p:txBody>
      </p:sp>
      <p:sp>
        <p:nvSpPr>
          <p:cNvPr id="12432" name="CaixaDeTexto 7"/>
          <p:cNvSpPr txBox="1">
            <a:spLocks noChangeArrowheads="1"/>
          </p:cNvSpPr>
          <p:nvPr/>
        </p:nvSpPr>
        <p:spPr bwMode="auto">
          <a:xfrm>
            <a:off x="7881938" y="6311900"/>
            <a:ext cx="79851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100" i="1"/>
              <a:t>Fonte: SOF</a:t>
            </a:r>
          </a:p>
        </p:txBody>
      </p:sp>
      <p:sp>
        <p:nvSpPr>
          <p:cNvPr id="3" name="Retângulo 2"/>
          <p:cNvSpPr/>
          <p:nvPr/>
        </p:nvSpPr>
        <p:spPr>
          <a:xfrm>
            <a:off x="3819832" y="1124744"/>
            <a:ext cx="1364000" cy="56283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0" y="0"/>
            <a:ext cx="179388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33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54528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043608" y="251937"/>
            <a:ext cx="6572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atin typeface="+mj-lt"/>
              </a:rPr>
              <a:t>Receita por Categoria - 2019</a:t>
            </a:r>
            <a:endParaRPr lang="pt-BR" sz="3200" b="1" dirty="0">
              <a:latin typeface="+mj-lt"/>
            </a:endParaRPr>
          </a:p>
        </p:txBody>
      </p:sp>
      <p:sp>
        <p:nvSpPr>
          <p:cNvPr id="2" name="Seta para a esquerda 1">
            <a:hlinkClick r:id="rId2" action="ppaction://hlinksldjump"/>
          </p:cNvPr>
          <p:cNvSpPr/>
          <p:nvPr/>
        </p:nvSpPr>
        <p:spPr>
          <a:xfrm>
            <a:off x="467238" y="5754538"/>
            <a:ext cx="64807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have direita 3"/>
          <p:cNvSpPr/>
          <p:nvPr/>
        </p:nvSpPr>
        <p:spPr>
          <a:xfrm rot="2926398">
            <a:off x="5900631" y="2869343"/>
            <a:ext cx="726165" cy="3893204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 rot="19163136">
            <a:off x="5796472" y="4963368"/>
            <a:ext cx="1931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Receitas Correntes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1310700" y="5876145"/>
            <a:ext cx="32496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i="1" dirty="0" smtClean="0"/>
              <a:t>* Transferências Correntes Inclui dedução </a:t>
            </a:r>
            <a:r>
              <a:rPr lang="pt-BR" sz="1200" i="1" dirty="0" err="1" smtClean="0"/>
              <a:t>Fundeb</a:t>
            </a:r>
            <a:endParaRPr lang="pt-BR" sz="1200" i="1" dirty="0"/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8896197"/>
              </p:ext>
            </p:extLst>
          </p:nvPr>
        </p:nvGraphicFramePr>
        <p:xfrm>
          <a:off x="1115310" y="1196752"/>
          <a:ext cx="6500562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90016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/>
          <p:cNvSpPr txBox="1"/>
          <p:nvPr/>
        </p:nvSpPr>
        <p:spPr>
          <a:xfrm>
            <a:off x="1195249" y="342682"/>
            <a:ext cx="6572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00B050"/>
                </a:solidFill>
              </a:rPr>
              <a:t>Despesas</a:t>
            </a:r>
            <a:endParaRPr lang="pt-BR" sz="3200" b="1" dirty="0">
              <a:solidFill>
                <a:srgbClr val="00B050"/>
              </a:solidFill>
              <a:latin typeface="+mj-lt"/>
            </a:endParaRP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596043144"/>
              </p:ext>
            </p:extLst>
          </p:nvPr>
        </p:nvGraphicFramePr>
        <p:xfrm>
          <a:off x="179513" y="1764865"/>
          <a:ext cx="8784976" cy="4112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etângulo 1"/>
          <p:cNvSpPr/>
          <p:nvPr/>
        </p:nvSpPr>
        <p:spPr>
          <a:xfrm>
            <a:off x="610231" y="1124744"/>
            <a:ext cx="79235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/>
              <a:t>As despesas são divididas </a:t>
            </a:r>
            <a:r>
              <a:rPr lang="pt-BR" sz="2400" b="1" dirty="0" smtClean="0"/>
              <a:t>principalmente em </a:t>
            </a:r>
            <a:r>
              <a:rPr lang="pt-BR" sz="2400" b="1" dirty="0"/>
              <a:t>três </a:t>
            </a:r>
            <a:endParaRPr lang="pt-BR" sz="2400" b="1" dirty="0" smtClean="0"/>
          </a:p>
          <a:p>
            <a:pPr algn="ctr"/>
            <a:r>
              <a:rPr lang="pt-BR" sz="2400" b="1" dirty="0" smtClean="0"/>
              <a:t>grandes </a:t>
            </a:r>
            <a:r>
              <a:rPr lang="pt-BR" sz="2400" b="1" dirty="0"/>
              <a:t>grupos:</a:t>
            </a:r>
          </a:p>
        </p:txBody>
      </p:sp>
    </p:spTree>
    <p:extLst>
      <p:ext uri="{BB962C8B-B14F-4D97-AF65-F5344CB8AC3E}">
        <p14:creationId xmlns:p14="http://schemas.microsoft.com/office/powerpoint/2010/main" val="413511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11560" y="188640"/>
            <a:ext cx="7411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atin typeface="+mj-lt"/>
              </a:rPr>
              <a:t>Despesas por Grupo - 2019</a:t>
            </a:r>
            <a:endParaRPr lang="pt-BR" sz="3200" b="1" dirty="0">
              <a:latin typeface="+mj-lt"/>
            </a:endParaRPr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2895783"/>
              </p:ext>
            </p:extLst>
          </p:nvPr>
        </p:nvGraphicFramePr>
        <p:xfrm>
          <a:off x="899592" y="1700808"/>
          <a:ext cx="7344816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9001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9208" y="-139933"/>
            <a:ext cx="8229600" cy="904637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>
                <a:solidFill>
                  <a:srgbClr val="339966"/>
                </a:solidFill>
                <a:latin typeface="Calibri" pitchFamily="34" charset="0"/>
                <a:ea typeface="+mn-ea"/>
                <a:cs typeface="Arial" charset="0"/>
              </a:rPr>
              <a:t>Despesas por Função de Governo </a:t>
            </a:r>
            <a:r>
              <a:rPr lang="pt-BR" sz="2800" b="1" dirty="0" smtClean="0">
                <a:solidFill>
                  <a:srgbClr val="339966"/>
                </a:solidFill>
                <a:latin typeface="Calibri" pitchFamily="34" charset="0"/>
                <a:ea typeface="+mn-ea"/>
                <a:cs typeface="Arial" charset="0"/>
              </a:rPr>
              <a:t>– 2019-2021</a:t>
            </a:r>
            <a:endParaRPr lang="pt-BR" sz="2800" b="1" dirty="0">
              <a:solidFill>
                <a:srgbClr val="339966"/>
              </a:solidFill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7" name="CaixaDeTexto 6"/>
          <p:cNvSpPr txBox="1"/>
          <p:nvPr/>
        </p:nvSpPr>
        <p:spPr bwMode="auto">
          <a:xfrm>
            <a:off x="7188807" y="755556"/>
            <a:ext cx="83067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1100" i="1" dirty="0" smtClean="0"/>
              <a:t>Em R$ 1,00</a:t>
            </a:r>
          </a:p>
        </p:txBody>
      </p:sp>
      <p:sp>
        <p:nvSpPr>
          <p:cNvPr id="8" name="CaixaDeTexto 7"/>
          <p:cNvSpPr txBox="1"/>
          <p:nvPr/>
        </p:nvSpPr>
        <p:spPr bwMode="auto">
          <a:xfrm>
            <a:off x="7550538" y="6549693"/>
            <a:ext cx="79861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rtlCol="0">
            <a:prstTxWarp prst="textNoShape">
              <a:avLst/>
            </a:prstTxWarp>
            <a:spAutoFit/>
          </a:bodyPr>
          <a:lstStyle/>
          <a:p>
            <a:r>
              <a:rPr lang="pt-BR" sz="1100" i="1" dirty="0" smtClean="0"/>
              <a:t>Fonte: SOF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0"/>
            <a:ext cx="179512" cy="685800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36600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487108"/>
              </p:ext>
            </p:extLst>
          </p:nvPr>
        </p:nvGraphicFramePr>
        <p:xfrm>
          <a:off x="886762" y="539311"/>
          <a:ext cx="6302045" cy="6318689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2023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6656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6656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6656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8364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Função de Governo</a:t>
                      </a:r>
                      <a:endParaRPr lang="pt-BR" sz="12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2019</a:t>
                      </a:r>
                      <a:endParaRPr lang="pt-BR" sz="12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2020</a:t>
                      </a:r>
                      <a:endParaRPr lang="pt-BR" sz="12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u="none" strike="noStrike" dirty="0">
                          <a:effectLst/>
                        </a:rPr>
                        <a:t>2021</a:t>
                      </a:r>
                      <a:endParaRPr lang="pt-BR" sz="12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Administração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501.235.321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538.868.463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597.059.384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Agricultura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2.103.532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2.981.184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2.991.184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Assistência Social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345.652.799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351.897.096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366.734.904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Ciência e Tecnologia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118.881.100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128.653.043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133.198.623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Comércio e Serviços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56.123.345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57.830.737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58.831.013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Cultura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103.691.141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92.193.337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91.887.786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Desporto e Lazer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45.185.210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42.710.205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40.478.538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Direitos da Cidadania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7.882.917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8.962.947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9.275.732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Educação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1.994.731.922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2.249.819.691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2.398.447.949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Encargos Especiais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783.771.707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843.714.068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852.561.573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Gestão Ambiental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166.436.423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160.862.376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172.001.285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Habitação</a:t>
                      </a:r>
                      <a:endParaRPr lang="pt-BR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347.858.628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314.577.591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228.006.487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Legislativa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246.600.000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258.885.000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271.845.000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Previdência Social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1.234.384.590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1.514.060.391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1.686.084.081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Reserva de Contingência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231.673.443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223.873.443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231.034.878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Saneamento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818.747.137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722.856.425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721.474.853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Saúde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4.387.993.990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4.611.057.766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4.760.453.436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Segurança Pública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186.708.320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194.464.167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198.153.780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Trabalho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59.132.861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64.685.683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72.539.670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Transporte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499.357.148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525.844.222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568.574.519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20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Urbanismo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795.653.692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663.442.397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652.029.176</a:t>
                      </a:r>
                      <a:endParaRPr lang="pt-BR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21"/>
                  </a:ext>
                </a:extLst>
              </a:tr>
              <a:tr h="2009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12.933.745.226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13.572.240.232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14.113.663.851</a:t>
                      </a:r>
                      <a:endParaRPr lang="pt-BR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2"/>
                  </a:ext>
                </a:extLst>
              </a:tr>
            </a:tbl>
          </a:graphicData>
        </a:graphic>
      </p:graphicFrame>
      <p:sp>
        <p:nvSpPr>
          <p:cNvPr id="12" name="Retângulo 11"/>
          <p:cNvSpPr/>
          <p:nvPr/>
        </p:nvSpPr>
        <p:spPr>
          <a:xfrm>
            <a:off x="3059832" y="539312"/>
            <a:ext cx="1368152" cy="62911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749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248173"/>
            <a:ext cx="80232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atin typeface="+mj-lt"/>
              </a:rPr>
              <a:t>Despesas por Funções de Governo - 2019</a:t>
            </a:r>
            <a:endParaRPr lang="pt-BR" sz="3200" b="1" dirty="0"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5814544"/>
            <a:ext cx="30921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i="1" dirty="0" smtClean="0"/>
              <a:t>*Categoria Outras: Composta por 12 funções.</a:t>
            </a:r>
            <a:endParaRPr lang="pt-BR" sz="1200" i="1" dirty="0"/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7217329"/>
              </p:ext>
            </p:extLst>
          </p:nvPr>
        </p:nvGraphicFramePr>
        <p:xfrm>
          <a:off x="1115616" y="1340768"/>
          <a:ext cx="6768752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9001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7958" y="620688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pt-BR" sz="2800" b="1" dirty="0" smtClean="0">
                <a:solidFill>
                  <a:schemeClr val="accent6">
                    <a:lumMod val="75000"/>
                  </a:schemeClr>
                </a:solidFill>
              </a:rPr>
              <a:t>Principais Metas Físicas por Áreas de Resultado </a:t>
            </a:r>
            <a:r>
              <a:rPr lang="pt-BR" sz="3600" b="1" dirty="0" smtClean="0"/>
              <a:t/>
            </a:r>
            <a:br>
              <a:rPr lang="pt-BR" sz="3600" b="1" dirty="0" smtClean="0"/>
            </a:br>
            <a:endParaRPr lang="pt-BR" sz="3600" b="1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763688"/>
            <a:ext cx="8229600" cy="4525963"/>
          </a:xfrm>
        </p:spPr>
        <p:txBody>
          <a:bodyPr>
            <a:normAutofit/>
          </a:bodyPr>
          <a:lstStyle/>
          <a:p>
            <a:r>
              <a:rPr lang="pt-BR" sz="2800" dirty="0" smtClean="0"/>
              <a:t>Sustentabilidade Ambiental</a:t>
            </a:r>
          </a:p>
          <a:p>
            <a:r>
              <a:rPr lang="pt-BR" sz="2800" dirty="0" smtClean="0"/>
              <a:t>Mobilidade Urbana</a:t>
            </a:r>
          </a:p>
          <a:p>
            <a:r>
              <a:rPr lang="pt-BR" sz="2800" dirty="0" smtClean="0"/>
              <a:t>Segurança</a:t>
            </a:r>
          </a:p>
          <a:p>
            <a:r>
              <a:rPr lang="pt-BR" sz="2800" dirty="0" smtClean="0"/>
              <a:t>Habitação, Urbanização, Regulação e Ambiente Urbano</a:t>
            </a:r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179512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3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52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380288" y="0"/>
            <a:ext cx="1763712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36867" name="CaixaDeTexto 12"/>
          <p:cNvSpPr txBox="1">
            <a:spLocks noChangeArrowheads="1"/>
          </p:cNvSpPr>
          <p:nvPr/>
        </p:nvSpPr>
        <p:spPr bwMode="auto">
          <a:xfrm>
            <a:off x="7380288" y="1125538"/>
            <a:ext cx="17287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altLang="pt-BR" sz="2400" b="1" dirty="0">
                <a:solidFill>
                  <a:schemeClr val="bg1"/>
                </a:solidFill>
              </a:rPr>
              <a:t> Principais </a:t>
            </a:r>
            <a:r>
              <a:rPr lang="pt-BR" altLang="pt-BR" sz="2400" b="1" dirty="0" smtClean="0">
                <a:solidFill>
                  <a:schemeClr val="bg1"/>
                </a:solidFill>
              </a:rPr>
              <a:t> </a:t>
            </a:r>
            <a:r>
              <a:rPr lang="pt-BR" altLang="pt-BR" sz="2400" b="1" dirty="0">
                <a:solidFill>
                  <a:schemeClr val="bg1"/>
                </a:solidFill>
              </a:rPr>
              <a:t>Metas</a:t>
            </a:r>
          </a:p>
        </p:txBody>
      </p:sp>
      <p:pic>
        <p:nvPicPr>
          <p:cNvPr id="36868" name="Imagem 9" descr="C:\Users\pr044682\Downloads\COMUNICADO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3" t="6342" r="31973" b="74821"/>
          <a:stretch>
            <a:fillRect/>
          </a:stretch>
        </p:blipFill>
        <p:spPr bwMode="auto">
          <a:xfrm>
            <a:off x="7380288" y="2997200"/>
            <a:ext cx="1808162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 bwMode="auto">
          <a:xfrm>
            <a:off x="3779838" y="293688"/>
            <a:ext cx="347345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Habitação, Urbanização, Regulação e Ambiente Urbano</a:t>
            </a:r>
          </a:p>
        </p:txBody>
      </p:sp>
      <p:pic>
        <p:nvPicPr>
          <p:cNvPr id="10" name="Imagem 9" descr="DJI_02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3501008"/>
            <a:ext cx="4096455" cy="2304256"/>
          </a:xfrm>
          <a:prstGeom prst="rect">
            <a:avLst/>
          </a:prstGeom>
        </p:spPr>
      </p:pic>
      <p:pic>
        <p:nvPicPr>
          <p:cNvPr id="9" name="Imagem 8" descr="Residenciais Vila São Tomaz 02 - 15-10-18.jp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179512" y="692696"/>
            <a:ext cx="3528392" cy="264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9654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aixaDeTexto 1"/>
          <p:cNvSpPr txBox="1">
            <a:spLocks noChangeArrowheads="1"/>
          </p:cNvSpPr>
          <p:nvPr/>
        </p:nvSpPr>
        <p:spPr bwMode="auto">
          <a:xfrm>
            <a:off x="179388" y="333375"/>
            <a:ext cx="577305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</a:rPr>
              <a:t>Resultados Previstos </a:t>
            </a:r>
            <a:r>
              <a:rPr lang="pt-BR" altLang="pt-BR" b="1" dirty="0" smtClean="0">
                <a:solidFill>
                  <a:srgbClr val="17375E"/>
                </a:solidFill>
              </a:rPr>
              <a:t>2019-2021</a:t>
            </a:r>
            <a:endParaRPr lang="pt-BR" altLang="pt-BR" b="1" dirty="0">
              <a:solidFill>
                <a:srgbClr val="17375E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200" dirty="0" smtClean="0"/>
              <a:t>Continuidade dos empreendimentos </a:t>
            </a:r>
            <a:r>
              <a:rPr lang="pt-BR" sz="2200" dirty="0"/>
              <a:t>Vila </a:t>
            </a:r>
            <a:r>
              <a:rPr lang="pt-BR" sz="2200" dirty="0" smtClean="0"/>
              <a:t>Viva: </a:t>
            </a:r>
            <a:r>
              <a:rPr lang="pt-BR" sz="2000" i="1" dirty="0" smtClean="0"/>
              <a:t>Morro das Pedras; Taquaril; Pedreira </a:t>
            </a:r>
            <a:r>
              <a:rPr lang="pt-BR" sz="2000" i="1" dirty="0"/>
              <a:t>Prado Lopes; Vila Cemig/Alto das Antenas; Aglomerado Aeroporto/São Tomaz; Aglomerado da Serra; Aglomerado Santa </a:t>
            </a:r>
            <a:r>
              <a:rPr lang="pt-BR" sz="2000" i="1" dirty="0" smtClean="0"/>
              <a:t>Lúcia, Complexo Várzea da Palma e São José;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200" dirty="0"/>
              <a:t>Regularização de </a:t>
            </a:r>
            <a:r>
              <a:rPr lang="pt-BR" sz="2200" dirty="0" smtClean="0"/>
              <a:t>Domicílios </a:t>
            </a:r>
            <a:r>
              <a:rPr lang="pt-BR" sz="2200" dirty="0"/>
              <a:t>em ZEIS </a:t>
            </a:r>
            <a:r>
              <a:rPr lang="pt-BR" sz="2200" dirty="0" smtClean="0"/>
              <a:t>– Zona </a:t>
            </a:r>
            <a:r>
              <a:rPr lang="pt-BR" sz="2200" dirty="0"/>
              <a:t>de Especial Interesse </a:t>
            </a:r>
            <a:r>
              <a:rPr lang="pt-BR" sz="2200" dirty="0" smtClean="0"/>
              <a:t>Social: mais de 10 mil domicílios regularizados até 2021;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200" dirty="0" smtClean="0"/>
              <a:t>Produção de Moradias do Programa Minha Casa Minha Vida: 2.972 Unidades Construídas até 2021;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200" dirty="0" smtClean="0"/>
              <a:t>Monitoramento das Ocupações Urbanas e Áreas de Risco: média de 900 vistorias por ano;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200" dirty="0"/>
              <a:t>Lote Limpo! - Ações de Fiscalização para Limpeza e Conservação de </a:t>
            </a:r>
            <a:r>
              <a:rPr lang="pt-BR" sz="2200" dirty="0" smtClean="0"/>
              <a:t>Lotes: média de 13 mil fiscalizações por ano.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2642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380288" y="0"/>
            <a:ext cx="1763712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43011" name="CaixaDeTexto 12"/>
          <p:cNvSpPr txBox="1">
            <a:spLocks noChangeArrowheads="1"/>
          </p:cNvSpPr>
          <p:nvPr/>
        </p:nvSpPr>
        <p:spPr bwMode="auto">
          <a:xfrm>
            <a:off x="7380288" y="1125538"/>
            <a:ext cx="17287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altLang="pt-BR" sz="2400" b="1" dirty="0">
                <a:solidFill>
                  <a:schemeClr val="bg1"/>
                </a:solidFill>
              </a:rPr>
              <a:t> Principais </a:t>
            </a:r>
            <a:r>
              <a:rPr lang="pt-BR" altLang="pt-BR" sz="2400" b="1" dirty="0" smtClean="0">
                <a:solidFill>
                  <a:schemeClr val="bg1"/>
                </a:solidFill>
              </a:rPr>
              <a:t> </a:t>
            </a:r>
            <a:r>
              <a:rPr lang="pt-BR" altLang="pt-BR" sz="2400" b="1" dirty="0">
                <a:solidFill>
                  <a:schemeClr val="bg1"/>
                </a:solidFill>
              </a:rPr>
              <a:t>Metas</a:t>
            </a:r>
          </a:p>
        </p:txBody>
      </p:sp>
      <p:pic>
        <p:nvPicPr>
          <p:cNvPr id="43012" name="Imagem 9" descr="C:\Users\pr044682\Downloads\COMUNICADO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3" t="6342" r="31973" b="74821"/>
          <a:stretch>
            <a:fillRect/>
          </a:stretch>
        </p:blipFill>
        <p:spPr bwMode="auto">
          <a:xfrm>
            <a:off x="7380288" y="2997200"/>
            <a:ext cx="1808162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 bwMode="auto">
          <a:xfrm>
            <a:off x="3924300" y="622300"/>
            <a:ext cx="33178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Mobilidade Urbana</a:t>
            </a:r>
          </a:p>
        </p:txBody>
      </p:sp>
      <p:pic>
        <p:nvPicPr>
          <p:cNvPr id="43014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768600"/>
            <a:ext cx="295275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839788"/>
            <a:ext cx="3241675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508500"/>
            <a:ext cx="2705100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2176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CaixaDeTexto 1"/>
          <p:cNvSpPr txBox="1">
            <a:spLocks noChangeArrowheads="1"/>
          </p:cNvSpPr>
          <p:nvPr/>
        </p:nvSpPr>
        <p:spPr bwMode="auto">
          <a:xfrm>
            <a:off x="323850" y="188913"/>
            <a:ext cx="577305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</a:rPr>
              <a:t>Resultados Previstos </a:t>
            </a:r>
            <a:r>
              <a:rPr lang="pt-BR" altLang="pt-BR" b="1" dirty="0" smtClean="0">
                <a:solidFill>
                  <a:srgbClr val="17375E"/>
                </a:solidFill>
              </a:rPr>
              <a:t>2019-2021</a:t>
            </a:r>
            <a:endParaRPr lang="pt-BR" altLang="pt-BR" b="1" dirty="0">
              <a:solidFill>
                <a:srgbClr val="17375E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0" y="5516563"/>
            <a:ext cx="9144000" cy="1341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8132" name="Espaço Reservado para Conteúdo 2"/>
          <p:cNvSpPr>
            <a:spLocks noGrp="1"/>
          </p:cNvSpPr>
          <p:nvPr>
            <p:ph idx="1"/>
          </p:nvPr>
        </p:nvSpPr>
        <p:spPr>
          <a:xfrm>
            <a:off x="322263" y="1265238"/>
            <a:ext cx="8642350" cy="5403850"/>
          </a:xfrm>
        </p:spPr>
        <p:txBody>
          <a:bodyPr/>
          <a:lstStyle/>
          <a:p>
            <a:pPr eaLnBrk="1" hangingPunct="1"/>
            <a:r>
              <a:rPr lang="pt-BR" altLang="pt-BR" sz="2400" u="sng" dirty="0" smtClean="0"/>
              <a:t>Obras Estruturantes: </a:t>
            </a:r>
            <a:r>
              <a:rPr lang="pt-BR" altLang="pt-BR" sz="2400" dirty="0" smtClean="0"/>
              <a:t>conclusão Via 710; Complexo da Lagoinha;</a:t>
            </a:r>
          </a:p>
          <a:p>
            <a:pPr eaLnBrk="1" hangingPunct="1"/>
            <a:r>
              <a:rPr lang="pt-BR" altLang="pt-BR" sz="2400" dirty="0" smtClean="0"/>
              <a:t>Elaboração do </a:t>
            </a:r>
            <a:r>
              <a:rPr lang="pt-BR" altLang="pt-BR" sz="2400" u="sng" dirty="0" smtClean="0"/>
              <a:t>Projeto Expresso Amazonas </a:t>
            </a:r>
            <a:r>
              <a:rPr lang="pt-BR" altLang="pt-BR" sz="2400" dirty="0" smtClean="0"/>
              <a:t>– Faixas Exclusivas para ônibus na Av. Amazonas;</a:t>
            </a:r>
          </a:p>
          <a:p>
            <a:pPr eaLnBrk="1" hangingPunct="1"/>
            <a:r>
              <a:rPr lang="pt-BR" altLang="pt-BR" sz="2400" u="sng" dirty="0" smtClean="0"/>
              <a:t>Projeto </a:t>
            </a:r>
            <a:r>
              <a:rPr lang="pt-BR" altLang="pt-BR" sz="2400" u="sng" dirty="0" smtClean="0"/>
              <a:t>Pedala BH</a:t>
            </a:r>
            <a:r>
              <a:rPr lang="pt-BR" altLang="pt-BR" sz="2400" dirty="0" smtClean="0"/>
              <a:t>: 107 Km de Ciclovias/</a:t>
            </a:r>
            <a:r>
              <a:rPr lang="pt-BR" altLang="pt-BR" sz="2400" dirty="0" err="1" smtClean="0"/>
              <a:t>Ciclorrota</a:t>
            </a:r>
            <a:r>
              <a:rPr lang="pt-BR" altLang="pt-BR" sz="2400" dirty="0" smtClean="0"/>
              <a:t>/</a:t>
            </a:r>
            <a:r>
              <a:rPr lang="pt-BR" altLang="pt-BR" sz="2400" dirty="0" err="1" smtClean="0"/>
              <a:t>Ciclofaixa</a:t>
            </a:r>
            <a:r>
              <a:rPr lang="pt-BR" altLang="pt-BR" sz="2400" dirty="0" smtClean="0"/>
              <a:t> implantadas;</a:t>
            </a:r>
          </a:p>
          <a:p>
            <a:pPr eaLnBrk="1" hangingPunct="1"/>
            <a:r>
              <a:rPr lang="pt-BR" altLang="pt-BR" sz="2400" dirty="0" smtClean="0"/>
              <a:t>Implantação do </a:t>
            </a:r>
            <a:r>
              <a:rPr lang="pt-BR" altLang="pt-BR" sz="2400" u="sng" dirty="0" smtClean="0"/>
              <a:t>Plano de Melhoria do Transporte Coletivo</a:t>
            </a:r>
            <a:r>
              <a:rPr lang="pt-BR" altLang="pt-BR" sz="2400" dirty="0" smtClean="0"/>
              <a:t>;</a:t>
            </a:r>
          </a:p>
          <a:p>
            <a:pPr eaLnBrk="1" hangingPunct="1"/>
            <a:r>
              <a:rPr lang="pt-BR" altLang="pt-BR" sz="2400" dirty="0" smtClean="0"/>
              <a:t>Substituição de 60% da Frota Municipal por </a:t>
            </a:r>
            <a:r>
              <a:rPr lang="pt-BR" altLang="pt-BR" sz="2400" u="sng" dirty="0" smtClean="0"/>
              <a:t>Novos Ônibus </a:t>
            </a:r>
            <a:r>
              <a:rPr lang="pt-BR" altLang="pt-BR" sz="2400" dirty="0" smtClean="0"/>
              <a:t>com Suspensão a Ar e Ar Condicionado: 500 ônibus por ano até 2020;</a:t>
            </a:r>
          </a:p>
          <a:p>
            <a:pPr eaLnBrk="1" hangingPunct="1"/>
            <a:r>
              <a:rPr lang="pt-BR" altLang="pt-BR" sz="2400" dirty="0" smtClean="0"/>
              <a:t>Implantação de </a:t>
            </a:r>
            <a:r>
              <a:rPr lang="pt-BR" altLang="pt-BR" sz="2400" u="sng" dirty="0" smtClean="0"/>
              <a:t>Abrigos em Pontos de Ônibus</a:t>
            </a:r>
            <a:r>
              <a:rPr lang="pt-BR" altLang="pt-BR" sz="2400" dirty="0" smtClean="0"/>
              <a:t>: 480 abrigos até 2020;</a:t>
            </a:r>
          </a:p>
          <a:p>
            <a:pPr eaLnBrk="1" hangingPunct="1"/>
            <a:r>
              <a:rPr lang="pt-BR" altLang="pt-BR" sz="2400" u="sng" dirty="0" smtClean="0"/>
              <a:t>Projeto BH a pé </a:t>
            </a:r>
            <a:r>
              <a:rPr lang="pt-BR" altLang="pt-BR" sz="2400" dirty="0" smtClean="0"/>
              <a:t>- Melhorias das condições físicas e tempos semafóricos de travessias: 15 interseções por ano.</a:t>
            </a:r>
          </a:p>
          <a:p>
            <a:pPr eaLnBrk="1" hangingPunct="1"/>
            <a:endParaRPr lang="pt-BR" altLang="pt-BR" sz="2400" dirty="0" smtClean="0"/>
          </a:p>
          <a:p>
            <a:pPr eaLnBrk="1" hangingPunct="1"/>
            <a:endParaRPr lang="pt-BR" alt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22143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380288" y="0"/>
            <a:ext cx="1763712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49155" name="CaixaDeTexto 12"/>
          <p:cNvSpPr txBox="1">
            <a:spLocks noChangeArrowheads="1"/>
          </p:cNvSpPr>
          <p:nvPr/>
        </p:nvSpPr>
        <p:spPr bwMode="auto">
          <a:xfrm>
            <a:off x="7380288" y="1125538"/>
            <a:ext cx="17287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altLang="pt-BR" sz="2400" b="1" dirty="0">
                <a:solidFill>
                  <a:schemeClr val="bg1"/>
                </a:solidFill>
              </a:rPr>
              <a:t> Principais </a:t>
            </a:r>
            <a:r>
              <a:rPr lang="pt-BR" altLang="pt-BR" sz="2400" b="1" dirty="0" smtClean="0">
                <a:solidFill>
                  <a:schemeClr val="bg1"/>
                </a:solidFill>
              </a:rPr>
              <a:t> </a:t>
            </a:r>
            <a:r>
              <a:rPr lang="pt-BR" altLang="pt-BR" sz="2400" b="1" dirty="0">
                <a:solidFill>
                  <a:schemeClr val="bg1"/>
                </a:solidFill>
              </a:rPr>
              <a:t>Metas</a:t>
            </a:r>
          </a:p>
        </p:txBody>
      </p:sp>
      <p:pic>
        <p:nvPicPr>
          <p:cNvPr id="49156" name="Imagem 9" descr="C:\Users\pr044682\Downloads\COMUNICADO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3" t="6342" r="31973" b="74821"/>
          <a:stretch>
            <a:fillRect/>
          </a:stretch>
        </p:blipFill>
        <p:spPr bwMode="auto">
          <a:xfrm>
            <a:off x="7380288" y="2997200"/>
            <a:ext cx="1808162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 bwMode="auto">
          <a:xfrm>
            <a:off x="3455988" y="254000"/>
            <a:ext cx="3317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Segurança</a:t>
            </a:r>
          </a:p>
        </p:txBody>
      </p:sp>
      <p:pic>
        <p:nvPicPr>
          <p:cNvPr id="49158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263650"/>
            <a:ext cx="3097213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989138"/>
            <a:ext cx="3278187" cy="215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Picture 6" descr="http://portalpbh.pbh.gov.br/pbh/ecp/images.do?evento=imagem&amp;urlPlc=videomonitoramento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89363"/>
            <a:ext cx="3132138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0529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-4763" y="1268413"/>
            <a:ext cx="9144001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800"/>
              </a:spcAft>
              <a:buFontTx/>
              <a:buNone/>
            </a:pPr>
            <a:endParaRPr lang="pt-BR" altLang="pt-BR" sz="2800" b="1">
              <a:latin typeface="Arial Narrow" panose="020B0606020202030204" pitchFamily="34" charset="0"/>
              <a:ea typeface="Arial Narrow" panose="020B0606020202030204" pitchFamily="34" charset="0"/>
              <a:cs typeface="Arial Narrow" panose="020B0606020202030204" pitchFamily="34" charset="0"/>
            </a:endParaRP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Tx/>
              <a:buNone/>
            </a:pPr>
            <a:endParaRPr lang="pt-BR" altLang="pt-BR" sz="2800" b="1">
              <a:latin typeface="Arial Narrow" panose="020B0606020202030204" pitchFamily="34" charset="0"/>
              <a:ea typeface="Arial Narrow" panose="020B0606020202030204" pitchFamily="34" charset="0"/>
              <a:cs typeface="Arial Narrow" panose="020B0606020202030204" pitchFamily="34" charset="0"/>
            </a:endParaRPr>
          </a:p>
        </p:txBody>
      </p:sp>
      <p:sp>
        <p:nvSpPr>
          <p:cNvPr id="53251" name="CaixaDeTexto 1"/>
          <p:cNvSpPr txBox="1">
            <a:spLocks noChangeArrowheads="1"/>
          </p:cNvSpPr>
          <p:nvPr/>
        </p:nvSpPr>
        <p:spPr bwMode="auto">
          <a:xfrm>
            <a:off x="323850" y="357188"/>
            <a:ext cx="577305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</a:rPr>
              <a:t>Resultados Previstos </a:t>
            </a:r>
            <a:r>
              <a:rPr lang="pt-BR" altLang="pt-BR" b="1" dirty="0" smtClean="0">
                <a:solidFill>
                  <a:srgbClr val="17375E"/>
                </a:solidFill>
              </a:rPr>
              <a:t>2019-2021</a:t>
            </a:r>
            <a:endParaRPr lang="pt-BR" altLang="pt-BR" b="1" dirty="0">
              <a:solidFill>
                <a:srgbClr val="17375E"/>
              </a:solidFill>
            </a:endParaRPr>
          </a:p>
        </p:txBody>
      </p:sp>
      <p:sp>
        <p:nvSpPr>
          <p:cNvPr id="53252" name="Espaço Reservado para Conteúdo 2"/>
          <p:cNvSpPr>
            <a:spLocks noGrp="1"/>
          </p:cNvSpPr>
          <p:nvPr>
            <p:ph idx="1"/>
          </p:nvPr>
        </p:nvSpPr>
        <p:spPr>
          <a:xfrm>
            <a:off x="452438" y="1847850"/>
            <a:ext cx="8229600" cy="4525963"/>
          </a:xfrm>
        </p:spPr>
        <p:txBody>
          <a:bodyPr/>
          <a:lstStyle/>
          <a:p>
            <a:pPr eaLnBrk="1" hangingPunct="1"/>
            <a:r>
              <a:rPr lang="pt-BR" altLang="pt-BR" sz="2400" dirty="0" smtClean="0"/>
              <a:t>Estágio de Qualificação Profissional na GMBH: 2.072 Guardas Municipais capacitados por ano;</a:t>
            </a:r>
          </a:p>
          <a:p>
            <a:pPr eaLnBrk="1" hangingPunct="1"/>
            <a:r>
              <a:rPr lang="pt-BR" altLang="pt-BR" sz="2400" dirty="0" smtClean="0"/>
              <a:t>Operações Especiais da Guarda Municipal de Belo Horizonte – GMBH: projeto Viagem Segura e outros: 700 ações por ano;</a:t>
            </a:r>
          </a:p>
          <a:p>
            <a:pPr eaLnBrk="1" hangingPunct="1"/>
            <a:r>
              <a:rPr lang="pt-BR" altLang="pt-BR" sz="2400" dirty="0" smtClean="0"/>
              <a:t>Projetos de Prevenção à Violência:</a:t>
            </a:r>
          </a:p>
          <a:p>
            <a:pPr lvl="1" eaLnBrk="1" hangingPunct="1"/>
            <a:r>
              <a:rPr lang="pt-BR" altLang="pt-BR" sz="2000" dirty="0" smtClean="0"/>
              <a:t>Prevenção à Violência nas Escolas</a:t>
            </a:r>
          </a:p>
          <a:p>
            <a:pPr lvl="1" eaLnBrk="1" hangingPunct="1"/>
            <a:r>
              <a:rPr lang="pt-BR" altLang="pt-BR" sz="2000" dirty="0" smtClean="0"/>
              <a:t>Prevenção à Criminalidade Juvenil</a:t>
            </a:r>
          </a:p>
          <a:p>
            <a:pPr lvl="1" eaLnBrk="1" hangingPunct="1"/>
            <a:r>
              <a:rPr lang="pt-BR" altLang="pt-BR" sz="2000" dirty="0" smtClean="0"/>
              <a:t>Mediação de Conflitos e Prevenção à Violência</a:t>
            </a:r>
          </a:p>
        </p:txBody>
      </p:sp>
    </p:spTree>
    <p:extLst>
      <p:ext uri="{BB962C8B-B14F-4D97-AF65-F5344CB8AC3E}">
        <p14:creationId xmlns:p14="http://schemas.microsoft.com/office/powerpoint/2010/main" val="408023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380288" y="0"/>
            <a:ext cx="1763712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54275" name="CaixaDeTexto 12"/>
          <p:cNvSpPr txBox="1">
            <a:spLocks noChangeArrowheads="1"/>
          </p:cNvSpPr>
          <p:nvPr/>
        </p:nvSpPr>
        <p:spPr bwMode="auto">
          <a:xfrm>
            <a:off x="7380288" y="1125538"/>
            <a:ext cx="17287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altLang="pt-BR" sz="2400" b="1" dirty="0">
                <a:solidFill>
                  <a:schemeClr val="bg1"/>
                </a:solidFill>
              </a:rPr>
              <a:t> Principais </a:t>
            </a:r>
            <a:r>
              <a:rPr lang="pt-BR" altLang="pt-BR" sz="2400" b="1" dirty="0" smtClean="0">
                <a:solidFill>
                  <a:schemeClr val="bg1"/>
                </a:solidFill>
              </a:rPr>
              <a:t>Metas</a:t>
            </a:r>
            <a:endParaRPr lang="pt-BR" altLang="pt-BR" sz="2400" b="1" dirty="0">
              <a:solidFill>
                <a:schemeClr val="bg1"/>
              </a:solidFill>
            </a:endParaRPr>
          </a:p>
        </p:txBody>
      </p:sp>
      <p:pic>
        <p:nvPicPr>
          <p:cNvPr id="54276" name="Imagem 9" descr="C:\Users\pr044682\Downloads\COMUNICADO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3" t="6342" r="31973" b="74821"/>
          <a:stretch>
            <a:fillRect/>
          </a:stretch>
        </p:blipFill>
        <p:spPr bwMode="auto">
          <a:xfrm>
            <a:off x="7380288" y="2997200"/>
            <a:ext cx="1808162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 bwMode="auto">
          <a:xfrm>
            <a:off x="2205038" y="104775"/>
            <a:ext cx="4321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Sustentabilidade Ambiental</a:t>
            </a:r>
          </a:p>
        </p:txBody>
      </p:sp>
      <p:pic>
        <p:nvPicPr>
          <p:cNvPr id="54278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132013"/>
            <a:ext cx="2881312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9" name="Picture 10" descr="http://faloutchau.com.br/wp-content/uploads/2012/04/parque-municip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03675"/>
            <a:ext cx="3529012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0" name="Picture 14" descr="http://www.vitruvius.com.br/media/images/magazines/grid_12/09e826cac6d6_mineirao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547813"/>
            <a:ext cx="352901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1" name="Picture 16" descr="https://encrypted-tbn1.gstatic.com/images?q=tbn:ANd9GcRNyMQD7rsbCtq8-yWD3xIc4uk92K6T2bjlnW4U5HmLazxTmgBhpQ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25" y="4795838"/>
            <a:ext cx="2713038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20927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CaixaDeTexto 1"/>
          <p:cNvSpPr txBox="1">
            <a:spLocks noChangeArrowheads="1"/>
          </p:cNvSpPr>
          <p:nvPr/>
        </p:nvSpPr>
        <p:spPr bwMode="auto">
          <a:xfrm>
            <a:off x="250825" y="333375"/>
            <a:ext cx="577305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  <a:latin typeface="+mn-lt"/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  <a:latin typeface="+mn-lt"/>
              </a:rPr>
              <a:t>Resultados Previstos </a:t>
            </a:r>
            <a:r>
              <a:rPr lang="pt-BR" altLang="pt-BR" b="1" dirty="0" smtClean="0">
                <a:solidFill>
                  <a:srgbClr val="17375E"/>
                </a:solidFill>
                <a:latin typeface="+mn-lt"/>
              </a:rPr>
              <a:t>2019-2021</a:t>
            </a:r>
            <a:endParaRPr lang="pt-BR" altLang="pt-BR" b="1" dirty="0">
              <a:solidFill>
                <a:srgbClr val="17375E"/>
              </a:solidFill>
              <a:latin typeface="+mn-lt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28775"/>
            <a:ext cx="8229600" cy="4525963"/>
          </a:xfrm>
        </p:spPr>
        <p:txBody>
          <a:bodyPr rtlCol="0">
            <a:normAutofit fontScale="77500" lnSpcReduction="2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800" b="1" dirty="0" smtClean="0"/>
              <a:t>Meio Ambiente: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Recuperação de Áreas Localizadas em Encostas - Projeto Montes </a:t>
            </a:r>
            <a:r>
              <a:rPr lang="pt-BR" sz="2400" dirty="0" smtClean="0"/>
              <a:t>Verdes;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Certificação em Sustentabilidade Ambiental de Empreendimentos (Selo BH Sustentável</a:t>
            </a:r>
            <a:r>
              <a:rPr lang="pt-BR" sz="2400" dirty="0" smtClean="0"/>
              <a:t>): 40 por ano;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 smtClean="0"/>
              <a:t>Bem Estar Animal: Planos de Manejo; Elaboração </a:t>
            </a:r>
            <a:r>
              <a:rPr lang="pt-BR" sz="2400" dirty="0"/>
              <a:t>de Protocolo Municipal de Atendimento à Fauna; Fóruns ambientais sobre a causa </a:t>
            </a:r>
            <a:r>
              <a:rPr lang="pt-BR" sz="2400" dirty="0" smtClean="0"/>
              <a:t>animal, dentre outras ações;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800" b="1" dirty="0" smtClean="0"/>
              <a:t>Parques e Zoológico: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Manutenção e recuperação em parques e </a:t>
            </a:r>
            <a:r>
              <a:rPr lang="pt-BR" sz="2400" dirty="0" err="1" smtClean="0"/>
              <a:t>CEVAE's</a:t>
            </a:r>
            <a:r>
              <a:rPr lang="pt-BR" sz="2400" dirty="0" smtClean="0"/>
              <a:t>: 80 unidades por ano;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Eventos, Campanhas Educativas, Culturais e de </a:t>
            </a:r>
            <a:r>
              <a:rPr lang="pt-BR" sz="2400" dirty="0" smtClean="0"/>
              <a:t>Lazer: 60 mil participantes por ano;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t-BR" sz="2800" b="1" dirty="0" smtClean="0"/>
              <a:t>Saneamento:</a:t>
            </a:r>
          </a:p>
          <a:p>
            <a:pPr lvl="1" algn="just" eaLnBrk="1" fontAlgn="auto" hangingPunct="1">
              <a:spcAft>
                <a:spcPts val="0"/>
              </a:spcAft>
              <a:defRPr/>
            </a:pPr>
            <a:r>
              <a:rPr lang="pt-BR" sz="2400" dirty="0"/>
              <a:t>Drenagem e Tratamento de Fundos de Vale; Recuperação Ambiental </a:t>
            </a:r>
            <a:r>
              <a:rPr lang="pt-BR" sz="2400" dirty="0" smtClean="0"/>
              <a:t>de Córregos; Programa Pampulha Viva.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86433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CaixaDeTexto 1"/>
          <p:cNvSpPr txBox="1">
            <a:spLocks noChangeArrowheads="1"/>
          </p:cNvSpPr>
          <p:nvPr/>
        </p:nvSpPr>
        <p:spPr bwMode="auto">
          <a:xfrm>
            <a:off x="179388" y="260350"/>
            <a:ext cx="577305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  <a:latin typeface="+mn-lt"/>
              </a:rPr>
              <a:t>Principais Metas/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17375E"/>
                </a:solidFill>
                <a:latin typeface="+mn-lt"/>
              </a:rPr>
              <a:t>Resultados Previstos </a:t>
            </a:r>
            <a:r>
              <a:rPr lang="pt-BR" altLang="pt-BR" b="1" dirty="0" smtClean="0">
                <a:solidFill>
                  <a:srgbClr val="17375E"/>
                </a:solidFill>
                <a:latin typeface="+mn-lt"/>
              </a:rPr>
              <a:t>2019-2021</a:t>
            </a:r>
            <a:endParaRPr lang="pt-BR" altLang="pt-BR" b="1" dirty="0">
              <a:solidFill>
                <a:srgbClr val="17375E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b="1" dirty="0">
              <a:solidFill>
                <a:srgbClr val="17375E"/>
              </a:solidFill>
              <a:latin typeface="+mn-lt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81025" y="1700213"/>
            <a:ext cx="7993063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1800"/>
              </a:spcAft>
              <a:defRPr/>
            </a:pPr>
            <a:r>
              <a:rPr lang="pt-BR" sz="2400" b="1" dirty="0">
                <a:latin typeface="+mn-lt"/>
                <a:ea typeface="Arial Narrow" pitchFamily="34" charset="0"/>
                <a:cs typeface="Arial Narrow" pitchFamily="34" charset="0"/>
              </a:rPr>
              <a:t>Limpeza Urbana: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Cobertura dos Serviços de Limpeza de Vias em Áreas Urbanas: </a:t>
            </a:r>
            <a:r>
              <a:rPr lang="pt-BR" sz="2400" dirty="0" smtClean="0">
                <a:latin typeface="+mn-lt"/>
                <a:ea typeface="Arial Narrow" pitchFamily="34" charset="0"/>
                <a:cs typeface="Arial Narrow" pitchFamily="34" charset="0"/>
              </a:rPr>
              <a:t>523 </a:t>
            </a: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mil km de sarjetas varridas por ano;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Coleta Seletiva:</a:t>
            </a:r>
            <a:r>
              <a:rPr lang="pt-BR" sz="2400" b="1" dirty="0">
                <a:latin typeface="+mn-lt"/>
                <a:ea typeface="Arial Narrow" pitchFamily="34" charset="0"/>
                <a:cs typeface="Arial Narrow" pitchFamily="34" charset="0"/>
              </a:rPr>
              <a:t> </a:t>
            </a:r>
            <a:r>
              <a:rPr lang="pt-BR" sz="2400" dirty="0" smtClean="0">
                <a:ea typeface="Arial Narrow" pitchFamily="34" charset="0"/>
                <a:cs typeface="Arial Narrow" pitchFamily="34" charset="0"/>
              </a:rPr>
              <a:t>60 </a:t>
            </a:r>
            <a:r>
              <a:rPr lang="pt-BR" sz="2400" dirty="0" smtClean="0">
                <a:latin typeface="+mn-lt"/>
                <a:ea typeface="Arial Narrow" pitchFamily="34" charset="0"/>
                <a:cs typeface="Arial Narrow" pitchFamily="34" charset="0"/>
              </a:rPr>
              <a:t>bairros atendidos; 200 Locais </a:t>
            </a: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de Entrega </a:t>
            </a:r>
            <a:r>
              <a:rPr lang="pt-BR" sz="2400" dirty="0" smtClean="0">
                <a:latin typeface="+mn-lt"/>
                <a:ea typeface="Arial Narrow" pitchFamily="34" charset="0"/>
                <a:cs typeface="Arial Narrow" pitchFamily="34" charset="0"/>
              </a:rPr>
              <a:t>Voluntária instalados;</a:t>
            </a:r>
            <a:endParaRPr lang="pt-BR" sz="2400" dirty="0">
              <a:latin typeface="+mn-lt"/>
              <a:ea typeface="Arial Narrow" pitchFamily="34" charset="0"/>
              <a:cs typeface="Arial Narrow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Serviço de Limpeza Urbana em Vilas e Favelas: </a:t>
            </a:r>
            <a:r>
              <a:rPr lang="pt-BR" sz="2400" dirty="0" smtClean="0">
                <a:latin typeface="+mn-lt"/>
                <a:ea typeface="Arial Narrow" pitchFamily="34" charset="0"/>
                <a:cs typeface="Arial Narrow" pitchFamily="34" charset="0"/>
              </a:rPr>
              <a:t> 65 </a:t>
            </a:r>
            <a:r>
              <a:rPr lang="pt-BR" sz="2400" dirty="0">
                <a:latin typeface="+mn-lt"/>
                <a:ea typeface="Arial Narrow" pitchFamily="34" charset="0"/>
                <a:cs typeface="Arial Narrow" pitchFamily="34" charset="0"/>
              </a:rPr>
              <a:t>mil km de vias </a:t>
            </a:r>
            <a:r>
              <a:rPr lang="pt-BR" sz="2400" dirty="0" smtClean="0">
                <a:latin typeface="+mn-lt"/>
                <a:ea typeface="Arial Narrow" pitchFamily="34" charset="0"/>
                <a:cs typeface="Arial Narrow" pitchFamily="34" charset="0"/>
              </a:rPr>
              <a:t>atendidas.</a:t>
            </a:r>
            <a:endParaRPr lang="pt-BR" sz="2400" dirty="0">
              <a:latin typeface="+mn-lt"/>
              <a:ea typeface="Arial Narrow" pitchFamily="34" charset="0"/>
              <a:cs typeface="Arial Narrow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endParaRPr lang="pt-BR" sz="2400" dirty="0">
              <a:solidFill>
                <a:srgbClr val="FF0000"/>
              </a:solidFill>
              <a:latin typeface="+mn-lt"/>
              <a:ea typeface="Arial Narrow" pitchFamily="34" charset="0"/>
              <a:cs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56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6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3675</TotalTime>
  <Words>1187</Words>
  <Application>Microsoft Office PowerPoint</Application>
  <PresentationFormat>Apresentação na tela (4:3)</PresentationFormat>
  <Paragraphs>316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2" baseType="lpstr">
      <vt:lpstr>Arial</vt:lpstr>
      <vt:lpstr>Arial Black</vt:lpstr>
      <vt:lpstr>Arial Narrow</vt:lpstr>
      <vt:lpstr>Calibri</vt:lpstr>
      <vt:lpstr>Times New Roman</vt:lpstr>
      <vt:lpstr>Verdana</vt:lpstr>
      <vt:lpstr>Tema do Office</vt:lpstr>
      <vt:lpstr>Apresentação do PowerPoint</vt:lpstr>
      <vt:lpstr>Apresentação do PowerPoint</vt:lpstr>
      <vt:lpstr>Apresentação do PowerPoint</vt:lpstr>
      <vt:lpstr>As demandas são muitas...</vt:lpstr>
      <vt:lpstr>Recursos Orçamentários</vt:lpstr>
      <vt:lpstr>Apresentação do PowerPoint</vt:lpstr>
      <vt:lpstr>Apresentação do PowerPoint</vt:lpstr>
      <vt:lpstr>Apresentação do PowerPoint</vt:lpstr>
      <vt:lpstr>Estimativa das Receitas 2019-2021</vt:lpstr>
      <vt:lpstr>Apresentação do PowerPoint</vt:lpstr>
      <vt:lpstr>Apresentação do PowerPoint</vt:lpstr>
      <vt:lpstr>Apresentação do PowerPoint</vt:lpstr>
      <vt:lpstr>Despesas por Função de Governo – 2019-2021</vt:lpstr>
      <vt:lpstr>Apresentação do PowerPoint</vt:lpstr>
      <vt:lpstr>Principais Metas Físicas por Áreas de Resultado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Breno | Perfil252</dc:creator>
  <cp:lastModifiedBy>DENISE REZENDE BARCELLOS BASTOS</cp:lastModifiedBy>
  <cp:revision>581</cp:revision>
  <cp:lastPrinted>2018-02-26T19:03:35Z</cp:lastPrinted>
  <dcterms:created xsi:type="dcterms:W3CDTF">2017-02-07T13:32:31Z</dcterms:created>
  <dcterms:modified xsi:type="dcterms:W3CDTF">2018-10-15T19:22:08Z</dcterms:modified>
</cp:coreProperties>
</file>