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9.xml" ContentType="application/vnd.openxmlformats-officedocument.drawingml.chart+xml"/>
  <Override PartName="/ppt/drawings/drawing3.xml" ContentType="application/vnd.openxmlformats-officedocument.drawingml.chartshape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10.xml" ContentType="application/vnd.openxmlformats-officedocument.drawingml.chart+xml"/>
  <Override PartName="/ppt/notesSlides/notesSlide24.xml" ContentType="application/vnd.openxmlformats-officedocument.presentationml.notesSlide+xml"/>
  <Override PartName="/ppt/charts/chart11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12.xml" ContentType="application/vnd.openxmlformats-officedocument.drawingml.chart+xml"/>
  <Override PartName="/ppt/drawings/drawing4.xml" ContentType="application/vnd.openxmlformats-officedocument.drawingml.chartshapes+xml"/>
  <Override PartName="/ppt/notesSlides/notesSlide29.xml" ContentType="application/vnd.openxmlformats-officedocument.presentationml.notesSlide+xml"/>
  <Override PartName="/ppt/charts/chart13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14.xml" ContentType="application/vnd.openxmlformats-officedocument.drawingml.chart+xml"/>
  <Override PartName="/ppt/drawings/drawing5.xml" ContentType="application/vnd.openxmlformats-officedocument.drawingml.chartshapes+xml"/>
  <Override PartName="/ppt/notesSlides/notesSlide34.xml" ContentType="application/vnd.openxmlformats-officedocument.presentationml.notesSlide+xml"/>
  <Override PartName="/ppt/charts/chart15.xml" ContentType="application/vnd.openxmlformats-officedocument.drawingml.chart+xml"/>
  <Override PartName="/ppt/drawings/drawing6.xml" ContentType="application/vnd.openxmlformats-officedocument.drawingml.chartshapes+xml"/>
  <Override PartName="/ppt/notesSlides/notesSlide35.xml" ContentType="application/vnd.openxmlformats-officedocument.presentationml.notesSlide+xml"/>
  <Override PartName="/ppt/charts/chart16.xml" ContentType="application/vnd.openxmlformats-officedocument.drawingml.chart+xml"/>
  <Override PartName="/ppt/drawings/drawing7.xml" ContentType="application/vnd.openxmlformats-officedocument.drawingml.chartshapes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8"/>
  </p:notesMasterIdLst>
  <p:handoutMasterIdLst>
    <p:handoutMasterId r:id="rId39"/>
  </p:handoutMasterIdLst>
  <p:sldIdLst>
    <p:sldId id="256" r:id="rId2"/>
    <p:sldId id="283" r:id="rId3"/>
    <p:sldId id="284" r:id="rId4"/>
    <p:sldId id="265" r:id="rId5"/>
    <p:sldId id="266" r:id="rId6"/>
    <p:sldId id="276" r:id="rId7"/>
    <p:sldId id="267" r:id="rId8"/>
    <p:sldId id="297" r:id="rId9"/>
    <p:sldId id="298" r:id="rId10"/>
    <p:sldId id="299" r:id="rId11"/>
    <p:sldId id="271" r:id="rId12"/>
    <p:sldId id="272" r:id="rId13"/>
    <p:sldId id="278" r:id="rId14"/>
    <p:sldId id="273" r:id="rId15"/>
    <p:sldId id="268" r:id="rId16"/>
    <p:sldId id="269" r:id="rId17"/>
    <p:sldId id="277" r:id="rId18"/>
    <p:sldId id="270" r:id="rId19"/>
    <p:sldId id="259" r:id="rId20"/>
    <p:sldId id="260" r:id="rId21"/>
    <p:sldId id="274" r:id="rId22"/>
    <p:sldId id="261" r:id="rId23"/>
    <p:sldId id="285" r:id="rId24"/>
    <p:sldId id="262" r:id="rId25"/>
    <p:sldId id="263" r:id="rId26"/>
    <p:sldId id="275" r:id="rId27"/>
    <p:sldId id="264" r:id="rId28"/>
    <p:sldId id="293" r:id="rId29"/>
    <p:sldId id="286" r:id="rId30"/>
    <p:sldId id="288" r:id="rId31"/>
    <p:sldId id="294" r:id="rId32"/>
    <p:sldId id="289" r:id="rId33"/>
    <p:sldId id="290" r:id="rId34"/>
    <p:sldId id="296" r:id="rId35"/>
    <p:sldId id="295" r:id="rId36"/>
    <p:sldId id="287" r:id="rId37"/>
  </p:sldIdLst>
  <p:sldSz cx="9144000" cy="6858000" type="screen4x3"/>
  <p:notesSz cx="6769100" cy="9906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7292A2E-F333-43FB-9621-5CBBE7FDCDCB}" styleName="Estilo Claro 2 - Ênfas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8D230F3-CF80-4859-8CE7-A43EE81993B5}" styleName="Estilo Claro 1 - Ênfas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83885" autoAdjust="0"/>
  </p:normalViewPr>
  <p:slideViewPr>
    <p:cSldViewPr showGuides="1">
      <p:cViewPr>
        <p:scale>
          <a:sx n="70" d="100"/>
          <a:sy n="70" d="100"/>
        </p:scale>
        <p:origin x="-1572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50"/>
      <c:rotY val="13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cat>
            <c:strRef>
              <c:f>Plan1!$A$2:$A$3</c:f>
              <c:strCache>
                <c:ptCount val="2"/>
                <c:pt idx="0">
                  <c:v>Despesas Correntes</c:v>
                </c:pt>
                <c:pt idx="1">
                  <c:v>Despesas de Capital</c:v>
                </c:pt>
              </c:strCache>
            </c:strRef>
          </c:cat>
          <c:val>
            <c:numRef>
              <c:f>Plan1!$B$2:$B$3</c:f>
              <c:numCache>
                <c:formatCode>_(* #,##0.00_);_(* \(#,##0.00\);_(* "-"??_);_(@_)</c:formatCode>
                <c:ptCount val="2"/>
                <c:pt idx="0">
                  <c:v>224435154</c:v>
                </c:pt>
                <c:pt idx="1">
                  <c:v>12478643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50"/>
      <c:rotY val="5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50000"/>
                </a:schemeClr>
              </a:solidFill>
            </c:spPr>
          </c:dPt>
          <c:cat>
            <c:strRef>
              <c:f>Plan1!$A$2:$A$5</c:f>
              <c:strCache>
                <c:ptCount val="4"/>
                <c:pt idx="0">
                  <c:v>Terceirização</c:v>
                </c:pt>
                <c:pt idx="1">
                  <c:v>Serviços</c:v>
                </c:pt>
                <c:pt idx="2">
                  <c:v>Custeio</c:v>
                </c:pt>
                <c:pt idx="3">
                  <c:v>Pessoal</c:v>
                </c:pt>
              </c:strCache>
            </c:strRef>
          </c:cat>
          <c:val>
            <c:numRef>
              <c:f>Plan1!$B$2:$B$5</c:f>
              <c:numCache>
                <c:formatCode>_(* #,##0.00_);_(* \(#,##0.00\);_(* "-"??_);_(@_)</c:formatCode>
                <c:ptCount val="4"/>
                <c:pt idx="0">
                  <c:v>34977000</c:v>
                </c:pt>
                <c:pt idx="1">
                  <c:v>26828749</c:v>
                </c:pt>
                <c:pt idx="2">
                  <c:v>3823708</c:v>
                </c:pt>
                <c:pt idx="3">
                  <c:v>158805697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913679155326791E-3"/>
          <c:y val="1.7892536900086787E-2"/>
          <c:w val="0.96718990585828102"/>
          <c:h val="0.822846575823298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1.4913679155326791E-3"/>
                  <c:y val="-5.112153400024797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158.805.697,00</a:t>
                    </a:r>
                    <a:endParaRPr lang="en-US" sz="1600" b="1" dirty="0"/>
                  </a:p>
                  <a:p>
                    <a:r>
                      <a:rPr lang="en-US" sz="1600" b="1" dirty="0"/>
                      <a:t>100,00%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9654716621307174E-3"/>
                  <c:y val="-1.278038350006198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43.446.488,53</a:t>
                    </a:r>
                  </a:p>
                  <a:p>
                    <a:r>
                      <a:rPr lang="en-US" sz="1600" b="1" dirty="0" smtClean="0"/>
                      <a:t>27,36%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0.15510226321539866"/>
                  <c:y val="0.33845132344393297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21.625.916,16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13,62%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5361089529986593"/>
                  <c:y val="-0.412602102181883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137.179.780,84 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86,38%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158805697</c:v>
                </c:pt>
                <c:pt idx="1">
                  <c:v>43446488.530000001</c:v>
                </c:pt>
                <c:pt idx="2">
                  <c:v>43758718.760000005</c:v>
                </c:pt>
                <c:pt idx="3">
                  <c:v>49974573.550000004</c:v>
                </c:pt>
                <c:pt idx="4">
                  <c:v>137179780.84</c:v>
                </c:pt>
                <c:pt idx="5">
                  <c:v>21625916.16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34624"/>
        <c:axId val="88498176"/>
      </c:barChart>
      <c:catAx>
        <c:axId val="6234624"/>
        <c:scaling>
          <c:orientation val="minMax"/>
        </c:scaling>
        <c:delete val="0"/>
        <c:axPos val="b"/>
        <c:majorTickMark val="out"/>
        <c:minorTickMark val="none"/>
        <c:tickLblPos val="nextTo"/>
        <c:crossAx val="88498176"/>
        <c:crosses val="autoZero"/>
        <c:auto val="1"/>
        <c:lblAlgn val="ctr"/>
        <c:lblOffset val="100"/>
        <c:noMultiLvlLbl val="0"/>
      </c:catAx>
      <c:valAx>
        <c:axId val="88498176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6234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ln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Plan1!$B$2</c:f>
              <c:numCache>
                <c:formatCode>#,##0.00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Série 2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Plan1!$C$2</c:f>
              <c:numCache>
                <c:formatCode>#,##0.00</c:formatCode>
                <c:ptCount val="1"/>
                <c:pt idx="0">
                  <c:v>6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Série 3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Plan1!$D$2</c:f>
              <c:numCache>
                <c:formatCode>#,##0.00</c:formatCode>
                <c:ptCount val="1"/>
                <c:pt idx="0">
                  <c:v>1.63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37132288"/>
        <c:axId val="86031680"/>
        <c:axId val="0"/>
      </c:bar3DChart>
      <c:catAx>
        <c:axId val="37132288"/>
        <c:scaling>
          <c:orientation val="minMax"/>
        </c:scaling>
        <c:delete val="1"/>
        <c:axPos val="b"/>
        <c:majorTickMark val="out"/>
        <c:minorTickMark val="none"/>
        <c:tickLblPos val="none"/>
        <c:crossAx val="86031680"/>
        <c:crosses val="autoZero"/>
        <c:auto val="1"/>
        <c:lblAlgn val="ctr"/>
        <c:lblOffset val="100"/>
        <c:noMultiLvlLbl val="0"/>
      </c:catAx>
      <c:valAx>
        <c:axId val="86031680"/>
        <c:scaling>
          <c:orientation val="minMax"/>
        </c:scaling>
        <c:delete val="1"/>
        <c:axPos val="l"/>
        <c:numFmt formatCode="#,##0.00" sourceLinked="1"/>
        <c:majorTickMark val="out"/>
        <c:minorTickMark val="none"/>
        <c:tickLblPos val="none"/>
        <c:crossAx val="37132288"/>
        <c:crosses val="autoZero"/>
        <c:crossBetween val="between"/>
      </c:valAx>
      <c:spPr>
        <a:noFill/>
        <a:ln w="25388">
          <a:noFill/>
        </a:ln>
      </c:spPr>
    </c:plotArea>
    <c:plotVisOnly val="1"/>
    <c:dispBlanksAs val="gap"/>
    <c:showDLblsOverMax val="0"/>
  </c:chart>
  <c:txPr>
    <a:bodyPr/>
    <a:lstStyle/>
    <a:p>
      <a:pPr>
        <a:defRPr sz="1797"/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ln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Plan1!$B$2</c:f>
              <c:numCache>
                <c:formatCode>#,##0.00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Série 2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Plan1!$C$2</c:f>
              <c:numCache>
                <c:formatCode>#,##0.00</c:formatCode>
                <c:ptCount val="1"/>
                <c:pt idx="0">
                  <c:v>4.5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Série 3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Plan1!$D$2</c:f>
              <c:numCache>
                <c:formatCode>#,##0.00</c:formatCode>
                <c:ptCount val="1"/>
                <c:pt idx="0">
                  <c:v>3.77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35681792"/>
        <c:axId val="88501632"/>
        <c:axId val="0"/>
      </c:bar3DChart>
      <c:catAx>
        <c:axId val="35681792"/>
        <c:scaling>
          <c:orientation val="minMax"/>
        </c:scaling>
        <c:delete val="1"/>
        <c:axPos val="b"/>
        <c:majorTickMark val="out"/>
        <c:minorTickMark val="none"/>
        <c:tickLblPos val="none"/>
        <c:crossAx val="88501632"/>
        <c:crosses val="autoZero"/>
        <c:auto val="1"/>
        <c:lblAlgn val="ctr"/>
        <c:lblOffset val="100"/>
        <c:noMultiLvlLbl val="0"/>
      </c:catAx>
      <c:valAx>
        <c:axId val="88501632"/>
        <c:scaling>
          <c:orientation val="minMax"/>
        </c:scaling>
        <c:delete val="1"/>
        <c:axPos val="l"/>
        <c:numFmt formatCode="#,##0.00" sourceLinked="1"/>
        <c:majorTickMark val="out"/>
        <c:minorTickMark val="none"/>
        <c:tickLblPos val="none"/>
        <c:crossAx val="35681792"/>
        <c:crosses val="autoZero"/>
        <c:crossBetween val="between"/>
      </c:valAx>
      <c:spPr>
        <a:noFill/>
        <a:ln w="25404">
          <a:noFill/>
        </a:ln>
      </c:spPr>
    </c:plotArea>
    <c:plotVisOnly val="1"/>
    <c:dispBlanksAs val="gap"/>
    <c:showDLblsOverMax val="0"/>
  </c:chart>
  <c:txPr>
    <a:bodyPr/>
    <a:lstStyle/>
    <a:p>
      <a:pPr>
        <a:defRPr sz="1798"/>
      </a:pPr>
      <a:endParaRPr lang="pt-B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ln>
          <a:noFill/>
        </a:ln>
      </c:spPr>
    </c:floor>
    <c:sideWall>
      <c:thickness val="0"/>
      <c:spPr>
        <a:ln>
          <a:noFill/>
        </a:ln>
      </c:spPr>
    </c:sideWall>
    <c:backWall>
      <c:thickness val="0"/>
      <c:spPr>
        <a:ln>
          <a:noFill/>
        </a:ln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Série 1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Plan1!$B$2</c:f>
              <c:numCache>
                <c:formatCode>#,##0.00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Série 2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Plan1!$C$2</c:f>
              <c:numCache>
                <c:formatCode>#,##0.00</c:formatCode>
                <c:ptCount val="1"/>
                <c:pt idx="0">
                  <c:v>70</c:v>
                </c:pt>
              </c:numCache>
            </c:numRef>
          </c:val>
        </c:ser>
        <c:ser>
          <c:idx val="2"/>
          <c:order val="2"/>
          <c:tx>
            <c:strRef>
              <c:f>Plan1!$D$1</c:f>
              <c:strCache>
                <c:ptCount val="1"/>
                <c:pt idx="0">
                  <c:v>Série 3</c:v>
                </c:pt>
              </c:strCache>
            </c:strRef>
          </c:tx>
          <c:invertIfNegative val="0"/>
          <c:dLbls>
            <c:delete val="1"/>
          </c:dLbls>
          <c:cat>
            <c:strRef>
              <c:f>Plan1!$A$2</c:f>
              <c:strCache>
                <c:ptCount val="1"/>
                <c:pt idx="0">
                  <c:v>Categoria 1</c:v>
                </c:pt>
              </c:strCache>
            </c:strRef>
          </c:cat>
          <c:val>
            <c:numRef>
              <c:f>Plan1!$D$2</c:f>
              <c:numCache>
                <c:formatCode>#,##0.00</c:formatCode>
                <c:ptCount val="1"/>
                <c:pt idx="0">
                  <c:v>53.36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35779584"/>
        <c:axId val="88504512"/>
        <c:axId val="0"/>
      </c:bar3DChart>
      <c:catAx>
        <c:axId val="35779584"/>
        <c:scaling>
          <c:orientation val="minMax"/>
        </c:scaling>
        <c:delete val="1"/>
        <c:axPos val="b"/>
        <c:majorTickMark val="out"/>
        <c:minorTickMark val="none"/>
        <c:tickLblPos val="none"/>
        <c:crossAx val="88504512"/>
        <c:crosses val="autoZero"/>
        <c:auto val="1"/>
        <c:lblAlgn val="ctr"/>
        <c:lblOffset val="100"/>
        <c:noMultiLvlLbl val="0"/>
      </c:catAx>
      <c:valAx>
        <c:axId val="88504512"/>
        <c:scaling>
          <c:orientation val="minMax"/>
        </c:scaling>
        <c:delete val="1"/>
        <c:axPos val="l"/>
        <c:numFmt formatCode="#,##0.00" sourceLinked="1"/>
        <c:majorTickMark val="out"/>
        <c:minorTickMark val="none"/>
        <c:tickLblPos val="none"/>
        <c:crossAx val="35779584"/>
        <c:crosses val="autoZero"/>
        <c:crossBetween val="between"/>
      </c:valAx>
      <c:spPr>
        <a:noFill/>
        <a:ln w="25379">
          <a:noFill/>
        </a:ln>
      </c:spPr>
    </c:plotArea>
    <c:plotVisOnly val="1"/>
    <c:dispBlanksAs val="gap"/>
    <c:showDLblsOverMax val="0"/>
  </c:chart>
  <c:txPr>
    <a:bodyPr/>
    <a:lstStyle/>
    <a:p>
      <a:pPr>
        <a:defRPr sz="1794"/>
      </a:pPr>
      <a:endParaRPr lang="pt-B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9.4742963326910725E-4"/>
                  <c:y val="-2.0448613600099193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34.977.000,00</a:t>
                    </a:r>
                    <a:endParaRPr lang="en-US" sz="1600" b="1" dirty="0"/>
                  </a:p>
                  <a:p>
                    <a:r>
                      <a:rPr lang="en-US" sz="1600" b="1" dirty="0"/>
                      <a:t>100,00%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9827358310653591E-3"/>
                  <c:y val="-2.5564792317761794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7.100.200,67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20,30%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0.16691965120309951"/>
                  <c:y val="0.3580264431166264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6.682.953,65</a:t>
                    </a:r>
                  </a:p>
                  <a:p>
                    <a:r>
                      <a:rPr lang="en-US" sz="1600" b="1" dirty="0" smtClean="0"/>
                      <a:t>19,11%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655419560546719"/>
                  <c:y val="-0.38514661816963985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28.294.046,35</a:t>
                    </a:r>
                  </a:p>
                  <a:p>
                    <a:r>
                      <a:rPr lang="en-US" sz="1600" b="1" dirty="0" smtClean="0"/>
                      <a:t>80,89%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174885000</c:v>
                </c:pt>
                <c:pt idx="1">
                  <c:v>35501003.349999994</c:v>
                </c:pt>
                <c:pt idx="2">
                  <c:v>52501411.75</c:v>
                </c:pt>
                <c:pt idx="3">
                  <c:v>53467816.650000006</c:v>
                </c:pt>
                <c:pt idx="4">
                  <c:v>141470231.75</c:v>
                </c:pt>
                <c:pt idx="5">
                  <c:v>33414768.25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586944"/>
        <c:axId val="85987264"/>
      </c:barChart>
      <c:catAx>
        <c:axId val="37586944"/>
        <c:scaling>
          <c:orientation val="minMax"/>
        </c:scaling>
        <c:delete val="0"/>
        <c:axPos val="b"/>
        <c:majorTickMark val="out"/>
        <c:minorTickMark val="none"/>
        <c:tickLblPos val="nextTo"/>
        <c:crossAx val="85987264"/>
        <c:crosses val="autoZero"/>
        <c:auto val="1"/>
        <c:lblAlgn val="ctr"/>
        <c:lblOffset val="100"/>
        <c:noMultiLvlLbl val="0"/>
      </c:catAx>
      <c:valAx>
        <c:axId val="85987264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375869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0504707085947E-2"/>
          <c:y val="0.14569637190070669"/>
          <c:w val="0.96718990585828102"/>
          <c:h val="0.705267047622727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4.4739863160535073E-3"/>
                  <c:y val="5.112153400024797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26.828.749,00</a:t>
                    </a:r>
                    <a:endParaRPr lang="en-US" sz="1600" b="1" dirty="0"/>
                  </a:p>
                  <a:p>
                    <a:r>
                      <a:rPr lang="en-US" sz="1600" b="1" dirty="0"/>
                      <a:t>100,00%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4741037465980387E-3"/>
                  <c:y val="2.5558754341305067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4.118.538,71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15,35%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0.15361077786932154"/>
                  <c:y val="8.637365574517481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10.567.498,42</a:t>
                    </a:r>
                  </a:p>
                  <a:p>
                    <a:r>
                      <a:rPr lang="en-US" sz="1600" b="1" dirty="0" smtClean="0"/>
                      <a:t>39,39%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5808499904646392"/>
                  <c:y val="-0.1708906337299077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16.261.250,58</a:t>
                    </a:r>
                  </a:p>
                  <a:p>
                    <a:r>
                      <a:rPr lang="en-US" sz="1600" b="1" dirty="0" smtClean="0"/>
                      <a:t>60,61%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Total 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Total Executado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214629992</c:v>
                </c:pt>
                <c:pt idx="1">
                  <c:v>32948309.68</c:v>
                </c:pt>
                <c:pt idx="2">
                  <c:v>42067167.280000001</c:v>
                </c:pt>
                <c:pt idx="3">
                  <c:v>55074527.68</c:v>
                </c:pt>
                <c:pt idx="4">
                  <c:v>130090004.64000002</c:v>
                </c:pt>
                <c:pt idx="5">
                  <c:v>84539987.35999997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651072"/>
        <c:axId val="88479936"/>
      </c:barChart>
      <c:catAx>
        <c:axId val="155651072"/>
        <c:scaling>
          <c:orientation val="minMax"/>
        </c:scaling>
        <c:delete val="0"/>
        <c:axPos val="b"/>
        <c:majorTickMark val="out"/>
        <c:minorTickMark val="none"/>
        <c:tickLblPos val="nextTo"/>
        <c:crossAx val="88479936"/>
        <c:crosses val="autoZero"/>
        <c:auto val="1"/>
        <c:lblAlgn val="ctr"/>
        <c:lblOffset val="100"/>
        <c:noMultiLvlLbl val="0"/>
      </c:catAx>
      <c:valAx>
        <c:axId val="88479936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556510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353254564055551E-2"/>
          <c:y val="2.5195618184411697E-2"/>
          <c:w val="0.96718990585828102"/>
          <c:h val="0.825377304382311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2.9827358310653596E-3"/>
                  <c:y val="-2.7715180002852859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3.823.708,00</a:t>
                    </a:r>
                  </a:p>
                  <a:p>
                    <a:r>
                      <a:rPr lang="en-US" sz="1400" b="1" dirty="0" smtClean="0"/>
                      <a:t>100,00</a:t>
                    </a:r>
                    <a:r>
                      <a:rPr lang="en-US" sz="1400" b="1" dirty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pt-BR" sz="1400" b="1" i="0" u="none" strike="noStrike" baseline="0" dirty="0" smtClean="0">
                        <a:effectLst/>
                      </a:rPr>
                      <a:t>1.223.267,29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31,99%</a:t>
                    </a:r>
                    <a:endParaRPr lang="en-US" sz="14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4.4741037465980378E-3"/>
                  <c:y val="-3.2754303639735111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2.392.890,85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62,58%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3.527386545817638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1.430.817,15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37,42%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Total 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Total Executado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38237080</c:v>
                </c:pt>
                <c:pt idx="1">
                  <c:v>12232672.9</c:v>
                </c:pt>
                <c:pt idx="2">
                  <c:v>4525372.8999999994</c:v>
                </c:pt>
                <c:pt idx="3">
                  <c:v>7170862.7000000002</c:v>
                </c:pt>
                <c:pt idx="4">
                  <c:v>23928908.5</c:v>
                </c:pt>
                <c:pt idx="5">
                  <c:v>14308171.500000004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5317120"/>
        <c:axId val="88475904"/>
      </c:barChart>
      <c:catAx>
        <c:axId val="165317120"/>
        <c:scaling>
          <c:orientation val="minMax"/>
        </c:scaling>
        <c:delete val="0"/>
        <c:axPos val="b"/>
        <c:majorTickMark val="out"/>
        <c:minorTickMark val="none"/>
        <c:tickLblPos val="nextTo"/>
        <c:crossAx val="88475904"/>
        <c:crosses val="autoZero"/>
        <c:auto val="1"/>
        <c:lblAlgn val="ctr"/>
        <c:lblOffset val="100"/>
        <c:noMultiLvlLbl val="0"/>
      </c:catAx>
      <c:valAx>
        <c:axId val="88475904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65317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Pt>
            <c:idx val="2"/>
            <c:bubble3D val="0"/>
            <c:spPr>
              <a:solidFill>
                <a:schemeClr val="bg2">
                  <a:lumMod val="10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50000"/>
                </a:schemeClr>
              </a:solidFill>
            </c:spPr>
          </c:dPt>
          <c:cat>
            <c:strRef>
              <c:f>Plan1!$A$2:$A$4</c:f>
              <c:strCache>
                <c:ptCount val="3"/>
                <c:pt idx="0">
                  <c:v>Obras e Instalações</c:v>
                </c:pt>
                <c:pt idx="1">
                  <c:v>Equipamentos e Material Permanente</c:v>
                </c:pt>
                <c:pt idx="2">
                  <c:v>Outros Materiais e Serviços Classificados como Investimentos</c:v>
                </c:pt>
              </c:strCache>
            </c:strRef>
          </c:cat>
          <c:val>
            <c:numRef>
              <c:f>Plan1!$B$2:$B$4</c:f>
              <c:numCache>
                <c:formatCode>_(* #,##0.00_);_(* \(#,##0.00\);_(* "-"??_);_(@_)</c:formatCode>
                <c:ptCount val="3"/>
                <c:pt idx="0">
                  <c:v>150000</c:v>
                </c:pt>
                <c:pt idx="1">
                  <c:v>11598643</c:v>
                </c:pt>
                <c:pt idx="2">
                  <c:v>730000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1.4913679155326791E-3"/>
                  <c:y val="-2.5560968266005825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12.478.643,00</a:t>
                    </a:r>
                    <a:endParaRPr lang="en-US" sz="1600" b="1" dirty="0"/>
                  </a:p>
                  <a:p>
                    <a:r>
                      <a:rPr lang="en-US" sz="1600" b="1" dirty="0"/>
                      <a:t>100,00%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pt-BR" sz="1600" b="1" i="0" u="none" strike="noStrike" baseline="0" dirty="0" smtClean="0"/>
                      <a:t>52.736,44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0,42%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2.9827358310653596E-3"/>
                  <c:y val="-1.7892536900086787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6.837.307,53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54,79%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4913679155326791E-3"/>
                  <c:y val="-1.0224306800049592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5.641.335,47</a:t>
                    </a:r>
                  </a:p>
                  <a:p>
                    <a:r>
                      <a:rPr lang="en-US" sz="1600" b="1" dirty="0" smtClean="0"/>
                      <a:t>45,21%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124786430</c:v>
                </c:pt>
                <c:pt idx="1">
                  <c:v>527364.4</c:v>
                </c:pt>
                <c:pt idx="2">
                  <c:v>42173753.700000003</c:v>
                </c:pt>
                <c:pt idx="3">
                  <c:v>25671957.200000003</c:v>
                </c:pt>
                <c:pt idx="4">
                  <c:v>68373075.300000012</c:v>
                </c:pt>
                <c:pt idx="5">
                  <c:v>56413354.700000003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648448"/>
        <c:axId val="141857280"/>
      </c:barChart>
      <c:catAx>
        <c:axId val="164648448"/>
        <c:scaling>
          <c:orientation val="minMax"/>
        </c:scaling>
        <c:delete val="0"/>
        <c:axPos val="b"/>
        <c:majorTickMark val="out"/>
        <c:minorTickMark val="none"/>
        <c:tickLblPos val="nextTo"/>
        <c:crossAx val="141857280"/>
        <c:crosses val="autoZero"/>
        <c:auto val="1"/>
        <c:lblAlgn val="ctr"/>
        <c:lblOffset val="100"/>
        <c:noMultiLvlLbl val="0"/>
      </c:catAx>
      <c:valAx>
        <c:axId val="141857280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646484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751844116472956"/>
          <c:y val="2.7716538182556951E-2"/>
          <c:w val="0.83631697397119997"/>
          <c:h val="0.8597158271154643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694961439886115E-2"/>
                  <c:y val="2.519288488490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_(* #,##0.00_);_(* \(#,##0.00\);_(* &quot;-&quot;??_);_(@_)" sourceLinked="0"/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Investimentos</c:v>
                </c:pt>
                <c:pt idx="1">
                  <c:v>Custeio</c:v>
                </c:pt>
                <c:pt idx="2">
                  <c:v>Serviços</c:v>
                </c:pt>
                <c:pt idx="3">
                  <c:v>Terceirização</c:v>
                </c:pt>
                <c:pt idx="4">
                  <c:v>Pessoal</c:v>
                </c:pt>
                <c:pt idx="5">
                  <c:v>Total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3361254.36</c:v>
                </c:pt>
                <c:pt idx="1">
                  <c:v>6599226.1699999999</c:v>
                </c:pt>
                <c:pt idx="2">
                  <c:v>27566805.859999999</c:v>
                </c:pt>
                <c:pt idx="3">
                  <c:v>21209349.939999998</c:v>
                </c:pt>
                <c:pt idx="4">
                  <c:v>133106480.41000001</c:v>
                </c:pt>
                <c:pt idx="5">
                  <c:v>191843116.73999998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9390154298310337E-3"/>
                  <c:y val="2.519288488490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_(* #,##0.00_);_(* \(#,##0.00\);_(* &quot;-&quot;??_);_(@_)" sourceLinked="0"/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Investimentos</c:v>
                </c:pt>
                <c:pt idx="1">
                  <c:v>Custeio</c:v>
                </c:pt>
                <c:pt idx="2">
                  <c:v>Serviços</c:v>
                </c:pt>
                <c:pt idx="3">
                  <c:v>Terceirização</c:v>
                </c:pt>
                <c:pt idx="4">
                  <c:v>Pessoal</c:v>
                </c:pt>
                <c:pt idx="5">
                  <c:v>Total</c:v>
                </c:pt>
              </c:strCache>
            </c:strRef>
          </c:cat>
          <c:val>
            <c:numRef>
              <c:f>Plan1!$C$2:$C$7</c:f>
              <c:numCache>
                <c:formatCode>_(* #,##0.00_);_(* \(#,##0.00\);_(* "-"??_);_(@_)</c:formatCode>
                <c:ptCount val="6"/>
                <c:pt idx="0">
                  <c:v>6837307.5300000003</c:v>
                </c:pt>
                <c:pt idx="1">
                  <c:v>2392890.8499999996</c:v>
                </c:pt>
                <c:pt idx="2">
                  <c:v>16261250.58</c:v>
                </c:pt>
                <c:pt idx="3">
                  <c:v>28294046.350000001</c:v>
                </c:pt>
                <c:pt idx="4">
                  <c:v>137179780.83000001</c:v>
                </c:pt>
                <c:pt idx="5">
                  <c:v>190965276.14000002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1438976"/>
        <c:axId val="88488128"/>
      </c:barChart>
      <c:catAx>
        <c:axId val="14143897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 rot="-2700000"/>
          <a:lstStyle/>
          <a:p>
            <a:pPr>
              <a:defRPr sz="1600"/>
            </a:pPr>
            <a:endParaRPr lang="pt-BR"/>
          </a:p>
        </c:txPr>
        <c:crossAx val="88488128"/>
        <c:crosses val="autoZero"/>
        <c:auto val="1"/>
        <c:lblAlgn val="ctr"/>
        <c:lblOffset val="100"/>
        <c:noMultiLvlLbl val="0"/>
      </c:catAx>
      <c:valAx>
        <c:axId val="88488128"/>
        <c:scaling>
          <c:orientation val="minMax"/>
        </c:scaling>
        <c:delete val="1"/>
        <c:axPos val="b"/>
        <c:numFmt formatCode="_(* #,##0.00_);_(* \(#,##0.00\);_(* &quot;-&quot;??_);_(@_)" sourceLinked="0"/>
        <c:majorTickMark val="out"/>
        <c:minorTickMark val="none"/>
        <c:tickLblPos val="none"/>
        <c:crossAx val="141438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010366716010535E-2"/>
          <c:w val="1"/>
          <c:h val="0.822846575823298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1.193094332426143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236.913.797,00</a:t>
                    </a:r>
                    <a:endParaRPr lang="en-US" sz="1600" b="1" dirty="0"/>
                  </a:p>
                  <a:p>
                    <a:r>
                      <a:rPr lang="en-US" sz="1600" b="1" dirty="0"/>
                      <a:t>100,00%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3422311239794114E-2"/>
                  <c:y val="7.1501064446292768E-3"/>
                </c:manualLayout>
              </c:layout>
              <c:tx>
                <c:rich>
                  <a:bodyPr/>
                  <a:lstStyle/>
                  <a:p>
                    <a:r>
                      <a:rPr lang="pt-BR" sz="1600" b="1" i="0" u="none" strike="noStrike" baseline="0" dirty="0" smtClean="0"/>
                      <a:t>55.941.231,63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23,61%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2.9826184005207184E-3"/>
                  <c:y val="-2.1450319333887823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190.965.276,14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80,61%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1.6338462393067441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45.948.520,86</a:t>
                    </a:r>
                    <a:endParaRPr lang="en-US" sz="1600" b="1" dirty="0"/>
                  </a:p>
                  <a:p>
                    <a:r>
                      <a:rPr lang="en-US" sz="1600" b="1" dirty="0" smtClean="0"/>
                      <a:t>19,39%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Orçado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236913797</c:v>
                </c:pt>
                <c:pt idx="1">
                  <c:v>55941231.630000003</c:v>
                </c:pt>
                <c:pt idx="2">
                  <c:v>64187309.68</c:v>
                </c:pt>
                <c:pt idx="3">
                  <c:v>70836734.829999998</c:v>
                </c:pt>
                <c:pt idx="4">
                  <c:v>190965276.13999999</c:v>
                </c:pt>
                <c:pt idx="5">
                  <c:v>45948520.860000014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9691520"/>
        <c:axId val="88487552"/>
      </c:barChart>
      <c:catAx>
        <c:axId val="139691520"/>
        <c:scaling>
          <c:orientation val="minMax"/>
        </c:scaling>
        <c:delete val="0"/>
        <c:axPos val="b"/>
        <c:majorTickMark val="out"/>
        <c:minorTickMark val="none"/>
        <c:tickLblPos val="nextTo"/>
        <c:crossAx val="88487552"/>
        <c:crosses val="autoZero"/>
        <c:auto val="1"/>
        <c:lblAlgn val="ctr"/>
        <c:lblOffset val="100"/>
        <c:noMultiLvlLbl val="0"/>
      </c:catAx>
      <c:valAx>
        <c:axId val="88487552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39691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9.3094919277974975E-2"/>
          <c:w val="1"/>
          <c:h val="0.757868460521930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591E-3"/>
                  <c:y val="-3.4540752781854651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236.913.797,00</a:t>
                    </a:r>
                  </a:p>
                  <a:p>
                    <a:r>
                      <a:rPr lang="en-US" sz="1400" b="1" dirty="0" smtClean="0"/>
                      <a:t>100,00</a:t>
                    </a:r>
                    <a:r>
                      <a:rPr lang="en-US" sz="1400" b="1" dirty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7299856077124626"/>
                  <c:y val="5.0389242465123151E-3"/>
                </c:manualLayout>
              </c:layout>
              <c:tx>
                <c:rich>
                  <a:bodyPr/>
                  <a:lstStyle/>
                  <a:p>
                    <a:r>
                      <a:rPr lang="pt-BR" sz="1400" b="1" i="0" u="none" strike="noStrike" baseline="0" dirty="0" smtClean="0"/>
                      <a:t>190.965.276,14</a:t>
                    </a:r>
                    <a:endParaRPr lang="en-US" sz="1400" b="1" i="0" u="none" strike="noStrike" baseline="0" dirty="0" smtClean="0"/>
                  </a:p>
                  <a:p>
                    <a:r>
                      <a:rPr lang="en-US" sz="1400" b="1" dirty="0" smtClean="0"/>
                      <a:t>80,61%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5361089529986593"/>
                  <c:y val="-0.59217011601885505"/>
                </c:manualLayout>
              </c:layout>
              <c:tx>
                <c:rich>
                  <a:bodyPr/>
                  <a:lstStyle/>
                  <a:p>
                    <a:r>
                      <a:rPr lang="pt-BR" sz="1400" b="1" i="0" u="none" strike="noStrike" baseline="0" dirty="0" smtClean="0"/>
                      <a:t>189.404.109,98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79,95%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412845398460736E-3"/>
                  <c:y val="-2.2676250257907767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38.421.149,01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16,22%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Empenhado</c:v>
                </c:pt>
                <c:pt idx="2">
                  <c:v>Liquidado</c:v>
                </c:pt>
                <c:pt idx="3">
                  <c:v>Pago</c:v>
                </c:pt>
                <c:pt idx="4">
                  <c:v>Liquidado a Pagar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236913797</c:v>
                </c:pt>
                <c:pt idx="1">
                  <c:v>198492647.99000001</c:v>
                </c:pt>
                <c:pt idx="2">
                  <c:v>190965276.13999999</c:v>
                </c:pt>
                <c:pt idx="3">
                  <c:v>189404109.97999999</c:v>
                </c:pt>
                <c:pt idx="4">
                  <c:v>1561166.1600000001</c:v>
                </c:pt>
                <c:pt idx="5">
                  <c:v>38421149.009999998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4290432"/>
        <c:axId val="88483520"/>
      </c:barChart>
      <c:catAx>
        <c:axId val="134290432"/>
        <c:scaling>
          <c:orientation val="minMax"/>
        </c:scaling>
        <c:delete val="0"/>
        <c:axPos val="b"/>
        <c:majorTickMark val="out"/>
        <c:minorTickMark val="none"/>
        <c:tickLblPos val="nextTo"/>
        <c:crossAx val="88483520"/>
        <c:crosses val="autoZero"/>
        <c:auto val="1"/>
        <c:lblAlgn val="ctr"/>
        <c:lblOffset val="100"/>
        <c:noMultiLvlLbl val="0"/>
      </c:catAx>
      <c:valAx>
        <c:axId val="88483520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34290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5.7821154792324664E-2"/>
          <c:w val="1"/>
          <c:h val="0.7578684605219303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596E-3"/>
                  <c:y val="-3.4540752781854651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 dirty="0" smtClean="0"/>
                      <a:t>R</a:t>
                    </a:r>
                    <a:r>
                      <a:rPr lang="en-US" sz="1400" b="1" dirty="0" smtClean="0"/>
                      <a:t>$220.519.144,68</a:t>
                    </a:r>
                  </a:p>
                  <a:p>
                    <a:r>
                      <a:rPr lang="en-US" sz="1400" b="1" dirty="0" smtClean="0"/>
                      <a:t>100,00</a:t>
                    </a:r>
                    <a:r>
                      <a:rPr lang="en-US" sz="1400" b="1" dirty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896297555847672E-2"/>
                  <c:y val="-1.7637127620740552E-2"/>
                </c:manualLayout>
              </c:layout>
              <c:tx>
                <c:rich>
                  <a:bodyPr/>
                  <a:lstStyle/>
                  <a:p>
                    <a:r>
                      <a:rPr lang="pt-BR" sz="1800" b="1" i="0" u="none" strike="noStrike" baseline="0" dirty="0" smtClean="0"/>
                      <a:t>1</a:t>
                    </a:r>
                    <a:r>
                      <a:rPr lang="pt-BR" sz="1400" b="1" i="0" u="none" strike="noStrike" baseline="0" dirty="0" smtClean="0"/>
                      <a:t>95.698,410,45</a:t>
                    </a:r>
                    <a:endParaRPr lang="en-US" sz="1400" b="1" i="0" u="none" strike="noStrike" baseline="0" dirty="0" smtClean="0"/>
                  </a:p>
                  <a:p>
                    <a:r>
                      <a:rPr lang="en-US" sz="1400" b="1" dirty="0" smtClean="0"/>
                      <a:t>88,74%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layout>
                <c:manualLayout>
                  <c:x val="2.5353254564055544E-2"/>
                  <c:y val="-6.0469471646007585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 dirty="0"/>
                      <a:t> </a:t>
                    </a:r>
                    <a:r>
                      <a:rPr lang="en-US" dirty="0"/>
                      <a:t>23.085.675,78 </a:t>
                    </a:r>
                    <a:endParaRPr lang="en-US" dirty="0" smtClean="0"/>
                  </a:p>
                  <a:p>
                    <a:r>
                      <a:rPr lang="en-US" dirty="0" smtClean="0"/>
                      <a:t>10,47%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5361089529986593"/>
                  <c:y val="-0.59217011601885505"/>
                </c:manualLayout>
              </c:layout>
              <c:tx>
                <c:rich>
                  <a:bodyPr/>
                  <a:lstStyle/>
                  <a:p>
                    <a:r>
                      <a:rPr lang="pt-BR" sz="1800" b="1" i="0" u="none" strike="noStrike" baseline="0" dirty="0" smtClean="0"/>
                      <a:t>1</a:t>
                    </a:r>
                    <a:r>
                      <a:rPr lang="pt-BR" sz="1400" b="1" i="0" u="none" strike="noStrike" baseline="0" dirty="0" smtClean="0"/>
                      <a:t>89.404.109,98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79,95%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412845398460736E-3"/>
                  <c:y val="-2.2676250257907777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 dirty="0" smtClean="0"/>
                      <a:t>3</a:t>
                    </a:r>
                    <a:r>
                      <a:rPr lang="en-US" sz="1400" b="1" dirty="0" smtClean="0"/>
                      <a:t>8.421.149,01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16,22%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8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Plan1!$A$2:$A$5</c:f>
              <c:strCache>
                <c:ptCount val="4"/>
                <c:pt idx="0">
                  <c:v>Orçamento ajustado (STJ)</c:v>
                </c:pt>
                <c:pt idx="1">
                  <c:v>Executado + Restos a Pagar</c:v>
                </c:pt>
                <c:pt idx="2">
                  <c:v>A executar (Restos a pagar)</c:v>
                </c:pt>
                <c:pt idx="3">
                  <c:v>Saldo não executado</c:v>
                </c:pt>
              </c:strCache>
            </c:strRef>
          </c:cat>
          <c:val>
            <c:numRef>
              <c:f>Plan1!$B$2:$B$5</c:f>
              <c:numCache>
                <c:formatCode>_(* #,##0.00_);_(* \(#,##0.00\);_(* "-"??_);_(@_)</c:formatCode>
                <c:ptCount val="4"/>
                <c:pt idx="0">
                  <c:v>220519144.68000001</c:v>
                </c:pt>
                <c:pt idx="1">
                  <c:v>195698410.44999999</c:v>
                </c:pt>
                <c:pt idx="2">
                  <c:v>1735058.45</c:v>
                </c:pt>
                <c:pt idx="3">
                  <c:v>23085675.78000002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4261760"/>
        <c:axId val="88481792"/>
        <c:axId val="0"/>
      </c:bar3DChart>
      <c:catAx>
        <c:axId val="134261760"/>
        <c:scaling>
          <c:orientation val="minMax"/>
        </c:scaling>
        <c:delete val="0"/>
        <c:axPos val="b"/>
        <c:majorTickMark val="out"/>
        <c:minorTickMark val="none"/>
        <c:tickLblPos val="nextTo"/>
        <c:crossAx val="88481792"/>
        <c:crosses val="autoZero"/>
        <c:auto val="1"/>
        <c:lblAlgn val="ctr"/>
        <c:lblOffset val="100"/>
        <c:noMultiLvlLbl val="0"/>
      </c:catAx>
      <c:valAx>
        <c:axId val="88481792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342617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9.3094919277975002E-2"/>
          <c:w val="1"/>
          <c:h val="0.757868460521930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596E-3"/>
                  <c:y val="-3.4540752781854651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236.913.797,00</a:t>
                    </a:r>
                  </a:p>
                  <a:p>
                    <a:r>
                      <a:rPr lang="en-US" sz="1400" b="1" dirty="0" smtClean="0"/>
                      <a:t>100,00</a:t>
                    </a:r>
                    <a:r>
                      <a:rPr lang="en-US" sz="1400" b="1" dirty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5361089529986593"/>
                  <c:y val="-0.59217011601885505"/>
                </c:manualLayout>
              </c:layout>
              <c:tx>
                <c:rich>
                  <a:bodyPr/>
                  <a:lstStyle/>
                  <a:p>
                    <a:r>
                      <a:rPr lang="pt-BR" sz="1400" b="1" i="0" u="none" strike="noStrike" baseline="0" dirty="0" smtClean="0"/>
                      <a:t>189.404.109,98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79,95%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412845398460736E-3"/>
                  <c:y val="-2.2676250257907777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38.421.149,01</a:t>
                    </a:r>
                    <a:endParaRPr lang="en-US" sz="1400" b="1" dirty="0"/>
                  </a:p>
                  <a:p>
                    <a:r>
                      <a:rPr lang="en-US" sz="1400" b="1" dirty="0" smtClean="0"/>
                      <a:t>16,22%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Plan1!$A$2:$A$4</c:f>
              <c:strCache>
                <c:ptCount val="3"/>
                <c:pt idx="0">
                  <c:v>Orçamento Fixado na LOA</c:v>
                </c:pt>
                <c:pt idx="1">
                  <c:v>Orçamento limitado por decisão do STJ</c:v>
                </c:pt>
                <c:pt idx="2">
                  <c:v>Corte</c:v>
                </c:pt>
              </c:strCache>
            </c:strRef>
          </c:cat>
          <c:val>
            <c:numRef>
              <c:f>Plan1!$B$2:$B$4</c:f>
              <c:numCache>
                <c:formatCode>_(* #,##0.00_);_(* \(#,##0.00\);_(* "-"??_);_(@_)</c:formatCode>
                <c:ptCount val="3"/>
                <c:pt idx="0">
                  <c:v>220519144.68000001</c:v>
                </c:pt>
                <c:pt idx="1">
                  <c:v>220519144.68000001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035008"/>
        <c:axId val="35385856"/>
      </c:barChart>
      <c:catAx>
        <c:axId val="133035008"/>
        <c:scaling>
          <c:orientation val="minMax"/>
        </c:scaling>
        <c:delete val="0"/>
        <c:axPos val="b"/>
        <c:majorTickMark val="out"/>
        <c:minorTickMark val="none"/>
        <c:tickLblPos val="nextTo"/>
        <c:crossAx val="35385856"/>
        <c:crosses val="autoZero"/>
        <c:auto val="1"/>
        <c:lblAlgn val="ctr"/>
        <c:lblOffset val="100"/>
        <c:noMultiLvlLbl val="0"/>
      </c:catAx>
      <c:valAx>
        <c:axId val="35385856"/>
        <c:scaling>
          <c:orientation val="minMax"/>
          <c:max val="250000000"/>
        </c:scaling>
        <c:delete val="1"/>
        <c:axPos val="l"/>
        <c:majorGridlines/>
        <c:numFmt formatCode="_(* #,##0.00_);_(* \(#,##0.00\);_(* &quot;-&quot;??_);_(@_)" sourceLinked="1"/>
        <c:majorTickMark val="out"/>
        <c:minorTickMark val="none"/>
        <c:tickLblPos val="none"/>
        <c:crossAx val="1330350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0.32352</cdr:x>
      <cdr:y>0.55072</cdr:y>
    </cdr:from>
    <cdr:to>
      <cdr:x>0.51675</cdr:x>
      <cdr:y>0.68116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755032" y="2736304"/>
          <a:ext cx="1645484" cy="6480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10.500.282,35</a:t>
          </a:r>
        </a:p>
        <a:p xmlns:a="http://schemas.openxmlformats.org/drawingml/2006/main">
          <a:pPr algn="ctr"/>
          <a:r>
            <a:rPr lang="pt-BR" sz="1600" b="1" dirty="0" smtClean="0"/>
            <a:t>30,02%</a:t>
          </a:r>
          <a:endParaRPr lang="pt-BR" sz="1600" b="1" dirty="0"/>
        </a:p>
      </cdr:txBody>
    </cdr:sp>
  </cdr:relSizeAnchor>
  <cdr:relSizeAnchor xmlns:cdr="http://schemas.openxmlformats.org/drawingml/2006/chartDrawing">
    <cdr:from>
      <cdr:x>0.49954</cdr:x>
      <cdr:y>0.53623</cdr:y>
    </cdr:from>
    <cdr:to>
      <cdr:x>0.69277</cdr:x>
      <cdr:y>0.66667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4253946" y="2664296"/>
          <a:ext cx="1645484" cy="6480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10.693.563,33</a:t>
          </a:r>
        </a:p>
        <a:p xmlns:a="http://schemas.openxmlformats.org/drawingml/2006/main">
          <a:pPr algn="ctr"/>
          <a:r>
            <a:rPr lang="pt-BR" sz="1600" b="1" dirty="0" smtClean="0"/>
            <a:t>30,57%</a:t>
          </a:r>
          <a:endParaRPr lang="pt-BR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0.33198</cdr:x>
      <cdr:y>0.6087</cdr:y>
    </cdr:from>
    <cdr:to>
      <cdr:x>0.5011</cdr:x>
      <cdr:y>0.73914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827030" y="3024336"/>
          <a:ext cx="1440170" cy="6480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5.258.395,91</a:t>
          </a:r>
        </a:p>
        <a:p xmlns:a="http://schemas.openxmlformats.org/drawingml/2006/main">
          <a:pPr algn="ctr"/>
          <a:r>
            <a:rPr lang="pt-BR" sz="1600" b="1" dirty="0" smtClean="0"/>
            <a:t>19,60%</a:t>
          </a:r>
          <a:endParaRPr lang="pt-BR" sz="1600" b="1" dirty="0"/>
        </a:p>
      </cdr:txBody>
    </cdr:sp>
  </cdr:relSizeAnchor>
  <cdr:relSizeAnchor xmlns:cdr="http://schemas.openxmlformats.org/drawingml/2006/chartDrawing">
    <cdr:from>
      <cdr:x>0.5011</cdr:x>
      <cdr:y>0.55072</cdr:y>
    </cdr:from>
    <cdr:to>
      <cdr:x>0.67022</cdr:x>
      <cdr:y>0.68116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4267200" y="2736304"/>
          <a:ext cx="1440170" cy="6480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6.884.315,96</a:t>
          </a:r>
        </a:p>
        <a:p xmlns:a="http://schemas.openxmlformats.org/drawingml/2006/main">
          <a:pPr algn="ctr"/>
          <a:r>
            <a:rPr lang="pt-BR" sz="1600" b="1" dirty="0" smtClean="0"/>
            <a:t>25,66%</a:t>
          </a:r>
          <a:endParaRPr lang="pt-BR" sz="1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0.34779</cdr:x>
      <cdr:y>0.7</cdr:y>
    </cdr:from>
    <cdr:to>
      <cdr:x>0.51691</cdr:x>
      <cdr:y>0.81428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961692" y="3528392"/>
          <a:ext cx="1440170" cy="5760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dirty="0" smtClean="0"/>
            <a:t>452.537,29</a:t>
          </a:r>
        </a:p>
        <a:p xmlns:a="http://schemas.openxmlformats.org/drawingml/2006/main">
          <a:pPr algn="ctr"/>
          <a:r>
            <a:rPr lang="pt-BR" sz="1400" b="1" dirty="0" smtClean="0"/>
            <a:t>11,84%</a:t>
          </a:r>
          <a:endParaRPr lang="pt-BR" sz="1400" b="1" dirty="0"/>
        </a:p>
      </cdr:txBody>
    </cdr:sp>
  </cdr:relSizeAnchor>
  <cdr:relSizeAnchor xmlns:cdr="http://schemas.openxmlformats.org/drawingml/2006/chartDrawing">
    <cdr:from>
      <cdr:x>0.51691</cdr:x>
      <cdr:y>0.68571</cdr:y>
    </cdr:from>
    <cdr:to>
      <cdr:x>0.68603</cdr:x>
      <cdr:y>0.79999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4401852" y="3456384"/>
          <a:ext cx="1440170" cy="5760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dirty="0" smtClean="0"/>
            <a:t>717.086,27</a:t>
          </a:r>
        </a:p>
        <a:p xmlns:a="http://schemas.openxmlformats.org/drawingml/2006/main">
          <a:pPr algn="ctr"/>
          <a:r>
            <a:rPr lang="pt-BR" sz="1400" b="1" dirty="0" smtClean="0"/>
            <a:t>18,75%</a:t>
          </a:r>
          <a:endParaRPr lang="pt-BR" sz="14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0.75806</cdr:x>
      <cdr:y>0.21437</cdr:y>
    </cdr:from>
    <cdr:to>
      <cdr:x>0.91637</cdr:x>
      <cdr:y>0.2858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6768752" y="1080467"/>
          <a:ext cx="1413549" cy="3600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>
              <a:solidFill>
                <a:srgbClr val="002060"/>
              </a:solidFill>
            </a:rPr>
            <a:t>3,06%</a:t>
          </a:r>
          <a:endParaRPr lang="pt-BR" sz="16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0.41129</cdr:x>
      <cdr:y>0.35723</cdr:y>
    </cdr:from>
    <cdr:to>
      <cdr:x>0.5696</cdr:x>
      <cdr:y>0.42866</cdr:y>
    </cdr:to>
    <cdr:sp macro="" textlink="">
      <cdr:nvSpPr>
        <cdr:cNvPr id="4" name="CaixaDeTexto 1"/>
        <cdr:cNvSpPr txBox="1"/>
      </cdr:nvSpPr>
      <cdr:spPr>
        <a:xfrm xmlns:a="http://schemas.openxmlformats.org/drawingml/2006/main">
          <a:off x="3672408" y="1800547"/>
          <a:ext cx="1413548" cy="3600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600" b="1" dirty="0" smtClean="0">
              <a:solidFill>
                <a:srgbClr val="002060"/>
              </a:solidFill>
            </a:rPr>
            <a:t>33,40%</a:t>
          </a:r>
          <a:endParaRPr lang="pt-BR" sz="16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0.41129</cdr:x>
      <cdr:y>0.50009</cdr:y>
    </cdr:from>
    <cdr:to>
      <cdr:x>0.5696</cdr:x>
      <cdr:y>0.57153</cdr:y>
    </cdr:to>
    <cdr:sp macro="" textlink="">
      <cdr:nvSpPr>
        <cdr:cNvPr id="5" name="CaixaDeTexto 1"/>
        <cdr:cNvSpPr txBox="1"/>
      </cdr:nvSpPr>
      <cdr:spPr>
        <a:xfrm xmlns:a="http://schemas.openxmlformats.org/drawingml/2006/main">
          <a:off x="3672408" y="2520627"/>
          <a:ext cx="1413548" cy="36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600" b="1" dirty="0" smtClean="0">
              <a:solidFill>
                <a:srgbClr val="FF0000"/>
              </a:solidFill>
            </a:rPr>
            <a:t>-41,01%</a:t>
          </a:r>
          <a:endParaRPr lang="pt-BR" sz="16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0.35002</cdr:x>
      <cdr:y>0.64296</cdr:y>
    </cdr:from>
    <cdr:to>
      <cdr:x>0.50833</cdr:x>
      <cdr:y>0.71439</cdr:y>
    </cdr:to>
    <cdr:sp macro="" textlink="">
      <cdr:nvSpPr>
        <cdr:cNvPr id="6" name="CaixaDeTexto 1"/>
        <cdr:cNvSpPr txBox="1"/>
      </cdr:nvSpPr>
      <cdr:spPr>
        <a:xfrm xmlns:a="http://schemas.openxmlformats.org/drawingml/2006/main">
          <a:off x="3025031" y="3240707"/>
          <a:ext cx="136815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600" b="1" dirty="0" smtClean="0">
              <a:solidFill>
                <a:srgbClr val="FF0000"/>
              </a:solidFill>
            </a:rPr>
            <a:t>-63,74%</a:t>
          </a:r>
          <a:endParaRPr lang="pt-BR" sz="16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0.3629</cdr:x>
      <cdr:y>0.78582</cdr:y>
    </cdr:from>
    <cdr:to>
      <cdr:x>0.52121</cdr:x>
      <cdr:y>0.85725</cdr:y>
    </cdr:to>
    <cdr:sp macro="" textlink="">
      <cdr:nvSpPr>
        <cdr:cNvPr id="7" name="CaixaDeTexto 1"/>
        <cdr:cNvSpPr txBox="1"/>
      </cdr:nvSpPr>
      <cdr:spPr>
        <a:xfrm xmlns:a="http://schemas.openxmlformats.org/drawingml/2006/main">
          <a:off x="3240360" y="3960787"/>
          <a:ext cx="1413549" cy="3600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600" b="1" dirty="0" smtClean="0">
              <a:solidFill>
                <a:srgbClr val="002060"/>
              </a:solidFill>
            </a:rPr>
            <a:t>103,42%</a:t>
          </a:r>
          <a:endParaRPr lang="pt-BR" sz="16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0.87903</cdr:x>
      <cdr:y>0.0715</cdr:y>
    </cdr:from>
    <cdr:to>
      <cdr:x>1</cdr:x>
      <cdr:y>0.14293</cdr:y>
    </cdr:to>
    <cdr:sp macro="" textlink="">
      <cdr:nvSpPr>
        <cdr:cNvPr id="8" name="CaixaDeTexto 1"/>
        <cdr:cNvSpPr txBox="1"/>
      </cdr:nvSpPr>
      <cdr:spPr>
        <a:xfrm xmlns:a="http://schemas.openxmlformats.org/drawingml/2006/main">
          <a:off x="7848872" y="360387"/>
          <a:ext cx="1080120" cy="3600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r"/>
          <a:r>
            <a:rPr lang="pt-BR" sz="1600" b="1" dirty="0" smtClean="0">
              <a:solidFill>
                <a:srgbClr val="FF0000"/>
              </a:solidFill>
            </a:rPr>
            <a:t>-0,46%</a:t>
          </a:r>
          <a:endParaRPr lang="pt-BR" sz="1600" b="1" dirty="0">
            <a:solidFill>
              <a:srgbClr val="FF0000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0.14595</cdr:x>
      <cdr:y>0.1</cdr:y>
    </cdr:from>
    <cdr:to>
      <cdr:x>0.35734</cdr:x>
      <cdr:y>0.22858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242864" y="504056"/>
          <a:ext cx="1800128" cy="6481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198.492.647,99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83,78%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0.66176</cdr:x>
      <cdr:y>0.72857</cdr:y>
    </cdr:from>
    <cdr:to>
      <cdr:x>0.83933</cdr:x>
      <cdr:y>0.85714</cdr:y>
    </cdr:to>
    <cdr:sp macro="" textlink="">
      <cdr:nvSpPr>
        <cdr:cNvPr id="3" name="CaixaDeTexto 1"/>
        <cdr:cNvSpPr txBox="1"/>
      </cdr:nvSpPr>
      <cdr:spPr>
        <a:xfrm xmlns:a="http://schemas.openxmlformats.org/drawingml/2006/main">
          <a:off x="5635352" y="3672408"/>
          <a:ext cx="1512128" cy="6480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1.561.166,16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0,66%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0.14595</cdr:x>
      <cdr:y>0.1</cdr:y>
    </cdr:from>
    <cdr:to>
      <cdr:x>0.35734</cdr:x>
      <cdr:y>0.22858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242864" y="504056"/>
          <a:ext cx="1800128" cy="6481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0.49264</cdr:x>
      <cdr:y>0.41429</cdr:y>
    </cdr:from>
    <cdr:to>
      <cdr:x>0.65331</cdr:x>
      <cdr:y>0.6</cdr:y>
    </cdr:to>
    <cdr:sp macro="" textlink="">
      <cdr:nvSpPr>
        <cdr:cNvPr id="3" name="CaixaDeTexto 1"/>
        <cdr:cNvSpPr txBox="1"/>
      </cdr:nvSpPr>
      <cdr:spPr>
        <a:xfrm xmlns:a="http://schemas.openxmlformats.org/drawingml/2006/main">
          <a:off x="4195192" y="2088232"/>
          <a:ext cx="1368152" cy="936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1.735.058,45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0,79%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0.39963</cdr:x>
      <cdr:y>0.04286</cdr:y>
    </cdr:from>
    <cdr:to>
      <cdr:x>0.65331</cdr:x>
      <cdr:y>0.17144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3403104" y="216024"/>
          <a:ext cx="2160240" cy="6481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220.519,144,68</a:t>
          </a:r>
        </a:p>
        <a:p xmlns:a="http://schemas.openxmlformats.org/drawingml/2006/main">
          <a:pPr algn="ctr"/>
          <a:r>
            <a:rPr lang="pt-BR" sz="2000" b="1" kern="1200" dirty="0" smtClean="0">
              <a:solidFill>
                <a:prstClr val="black"/>
              </a:solidFill>
            </a:rPr>
            <a:t>93,08%</a:t>
          </a:r>
          <a:endParaRPr lang="pt-BR" sz="20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0.72095</cdr:x>
      <cdr:y>0.5</cdr:y>
    </cdr:from>
    <cdr:to>
      <cdr:x>0.98309</cdr:x>
      <cdr:y>0.74286</cdr:y>
    </cdr:to>
    <cdr:sp macro="" textlink="">
      <cdr:nvSpPr>
        <cdr:cNvPr id="3" name="CaixaDeTexto 1"/>
        <cdr:cNvSpPr txBox="1"/>
      </cdr:nvSpPr>
      <cdr:spPr>
        <a:xfrm xmlns:a="http://schemas.openxmlformats.org/drawingml/2006/main">
          <a:off x="6139408" y="2520280"/>
          <a:ext cx="2232248" cy="1224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2800" b="1" kern="1200" dirty="0" smtClean="0">
              <a:solidFill>
                <a:prstClr val="black"/>
              </a:solidFill>
            </a:rPr>
            <a:t>                </a:t>
          </a:r>
        </a:p>
        <a:p xmlns:a="http://schemas.openxmlformats.org/drawingml/2006/main">
          <a:pPr algn="ctr"/>
          <a:r>
            <a:rPr lang="pt-BR" sz="2400" b="1" kern="1200" dirty="0" smtClean="0">
              <a:solidFill>
                <a:prstClr val="black"/>
              </a:solidFill>
            </a:rPr>
            <a:t>16.394.652,32</a:t>
          </a:r>
        </a:p>
        <a:p xmlns:a="http://schemas.openxmlformats.org/drawingml/2006/main">
          <a:pPr algn="ctr"/>
          <a:r>
            <a:rPr lang="pt-BR" sz="2400" b="1" kern="1200" dirty="0" smtClean="0">
              <a:solidFill>
                <a:prstClr val="black"/>
              </a:solidFill>
            </a:rPr>
            <a:t>6,92%</a:t>
          </a:r>
          <a:endParaRPr lang="pt-BR" sz="2400" b="1" kern="1200" dirty="0">
            <a:solidFill>
              <a:prstClr val="black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33277" cy="4953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34256" y="4"/>
            <a:ext cx="2933277" cy="4953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FFC04-6A27-48D4-9DEC-560A0CB29094}" type="datetimeFigureOut">
              <a:rPr lang="pt-BR" smtClean="0"/>
              <a:pPr/>
              <a:t>22/02/2017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09030"/>
            <a:ext cx="2933277" cy="4953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34256" y="9409030"/>
            <a:ext cx="2933277" cy="4953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826C7-082C-42F0-A34E-402B1402DC1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345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34256" y="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D63F7CE-6682-4BCC-9A51-490B90CEF1B0}" type="datetimeFigureOut">
              <a:rPr lang="pt-BR" smtClean="0"/>
              <a:pPr/>
              <a:t>22/02/2017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2950"/>
            <a:ext cx="4951412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6911" y="4705351"/>
            <a:ext cx="5415280" cy="445770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34256" y="9408981"/>
            <a:ext cx="2933277" cy="49530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9A5371C-1F75-4650-AEAB-23DCCD24236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123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2834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704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472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Acerto de Exonerados/Indenizações:</a:t>
            </a:r>
            <a:r>
              <a:rPr lang="pt-BR" baseline="0" dirty="0" smtClean="0"/>
              <a:t> inclui PIA.</a:t>
            </a:r>
          </a:p>
          <a:p>
            <a:endParaRPr lang="pt-BR" baseline="0" dirty="0" smtClean="0"/>
          </a:p>
          <a:p>
            <a:r>
              <a:rPr lang="pt-BR" baseline="0" dirty="0" smtClean="0"/>
              <a:t>Outros Benefícios Previdenciários: Salário Maternidade e Auxílio Doença/Acidente.</a:t>
            </a:r>
          </a:p>
          <a:p>
            <a:endParaRPr lang="pt-BR" baseline="0" dirty="0" smtClean="0"/>
          </a:p>
          <a:p>
            <a:r>
              <a:rPr lang="pt-BR" baseline="0" dirty="0" smtClean="0"/>
              <a:t>Despesas de Exercícios Anteriores: valor referente a FUNFIP.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622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5511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Despesas de Exercícios Anteriores: variação devido ao auxílio alimentação</a:t>
            </a:r>
            <a:r>
              <a:rPr lang="pt-BR" baseline="0" dirty="0" smtClean="0"/>
              <a:t> no início de 2016 e progressões assinadas pela presidência muito tempo após a data autorizada para concessão.</a:t>
            </a:r>
          </a:p>
          <a:p>
            <a:endParaRPr lang="pt-BR" baseline="0" dirty="0" smtClean="0"/>
          </a:p>
          <a:p>
            <a:r>
              <a:rPr lang="pt-BR" baseline="0" dirty="0" smtClean="0"/>
              <a:t>Acerto de Exonerados/Indenizações: provavelmente PIA.</a:t>
            </a:r>
          </a:p>
          <a:p>
            <a:endParaRPr lang="pt-BR" baseline="0" dirty="0" smtClean="0"/>
          </a:p>
          <a:p>
            <a:r>
              <a:rPr lang="pt-BR" baseline="0" dirty="0" smtClean="0"/>
              <a:t>Auxílio Alimentação: reajuste concedido em 2015.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3217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412750" y="495300"/>
            <a:ext cx="5943600" cy="44577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719254" y="5695940"/>
            <a:ext cx="5330592" cy="3714698"/>
          </a:xfrm>
        </p:spPr>
        <p:txBody>
          <a:bodyPr/>
          <a:lstStyle/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 Município de Belo Horizonte arrecadou em 2015 R$7.825.485.297,77 de Receita Corrente Líquida.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Conforme a Lei Complementar 101/2000, a CMBH teria o limite de 6% desse valor para despesa total de pessoal, que contempla a folha de pagamento, os inativos, os encargos e outras despesas de pessoal. No caso, o limite seria de R$469.529.117,87.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 valor executado pela Câmara foi de R$127.912.055,55, 1,63% da RCL, bem abaixo do limite.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710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412750" y="495300"/>
            <a:ext cx="5943600" cy="44577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676910" y="5695940"/>
            <a:ext cx="5415280" cy="3714698"/>
          </a:xfrm>
        </p:spPr>
        <p:txBody>
          <a:bodyPr/>
          <a:lstStyle/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 Emenda Constitucional 58/2009 estabelece que o total da despesa da CMBH – exceto os gastos com inativos – não pode exceder o limite de 4,5% das receitas tributárias e transferências constitucionais não vinculadas no exercício anterior.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Em 2014, as referidas receitas totalizaram R$4.800.587.162,90, impondo à Câmara o limite de despesas em 2015 de R$216.026.422,33.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 CMBH executou em 2015 R$181.062.666,04, 3,77% das receitas em questão, abaixo do limite estabelecido.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0353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412750" y="495300"/>
            <a:ext cx="5943600" cy="44577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>
          <a:xfrm>
            <a:off x="719254" y="5695940"/>
            <a:ext cx="5330592" cy="3714698"/>
          </a:xfrm>
        </p:spPr>
        <p:txBody>
          <a:bodyPr/>
          <a:lstStyle/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 Emenda Constitucional 25/2000 define que a folha de pagamento, excluindo inativos, encargos e outras despesas de pessoal, não poderá representar mais 70% da receita da Câmara.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 CMBH recebeu em 2015 R$181.062.666,04. Aqui, a receita é entendida como o total da despesa empenhada e, por consequência, o valor que a CMBH deveria receber da PBH.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O limite de 70% corresponde a R$126.743.866,23.</a:t>
            </a:r>
          </a:p>
          <a:p>
            <a:pPr algn="just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A folha de pagamento executada pela CMBH em 2015 foi de R$96.618.855,83, 53,36% da receita da Câmara, bem abaixo do limite.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417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3865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000" dirty="0" smtClean="0"/>
              <a:t>Locação de Mão de Obra:</a:t>
            </a:r>
          </a:p>
          <a:p>
            <a:r>
              <a:rPr lang="pt-BR" sz="1000" dirty="0" smtClean="0"/>
              <a:t>Motoboy</a:t>
            </a:r>
            <a:r>
              <a:rPr lang="pt-BR" sz="1000" baseline="0" dirty="0" smtClean="0"/>
              <a:t> (</a:t>
            </a:r>
            <a:r>
              <a:rPr lang="pt-BR" sz="1000" baseline="0" dirty="0" err="1" smtClean="0"/>
              <a:t>Unicoop</a:t>
            </a:r>
            <a:r>
              <a:rPr lang="pt-BR" sz="1000" baseline="0" dirty="0" smtClean="0"/>
              <a:t>);</a:t>
            </a:r>
          </a:p>
          <a:p>
            <a:r>
              <a:rPr lang="pt-BR" sz="1000" baseline="0" dirty="0" smtClean="0"/>
              <a:t>Técnico de Saúde Bucal e Auxiliar de Segurança do Trabalho (Atrativa);</a:t>
            </a:r>
          </a:p>
          <a:p>
            <a:r>
              <a:rPr lang="pt-BR" sz="1000" baseline="0" dirty="0" smtClean="0"/>
              <a:t>Auxiliar de Serviços Gerais, Operador de Som e Técnico em Eletrônica (</a:t>
            </a:r>
            <a:r>
              <a:rPr lang="pt-BR" sz="1000" baseline="0" dirty="0" err="1" smtClean="0"/>
              <a:t>Artebrilho</a:t>
            </a:r>
            <a:r>
              <a:rPr lang="pt-BR" sz="1000" baseline="0" dirty="0" smtClean="0"/>
              <a:t>);</a:t>
            </a:r>
          </a:p>
          <a:p>
            <a:r>
              <a:rPr lang="pt-BR" sz="1000" baseline="0" dirty="0" smtClean="0"/>
              <a:t>Técnico em Edificações e Técnico em Telecomunicações (MOA);</a:t>
            </a:r>
          </a:p>
          <a:p>
            <a:r>
              <a:rPr lang="pt-BR" sz="1000" baseline="0" dirty="0" smtClean="0"/>
              <a:t>Auxiliar de Secretaria, Telefonista, Programador Visual, Atendente, Técnico em Informação e Documentação, Relações Públicas e Secretário de Diretoria (Máxima);</a:t>
            </a:r>
          </a:p>
          <a:p>
            <a:r>
              <a:rPr lang="pt-BR" sz="1000" baseline="0" dirty="0" smtClean="0"/>
              <a:t>Profissionais da TV Câmara (</a:t>
            </a:r>
            <a:r>
              <a:rPr lang="pt-BR" sz="1000" baseline="0" dirty="0" err="1" smtClean="0"/>
              <a:t>Estudiopró</a:t>
            </a:r>
            <a:r>
              <a:rPr lang="pt-BR" sz="1000" baseline="0" dirty="0" smtClean="0"/>
              <a:t>);</a:t>
            </a:r>
          </a:p>
          <a:p>
            <a:r>
              <a:rPr lang="pt-BR" sz="1000" baseline="0" dirty="0" smtClean="0"/>
              <a:t>Consultor, Técnico de Digitalização e Tratamento, Técnico em Tratamento, Arranjo e Descrição de Acervos Permanentes, Técnico em Tratamento de Acervos Permanentes e Difusão Cultural e Técnico de Gestão </a:t>
            </a:r>
            <a:r>
              <a:rPr lang="pt-BR" sz="1000" baseline="0" dirty="0" err="1" smtClean="0"/>
              <a:t>Arquivística</a:t>
            </a:r>
            <a:r>
              <a:rPr lang="pt-BR" sz="1000" baseline="0" dirty="0" smtClean="0"/>
              <a:t> (Método);</a:t>
            </a:r>
          </a:p>
          <a:p>
            <a:r>
              <a:rPr lang="pt-BR" sz="1000" baseline="0" dirty="0" smtClean="0"/>
              <a:t>Consultor e Analista (</a:t>
            </a:r>
            <a:r>
              <a:rPr lang="pt-BR" sz="1000" baseline="0" dirty="0" err="1" smtClean="0"/>
              <a:t>Projel</a:t>
            </a:r>
            <a:r>
              <a:rPr lang="pt-BR" sz="1000" baseline="0" dirty="0" smtClean="0"/>
              <a:t>).</a:t>
            </a:r>
            <a:endParaRPr lang="pt-BR" sz="1000" dirty="0" smtClean="0"/>
          </a:p>
          <a:p>
            <a:endParaRPr lang="pt-BR" sz="1000" dirty="0" smtClean="0"/>
          </a:p>
          <a:p>
            <a:r>
              <a:rPr lang="pt-BR" sz="1000" dirty="0" smtClean="0"/>
              <a:t>Outra</a:t>
            </a:r>
            <a:r>
              <a:rPr lang="pt-BR" sz="1000" baseline="0" dirty="0" smtClean="0"/>
              <a:t>s Despesas de Pessoal Terceirizado:</a:t>
            </a:r>
          </a:p>
          <a:p>
            <a:r>
              <a:rPr lang="pt-BR" sz="1000" baseline="0" dirty="0" smtClean="0"/>
              <a:t>Cirurgião Dentista, Fisioterapeuta, Auxiliar de Saúde Bucal e Auxiliar de Enfermagem (Atrativa);</a:t>
            </a:r>
          </a:p>
          <a:p>
            <a:r>
              <a:rPr lang="pt-BR" sz="1000" baseline="0" dirty="0" smtClean="0"/>
              <a:t>adolescentes trabalhadores (</a:t>
            </a:r>
            <a:r>
              <a:rPr lang="pt-BR" sz="1000" baseline="0" dirty="0" err="1" smtClean="0"/>
              <a:t>Assprom</a:t>
            </a:r>
            <a:r>
              <a:rPr lang="pt-BR" sz="1000" baseline="0" dirty="0" smtClean="0"/>
              <a:t>);</a:t>
            </a:r>
          </a:p>
          <a:p>
            <a:r>
              <a:rPr lang="pt-BR" sz="1000" baseline="0" dirty="0" smtClean="0"/>
              <a:t>Desenhista, Fotógrafo e Garçom (Máxima);</a:t>
            </a:r>
          </a:p>
          <a:p>
            <a:r>
              <a:rPr lang="pt-BR" sz="1000" baseline="0" dirty="0" smtClean="0"/>
              <a:t>Motorista (</a:t>
            </a:r>
            <a:r>
              <a:rPr lang="pt-BR" sz="1000" baseline="0" dirty="0" err="1" smtClean="0"/>
              <a:t>Artebrilho</a:t>
            </a:r>
            <a:r>
              <a:rPr lang="pt-BR" sz="1000" baseline="0" dirty="0" smtClean="0"/>
              <a:t>);</a:t>
            </a:r>
          </a:p>
          <a:p>
            <a:r>
              <a:rPr lang="pt-BR" sz="1000" baseline="0" dirty="0" smtClean="0"/>
              <a:t>Técnico em Eletricidade, Eletricista, Bombeiro Hidráulico, Auxiliar de Manutenção Predial (MOA). </a:t>
            </a:r>
            <a:endParaRPr lang="pt-BR" sz="1000" dirty="0" smtClean="0"/>
          </a:p>
          <a:p>
            <a:endParaRPr lang="pt-BR" sz="1000" dirty="0" smtClean="0"/>
          </a:p>
          <a:p>
            <a:endParaRPr lang="pt-BR" sz="1000" dirty="0" smtClean="0"/>
          </a:p>
          <a:p>
            <a:r>
              <a:rPr lang="pt-BR" sz="1000" dirty="0" smtClean="0"/>
              <a:t>A LRF apura</a:t>
            </a:r>
            <a:r>
              <a:rPr lang="pt-BR" sz="1000" baseline="0" dirty="0" smtClean="0"/>
              <a:t> a cada quadrimestre o percentual gasto com despesa total com pessoal.</a:t>
            </a:r>
          </a:p>
          <a:p>
            <a:r>
              <a:rPr lang="pt-BR" sz="1000" baseline="0" dirty="0" smtClean="0"/>
              <a:t>A CMBH não pode ultrapassar 6%.</a:t>
            </a:r>
          </a:p>
          <a:p>
            <a:r>
              <a:rPr lang="pt-BR" sz="1000" baseline="0" dirty="0" smtClean="0"/>
              <a:t>Seguindo as exigências atuais da LRF, o percentual apurado no 2º quadrimestre de 2016 é de 1,57%. Aqui, considera-se apenas Outras Despesas de Pessoal Terceirizado.</a:t>
            </a:r>
          </a:p>
          <a:p>
            <a:r>
              <a:rPr lang="pt-BR" sz="1000" baseline="0" dirty="0" smtClean="0"/>
              <a:t>Caso fosse acrescentada Locação de Mão de Obra, o percentual seria de 1,87%.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29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Serviços Técnicos Profissionais:</a:t>
            </a:r>
          </a:p>
          <a:p>
            <a:r>
              <a:rPr lang="pt-BR" baseline="0" dirty="0" smtClean="0"/>
              <a:t>Técnico de Saúde Bucal e Auxiliar de Segurança do Trabalho (Atrativa);</a:t>
            </a:r>
          </a:p>
          <a:p>
            <a:r>
              <a:rPr lang="pt-BR" baseline="0" dirty="0" smtClean="0"/>
              <a:t>Técnico em Edificações e Técnico em Telecomunicações (MOA);</a:t>
            </a:r>
          </a:p>
          <a:p>
            <a:r>
              <a:rPr lang="pt-BR" baseline="0" dirty="0" smtClean="0"/>
              <a:t>Profissionais da TV Câmara (</a:t>
            </a:r>
            <a:r>
              <a:rPr lang="pt-BR" baseline="0" dirty="0" err="1" smtClean="0"/>
              <a:t>Estudiopró</a:t>
            </a:r>
            <a:r>
              <a:rPr lang="pt-BR" baseline="0" dirty="0" smtClean="0"/>
              <a:t>);</a:t>
            </a:r>
          </a:p>
          <a:p>
            <a:r>
              <a:rPr lang="pt-BR" baseline="0" dirty="0" smtClean="0"/>
              <a:t>Consultor, Técnico de Digitalização e Tratamento, Técnico em Tratamento, Arranjo e Descrição de Acervos Permanentes, Técnico em Tratamento de Acervos Permanentes e Difusão Cultural e Técnico de Gestão </a:t>
            </a:r>
            <a:r>
              <a:rPr lang="pt-BR" baseline="0" dirty="0" err="1" smtClean="0"/>
              <a:t>Arquivística</a:t>
            </a:r>
            <a:r>
              <a:rPr lang="pt-BR" baseline="0" dirty="0" smtClean="0"/>
              <a:t> (Método);</a:t>
            </a:r>
          </a:p>
          <a:p>
            <a:r>
              <a:rPr lang="pt-BR" baseline="0" dirty="0" smtClean="0"/>
              <a:t>Consultor e Analista (</a:t>
            </a:r>
            <a:r>
              <a:rPr lang="pt-BR" baseline="0" dirty="0" err="1" smtClean="0"/>
              <a:t>Projel</a:t>
            </a:r>
            <a:r>
              <a:rPr lang="pt-BR" baseline="0" dirty="0" smtClean="0"/>
              <a:t>).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Serviço de Apoio Administrativo:</a:t>
            </a:r>
          </a:p>
          <a:p>
            <a:r>
              <a:rPr lang="pt-BR" dirty="0" smtClean="0"/>
              <a:t>Motoboy</a:t>
            </a:r>
            <a:r>
              <a:rPr lang="pt-BR" baseline="0" dirty="0" smtClean="0"/>
              <a:t> (</a:t>
            </a:r>
            <a:r>
              <a:rPr lang="pt-BR" baseline="0" dirty="0" err="1" smtClean="0"/>
              <a:t>Unicoop</a:t>
            </a:r>
            <a:r>
              <a:rPr lang="pt-BR" baseline="0" dirty="0" smtClean="0"/>
              <a:t>);</a:t>
            </a:r>
          </a:p>
          <a:p>
            <a:r>
              <a:rPr lang="pt-BR" baseline="0" dirty="0" smtClean="0"/>
              <a:t>Auxiliar de Serviços Gerais, Operador de Som e Técnico em Eletrônica (</a:t>
            </a:r>
            <a:r>
              <a:rPr lang="pt-BR" baseline="0" dirty="0" err="1" smtClean="0"/>
              <a:t>Artebrilho</a:t>
            </a:r>
            <a:r>
              <a:rPr lang="pt-BR" baseline="0" dirty="0" smtClean="0"/>
              <a:t>);</a:t>
            </a:r>
          </a:p>
          <a:p>
            <a:r>
              <a:rPr lang="pt-BR" baseline="0" dirty="0" smtClean="0"/>
              <a:t>Auxiliar de Secretaria, Telefonista, Programador Visual, Atendente, Técnico em Informação e Documentação, Relações Públicas e Secretário de Diretoria (Máxima);</a:t>
            </a:r>
          </a:p>
          <a:p>
            <a:endParaRPr lang="pt-BR" dirty="0" smtClean="0"/>
          </a:p>
          <a:p>
            <a:r>
              <a:rPr lang="pt-BR" dirty="0" smtClean="0"/>
              <a:t>Locação de Serviços de Vigilância: TBI e </a:t>
            </a:r>
            <a:r>
              <a:rPr lang="pt-BR" dirty="0" err="1" smtClean="0"/>
              <a:t>Minasguarda</a:t>
            </a:r>
            <a:r>
              <a:rPr lang="pt-BR" dirty="0" smtClean="0"/>
              <a:t>.</a:t>
            </a:r>
          </a:p>
          <a:p>
            <a:endParaRPr lang="pt-BR" dirty="0" smtClean="0"/>
          </a:p>
          <a:p>
            <a:r>
              <a:rPr lang="pt-BR" dirty="0" smtClean="0"/>
              <a:t>Locação de Serviços de Conservação e Limpeza: Sempre/Santa Fé.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7617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40987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255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u="none" strike="noStrike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Outros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 Serviços de Terceiros – Pessoa Jurídica:</a:t>
            </a:r>
          </a:p>
          <a:p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CEMIG (energia elétrica e internet), COPASA, MC, Elevadores Orion, Casa de Software,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Simpress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MOA (mão de obra eventual), Arte Informática,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Contass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Tecnosys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WF,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Telbrax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Claro, Minas Brasil, Telemar, Algar, Consórcio Ótimo, Consórcio Operacional, Correios, Net Service,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Oversee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Emac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MG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Tur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Auto Ônibus, Milhas Turismo, Serpro, Segmento Digital,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Telealpha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, Valor Locações, Geraldo Lustosa, SENAC,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Flexibase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 (desmontagem de divisórias), Construtora </a:t>
            </a:r>
            <a:r>
              <a:rPr lang="pt-BR" sz="1200" u="none" strike="noStrike" baseline="0" dirty="0" err="1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Greeng</a:t>
            </a:r>
            <a:r>
              <a:rPr lang="pt-BR" sz="1200" u="none" strike="noStrike" baseline="0" dirty="0" smtClean="0">
                <a:solidFill>
                  <a:schemeClr val="tx2"/>
                </a:solidFill>
                <a:effectLst/>
                <a:latin typeface="Century Gothic" panose="020B0502020202020204" pitchFamily="34" charset="0"/>
              </a:rPr>
              <a:t> (projeto do restaurante).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Divulgação</a:t>
            </a:r>
            <a:r>
              <a:rPr lang="pt-BR" baseline="0" dirty="0" smtClean="0"/>
              <a:t> Oficial:</a:t>
            </a:r>
          </a:p>
          <a:p>
            <a:r>
              <a:rPr lang="pt-BR" baseline="0" dirty="0" smtClean="0"/>
              <a:t>Publicações no Minas Gerais, Diário Oficial da União e jornais de grande circulação.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Consultoria:</a:t>
            </a:r>
          </a:p>
          <a:p>
            <a:r>
              <a:rPr lang="pt-BR" baseline="0" dirty="0" smtClean="0"/>
              <a:t>Intérprete em libras;</a:t>
            </a:r>
          </a:p>
          <a:p>
            <a:r>
              <a:rPr lang="pt-BR" dirty="0" smtClean="0"/>
              <a:t>Consultoria em telecomunicação para analise do sistema de telefonia fixa e móvel da CMBH.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0261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Locação de Veículos: Minas Brasil, Valor Locações e Milhas Turismo (vans e micro-ônibus).</a:t>
            </a:r>
          </a:p>
          <a:p>
            <a:r>
              <a:rPr lang="pt-BR" dirty="0" smtClean="0"/>
              <a:t>Serviços de Tecnologia da Informação: Casa de Software (manutenção em</a:t>
            </a:r>
            <a:r>
              <a:rPr lang="pt-BR" baseline="0" dirty="0" smtClean="0"/>
              <a:t> banco de dados)</a:t>
            </a:r>
            <a:r>
              <a:rPr lang="pt-BR" dirty="0" smtClean="0"/>
              <a:t>, Arte</a:t>
            </a:r>
            <a:r>
              <a:rPr lang="pt-BR" baseline="0" dirty="0" smtClean="0"/>
              <a:t> Informática (sistema do RH), </a:t>
            </a:r>
            <a:r>
              <a:rPr lang="pt-BR" baseline="0" dirty="0" err="1" smtClean="0"/>
              <a:t>Contass</a:t>
            </a:r>
            <a:r>
              <a:rPr lang="pt-BR" baseline="0" dirty="0" smtClean="0"/>
              <a:t> (sistema da DIRAFI), Net Service (suporte e apoio à TI).</a:t>
            </a:r>
            <a:endParaRPr lang="pt-BR" dirty="0" smtClean="0"/>
          </a:p>
          <a:p>
            <a:r>
              <a:rPr lang="pt-BR" dirty="0" smtClean="0"/>
              <a:t>Manutenção</a:t>
            </a:r>
            <a:r>
              <a:rPr lang="pt-BR" baseline="0" dirty="0" smtClean="0"/>
              <a:t> e Conservação de Máquinas e Equipamentos: Elevadores Orion, </a:t>
            </a:r>
            <a:r>
              <a:rPr lang="pt-BR" baseline="0" dirty="0" err="1" smtClean="0"/>
              <a:t>Emac</a:t>
            </a:r>
            <a:r>
              <a:rPr lang="pt-BR" baseline="0" dirty="0" smtClean="0"/>
              <a:t> (ar condicionado), WF (área de saúde), </a:t>
            </a:r>
            <a:r>
              <a:rPr lang="pt-BR" baseline="0" dirty="0" err="1" smtClean="0"/>
              <a:t>Flexibase</a:t>
            </a:r>
            <a:r>
              <a:rPr lang="pt-BR" baseline="0" dirty="0" smtClean="0"/>
              <a:t> (montagem e desmontagem de divisórias), TSI (informática).</a:t>
            </a:r>
          </a:p>
          <a:p>
            <a:r>
              <a:rPr lang="pt-BR" baseline="0" dirty="0" smtClean="0"/>
              <a:t>Serviços de Comunicação em Geral: Correios, W&amp;M e Conceito (publicações)</a:t>
            </a:r>
          </a:p>
          <a:p>
            <a:r>
              <a:rPr lang="pt-BR" baseline="0" dirty="0" smtClean="0"/>
              <a:t>Serviço de Energia Elétrica: CEMIG</a:t>
            </a:r>
          </a:p>
          <a:p>
            <a:r>
              <a:rPr lang="pt-BR" baseline="0" dirty="0" smtClean="0"/>
              <a:t>Serviços de Cópias e Reprodução de Documentos: </a:t>
            </a:r>
            <a:r>
              <a:rPr lang="pt-BR" baseline="0" dirty="0" err="1" smtClean="0"/>
              <a:t>Simpress</a:t>
            </a:r>
            <a:r>
              <a:rPr lang="pt-BR" baseline="0" dirty="0" smtClean="0"/>
              <a:t> e Segmento Digital</a:t>
            </a:r>
          </a:p>
          <a:p>
            <a:r>
              <a:rPr lang="pt-BR" baseline="0" dirty="0" smtClean="0"/>
              <a:t>Serviços de Água e Esgoto: COPASA</a:t>
            </a:r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585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4192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96337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Indenizações e Restituições:</a:t>
            </a:r>
            <a:r>
              <a:rPr lang="pt-BR" baseline="0" dirty="0" smtClean="0"/>
              <a:t> verba indenizatória.</a:t>
            </a:r>
          </a:p>
          <a:p>
            <a:endParaRPr lang="pt-BR" baseline="0" dirty="0" smtClean="0"/>
          </a:p>
          <a:p>
            <a:r>
              <a:rPr lang="pt-BR" baseline="0" dirty="0" smtClean="0"/>
              <a:t>Material de Consumo: material de escritório, material de higiene e limpeza, material elétrico e eletrônico, material para manutenção de bens imóveis públicos e gêneros de alimentação.</a:t>
            </a:r>
          </a:p>
          <a:p>
            <a:endParaRPr lang="pt-BR" baseline="0" dirty="0" smtClean="0"/>
          </a:p>
          <a:p>
            <a:r>
              <a:rPr lang="pt-BR" baseline="0" dirty="0" smtClean="0"/>
              <a:t>Despesas de Exercícios Anteriores: Geraldo Lustosa e Imprensa Nacional.</a:t>
            </a:r>
          </a:p>
          <a:p>
            <a:endParaRPr lang="pt-BR" baseline="0" dirty="0" smtClean="0"/>
          </a:p>
          <a:p>
            <a:r>
              <a:rPr lang="pt-BR" baseline="0" dirty="0" smtClean="0"/>
              <a:t>Material para Distribuição Gratuita: material gráfico (certificado).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2001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Material Elétrico e Eletrônico:</a:t>
            </a:r>
          </a:p>
          <a:p>
            <a:r>
              <a:rPr lang="pt-BR" dirty="0" smtClean="0"/>
              <a:t>J Bill (reator, lâmpada),</a:t>
            </a:r>
            <a:r>
              <a:rPr lang="pt-BR" baseline="0" dirty="0" smtClean="0"/>
              <a:t> Vanguarda Distribuidora (cabo, canaleta, lâmpada, luminária, terminal), </a:t>
            </a:r>
            <a:r>
              <a:rPr lang="pt-BR" baseline="0" dirty="0" err="1" smtClean="0"/>
              <a:t>Isolux</a:t>
            </a:r>
            <a:r>
              <a:rPr lang="pt-BR" baseline="0" dirty="0" smtClean="0"/>
              <a:t> (cabo).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Material</a:t>
            </a:r>
            <a:r>
              <a:rPr lang="pt-BR" baseline="0" dirty="0" smtClean="0"/>
              <a:t> de Limpeza e Produção de Higienização:</a:t>
            </a:r>
          </a:p>
          <a:p>
            <a:r>
              <a:rPr lang="pt-BR" baseline="0" dirty="0" err="1" smtClean="0"/>
              <a:t>Higilaf</a:t>
            </a:r>
            <a:r>
              <a:rPr lang="pt-BR" baseline="0" dirty="0" smtClean="0"/>
              <a:t> (copo descartável), Comercial </a:t>
            </a:r>
            <a:r>
              <a:rPr lang="pt-BR" baseline="0" dirty="0" err="1" smtClean="0"/>
              <a:t>Vener</a:t>
            </a:r>
            <a:r>
              <a:rPr lang="pt-BR" baseline="0" dirty="0" smtClean="0"/>
              <a:t> (papel higiênico e álcool), </a:t>
            </a:r>
            <a:r>
              <a:rPr lang="pt-BR" baseline="0" dirty="0" err="1" smtClean="0"/>
              <a:t>Jerbra</a:t>
            </a:r>
            <a:r>
              <a:rPr lang="pt-BR" baseline="0" dirty="0" smtClean="0"/>
              <a:t> (luvas descartáveis, esponja, lenços umedecidos), </a:t>
            </a:r>
            <a:r>
              <a:rPr lang="pt-BR" baseline="0" dirty="0" err="1" smtClean="0"/>
              <a:t>Quality</a:t>
            </a:r>
            <a:r>
              <a:rPr lang="pt-BR" baseline="0" dirty="0" smtClean="0"/>
              <a:t> (papel toalha).</a:t>
            </a:r>
          </a:p>
          <a:p>
            <a:endParaRPr lang="pt-BR" baseline="0" dirty="0" smtClean="0"/>
          </a:p>
          <a:p>
            <a:r>
              <a:rPr lang="pt-BR" baseline="0" dirty="0" smtClean="0"/>
              <a:t>Gêneros de Alimentação:</a:t>
            </a:r>
          </a:p>
          <a:p>
            <a:r>
              <a:rPr lang="pt-BR" baseline="0" dirty="0" smtClean="0"/>
              <a:t>Comercial Girassol (adoçante), PHJ (café), Gabriela Lemos (açúcar).</a:t>
            </a:r>
          </a:p>
          <a:p>
            <a:endParaRPr lang="pt-BR" baseline="0" dirty="0" smtClean="0"/>
          </a:p>
          <a:p>
            <a:r>
              <a:rPr lang="pt-BR" baseline="0" dirty="0" smtClean="0"/>
              <a:t>Material para Escritório:</a:t>
            </a:r>
          </a:p>
          <a:p>
            <a:r>
              <a:rPr lang="pt-BR" baseline="0" dirty="0" smtClean="0"/>
              <a:t>CKS Comércio (pasta, grampo, fita adesiva, envelope, borracha, cola), </a:t>
            </a:r>
            <a:r>
              <a:rPr lang="pt-BR" baseline="0" dirty="0" err="1" smtClean="0"/>
              <a:t>Maxim</a:t>
            </a:r>
            <a:r>
              <a:rPr lang="pt-BR" baseline="0" dirty="0" smtClean="0"/>
              <a:t> </a:t>
            </a:r>
            <a:r>
              <a:rPr lang="pt-BR" baseline="0" dirty="0" err="1" smtClean="0"/>
              <a:t>Qualittá</a:t>
            </a:r>
            <a:r>
              <a:rPr lang="pt-BR" baseline="0" dirty="0" smtClean="0"/>
              <a:t> (tesoura, pasta, livro, etiqueta, corretivo, colchete), Mercantil Aquarela (pasta, papel </a:t>
            </a:r>
            <a:r>
              <a:rPr lang="pt-BR" baseline="0" dirty="0" err="1" smtClean="0"/>
              <a:t>kraft</a:t>
            </a:r>
            <a:r>
              <a:rPr lang="pt-BR" baseline="0" dirty="0" smtClean="0"/>
              <a:t>, organizador, fita adesiva), Digital Distribuidora (protetor de capa, numerador, grampo, etiquetas).</a:t>
            </a:r>
          </a:p>
          <a:p>
            <a:endParaRPr lang="pt-BR" baseline="0" dirty="0" smtClean="0"/>
          </a:p>
          <a:p>
            <a:r>
              <a:rPr lang="pt-BR" baseline="0" dirty="0" smtClean="0"/>
              <a:t>Material para Manutenção de Bens Imóveis Públicos:</a:t>
            </a:r>
          </a:p>
          <a:p>
            <a:r>
              <a:rPr lang="pt-BR" baseline="0" dirty="0" smtClean="0"/>
              <a:t>Marcelo Paulo (telhas, rufos, suporte para calha), </a:t>
            </a:r>
            <a:r>
              <a:rPr lang="pt-BR" baseline="0" dirty="0" err="1" smtClean="0"/>
              <a:t>Hidrautoni</a:t>
            </a:r>
            <a:r>
              <a:rPr lang="pt-BR" baseline="0" dirty="0" smtClean="0"/>
              <a:t> (mangueira e </a:t>
            </a:r>
            <a:r>
              <a:rPr lang="pt-BR" baseline="0" dirty="0" err="1" smtClean="0"/>
              <a:t>abracadeira</a:t>
            </a:r>
            <a:r>
              <a:rPr lang="pt-BR" baseline="0" dirty="0" smtClean="0"/>
              <a:t> para ar condicionado).</a:t>
            </a:r>
          </a:p>
          <a:p>
            <a:endParaRPr lang="pt-BR" baseline="0" dirty="0" smtClean="0"/>
          </a:p>
          <a:p>
            <a:r>
              <a:rPr lang="pt-BR" baseline="0" dirty="0" smtClean="0"/>
              <a:t>Gás Engarrafado:</a:t>
            </a:r>
          </a:p>
          <a:p>
            <a:r>
              <a:rPr lang="pt-BR" baseline="0" dirty="0" smtClean="0"/>
              <a:t>AR Comércio (gás </a:t>
            </a:r>
            <a:r>
              <a:rPr lang="pt-BR" baseline="0" dirty="0" err="1" smtClean="0"/>
              <a:t>freon</a:t>
            </a:r>
            <a:r>
              <a:rPr lang="pt-BR" baseline="0" dirty="0" smtClean="0"/>
              <a:t> R-22).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9767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06665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8457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8095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Equipamentos</a:t>
            </a:r>
            <a:r>
              <a:rPr lang="pt-BR" baseline="0" dirty="0" smtClean="0"/>
              <a:t> e Material Permanente:</a:t>
            </a:r>
          </a:p>
          <a:p>
            <a:endParaRPr lang="pt-BR" baseline="0" dirty="0" smtClean="0"/>
          </a:p>
          <a:p>
            <a:r>
              <a:rPr lang="pt-BR" baseline="0" dirty="0" smtClean="0"/>
              <a:t>Obras e Instalações:</a:t>
            </a:r>
          </a:p>
          <a:p>
            <a:r>
              <a:rPr lang="pt-BR" baseline="0" dirty="0" smtClean="0"/>
              <a:t>MT Assessores e Consultores (serviço de elaboração de projetos arquitetônicos para reforma do plenário </a:t>
            </a:r>
            <a:r>
              <a:rPr lang="pt-BR" baseline="0" dirty="0" err="1" smtClean="0"/>
              <a:t>Amyntas</a:t>
            </a:r>
            <a:r>
              <a:rPr lang="pt-BR" baseline="0" dirty="0" smtClean="0"/>
              <a:t> de Barros e da área do restaurante)</a:t>
            </a:r>
          </a:p>
          <a:p>
            <a:endParaRPr lang="pt-BR" baseline="0" dirty="0" smtClean="0"/>
          </a:p>
          <a:p>
            <a:r>
              <a:rPr lang="pt-BR" baseline="0" dirty="0" smtClean="0"/>
              <a:t>Outros Materiais e Serviços Classificados como Investimentos: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3079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Mobiliário</a:t>
            </a:r>
            <a:r>
              <a:rPr lang="pt-BR" baseline="0" dirty="0" smtClean="0"/>
              <a:t> em Geral:</a:t>
            </a:r>
          </a:p>
          <a:p>
            <a:r>
              <a:rPr lang="pt-BR" baseline="0" dirty="0" err="1" smtClean="0"/>
              <a:t>Flexibase</a:t>
            </a:r>
            <a:r>
              <a:rPr lang="pt-BR" baseline="0" dirty="0" smtClean="0"/>
              <a:t> (cadeira, longarina, poltrona, armário, gaveteiro, mesa), </a:t>
            </a:r>
          </a:p>
          <a:p>
            <a:endParaRPr lang="pt-BR" baseline="0" dirty="0" smtClean="0"/>
          </a:p>
          <a:p>
            <a:r>
              <a:rPr lang="pt-BR" baseline="0" dirty="0" smtClean="0"/>
              <a:t>Equipamentos de Tecnologia da Informação:</a:t>
            </a:r>
          </a:p>
          <a:p>
            <a:r>
              <a:rPr lang="pt-BR" baseline="0" dirty="0" err="1" smtClean="0"/>
              <a:t>Plugnet</a:t>
            </a:r>
            <a:r>
              <a:rPr lang="pt-BR" baseline="0" dirty="0" smtClean="0"/>
              <a:t> (computadores)</a:t>
            </a:r>
          </a:p>
          <a:p>
            <a:endParaRPr lang="pt-BR" baseline="0" dirty="0" smtClean="0"/>
          </a:p>
          <a:p>
            <a:r>
              <a:rPr lang="pt-BR" baseline="0" dirty="0" smtClean="0"/>
              <a:t>Equipamentos de Proteção, Segurança e Socorro:</a:t>
            </a:r>
          </a:p>
          <a:p>
            <a:r>
              <a:rPr lang="pt-BR" baseline="0" dirty="0" err="1" smtClean="0"/>
              <a:t>Interimagem</a:t>
            </a:r>
            <a:r>
              <a:rPr lang="pt-BR" baseline="0" dirty="0" smtClean="0"/>
              <a:t> (detectores de metal, sistema inteligente)</a:t>
            </a:r>
          </a:p>
          <a:p>
            <a:endParaRPr lang="pt-BR" baseline="0" dirty="0" smtClean="0"/>
          </a:p>
          <a:p>
            <a:r>
              <a:rPr lang="pt-BR" baseline="0" dirty="0" smtClean="0"/>
              <a:t>Peças não Incorporáveis a Imóveis:</a:t>
            </a:r>
          </a:p>
          <a:p>
            <a:r>
              <a:rPr lang="pt-BR" baseline="0" dirty="0" err="1" smtClean="0"/>
              <a:t>Flexibase</a:t>
            </a:r>
            <a:r>
              <a:rPr lang="pt-BR" baseline="0" dirty="0" smtClean="0"/>
              <a:t> (divisórias)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9801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2562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134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1137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0777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0777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8589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27418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2741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27418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84D-4153-4282-9B63-6154C091654D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E39B-1909-4CE0-AFA5-40AFCD6ED543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4F1DE-FE6E-4739-AF88-BF4C438BD8AD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1148-3AA5-4971-9813-A514911F1B7F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8FE7-744D-49EC-ACB7-AF2EFC35BEBE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D573-CF29-40E8-87E6-069FDF0B180D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4EF6-BDEE-4C1F-81CE-D4E9E985BDC7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17BA-05CB-4788-B85C-CE55DD55160B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F82F5-B141-44FC-A8AD-F070CA2CC28F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D117-234C-4C5F-8BC3-07CA8BCCB69A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538D-AAAD-4A18-B0C1-E3E1BAB7C3C2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FDDBF5-1F1B-44BB-AC9A-DD40393AA4B1}" type="datetime1">
              <a:rPr lang="pt-BR" smtClean="0"/>
              <a:pPr/>
              <a:t>22/02/2017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7200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4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3º </a:t>
            </a:r>
            <a:r>
              <a:rPr lang="pt-BR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Quadrimestre de 2016</a:t>
            </a:r>
            <a:endParaRPr lang="pt-BR" sz="4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137342"/>
            <a:ext cx="1691680" cy="172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FIXADO PARA A CMBH EM 2016: 236.913.797,00</a:t>
            </a:r>
          </a:p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8930522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o Explicativo 1 4"/>
          <p:cNvSpPr/>
          <p:nvPr/>
        </p:nvSpPr>
        <p:spPr>
          <a:xfrm>
            <a:off x="4572000" y="4149080"/>
            <a:ext cx="4320480" cy="2232248"/>
          </a:xfrm>
          <a:prstGeom prst="borderCallout1">
            <a:avLst>
              <a:gd name="adj1" fmla="val 49918"/>
              <a:gd name="adj2" fmla="val 182"/>
              <a:gd name="adj3" fmla="val 6762"/>
              <a:gd name="adj4" fmla="val -12941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de Capital: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12.478.643,00 (5,27%)</a:t>
            </a:r>
          </a:p>
          <a:p>
            <a:r>
              <a:rPr lang="pt-BR" sz="2400" dirty="0" smtClean="0">
                <a:latin typeface="Century Gothic" panose="020B0502020202020204" pitchFamily="34" charset="0"/>
              </a:rPr>
              <a:t>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2232248"/>
          </a:xfrm>
          <a:prstGeom prst="borderCallout1">
            <a:avLst>
              <a:gd name="adj1" fmla="val 50420"/>
              <a:gd name="adj2" fmla="val -436"/>
              <a:gd name="adj3" fmla="val 72352"/>
              <a:gd name="adj4" fmla="val -266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Correntes: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224.435.154,00 (94,73%)</a:t>
            </a:r>
            <a:endParaRPr lang="pt-BR" sz="2400" b="1" dirty="0">
              <a:latin typeface="Century Gothic" panose="020B0502020202020204" pitchFamily="34" charset="0"/>
            </a:endParaRPr>
          </a:p>
          <a:p>
            <a:r>
              <a:rPr lang="pt-BR" sz="2400" dirty="0" smtClean="0">
                <a:latin typeface="Century Gothic" panose="020B0502020202020204" pitchFamily="34" charset="0"/>
              </a:rPr>
              <a:t>Não 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PARA DESPESAS CORRENTES: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224.435.154,00</a:t>
            </a:r>
          </a:p>
          <a:p>
            <a:pPr marL="0" indent="0" algn="ctr">
              <a:buNone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1006455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o Explicativo 1 4"/>
          <p:cNvSpPr/>
          <p:nvPr/>
        </p:nvSpPr>
        <p:spPr>
          <a:xfrm>
            <a:off x="4572000" y="4159636"/>
            <a:ext cx="4320480" cy="853539"/>
          </a:xfrm>
          <a:prstGeom prst="borderCallout1">
            <a:avLst>
              <a:gd name="adj1" fmla="val 49918"/>
              <a:gd name="adj2" fmla="val 182"/>
              <a:gd name="adj3" fmla="val 2312"/>
              <a:gd name="adj4" fmla="val -16416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Serviços: 26.828.749,00 (11,95%)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836640"/>
          </a:xfrm>
          <a:prstGeom prst="borderCallout1">
            <a:avLst>
              <a:gd name="adj1" fmla="val 50420"/>
              <a:gd name="adj2" fmla="val -436"/>
              <a:gd name="adj3" fmla="val 180635"/>
              <a:gd name="adj4" fmla="val -32964"/>
            </a:avLst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Pessoal: 158.805.697,00 (70,76%)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4572000" y="2712332"/>
            <a:ext cx="4320480" cy="788676"/>
          </a:xfrm>
          <a:prstGeom prst="borderCallout1">
            <a:avLst>
              <a:gd name="adj1" fmla="val 49918"/>
              <a:gd name="adj2" fmla="val 182"/>
              <a:gd name="adj3" fmla="val 71801"/>
              <a:gd name="adj4" fmla="val -15784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Terceirização: 34.977.000,00 </a:t>
            </a:r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(15,59%)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o Explicativo 1 8"/>
          <p:cNvSpPr/>
          <p:nvPr/>
        </p:nvSpPr>
        <p:spPr>
          <a:xfrm>
            <a:off x="4572000" y="5589240"/>
            <a:ext cx="4320480" cy="792088"/>
          </a:xfrm>
          <a:prstGeom prst="borderCallout1">
            <a:avLst>
              <a:gd name="adj1" fmla="val 49918"/>
              <a:gd name="adj2" fmla="val 182"/>
              <a:gd name="adj3" fmla="val -69629"/>
              <a:gd name="adj4" fmla="val -29052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Custeio: 3.823.708,00 </a:t>
            </a:r>
            <a:r>
              <a:rPr lang="pt-BR" sz="24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(1,70%)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50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3º quadrimestre/2016 X Orçado para 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7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5177030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3059832" y="4068361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43.758.718,76</a:t>
            </a:r>
          </a:p>
          <a:p>
            <a:pPr algn="ctr"/>
            <a:r>
              <a:rPr lang="pt-BR" sz="1600" b="1" dirty="0" smtClean="0"/>
              <a:t>27,55%</a:t>
            </a:r>
            <a:endParaRPr lang="pt-BR" sz="16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4355976" y="386104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49.974.573,55</a:t>
            </a:r>
          </a:p>
          <a:p>
            <a:pPr algn="ctr"/>
            <a:r>
              <a:rPr lang="pt-BR" sz="1600" b="1" dirty="0" smtClean="0"/>
              <a:t>31,47%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3º quadrimestre/2016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5</a:t>
            </a:fld>
            <a:endParaRPr lang="pt-BR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366100"/>
              </p:ext>
            </p:extLst>
          </p:nvPr>
        </p:nvGraphicFramePr>
        <p:xfrm>
          <a:off x="251520" y="1268764"/>
          <a:ext cx="8640960" cy="4652820"/>
        </p:xfrm>
        <a:graphic>
          <a:graphicData uri="http://schemas.openxmlformats.org/drawingml/2006/table">
            <a:tbl>
              <a:tblPr/>
              <a:tblGrid>
                <a:gridCol w="5679884"/>
                <a:gridCol w="1803565"/>
                <a:gridCol w="1157511"/>
              </a:tblGrid>
              <a:tr h="387735"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DESCRIÇÃO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1" i="0" u="none" strike="noStrike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R$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Vencimentos e Salários – Pessoal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32.601.162,43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65,24%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Obrigações Patronais – INSS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4.144.168,32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8,29%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Inativos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4.031.048,38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8,07%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Obrigações Patronais – RPPS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3.076.707,22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6,16%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Vencimentos e Salários – Vereadores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3.029.495,06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6,06%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Auxílio Alimentação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2.167.852,50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4,34%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Acerto de Exonerados/Indenizações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   504.792,03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1,01%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Outros Benefícios Previdenciários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   177.984,39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0,36%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Auxílios Creche/Funeral e Plano de Saúde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   159.737,65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0,32%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Horas Extras e Substituição de Chefia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     81.625,57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0,16%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735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/>
                          <a:latin typeface="Century Gothic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rgbClr val="4E3B30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    49.974.573,55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kumimoji="0" lang="pt-BR" sz="1600" b="1" i="0" u="none" strike="noStrike" kern="1200" dirty="0" smtClean="0">
                          <a:solidFill>
                            <a:srgbClr val="4E3B30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rgbClr val="4E3B30"/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Vencimentos e Salários com Pessoal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909241"/>
              </p:ext>
            </p:extLst>
          </p:nvPr>
        </p:nvGraphicFramePr>
        <p:xfrm>
          <a:off x="251520" y="1268754"/>
          <a:ext cx="8640960" cy="288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Pessoal Efetivo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16.201.949,88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49,70%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Pessoal Amplo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15.965.033,78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48,97%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Pessoal à Disposição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434.178,77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1,33%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32.601.162,43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4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Comparativo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>
          <a:xfrm>
            <a:off x="8385048" y="661111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7</a:t>
            </a:fld>
            <a:endParaRPr lang="pt-BR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027694"/>
              </p:ext>
            </p:extLst>
          </p:nvPr>
        </p:nvGraphicFramePr>
        <p:xfrm>
          <a:off x="251521" y="1268760"/>
          <a:ext cx="8640959" cy="4755969"/>
        </p:xfrm>
        <a:graphic>
          <a:graphicData uri="http://schemas.openxmlformats.org/drawingml/2006/table">
            <a:tbl>
              <a:tblPr/>
              <a:tblGrid>
                <a:gridCol w="4271967"/>
                <a:gridCol w="1560680"/>
                <a:gridCol w="1614614"/>
                <a:gridCol w="1193698"/>
              </a:tblGrid>
              <a:tr h="354897"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DESCRIÇÃO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Jan/2015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Dez/2015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Jan/2016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Dez/2016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Despesas de Exercícios Anteriores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74.537,36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213.537,00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186,48%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Acerto de Exonerados/Indenizações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1.644.749,91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2.599.941,68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58,08%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Outros Benefícios Previdenciários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334.417,42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424.171,96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26,84%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Auxílio Alimentação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5.539.497,00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6.183.109,50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11,62%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Obrigações Patronais – INSS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10.010.416,97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10.902.795,92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8,91%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Vencimentos e Salários – Vereadores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7.292.077,71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7.896.609,85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8,29%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Vencimentos e Salários – Pessoal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87.232.490,85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89.151.706,52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2,20%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Inativos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10.780.450,70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10.518.848,99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-2,43%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Obrigações Patronais – RPPS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9.208.719,65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8.534.039,38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-7,33%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Auxílios Creche/Funeral e Plano de Saúde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614.122,84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511.526,97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-16,71%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Horas Extras e Substituição de Chefia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375.000,00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243.493,06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-35,07%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97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/>
                          <a:latin typeface="Century Gothic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rgbClr val="4E3B30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133.106.480,41 </a:t>
                      </a:r>
                      <a:endParaRPr kumimoji="0" lang="pt-BR" sz="1600" b="1" i="0" u="none" strike="noStrike" kern="1200" dirty="0">
                        <a:solidFill>
                          <a:srgbClr val="4E3B30"/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rgbClr val="4E3B30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137.179.780,83 </a:t>
                      </a:r>
                      <a:endParaRPr kumimoji="0" lang="pt-BR" sz="1600" b="1" i="0" u="none" strike="noStrike" kern="1200" dirty="0">
                        <a:solidFill>
                          <a:srgbClr val="4E3B30"/>
                        </a:solidFill>
                        <a:effectLst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rgbClr val="4E3B30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3,06%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696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6522531"/>
              </p:ext>
            </p:extLst>
          </p:nvPr>
        </p:nvGraphicFramePr>
        <p:xfrm>
          <a:off x="1763688" y="4148137"/>
          <a:ext cx="5616624" cy="2161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364" name="Título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836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pt-BR" b="1" dirty="0" smtClean="0"/>
              <a:t>LEI COMPLEMENTAR Nº 101/2000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395288" y="4508500"/>
            <a:ext cx="2088480" cy="1080740"/>
            <a:chOff x="395288" y="4508500"/>
            <a:chExt cx="2305050" cy="1296988"/>
          </a:xfrm>
          <a:noFill/>
        </p:grpSpPr>
        <p:sp>
          <p:nvSpPr>
            <p:cNvPr id="12" name="Texto explicativo retangular 11"/>
            <p:cNvSpPr/>
            <p:nvPr/>
          </p:nvSpPr>
          <p:spPr>
            <a:xfrm rot="16200000">
              <a:off x="899319" y="4004469"/>
              <a:ext cx="1296988" cy="2305050"/>
            </a:xfrm>
            <a:prstGeom prst="wedgeRectCallout">
              <a:avLst>
                <a:gd name="adj1" fmla="val -31859"/>
                <a:gd name="adj2" fmla="val 97734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5367" name="CaixaDeTexto 12"/>
            <p:cNvSpPr txBox="1">
              <a:spLocks noChangeArrowheads="1"/>
            </p:cNvSpPr>
            <p:nvPr/>
          </p:nvSpPr>
          <p:spPr bwMode="auto">
            <a:xfrm>
              <a:off x="467927" y="4621567"/>
              <a:ext cx="2159769" cy="110808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pt-BR" dirty="0">
                  <a:latin typeface="Calibri" pitchFamily="34" charset="0"/>
                </a:rPr>
                <a:t>RCL do </a:t>
              </a:r>
              <a:r>
                <a:rPr lang="pt-BR" dirty="0" smtClean="0">
                  <a:latin typeface="Calibri" pitchFamily="34" charset="0"/>
                </a:rPr>
                <a:t>Município em 2016: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8.749.960.636,51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grpSp>
        <p:nvGrpSpPr>
          <p:cNvPr id="4" name="Grupo 3"/>
          <p:cNvGrpSpPr/>
          <p:nvPr/>
        </p:nvGrpSpPr>
        <p:grpSpPr>
          <a:xfrm>
            <a:off x="4292842" y="4148137"/>
            <a:ext cx="1872681" cy="720725"/>
            <a:chOff x="4067175" y="4221163"/>
            <a:chExt cx="1873250" cy="720725"/>
          </a:xfrm>
          <a:noFill/>
        </p:grpSpPr>
        <p:sp>
          <p:nvSpPr>
            <p:cNvPr id="14" name="Texto explicativo retangular 13"/>
            <p:cNvSpPr/>
            <p:nvPr/>
          </p:nvSpPr>
          <p:spPr>
            <a:xfrm>
              <a:off x="4067175" y="4221163"/>
              <a:ext cx="1873250" cy="720725"/>
            </a:xfrm>
            <a:prstGeom prst="wedgeRectCallout">
              <a:avLst>
                <a:gd name="adj1" fmla="val -32888"/>
                <a:gd name="adj2" fmla="val 180212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5369" name="CaixaDeTexto 14"/>
            <p:cNvSpPr txBox="1">
              <a:spLocks noChangeArrowheads="1"/>
            </p:cNvSpPr>
            <p:nvPr/>
          </p:nvSpPr>
          <p:spPr bwMode="auto">
            <a:xfrm>
              <a:off x="4140200" y="4258359"/>
              <a:ext cx="1727200" cy="64633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dirty="0">
                  <a:latin typeface="Calibri" pitchFamily="34" charset="0"/>
                </a:rPr>
                <a:t>Limite de 6</a:t>
              </a:r>
              <a:r>
                <a:rPr lang="pt-BR" dirty="0" smtClean="0">
                  <a:latin typeface="Calibri" pitchFamily="34" charset="0"/>
                </a:rPr>
                <a:t>%: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524.997.638,19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6804691" y="3859035"/>
            <a:ext cx="2162792" cy="1549187"/>
            <a:chOff x="6516216" y="5013325"/>
            <a:chExt cx="2303934" cy="1584325"/>
          </a:xfrm>
          <a:noFill/>
        </p:grpSpPr>
        <p:sp>
          <p:nvSpPr>
            <p:cNvPr id="17" name="Texto explicativo retangular 16"/>
            <p:cNvSpPr/>
            <p:nvPr/>
          </p:nvSpPr>
          <p:spPr>
            <a:xfrm rot="5400000" flipH="1">
              <a:off x="6876256" y="4653757"/>
              <a:ext cx="1584325" cy="2303462"/>
            </a:xfrm>
            <a:prstGeom prst="wedgeRectCallout">
              <a:avLst>
                <a:gd name="adj1" fmla="val -79985"/>
                <a:gd name="adj2" fmla="val 113599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5371" name="CaixaDeTexto 17"/>
            <p:cNvSpPr txBox="1">
              <a:spLocks noChangeArrowheads="1"/>
            </p:cNvSpPr>
            <p:nvPr/>
          </p:nvSpPr>
          <p:spPr bwMode="auto">
            <a:xfrm>
              <a:off x="6516216" y="5050931"/>
              <a:ext cx="2232248" cy="151083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pt-BR" dirty="0">
                  <a:latin typeface="Calibri" pitchFamily="34" charset="0"/>
                </a:rPr>
                <a:t>Despesa total de pessoal da Câmara </a:t>
              </a:r>
              <a:r>
                <a:rPr lang="pt-BR" dirty="0" smtClean="0">
                  <a:latin typeface="Calibri" pitchFamily="34" charset="0"/>
                </a:rPr>
                <a:t>executada em 2016:</a:t>
              </a:r>
              <a:endParaRPr lang="pt-BR" dirty="0">
                <a:latin typeface="Calibri" pitchFamily="34" charset="0"/>
              </a:endParaRP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130.997.647,61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1,50%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F0D61535-73A0-48A8-9051-B25D3F17364F}" type="slidenum">
              <a:rPr lang="pt-BR" smtClean="0"/>
              <a:pPr>
                <a:defRPr/>
              </a:pPr>
              <a:t>8</a:t>
            </a:fld>
            <a:endParaRPr lang="pt-BR" dirty="0"/>
          </a:p>
        </p:txBody>
      </p:sp>
      <p:pic>
        <p:nvPicPr>
          <p:cNvPr id="18" name="Espaço Reservado para Conteúdo 8" descr="limite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889167" y="1172730"/>
            <a:ext cx="7427249" cy="2765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1575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8873964"/>
              </p:ext>
            </p:extLst>
          </p:nvPr>
        </p:nvGraphicFramePr>
        <p:xfrm>
          <a:off x="1763688" y="4149080"/>
          <a:ext cx="5616624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258187" y="404664"/>
            <a:ext cx="8640960" cy="864096"/>
          </a:xfrm>
        </p:spPr>
        <p:txBody>
          <a:bodyPr/>
          <a:lstStyle/>
          <a:p>
            <a:pPr algn="ctr" eaLnBrk="1" hangingPunct="1"/>
            <a:r>
              <a:rPr lang="pt-BR" b="1" dirty="0" smtClean="0"/>
              <a:t>EMENDA CONSTITUCIONAL Nº 58/2009</a:t>
            </a:r>
          </a:p>
        </p:txBody>
      </p:sp>
      <p:pic>
        <p:nvPicPr>
          <p:cNvPr id="9" name="Espaço Reservado para Conteúdo 8" descr="limite1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899592" y="1268760"/>
            <a:ext cx="7416825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Grupo 1"/>
          <p:cNvGrpSpPr/>
          <p:nvPr/>
        </p:nvGrpSpPr>
        <p:grpSpPr>
          <a:xfrm>
            <a:off x="395290" y="4581527"/>
            <a:ext cx="2160488" cy="1620947"/>
            <a:chOff x="395290" y="4581527"/>
            <a:chExt cx="2305050" cy="1873250"/>
          </a:xfrm>
          <a:noFill/>
        </p:grpSpPr>
        <p:sp>
          <p:nvSpPr>
            <p:cNvPr id="12" name="Texto explicativo retangular 11"/>
            <p:cNvSpPr/>
            <p:nvPr/>
          </p:nvSpPr>
          <p:spPr>
            <a:xfrm rot="16200000">
              <a:off x="611190" y="4365627"/>
              <a:ext cx="1873250" cy="2305050"/>
            </a:xfrm>
            <a:prstGeom prst="wedgeRectCallout">
              <a:avLst>
                <a:gd name="adj1" fmla="val 3363"/>
                <a:gd name="adj2" fmla="val 100899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1271" name="CaixaDeTexto 12"/>
            <p:cNvSpPr txBox="1">
              <a:spLocks noChangeArrowheads="1"/>
            </p:cNvSpPr>
            <p:nvPr/>
          </p:nvSpPr>
          <p:spPr bwMode="auto">
            <a:xfrm>
              <a:off x="395537" y="4725143"/>
              <a:ext cx="2304256" cy="17072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pt-BR" dirty="0">
                  <a:latin typeface="Calibri" pitchFamily="34" charset="0"/>
                </a:rPr>
                <a:t>Receitas tributárias</a:t>
              </a:r>
            </a:p>
            <a:p>
              <a:r>
                <a:rPr lang="pt-BR" dirty="0">
                  <a:latin typeface="Calibri" pitchFamily="34" charset="0"/>
                </a:rPr>
                <a:t>e transferências</a:t>
              </a:r>
            </a:p>
            <a:p>
              <a:r>
                <a:rPr lang="pt-BR" dirty="0">
                  <a:latin typeface="Calibri" pitchFamily="34" charset="0"/>
                </a:rPr>
                <a:t>constitucionais não vinculadas de </a:t>
              </a:r>
              <a:r>
                <a:rPr lang="pt-BR" dirty="0" smtClean="0">
                  <a:latin typeface="Calibri" pitchFamily="34" charset="0"/>
                </a:rPr>
                <a:t>2015:</a:t>
              </a:r>
            </a:p>
            <a:p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4.637.859.423.46</a:t>
              </a:r>
            </a:p>
          </p:txBody>
        </p:sp>
      </p:grpSp>
      <p:grpSp>
        <p:nvGrpSpPr>
          <p:cNvPr id="4" name="Grupo 3"/>
          <p:cNvGrpSpPr/>
          <p:nvPr/>
        </p:nvGrpSpPr>
        <p:grpSpPr>
          <a:xfrm>
            <a:off x="4384566" y="4077072"/>
            <a:ext cx="1915626" cy="765873"/>
            <a:chOff x="4384565" y="4508500"/>
            <a:chExt cx="1871663" cy="865188"/>
          </a:xfrm>
          <a:noFill/>
        </p:grpSpPr>
        <p:sp>
          <p:nvSpPr>
            <p:cNvPr id="14" name="Texto explicativo retangular 13"/>
            <p:cNvSpPr/>
            <p:nvPr/>
          </p:nvSpPr>
          <p:spPr>
            <a:xfrm>
              <a:off x="4384565" y="4508500"/>
              <a:ext cx="1871663" cy="865188"/>
            </a:xfrm>
            <a:prstGeom prst="wedgeRectCallout">
              <a:avLst>
                <a:gd name="adj1" fmla="val -39094"/>
                <a:gd name="adj2" fmla="val 177849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1273" name="CaixaDeTexto 14"/>
            <p:cNvSpPr txBox="1">
              <a:spLocks noChangeArrowheads="1"/>
            </p:cNvSpPr>
            <p:nvPr/>
          </p:nvSpPr>
          <p:spPr bwMode="auto">
            <a:xfrm>
              <a:off x="4427538" y="4581524"/>
              <a:ext cx="1728787" cy="73014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dirty="0">
                  <a:latin typeface="Calibri" pitchFamily="34" charset="0"/>
                </a:rPr>
                <a:t>Limite de 4,5%: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208.519.144,71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6524280" y="4188311"/>
            <a:ext cx="2436395" cy="1491385"/>
            <a:chOff x="6516688" y="4437063"/>
            <a:chExt cx="2303462" cy="2074309"/>
          </a:xfrm>
          <a:noFill/>
        </p:grpSpPr>
        <p:sp>
          <p:nvSpPr>
            <p:cNvPr id="17" name="Texto explicativo retangular 16"/>
            <p:cNvSpPr/>
            <p:nvPr/>
          </p:nvSpPr>
          <p:spPr>
            <a:xfrm rot="5400000" flipH="1">
              <a:off x="6660356" y="4293395"/>
              <a:ext cx="2016125" cy="2303462"/>
            </a:xfrm>
            <a:prstGeom prst="wedgeRectCallout">
              <a:avLst>
                <a:gd name="adj1" fmla="val -62557"/>
                <a:gd name="adj2" fmla="val 92376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1275" name="CaixaDeTexto 17"/>
            <p:cNvSpPr txBox="1">
              <a:spLocks noChangeArrowheads="1"/>
            </p:cNvSpPr>
            <p:nvPr/>
          </p:nvSpPr>
          <p:spPr bwMode="auto">
            <a:xfrm>
              <a:off x="6583659" y="4456614"/>
              <a:ext cx="2160240" cy="205475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pt-BR" dirty="0">
                  <a:latin typeface="Calibri" pitchFamily="34" charset="0"/>
                </a:rPr>
                <a:t>Despesa da </a:t>
              </a:r>
            </a:p>
            <a:p>
              <a:r>
                <a:rPr lang="pt-BR" dirty="0">
                  <a:latin typeface="Calibri" pitchFamily="34" charset="0"/>
                </a:rPr>
                <a:t>Câmara </a:t>
              </a:r>
              <a:r>
                <a:rPr lang="pt-BR" dirty="0" smtClean="0">
                  <a:latin typeface="Calibri" pitchFamily="34" charset="0"/>
                </a:rPr>
                <a:t>executada em 2015, sem </a:t>
              </a:r>
              <a:r>
                <a:rPr lang="pt-BR" dirty="0">
                  <a:latin typeface="Calibri" pitchFamily="34" charset="0"/>
                </a:rPr>
                <a:t>inativos: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190.965.276,14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4,12%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>
          <a:xfrm>
            <a:off x="6995053" y="6493240"/>
            <a:ext cx="2133600" cy="365125"/>
          </a:xfrm>
        </p:spPr>
        <p:txBody>
          <a:bodyPr/>
          <a:lstStyle/>
          <a:p>
            <a:pPr>
              <a:defRPr/>
            </a:pPr>
            <a:fld id="{F0D61535-73A0-48A8-9051-B25D3F17364F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03539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0729707"/>
              </p:ext>
            </p:extLst>
          </p:nvPr>
        </p:nvGraphicFramePr>
        <p:xfrm>
          <a:off x="1655949" y="4149080"/>
          <a:ext cx="5724364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315" name="Título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864096"/>
          </a:xfrm>
        </p:spPr>
        <p:txBody>
          <a:bodyPr/>
          <a:lstStyle/>
          <a:p>
            <a:pPr algn="ctr" eaLnBrk="1" hangingPunct="1"/>
            <a:r>
              <a:rPr lang="pt-BR" b="1" dirty="0" smtClean="0"/>
              <a:t>EMENDA CONSTITUCIONAL Nº 25/2000</a:t>
            </a:r>
          </a:p>
        </p:txBody>
      </p:sp>
      <p:pic>
        <p:nvPicPr>
          <p:cNvPr id="9" name="Espaço Reservado para Conteúdo 8" descr="limite1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971600" y="1268761"/>
            <a:ext cx="7344816" cy="2741946"/>
          </a:xfrm>
        </p:spPr>
      </p:pic>
      <p:grpSp>
        <p:nvGrpSpPr>
          <p:cNvPr id="2" name="Grupo 1"/>
          <p:cNvGrpSpPr/>
          <p:nvPr/>
        </p:nvGrpSpPr>
        <p:grpSpPr>
          <a:xfrm>
            <a:off x="611560" y="4832350"/>
            <a:ext cx="2088778" cy="973138"/>
            <a:chOff x="395288" y="4508500"/>
            <a:chExt cx="2305050" cy="1296988"/>
          </a:xfrm>
          <a:noFill/>
        </p:grpSpPr>
        <p:sp>
          <p:nvSpPr>
            <p:cNvPr id="12" name="Texto explicativo retangular 11"/>
            <p:cNvSpPr/>
            <p:nvPr/>
          </p:nvSpPr>
          <p:spPr>
            <a:xfrm rot="16200000">
              <a:off x="899319" y="4004469"/>
              <a:ext cx="1296988" cy="2305050"/>
            </a:xfrm>
            <a:prstGeom prst="wedgeRectCallout">
              <a:avLst>
                <a:gd name="adj1" fmla="val -19154"/>
                <a:gd name="adj2" fmla="val 91380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3319" name="CaixaDeTexto 12"/>
            <p:cNvSpPr txBox="1">
              <a:spLocks noChangeArrowheads="1"/>
            </p:cNvSpPr>
            <p:nvPr/>
          </p:nvSpPr>
          <p:spPr bwMode="auto">
            <a:xfrm>
              <a:off x="504031" y="4508500"/>
              <a:ext cx="2087563" cy="123060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dirty="0" smtClean="0">
                  <a:latin typeface="Calibri" pitchFamily="34" charset="0"/>
                </a:rPr>
                <a:t>Receita </a:t>
              </a:r>
              <a:r>
                <a:rPr lang="pt-BR" dirty="0">
                  <a:latin typeface="Calibri" pitchFamily="34" charset="0"/>
                </a:rPr>
                <a:t>da</a:t>
              </a:r>
            </a:p>
            <a:p>
              <a:pPr algn="just"/>
              <a:r>
                <a:rPr lang="pt-BR" dirty="0">
                  <a:latin typeface="Calibri" pitchFamily="34" charset="0"/>
                </a:rPr>
                <a:t>Câmara </a:t>
              </a:r>
              <a:r>
                <a:rPr lang="pt-BR" dirty="0" smtClean="0">
                  <a:latin typeface="Calibri" pitchFamily="34" charset="0"/>
                </a:rPr>
                <a:t>em 2016: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190.965.276,14</a:t>
              </a:r>
            </a:p>
          </p:txBody>
        </p:sp>
      </p:grpSp>
      <p:grpSp>
        <p:nvGrpSpPr>
          <p:cNvPr id="4" name="Grupo 3"/>
          <p:cNvGrpSpPr/>
          <p:nvPr/>
        </p:nvGrpSpPr>
        <p:grpSpPr>
          <a:xfrm>
            <a:off x="4283968" y="4010708"/>
            <a:ext cx="1871960" cy="672376"/>
            <a:chOff x="4140200" y="3933825"/>
            <a:chExt cx="1871663" cy="970659"/>
          </a:xfrm>
          <a:noFill/>
        </p:grpSpPr>
        <p:sp>
          <p:nvSpPr>
            <p:cNvPr id="14" name="Texto explicativo retangular 13"/>
            <p:cNvSpPr/>
            <p:nvPr/>
          </p:nvSpPr>
          <p:spPr>
            <a:xfrm>
              <a:off x="4140200" y="3933825"/>
              <a:ext cx="1871663" cy="935038"/>
            </a:xfrm>
            <a:prstGeom prst="wedgeRectCallout">
              <a:avLst>
                <a:gd name="adj1" fmla="val -37830"/>
                <a:gd name="adj2" fmla="val 105087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3321" name="CaixaDeTexto 14"/>
            <p:cNvSpPr txBox="1">
              <a:spLocks noChangeArrowheads="1"/>
            </p:cNvSpPr>
            <p:nvPr/>
          </p:nvSpPr>
          <p:spPr bwMode="auto">
            <a:xfrm>
              <a:off x="4211638" y="3971424"/>
              <a:ext cx="1728787" cy="93306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pt-BR" dirty="0">
                  <a:latin typeface="Calibri" pitchFamily="34" charset="0"/>
                </a:rPr>
                <a:t>Limite de 70</a:t>
              </a:r>
              <a:r>
                <a:rPr lang="pt-BR" dirty="0" smtClean="0">
                  <a:latin typeface="Calibri" pitchFamily="34" charset="0"/>
                </a:rPr>
                <a:t>%: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133.675.693,30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6372224" y="4941887"/>
            <a:ext cx="2376239" cy="1200329"/>
            <a:chOff x="6372225" y="4941887"/>
            <a:chExt cx="2303463" cy="1501039"/>
          </a:xfrm>
          <a:noFill/>
        </p:grpSpPr>
        <p:sp>
          <p:nvSpPr>
            <p:cNvPr id="17" name="Texto explicativo retangular 16"/>
            <p:cNvSpPr/>
            <p:nvPr/>
          </p:nvSpPr>
          <p:spPr>
            <a:xfrm rot="5400000" flipH="1">
              <a:off x="6804026" y="4510087"/>
              <a:ext cx="1439862" cy="2303463"/>
            </a:xfrm>
            <a:prstGeom prst="wedgeRectCallout">
              <a:avLst>
                <a:gd name="adj1" fmla="val -3650"/>
                <a:gd name="adj2" fmla="val 88343"/>
              </a:avLst>
            </a:prstGeom>
            <a:grp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sp>
          <p:nvSpPr>
            <p:cNvPr id="13323" name="CaixaDeTexto 17"/>
            <p:cNvSpPr txBox="1">
              <a:spLocks noChangeArrowheads="1"/>
            </p:cNvSpPr>
            <p:nvPr/>
          </p:nvSpPr>
          <p:spPr bwMode="auto">
            <a:xfrm>
              <a:off x="6444207" y="4941887"/>
              <a:ext cx="2087017" cy="150103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pt-BR" dirty="0">
                  <a:latin typeface="Calibri" pitchFamily="34" charset="0"/>
                </a:rPr>
                <a:t>Folha de pagamento </a:t>
              </a:r>
              <a:r>
                <a:rPr lang="pt-BR" dirty="0" smtClean="0">
                  <a:latin typeface="Calibri" pitchFamily="34" charset="0"/>
                </a:rPr>
                <a:t>executada em 2015:</a:t>
              </a:r>
              <a:endParaRPr lang="pt-BR" dirty="0">
                <a:latin typeface="Calibri" pitchFamily="34" charset="0"/>
              </a:endParaRP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100.056.771,20</a:t>
              </a:r>
            </a:p>
            <a:p>
              <a:pPr algn="just"/>
              <a:r>
                <a:rPr lang="pt-BR" b="1" dirty="0" smtClean="0">
                  <a:solidFill>
                    <a:srgbClr val="FF0000"/>
                  </a:solidFill>
                  <a:latin typeface="Calibri" pitchFamily="34" charset="0"/>
                </a:rPr>
                <a:t>55,46%</a:t>
              </a:r>
              <a:endParaRPr lang="pt-BR" b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  <p:sp>
        <p:nvSpPr>
          <p:cNvPr id="3" name="Espaço Reservado para Número de Slide 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F0D61535-73A0-48A8-9051-B25D3F17364F}" type="slidenum">
              <a:rPr lang="pt-BR" smtClean="0"/>
              <a:pPr>
                <a:defRPr/>
              </a:pPr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851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3º quadrimestre/2016 X Orçado para 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9057453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938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3º quadrimestre/2016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700877"/>
              </p:ext>
            </p:extLst>
          </p:nvPr>
        </p:nvGraphicFramePr>
        <p:xfrm>
          <a:off x="251520" y="1247054"/>
          <a:ext cx="8640960" cy="21819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4548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Locação</a:t>
                      </a:r>
                      <a:r>
                        <a:rPr lang="pt-BR" sz="16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 de Mão-de-obra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1.036.008,94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9,69%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Outras Despesas de Pessoal Terceirizado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9.657.554,39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90,31%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10.693.563,33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12</a:t>
            </a:fld>
            <a:endParaRPr lang="pt-BR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271122"/>
              </p:ext>
            </p:extLst>
          </p:nvPr>
        </p:nvGraphicFramePr>
        <p:xfrm>
          <a:off x="244333" y="4869160"/>
          <a:ext cx="8648148" cy="144016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7684820"/>
                <a:gridCol w="963328"/>
              </a:tblGrid>
              <a:tr h="720080">
                <a:tc>
                  <a:txBody>
                    <a:bodyPr/>
                    <a:lstStyle/>
                    <a:p>
                      <a:r>
                        <a:rPr lang="pt-BR" b="1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Despesa</a:t>
                      </a:r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 Total com Pessoal – LRF</a:t>
                      </a:r>
                    </a:p>
                    <a:p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(</a:t>
                      </a:r>
                      <a:r>
                        <a:rPr lang="pt-BR" b="1" i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já contempla Outras Despesas de Pessoal Terceirizado</a:t>
                      </a:r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pt-BR" b="1" dirty="0">
                        <a:solidFill>
                          <a:schemeClr val="tx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000" b="1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1,50%</a:t>
                      </a:r>
                      <a:endParaRPr lang="pt-BR" sz="2000" b="1" dirty="0">
                        <a:solidFill>
                          <a:schemeClr val="tx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b="1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Despesa</a:t>
                      </a:r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 Total com Pessoal – LRF</a:t>
                      </a:r>
                    </a:p>
                    <a:p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(</a:t>
                      </a:r>
                      <a:r>
                        <a:rPr lang="pt-BR" b="1" i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com acréscimo de Locação de Mão de Obra</a:t>
                      </a:r>
                      <a:r>
                        <a:rPr lang="pt-BR" b="1" baseline="0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pt-BR" b="1" dirty="0">
                        <a:solidFill>
                          <a:schemeClr val="tx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000" b="1" dirty="0" smtClean="0">
                          <a:solidFill>
                            <a:schemeClr val="tx2"/>
                          </a:solidFill>
                          <a:latin typeface="Century Gothic" panose="020B0502020202020204" pitchFamily="34" charset="0"/>
                        </a:rPr>
                        <a:t>1,51%</a:t>
                      </a:r>
                      <a:endParaRPr lang="pt-BR" sz="2000" b="1" dirty="0">
                        <a:solidFill>
                          <a:schemeClr val="tx2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0" y="66328"/>
            <a:ext cx="9144000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Locação de Mão-de-Obra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162228"/>
              </p:ext>
            </p:extLst>
          </p:nvPr>
        </p:nvGraphicFramePr>
        <p:xfrm>
          <a:off x="251520" y="1247054"/>
          <a:ext cx="8640960" cy="32729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4548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Serviços Técnicos Profissionais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3.831.326,27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39,672%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Serviço de Apoio</a:t>
                      </a:r>
                      <a:r>
                        <a:rPr lang="pt-BR" sz="16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 Administrativo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3.812.679,00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39,479%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Locação de Serviços de Vigilância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1.423.668,80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14,742%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Locação de Serviços de Conservação e Limpeza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589.880,32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6,108%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9.657.554,39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228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138336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Comparativo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899004"/>
              </p:ext>
            </p:extLst>
          </p:nvPr>
        </p:nvGraphicFramePr>
        <p:xfrm>
          <a:off x="251520" y="1247054"/>
          <a:ext cx="8640960" cy="21819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02153"/>
                <a:gridCol w="1346269"/>
                <a:gridCol w="1346269"/>
                <a:gridCol w="1346269"/>
              </a:tblGrid>
              <a:tr h="54548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Jan/2015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Dez/2015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Jan/2016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Dez/2016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Locação de Mão-de-Obra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18.530.867,69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25.687.300,76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38,62%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Outras Despesas de Pessoal Terceirizado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2.678.482,25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2.606.745,59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-2,68%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21.209.349,94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28.294.046,35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33,40%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96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3º quadrimestre/2016 X Orçado para 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0132047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1046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3º quadrimestre/2016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114918"/>
              </p:ext>
            </p:extLst>
          </p:nvPr>
        </p:nvGraphicFramePr>
        <p:xfrm>
          <a:off x="251520" y="1268760"/>
          <a:ext cx="8640960" cy="3600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60006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Outros Serviços de Terceiros - Pessoa Jurídica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6.747.234,00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98,01%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Serviços de Consultoria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119.656,00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1,74%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Divulgação Oficial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17.159,56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0,25%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Outros Serviços de Terceiros - Pessoa Física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266,40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0,00%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6.884.315,96 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Outros Serviços de Terceiros – Pessoa Jurídica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779571"/>
              </p:ext>
            </p:extLst>
          </p:nvPr>
        </p:nvGraphicFramePr>
        <p:xfrm>
          <a:off x="192698" y="1268760"/>
          <a:ext cx="8758603" cy="45756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61846"/>
                <a:gridCol w="1417282"/>
                <a:gridCol w="879475"/>
              </a:tblGrid>
              <a:tr h="44846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Serviços de Publicidade e Propaganda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1.920.188,81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28,46%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Serviços em Tecnologia da Informação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1.677.870,14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24,87%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Locação de Veículos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1.182.004,17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17,52%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Serviço de Energia Elétrica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359.855,44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5,33%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9525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Serviços de Comunicação em Geral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316.940,70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4,70%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Serviços de Telecomunicações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232.913,52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3,45%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Manut e Cons Equip Tecnologia Informação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188.267,84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2,79%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 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8462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 6.747.234,00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3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138336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Comparativo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322740"/>
              </p:ext>
            </p:extLst>
          </p:nvPr>
        </p:nvGraphicFramePr>
        <p:xfrm>
          <a:off x="251520" y="1268760"/>
          <a:ext cx="8640960" cy="3600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02153"/>
                <a:gridCol w="1346269"/>
                <a:gridCol w="1346269"/>
                <a:gridCol w="1346269"/>
              </a:tblGrid>
              <a:tr h="60006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Jan/2015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Dez/2015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Jan/2016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Dez/2016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Serviços de Consultoria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7.275,00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127.380,00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1.650,93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Divulgação Oficial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47.713,85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41.919,14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-12,14%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Outros Serviços de Terceiros - Pessoa Jurídica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27.508.625,67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16.091.685,04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-41,50%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Outros Serviços de Terceiros - Pessoa Física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3.191,34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266,40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-91,65%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27.566.805,86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16.261.250,58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-41,01%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96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3º quadrimestre/2016 X Orçado para 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004098"/>
              </p:ext>
            </p:extLst>
          </p:nvPr>
        </p:nvGraphicFramePr>
        <p:xfrm>
          <a:off x="314164" y="1268760"/>
          <a:ext cx="8515672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3º quadrimestre/2016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976148"/>
              </p:ext>
            </p:extLst>
          </p:nvPr>
        </p:nvGraphicFramePr>
        <p:xfrm>
          <a:off x="251520" y="1268752"/>
          <a:ext cx="8640960" cy="28003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Material de Consumo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418.352,91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58,34%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Indenizações e Restituições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272.593,25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38,01%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Despesas de Exercícios Anteriores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26.140,11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3,65%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717.086,27</a:t>
                      </a:r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63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Material de Consumo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588388"/>
              </p:ext>
            </p:extLst>
          </p:nvPr>
        </p:nvGraphicFramePr>
        <p:xfrm>
          <a:off x="251520" y="1268752"/>
          <a:ext cx="8640960" cy="37444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3286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286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Materail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e </a:t>
                      </a:r>
                      <a:r>
                        <a:rPr lang="pt-BR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Acess</a:t>
                      </a: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de Tecnologia da Informação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286.828,55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68,56%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286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Material de Limpeza e Produtos de Higienização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56.984,70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13,62%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286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Material Para Escritório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31.091,00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7,43%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286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Gêneros de Alimentação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13.990,00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3,34%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2860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26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418.352,91</a:t>
                      </a:r>
                      <a:r>
                        <a:rPr lang="pt-B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6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116632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Comparativo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054771"/>
              </p:ext>
            </p:extLst>
          </p:nvPr>
        </p:nvGraphicFramePr>
        <p:xfrm>
          <a:off x="251521" y="1268760"/>
          <a:ext cx="8640960" cy="39204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85179"/>
                <a:gridCol w="1312051"/>
                <a:gridCol w="1475577"/>
                <a:gridCol w="1368153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Jan/2015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Dez/2015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Jan/2016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Dez/2016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Despesas de Exercícios Anteriores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93.422,75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627.246,94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571,41%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Material de Consumo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603.559,24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619.821,81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2,69%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Indenizações e Restituições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5.882.116,69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1.145.222,10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-80,53%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Material para Distribuição Gratuita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17.500,00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600,00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-96,57%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Diárias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2.627,49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 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-100,00%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6.599.226,17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2.392.890,85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-63,74%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95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PARA DESPESAS DE CAPITAL (INVESTIMENTOS):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12.478.643,00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296773"/>
              </p:ext>
            </p:extLst>
          </p:nvPr>
        </p:nvGraphicFramePr>
        <p:xfrm>
          <a:off x="2443082" y="1583846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o Explicativo 1 4"/>
          <p:cNvSpPr/>
          <p:nvPr/>
        </p:nvSpPr>
        <p:spPr>
          <a:xfrm>
            <a:off x="210845" y="1224208"/>
            <a:ext cx="2344931" cy="2924872"/>
          </a:xfrm>
          <a:prstGeom prst="borderCallout1">
            <a:avLst>
              <a:gd name="adj1" fmla="val 66091"/>
              <a:gd name="adj2" fmla="val 178521"/>
              <a:gd name="adj3" fmla="val 49783"/>
              <a:gd name="adj4" fmla="val 99912"/>
            </a:avLst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Outros Materiais e Serviços classificados como Investimento: 730.000,00  (5,85%)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836640"/>
          </a:xfrm>
          <a:prstGeom prst="borderCallout1">
            <a:avLst>
              <a:gd name="adj1" fmla="val 100989"/>
              <a:gd name="adj2" fmla="val 50106"/>
              <a:gd name="adj3" fmla="val 226311"/>
              <a:gd name="adj4" fmla="val 836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Obras e Instalações: 150.000,00 (1,20%)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2411760" y="5805264"/>
            <a:ext cx="5544616" cy="864096"/>
          </a:xfrm>
          <a:prstGeom prst="borderCallout1">
            <a:avLst>
              <a:gd name="adj1" fmla="val -149065"/>
              <a:gd name="adj2" fmla="val 45094"/>
              <a:gd name="adj3" fmla="val -672"/>
              <a:gd name="adj4" fmla="val 50108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Equipamentos e Material Permanente: 11.598.643,00 (92,95%)</a:t>
            </a:r>
            <a:endParaRPr lang="pt-BR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6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3º quadrimestre/2016 X Orçado para 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6556883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24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3004723" y="4170427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4.217.375,37</a:t>
            </a:r>
          </a:p>
          <a:p>
            <a:pPr algn="ctr"/>
            <a:r>
              <a:rPr lang="pt-BR" sz="1600" b="1" dirty="0" smtClean="0"/>
              <a:t>33,80%</a:t>
            </a:r>
            <a:endParaRPr lang="pt-BR" sz="16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4546527" y="446281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2.567.195,72</a:t>
            </a:r>
          </a:p>
          <a:p>
            <a:pPr algn="ctr"/>
            <a:r>
              <a:rPr lang="pt-BR" sz="1600" b="1" dirty="0" smtClean="0"/>
              <a:t>20,57%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35956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3º quadrimestre/2016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362910"/>
              </p:ext>
            </p:extLst>
          </p:nvPr>
        </p:nvGraphicFramePr>
        <p:xfrm>
          <a:off x="251520" y="1268759"/>
          <a:ext cx="8640960" cy="2880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Equipamentos e Material Permanente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2.449.054,57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95,40%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Obras e Instalações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118.141,15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4,60%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Outros Materiais e Serviços Classificados como Investimentos</a:t>
                      </a:r>
                      <a:endParaRPr lang="pt-BR" sz="1600" b="0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-</a:t>
                      </a:r>
                      <a:endParaRPr kumimoji="0" lang="pt-BR" sz="160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  <a:endParaRPr kumimoji="0" lang="pt-BR" sz="160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kumimoji="0" lang="pt-BR" sz="1600" b="1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2.567.195,72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230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Equipamentos e Material Permanente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734912"/>
              </p:ext>
            </p:extLst>
          </p:nvPr>
        </p:nvGraphicFramePr>
        <p:xfrm>
          <a:off x="251520" y="1268757"/>
          <a:ext cx="8640960" cy="38804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543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Peças não Incorporáveis a Imóveis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1.654.714,90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67,57%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Equipamentos de Tecnologia da Informação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638.304,67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26,06%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Mobiliário em Geral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155.082,00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6,33%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Aparelhos e Utensílios Domèsticos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489,00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0,02%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Coleções e Materiais Bibliográficos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464,00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0,02%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2.449.054,57 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085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138336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Comparativo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131077"/>
              </p:ext>
            </p:extLst>
          </p:nvPr>
        </p:nvGraphicFramePr>
        <p:xfrm>
          <a:off x="251520" y="1340766"/>
          <a:ext cx="8640960" cy="26174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02153"/>
                <a:gridCol w="1346269"/>
                <a:gridCol w="1346269"/>
                <a:gridCol w="1346269"/>
              </a:tblGrid>
              <a:tr h="5440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Jan/2015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Dez/2015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Jan/2016 </a:t>
                      </a:r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a </a:t>
                      </a:r>
                      <a:r>
                        <a:rPr lang="pt-BR" sz="1600" b="1" i="0" u="none" strike="noStrike" dirty="0" smtClean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Dez/2016</a:t>
                      </a:r>
                      <a:endParaRPr lang="pt-BR" sz="1600" b="1" i="0" u="none" strike="noStrike" dirty="0">
                        <a:solidFill>
                          <a:srgbClr val="4E3B3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Century Gothic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4E3B3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entury Gothic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4061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Equipamentos e Material Permanente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3.076.145,23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6.705.419,44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117,98%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4061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Obras e Instalações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203.506,06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124.391,15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-38,88%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805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Outros Materiais e Serviços Classificados como Investimentos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81.603,07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7.496,94 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-90,81%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8054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3.361.254,36 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6.837.307,53 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103,42%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4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481738"/>
              </p:ext>
            </p:extLst>
          </p:nvPr>
        </p:nvGraphicFramePr>
        <p:xfrm>
          <a:off x="107504" y="1268413"/>
          <a:ext cx="8928992" cy="5040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28</a:t>
            </a:fld>
            <a:endParaRPr lang="pt-BR"/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07504" y="288032"/>
            <a:ext cx="8928992" cy="908720"/>
          </a:xfrm>
          <a:prstGeom prst="rect">
            <a:avLst/>
          </a:prstGeom>
        </p:spPr>
        <p:txBody>
          <a:bodyPr vert="horz" anchor="t" anchorCtr="0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Resumo Comparativo</a:t>
            </a:r>
          </a:p>
          <a:p>
            <a:pPr marL="0" indent="0" algn="ctr">
              <a:buNone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Janeiro/2015 a Dezembro/2015 X Janeiro/2016 a Dezembro/2016</a:t>
            </a:r>
          </a:p>
        </p:txBody>
      </p:sp>
      <p:sp>
        <p:nvSpPr>
          <p:cNvPr id="2" name="Retângulo 1"/>
          <p:cNvSpPr/>
          <p:nvPr/>
        </p:nvSpPr>
        <p:spPr>
          <a:xfrm>
            <a:off x="3563888" y="5996618"/>
            <a:ext cx="1260000" cy="32400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2016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436096" y="5974573"/>
            <a:ext cx="1260000" cy="32400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2015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362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 3º QUADRIMESTRE DE 2016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5486610"/>
              </p:ext>
            </p:extLst>
          </p:nvPr>
        </p:nvGraphicFramePr>
        <p:xfrm>
          <a:off x="304800" y="1268760"/>
          <a:ext cx="851567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29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3059832" y="4153435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64.187.309,68</a:t>
            </a:r>
          </a:p>
          <a:p>
            <a:pPr algn="ctr"/>
            <a:r>
              <a:rPr lang="pt-BR" sz="1600" b="1" dirty="0" smtClean="0"/>
              <a:t>27,09%</a:t>
            </a:r>
            <a:endParaRPr lang="pt-BR" sz="16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4572000" y="3904427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70.836.734,83</a:t>
            </a:r>
          </a:p>
          <a:p>
            <a:pPr algn="ctr"/>
            <a:r>
              <a:rPr lang="pt-BR" sz="1600" b="1" dirty="0" smtClean="0"/>
              <a:t>29,90%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107398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EXECUÇÃO DE RESTOS A PAGAR em 2016 </a:t>
            </a:r>
            <a:br>
              <a:rPr lang="pt-BR" dirty="0" smtClean="0"/>
            </a:br>
            <a:r>
              <a:rPr lang="pt-BR" dirty="0" smtClean="0"/>
              <a:t>Referente a 2015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1005376"/>
              </p:ext>
            </p:extLst>
          </p:nvPr>
        </p:nvGraphicFramePr>
        <p:xfrm>
          <a:off x="251520" y="3429000"/>
          <a:ext cx="8663880" cy="2471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392"/>
                <a:gridCol w="3048392"/>
                <a:gridCol w="3480096"/>
              </a:tblGrid>
              <a:tr h="411987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Situação em 31/12/2016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Restos a Pagar Processados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Restos a Pagar</a:t>
                      </a:r>
                      <a:r>
                        <a:rPr lang="pt-BR" baseline="0" dirty="0" smtClean="0"/>
                        <a:t> não </a:t>
                      </a:r>
                      <a:r>
                        <a:rPr lang="pt-BR" dirty="0" smtClean="0"/>
                        <a:t>Processados</a:t>
                      </a:r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Inscritos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2.486.797,24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8.769.288,37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Liquidados a pagar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65.580,00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Pagos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2.421.217,24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6.036.546,52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Cancelados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2.732.741,85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b="1" dirty="0" smtClean="0"/>
                        <a:t>Saldo atual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65.580,00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-</a:t>
                      </a:r>
                      <a:endParaRPr lang="pt-BR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30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16168" y="1268760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u="dbl" dirty="0"/>
              <a:t>Restos a Pagar</a:t>
            </a:r>
            <a:r>
              <a:rPr lang="pt-BR" sz="2400" dirty="0"/>
              <a:t> são as despesas empenhadas, mas não pagas até o dia 31 de dezembro, distinguindo-se as processadas das não processadas. </a:t>
            </a:r>
            <a:r>
              <a:rPr lang="pt-BR" sz="2400" u="sng" dirty="0"/>
              <a:t>Processadas</a:t>
            </a:r>
            <a:r>
              <a:rPr lang="pt-BR" sz="2400" dirty="0"/>
              <a:t> são as despesas inscritas em restos a pagar, liquidadas e não pagas. </a:t>
            </a:r>
            <a:r>
              <a:rPr lang="pt-BR" sz="2400" u="sng" dirty="0"/>
              <a:t>Não </a:t>
            </a:r>
            <a:r>
              <a:rPr lang="pt-BR" sz="2400" u="sng" dirty="0" smtClean="0"/>
              <a:t>Processados</a:t>
            </a:r>
            <a:r>
              <a:rPr lang="pt-BR" sz="2400" dirty="0" smtClean="0"/>
              <a:t> </a:t>
            </a:r>
            <a:r>
              <a:rPr lang="pt-BR" sz="2400" dirty="0"/>
              <a:t>são as despesas empenhados e não liquidados.</a:t>
            </a:r>
          </a:p>
        </p:txBody>
      </p:sp>
    </p:spTree>
    <p:extLst>
      <p:ext uri="{BB962C8B-B14F-4D97-AF65-F5344CB8AC3E}">
        <p14:creationId xmlns:p14="http://schemas.microsoft.com/office/powerpoint/2010/main" val="135880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EXECUÇÃO DE RESTOS A PAGAR em 2017</a:t>
            </a:r>
            <a:br>
              <a:rPr lang="pt-BR" dirty="0" smtClean="0"/>
            </a:br>
            <a:r>
              <a:rPr lang="pt-BR" dirty="0" smtClean="0"/>
              <a:t>Referente a 2016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1005376"/>
              </p:ext>
            </p:extLst>
          </p:nvPr>
        </p:nvGraphicFramePr>
        <p:xfrm>
          <a:off x="251520" y="3429000"/>
          <a:ext cx="8663880" cy="2736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392"/>
                <a:gridCol w="3048392"/>
                <a:gridCol w="3480096"/>
              </a:tblGrid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pt-BR" sz="1200" dirty="0" smtClean="0"/>
                        <a:t>Situação em 22/02/2017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Restos a Pagar Processados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Restos a Pagar</a:t>
                      </a:r>
                      <a:r>
                        <a:rPr lang="pt-BR" baseline="0" dirty="0" smtClean="0"/>
                        <a:t> não </a:t>
                      </a:r>
                      <a:r>
                        <a:rPr lang="pt-BR" dirty="0" smtClean="0"/>
                        <a:t>Processados</a:t>
                      </a:r>
                    </a:p>
                  </a:txBody>
                  <a:tcPr anchor="ctr"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pt-BR" dirty="0" smtClean="0"/>
                        <a:t>Inscritos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1.561.166,16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7.527.371,85</a:t>
                      </a:r>
                      <a:endParaRPr lang="pt-BR" dirty="0"/>
                    </a:p>
                  </a:txBody>
                  <a:tcPr anchor="ctr"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pt-BR" dirty="0" smtClean="0"/>
                        <a:t>Pagos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1.433.010,57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4.733.134,31</a:t>
                      </a:r>
                      <a:endParaRPr lang="pt-BR" dirty="0"/>
                    </a:p>
                  </a:txBody>
                  <a:tcPr anchor="ctr"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pt-BR" dirty="0" smtClean="0"/>
                        <a:t>Cancelados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1.187.334,68</a:t>
                      </a:r>
                      <a:endParaRPr lang="pt-BR" dirty="0"/>
                    </a:p>
                  </a:txBody>
                  <a:tcPr anchor="ctr"/>
                </a:tc>
              </a:tr>
              <a:tr h="547261">
                <a:tc>
                  <a:txBody>
                    <a:bodyPr/>
                    <a:lstStyle/>
                    <a:p>
                      <a:r>
                        <a:rPr lang="pt-BR" b="1" dirty="0" smtClean="0"/>
                        <a:t>Saldo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128.155,59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1.606.902,86</a:t>
                      </a:r>
                      <a:endParaRPr lang="pt-BR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31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16168" y="1268760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u="dbl" dirty="0"/>
              <a:t>Restos a Pagar</a:t>
            </a:r>
            <a:r>
              <a:rPr lang="pt-BR" sz="2400" dirty="0"/>
              <a:t> são as despesas empenhadas, mas não pagas até o dia 31 de dezembro, distinguindo-se as processadas das não processadas. </a:t>
            </a:r>
            <a:r>
              <a:rPr lang="pt-BR" sz="2400" u="sng" dirty="0"/>
              <a:t>Processadas</a:t>
            </a:r>
            <a:r>
              <a:rPr lang="pt-BR" sz="2400" dirty="0"/>
              <a:t> são as despesas inscritas em restos a pagar, liquidadas e não pagas. </a:t>
            </a:r>
            <a:r>
              <a:rPr lang="pt-BR" sz="2400" u="sng" dirty="0"/>
              <a:t>Não </a:t>
            </a:r>
            <a:r>
              <a:rPr lang="pt-BR" sz="2400" u="sng" dirty="0" smtClean="0"/>
              <a:t>Processados</a:t>
            </a:r>
            <a:r>
              <a:rPr lang="pt-BR" sz="2400" dirty="0" smtClean="0"/>
              <a:t> </a:t>
            </a:r>
            <a:r>
              <a:rPr lang="pt-BR" sz="2400" dirty="0"/>
              <a:t>são as despesas empenhados e não liquidados.</a:t>
            </a:r>
          </a:p>
        </p:txBody>
      </p:sp>
    </p:spTree>
    <p:extLst>
      <p:ext uri="{BB962C8B-B14F-4D97-AF65-F5344CB8AC3E}">
        <p14:creationId xmlns:p14="http://schemas.microsoft.com/office/powerpoint/2010/main" val="135880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DUODÉCIMOS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5938957"/>
              </p:ext>
            </p:extLst>
          </p:nvPr>
        </p:nvGraphicFramePr>
        <p:xfrm>
          <a:off x="251520" y="836712"/>
          <a:ext cx="8676000" cy="5611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5584"/>
                <a:gridCol w="2177858"/>
                <a:gridCol w="2486279"/>
                <a:gridCol w="2486279"/>
              </a:tblGrid>
              <a:tr h="821809">
                <a:tc>
                  <a:txBody>
                    <a:bodyPr/>
                    <a:lstStyle/>
                    <a:p>
                      <a:pPr algn="ctr"/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Valor orçado</a:t>
                      </a:r>
                    </a:p>
                    <a:p>
                      <a:pPr algn="ctr"/>
                      <a:r>
                        <a:rPr lang="pt-BR" sz="1800" dirty="0" smtClean="0"/>
                        <a:t>(com</a:t>
                      </a:r>
                      <a:r>
                        <a:rPr lang="pt-BR" sz="1800" baseline="0" dirty="0" smtClean="0"/>
                        <a:t> base em decisão do STJ)</a:t>
                      </a:r>
                      <a:endParaRPr lang="pt-BR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Valor recebido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Diferença</a:t>
                      </a:r>
                    </a:p>
                  </a:txBody>
                  <a:tcPr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Janeiro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2.500.000,00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15.876.595,39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Fevereiro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12.000.000,00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6.376.595,39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Março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13.000.000,00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5.376.595,39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Abril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13.000.000,00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5.376.595,39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Maio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16.601.769,05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1.774.826,34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Junho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17.768.095,11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   608.500,28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Julho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17.000.000,00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Agosto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15.696.874,94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2.679.720,45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Setembro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16.628.734,13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1.747.861,26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Outubro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13.000.000,00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5.376.595,39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Novembro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13.000.000,00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5.376.595,39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Dezembro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18.376.595,39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  29.035.711,58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- 10.659.116,19 </a:t>
                      </a: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Sub-total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220.519.144,68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179.231.184,81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41.287.959,87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Dezembro (*)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9.450.620,46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-9.450.620,46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</a:tr>
              <a:tr h="298258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Janeiro</a:t>
                      </a:r>
                      <a:r>
                        <a:rPr lang="pt-B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2017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7.400.000,00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-7.400.000,00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</a:tr>
              <a:tr h="222573">
                <a:tc>
                  <a:txBody>
                    <a:bodyPr/>
                    <a:lstStyle/>
                    <a:p>
                      <a:pPr algn="l" rtl="0" fontAlgn="ctr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TOTAL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220.519.144,68 </a:t>
                      </a: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196.081.805,27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 </a:t>
                      </a:r>
                      <a:r>
                        <a:rPr lang="pt-B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24.437.339,41 </a:t>
                      </a:r>
                      <a:endParaRPr lang="pt-BR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85725" marT="9525" marB="0" anchor="ctr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32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51520" y="6453336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/>
              <a:t>(*) Compensação do IRRF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4977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SITUAÇÃO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AO FINAL DO 3º QUADRIMESTRE DE 2016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9661860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7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RESUMO DA EXECUÇÃO 2016</a:t>
            </a:r>
          </a:p>
          <a:p>
            <a:pPr marL="0" indent="0" algn="ctr">
              <a:buNone/>
            </a:pP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3081205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7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Ajuste no Orçamento por decisão do STJ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9661860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70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6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86409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28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Diretoria de Administração e Finanças </a:t>
            </a:r>
            <a:endParaRPr lang="pt-BR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137342"/>
            <a:ext cx="1691680" cy="172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5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5835</TotalTime>
  <Words>3083</Words>
  <Application>Microsoft Office PowerPoint</Application>
  <PresentationFormat>Apresentação na tela (4:3)</PresentationFormat>
  <Paragraphs>868</Paragraphs>
  <Slides>36</Slides>
  <Notes>36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37" baseType="lpstr">
      <vt:lpstr>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LEI COMPLEMENTAR Nº 101/2000</vt:lpstr>
      <vt:lpstr>EMENDA CONSTITUCIONAL Nº 58/2009</vt:lpstr>
      <vt:lpstr>EMENDA CONSTITUCIONAL Nº 25/2000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EXECUÇÃO DE RESTOS A PAGAR em 2016  Referente a 2015</vt:lpstr>
      <vt:lpstr>EXECUÇÃO DE RESTOS A PAGAR em 2017 Referente a 2016</vt:lpstr>
      <vt:lpstr>DUODÉCIMOS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CMBH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ronam.reis</dc:creator>
  <cp:lastModifiedBy>miguel</cp:lastModifiedBy>
  <cp:revision>563</cp:revision>
  <cp:lastPrinted>2017-02-22T15:54:45Z</cp:lastPrinted>
  <dcterms:created xsi:type="dcterms:W3CDTF">2014-03-25T13:05:53Z</dcterms:created>
  <dcterms:modified xsi:type="dcterms:W3CDTF">2017-02-22T16:33:00Z</dcterms:modified>
</cp:coreProperties>
</file>