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4"/>
  </p:notesMasterIdLst>
  <p:handoutMasterIdLst>
    <p:handoutMasterId r:id="rId25"/>
  </p:handoutMasterIdLst>
  <p:sldIdLst>
    <p:sldId id="308" r:id="rId2"/>
    <p:sldId id="316" r:id="rId3"/>
    <p:sldId id="317" r:id="rId4"/>
    <p:sldId id="257" r:id="rId5"/>
    <p:sldId id="309" r:id="rId6"/>
    <p:sldId id="310" r:id="rId7"/>
    <p:sldId id="338" r:id="rId8"/>
    <p:sldId id="337" r:id="rId9"/>
    <p:sldId id="318" r:id="rId10"/>
    <p:sldId id="319" r:id="rId11"/>
    <p:sldId id="336" r:id="rId12"/>
    <p:sldId id="321" r:id="rId13"/>
    <p:sldId id="320" r:id="rId14"/>
    <p:sldId id="335" r:id="rId15"/>
    <p:sldId id="341" r:id="rId16"/>
    <p:sldId id="330" r:id="rId17"/>
    <p:sldId id="331" r:id="rId18"/>
    <p:sldId id="332" r:id="rId19"/>
    <p:sldId id="333" r:id="rId20"/>
    <p:sldId id="339" r:id="rId21"/>
    <p:sldId id="313" r:id="rId22"/>
    <p:sldId id="342" r:id="rId2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8" autoAdjust="0"/>
  </p:normalViewPr>
  <p:slideViewPr>
    <p:cSldViewPr>
      <p:cViewPr>
        <p:scale>
          <a:sx n="80" d="100"/>
          <a:sy n="80" d="100"/>
        </p:scale>
        <p:origin x="-216" y="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6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D49DC0-4F26-4439-B335-06A460A160BD}" type="datetimeFigureOut">
              <a:rPr lang="pt-BR" smtClean="0"/>
              <a:t>27/04/2017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1CF455-6710-4A50-AFBB-E4FD16BA94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83458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69D7D-7990-472F-943C-157CB12AA8E9}" type="datetimeFigureOut">
              <a:rPr lang="pt-BR" smtClean="0"/>
              <a:pPr/>
              <a:t>27/04/2017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0574A3-CC3A-4F69-BC84-D2D8D97E8F7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2265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574A3-CC3A-4F69-BC84-D2D8D97E8F7A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4202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FD428-8CD8-4232-8ABF-FBBB7693E475}" type="datetimeFigureOut">
              <a:rPr lang="pt-BR" smtClean="0"/>
              <a:pPr/>
              <a:t>27/04/2017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08D2F-8EA4-4FC1-8647-E15C594D0754}" type="slidenum">
              <a:rPr lang="pt-BR" smtClean="0"/>
              <a:pPr/>
              <a:t>‹nº›</a:t>
            </a:fld>
            <a:endParaRPr lang="pt-BR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3768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FD428-8CD8-4232-8ABF-FBBB7693E475}" type="datetimeFigureOut">
              <a:rPr lang="pt-BR" smtClean="0"/>
              <a:pPr/>
              <a:t>27/04/2017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08D2F-8EA4-4FC1-8647-E15C594D075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355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FD428-8CD8-4232-8ABF-FBBB7693E475}" type="datetimeFigureOut">
              <a:rPr lang="pt-BR" smtClean="0"/>
              <a:pPr/>
              <a:t>27/04/2017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08D2F-8EA4-4FC1-8647-E15C594D0754}" type="slidenum">
              <a:rPr lang="pt-BR" smtClean="0"/>
              <a:pPr/>
              <a:t>‹nº›</a:t>
            </a:fld>
            <a:endParaRPr lang="pt-BR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73760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FD428-8CD8-4232-8ABF-FBBB7693E475}" type="datetimeFigureOut">
              <a:rPr lang="pt-BR" smtClean="0"/>
              <a:pPr/>
              <a:t>27/04/2017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08D2F-8EA4-4FC1-8647-E15C594D075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21705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FD428-8CD8-4232-8ABF-FBBB7693E475}" type="datetimeFigureOut">
              <a:rPr lang="pt-BR" smtClean="0"/>
              <a:pPr/>
              <a:t>27/04/2017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08D2F-8EA4-4FC1-8647-E15C594D0754}" type="slidenum">
              <a:rPr lang="pt-BR" smtClean="0"/>
              <a:pPr/>
              <a:t>‹nº›</a:t>
            </a:fld>
            <a:endParaRPr lang="pt-BR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6849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FD428-8CD8-4232-8ABF-FBBB7693E475}" type="datetimeFigureOut">
              <a:rPr lang="pt-BR" smtClean="0"/>
              <a:pPr/>
              <a:t>27/04/2017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08D2F-8EA4-4FC1-8647-E15C594D075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92982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FD428-8CD8-4232-8ABF-FBBB7693E475}" type="datetimeFigureOut">
              <a:rPr lang="pt-BR" smtClean="0"/>
              <a:pPr/>
              <a:t>27/04/2017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08D2F-8EA4-4FC1-8647-E15C594D075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6097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FD428-8CD8-4232-8ABF-FBBB7693E475}" type="datetimeFigureOut">
              <a:rPr lang="pt-BR" smtClean="0"/>
              <a:pPr/>
              <a:t>27/04/2017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08D2F-8EA4-4FC1-8647-E15C594D0754}" type="slidenum">
              <a:rPr lang="pt-BR" smtClean="0"/>
              <a:pPr/>
              <a:t>‹nº›</a:t>
            </a:fld>
            <a:endParaRPr lang="pt-BR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9185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FD428-8CD8-4232-8ABF-FBBB7693E475}" type="datetimeFigureOut">
              <a:rPr lang="pt-BR" smtClean="0"/>
              <a:pPr/>
              <a:t>27/04/2017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08D2F-8EA4-4FC1-8647-E15C594D075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88335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FD428-8CD8-4232-8ABF-FBBB7693E475}" type="datetimeFigureOut">
              <a:rPr lang="pt-BR" smtClean="0"/>
              <a:pPr/>
              <a:t>27/04/2017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08D2F-8EA4-4FC1-8647-E15C594D075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17052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FD428-8CD8-4232-8ABF-FBBB7693E475}" type="datetimeFigureOut">
              <a:rPr lang="pt-BR" smtClean="0"/>
              <a:pPr/>
              <a:t>27/04/2017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08D2F-8EA4-4FC1-8647-E15C594D075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10632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258FD428-8CD8-4232-8ABF-FBBB7693E475}" type="datetimeFigureOut">
              <a:rPr lang="pt-BR" smtClean="0"/>
              <a:pPr/>
              <a:t>27/04/2017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39408D2F-8EA4-4FC1-8647-E15C594D075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37320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829" y="6021288"/>
            <a:ext cx="1488011" cy="82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11560" y="980728"/>
            <a:ext cx="76328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500"/>
              </a:spcAft>
            </a:pPr>
            <a:r>
              <a:rPr lang="pt-BR" sz="4000" b="1" dirty="0">
                <a:solidFill>
                  <a:srgbClr val="292934"/>
                </a:solidFill>
              </a:rPr>
              <a:t>S</a:t>
            </a:r>
            <a:r>
              <a:rPr lang="pt-BR" sz="4000" b="1" dirty="0" smtClean="0">
                <a:solidFill>
                  <a:srgbClr val="292934"/>
                </a:solidFill>
              </a:rPr>
              <a:t>ituação Financeira Hospital Metropolitano Odilon Behrens  Diagnóstico</a:t>
            </a:r>
            <a:endParaRPr lang="pt-BR" dirty="0">
              <a:solidFill>
                <a:srgbClr val="292934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529934" y="6244069"/>
            <a:ext cx="1954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292934"/>
                </a:solidFill>
              </a:rPr>
              <a:t>Abril de 2017</a:t>
            </a:r>
            <a:endParaRPr lang="pt-BR" dirty="0">
              <a:solidFill>
                <a:srgbClr val="29293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79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t-BR" dirty="0" smtClean="0"/>
              <a:t>Apresentação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7656513" y="6024563"/>
            <a:ext cx="1487487" cy="830262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57200" y="1700808"/>
            <a:ext cx="84352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400" dirty="0" smtClean="0"/>
              <a:t>Complexo Hospitalar de 518 Leitos</a:t>
            </a:r>
          </a:p>
          <a:p>
            <a:pPr>
              <a:lnSpc>
                <a:spcPct val="150000"/>
              </a:lnSpc>
            </a:pPr>
            <a:endParaRPr lang="pt-BR" sz="2400" dirty="0"/>
          </a:p>
          <a:p>
            <a:pPr marL="342900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2400" dirty="0" smtClean="0"/>
              <a:t>Hospital Metropolitano Odilon </a:t>
            </a:r>
            <a:r>
              <a:rPr lang="pt-BR" sz="2400" dirty="0" err="1" smtClean="0"/>
              <a:t>Behrens</a:t>
            </a:r>
            <a:endParaRPr lang="pt-BR" sz="2400" dirty="0" smtClean="0"/>
          </a:p>
          <a:p>
            <a:pPr marL="342900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2400" dirty="0" smtClean="0"/>
              <a:t>Hospital Nossa Senhora Aparecida</a:t>
            </a:r>
          </a:p>
          <a:p>
            <a:pPr marL="342900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2400" dirty="0" smtClean="0"/>
              <a:t>Hospital-Dia - Núcleo de Cirurgia Ambulatorial </a:t>
            </a:r>
          </a:p>
          <a:p>
            <a:pPr marL="342900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2400" dirty="0" smtClean="0"/>
              <a:t>UPA Noroeste II</a:t>
            </a:r>
          </a:p>
          <a:p>
            <a:pPr marL="342900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sz="2400" dirty="0" smtClean="0"/>
              <a:t>UPA Nordeste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391437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/>
              <a:t>Apresentação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7656513" y="6024563"/>
            <a:ext cx="1487487" cy="830262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0" y="764704"/>
            <a:ext cx="9144000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400" b="1" dirty="0" smtClean="0"/>
              <a:t>Algumas Habilitações</a:t>
            </a:r>
          </a:p>
          <a:p>
            <a:pPr>
              <a:lnSpc>
                <a:spcPct val="150000"/>
              </a:lnSpc>
            </a:pPr>
            <a:r>
              <a:rPr lang="pt-BR" sz="2000" dirty="0" smtClean="0"/>
              <a:t>Alta Complexidade Cardiovascular* e Cirurgia Vascular</a:t>
            </a:r>
          </a:p>
          <a:p>
            <a:pPr>
              <a:lnSpc>
                <a:spcPct val="150000"/>
              </a:lnSpc>
            </a:pPr>
            <a:r>
              <a:rPr lang="pt-BR" sz="2000" dirty="0" smtClean="0"/>
              <a:t>Cirurgia Vascular E Procedimentos </a:t>
            </a:r>
            <a:r>
              <a:rPr lang="pt-BR" sz="2000" dirty="0" err="1" smtClean="0"/>
              <a:t>Endovasculares</a:t>
            </a:r>
            <a:r>
              <a:rPr lang="pt-BR" sz="2000" dirty="0" smtClean="0"/>
              <a:t> </a:t>
            </a:r>
            <a:r>
              <a:rPr lang="pt-BR" sz="2000" dirty="0" err="1" smtClean="0"/>
              <a:t>Extracardíacos</a:t>
            </a:r>
            <a:endParaRPr lang="pt-BR" sz="2000" dirty="0" smtClean="0"/>
          </a:p>
          <a:p>
            <a:pPr>
              <a:lnSpc>
                <a:spcPct val="150000"/>
              </a:lnSpc>
            </a:pPr>
            <a:r>
              <a:rPr lang="pt-BR" sz="2000" dirty="0" smtClean="0"/>
              <a:t>Serviço Hospitalar Para Tratamento Aids</a:t>
            </a:r>
          </a:p>
          <a:p>
            <a:pPr>
              <a:lnSpc>
                <a:spcPct val="150000"/>
              </a:lnSpc>
            </a:pPr>
            <a:r>
              <a:rPr lang="pt-BR" sz="2000" dirty="0" smtClean="0"/>
              <a:t>Serviço de Atenção e Internação Domiciliar</a:t>
            </a:r>
          </a:p>
          <a:p>
            <a:pPr>
              <a:lnSpc>
                <a:spcPct val="150000"/>
              </a:lnSpc>
            </a:pPr>
            <a:r>
              <a:rPr lang="pt-BR" sz="2000" dirty="0" smtClean="0"/>
              <a:t>Hospital Dia</a:t>
            </a:r>
          </a:p>
          <a:p>
            <a:pPr>
              <a:lnSpc>
                <a:spcPct val="150000"/>
              </a:lnSpc>
            </a:pPr>
            <a:r>
              <a:rPr lang="pt-BR" sz="2000" dirty="0" smtClean="0"/>
              <a:t>Atendimento Terciário a Gestação De Alto Risco</a:t>
            </a:r>
          </a:p>
          <a:p>
            <a:pPr>
              <a:lnSpc>
                <a:spcPct val="150000"/>
              </a:lnSpc>
            </a:pPr>
            <a:r>
              <a:rPr lang="pt-BR" sz="2000" dirty="0" smtClean="0"/>
              <a:t>Alta Complexidade Em Neurologia/Neurocirurgia*</a:t>
            </a:r>
          </a:p>
          <a:p>
            <a:pPr>
              <a:lnSpc>
                <a:spcPct val="150000"/>
              </a:lnSpc>
            </a:pPr>
            <a:r>
              <a:rPr lang="pt-BR" sz="2000" dirty="0" smtClean="0"/>
              <a:t>Centro De Atendimento De Urgência Tipo III aos Pacientes Com AVC</a:t>
            </a:r>
          </a:p>
          <a:p>
            <a:pPr>
              <a:lnSpc>
                <a:spcPct val="150000"/>
              </a:lnSpc>
            </a:pPr>
            <a:r>
              <a:rPr lang="pt-BR" sz="2000" dirty="0" smtClean="0"/>
              <a:t>Alta Complexidade Em Terapia Nutricional*</a:t>
            </a:r>
          </a:p>
          <a:p>
            <a:pPr>
              <a:lnSpc>
                <a:spcPct val="150000"/>
              </a:lnSpc>
            </a:pPr>
            <a:r>
              <a:rPr lang="pt-BR" sz="2000" dirty="0" smtClean="0"/>
              <a:t>Alta Complexidade Em </a:t>
            </a:r>
            <a:r>
              <a:rPr lang="pt-BR" sz="2000" dirty="0" err="1" smtClean="0"/>
              <a:t>Traumato</a:t>
            </a:r>
            <a:r>
              <a:rPr lang="pt-BR" sz="2000" dirty="0" smtClean="0"/>
              <a:t>-ortopedia*</a:t>
            </a:r>
          </a:p>
          <a:p>
            <a:pPr>
              <a:lnSpc>
                <a:spcPct val="150000"/>
              </a:lnSpc>
            </a:pPr>
            <a:r>
              <a:rPr lang="pt-BR" sz="2000" dirty="0"/>
              <a:t>UTI II </a:t>
            </a:r>
            <a:r>
              <a:rPr lang="pt-BR" sz="2000" dirty="0" smtClean="0"/>
              <a:t>Adulto, Pediátrica e Neonatal</a:t>
            </a:r>
          </a:p>
          <a:p>
            <a:pPr>
              <a:lnSpc>
                <a:spcPct val="150000"/>
              </a:lnSpc>
            </a:pPr>
            <a:r>
              <a:rPr lang="pt-BR" sz="2000" dirty="0" smtClean="0"/>
              <a:t>Hospital de Ensino</a:t>
            </a:r>
          </a:p>
          <a:p>
            <a:pPr>
              <a:lnSpc>
                <a:spcPct val="150000"/>
              </a:lnSpc>
            </a:pPr>
            <a:endParaRPr lang="pt-BR" sz="2000" dirty="0" smtClean="0"/>
          </a:p>
        </p:txBody>
      </p:sp>
    </p:spTree>
    <p:extLst>
      <p:ext uri="{BB962C8B-B14F-4D97-AF65-F5344CB8AC3E}">
        <p14:creationId xmlns:p14="http://schemas.microsoft.com/office/powerpoint/2010/main" val="8644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t-BR" b="1" dirty="0"/>
              <a:t>Importância - Contextualização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7656513" y="6024563"/>
            <a:ext cx="1487487" cy="830262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63500" y="1196752"/>
            <a:ext cx="91890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Referência para SAMU, </a:t>
            </a:r>
            <a:r>
              <a:rPr lang="pt-BR" sz="2400" dirty="0" err="1"/>
              <a:t>UPA’s</a:t>
            </a:r>
            <a:r>
              <a:rPr lang="pt-BR" sz="2400" dirty="0"/>
              <a:t>, CINT e Centros de </a:t>
            </a:r>
            <a:r>
              <a:rPr lang="pt-BR" sz="2400" dirty="0" smtClean="0"/>
              <a:t>Saúde;</a:t>
            </a:r>
            <a:endParaRPr lang="pt-BR" sz="2400" dirty="0"/>
          </a:p>
          <a:p>
            <a:r>
              <a:rPr lang="pt-BR" sz="2400" dirty="0" smtClean="0"/>
              <a:t>Retaguarda pediátrica </a:t>
            </a:r>
            <a:r>
              <a:rPr lang="pt-BR" sz="2400" dirty="0"/>
              <a:t>para toda cidade continuamente nos finais de semana e na </a:t>
            </a:r>
            <a:r>
              <a:rPr lang="pt-BR" sz="2400" dirty="0" smtClean="0"/>
              <a:t>crise da sazonalidade;</a:t>
            </a:r>
            <a:endParaRPr lang="pt-BR" sz="2400" dirty="0"/>
          </a:p>
          <a:p>
            <a:r>
              <a:rPr lang="pt-BR" sz="2400" dirty="0"/>
              <a:t>Tratamento Ortopédico </a:t>
            </a:r>
            <a:r>
              <a:rPr lang="pt-BR" sz="2400" dirty="0" err="1"/>
              <a:t>Eletivado</a:t>
            </a:r>
            <a:r>
              <a:rPr lang="pt-BR" sz="2400" dirty="0"/>
              <a:t> (TOE)  para as </a:t>
            </a:r>
            <a:r>
              <a:rPr lang="pt-BR" sz="2400" dirty="0" err="1"/>
              <a:t>UPA’s</a:t>
            </a:r>
            <a:r>
              <a:rPr lang="pt-BR" sz="2400" dirty="0"/>
              <a:t> de </a:t>
            </a:r>
            <a:r>
              <a:rPr lang="pt-BR" sz="2400" dirty="0" smtClean="0"/>
              <a:t>BH;</a:t>
            </a:r>
            <a:endParaRPr lang="pt-BR" sz="2400" dirty="0"/>
          </a:p>
          <a:p>
            <a:r>
              <a:rPr lang="pt-BR" sz="2400" dirty="0"/>
              <a:t>Realização de consultas WU (ortopedia, vascular e feridas</a:t>
            </a:r>
            <a:r>
              <a:rPr lang="pt-BR" sz="2400" dirty="0" smtClean="0"/>
              <a:t>);</a:t>
            </a:r>
            <a:endParaRPr lang="pt-BR" sz="2400" dirty="0"/>
          </a:p>
          <a:p>
            <a:r>
              <a:rPr lang="pt-BR" sz="2400" dirty="0"/>
              <a:t>Único hospital </a:t>
            </a:r>
            <a:r>
              <a:rPr lang="pt-BR" sz="2400" dirty="0" smtClean="0"/>
              <a:t>“vaga zero” </a:t>
            </a:r>
            <a:r>
              <a:rPr lang="pt-BR" sz="2400" dirty="0"/>
              <a:t>para a </a:t>
            </a:r>
            <a:r>
              <a:rPr lang="pt-BR" sz="2400" dirty="0" err="1"/>
              <a:t>trombólise</a:t>
            </a:r>
            <a:r>
              <a:rPr lang="pt-BR" sz="2400" dirty="0"/>
              <a:t> </a:t>
            </a:r>
            <a:r>
              <a:rPr lang="pt-BR" sz="2400" dirty="0" smtClean="0"/>
              <a:t>na RMBH;</a:t>
            </a:r>
            <a:endParaRPr lang="pt-BR" sz="2400" dirty="0"/>
          </a:p>
          <a:p>
            <a:r>
              <a:rPr lang="pt-BR" sz="2400" dirty="0" smtClean="0"/>
              <a:t>Cumprimento de Mandados Judiciais </a:t>
            </a:r>
            <a:r>
              <a:rPr lang="pt-BR" sz="2400" dirty="0"/>
              <a:t>contra o </a:t>
            </a:r>
            <a:r>
              <a:rPr lang="pt-BR" sz="2400" dirty="0" smtClean="0"/>
              <a:t>município e Estado;</a:t>
            </a:r>
            <a:endParaRPr lang="pt-BR" sz="2400" dirty="0"/>
          </a:p>
          <a:p>
            <a:r>
              <a:rPr lang="pt-BR" sz="2400" dirty="0" smtClean="0"/>
              <a:t>Vários Serviços Especializados (geriatria, cir. torácica, plástica e pediátrica, endoscopia, PS odontológico, </a:t>
            </a:r>
            <a:r>
              <a:rPr lang="pt-BR" sz="2400" dirty="0" err="1" smtClean="0"/>
              <a:t>bucomaxilo</a:t>
            </a:r>
            <a:r>
              <a:rPr lang="pt-BR" sz="2400" dirty="0" smtClean="0"/>
              <a:t>, nefrologia);</a:t>
            </a:r>
            <a:endParaRPr lang="pt-BR" sz="2400" dirty="0"/>
          </a:p>
          <a:p>
            <a:r>
              <a:rPr lang="pt-BR" sz="2400" dirty="0"/>
              <a:t>Resposta para CINT de casos cirurgias </a:t>
            </a:r>
            <a:r>
              <a:rPr lang="pt-BR" sz="2400" dirty="0" smtClean="0"/>
              <a:t>eletivas;</a:t>
            </a:r>
            <a:endParaRPr lang="pt-BR" sz="2400" dirty="0"/>
          </a:p>
          <a:p>
            <a:r>
              <a:rPr lang="pt-BR" sz="2400" dirty="0"/>
              <a:t>Referência para neurologia (AVC) em todo município e atendimentos a vários </a:t>
            </a:r>
            <a:r>
              <a:rPr lang="pt-BR" sz="2400" dirty="0" smtClean="0"/>
              <a:t>municípios </a:t>
            </a:r>
            <a:r>
              <a:rPr lang="pt-BR" sz="2400" dirty="0"/>
              <a:t>da RMBH. Referência em </a:t>
            </a:r>
            <a:r>
              <a:rPr lang="pt-BR" sz="2400" dirty="0" smtClean="0"/>
              <a:t>neurocirurgia e cirurgia vascular;</a:t>
            </a:r>
            <a:endParaRPr lang="pt-BR" sz="2400" dirty="0"/>
          </a:p>
          <a:p>
            <a:r>
              <a:rPr lang="pt-BR" sz="2400" dirty="0"/>
              <a:t>Obstetrícia e urgências </a:t>
            </a:r>
            <a:r>
              <a:rPr lang="pt-BR" sz="2400" dirty="0" smtClean="0"/>
              <a:t>ginecológicas;</a:t>
            </a:r>
          </a:p>
          <a:p>
            <a:r>
              <a:rPr lang="pt-BR" sz="2400" dirty="0" smtClean="0"/>
              <a:t>Etc.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35934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524328" y="6025263"/>
            <a:ext cx="1487553" cy="82912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83601" y="332656"/>
            <a:ext cx="79496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pt-BR" sz="3200" spc="-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Ações adotadas pelo HMOB </a:t>
            </a:r>
            <a:r>
              <a:rPr lang="pt-BR" sz="32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na última gestão</a:t>
            </a:r>
          </a:p>
        </p:txBody>
      </p:sp>
      <p:sp>
        <p:nvSpPr>
          <p:cNvPr id="7" name="Retângulo 6"/>
          <p:cNvSpPr/>
          <p:nvPr/>
        </p:nvSpPr>
        <p:spPr>
          <a:xfrm>
            <a:off x="35496" y="893033"/>
            <a:ext cx="90805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2000" dirty="0"/>
              <a:t>Aumento de </a:t>
            </a:r>
            <a:r>
              <a:rPr lang="pt-BR" sz="2000" dirty="0" smtClean="0"/>
              <a:t>22,2% </a:t>
            </a:r>
            <a:r>
              <a:rPr lang="pt-BR" sz="2000" dirty="0"/>
              <a:t>leitos </a:t>
            </a:r>
            <a:r>
              <a:rPr lang="pt-BR" sz="2000" dirty="0" smtClean="0"/>
              <a:t>para o </a:t>
            </a:r>
            <a:r>
              <a:rPr lang="pt-BR" sz="2000" dirty="0"/>
              <a:t>SUS/BH, no período de 2012 a </a:t>
            </a:r>
            <a:r>
              <a:rPr lang="pt-BR" sz="2000" dirty="0" smtClean="0"/>
              <a:t>2016;</a:t>
            </a:r>
            <a:endParaRPr lang="pt-BR" sz="2000" dirty="0"/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Expansão de leitos terapia intensiva com </a:t>
            </a:r>
            <a:r>
              <a:rPr lang="pt-BR" sz="2000" dirty="0" smtClean="0"/>
              <a:t>impacto positivo </a:t>
            </a:r>
            <a:r>
              <a:rPr lang="pt-BR" sz="2000" dirty="0"/>
              <a:t>para a </a:t>
            </a:r>
            <a:r>
              <a:rPr lang="pt-BR" sz="2000" dirty="0" smtClean="0"/>
              <a:t>rede de urgência;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/>
              <a:t>Expansão leitos de ortopedia (incluindo atendimento a trauma de MMSS);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/>
              <a:t>Ampliação </a:t>
            </a:r>
            <a:r>
              <a:rPr lang="pt-BR" sz="2000" dirty="0"/>
              <a:t>do serviço </a:t>
            </a:r>
            <a:r>
              <a:rPr lang="pt-BR" sz="2000" dirty="0" smtClean="0"/>
              <a:t>pediátrico - </a:t>
            </a:r>
            <a:r>
              <a:rPr lang="pt-BR" sz="2000" dirty="0"/>
              <a:t>importante </a:t>
            </a:r>
            <a:r>
              <a:rPr lang="pt-BR" sz="2000" dirty="0" smtClean="0"/>
              <a:t>demanda do município; </a:t>
            </a:r>
            <a:endParaRPr lang="pt-BR" sz="2000" dirty="0"/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/>
              <a:t>Expansão </a:t>
            </a:r>
            <a:r>
              <a:rPr lang="pt-BR" sz="2000" dirty="0" smtClean="0"/>
              <a:t>da capacidade de atendimento a urgências </a:t>
            </a:r>
            <a:r>
              <a:rPr lang="pt-BR" sz="2000" dirty="0"/>
              <a:t>(UPA-HOB) sem o gasto adicional pelo município </a:t>
            </a:r>
            <a:r>
              <a:rPr lang="pt-BR" sz="2000" dirty="0" smtClean="0"/>
              <a:t>com o custeio de </a:t>
            </a:r>
            <a:r>
              <a:rPr lang="pt-BR" sz="2000" dirty="0"/>
              <a:t>1,5 </a:t>
            </a:r>
            <a:r>
              <a:rPr lang="pt-BR" sz="2000" dirty="0" smtClean="0"/>
              <a:t>milhão/mês;</a:t>
            </a:r>
            <a:endParaRPr lang="pt-BR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2000" dirty="0" smtClean="0"/>
              <a:t>Importante referência </a:t>
            </a:r>
            <a:r>
              <a:rPr lang="pt-BR" sz="2000" dirty="0"/>
              <a:t>no atendimento a Dengue com a implantação dos </a:t>
            </a:r>
            <a:r>
              <a:rPr lang="pt-BR" sz="2000" dirty="0" smtClean="0"/>
              <a:t>CAD </a:t>
            </a:r>
            <a:r>
              <a:rPr lang="pt-BR" sz="2000" dirty="0"/>
              <a:t>e </a:t>
            </a:r>
            <a:r>
              <a:rPr lang="pt-BR" sz="2000" dirty="0" smtClean="0"/>
              <a:t>URV;</a:t>
            </a:r>
            <a:endParaRPr lang="pt-BR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2000" dirty="0"/>
              <a:t>Em recente estudo realizado pela GERG/SMSA foi considerado Hospital público com um dos melhores </a:t>
            </a:r>
            <a:r>
              <a:rPr lang="pt-BR" sz="2000" dirty="0" smtClean="0"/>
              <a:t>desempenhos </a:t>
            </a:r>
            <a:r>
              <a:rPr lang="pt-BR" sz="2000" dirty="0"/>
              <a:t>custo x </a:t>
            </a:r>
            <a:r>
              <a:rPr lang="pt-BR" sz="2000" dirty="0" smtClean="0"/>
              <a:t>atendimentos.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69746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24328" y="6025263"/>
            <a:ext cx="1487553" cy="829128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511212" y="332656"/>
            <a:ext cx="40943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pt-BR" sz="3200" spc="-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Análise Organizacional</a:t>
            </a:r>
            <a:endParaRPr lang="pt-BR" sz="32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368301" y="1268760"/>
            <a:ext cx="823614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pt-BR" sz="2000" dirty="0"/>
              <a:t>Diminuição </a:t>
            </a:r>
            <a:r>
              <a:rPr lang="pt-BR" sz="2000" dirty="0" smtClean="0"/>
              <a:t>de cargos comissionados (economia R$ 139 mil/mês);</a:t>
            </a:r>
            <a:endParaRPr lang="pt-BR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pt-BR" sz="2000" dirty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pt-BR" sz="2000" dirty="0" smtClean="0"/>
              <a:t>Revisão </a:t>
            </a:r>
            <a:r>
              <a:rPr lang="pt-BR" sz="2000" dirty="0"/>
              <a:t>da volumetria de </a:t>
            </a:r>
            <a:r>
              <a:rPr lang="pt-BR" sz="2000" dirty="0" smtClean="0"/>
              <a:t>pessoal;</a:t>
            </a:r>
            <a:endParaRPr lang="pt-BR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pt-BR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pt-BR" sz="2000" dirty="0"/>
              <a:t>Desenvolvimento do Plano de </a:t>
            </a:r>
            <a:r>
              <a:rPr lang="pt-BR" sz="2000" dirty="0" smtClean="0"/>
              <a:t>Obras – (Reestruturação </a:t>
            </a:r>
            <a:r>
              <a:rPr lang="pt-BR" sz="2000" dirty="0"/>
              <a:t>das áreas </a:t>
            </a:r>
            <a:r>
              <a:rPr lang="pt-BR" sz="2000" dirty="0" smtClean="0"/>
              <a:t>físicas e Expansão estrutural);</a:t>
            </a:r>
            <a:endParaRPr lang="pt-BR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pt-BR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pt-BR" sz="2000" dirty="0"/>
              <a:t>Mapeamento das necessidades de equipamentos </a:t>
            </a:r>
            <a:r>
              <a:rPr lang="pt-BR" sz="2000" dirty="0" smtClean="0"/>
              <a:t>estruturantes;</a:t>
            </a:r>
            <a:endParaRPr lang="pt-BR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pt-BR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pt-BR" sz="2000" dirty="0"/>
              <a:t>Busca de recursos </a:t>
            </a:r>
            <a:r>
              <a:rPr lang="pt-BR" sz="2000" dirty="0" smtClean="0"/>
              <a:t>orçamentários.</a:t>
            </a:r>
            <a:endParaRPr lang="pt-BR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73903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80728"/>
            <a:ext cx="8400743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511212" y="395953"/>
            <a:ext cx="40943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pt-BR" sz="3200" spc="-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Análise Organizacional</a:t>
            </a:r>
            <a:endParaRPr lang="pt-BR" sz="32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969" y="5480645"/>
            <a:ext cx="1487487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8151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511212" y="332656"/>
            <a:ext cx="40943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pt-BR" sz="3200" spc="-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Análise Organizacional</a:t>
            </a:r>
            <a:endParaRPr lang="pt-BR" sz="32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24328" y="5805264"/>
            <a:ext cx="1487553" cy="82912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" y="942529"/>
            <a:ext cx="7085037" cy="565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0360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24328" y="6025263"/>
            <a:ext cx="1487553" cy="829128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843284" y="332656"/>
            <a:ext cx="74302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pt-BR" sz="3200" spc="-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Ações para Redução de Custos em 2017</a:t>
            </a:r>
            <a:endParaRPr lang="pt-BR" sz="32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3500" y="1210682"/>
            <a:ext cx="868496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b="1" dirty="0" smtClean="0"/>
              <a:t>Lista </a:t>
            </a:r>
            <a:r>
              <a:rPr lang="pt-BR" sz="2000" b="1" dirty="0"/>
              <a:t>de medicamentos e materiais médico </a:t>
            </a:r>
            <a:r>
              <a:rPr lang="pt-BR" sz="2000" b="1" dirty="0" smtClean="0"/>
              <a:t>hospitalares: - aprox. R$150mil/mês;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b="1" dirty="0" smtClean="0"/>
              <a:t>Revisão dos </a:t>
            </a:r>
            <a:r>
              <a:rPr lang="pt-BR" sz="2000" b="1" dirty="0"/>
              <a:t>protocolos de utilização de OPME pelas Clínicas </a:t>
            </a:r>
            <a:r>
              <a:rPr lang="pt-BR" sz="2000" b="1" dirty="0" smtClean="0"/>
              <a:t>Cirúrgicas, </a:t>
            </a:r>
            <a:r>
              <a:rPr lang="pt-BR" sz="2000" b="1" dirty="0"/>
              <a:t>adequando a tabela </a:t>
            </a:r>
            <a:r>
              <a:rPr lang="pt-BR" sz="2000" b="1" dirty="0" smtClean="0"/>
              <a:t>SUS;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b="1" dirty="0" smtClean="0"/>
              <a:t>Redução contratação temporária – 96mil/mês;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000" b="1" dirty="0" smtClean="0"/>
              <a:t>Informatização da folha 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sz="2000" b="1" dirty="0" smtClean="0"/>
              <a:t>Valor do Investimento:  1,58milhão   fonte: PMAT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sz="2000" b="1" dirty="0" smtClean="0"/>
              <a:t>Situação atual: Aguardando homologação do certame dos serviços de implantação do sistema de RH Protheus/</a:t>
            </a:r>
            <a:r>
              <a:rPr lang="pt-BR" sz="2000" b="1" dirty="0" err="1" smtClean="0"/>
              <a:t>Totus</a:t>
            </a:r>
            <a:r>
              <a:rPr lang="pt-BR" sz="2000" b="1" dirty="0" smtClean="0"/>
              <a:t> .</a:t>
            </a:r>
            <a:endParaRPr lang="pt-BR" sz="20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12625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24328" y="6025263"/>
            <a:ext cx="1487553" cy="829128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04867" y="332656"/>
            <a:ext cx="83070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pt-BR" sz="3200" spc="-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Possíveis Incorporações de Receitas para 2017</a:t>
            </a:r>
            <a:endParaRPr lang="pt-BR" sz="32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35496" y="980728"/>
            <a:ext cx="90805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/>
              <a:t>Previsão </a:t>
            </a:r>
            <a:r>
              <a:rPr lang="pt-BR" sz="2000" b="1" dirty="0" smtClean="0"/>
              <a:t>de receita </a:t>
            </a:r>
            <a:r>
              <a:rPr lang="pt-BR" sz="2000" b="1" dirty="0"/>
              <a:t>do Estacionamento UPA HOB – </a:t>
            </a:r>
            <a:r>
              <a:rPr lang="pt-BR" sz="2000" b="1" dirty="0" smtClean="0"/>
              <a:t>140 </a:t>
            </a:r>
            <a:r>
              <a:rPr lang="pt-BR" sz="2000" b="1" dirty="0"/>
              <a:t>mil/ano</a:t>
            </a:r>
          </a:p>
          <a:p>
            <a:pPr algn="just"/>
            <a:r>
              <a:rPr lang="pt-BR" sz="2000" b="1" dirty="0"/>
              <a:t>     Situação atual:  funcionamento </a:t>
            </a:r>
            <a:r>
              <a:rPr lang="pt-BR" sz="2000" b="1" dirty="0" smtClean="0"/>
              <a:t>iniciado a </a:t>
            </a:r>
            <a:r>
              <a:rPr lang="pt-BR" sz="2000" b="1" dirty="0"/>
              <a:t>partir de </a:t>
            </a:r>
            <a:r>
              <a:rPr lang="pt-BR" sz="2000" b="1" dirty="0" smtClean="0"/>
              <a:t>06/12/16;</a:t>
            </a:r>
            <a:endParaRPr lang="pt-BR" sz="2000" b="1" dirty="0"/>
          </a:p>
          <a:p>
            <a:pPr algn="just"/>
            <a:r>
              <a:rPr lang="pt-BR" sz="2000" b="1" dirty="0"/>
              <a:t>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/>
              <a:t>Habilitação </a:t>
            </a:r>
            <a:r>
              <a:rPr lang="pt-BR" sz="2000" b="1" dirty="0" smtClean="0"/>
              <a:t>como Hospital </a:t>
            </a:r>
            <a:r>
              <a:rPr lang="pt-BR" sz="2000" b="1" dirty="0"/>
              <a:t>de Ensino junto Ministério Educação nos termos da Portaria Interministerial nº 285 de 24/03/15 – 400 </a:t>
            </a:r>
            <a:r>
              <a:rPr lang="pt-BR" sz="2000" b="1" dirty="0" smtClean="0"/>
              <a:t>mil/mês; </a:t>
            </a:r>
            <a:endParaRPr lang="pt-BR" sz="2000" b="1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2000" b="1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/>
              <a:t>Emenda Parlamentar Dep. Reginaldo Lopes – 100 mil para aquisição de equipamentos, convênio </a:t>
            </a:r>
            <a:r>
              <a:rPr lang="pt-BR" sz="2000" b="1" dirty="0" smtClean="0"/>
              <a:t>assinado, registrado e empenhado;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2000" b="1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Obtenção recursos oriundos de ações do MPT – 820 mil para aquisição de equipamentos;</a:t>
            </a:r>
            <a:endParaRPr lang="pt-BR" sz="2000" b="1" dirty="0"/>
          </a:p>
          <a:p>
            <a:pPr algn="just"/>
            <a:r>
              <a:rPr lang="pt-BR" sz="2000" b="1" dirty="0"/>
              <a:t>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/>
              <a:t>Negociação </a:t>
            </a:r>
            <a:r>
              <a:rPr lang="pt-BR" sz="2000" b="1" dirty="0" smtClean="0"/>
              <a:t>de reajuste dos convênios com Faculdades </a:t>
            </a:r>
            <a:r>
              <a:rPr lang="pt-BR" sz="2000" b="1" dirty="0"/>
              <a:t>– </a:t>
            </a:r>
            <a:r>
              <a:rPr lang="pt-BR" sz="2000" b="1" dirty="0" smtClean="0"/>
              <a:t>15 mil/mês;</a:t>
            </a:r>
            <a:endParaRPr lang="pt-BR" sz="2000" b="1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2000" b="1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Credenciamento junto ao MS dos 10(dez) leitos de UTI – 116mil/mês;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145159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dirty="0"/>
              <a:t>RECEITAS </a:t>
            </a:r>
            <a:r>
              <a:rPr lang="en-US" sz="3600" dirty="0" smtClean="0"/>
              <a:t> A  RECEBER </a:t>
            </a:r>
            <a:r>
              <a:rPr lang="en-US" sz="3600" dirty="0"/>
              <a:t>FMS – 2017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Tahoma"/>
                <a:cs typeface="Tahoma"/>
              </a:rPr>
              <a:t/>
            </a:r>
            <a:b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Tahoma"/>
                <a:cs typeface="Tahoma"/>
              </a:rPr>
            </a:br>
            <a:endParaRPr lang="pt-B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829" y="6021288"/>
            <a:ext cx="1488011" cy="82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925" y="1916832"/>
            <a:ext cx="5300347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696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3536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/>
              <a:t>RECEITAS A RECEBER </a:t>
            </a:r>
            <a:r>
              <a:rPr lang="en-US" sz="3600" dirty="0" smtClean="0"/>
              <a:t>SES </a:t>
            </a:r>
            <a:r>
              <a:rPr lang="en-US" sz="3600" dirty="0"/>
              <a:t>– </a:t>
            </a:r>
            <a:r>
              <a:rPr lang="en-US" sz="3600" dirty="0" smtClean="0"/>
              <a:t>2016/2017</a:t>
            </a:r>
            <a:endParaRPr lang="pt-B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829" y="6021288"/>
            <a:ext cx="1488011" cy="82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91674"/>
            <a:ext cx="4176464" cy="5189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6393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829" y="6021288"/>
            <a:ext cx="1488011" cy="82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200" dirty="0"/>
              <a:t>COMPOSIÇÃO DA DÍVIDA – 2017</a:t>
            </a:r>
            <a:br>
              <a:rPr lang="en-US" sz="3200" dirty="0"/>
            </a:br>
            <a:endParaRPr lang="pt-BR" sz="3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96752"/>
            <a:ext cx="7560840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423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24328" y="6025263"/>
            <a:ext cx="1487553" cy="829128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07474" y="404664"/>
            <a:ext cx="81018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pt-BR" sz="3200" spc="-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Novas despesas previstas (aumento do déficit)</a:t>
            </a:r>
            <a:endParaRPr lang="pt-BR" sz="32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3500" y="1052736"/>
            <a:ext cx="904500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Obras da CME adequando as normas da vigilância sanitária, custo estimado de R$650mil (permitiria esterilização dos materiais upas);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2000" b="1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Adequações ambulatório 2º andar UPA – R$530mil;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2000" b="1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Reforma UNSA para adequação enfermarias – R$480mil;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2000" b="1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Passagem coberta UPA HOB com 2º HOB – R$320mil;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2000" b="1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Instalação do sistema de refrigeração na ortopedia – R$160mil e no terceiro andar prédio UPA – R$200mil;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2000" b="1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Aquisição e Implantação Sistema de Gestão Hospitalar – R$5milhões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2000" b="1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/>
              <a:t>Troca do Tubo emissor de RX do Tomógrafo marca Philips, com despesa estimada em R$550mil;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88797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24328" y="6025263"/>
            <a:ext cx="1487553" cy="829128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07474" y="404664"/>
            <a:ext cx="81018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pt-BR" sz="3200" spc="-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Novas despesas previstas (aumento do déficit)</a:t>
            </a:r>
            <a:endParaRPr lang="pt-BR" sz="32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3500" y="1378511"/>
            <a:ext cx="90450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/>
              <a:t>Reajuste de 7,39% da CCT dos contratos terceirizados – Impacto previsto de R$158mil/mês;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2000" b="1" dirty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Nomeação vagas no concurso vigente – impacto 325mil/mês;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2000" b="1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Demanda novo concurso – impacto 434mil/mês;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BR" sz="2000" b="1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BR" sz="2000" b="1" dirty="0" smtClean="0"/>
              <a:t>Substituição servidores férias prêmio assiduidade – 97mil/mês.</a:t>
            </a: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200618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576064"/>
          </a:xfrm>
        </p:spPr>
        <p:txBody>
          <a:bodyPr>
            <a:normAutofit/>
          </a:bodyPr>
          <a:lstStyle/>
          <a:p>
            <a:pPr algn="ctr"/>
            <a:r>
              <a:rPr lang="en-US" sz="2700" dirty="0" smtClean="0"/>
              <a:t>COMPARATIVO </a:t>
            </a:r>
            <a:r>
              <a:rPr lang="en-US" sz="2700" dirty="0"/>
              <a:t>FOLHA 2013 – </a:t>
            </a:r>
            <a:r>
              <a:rPr lang="en-US" sz="2700" dirty="0" smtClean="0"/>
              <a:t>2017</a:t>
            </a:r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8824664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659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76064"/>
          </a:xfrm>
        </p:spPr>
        <p:txBody>
          <a:bodyPr>
            <a:normAutofit/>
          </a:bodyPr>
          <a:lstStyle/>
          <a:p>
            <a:pPr algn="ctr"/>
            <a:r>
              <a:rPr lang="en-US" sz="2700" dirty="0" smtClean="0"/>
              <a:t>COMPARATIVO FOLHA </a:t>
            </a:r>
            <a:r>
              <a:rPr lang="en-US" sz="2700" dirty="0"/>
              <a:t>PAGA </a:t>
            </a:r>
            <a:r>
              <a:rPr lang="en-US" sz="2700" dirty="0" smtClean="0"/>
              <a:t>X REPASSE FOLHA</a:t>
            </a:r>
            <a:endParaRPr lang="pt-BR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40" y="1844824"/>
            <a:ext cx="8398348" cy="3211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829" y="6021288"/>
            <a:ext cx="1488011" cy="82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586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en-US" sz="2700" dirty="0" smtClean="0"/>
              <a:t>COMPARATIVO DESPESAS PAGAS X EMPENHADAS (CUSTEIO)</a:t>
            </a:r>
            <a:endParaRPr lang="pt-B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829" y="6021288"/>
            <a:ext cx="1488011" cy="82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7704856" cy="4017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765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dirty="0" smtClean="0"/>
              <a:t>COMPARATIVO RESTOS  A PAGAR X DISPONIBILIDADE FINANCEIRA</a:t>
            </a:r>
            <a:endParaRPr lang="pt-B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829" y="6021288"/>
            <a:ext cx="1488011" cy="82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12" y="1556792"/>
            <a:ext cx="8898584" cy="4286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598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457200" y="332656"/>
            <a:ext cx="8229600" cy="5760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700" dirty="0" smtClean="0"/>
              <a:t>PROJEÇÃO DÉFICIT – 2017</a:t>
            </a:r>
            <a:endParaRPr lang="pt-BR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089" y="2395165"/>
            <a:ext cx="6569263" cy="1537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82046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1542997" y="467961"/>
            <a:ext cx="60308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pt-BR" sz="3200" b="1" spc="-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Conclusão e Encaminhamentos</a:t>
            </a:r>
            <a:endParaRPr lang="pt-BR" sz="3200" b="1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73016"/>
          </a:xfrm>
        </p:spPr>
        <p:txBody>
          <a:bodyPr/>
          <a:lstStyle/>
          <a:p>
            <a:r>
              <a:rPr lang="pt-BR" dirty="0" smtClean="0"/>
              <a:t>Importante equipamento de saúde para a rede pública;</a:t>
            </a:r>
          </a:p>
          <a:p>
            <a:r>
              <a:rPr lang="pt-BR" dirty="0" smtClean="0"/>
              <a:t>Retaguarda fundamental para CINT e UPA;</a:t>
            </a:r>
          </a:p>
          <a:p>
            <a:r>
              <a:rPr lang="pt-BR" dirty="0" smtClean="0"/>
              <a:t>Redução de serviços geralmente provoca agravamento da crise em hospitais;</a:t>
            </a:r>
          </a:p>
          <a:p>
            <a:r>
              <a:rPr lang="pt-BR" dirty="0" smtClean="0"/>
              <a:t>“Clima” </a:t>
            </a:r>
            <a:r>
              <a:rPr lang="pt-BR" dirty="0" err="1" smtClean="0"/>
              <a:t>intra</a:t>
            </a:r>
            <a:r>
              <a:rPr lang="pt-BR" dirty="0" smtClean="0"/>
              <a:t> e extra institucional propício para mudanças;</a:t>
            </a:r>
          </a:p>
          <a:p>
            <a:r>
              <a:rPr lang="pt-BR" dirty="0" smtClean="0"/>
              <a:t>Diagnóstico apresentado na SMSA, Ger. </a:t>
            </a:r>
            <a:r>
              <a:rPr lang="pt-BR" dirty="0" err="1" smtClean="0"/>
              <a:t>Compilance</a:t>
            </a:r>
            <a:r>
              <a:rPr lang="pt-BR" dirty="0" smtClean="0"/>
              <a:t> e SMPL;</a:t>
            </a:r>
          </a:p>
          <a:p>
            <a:r>
              <a:rPr lang="pt-BR" dirty="0" smtClean="0"/>
              <a:t>Reunião agendada para 03/05/17 com a SMF, SMSA, SMPL.</a:t>
            </a:r>
          </a:p>
        </p:txBody>
      </p:sp>
    </p:spTree>
    <p:extLst>
      <p:ext uri="{BB962C8B-B14F-4D97-AF65-F5344CB8AC3E}">
        <p14:creationId xmlns:p14="http://schemas.microsoft.com/office/powerpoint/2010/main" val="192883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Logomarca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sp>
        <p:nvSpPr>
          <p:cNvPr id="17413" name="AutoShape 5" descr="Atlântica Coff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" y="404663"/>
            <a:ext cx="9080499" cy="6399043"/>
          </a:xfrm>
        </p:spPr>
      </p:pic>
    </p:spTree>
    <p:extLst>
      <p:ext uri="{BB962C8B-B14F-4D97-AF65-F5344CB8AC3E}">
        <p14:creationId xmlns:p14="http://schemas.microsoft.com/office/powerpoint/2010/main" val="203435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lho">
  <a:themeElements>
    <a:clrScheme name="Personalizada 5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E57200"/>
      </a:accent1>
      <a:accent2>
        <a:srgbClr val="FF9933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2306</TotalTime>
  <Words>845</Words>
  <Application>Microsoft Office PowerPoint</Application>
  <PresentationFormat>Apresentação na tela (4:3)</PresentationFormat>
  <Paragraphs>114</Paragraphs>
  <Slides>22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3" baseType="lpstr">
      <vt:lpstr>Brilho</vt:lpstr>
      <vt:lpstr>Apresentação do PowerPoint</vt:lpstr>
      <vt:lpstr>Apresentação </vt:lpstr>
      <vt:lpstr>Apresentação </vt:lpstr>
      <vt:lpstr>Importância - Contextualização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RECEITAS  A  RECEBER FMS – 2017 </vt:lpstr>
      <vt:lpstr>RECEITAS A RECEBER SES – 2016/2017</vt:lpstr>
      <vt:lpstr>COMPOSIÇÃO DA DÍVIDA – 2017 </vt:lpstr>
      <vt:lpstr>Apresentação do PowerPoint</vt:lpstr>
      <vt:lpstr>Apresentação do PowerPoint</vt:lpstr>
      <vt:lpstr>COMPARATIVO FOLHA 2013 – 2017</vt:lpstr>
      <vt:lpstr>COMPARATIVO FOLHA PAGA X REPASSE FOLHA</vt:lpstr>
      <vt:lpstr>COMPARATIVO DESPESAS PAGAS X EMPENHADAS (CUSTEIO)</vt:lpstr>
      <vt:lpstr>COMPARATIVO RESTOS  A PAGAR X DISPONIBILIDADE FINANCEIRA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GUILHERME JOSE ANTONINI BARBOSA</dc:creator>
  <cp:lastModifiedBy>DANILO BORGES MATIAS</cp:lastModifiedBy>
  <cp:revision>169</cp:revision>
  <cp:lastPrinted>2017-04-27T19:20:45Z</cp:lastPrinted>
  <dcterms:created xsi:type="dcterms:W3CDTF">2016-05-10T10:33:14Z</dcterms:created>
  <dcterms:modified xsi:type="dcterms:W3CDTF">2017-04-27T20:37:57Z</dcterms:modified>
</cp:coreProperties>
</file>