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8" r:id="rId10"/>
    <p:sldId id="263" r:id="rId11"/>
    <p:sldId id="271" r:id="rId12"/>
    <p:sldId id="275" r:id="rId13"/>
    <p:sldId id="276" r:id="rId14"/>
    <p:sldId id="272" r:id="rId15"/>
    <p:sldId id="266" r:id="rId16"/>
    <p:sldId id="274" r:id="rId17"/>
    <p:sldId id="270" r:id="rId18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79" autoAdjust="0"/>
    <p:restoredTop sz="99497" autoAdjust="0"/>
  </p:normalViewPr>
  <p:slideViewPr>
    <p:cSldViewPr snapToGrid="0">
      <p:cViewPr varScale="1">
        <p:scale>
          <a:sx n="92" d="100"/>
          <a:sy n="92" d="100"/>
        </p:scale>
        <p:origin x="-96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61701-00B0-4D0A-965A-DFC0CEBF9DA8}" type="datetimeFigureOut">
              <a:rPr lang="pt-BR" smtClean="0"/>
              <a:pPr/>
              <a:t>07/11/2018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1439FF-2E70-4318-9EE2-26A304B9BF44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711255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61701-00B0-4D0A-965A-DFC0CEBF9DA8}" type="datetimeFigureOut">
              <a:rPr lang="pt-BR" smtClean="0"/>
              <a:pPr/>
              <a:t>07/11/2018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1439FF-2E70-4318-9EE2-26A304B9BF44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097007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61701-00B0-4D0A-965A-DFC0CEBF9DA8}" type="datetimeFigureOut">
              <a:rPr lang="pt-BR" smtClean="0"/>
              <a:pPr/>
              <a:t>07/11/2018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1439FF-2E70-4318-9EE2-26A304B9BF44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40046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61701-00B0-4D0A-965A-DFC0CEBF9DA8}" type="datetimeFigureOut">
              <a:rPr lang="pt-BR" smtClean="0"/>
              <a:pPr/>
              <a:t>07/11/2018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1439FF-2E70-4318-9EE2-26A304B9BF44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291019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61701-00B0-4D0A-965A-DFC0CEBF9DA8}" type="datetimeFigureOut">
              <a:rPr lang="pt-BR" smtClean="0"/>
              <a:pPr/>
              <a:t>07/11/2018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1439FF-2E70-4318-9EE2-26A304B9BF44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559500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61701-00B0-4D0A-965A-DFC0CEBF9DA8}" type="datetimeFigureOut">
              <a:rPr lang="pt-BR" smtClean="0"/>
              <a:pPr/>
              <a:t>07/11/2018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1439FF-2E70-4318-9EE2-26A304B9BF44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447258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61701-00B0-4D0A-965A-DFC0CEBF9DA8}" type="datetimeFigureOut">
              <a:rPr lang="pt-BR" smtClean="0"/>
              <a:pPr/>
              <a:t>07/11/2018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1439FF-2E70-4318-9EE2-26A304B9BF44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423415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61701-00B0-4D0A-965A-DFC0CEBF9DA8}" type="datetimeFigureOut">
              <a:rPr lang="pt-BR" smtClean="0"/>
              <a:pPr/>
              <a:t>07/11/2018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1439FF-2E70-4318-9EE2-26A304B9BF44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255301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61701-00B0-4D0A-965A-DFC0CEBF9DA8}" type="datetimeFigureOut">
              <a:rPr lang="pt-BR" smtClean="0"/>
              <a:pPr/>
              <a:t>07/11/2018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1439FF-2E70-4318-9EE2-26A304B9BF44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444742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61701-00B0-4D0A-965A-DFC0CEBF9DA8}" type="datetimeFigureOut">
              <a:rPr lang="pt-BR" smtClean="0"/>
              <a:pPr/>
              <a:t>07/11/2018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1439FF-2E70-4318-9EE2-26A304B9BF44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040153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61701-00B0-4D0A-965A-DFC0CEBF9DA8}" type="datetimeFigureOut">
              <a:rPr lang="pt-BR" smtClean="0"/>
              <a:pPr/>
              <a:t>07/11/2018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1439FF-2E70-4318-9EE2-26A304B9BF44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068397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861701-00B0-4D0A-965A-DFC0CEBF9DA8}" type="datetimeFigureOut">
              <a:rPr lang="pt-BR" smtClean="0"/>
              <a:pPr/>
              <a:t>07/11/2018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1439FF-2E70-4318-9EE2-26A304B9BF44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207529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m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-166260" y="2174594"/>
            <a:ext cx="8603673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28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IMPACTOS AMBIENTAIS CAUSADOS PELA EMPABRA NO</a:t>
            </a:r>
          </a:p>
          <a:p>
            <a:pPr algn="r"/>
            <a:r>
              <a:rPr lang="pt-BR" sz="28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PARQUE ESTADUAL  FLORESTA DA BALEIA</a:t>
            </a:r>
          </a:p>
          <a:p>
            <a:pPr algn="r"/>
            <a:endParaRPr lang="pt-BR" sz="28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r"/>
            <a:r>
              <a:rPr lang="pt-BR" sz="2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Elaborado por:</a:t>
            </a:r>
          </a:p>
          <a:p>
            <a:pPr algn="r"/>
            <a:endParaRPr lang="pt-BR" sz="24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r"/>
            <a:r>
              <a:rPr lang="pt-BR" sz="2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Luisa Campos</a:t>
            </a:r>
          </a:p>
          <a:p>
            <a:pPr algn="r"/>
            <a:r>
              <a:rPr lang="pt-BR" sz="2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Amanda </a:t>
            </a:r>
            <a:r>
              <a:rPr lang="pt-BR" sz="24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Bencupert</a:t>
            </a:r>
            <a:endParaRPr lang="pt-BR" sz="24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r"/>
            <a:endParaRPr lang="pt-BR" sz="28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2395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" descr="Imagem"/>
          <p:cNvPicPr>
            <a:picLocks noChangeAspect="1"/>
          </p:cNvPicPr>
          <p:nvPr/>
        </p:nvPicPr>
        <p:blipFill>
          <a:blip r:embed="rId2" cstate="print">
            <a:extLst/>
          </a:blip>
          <a:srcRect t="-1"/>
          <a:stretch>
            <a:fillRect/>
          </a:stretch>
        </p:blipFill>
        <p:spPr>
          <a:xfrm>
            <a:off x="0" y="0"/>
            <a:ext cx="9143998" cy="6858000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2160713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manda.silva.SISEMA\Documents\MAPAS\Mapa Corredor Ecológico Serra do Curral.jpg"/>
          <p:cNvPicPr>
            <a:picLocks noChangeAspect="1" noChangeArrowheads="1"/>
          </p:cNvPicPr>
          <p:nvPr/>
        </p:nvPicPr>
        <p:blipFill>
          <a:blip r:embed="rId2" cstate="print"/>
          <a:srcRect t="3252" b="2048"/>
          <a:stretch>
            <a:fillRect/>
          </a:stretch>
        </p:blipFill>
        <p:spPr bwMode="auto">
          <a:xfrm>
            <a:off x="0" y="-8"/>
            <a:ext cx="9144000" cy="685800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716172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r="50049" b="-189"/>
          <a:stretch>
            <a:fillRect/>
          </a:stretch>
        </p:blipFill>
        <p:spPr bwMode="auto">
          <a:xfrm>
            <a:off x="0" y="0"/>
            <a:ext cx="9144000" cy="68777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98511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706581" y="1748038"/>
            <a:ext cx="7564583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t-BR" altLang="zh-CN" sz="2400" dirty="0" smtClean="0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SimSun" pitchFamily="2" charset="-122"/>
                <a:cs typeface="Mangal" pitchFamily="18" charset="0"/>
              </a:rPr>
              <a:t>A área objeto de análise desse estudo ( Mina </a:t>
            </a:r>
            <a:r>
              <a:rPr lang="pt-BR" altLang="zh-CN" sz="2400" dirty="0" err="1" smtClean="0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SimSun" pitchFamily="2" charset="-122"/>
                <a:cs typeface="Mangal" pitchFamily="18" charset="0"/>
              </a:rPr>
              <a:t>Curumi</a:t>
            </a:r>
            <a:r>
              <a:rPr lang="pt-BR" altLang="zh-CN" sz="2400" dirty="0" smtClean="0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SimSun" pitchFamily="2" charset="-122"/>
                <a:cs typeface="Mangal" pitchFamily="18" charset="0"/>
              </a:rPr>
              <a:t>), destacada com o círculo rosa no mapa anterior, é representada a seguir nas próximas imagens.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pt-BR" altLang="zh-CN" sz="2400" dirty="0" smtClean="0">
              <a:solidFill>
                <a:schemeClr val="accent6">
                  <a:lumMod val="50000"/>
                </a:schemeClr>
              </a:solidFill>
              <a:latin typeface="Calibri" pitchFamily="34" charset="0"/>
              <a:ea typeface="SimSun" pitchFamily="2" charset="-122"/>
              <a:cs typeface="Mangal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t-BR" altLang="zh-CN" sz="2400" dirty="0" smtClean="0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SimSun" pitchFamily="2" charset="-122"/>
                <a:cs typeface="Mangal" pitchFamily="18" charset="0"/>
              </a:rPr>
              <a:t>Observação: As setas são as referências dos pontos em comum da sequência de fotos que se seguem.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2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sp>
        <p:nvSpPr>
          <p:cNvPr id="4103" name="Rectangle 7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sp>
        <p:nvSpPr>
          <p:cNvPr id="4104" name="Rectangle 8"/>
          <p:cNvSpPr>
            <a:spLocks noChangeArrowheads="1"/>
          </p:cNvSpPr>
          <p:nvPr/>
        </p:nvSpPr>
        <p:spPr bwMode="auto">
          <a:xfrm>
            <a:off x="391890" y="5261480"/>
            <a:ext cx="914400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altLang="zh-CN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8767" t="26039" r="60813" b="15943"/>
          <a:stretch>
            <a:fillRect/>
          </a:stretch>
        </p:blipFill>
        <p:spPr bwMode="auto">
          <a:xfrm>
            <a:off x="0" y="317979"/>
            <a:ext cx="9144000" cy="65400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CaixaDeTexto 6"/>
          <p:cNvSpPr txBox="1"/>
          <p:nvPr/>
        </p:nvSpPr>
        <p:spPr>
          <a:xfrm>
            <a:off x="0" y="0"/>
            <a:ext cx="9144000" cy="523220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pt-BR" altLang="zh-CN" sz="2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1996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sp>
        <p:nvSpPr>
          <p:cNvPr id="3078" name="Rectangle 6"/>
          <p:cNvSpPr>
            <a:spLocks noChangeArrowheads="1"/>
          </p:cNvSpPr>
          <p:nvPr/>
        </p:nvSpPr>
        <p:spPr bwMode="auto">
          <a:xfrm>
            <a:off x="0" y="5080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sp>
        <p:nvSpPr>
          <p:cNvPr id="3079" name="Rectangle 7"/>
          <p:cNvSpPr>
            <a:spLocks noChangeArrowheads="1"/>
          </p:cNvSpPr>
          <p:nvPr/>
        </p:nvSpPr>
        <p:spPr bwMode="auto">
          <a:xfrm>
            <a:off x="-1" y="5888461"/>
            <a:ext cx="8963891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t-BR" altLang="zh-CN" b="1" dirty="0" smtClean="0">
                <a:solidFill>
                  <a:schemeClr val="bg1"/>
                </a:solidFill>
                <a:latin typeface="Calibri" pitchFamily="34" charset="0"/>
                <a:ea typeface="SimSun" pitchFamily="2" charset="-122"/>
                <a:cs typeface="Mangal" pitchFamily="18" charset="0"/>
              </a:rPr>
              <a:t>Imagem 3 - Área degradada pela antiga mineração na Mina Curumim em 2013, local a ser recuperado pelo PRAD - EMPABRA; favorável a recuperação;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t-BR" altLang="zh-CN" b="1" dirty="0" smtClean="0">
                <a:solidFill>
                  <a:schemeClr val="bg1"/>
                </a:solidFill>
                <a:latin typeface="Calibri" pitchFamily="34" charset="0"/>
                <a:ea typeface="SimSun" pitchFamily="2" charset="-122"/>
                <a:cs typeface="Mangal" pitchFamily="18" charset="0"/>
              </a:rPr>
              <a:t>Autor: Victor </a:t>
            </a:r>
            <a:r>
              <a:rPr lang="pt-BR" altLang="zh-CN" b="1" dirty="0" err="1" smtClean="0">
                <a:solidFill>
                  <a:schemeClr val="bg1"/>
                </a:solidFill>
                <a:latin typeface="Calibri" pitchFamily="34" charset="0"/>
                <a:ea typeface="SimSun" pitchFamily="2" charset="-122"/>
                <a:cs typeface="Mangal" pitchFamily="18" charset="0"/>
              </a:rPr>
              <a:t>Sebastian</a:t>
            </a:r>
            <a:r>
              <a:rPr lang="pt-BR" altLang="zh-CN" b="1" dirty="0" smtClean="0">
                <a:solidFill>
                  <a:schemeClr val="bg1"/>
                </a:solidFill>
                <a:latin typeface="Calibri" pitchFamily="34" charset="0"/>
                <a:ea typeface="SimSun" pitchFamily="2" charset="-122"/>
                <a:cs typeface="Mangal" pitchFamily="18" charset="0"/>
              </a:rPr>
              <a:t> </a:t>
            </a:r>
            <a:r>
              <a:rPr lang="pt-BR" altLang="zh-CN" b="1" dirty="0" err="1" smtClean="0">
                <a:solidFill>
                  <a:schemeClr val="bg1"/>
                </a:solidFill>
                <a:latin typeface="Calibri" pitchFamily="34" charset="0"/>
                <a:ea typeface="SimSun" pitchFamily="2" charset="-122"/>
                <a:cs typeface="Mangal" pitchFamily="18" charset="0"/>
              </a:rPr>
              <a:t>Pecsen</a:t>
            </a:r>
            <a:r>
              <a:rPr lang="pt-BR" altLang="zh-CN" b="1" dirty="0" smtClean="0">
                <a:solidFill>
                  <a:schemeClr val="bg1"/>
                </a:solidFill>
                <a:latin typeface="Calibri" pitchFamily="34" charset="0"/>
                <a:ea typeface="SimSun" pitchFamily="2" charset="-122"/>
                <a:cs typeface="Mangal" pitchFamily="18" charset="0"/>
              </a:rPr>
              <a:t> - 2013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 l="8356" t="23946" r="57219" b="10688"/>
          <a:stretch>
            <a:fillRect/>
          </a:stretch>
        </p:blipFill>
        <p:spPr bwMode="auto">
          <a:xfrm>
            <a:off x="0" y="347260"/>
            <a:ext cx="9144000" cy="65107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CaixaDeTexto 6"/>
          <p:cNvSpPr txBox="1"/>
          <p:nvPr/>
        </p:nvSpPr>
        <p:spPr>
          <a:xfrm>
            <a:off x="0" y="0"/>
            <a:ext cx="9144000" cy="523220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pt-BR" altLang="zh-CN" sz="2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2013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 l="7269" t="21831" r="56997" b="9239"/>
          <a:stretch>
            <a:fillRect/>
          </a:stretch>
        </p:blipFill>
        <p:spPr bwMode="auto">
          <a:xfrm>
            <a:off x="0" y="243498"/>
            <a:ext cx="9144000" cy="66145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CaixaDeTexto 4"/>
          <p:cNvSpPr txBox="1"/>
          <p:nvPr/>
        </p:nvSpPr>
        <p:spPr>
          <a:xfrm>
            <a:off x="0" y="0"/>
            <a:ext cx="9144000" cy="523220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pt-BR" altLang="zh-CN" sz="2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Novembro/2017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 l="6658" t="21920" r="58288" b="905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CaixaDeTexto 2"/>
          <p:cNvSpPr txBox="1"/>
          <p:nvPr/>
        </p:nvSpPr>
        <p:spPr>
          <a:xfrm>
            <a:off x="0" y="0"/>
            <a:ext cx="9144000" cy="523220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pt-BR" altLang="zh-CN" sz="2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Junho de 2018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471055" y="966676"/>
            <a:ext cx="8298871" cy="4893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zh-CN" sz="2400" b="0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Calibri" pitchFamily="34" charset="0"/>
                <a:ea typeface="SimSun" pitchFamily="2" charset="-122"/>
                <a:cs typeface="Mangal" pitchFamily="18" charset="0"/>
              </a:rPr>
              <a:t>Comparando os</a:t>
            </a:r>
            <a:r>
              <a:rPr kumimoji="0" lang="pt-BR" altLang="zh-CN" sz="2400" b="0" i="0" u="none" strike="noStrike" cap="none" normalizeH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Calibri" pitchFamily="34" charset="0"/>
                <a:ea typeface="SimSun" pitchFamily="2" charset="-122"/>
                <a:cs typeface="Mangal" pitchFamily="18" charset="0"/>
              </a:rPr>
              <a:t> cenário representados nas fotos de 1996, 2013 e 2017</a:t>
            </a:r>
            <a:r>
              <a:rPr kumimoji="0" lang="pt-BR" altLang="zh-CN" sz="2400" b="0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Calibri" pitchFamily="34" charset="0"/>
                <a:ea typeface="SimSun" pitchFamily="2" charset="-122"/>
                <a:cs typeface="Mangal" pitchFamily="18" charset="0"/>
              </a:rPr>
              <a:t>  fica evidente uma grande movimentação de solo entre eles,</a:t>
            </a:r>
            <a:r>
              <a:rPr kumimoji="0" lang="pt-BR" altLang="zh-CN" sz="2400" b="0" i="0" u="none" strike="noStrike" cap="none" normalizeH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Calibri" pitchFamily="34" charset="0"/>
                <a:ea typeface="SimSun" pitchFamily="2" charset="-122"/>
                <a:cs typeface="Mangal" pitchFamily="18" charset="0"/>
              </a:rPr>
              <a:t> sendo que toda a</a:t>
            </a:r>
            <a:r>
              <a:rPr kumimoji="0" lang="pt-BR" altLang="zh-CN" sz="2400" b="0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Calibri" pitchFamily="34" charset="0"/>
                <a:ea typeface="SimSun" pitchFamily="2" charset="-122"/>
                <a:cs typeface="Mangal" pitchFamily="18" charset="0"/>
              </a:rPr>
              <a:t> região foi descaracterizada, e o solo rebaixado. 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endParaRPr kumimoji="0" lang="pt-BR" altLang="zh-CN" sz="24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latin typeface="Calibri" pitchFamily="34" charset="0"/>
              <a:ea typeface="SimSun" pitchFamily="2" charset="-122"/>
              <a:cs typeface="Mangal" pitchFamily="18" charset="0"/>
            </a:endParaRP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kumimoji="0" lang="pt-BR" altLang="zh-CN" sz="2400" b="0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Calibri" pitchFamily="34" charset="0"/>
                <a:ea typeface="SimSun" pitchFamily="2" charset="-122"/>
                <a:cs typeface="Mangal" pitchFamily="18" charset="0"/>
              </a:rPr>
              <a:t>Como consequência dessas ações da mineradora, a área destinada exclusivamente</a:t>
            </a:r>
            <a:r>
              <a:rPr kumimoji="0" lang="pt-BR" altLang="zh-CN" sz="2400" b="0" i="0" u="none" strike="noStrike" cap="none" normalizeH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Calibri" pitchFamily="34" charset="0"/>
                <a:ea typeface="SimSun" pitchFamily="2" charset="-122"/>
                <a:cs typeface="Mangal" pitchFamily="18" charset="0"/>
              </a:rPr>
              <a:t> para </a:t>
            </a:r>
            <a:r>
              <a:rPr kumimoji="0" lang="pt-BR" altLang="zh-CN" sz="2400" b="0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Calibri" pitchFamily="34" charset="0"/>
                <a:ea typeface="SimSun" pitchFamily="2" charset="-122"/>
                <a:cs typeface="Mangal" pitchFamily="18" charset="0"/>
              </a:rPr>
              <a:t>à recuperação ficou numa situação muito mais degradada se comparada com a região antes do início das atividades da </a:t>
            </a:r>
            <a:r>
              <a:rPr kumimoji="0" lang="pt-BR" altLang="zh-CN" sz="2400" b="0" i="0" u="none" strike="noStrike" cap="none" normalizeH="0" baseline="0" dirty="0" err="1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Calibri" pitchFamily="34" charset="0"/>
                <a:ea typeface="SimSun" pitchFamily="2" charset="-122"/>
                <a:cs typeface="Mangal" pitchFamily="18" charset="0"/>
              </a:rPr>
              <a:t>Empabra</a:t>
            </a:r>
            <a:r>
              <a:rPr kumimoji="0" lang="pt-BR" altLang="zh-CN" sz="2400" b="0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Calibri" pitchFamily="34" charset="0"/>
                <a:ea typeface="SimSun" pitchFamily="2" charset="-122"/>
                <a:cs typeface="Mangal" pitchFamily="18" charset="0"/>
              </a:rPr>
              <a:t>.</a:t>
            </a:r>
            <a:r>
              <a:rPr lang="pt-BR" altLang="zh-CN" sz="2400" dirty="0" smtClean="0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ea typeface="SimSun" pitchFamily="2" charset="-122"/>
                <a:cs typeface="Mangal" pitchFamily="18" charset="0"/>
              </a:rPr>
              <a:t> Abrindo possibilidade de desestabilização do solo e consequentemente deslizamento de terra, deformando a formação geomorfológica e colocando em risco o perfil da Serra do Curral.</a:t>
            </a:r>
            <a:endParaRPr kumimoji="0" lang="pt-BR" altLang="zh-CN" sz="24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latin typeface="Calibri" pitchFamily="34" charset="0"/>
              <a:ea typeface="SimSun" pitchFamily="2" charset="-122"/>
              <a:cs typeface="Mangal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pt-BR" sz="2400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t-BR" sz="2400" dirty="0" smtClean="0">
                <a:solidFill>
                  <a:schemeClr val="accent6">
                    <a:lumMod val="50000"/>
                  </a:schemeClr>
                </a:solidFill>
              </a:rPr>
              <a:t>Não encontramos justificativas técnicas para isso.</a:t>
            </a:r>
            <a:endParaRPr kumimoji="0" lang="pt-BR" altLang="zh-CN" sz="2400" b="0" i="1" u="none" strike="noStrike" cap="none" normalizeH="0" baseline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latin typeface="Calibri" pitchFamily="34" charset="0"/>
              <a:ea typeface="SimSun" pitchFamily="2" charset="-122"/>
              <a:cs typeface="Arial" pitchFamily="34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0" y="0"/>
            <a:ext cx="9144000" cy="523220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just"/>
            <a:r>
              <a:rPr lang="pt-BR" altLang="zh-CN" sz="2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    Análise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803564" y="1039093"/>
            <a:ext cx="749530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2400" dirty="0" smtClean="0"/>
              <a:t>Elaboração do “Laudo de Constatação 01/2017” e encaminhamento para os órgãos citados abaixo, para que cada um tome as devidas providencias no âmbito das suas competências:</a:t>
            </a:r>
          </a:p>
          <a:p>
            <a:pPr algn="just">
              <a:buFont typeface="Arial" pitchFamily="34" charset="0"/>
              <a:buChar char="•"/>
            </a:pPr>
            <a:endParaRPr lang="pt-BR" sz="2400" dirty="0" smtClean="0"/>
          </a:p>
          <a:p>
            <a:pPr marL="514350" indent="-514350">
              <a:buFont typeface="Arial" pitchFamily="34" charset="0"/>
              <a:buChar char="•"/>
            </a:pPr>
            <a:r>
              <a:rPr lang="pt-BR" sz="2400" dirty="0" smtClean="0"/>
              <a:t>IPHAN, pelo tombamento da Serra do Curral; </a:t>
            </a:r>
          </a:p>
          <a:p>
            <a:pPr marL="514350" indent="-514350">
              <a:buFont typeface="Arial" pitchFamily="34" charset="0"/>
              <a:buChar char="•"/>
            </a:pPr>
            <a:r>
              <a:rPr lang="pt-BR" sz="2400" dirty="0" smtClean="0"/>
              <a:t>PBH, pelo tombamento da Serra do Curral; </a:t>
            </a:r>
          </a:p>
          <a:p>
            <a:pPr marL="514350" indent="-514350">
              <a:buFont typeface="Arial" pitchFamily="34" charset="0"/>
              <a:buChar char="•"/>
            </a:pPr>
            <a:r>
              <a:rPr lang="pt-BR" sz="2400" dirty="0" smtClean="0"/>
              <a:t>SUPRAM CM, pelo licenciamento; </a:t>
            </a:r>
          </a:p>
          <a:p>
            <a:pPr marL="514350" indent="-514350">
              <a:buFont typeface="Arial" pitchFamily="34" charset="0"/>
              <a:buChar char="•"/>
            </a:pPr>
            <a:r>
              <a:rPr lang="pt-BR" sz="2400" dirty="0" smtClean="0"/>
              <a:t>PMMG Ambiental; </a:t>
            </a:r>
          </a:p>
          <a:p>
            <a:pPr marL="514350" indent="-514350">
              <a:buFont typeface="Arial" pitchFamily="34" charset="0"/>
              <a:buChar char="•"/>
            </a:pPr>
            <a:r>
              <a:rPr lang="pt-BR" sz="2400" dirty="0" smtClean="0"/>
              <a:t>SEMAD, para fiscalização; e </a:t>
            </a:r>
          </a:p>
          <a:p>
            <a:pPr marL="514350" indent="-514350">
              <a:buFont typeface="Arial" pitchFamily="34" charset="0"/>
              <a:buChar char="•"/>
            </a:pPr>
            <a:r>
              <a:rPr lang="pt-BR" sz="2400" dirty="0" smtClean="0"/>
              <a:t>MPMG</a:t>
            </a:r>
          </a:p>
          <a:p>
            <a:pPr algn="just"/>
            <a:endParaRPr lang="pt-BR" sz="2400" dirty="0" smtClean="0"/>
          </a:p>
        </p:txBody>
      </p:sp>
      <p:sp>
        <p:nvSpPr>
          <p:cNvPr id="3" name="CaixaDeTexto 2"/>
          <p:cNvSpPr txBox="1"/>
          <p:nvPr/>
        </p:nvSpPr>
        <p:spPr>
          <a:xfrm>
            <a:off x="0" y="0"/>
            <a:ext cx="9144000" cy="523220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  <a:tabLst>
                <a:tab pos="720725" algn="l"/>
              </a:tabLst>
            </a:pPr>
            <a:r>
              <a:rPr lang="pt-BR" altLang="zh-CN" sz="2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      Histórico recente – Medidas adotadas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734361" y="1817315"/>
            <a:ext cx="756451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2400" dirty="0" smtClean="0"/>
              <a:t>Após analisar toda documentação protocolada pelo empreendedor, a SUPRAM CM e IEF convidam o IEPHA e PBH para realizarem uma fiscalização conjunta no empreendimento, visando analisar a atual situação ambiental, realizada no dia 06 de junho de 2018.</a:t>
            </a:r>
          </a:p>
          <a:p>
            <a:pPr algn="just"/>
            <a:endParaRPr lang="pt-BR" sz="2400" dirty="0" smtClean="0"/>
          </a:p>
          <a:p>
            <a:pPr algn="just"/>
            <a:endParaRPr lang="pt-BR" sz="2400" dirty="0" smtClean="0"/>
          </a:p>
          <a:p>
            <a:pPr algn="just"/>
            <a:endParaRPr lang="pt-BR" sz="2400" dirty="0" smtClean="0"/>
          </a:p>
        </p:txBody>
      </p:sp>
      <p:sp>
        <p:nvSpPr>
          <p:cNvPr id="3" name="CaixaDeTexto 2"/>
          <p:cNvSpPr txBox="1"/>
          <p:nvPr/>
        </p:nvSpPr>
        <p:spPr>
          <a:xfrm>
            <a:off x="0" y="0"/>
            <a:ext cx="9144000" cy="954107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marL="720725" lvl="0" indent="-720725" algn="just" fontAlgn="base">
              <a:spcBef>
                <a:spcPct val="0"/>
              </a:spcBef>
              <a:spcAft>
                <a:spcPct val="0"/>
              </a:spcAft>
            </a:pPr>
            <a:r>
              <a:rPr lang="pt-BR" altLang="zh-CN" sz="2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      Histórico recente – Medidas adotadas –    Vistoria em conjunto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0" y="0"/>
            <a:ext cx="9144000" cy="523220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just"/>
            <a:r>
              <a:rPr lang="pt-BR" altLang="zh-CN" sz="2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      Determinações </a:t>
            </a:r>
          </a:p>
        </p:txBody>
      </p:sp>
      <p:sp>
        <p:nvSpPr>
          <p:cNvPr id="4" name="Retângulo 3"/>
          <p:cNvSpPr/>
          <p:nvPr/>
        </p:nvSpPr>
        <p:spPr>
          <a:xfrm>
            <a:off x="678871" y="875343"/>
            <a:ext cx="7439892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2400" dirty="0" smtClean="0">
                <a:sym typeface="Wingdings" pitchFamily="2" charset="2"/>
              </a:rPr>
              <a:t> </a:t>
            </a:r>
            <a:r>
              <a:rPr lang="pt-BR" sz="2400" dirty="0" smtClean="0"/>
              <a:t>No Auto de Fiscalização foi solicitada a execução da obra de recuperação da área limite com o PE Baleia de maneira emergencial. </a:t>
            </a:r>
          </a:p>
          <a:p>
            <a:pPr algn="just"/>
            <a:endParaRPr lang="pt-BR" sz="2400" dirty="0" smtClean="0"/>
          </a:p>
          <a:p>
            <a:pPr algn="just"/>
            <a:r>
              <a:rPr lang="pt-BR" sz="2400" dirty="0" smtClean="0">
                <a:sym typeface="Wingdings" pitchFamily="2" charset="2"/>
              </a:rPr>
              <a:t> </a:t>
            </a:r>
            <a:r>
              <a:rPr lang="pt-BR" sz="2400" dirty="0" smtClean="0"/>
              <a:t>A EMPABRA teve 10 dias para responder os questionamentos do Relatório em conjunto da Supram  e IEF e embasada nessa resposta a SUPRAM determinou :</a:t>
            </a:r>
          </a:p>
          <a:p>
            <a:pPr algn="just"/>
            <a:endParaRPr lang="pt-BR" sz="2400" dirty="0" smtClean="0"/>
          </a:p>
          <a:p>
            <a:pPr algn="just">
              <a:buFont typeface="Arial" pitchFamily="34" charset="0"/>
              <a:buChar char="•"/>
            </a:pPr>
            <a:r>
              <a:rPr lang="pt-BR" sz="2400" dirty="0" smtClean="0"/>
              <a:t> O cancelamento do TAC .</a:t>
            </a:r>
          </a:p>
          <a:p>
            <a:pPr algn="just">
              <a:buFont typeface="Arial" pitchFamily="34" charset="0"/>
              <a:buChar char="•"/>
            </a:pPr>
            <a:r>
              <a:rPr lang="pt-BR" sz="2400" dirty="0" smtClean="0"/>
              <a:t> Imediata suspensão das atividades de lavra ( situação atual).</a:t>
            </a:r>
          </a:p>
          <a:p>
            <a:pPr algn="just"/>
            <a:endParaRPr lang="pt-BR" sz="2400" dirty="0" smtClean="0"/>
          </a:p>
          <a:p>
            <a:pPr algn="just"/>
            <a:endParaRPr lang="pt-BR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FullSizeRender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1028" name="AutoShape 4" descr="FullSizeRender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pic>
        <p:nvPicPr>
          <p:cNvPr id="1029" name="Picture 5" descr="C:\Users\amanda.silva.SISEMA\Desktop\FullSizeRender.jpg"/>
          <p:cNvPicPr>
            <a:picLocks noChangeAspect="1" noChangeArrowheads="1"/>
          </p:cNvPicPr>
          <p:nvPr/>
        </p:nvPicPr>
        <p:blipFill>
          <a:blip r:embed="rId2" cstate="print"/>
          <a:srcRect t="9495"/>
          <a:stretch>
            <a:fillRect/>
          </a:stretch>
        </p:blipFill>
        <p:spPr bwMode="auto">
          <a:xfrm>
            <a:off x="0" y="651164"/>
            <a:ext cx="9144000" cy="6206836"/>
          </a:xfrm>
          <a:prstGeom prst="rect">
            <a:avLst/>
          </a:prstGeom>
          <a:noFill/>
        </p:spPr>
      </p:pic>
      <p:sp>
        <p:nvSpPr>
          <p:cNvPr id="5" name="CaixaDeTexto 4"/>
          <p:cNvSpPr txBox="1"/>
          <p:nvPr/>
        </p:nvSpPr>
        <p:spPr>
          <a:xfrm>
            <a:off x="0" y="0"/>
            <a:ext cx="9144000" cy="523220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pt-BR" altLang="zh-CN" sz="2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Outubro de 2018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lh3.googleusercontent.com/BpynyXyHkN9wIl80RLP8EhiTYcG6F3-v3WSFrpXOMuutyCMfzM8Q9Yif79cHPWfB00vhoY-8dI37zqYWIkWLYHPhqWqGKjf4CfO8bT8kmFk5J505g-CVIrjfFC3MJJs0-JNFdjBPvWrrJ8DfzweP4WX5mtMcCVC3km__Eu1cADj-RVuf0vkNwyVpC-YbgNRNZ3zhkSVsesAg6Sm2UnKZROZyP9leznYifUNSEVcBZ73j-EQSJYpDGmpun2HyswxPETShGrfOaTO11fEZhhpguEHeG9RfbiBPT79-pLIb0gDUOdGGUt3f6qD1VLBouV1UdWEsSiO6-4-CMsNxBcqxEIfUntITq5QXuJsF0BxBBQIPdH6dWow1peVb4YkFs-IBpz6nA8Th3wehx-Z3X2VJeTSxSSSfkf0srtpVCOTRuJ7Ddhz2ZxPxZkM9M1gfB82Re2GpwC2cm5KhH5gIWdjKYfzFYvPMl3KH6cYF71T5fE8jC_lrAOaIn0YnfjfY-BSGh0-dNpDIz8DfIDbi5tTJHOSw2-1BXQ81qAidthdTvfmKBaNsKXcD8DWH7m6dGBoMOX-vtbXOg0urpdnN5NKnbKsxp_2lFQVzXIsgpmPLy2l_05mzSo6sFPe-oA-SSwA=w1024-h576-no"/>
          <p:cNvPicPr>
            <a:picLocks noChangeAspect="1" noChangeArrowheads="1"/>
          </p:cNvPicPr>
          <p:nvPr/>
        </p:nvPicPr>
        <p:blipFill>
          <a:blip r:embed="rId2" cstate="print"/>
          <a:srcRect l="17626" r="7322"/>
          <a:stretch>
            <a:fillRect/>
          </a:stretch>
        </p:blipFill>
        <p:spPr bwMode="auto">
          <a:xfrm>
            <a:off x="-6351" y="0"/>
            <a:ext cx="9150351" cy="6858000"/>
          </a:xfrm>
          <a:prstGeom prst="rect">
            <a:avLst/>
          </a:prstGeom>
          <a:noFill/>
        </p:spPr>
      </p:pic>
      <p:sp>
        <p:nvSpPr>
          <p:cNvPr id="3" name="Seta para baixo 2"/>
          <p:cNvSpPr/>
          <p:nvPr/>
        </p:nvSpPr>
        <p:spPr>
          <a:xfrm>
            <a:off x="5860473" y="401782"/>
            <a:ext cx="249381" cy="803563"/>
          </a:xfrm>
          <a:prstGeom prst="down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ln>
                <a:solidFill>
                  <a:schemeClr val="tx1"/>
                </a:solidFill>
              </a:ln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0" y="0"/>
            <a:ext cx="9144000" cy="523220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pt-BR" altLang="zh-CN" sz="2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      MINA CURUMIM / outubro de 2018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Users\amanda.silva.SISEMA\Desktop\2 recuperação empabra.jpg"/>
          <p:cNvPicPr>
            <a:picLocks noChangeAspect="1" noChangeArrowheads="1"/>
          </p:cNvPicPr>
          <p:nvPr/>
        </p:nvPicPr>
        <p:blipFill>
          <a:blip r:embed="rId2" cstate="print"/>
          <a:srcRect l="10167" r="14606"/>
          <a:stretch>
            <a:fillRect/>
          </a:stretch>
        </p:blipFill>
        <p:spPr bwMode="auto">
          <a:xfrm>
            <a:off x="-27709" y="0"/>
            <a:ext cx="9171709" cy="6858000"/>
          </a:xfrm>
          <a:prstGeom prst="rect">
            <a:avLst/>
          </a:prstGeom>
          <a:noFill/>
        </p:spPr>
      </p:pic>
      <p:sp>
        <p:nvSpPr>
          <p:cNvPr id="3" name="CaixaDeTexto 2"/>
          <p:cNvSpPr txBox="1"/>
          <p:nvPr/>
        </p:nvSpPr>
        <p:spPr>
          <a:xfrm>
            <a:off x="0" y="-1"/>
            <a:ext cx="9144000" cy="523220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pt-BR" altLang="zh-CN" sz="2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      MINA CURUMIM / outubro de 2018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817418" y="1731818"/>
            <a:ext cx="7315200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pt-BR" altLang="zh-CN" sz="2400" dirty="0" smtClean="0">
                <a:latin typeface="Calibri" pitchFamily="34" charset="0"/>
                <a:ea typeface="SimSun" pitchFamily="2" charset="-122"/>
                <a:cs typeface="Mangal" pitchFamily="18" charset="0"/>
              </a:rPr>
              <a:t>Se compararmos a foto de junho de 2018  com a de Novembro/2017, observamos um depósito de uma nova camada de solo. 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endParaRPr lang="pt-BR" altLang="zh-CN" sz="2400" dirty="0" smtClean="0">
              <a:latin typeface="Calibri" pitchFamily="34" charset="0"/>
              <a:ea typeface="SimSun" pitchFamily="2" charset="-122"/>
              <a:cs typeface="Mangal" pitchFamily="18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pt-BR" altLang="zh-CN" sz="2400" dirty="0" smtClean="0">
                <a:latin typeface="Calibri" pitchFamily="34" charset="0"/>
                <a:ea typeface="SimSun" pitchFamily="2" charset="-122"/>
                <a:cs typeface="Mangal" pitchFamily="18" charset="0"/>
              </a:rPr>
              <a:t>Hoje a recuperação já está bem avançada nessa área, pois a SUPRAM, no RELATÓRIO TÉCNICO CONJUNTO / SEMAD 01/2018 solicitou meditas emergenciais.</a:t>
            </a:r>
          </a:p>
        </p:txBody>
      </p:sp>
      <p:pic>
        <p:nvPicPr>
          <p:cNvPr id="3" name="Picture 1" descr="C:\Users\amanda.silva.SISEMA\Desktop\fotos luisa\DSC0527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CaixaDeTexto 3"/>
          <p:cNvSpPr txBox="1"/>
          <p:nvPr/>
        </p:nvSpPr>
        <p:spPr>
          <a:xfrm>
            <a:off x="2961480" y="471619"/>
            <a:ext cx="595745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5400" b="1" dirty="0" smtClean="0">
                <a:solidFill>
                  <a:schemeClr val="accent6">
                    <a:lumMod val="50000"/>
                  </a:schemeClr>
                </a:solidFill>
              </a:rPr>
              <a:t>OBRIGADA !</a:t>
            </a:r>
            <a:endParaRPr lang="pt-BR" sz="5400" b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1202</TotalTime>
  <Words>467</Words>
  <Application>Microsoft Office PowerPoint</Application>
  <PresentationFormat>Apresentação na tela (4:3)</PresentationFormat>
  <Paragraphs>48</Paragraphs>
  <Slides>17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17</vt:i4>
      </vt:variant>
    </vt:vector>
  </HeadingPairs>
  <TitlesOfParts>
    <vt:vector size="18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Daniela Giordano Leite</dc:creator>
  <cp:lastModifiedBy>miguel</cp:lastModifiedBy>
  <cp:revision>53</cp:revision>
  <dcterms:created xsi:type="dcterms:W3CDTF">2016-10-25T12:27:55Z</dcterms:created>
  <dcterms:modified xsi:type="dcterms:W3CDTF">2018-11-07T20:24:42Z</dcterms:modified>
</cp:coreProperties>
</file>