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tiff" ContentType="image/tif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346" r:id="rId2"/>
    <p:sldId id="347" r:id="rId3"/>
    <p:sldId id="368" r:id="rId4"/>
    <p:sldId id="369" r:id="rId5"/>
    <p:sldId id="370" r:id="rId6"/>
    <p:sldId id="371" r:id="rId7"/>
    <p:sldId id="372" r:id="rId8"/>
    <p:sldId id="374" r:id="rId9"/>
    <p:sldId id="375" r:id="rId10"/>
    <p:sldId id="351" r:id="rId11"/>
    <p:sldId id="352" r:id="rId12"/>
    <p:sldId id="353" r:id="rId13"/>
    <p:sldId id="354" r:id="rId14"/>
    <p:sldId id="355" r:id="rId15"/>
    <p:sldId id="356" r:id="rId16"/>
    <p:sldId id="373" r:id="rId17"/>
    <p:sldId id="357" r:id="rId18"/>
    <p:sldId id="306" r:id="rId19"/>
    <p:sldId id="310" r:id="rId20"/>
    <p:sldId id="363" r:id="rId21"/>
    <p:sldId id="293" r:id="rId22"/>
  </p:sldIdLst>
  <p:sldSz cx="10160000" cy="5715000"/>
  <p:notesSz cx="9926638" cy="6797675"/>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504D"/>
    <a:srgbClr val="C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Estilo Escuro 1 - Ênfase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7DF18680-E054-41AD-8BC1-D1AEF772440D}" styleName="Estilo Médio 2 - Ênfase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250" autoAdjust="0"/>
    <p:restoredTop sz="94660"/>
  </p:normalViewPr>
  <p:slideViewPr>
    <p:cSldViewPr>
      <p:cViewPr varScale="1">
        <p:scale>
          <a:sx n="77" d="100"/>
          <a:sy n="77" d="100"/>
        </p:scale>
        <p:origin x="1056" y="8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lgn="ctr" rtl="0">
              <a:defRPr lang="en-US" sz="1600" b="1" i="0" u="none" strike="noStrike" kern="1200" spc="0" baseline="0">
                <a:solidFill>
                  <a:sysClr val="windowText" lastClr="000000">
                    <a:lumMod val="65000"/>
                    <a:lumOff val="35000"/>
                  </a:sysClr>
                </a:solidFill>
                <a:latin typeface="+mn-lt"/>
                <a:ea typeface="+mn-ea"/>
                <a:cs typeface="+mn-cs"/>
              </a:defRPr>
            </a:pPr>
            <a:r>
              <a:rPr lang="en-US" sz="1600" b="1" i="0" u="none" strike="noStrike" kern="1200" spc="0" baseline="0" dirty="0" err="1">
                <a:solidFill>
                  <a:sysClr val="windowText" lastClr="000000">
                    <a:lumMod val="65000"/>
                    <a:lumOff val="35000"/>
                  </a:sysClr>
                </a:solidFill>
                <a:latin typeface="+mn-lt"/>
                <a:ea typeface="+mn-ea"/>
                <a:cs typeface="+mn-cs"/>
              </a:rPr>
              <a:t>Resultados</a:t>
            </a:r>
            <a:r>
              <a:rPr lang="en-US" sz="1600" b="1" i="0" u="none" strike="noStrike" kern="1200" spc="0" baseline="0" dirty="0">
                <a:solidFill>
                  <a:sysClr val="windowText" lastClr="000000">
                    <a:lumMod val="65000"/>
                    <a:lumOff val="35000"/>
                  </a:sysClr>
                </a:solidFill>
                <a:latin typeface="+mn-lt"/>
                <a:ea typeface="+mn-ea"/>
                <a:cs typeface="+mn-cs"/>
              </a:rPr>
              <a:t> </a:t>
            </a:r>
            <a:r>
              <a:rPr lang="en-US" sz="1600" b="1" i="0" u="none" strike="noStrike" kern="1200" spc="0" baseline="0" dirty="0" err="1">
                <a:solidFill>
                  <a:sysClr val="windowText" lastClr="000000">
                    <a:lumMod val="65000"/>
                    <a:lumOff val="35000"/>
                  </a:sysClr>
                </a:solidFill>
                <a:latin typeface="+mn-lt"/>
                <a:ea typeface="+mn-ea"/>
                <a:cs typeface="+mn-cs"/>
              </a:rPr>
              <a:t>Turbidez</a:t>
            </a:r>
            <a:r>
              <a:rPr lang="en-US" sz="1600" b="1" i="0" u="none" strike="noStrike" kern="1200" spc="0" baseline="0" dirty="0">
                <a:solidFill>
                  <a:sysClr val="windowText" lastClr="000000">
                    <a:lumMod val="65000"/>
                    <a:lumOff val="35000"/>
                  </a:sysClr>
                </a:solidFill>
                <a:latin typeface="+mn-lt"/>
                <a:ea typeface="+mn-ea"/>
                <a:cs typeface="+mn-cs"/>
              </a:rPr>
              <a:t> </a:t>
            </a:r>
            <a:r>
              <a:rPr lang="en-US" sz="1600" b="1" i="0" u="none" strike="noStrike" kern="1200" spc="0" baseline="0" dirty="0" err="1">
                <a:solidFill>
                  <a:sysClr val="windowText" lastClr="000000">
                    <a:lumMod val="65000"/>
                    <a:lumOff val="35000"/>
                  </a:sysClr>
                </a:solidFill>
                <a:latin typeface="+mn-lt"/>
                <a:ea typeface="+mn-ea"/>
                <a:cs typeface="+mn-cs"/>
              </a:rPr>
              <a:t>Fernandinho</a:t>
            </a:r>
            <a:r>
              <a:rPr lang="en-US" sz="1600" b="1" i="0" u="none" strike="noStrike" kern="1200" spc="0" baseline="0" dirty="0">
                <a:solidFill>
                  <a:sysClr val="windowText" lastClr="000000">
                    <a:lumMod val="65000"/>
                    <a:lumOff val="35000"/>
                  </a:sysClr>
                </a:solidFill>
                <a:latin typeface="+mn-lt"/>
                <a:ea typeface="+mn-ea"/>
                <a:cs typeface="+mn-cs"/>
              </a:rPr>
              <a:t> - </a:t>
            </a:r>
            <a:r>
              <a:rPr lang="en-US" sz="1600" b="1" i="0" u="none" strike="noStrike" kern="1200" spc="0" baseline="0" dirty="0" err="1">
                <a:solidFill>
                  <a:sysClr val="windowText" lastClr="000000">
                    <a:lumMod val="65000"/>
                    <a:lumOff val="35000"/>
                  </a:sysClr>
                </a:solidFill>
                <a:latin typeface="+mn-lt"/>
                <a:ea typeface="+mn-ea"/>
                <a:cs typeface="+mn-cs"/>
              </a:rPr>
              <a:t>Ano</a:t>
            </a:r>
            <a:r>
              <a:rPr lang="en-US" sz="1600" b="1" i="0" u="none" strike="noStrike" kern="1200" spc="0" baseline="0" dirty="0">
                <a:solidFill>
                  <a:sysClr val="windowText" lastClr="000000">
                    <a:lumMod val="65000"/>
                    <a:lumOff val="35000"/>
                  </a:sysClr>
                </a:solidFill>
                <a:latin typeface="+mn-lt"/>
                <a:ea typeface="+mn-ea"/>
                <a:cs typeface="+mn-cs"/>
              </a:rPr>
              <a:t> de 2019 – NTU (Unidade </a:t>
            </a:r>
            <a:r>
              <a:rPr lang="en-US" sz="1600" b="1" i="0" u="none" strike="noStrike" kern="1200" spc="0" baseline="0" dirty="0" err="1">
                <a:solidFill>
                  <a:sysClr val="windowText" lastClr="000000">
                    <a:lumMod val="65000"/>
                    <a:lumOff val="35000"/>
                  </a:sysClr>
                </a:solidFill>
                <a:latin typeface="+mn-lt"/>
                <a:ea typeface="+mn-ea"/>
                <a:cs typeface="+mn-cs"/>
              </a:rPr>
              <a:t>Nefelométrica</a:t>
            </a:r>
            <a:r>
              <a:rPr lang="en-US" sz="1600" b="1" i="0" u="none" strike="noStrike" kern="1200" spc="0" baseline="0" dirty="0">
                <a:solidFill>
                  <a:sysClr val="windowText" lastClr="000000">
                    <a:lumMod val="65000"/>
                    <a:lumOff val="35000"/>
                  </a:sysClr>
                </a:solidFill>
                <a:latin typeface="+mn-lt"/>
                <a:ea typeface="+mn-ea"/>
                <a:cs typeface="+mn-cs"/>
              </a:rPr>
              <a:t> de </a:t>
            </a:r>
            <a:r>
              <a:rPr lang="en-US" sz="1600" b="1" i="0" u="none" strike="noStrike" kern="1200" spc="0" baseline="0" dirty="0" err="1">
                <a:solidFill>
                  <a:sysClr val="windowText" lastClr="000000">
                    <a:lumMod val="65000"/>
                    <a:lumOff val="35000"/>
                  </a:sysClr>
                </a:solidFill>
                <a:latin typeface="+mn-lt"/>
                <a:ea typeface="+mn-ea"/>
                <a:cs typeface="+mn-cs"/>
              </a:rPr>
              <a:t>Turbidez</a:t>
            </a:r>
            <a:r>
              <a:rPr lang="en-US" sz="1600" b="1" i="0" u="none" strike="noStrike" kern="1200" spc="0" baseline="0" dirty="0">
                <a:solidFill>
                  <a:sysClr val="windowText" lastClr="000000">
                    <a:lumMod val="65000"/>
                    <a:lumOff val="35000"/>
                  </a:sysClr>
                </a:solidFill>
                <a:latin typeface="+mn-lt"/>
                <a:ea typeface="+mn-ea"/>
                <a:cs typeface="+mn-cs"/>
              </a:rPr>
              <a:t>)</a:t>
            </a:r>
          </a:p>
        </c:rich>
      </c:tx>
      <c:layout>
        <c:manualLayout>
          <c:xMode val="edge"/>
          <c:yMode val="edge"/>
          <c:x val="0.14895652173913043"/>
          <c:y val="4.1666666666666664E-2"/>
        </c:manualLayout>
      </c:layout>
      <c:overlay val="0"/>
      <c:spPr>
        <a:noFill/>
        <a:ln>
          <a:noFill/>
        </a:ln>
        <a:effectLst/>
      </c:spPr>
      <c:txPr>
        <a:bodyPr rot="0" spcFirstLastPara="1" vertOverflow="ellipsis" vert="horz" wrap="square" anchor="ctr" anchorCtr="1"/>
        <a:lstStyle/>
        <a:p>
          <a:pPr algn="ctr" rtl="0">
            <a:defRPr lang="en-US" sz="1600" b="1" i="0" u="none" strike="noStrike" kern="1200" spc="0" baseline="0">
              <a:solidFill>
                <a:sysClr val="windowText" lastClr="000000">
                  <a:lumMod val="65000"/>
                  <a:lumOff val="35000"/>
                </a:sysClr>
              </a:solidFill>
              <a:latin typeface="+mn-lt"/>
              <a:ea typeface="+mn-ea"/>
              <a:cs typeface="+mn-cs"/>
            </a:defRPr>
          </a:pPr>
          <a:endParaRPr lang="pt-BR"/>
        </a:p>
      </c:txPr>
    </c:title>
    <c:autoTitleDeleted val="0"/>
    <c:plotArea>
      <c:layout/>
      <c:barChart>
        <c:barDir val="col"/>
        <c:grouping val="clustered"/>
        <c:varyColors val="0"/>
        <c:ser>
          <c:idx val="0"/>
          <c:order val="0"/>
          <c:tx>
            <c:strRef>
              <c:f>Planilha1!$J$2</c:f>
              <c:strCache>
                <c:ptCount val="1"/>
                <c:pt idx="0">
                  <c:v>ECO I</c:v>
                </c:pt>
              </c:strCache>
            </c:strRef>
          </c:tx>
          <c:spPr>
            <a:solidFill>
              <a:srgbClr val="00206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pt-B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Planilha1!$A$3:$A$8</c:f>
              <c:numCache>
                <c:formatCode>mmm\-yy</c:formatCode>
                <c:ptCount val="6"/>
                <c:pt idx="0">
                  <c:v>43466</c:v>
                </c:pt>
                <c:pt idx="1">
                  <c:v>43497</c:v>
                </c:pt>
                <c:pt idx="2">
                  <c:v>43525</c:v>
                </c:pt>
                <c:pt idx="3">
                  <c:v>43556</c:v>
                </c:pt>
                <c:pt idx="4">
                  <c:v>43586</c:v>
                </c:pt>
                <c:pt idx="5">
                  <c:v>43617</c:v>
                </c:pt>
              </c:numCache>
            </c:numRef>
          </c:cat>
          <c:val>
            <c:numRef>
              <c:f>Planilha1!$J$3:$J$8</c:f>
              <c:numCache>
                <c:formatCode>General</c:formatCode>
                <c:ptCount val="6"/>
                <c:pt idx="0" formatCode="0.0">
                  <c:v>84</c:v>
                </c:pt>
                <c:pt idx="1">
                  <c:v>28.9</c:v>
                </c:pt>
                <c:pt idx="2">
                  <c:v>15.9</c:v>
                </c:pt>
                <c:pt idx="3">
                  <c:v>12.2</c:v>
                </c:pt>
                <c:pt idx="4">
                  <c:v>72.2</c:v>
                </c:pt>
                <c:pt idx="5" formatCode="0.0">
                  <c:v>9</c:v>
                </c:pt>
              </c:numCache>
            </c:numRef>
          </c:val>
          <c:extLst>
            <c:ext xmlns:c16="http://schemas.microsoft.com/office/drawing/2014/chart" uri="{C3380CC4-5D6E-409C-BE32-E72D297353CC}">
              <c16:uniqueId val="{00000000-772C-4236-83A4-595824CC1E30}"/>
            </c:ext>
          </c:extLst>
        </c:ser>
        <c:dLbls>
          <c:showLegendKey val="0"/>
          <c:showVal val="0"/>
          <c:showCatName val="0"/>
          <c:showSerName val="0"/>
          <c:showPercent val="0"/>
          <c:showBubbleSize val="0"/>
        </c:dLbls>
        <c:gapWidth val="219"/>
        <c:overlap val="-27"/>
        <c:axId val="299920448"/>
        <c:axId val="305155984"/>
      </c:barChart>
      <c:dateAx>
        <c:axId val="299920448"/>
        <c:scaling>
          <c:orientation val="minMax"/>
        </c:scaling>
        <c:delete val="0"/>
        <c:axPos val="b"/>
        <c:numFmt formatCode="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pt-BR"/>
          </a:p>
        </c:txPr>
        <c:crossAx val="305155984"/>
        <c:crosses val="autoZero"/>
        <c:auto val="1"/>
        <c:lblOffset val="100"/>
        <c:baseTimeUnit val="months"/>
      </c:dateAx>
      <c:valAx>
        <c:axId val="305155984"/>
        <c:scaling>
          <c:orientation val="minMax"/>
          <c:max val="1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pt-BR"/>
          </a:p>
        </c:txPr>
        <c:crossAx val="2999204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pt-BR"/>
        </a:p>
      </c:txPr>
    </c:legend>
    <c:plotVisOnly val="1"/>
    <c:dispBlanksAs val="gap"/>
    <c:showDLblsOverMax val="0"/>
  </c:chart>
  <c:spPr>
    <a:noFill/>
    <a:ln>
      <a:noFill/>
    </a:ln>
    <a:effectLst/>
  </c:spPr>
  <c:txPr>
    <a:bodyPr/>
    <a:lstStyle/>
    <a:p>
      <a:pPr>
        <a:defRPr/>
      </a:pPr>
      <a:endParaRPr lang="pt-BR"/>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55C139-40F5-4106-BFFB-AEC3F4B0955D}" type="doc">
      <dgm:prSet loTypeId="urn:microsoft.com/office/officeart/2008/layout/HorizontalMultiLevelHierarchy" loCatId="hierarchy" qsTypeId="urn:microsoft.com/office/officeart/2005/8/quickstyle/simple5" qsCatId="simple" csTypeId="urn:microsoft.com/office/officeart/2005/8/colors/colorful4" csCatId="colorful" phldr="1"/>
      <dgm:spPr/>
      <dgm:t>
        <a:bodyPr/>
        <a:lstStyle/>
        <a:p>
          <a:endParaRPr lang="pt-BR"/>
        </a:p>
      </dgm:t>
    </dgm:pt>
    <dgm:pt modelId="{EAFD3841-E1CC-40FE-89EC-B32517564AAA}">
      <dgm:prSet phldrT="[Texto]" custT="1"/>
      <dgm:spPr>
        <a:solidFill>
          <a:schemeClr val="accent1"/>
        </a:solidFill>
      </dgm:spPr>
      <dgm:t>
        <a:bodyPr/>
        <a:lstStyle/>
        <a:p>
          <a:r>
            <a:rPr lang="pt-BR" sz="3000" dirty="0">
              <a:latin typeface="+mn-lt"/>
            </a:rPr>
            <a:t>Mina de Fernandinho</a:t>
          </a:r>
        </a:p>
      </dgm:t>
    </dgm:pt>
    <dgm:pt modelId="{5D9E2C4B-F279-4DAF-9FC8-7494A70C8DA0}" type="parTrans" cxnId="{317C44DE-049B-4BAE-95C1-3F6EDF21A863}">
      <dgm:prSet/>
      <dgm:spPr/>
      <dgm:t>
        <a:bodyPr/>
        <a:lstStyle/>
        <a:p>
          <a:endParaRPr lang="pt-BR" sz="3000">
            <a:latin typeface="+mn-lt"/>
          </a:endParaRPr>
        </a:p>
      </dgm:t>
    </dgm:pt>
    <dgm:pt modelId="{A8E6EB60-9F72-437C-9DA8-725256B46203}" type="sibTrans" cxnId="{317C44DE-049B-4BAE-95C1-3F6EDF21A863}">
      <dgm:prSet/>
      <dgm:spPr/>
      <dgm:t>
        <a:bodyPr/>
        <a:lstStyle/>
        <a:p>
          <a:endParaRPr lang="pt-BR" sz="3000">
            <a:latin typeface="+mn-lt"/>
          </a:endParaRPr>
        </a:p>
      </dgm:t>
    </dgm:pt>
    <dgm:pt modelId="{AD08CAD2-37DF-46D4-8BD2-80D0A1053F29}">
      <dgm:prSet phldrT="[Texto]" custT="1"/>
      <dgm:spPr>
        <a:solidFill>
          <a:schemeClr val="tx2"/>
        </a:solidFill>
      </dgm:spPr>
      <dgm:t>
        <a:bodyPr/>
        <a:lstStyle/>
        <a:p>
          <a:r>
            <a:rPr lang="pt-BR" sz="2400" dirty="0">
              <a:latin typeface="+mn-lt"/>
            </a:rPr>
            <a:t>Jusante</a:t>
          </a:r>
        </a:p>
        <a:p>
          <a:r>
            <a:rPr lang="pt-BR" sz="2400" dirty="0">
              <a:latin typeface="+mn-lt"/>
            </a:rPr>
            <a:t>(2 barragens)</a:t>
          </a:r>
        </a:p>
      </dgm:t>
    </dgm:pt>
    <dgm:pt modelId="{A9D87984-3DEE-43AE-8614-0B5F729913A3}" type="parTrans" cxnId="{69042965-295D-4E2D-AD9B-72E0AD7F6B39}">
      <dgm:prSet custT="1"/>
      <dgm:spPr/>
      <dgm:t>
        <a:bodyPr/>
        <a:lstStyle/>
        <a:p>
          <a:endParaRPr lang="pt-BR" sz="3000" dirty="0">
            <a:latin typeface="+mn-lt"/>
          </a:endParaRPr>
        </a:p>
      </dgm:t>
    </dgm:pt>
    <dgm:pt modelId="{7BEECD14-8621-4E88-BFFD-8EDF6D8DE1E5}" type="sibTrans" cxnId="{69042965-295D-4E2D-AD9B-72E0AD7F6B39}">
      <dgm:prSet/>
      <dgm:spPr/>
      <dgm:t>
        <a:bodyPr/>
        <a:lstStyle/>
        <a:p>
          <a:endParaRPr lang="pt-BR" sz="3000">
            <a:latin typeface="+mn-lt"/>
          </a:endParaRPr>
        </a:p>
      </dgm:t>
    </dgm:pt>
    <dgm:pt modelId="{E1B6B9A0-2409-48BD-9CC7-DD877DFC2171}">
      <dgm:prSet phldrT="[Texto]" custT="1"/>
      <dgm:spPr>
        <a:solidFill>
          <a:srgbClr val="0070C0"/>
        </a:solidFill>
      </dgm:spPr>
      <dgm:t>
        <a:bodyPr/>
        <a:lstStyle/>
        <a:p>
          <a:r>
            <a:rPr lang="pt-BR" sz="2400" dirty="0">
              <a:latin typeface="+mn-lt"/>
            </a:rPr>
            <a:t>Montante</a:t>
          </a:r>
        </a:p>
        <a:p>
          <a:r>
            <a:rPr lang="pt-BR" sz="2400" dirty="0">
              <a:latin typeface="+mn-lt"/>
            </a:rPr>
            <a:t>(2 barragens)</a:t>
          </a:r>
        </a:p>
      </dgm:t>
    </dgm:pt>
    <dgm:pt modelId="{E177C797-F3BA-413F-B121-AC4F79A19F93}" type="parTrans" cxnId="{89F8CE9A-8BAC-481F-8D75-A0F81DEEA2BD}">
      <dgm:prSet custT="1"/>
      <dgm:spPr/>
      <dgm:t>
        <a:bodyPr/>
        <a:lstStyle/>
        <a:p>
          <a:endParaRPr lang="pt-BR" sz="3000" dirty="0">
            <a:latin typeface="+mn-lt"/>
          </a:endParaRPr>
        </a:p>
      </dgm:t>
    </dgm:pt>
    <dgm:pt modelId="{9E1185F0-8270-43D5-BECB-BAD89A85057A}" type="sibTrans" cxnId="{89F8CE9A-8BAC-481F-8D75-A0F81DEEA2BD}">
      <dgm:prSet/>
      <dgm:spPr/>
      <dgm:t>
        <a:bodyPr/>
        <a:lstStyle/>
        <a:p>
          <a:endParaRPr lang="pt-BR" sz="3000">
            <a:latin typeface="+mn-lt"/>
          </a:endParaRPr>
        </a:p>
      </dgm:t>
    </dgm:pt>
    <dgm:pt modelId="{74DD894B-867C-4CA5-8742-DC0B3932BCDA}">
      <dgm:prSet custT="1"/>
      <dgm:spPr/>
      <dgm:t>
        <a:bodyPr/>
        <a:lstStyle/>
        <a:p>
          <a:r>
            <a:rPr lang="pt-BR" sz="2800" dirty="0">
              <a:latin typeface="+mn-lt"/>
            </a:rPr>
            <a:t>2 Sedimentos</a:t>
          </a:r>
        </a:p>
      </dgm:t>
    </dgm:pt>
    <dgm:pt modelId="{AEEB8EA6-50C4-47BC-899A-186F5632E660}" type="parTrans" cxnId="{C0605C68-5977-4E77-8CB4-B55F74FD708E}">
      <dgm:prSet custT="1"/>
      <dgm:spPr/>
      <dgm:t>
        <a:bodyPr/>
        <a:lstStyle/>
        <a:p>
          <a:endParaRPr lang="pt-BR" sz="3000" dirty="0">
            <a:latin typeface="+mn-lt"/>
          </a:endParaRPr>
        </a:p>
      </dgm:t>
    </dgm:pt>
    <dgm:pt modelId="{C1B76D15-58D1-4171-B3A1-9829978495C7}" type="sibTrans" cxnId="{C0605C68-5977-4E77-8CB4-B55F74FD708E}">
      <dgm:prSet/>
      <dgm:spPr/>
      <dgm:t>
        <a:bodyPr/>
        <a:lstStyle/>
        <a:p>
          <a:endParaRPr lang="pt-BR" sz="3000">
            <a:latin typeface="+mn-lt"/>
          </a:endParaRPr>
        </a:p>
      </dgm:t>
    </dgm:pt>
    <dgm:pt modelId="{CD216C75-A77E-4395-86BB-86D1DD5D4C60}">
      <dgm:prSet custT="1"/>
      <dgm:spPr/>
      <dgm:t>
        <a:bodyPr/>
        <a:lstStyle/>
        <a:p>
          <a:r>
            <a:rPr lang="pt-BR" sz="3000" dirty="0">
              <a:latin typeface="+mn-lt"/>
            </a:rPr>
            <a:t>2 Rejeito</a:t>
          </a:r>
        </a:p>
      </dgm:t>
    </dgm:pt>
    <dgm:pt modelId="{90415016-9516-4CF0-84A0-DF5E46AF59A8}" type="parTrans" cxnId="{2C4B9BDA-1D54-473C-BDD4-021040C26804}">
      <dgm:prSet custT="1"/>
      <dgm:spPr/>
      <dgm:t>
        <a:bodyPr/>
        <a:lstStyle/>
        <a:p>
          <a:endParaRPr lang="pt-BR" sz="3000" dirty="0">
            <a:latin typeface="+mn-lt"/>
          </a:endParaRPr>
        </a:p>
      </dgm:t>
    </dgm:pt>
    <dgm:pt modelId="{A8AE3DF5-D09E-4169-9386-758960E76602}" type="sibTrans" cxnId="{2C4B9BDA-1D54-473C-BDD4-021040C26804}">
      <dgm:prSet/>
      <dgm:spPr/>
      <dgm:t>
        <a:bodyPr/>
        <a:lstStyle/>
        <a:p>
          <a:endParaRPr lang="pt-BR" sz="3000">
            <a:latin typeface="+mn-lt"/>
          </a:endParaRPr>
        </a:p>
      </dgm:t>
    </dgm:pt>
    <dgm:pt modelId="{81AD29D0-9857-492E-AA25-202DAE948885}">
      <dgm:prSet custT="1"/>
      <dgm:spPr>
        <a:solidFill>
          <a:schemeClr val="accent6">
            <a:lumMod val="75000"/>
          </a:schemeClr>
        </a:solidFill>
      </dgm:spPr>
      <dgm:t>
        <a:bodyPr/>
        <a:lstStyle/>
        <a:p>
          <a:r>
            <a:rPr lang="pt-BR" sz="2400" dirty="0"/>
            <a:t>Ecológica 1</a:t>
          </a:r>
        </a:p>
      </dgm:t>
    </dgm:pt>
    <dgm:pt modelId="{BD5C4B2B-8519-4D78-AF2C-D8D3F61CA63F}" type="parTrans" cxnId="{50E31CC2-A721-4894-90FA-5ABCDE9FED46}">
      <dgm:prSet>
        <dgm:style>
          <a:lnRef idx="1">
            <a:schemeClr val="accent6"/>
          </a:lnRef>
          <a:fillRef idx="0">
            <a:schemeClr val="accent6"/>
          </a:fillRef>
          <a:effectRef idx="0">
            <a:schemeClr val="accent6"/>
          </a:effectRef>
          <a:fontRef idx="minor">
            <a:schemeClr val="tx1"/>
          </a:fontRef>
        </dgm:style>
      </dgm:prSet>
      <dgm:spPr/>
      <dgm:t>
        <a:bodyPr/>
        <a:lstStyle/>
        <a:p>
          <a:endParaRPr lang="pt-BR" dirty="0"/>
        </a:p>
      </dgm:t>
    </dgm:pt>
    <dgm:pt modelId="{2B5974A5-9D43-47B1-BB51-57D7BCCA4CB1}" type="sibTrans" cxnId="{50E31CC2-A721-4894-90FA-5ABCDE9FED46}">
      <dgm:prSet/>
      <dgm:spPr/>
      <dgm:t>
        <a:bodyPr/>
        <a:lstStyle/>
        <a:p>
          <a:endParaRPr lang="pt-BR"/>
        </a:p>
      </dgm:t>
    </dgm:pt>
    <dgm:pt modelId="{E5E1BFD8-9020-48E6-AB8A-E5E2628C486B}">
      <dgm:prSet custT="1"/>
      <dgm:spPr>
        <a:solidFill>
          <a:schemeClr val="accent6">
            <a:lumMod val="75000"/>
          </a:schemeClr>
        </a:solidFill>
      </dgm:spPr>
      <dgm:t>
        <a:bodyPr/>
        <a:lstStyle/>
        <a:p>
          <a:r>
            <a:rPr lang="pt-BR" sz="2400" dirty="0"/>
            <a:t>Ecológica 2</a:t>
          </a:r>
        </a:p>
      </dgm:t>
    </dgm:pt>
    <dgm:pt modelId="{C9C5D317-49AD-4C71-A62D-05312FA4DE40}" type="parTrans" cxnId="{0DD7B3D2-84D9-4542-A20A-C62338ED1839}">
      <dgm:prSet>
        <dgm:style>
          <a:lnRef idx="1">
            <a:schemeClr val="accent6"/>
          </a:lnRef>
          <a:fillRef idx="0">
            <a:schemeClr val="accent6"/>
          </a:fillRef>
          <a:effectRef idx="0">
            <a:schemeClr val="accent6"/>
          </a:effectRef>
          <a:fontRef idx="minor">
            <a:schemeClr val="tx1"/>
          </a:fontRef>
        </dgm:style>
      </dgm:prSet>
      <dgm:spPr/>
      <dgm:t>
        <a:bodyPr/>
        <a:lstStyle/>
        <a:p>
          <a:endParaRPr lang="pt-BR" dirty="0"/>
        </a:p>
      </dgm:t>
    </dgm:pt>
    <dgm:pt modelId="{6B266A24-FB62-4E63-BDE6-ED181C2332F5}" type="sibTrans" cxnId="{0DD7B3D2-84D9-4542-A20A-C62338ED1839}">
      <dgm:prSet/>
      <dgm:spPr/>
      <dgm:t>
        <a:bodyPr/>
        <a:lstStyle/>
        <a:p>
          <a:endParaRPr lang="pt-BR"/>
        </a:p>
      </dgm:t>
    </dgm:pt>
    <dgm:pt modelId="{B4224183-8FCD-4234-84D3-6634597750F9}">
      <dgm:prSet custT="1"/>
      <dgm:spPr>
        <a:solidFill>
          <a:schemeClr val="accent6">
            <a:lumMod val="75000"/>
          </a:schemeClr>
        </a:solidFill>
      </dgm:spPr>
      <dgm:t>
        <a:bodyPr/>
        <a:lstStyle/>
        <a:p>
          <a:r>
            <a:rPr lang="pt-BR" sz="2400" dirty="0"/>
            <a:t>B2 Auxiliar</a:t>
          </a:r>
        </a:p>
      </dgm:t>
    </dgm:pt>
    <dgm:pt modelId="{C10128A7-4730-4592-AC84-8F0781088E8F}" type="parTrans" cxnId="{CB806534-10E7-43AC-B43D-8FE2E4A415F6}">
      <dgm:prSet>
        <dgm:style>
          <a:lnRef idx="1">
            <a:schemeClr val="accent6"/>
          </a:lnRef>
          <a:fillRef idx="0">
            <a:schemeClr val="accent6"/>
          </a:fillRef>
          <a:effectRef idx="0">
            <a:schemeClr val="accent6"/>
          </a:effectRef>
          <a:fontRef idx="minor">
            <a:schemeClr val="tx1"/>
          </a:fontRef>
        </dgm:style>
      </dgm:prSet>
      <dgm:spPr/>
      <dgm:t>
        <a:bodyPr/>
        <a:lstStyle/>
        <a:p>
          <a:endParaRPr lang="pt-BR" dirty="0"/>
        </a:p>
      </dgm:t>
    </dgm:pt>
    <dgm:pt modelId="{2D1A7C47-C17D-4922-BFDE-5E1BD8FFCABA}" type="sibTrans" cxnId="{CB806534-10E7-43AC-B43D-8FE2E4A415F6}">
      <dgm:prSet/>
      <dgm:spPr/>
      <dgm:t>
        <a:bodyPr/>
        <a:lstStyle/>
        <a:p>
          <a:endParaRPr lang="pt-BR"/>
        </a:p>
      </dgm:t>
    </dgm:pt>
    <dgm:pt modelId="{DD0D3A82-6639-4AF4-B076-0D11B5553308}">
      <dgm:prSet custT="1"/>
      <dgm:spPr>
        <a:solidFill>
          <a:schemeClr val="accent6">
            <a:lumMod val="75000"/>
          </a:schemeClr>
        </a:solidFill>
      </dgm:spPr>
      <dgm:t>
        <a:bodyPr/>
        <a:lstStyle/>
        <a:p>
          <a:r>
            <a:rPr lang="pt-BR" sz="3000" dirty="0"/>
            <a:t>B2</a:t>
          </a:r>
        </a:p>
      </dgm:t>
    </dgm:pt>
    <dgm:pt modelId="{108824DE-F2E4-4845-BD15-573AE97B46CE}" type="parTrans" cxnId="{B913866B-3362-430A-BA84-3F776070E0C8}">
      <dgm:prSet>
        <dgm:style>
          <a:lnRef idx="1">
            <a:schemeClr val="accent6"/>
          </a:lnRef>
          <a:fillRef idx="0">
            <a:schemeClr val="accent6"/>
          </a:fillRef>
          <a:effectRef idx="0">
            <a:schemeClr val="accent6"/>
          </a:effectRef>
          <a:fontRef idx="minor">
            <a:schemeClr val="tx1"/>
          </a:fontRef>
        </dgm:style>
      </dgm:prSet>
      <dgm:spPr/>
      <dgm:t>
        <a:bodyPr/>
        <a:lstStyle/>
        <a:p>
          <a:endParaRPr lang="pt-BR" dirty="0"/>
        </a:p>
      </dgm:t>
    </dgm:pt>
    <dgm:pt modelId="{2D6C3374-63C3-4433-8054-DDCDC0E48F76}" type="sibTrans" cxnId="{B913866B-3362-430A-BA84-3F776070E0C8}">
      <dgm:prSet/>
      <dgm:spPr/>
      <dgm:t>
        <a:bodyPr/>
        <a:lstStyle/>
        <a:p>
          <a:endParaRPr lang="pt-BR"/>
        </a:p>
      </dgm:t>
    </dgm:pt>
    <dgm:pt modelId="{EA1C6FB9-0712-43FF-8FA2-A22CCD52B57E}" type="pres">
      <dgm:prSet presAssocID="{7255C139-40F5-4106-BFFB-AEC3F4B0955D}" presName="Name0" presStyleCnt="0">
        <dgm:presLayoutVars>
          <dgm:chPref val="1"/>
          <dgm:dir/>
          <dgm:animOne val="branch"/>
          <dgm:animLvl val="lvl"/>
          <dgm:resizeHandles val="exact"/>
        </dgm:presLayoutVars>
      </dgm:prSet>
      <dgm:spPr/>
    </dgm:pt>
    <dgm:pt modelId="{E7F41247-887C-47E9-AD0C-E3B5151A0167}" type="pres">
      <dgm:prSet presAssocID="{EAFD3841-E1CC-40FE-89EC-B32517564AAA}" presName="root1" presStyleCnt="0"/>
      <dgm:spPr/>
    </dgm:pt>
    <dgm:pt modelId="{BEFE641E-6610-4286-AC3B-9883475BC242}" type="pres">
      <dgm:prSet presAssocID="{EAFD3841-E1CC-40FE-89EC-B32517564AAA}" presName="LevelOneTextNode" presStyleLbl="node0" presStyleIdx="0" presStyleCnt="1">
        <dgm:presLayoutVars>
          <dgm:chPref val="3"/>
        </dgm:presLayoutVars>
      </dgm:prSet>
      <dgm:spPr/>
    </dgm:pt>
    <dgm:pt modelId="{0AED5960-B976-44A8-A2A4-C0FFBECD81E2}" type="pres">
      <dgm:prSet presAssocID="{EAFD3841-E1CC-40FE-89EC-B32517564AAA}" presName="level2hierChild" presStyleCnt="0"/>
      <dgm:spPr/>
    </dgm:pt>
    <dgm:pt modelId="{272808EF-FE28-446C-A12B-6339EFDF189B}" type="pres">
      <dgm:prSet presAssocID="{A9D87984-3DEE-43AE-8614-0B5F729913A3}" presName="conn2-1" presStyleLbl="parChTrans1D2" presStyleIdx="0" presStyleCnt="2"/>
      <dgm:spPr/>
    </dgm:pt>
    <dgm:pt modelId="{23AB0152-37F8-4BA4-8A9E-15C13E4B40FB}" type="pres">
      <dgm:prSet presAssocID="{A9D87984-3DEE-43AE-8614-0B5F729913A3}" presName="connTx" presStyleLbl="parChTrans1D2" presStyleIdx="0" presStyleCnt="2"/>
      <dgm:spPr/>
    </dgm:pt>
    <dgm:pt modelId="{3BA2E0D4-7DEC-458F-844E-19CA8FF21887}" type="pres">
      <dgm:prSet presAssocID="{AD08CAD2-37DF-46D4-8BD2-80D0A1053F29}" presName="root2" presStyleCnt="0"/>
      <dgm:spPr/>
    </dgm:pt>
    <dgm:pt modelId="{C108E0E7-A27F-4498-82D3-B611E6C5C742}" type="pres">
      <dgm:prSet presAssocID="{AD08CAD2-37DF-46D4-8BD2-80D0A1053F29}" presName="LevelTwoTextNode" presStyleLbl="node2" presStyleIdx="0" presStyleCnt="2" custScaleX="100000">
        <dgm:presLayoutVars>
          <dgm:chPref val="3"/>
        </dgm:presLayoutVars>
      </dgm:prSet>
      <dgm:spPr/>
    </dgm:pt>
    <dgm:pt modelId="{A45735BF-AFF7-42CA-9DDE-55346682E9B3}" type="pres">
      <dgm:prSet presAssocID="{AD08CAD2-37DF-46D4-8BD2-80D0A1053F29}" presName="level3hierChild" presStyleCnt="0"/>
      <dgm:spPr/>
    </dgm:pt>
    <dgm:pt modelId="{73169725-290E-4024-B831-6EC685092C43}" type="pres">
      <dgm:prSet presAssocID="{AEEB8EA6-50C4-47BC-899A-186F5632E660}" presName="conn2-1" presStyleLbl="parChTrans1D3" presStyleIdx="0" presStyleCnt="2"/>
      <dgm:spPr/>
    </dgm:pt>
    <dgm:pt modelId="{07E62C3E-20FC-400B-B556-7A486BA5C23F}" type="pres">
      <dgm:prSet presAssocID="{AEEB8EA6-50C4-47BC-899A-186F5632E660}" presName="connTx" presStyleLbl="parChTrans1D3" presStyleIdx="0" presStyleCnt="2"/>
      <dgm:spPr/>
    </dgm:pt>
    <dgm:pt modelId="{4AB33CF2-E33B-4B4D-AA9D-87ECFBC8986C}" type="pres">
      <dgm:prSet presAssocID="{74DD894B-867C-4CA5-8742-DC0B3932BCDA}" presName="root2" presStyleCnt="0"/>
      <dgm:spPr/>
    </dgm:pt>
    <dgm:pt modelId="{47143496-90F8-472B-BF08-D3EEC4DE357E}" type="pres">
      <dgm:prSet presAssocID="{74DD894B-867C-4CA5-8742-DC0B3932BCDA}" presName="LevelTwoTextNode" presStyleLbl="node3" presStyleIdx="0" presStyleCnt="2" custScaleX="76875">
        <dgm:presLayoutVars>
          <dgm:chPref val="3"/>
        </dgm:presLayoutVars>
      </dgm:prSet>
      <dgm:spPr/>
    </dgm:pt>
    <dgm:pt modelId="{5A551FEB-E996-4FF8-A670-C5A20FDD6D68}" type="pres">
      <dgm:prSet presAssocID="{74DD894B-867C-4CA5-8742-DC0B3932BCDA}" presName="level3hierChild" presStyleCnt="0"/>
      <dgm:spPr/>
    </dgm:pt>
    <dgm:pt modelId="{77CD4745-18FA-4589-9C58-D0B2890A840E}" type="pres">
      <dgm:prSet presAssocID="{BD5C4B2B-8519-4D78-AF2C-D8D3F61CA63F}" presName="conn2-1" presStyleLbl="parChTrans1D4" presStyleIdx="0" presStyleCnt="4"/>
      <dgm:spPr/>
    </dgm:pt>
    <dgm:pt modelId="{301D2EC4-2576-4074-9BD7-520ADEBB327E}" type="pres">
      <dgm:prSet presAssocID="{BD5C4B2B-8519-4D78-AF2C-D8D3F61CA63F}" presName="connTx" presStyleLbl="parChTrans1D4" presStyleIdx="0" presStyleCnt="4"/>
      <dgm:spPr/>
    </dgm:pt>
    <dgm:pt modelId="{978F7B39-5C60-4FFC-9A86-62310BD69231}" type="pres">
      <dgm:prSet presAssocID="{81AD29D0-9857-492E-AA25-202DAE948885}" presName="root2" presStyleCnt="0"/>
      <dgm:spPr/>
    </dgm:pt>
    <dgm:pt modelId="{46CC4F9F-3C5F-4BBD-8AEE-B37103680726}" type="pres">
      <dgm:prSet presAssocID="{81AD29D0-9857-492E-AA25-202DAE948885}" presName="LevelTwoTextNode" presStyleLbl="node4" presStyleIdx="0" presStyleCnt="4" custScaleX="64310" custScaleY="70313">
        <dgm:presLayoutVars>
          <dgm:chPref val="3"/>
        </dgm:presLayoutVars>
      </dgm:prSet>
      <dgm:spPr/>
    </dgm:pt>
    <dgm:pt modelId="{B449A143-CD0D-44F3-A0CB-A54259A740EE}" type="pres">
      <dgm:prSet presAssocID="{81AD29D0-9857-492E-AA25-202DAE948885}" presName="level3hierChild" presStyleCnt="0"/>
      <dgm:spPr/>
    </dgm:pt>
    <dgm:pt modelId="{6A93A948-352A-4B26-B95E-1F96E050AE0F}" type="pres">
      <dgm:prSet presAssocID="{C9C5D317-49AD-4C71-A62D-05312FA4DE40}" presName="conn2-1" presStyleLbl="parChTrans1D4" presStyleIdx="1" presStyleCnt="4"/>
      <dgm:spPr/>
    </dgm:pt>
    <dgm:pt modelId="{340E3A74-992E-4D4D-9EF0-9A58B866B95E}" type="pres">
      <dgm:prSet presAssocID="{C9C5D317-49AD-4C71-A62D-05312FA4DE40}" presName="connTx" presStyleLbl="parChTrans1D4" presStyleIdx="1" presStyleCnt="4"/>
      <dgm:spPr/>
    </dgm:pt>
    <dgm:pt modelId="{84E9700A-9336-4C75-9FF0-9FDC6150933A}" type="pres">
      <dgm:prSet presAssocID="{E5E1BFD8-9020-48E6-AB8A-E5E2628C486B}" presName="root2" presStyleCnt="0"/>
      <dgm:spPr/>
    </dgm:pt>
    <dgm:pt modelId="{6E2F00DA-1DDE-4023-9644-34DB8598C817}" type="pres">
      <dgm:prSet presAssocID="{E5E1BFD8-9020-48E6-AB8A-E5E2628C486B}" presName="LevelTwoTextNode" presStyleLbl="node4" presStyleIdx="1" presStyleCnt="4" custScaleX="64310" custScaleY="70313">
        <dgm:presLayoutVars>
          <dgm:chPref val="3"/>
        </dgm:presLayoutVars>
      </dgm:prSet>
      <dgm:spPr/>
    </dgm:pt>
    <dgm:pt modelId="{F0B000C7-FB1A-4A50-8735-9920FB46B50A}" type="pres">
      <dgm:prSet presAssocID="{E5E1BFD8-9020-48E6-AB8A-E5E2628C486B}" presName="level3hierChild" presStyleCnt="0"/>
      <dgm:spPr/>
    </dgm:pt>
    <dgm:pt modelId="{E188D220-44F7-4DE8-BCBA-BBFE66781142}" type="pres">
      <dgm:prSet presAssocID="{E177C797-F3BA-413F-B121-AC4F79A19F93}" presName="conn2-1" presStyleLbl="parChTrans1D2" presStyleIdx="1" presStyleCnt="2"/>
      <dgm:spPr/>
    </dgm:pt>
    <dgm:pt modelId="{D53A51AC-F1BF-4CB9-A173-90812839659E}" type="pres">
      <dgm:prSet presAssocID="{E177C797-F3BA-413F-B121-AC4F79A19F93}" presName="connTx" presStyleLbl="parChTrans1D2" presStyleIdx="1" presStyleCnt="2"/>
      <dgm:spPr/>
    </dgm:pt>
    <dgm:pt modelId="{83320AAF-F4FA-4033-A448-3DFC095A1577}" type="pres">
      <dgm:prSet presAssocID="{E1B6B9A0-2409-48BD-9CC7-DD877DFC2171}" presName="root2" presStyleCnt="0"/>
      <dgm:spPr/>
    </dgm:pt>
    <dgm:pt modelId="{3CD452FA-FC05-45A5-938F-4DE2FB886B72}" type="pres">
      <dgm:prSet presAssocID="{E1B6B9A0-2409-48BD-9CC7-DD877DFC2171}" presName="LevelTwoTextNode" presStyleLbl="node2" presStyleIdx="1" presStyleCnt="2">
        <dgm:presLayoutVars>
          <dgm:chPref val="3"/>
        </dgm:presLayoutVars>
      </dgm:prSet>
      <dgm:spPr/>
    </dgm:pt>
    <dgm:pt modelId="{33CA272B-8284-4A73-B4CD-67DFF1008BE0}" type="pres">
      <dgm:prSet presAssocID="{E1B6B9A0-2409-48BD-9CC7-DD877DFC2171}" presName="level3hierChild" presStyleCnt="0"/>
      <dgm:spPr/>
    </dgm:pt>
    <dgm:pt modelId="{94EFF103-BD15-4914-8BE8-E89D5E7BBA96}" type="pres">
      <dgm:prSet presAssocID="{90415016-9516-4CF0-84A0-DF5E46AF59A8}" presName="conn2-1" presStyleLbl="parChTrans1D3" presStyleIdx="1" presStyleCnt="2"/>
      <dgm:spPr/>
    </dgm:pt>
    <dgm:pt modelId="{8E2D1086-42B7-4F56-9339-74F4B0F9A11D}" type="pres">
      <dgm:prSet presAssocID="{90415016-9516-4CF0-84A0-DF5E46AF59A8}" presName="connTx" presStyleLbl="parChTrans1D3" presStyleIdx="1" presStyleCnt="2"/>
      <dgm:spPr/>
    </dgm:pt>
    <dgm:pt modelId="{05F8EE49-18EE-42F3-818B-FB81C4BCE31A}" type="pres">
      <dgm:prSet presAssocID="{CD216C75-A77E-4395-86BB-86D1DD5D4C60}" presName="root2" presStyleCnt="0"/>
      <dgm:spPr/>
    </dgm:pt>
    <dgm:pt modelId="{03FADD03-EA38-47F3-B14F-14DD22E15410}" type="pres">
      <dgm:prSet presAssocID="{CD216C75-A77E-4395-86BB-86D1DD5D4C60}" presName="LevelTwoTextNode" presStyleLbl="node3" presStyleIdx="1" presStyleCnt="2" custScaleX="76851">
        <dgm:presLayoutVars>
          <dgm:chPref val="3"/>
        </dgm:presLayoutVars>
      </dgm:prSet>
      <dgm:spPr/>
    </dgm:pt>
    <dgm:pt modelId="{62386B36-B569-4E92-8B1E-C47AA293AADA}" type="pres">
      <dgm:prSet presAssocID="{CD216C75-A77E-4395-86BB-86D1DD5D4C60}" presName="level3hierChild" presStyleCnt="0"/>
      <dgm:spPr/>
    </dgm:pt>
    <dgm:pt modelId="{A693879D-F846-46EC-9AF6-90F6BB72BB97}" type="pres">
      <dgm:prSet presAssocID="{C10128A7-4730-4592-AC84-8F0781088E8F}" presName="conn2-1" presStyleLbl="parChTrans1D4" presStyleIdx="2" presStyleCnt="4"/>
      <dgm:spPr/>
    </dgm:pt>
    <dgm:pt modelId="{A86C4CF0-764F-46FA-9DF6-4B689C1109D6}" type="pres">
      <dgm:prSet presAssocID="{C10128A7-4730-4592-AC84-8F0781088E8F}" presName="connTx" presStyleLbl="parChTrans1D4" presStyleIdx="2" presStyleCnt="4"/>
      <dgm:spPr/>
    </dgm:pt>
    <dgm:pt modelId="{AE13565D-BB6E-4D30-8993-DC24483E3919}" type="pres">
      <dgm:prSet presAssocID="{B4224183-8FCD-4234-84D3-6634597750F9}" presName="root2" presStyleCnt="0"/>
      <dgm:spPr/>
    </dgm:pt>
    <dgm:pt modelId="{62CC589C-BD01-40B2-9688-A7F2133E39A8}" type="pres">
      <dgm:prSet presAssocID="{B4224183-8FCD-4234-84D3-6634597750F9}" presName="LevelTwoTextNode" presStyleLbl="node4" presStyleIdx="2" presStyleCnt="4" custScaleX="64310" custScaleY="70313">
        <dgm:presLayoutVars>
          <dgm:chPref val="3"/>
        </dgm:presLayoutVars>
      </dgm:prSet>
      <dgm:spPr/>
    </dgm:pt>
    <dgm:pt modelId="{26A75ECC-3943-42B9-8DFF-14E633098A57}" type="pres">
      <dgm:prSet presAssocID="{B4224183-8FCD-4234-84D3-6634597750F9}" presName="level3hierChild" presStyleCnt="0"/>
      <dgm:spPr/>
    </dgm:pt>
    <dgm:pt modelId="{75F01A4E-7532-48CC-A108-4670EE9F2C7E}" type="pres">
      <dgm:prSet presAssocID="{108824DE-F2E4-4845-BD15-573AE97B46CE}" presName="conn2-1" presStyleLbl="parChTrans1D4" presStyleIdx="3" presStyleCnt="4"/>
      <dgm:spPr/>
    </dgm:pt>
    <dgm:pt modelId="{CBC88E31-7B62-4BB6-91DC-C0B098B2A2F4}" type="pres">
      <dgm:prSet presAssocID="{108824DE-F2E4-4845-BD15-573AE97B46CE}" presName="connTx" presStyleLbl="parChTrans1D4" presStyleIdx="3" presStyleCnt="4"/>
      <dgm:spPr/>
    </dgm:pt>
    <dgm:pt modelId="{A60050D4-720D-4186-9CC7-87E81C9F9612}" type="pres">
      <dgm:prSet presAssocID="{DD0D3A82-6639-4AF4-B076-0D11B5553308}" presName="root2" presStyleCnt="0"/>
      <dgm:spPr/>
    </dgm:pt>
    <dgm:pt modelId="{82F9A617-EF0E-43E2-8196-E29CBC773671}" type="pres">
      <dgm:prSet presAssocID="{DD0D3A82-6639-4AF4-B076-0D11B5553308}" presName="LevelTwoTextNode" presStyleLbl="node4" presStyleIdx="3" presStyleCnt="4" custScaleX="64310" custScaleY="70313">
        <dgm:presLayoutVars>
          <dgm:chPref val="3"/>
        </dgm:presLayoutVars>
      </dgm:prSet>
      <dgm:spPr/>
    </dgm:pt>
    <dgm:pt modelId="{0AC6A384-6587-4619-B2BF-D27B797EC249}" type="pres">
      <dgm:prSet presAssocID="{DD0D3A82-6639-4AF4-B076-0D11B5553308}" presName="level3hierChild" presStyleCnt="0"/>
      <dgm:spPr/>
    </dgm:pt>
  </dgm:ptLst>
  <dgm:cxnLst>
    <dgm:cxn modelId="{50E31CC2-A721-4894-90FA-5ABCDE9FED46}" srcId="{74DD894B-867C-4CA5-8742-DC0B3932BCDA}" destId="{81AD29D0-9857-492E-AA25-202DAE948885}" srcOrd="0" destOrd="0" parTransId="{BD5C4B2B-8519-4D78-AF2C-D8D3F61CA63F}" sibTransId="{2B5974A5-9D43-47B1-BB51-57D7BCCA4CB1}"/>
    <dgm:cxn modelId="{0DD7B3D2-84D9-4542-A20A-C62338ED1839}" srcId="{74DD894B-867C-4CA5-8742-DC0B3932BCDA}" destId="{E5E1BFD8-9020-48E6-AB8A-E5E2628C486B}" srcOrd="1" destOrd="0" parTransId="{C9C5D317-49AD-4C71-A62D-05312FA4DE40}" sibTransId="{6B266A24-FB62-4E63-BDE6-ED181C2332F5}"/>
    <dgm:cxn modelId="{28BDEE91-8C41-4894-9F70-32145E8B7B3C}" type="presOf" srcId="{E177C797-F3BA-413F-B121-AC4F79A19F93}" destId="{E188D220-44F7-4DE8-BCBA-BBFE66781142}" srcOrd="0" destOrd="0" presId="urn:microsoft.com/office/officeart/2008/layout/HorizontalMultiLevelHierarchy"/>
    <dgm:cxn modelId="{778539E5-ECBF-4A92-B5D4-D777E7571625}" type="presOf" srcId="{E1B6B9A0-2409-48BD-9CC7-DD877DFC2171}" destId="{3CD452FA-FC05-45A5-938F-4DE2FB886B72}" srcOrd="0" destOrd="0" presId="urn:microsoft.com/office/officeart/2008/layout/HorizontalMultiLevelHierarchy"/>
    <dgm:cxn modelId="{31998B02-45A5-45C4-AC96-9AA0DCC837E5}" type="presOf" srcId="{C10128A7-4730-4592-AC84-8F0781088E8F}" destId="{A693879D-F846-46EC-9AF6-90F6BB72BB97}" srcOrd="0" destOrd="0" presId="urn:microsoft.com/office/officeart/2008/layout/HorizontalMultiLevelHierarchy"/>
    <dgm:cxn modelId="{FA87AEFF-97E7-4F87-9234-BB60514B7C57}" type="presOf" srcId="{EAFD3841-E1CC-40FE-89EC-B32517564AAA}" destId="{BEFE641E-6610-4286-AC3B-9883475BC242}" srcOrd="0" destOrd="0" presId="urn:microsoft.com/office/officeart/2008/layout/HorizontalMultiLevelHierarchy"/>
    <dgm:cxn modelId="{69042965-295D-4E2D-AD9B-72E0AD7F6B39}" srcId="{EAFD3841-E1CC-40FE-89EC-B32517564AAA}" destId="{AD08CAD2-37DF-46D4-8BD2-80D0A1053F29}" srcOrd="0" destOrd="0" parTransId="{A9D87984-3DEE-43AE-8614-0B5F729913A3}" sibTransId="{7BEECD14-8621-4E88-BFFD-8EDF6D8DE1E5}"/>
    <dgm:cxn modelId="{89F8CE9A-8BAC-481F-8D75-A0F81DEEA2BD}" srcId="{EAFD3841-E1CC-40FE-89EC-B32517564AAA}" destId="{E1B6B9A0-2409-48BD-9CC7-DD877DFC2171}" srcOrd="1" destOrd="0" parTransId="{E177C797-F3BA-413F-B121-AC4F79A19F93}" sibTransId="{9E1185F0-8270-43D5-BECB-BAD89A85057A}"/>
    <dgm:cxn modelId="{317C44DE-049B-4BAE-95C1-3F6EDF21A863}" srcId="{7255C139-40F5-4106-BFFB-AEC3F4B0955D}" destId="{EAFD3841-E1CC-40FE-89EC-B32517564AAA}" srcOrd="0" destOrd="0" parTransId="{5D9E2C4B-F279-4DAF-9FC8-7494A70C8DA0}" sibTransId="{A8E6EB60-9F72-437C-9DA8-725256B46203}"/>
    <dgm:cxn modelId="{455B6C18-404A-49C7-A6B1-B5FF4BAACD6F}" type="presOf" srcId="{A9D87984-3DEE-43AE-8614-0B5F729913A3}" destId="{272808EF-FE28-446C-A12B-6339EFDF189B}" srcOrd="0" destOrd="0" presId="urn:microsoft.com/office/officeart/2008/layout/HorizontalMultiLevelHierarchy"/>
    <dgm:cxn modelId="{62316246-F8C4-42A2-A423-7C64AE5AED73}" type="presOf" srcId="{AEEB8EA6-50C4-47BC-899A-186F5632E660}" destId="{07E62C3E-20FC-400B-B556-7A486BA5C23F}" srcOrd="1" destOrd="0" presId="urn:microsoft.com/office/officeart/2008/layout/HorizontalMultiLevelHierarchy"/>
    <dgm:cxn modelId="{F1A11BFD-891F-43F8-AB72-A9D99B5885DC}" type="presOf" srcId="{B4224183-8FCD-4234-84D3-6634597750F9}" destId="{62CC589C-BD01-40B2-9688-A7F2133E39A8}" srcOrd="0" destOrd="0" presId="urn:microsoft.com/office/officeart/2008/layout/HorizontalMultiLevelHierarchy"/>
    <dgm:cxn modelId="{F9FAE7C4-905F-4668-AD4A-F0DD377BC002}" type="presOf" srcId="{C9C5D317-49AD-4C71-A62D-05312FA4DE40}" destId="{340E3A74-992E-4D4D-9EF0-9A58B866B95E}" srcOrd="1" destOrd="0" presId="urn:microsoft.com/office/officeart/2008/layout/HorizontalMultiLevelHierarchy"/>
    <dgm:cxn modelId="{2C4B9BDA-1D54-473C-BDD4-021040C26804}" srcId="{E1B6B9A0-2409-48BD-9CC7-DD877DFC2171}" destId="{CD216C75-A77E-4395-86BB-86D1DD5D4C60}" srcOrd="0" destOrd="0" parTransId="{90415016-9516-4CF0-84A0-DF5E46AF59A8}" sibTransId="{A8AE3DF5-D09E-4169-9386-758960E76602}"/>
    <dgm:cxn modelId="{CBD25255-B9AA-4E31-ABB7-767A42C376A1}" type="presOf" srcId="{AD08CAD2-37DF-46D4-8BD2-80D0A1053F29}" destId="{C108E0E7-A27F-4498-82D3-B611E6C5C742}" srcOrd="0" destOrd="0" presId="urn:microsoft.com/office/officeart/2008/layout/HorizontalMultiLevelHierarchy"/>
    <dgm:cxn modelId="{0810D8B2-E78C-4180-AB08-9FA2F54B43DC}" type="presOf" srcId="{CD216C75-A77E-4395-86BB-86D1DD5D4C60}" destId="{03FADD03-EA38-47F3-B14F-14DD22E15410}" srcOrd="0" destOrd="0" presId="urn:microsoft.com/office/officeart/2008/layout/HorizontalMultiLevelHierarchy"/>
    <dgm:cxn modelId="{4D4D311A-99B1-4328-B6F1-8DA0701E5970}" type="presOf" srcId="{C10128A7-4730-4592-AC84-8F0781088E8F}" destId="{A86C4CF0-764F-46FA-9DF6-4B689C1109D6}" srcOrd="1" destOrd="0" presId="urn:microsoft.com/office/officeart/2008/layout/HorizontalMultiLevelHierarchy"/>
    <dgm:cxn modelId="{7C9E5240-5993-43FA-B3AF-F4153B858649}" type="presOf" srcId="{A9D87984-3DEE-43AE-8614-0B5F729913A3}" destId="{23AB0152-37F8-4BA4-8A9E-15C13E4B40FB}" srcOrd="1" destOrd="0" presId="urn:microsoft.com/office/officeart/2008/layout/HorizontalMultiLevelHierarchy"/>
    <dgm:cxn modelId="{0862F7B7-5EE5-4A96-979A-50EB2956B11C}" type="presOf" srcId="{E177C797-F3BA-413F-B121-AC4F79A19F93}" destId="{D53A51AC-F1BF-4CB9-A173-90812839659E}" srcOrd="1" destOrd="0" presId="urn:microsoft.com/office/officeart/2008/layout/HorizontalMultiLevelHierarchy"/>
    <dgm:cxn modelId="{12A28D79-4549-4A88-B89C-0BFE5836EEB0}" type="presOf" srcId="{BD5C4B2B-8519-4D78-AF2C-D8D3F61CA63F}" destId="{301D2EC4-2576-4074-9BD7-520ADEBB327E}" srcOrd="1" destOrd="0" presId="urn:microsoft.com/office/officeart/2008/layout/HorizontalMultiLevelHierarchy"/>
    <dgm:cxn modelId="{E1D60C29-C126-4BA3-A325-1D8647B92C17}" type="presOf" srcId="{90415016-9516-4CF0-84A0-DF5E46AF59A8}" destId="{8E2D1086-42B7-4F56-9339-74F4B0F9A11D}" srcOrd="1" destOrd="0" presId="urn:microsoft.com/office/officeart/2008/layout/HorizontalMultiLevelHierarchy"/>
    <dgm:cxn modelId="{1A16F7F5-81E3-4362-AF55-C2E8CAE3490F}" type="presOf" srcId="{DD0D3A82-6639-4AF4-B076-0D11B5553308}" destId="{82F9A617-EF0E-43E2-8196-E29CBC773671}" srcOrd="0" destOrd="0" presId="urn:microsoft.com/office/officeart/2008/layout/HorizontalMultiLevelHierarchy"/>
    <dgm:cxn modelId="{FBB6484D-3912-4826-A302-03197DBA804A}" type="presOf" srcId="{E5E1BFD8-9020-48E6-AB8A-E5E2628C486B}" destId="{6E2F00DA-1DDE-4023-9644-34DB8598C817}" srcOrd="0" destOrd="0" presId="urn:microsoft.com/office/officeart/2008/layout/HorizontalMultiLevelHierarchy"/>
    <dgm:cxn modelId="{40B12200-D354-4541-B96F-C9AB2D37D33A}" type="presOf" srcId="{C9C5D317-49AD-4C71-A62D-05312FA4DE40}" destId="{6A93A948-352A-4B26-B95E-1F96E050AE0F}" srcOrd="0" destOrd="0" presId="urn:microsoft.com/office/officeart/2008/layout/HorizontalMultiLevelHierarchy"/>
    <dgm:cxn modelId="{C0605C68-5977-4E77-8CB4-B55F74FD708E}" srcId="{AD08CAD2-37DF-46D4-8BD2-80D0A1053F29}" destId="{74DD894B-867C-4CA5-8742-DC0B3932BCDA}" srcOrd="0" destOrd="0" parTransId="{AEEB8EA6-50C4-47BC-899A-186F5632E660}" sibTransId="{C1B76D15-58D1-4171-B3A1-9829978495C7}"/>
    <dgm:cxn modelId="{F1720662-6D96-4C76-B7CB-D85911E430D6}" type="presOf" srcId="{108824DE-F2E4-4845-BD15-573AE97B46CE}" destId="{75F01A4E-7532-48CC-A108-4670EE9F2C7E}" srcOrd="0" destOrd="0" presId="urn:microsoft.com/office/officeart/2008/layout/HorizontalMultiLevelHierarchy"/>
    <dgm:cxn modelId="{CB806534-10E7-43AC-B43D-8FE2E4A415F6}" srcId="{CD216C75-A77E-4395-86BB-86D1DD5D4C60}" destId="{B4224183-8FCD-4234-84D3-6634597750F9}" srcOrd="0" destOrd="0" parTransId="{C10128A7-4730-4592-AC84-8F0781088E8F}" sibTransId="{2D1A7C47-C17D-4922-BFDE-5E1BD8FFCABA}"/>
    <dgm:cxn modelId="{2478AFD6-E7F7-45B8-B208-060F9A2767BC}" type="presOf" srcId="{AEEB8EA6-50C4-47BC-899A-186F5632E660}" destId="{73169725-290E-4024-B831-6EC685092C43}" srcOrd="0" destOrd="0" presId="urn:microsoft.com/office/officeart/2008/layout/HorizontalMultiLevelHierarchy"/>
    <dgm:cxn modelId="{8A35E16C-8DF8-4CA5-BD2E-6E824BCC9E48}" type="presOf" srcId="{74DD894B-867C-4CA5-8742-DC0B3932BCDA}" destId="{47143496-90F8-472B-BF08-D3EEC4DE357E}" srcOrd="0" destOrd="0" presId="urn:microsoft.com/office/officeart/2008/layout/HorizontalMultiLevelHierarchy"/>
    <dgm:cxn modelId="{B913866B-3362-430A-BA84-3F776070E0C8}" srcId="{CD216C75-A77E-4395-86BB-86D1DD5D4C60}" destId="{DD0D3A82-6639-4AF4-B076-0D11B5553308}" srcOrd="1" destOrd="0" parTransId="{108824DE-F2E4-4845-BD15-573AE97B46CE}" sibTransId="{2D6C3374-63C3-4433-8054-DDCDC0E48F76}"/>
    <dgm:cxn modelId="{43C54F44-E659-47B3-8CB6-4F0C41B95868}" type="presOf" srcId="{108824DE-F2E4-4845-BD15-573AE97B46CE}" destId="{CBC88E31-7B62-4BB6-91DC-C0B098B2A2F4}" srcOrd="1" destOrd="0" presId="urn:microsoft.com/office/officeart/2008/layout/HorizontalMultiLevelHierarchy"/>
    <dgm:cxn modelId="{497714F1-34D0-4F26-BBAC-2DB5079A8E94}" type="presOf" srcId="{7255C139-40F5-4106-BFFB-AEC3F4B0955D}" destId="{EA1C6FB9-0712-43FF-8FA2-A22CCD52B57E}" srcOrd="0" destOrd="0" presId="urn:microsoft.com/office/officeart/2008/layout/HorizontalMultiLevelHierarchy"/>
    <dgm:cxn modelId="{5A2E6AD4-35D3-4911-AC04-593BCB9C5341}" type="presOf" srcId="{81AD29D0-9857-492E-AA25-202DAE948885}" destId="{46CC4F9F-3C5F-4BBD-8AEE-B37103680726}" srcOrd="0" destOrd="0" presId="urn:microsoft.com/office/officeart/2008/layout/HorizontalMultiLevelHierarchy"/>
    <dgm:cxn modelId="{52D03379-0167-454B-86F2-4E496DDFB09F}" type="presOf" srcId="{90415016-9516-4CF0-84A0-DF5E46AF59A8}" destId="{94EFF103-BD15-4914-8BE8-E89D5E7BBA96}" srcOrd="0" destOrd="0" presId="urn:microsoft.com/office/officeart/2008/layout/HorizontalMultiLevelHierarchy"/>
    <dgm:cxn modelId="{5083C433-5035-4505-8F68-52D209303A8C}" type="presOf" srcId="{BD5C4B2B-8519-4D78-AF2C-D8D3F61CA63F}" destId="{77CD4745-18FA-4589-9C58-D0B2890A840E}" srcOrd="0" destOrd="0" presId="urn:microsoft.com/office/officeart/2008/layout/HorizontalMultiLevelHierarchy"/>
    <dgm:cxn modelId="{A15FDA70-DC1A-4A4A-A217-A17873F6B486}" type="presParOf" srcId="{EA1C6FB9-0712-43FF-8FA2-A22CCD52B57E}" destId="{E7F41247-887C-47E9-AD0C-E3B5151A0167}" srcOrd="0" destOrd="0" presId="urn:microsoft.com/office/officeart/2008/layout/HorizontalMultiLevelHierarchy"/>
    <dgm:cxn modelId="{622671E4-F55D-490F-B812-B701CDB5F861}" type="presParOf" srcId="{E7F41247-887C-47E9-AD0C-E3B5151A0167}" destId="{BEFE641E-6610-4286-AC3B-9883475BC242}" srcOrd="0" destOrd="0" presId="urn:microsoft.com/office/officeart/2008/layout/HorizontalMultiLevelHierarchy"/>
    <dgm:cxn modelId="{2E4A9CC2-A1F2-4F55-B57C-CD53CAE41443}" type="presParOf" srcId="{E7F41247-887C-47E9-AD0C-E3B5151A0167}" destId="{0AED5960-B976-44A8-A2A4-C0FFBECD81E2}" srcOrd="1" destOrd="0" presId="urn:microsoft.com/office/officeart/2008/layout/HorizontalMultiLevelHierarchy"/>
    <dgm:cxn modelId="{F7A3B12A-1A94-4A2D-ABCA-671EA1093994}" type="presParOf" srcId="{0AED5960-B976-44A8-A2A4-C0FFBECD81E2}" destId="{272808EF-FE28-446C-A12B-6339EFDF189B}" srcOrd="0" destOrd="0" presId="urn:microsoft.com/office/officeart/2008/layout/HorizontalMultiLevelHierarchy"/>
    <dgm:cxn modelId="{7229DFDD-FC5F-4E8B-9FB5-3553C1313B57}" type="presParOf" srcId="{272808EF-FE28-446C-A12B-6339EFDF189B}" destId="{23AB0152-37F8-4BA4-8A9E-15C13E4B40FB}" srcOrd="0" destOrd="0" presId="urn:microsoft.com/office/officeart/2008/layout/HorizontalMultiLevelHierarchy"/>
    <dgm:cxn modelId="{1067871C-558C-4B90-8C3D-269CF966CE1C}" type="presParOf" srcId="{0AED5960-B976-44A8-A2A4-C0FFBECD81E2}" destId="{3BA2E0D4-7DEC-458F-844E-19CA8FF21887}" srcOrd="1" destOrd="0" presId="urn:microsoft.com/office/officeart/2008/layout/HorizontalMultiLevelHierarchy"/>
    <dgm:cxn modelId="{73D33085-656F-4429-93C2-8BB177BDCB03}" type="presParOf" srcId="{3BA2E0D4-7DEC-458F-844E-19CA8FF21887}" destId="{C108E0E7-A27F-4498-82D3-B611E6C5C742}" srcOrd="0" destOrd="0" presId="urn:microsoft.com/office/officeart/2008/layout/HorizontalMultiLevelHierarchy"/>
    <dgm:cxn modelId="{674582AF-1EC8-4CED-9DF6-D929AE4EFA8C}" type="presParOf" srcId="{3BA2E0D4-7DEC-458F-844E-19CA8FF21887}" destId="{A45735BF-AFF7-42CA-9DDE-55346682E9B3}" srcOrd="1" destOrd="0" presId="urn:microsoft.com/office/officeart/2008/layout/HorizontalMultiLevelHierarchy"/>
    <dgm:cxn modelId="{DE6CBF2C-D33F-440A-93CC-52D58262505D}" type="presParOf" srcId="{A45735BF-AFF7-42CA-9DDE-55346682E9B3}" destId="{73169725-290E-4024-B831-6EC685092C43}" srcOrd="0" destOrd="0" presId="urn:microsoft.com/office/officeart/2008/layout/HorizontalMultiLevelHierarchy"/>
    <dgm:cxn modelId="{8FA541C4-4358-4589-A97A-41616063BDD1}" type="presParOf" srcId="{73169725-290E-4024-B831-6EC685092C43}" destId="{07E62C3E-20FC-400B-B556-7A486BA5C23F}" srcOrd="0" destOrd="0" presId="urn:microsoft.com/office/officeart/2008/layout/HorizontalMultiLevelHierarchy"/>
    <dgm:cxn modelId="{2904C781-666B-47BF-A6D2-F02DF4C96FD0}" type="presParOf" srcId="{A45735BF-AFF7-42CA-9DDE-55346682E9B3}" destId="{4AB33CF2-E33B-4B4D-AA9D-87ECFBC8986C}" srcOrd="1" destOrd="0" presId="urn:microsoft.com/office/officeart/2008/layout/HorizontalMultiLevelHierarchy"/>
    <dgm:cxn modelId="{E9D10858-E8A5-42D6-9F12-60160609321A}" type="presParOf" srcId="{4AB33CF2-E33B-4B4D-AA9D-87ECFBC8986C}" destId="{47143496-90F8-472B-BF08-D3EEC4DE357E}" srcOrd="0" destOrd="0" presId="urn:microsoft.com/office/officeart/2008/layout/HorizontalMultiLevelHierarchy"/>
    <dgm:cxn modelId="{8D5D54AD-2665-42F6-BF66-46CD2B43FA57}" type="presParOf" srcId="{4AB33CF2-E33B-4B4D-AA9D-87ECFBC8986C}" destId="{5A551FEB-E996-4FF8-A670-C5A20FDD6D68}" srcOrd="1" destOrd="0" presId="urn:microsoft.com/office/officeart/2008/layout/HorizontalMultiLevelHierarchy"/>
    <dgm:cxn modelId="{30C4A85F-70BE-4EE2-A141-64B25A65724F}" type="presParOf" srcId="{5A551FEB-E996-4FF8-A670-C5A20FDD6D68}" destId="{77CD4745-18FA-4589-9C58-D0B2890A840E}" srcOrd="0" destOrd="0" presId="urn:microsoft.com/office/officeart/2008/layout/HorizontalMultiLevelHierarchy"/>
    <dgm:cxn modelId="{8F538B0B-75A4-47B7-935F-A98245D1A0C3}" type="presParOf" srcId="{77CD4745-18FA-4589-9C58-D0B2890A840E}" destId="{301D2EC4-2576-4074-9BD7-520ADEBB327E}" srcOrd="0" destOrd="0" presId="urn:microsoft.com/office/officeart/2008/layout/HorizontalMultiLevelHierarchy"/>
    <dgm:cxn modelId="{6F1E2090-C63E-42CB-A9A3-A7A2447F6BD8}" type="presParOf" srcId="{5A551FEB-E996-4FF8-A670-C5A20FDD6D68}" destId="{978F7B39-5C60-4FFC-9A86-62310BD69231}" srcOrd="1" destOrd="0" presId="urn:microsoft.com/office/officeart/2008/layout/HorizontalMultiLevelHierarchy"/>
    <dgm:cxn modelId="{69073021-9DE9-4DB2-84DD-D9960E30DAE5}" type="presParOf" srcId="{978F7B39-5C60-4FFC-9A86-62310BD69231}" destId="{46CC4F9F-3C5F-4BBD-8AEE-B37103680726}" srcOrd="0" destOrd="0" presId="urn:microsoft.com/office/officeart/2008/layout/HorizontalMultiLevelHierarchy"/>
    <dgm:cxn modelId="{EDE6A7B9-1DE9-4CBA-BF5B-68D012096AD2}" type="presParOf" srcId="{978F7B39-5C60-4FFC-9A86-62310BD69231}" destId="{B449A143-CD0D-44F3-A0CB-A54259A740EE}" srcOrd="1" destOrd="0" presId="urn:microsoft.com/office/officeart/2008/layout/HorizontalMultiLevelHierarchy"/>
    <dgm:cxn modelId="{C9A528A7-19B0-4C2D-9838-A17FEE3B38A6}" type="presParOf" srcId="{5A551FEB-E996-4FF8-A670-C5A20FDD6D68}" destId="{6A93A948-352A-4B26-B95E-1F96E050AE0F}" srcOrd="2" destOrd="0" presId="urn:microsoft.com/office/officeart/2008/layout/HorizontalMultiLevelHierarchy"/>
    <dgm:cxn modelId="{D805EA8F-BB2E-4127-8C0D-46F0C013C859}" type="presParOf" srcId="{6A93A948-352A-4B26-B95E-1F96E050AE0F}" destId="{340E3A74-992E-4D4D-9EF0-9A58B866B95E}" srcOrd="0" destOrd="0" presId="urn:microsoft.com/office/officeart/2008/layout/HorizontalMultiLevelHierarchy"/>
    <dgm:cxn modelId="{DC7DC0F5-96AC-42F6-94AB-BEEE73A0A521}" type="presParOf" srcId="{5A551FEB-E996-4FF8-A670-C5A20FDD6D68}" destId="{84E9700A-9336-4C75-9FF0-9FDC6150933A}" srcOrd="3" destOrd="0" presId="urn:microsoft.com/office/officeart/2008/layout/HorizontalMultiLevelHierarchy"/>
    <dgm:cxn modelId="{0FC467E3-F0F4-45EF-8C58-4597F91CAF78}" type="presParOf" srcId="{84E9700A-9336-4C75-9FF0-9FDC6150933A}" destId="{6E2F00DA-1DDE-4023-9644-34DB8598C817}" srcOrd="0" destOrd="0" presId="urn:microsoft.com/office/officeart/2008/layout/HorizontalMultiLevelHierarchy"/>
    <dgm:cxn modelId="{8999B1C6-02BF-431D-8183-41A6097A7428}" type="presParOf" srcId="{84E9700A-9336-4C75-9FF0-9FDC6150933A}" destId="{F0B000C7-FB1A-4A50-8735-9920FB46B50A}" srcOrd="1" destOrd="0" presId="urn:microsoft.com/office/officeart/2008/layout/HorizontalMultiLevelHierarchy"/>
    <dgm:cxn modelId="{DC7D5696-91E2-4842-B665-CD03B4C03D17}" type="presParOf" srcId="{0AED5960-B976-44A8-A2A4-C0FFBECD81E2}" destId="{E188D220-44F7-4DE8-BCBA-BBFE66781142}" srcOrd="2" destOrd="0" presId="urn:microsoft.com/office/officeart/2008/layout/HorizontalMultiLevelHierarchy"/>
    <dgm:cxn modelId="{874F09BE-81CC-4E50-BC23-3775675181E9}" type="presParOf" srcId="{E188D220-44F7-4DE8-BCBA-BBFE66781142}" destId="{D53A51AC-F1BF-4CB9-A173-90812839659E}" srcOrd="0" destOrd="0" presId="urn:microsoft.com/office/officeart/2008/layout/HorizontalMultiLevelHierarchy"/>
    <dgm:cxn modelId="{15223FB6-E8F2-4105-82C1-835ED16D82FD}" type="presParOf" srcId="{0AED5960-B976-44A8-A2A4-C0FFBECD81E2}" destId="{83320AAF-F4FA-4033-A448-3DFC095A1577}" srcOrd="3" destOrd="0" presId="urn:microsoft.com/office/officeart/2008/layout/HorizontalMultiLevelHierarchy"/>
    <dgm:cxn modelId="{EAF4365B-87E2-4E0D-8CBC-805346E09628}" type="presParOf" srcId="{83320AAF-F4FA-4033-A448-3DFC095A1577}" destId="{3CD452FA-FC05-45A5-938F-4DE2FB886B72}" srcOrd="0" destOrd="0" presId="urn:microsoft.com/office/officeart/2008/layout/HorizontalMultiLevelHierarchy"/>
    <dgm:cxn modelId="{9AB47A70-0998-4F3E-BF92-6A6AD963FD1E}" type="presParOf" srcId="{83320AAF-F4FA-4033-A448-3DFC095A1577}" destId="{33CA272B-8284-4A73-B4CD-67DFF1008BE0}" srcOrd="1" destOrd="0" presId="urn:microsoft.com/office/officeart/2008/layout/HorizontalMultiLevelHierarchy"/>
    <dgm:cxn modelId="{0A5FE716-CADB-4C4C-B2FB-2BA9C01CD247}" type="presParOf" srcId="{33CA272B-8284-4A73-B4CD-67DFF1008BE0}" destId="{94EFF103-BD15-4914-8BE8-E89D5E7BBA96}" srcOrd="0" destOrd="0" presId="urn:microsoft.com/office/officeart/2008/layout/HorizontalMultiLevelHierarchy"/>
    <dgm:cxn modelId="{8B9FE558-7CF0-4984-B288-7A448EF7D437}" type="presParOf" srcId="{94EFF103-BD15-4914-8BE8-E89D5E7BBA96}" destId="{8E2D1086-42B7-4F56-9339-74F4B0F9A11D}" srcOrd="0" destOrd="0" presId="urn:microsoft.com/office/officeart/2008/layout/HorizontalMultiLevelHierarchy"/>
    <dgm:cxn modelId="{CE2EDA6E-E380-4419-870A-E459AC663702}" type="presParOf" srcId="{33CA272B-8284-4A73-B4CD-67DFF1008BE0}" destId="{05F8EE49-18EE-42F3-818B-FB81C4BCE31A}" srcOrd="1" destOrd="0" presId="urn:microsoft.com/office/officeart/2008/layout/HorizontalMultiLevelHierarchy"/>
    <dgm:cxn modelId="{AF8D471A-0386-4AD7-B8C1-DE662C4BE13A}" type="presParOf" srcId="{05F8EE49-18EE-42F3-818B-FB81C4BCE31A}" destId="{03FADD03-EA38-47F3-B14F-14DD22E15410}" srcOrd="0" destOrd="0" presId="urn:microsoft.com/office/officeart/2008/layout/HorizontalMultiLevelHierarchy"/>
    <dgm:cxn modelId="{80A5D6D9-6D42-49BA-B63F-68B06E9CD876}" type="presParOf" srcId="{05F8EE49-18EE-42F3-818B-FB81C4BCE31A}" destId="{62386B36-B569-4E92-8B1E-C47AA293AADA}" srcOrd="1" destOrd="0" presId="urn:microsoft.com/office/officeart/2008/layout/HorizontalMultiLevelHierarchy"/>
    <dgm:cxn modelId="{75BAC553-4536-4A01-BB36-BDD3606BF635}" type="presParOf" srcId="{62386B36-B569-4E92-8B1E-C47AA293AADA}" destId="{A693879D-F846-46EC-9AF6-90F6BB72BB97}" srcOrd="0" destOrd="0" presId="urn:microsoft.com/office/officeart/2008/layout/HorizontalMultiLevelHierarchy"/>
    <dgm:cxn modelId="{D144E80B-5111-4C60-932D-56AFAD8510A7}" type="presParOf" srcId="{A693879D-F846-46EC-9AF6-90F6BB72BB97}" destId="{A86C4CF0-764F-46FA-9DF6-4B689C1109D6}" srcOrd="0" destOrd="0" presId="urn:microsoft.com/office/officeart/2008/layout/HorizontalMultiLevelHierarchy"/>
    <dgm:cxn modelId="{0F205C50-3415-40E4-8501-0ADCE39C435D}" type="presParOf" srcId="{62386B36-B569-4E92-8B1E-C47AA293AADA}" destId="{AE13565D-BB6E-4D30-8993-DC24483E3919}" srcOrd="1" destOrd="0" presId="urn:microsoft.com/office/officeart/2008/layout/HorizontalMultiLevelHierarchy"/>
    <dgm:cxn modelId="{0BAAD55B-8FB9-40F8-823D-AE9BC0703073}" type="presParOf" srcId="{AE13565D-BB6E-4D30-8993-DC24483E3919}" destId="{62CC589C-BD01-40B2-9688-A7F2133E39A8}" srcOrd="0" destOrd="0" presId="urn:microsoft.com/office/officeart/2008/layout/HorizontalMultiLevelHierarchy"/>
    <dgm:cxn modelId="{EC03D7AB-12E6-4F62-A96E-19BC33136E0B}" type="presParOf" srcId="{AE13565D-BB6E-4D30-8993-DC24483E3919}" destId="{26A75ECC-3943-42B9-8DFF-14E633098A57}" srcOrd="1" destOrd="0" presId="urn:microsoft.com/office/officeart/2008/layout/HorizontalMultiLevelHierarchy"/>
    <dgm:cxn modelId="{851574D5-A441-40B8-9E9B-55F265E77078}" type="presParOf" srcId="{62386B36-B569-4E92-8B1E-C47AA293AADA}" destId="{75F01A4E-7532-48CC-A108-4670EE9F2C7E}" srcOrd="2" destOrd="0" presId="urn:microsoft.com/office/officeart/2008/layout/HorizontalMultiLevelHierarchy"/>
    <dgm:cxn modelId="{AC47697D-5153-4F6F-9318-9988EABC1879}" type="presParOf" srcId="{75F01A4E-7532-48CC-A108-4670EE9F2C7E}" destId="{CBC88E31-7B62-4BB6-91DC-C0B098B2A2F4}" srcOrd="0" destOrd="0" presId="urn:microsoft.com/office/officeart/2008/layout/HorizontalMultiLevelHierarchy"/>
    <dgm:cxn modelId="{EF871FE9-EA2C-4A38-9092-C919774B2688}" type="presParOf" srcId="{62386B36-B569-4E92-8B1E-C47AA293AADA}" destId="{A60050D4-720D-4186-9CC7-87E81C9F9612}" srcOrd="3" destOrd="0" presId="urn:microsoft.com/office/officeart/2008/layout/HorizontalMultiLevelHierarchy"/>
    <dgm:cxn modelId="{A0DC069C-C512-4FCE-ACD9-C727F980C9D2}" type="presParOf" srcId="{A60050D4-720D-4186-9CC7-87E81C9F9612}" destId="{82F9A617-EF0E-43E2-8196-E29CBC773671}" srcOrd="0" destOrd="0" presId="urn:microsoft.com/office/officeart/2008/layout/HorizontalMultiLevelHierarchy"/>
    <dgm:cxn modelId="{68651B12-BCC4-4047-97F0-006C8D8C3B58}" type="presParOf" srcId="{A60050D4-720D-4186-9CC7-87E81C9F9612}" destId="{0AC6A384-6587-4619-B2BF-D27B797EC249}"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EF99269-719A-493A-9C84-74EB52489B00}" type="doc">
      <dgm:prSet loTypeId="urn:microsoft.com/office/officeart/2005/8/layout/radial5" loCatId="relationship" qsTypeId="urn:microsoft.com/office/officeart/2005/8/quickstyle/simple5" qsCatId="simple" csTypeId="urn:microsoft.com/office/officeart/2005/8/colors/colorful2" csCatId="colorful" phldr="1"/>
      <dgm:spPr/>
      <dgm:t>
        <a:bodyPr/>
        <a:lstStyle/>
        <a:p>
          <a:endParaRPr lang="pt-BR"/>
        </a:p>
      </dgm:t>
    </dgm:pt>
    <dgm:pt modelId="{882C8C79-6928-4269-9087-A68658C9207B}">
      <dgm:prSet phldrT="[Texto]" custT="1"/>
      <dgm:spPr/>
      <dgm:t>
        <a:bodyPr/>
        <a:lstStyle/>
        <a:p>
          <a:r>
            <a:rPr lang="pt-BR" sz="2200" dirty="0"/>
            <a:t>Gestão de Barragens</a:t>
          </a:r>
        </a:p>
      </dgm:t>
    </dgm:pt>
    <dgm:pt modelId="{38BEC1BE-6B6F-4DB0-B71F-942BD56E58F7}" type="parTrans" cxnId="{5BFC8298-E3A3-4C1C-9F8D-0AADBFC108BA}">
      <dgm:prSet/>
      <dgm:spPr/>
      <dgm:t>
        <a:bodyPr/>
        <a:lstStyle/>
        <a:p>
          <a:endParaRPr lang="pt-BR"/>
        </a:p>
      </dgm:t>
    </dgm:pt>
    <dgm:pt modelId="{3CA877EA-4995-4D50-871C-F4A2ABB2289A}" type="sibTrans" cxnId="{5BFC8298-E3A3-4C1C-9F8D-0AADBFC108BA}">
      <dgm:prSet/>
      <dgm:spPr/>
      <dgm:t>
        <a:bodyPr/>
        <a:lstStyle/>
        <a:p>
          <a:endParaRPr lang="pt-BR"/>
        </a:p>
      </dgm:t>
    </dgm:pt>
    <dgm:pt modelId="{7A61662A-C3BE-42E6-8957-4308D43B8DAC}">
      <dgm:prSet phldrT="[Texto]" custT="1"/>
      <dgm:spPr/>
      <dgm:t>
        <a:bodyPr/>
        <a:lstStyle/>
        <a:p>
          <a:endParaRPr lang="pt-BR" sz="2100" dirty="0"/>
        </a:p>
      </dgm:t>
    </dgm:pt>
    <dgm:pt modelId="{F4EDCF39-E96F-41B7-958B-2F98B3423CA2}" type="parTrans" cxnId="{56A160CA-B7A3-4F7E-8402-12A2677F0905}">
      <dgm:prSet/>
      <dgm:spPr/>
      <dgm:t>
        <a:bodyPr/>
        <a:lstStyle/>
        <a:p>
          <a:endParaRPr lang="pt-BR" dirty="0"/>
        </a:p>
      </dgm:t>
    </dgm:pt>
    <dgm:pt modelId="{7CD4E87E-D6F1-41C9-8EC5-826C6B75FB82}" type="sibTrans" cxnId="{56A160CA-B7A3-4F7E-8402-12A2677F0905}">
      <dgm:prSet/>
      <dgm:spPr/>
      <dgm:t>
        <a:bodyPr/>
        <a:lstStyle/>
        <a:p>
          <a:endParaRPr lang="pt-BR"/>
        </a:p>
      </dgm:t>
    </dgm:pt>
    <dgm:pt modelId="{C7CC0C1B-3948-44A2-85E6-BA67EE5BE1C3}">
      <dgm:prSet phldrT="[Texto]" custT="1"/>
      <dgm:spPr/>
      <dgm:t>
        <a:bodyPr/>
        <a:lstStyle/>
        <a:p>
          <a:r>
            <a:rPr lang="pt-BR" sz="2200" dirty="0"/>
            <a:t>Auditorias externas e internas</a:t>
          </a:r>
        </a:p>
      </dgm:t>
    </dgm:pt>
    <dgm:pt modelId="{A775D610-B095-4DB4-A6B5-040E971F745B}" type="parTrans" cxnId="{0E390A56-477F-4BE2-A8ED-720522658C7B}">
      <dgm:prSet/>
      <dgm:spPr/>
      <dgm:t>
        <a:bodyPr/>
        <a:lstStyle/>
        <a:p>
          <a:endParaRPr lang="pt-BR" dirty="0"/>
        </a:p>
      </dgm:t>
    </dgm:pt>
    <dgm:pt modelId="{39545FA9-5540-4720-8A64-3DBF05D5280D}" type="sibTrans" cxnId="{0E390A56-477F-4BE2-A8ED-720522658C7B}">
      <dgm:prSet/>
      <dgm:spPr/>
      <dgm:t>
        <a:bodyPr/>
        <a:lstStyle/>
        <a:p>
          <a:endParaRPr lang="pt-BR"/>
        </a:p>
      </dgm:t>
    </dgm:pt>
    <dgm:pt modelId="{6B3A8C8C-DA01-437E-B3EE-7A879AB163FB}">
      <dgm:prSet phldrT="[Texto]" custT="1"/>
      <dgm:spPr/>
      <dgm:t>
        <a:bodyPr/>
        <a:lstStyle/>
        <a:p>
          <a:r>
            <a:rPr lang="pt-BR" sz="1800" dirty="0"/>
            <a:t>Manutenção preventiva e corretiva</a:t>
          </a:r>
        </a:p>
      </dgm:t>
    </dgm:pt>
    <dgm:pt modelId="{FB86D2D8-416C-49A1-B8C2-AAD026888B49}" type="parTrans" cxnId="{73707AB0-ADDA-4B5E-8FC3-DDCBA1139855}">
      <dgm:prSet/>
      <dgm:spPr/>
      <dgm:t>
        <a:bodyPr/>
        <a:lstStyle/>
        <a:p>
          <a:endParaRPr lang="pt-BR" dirty="0"/>
        </a:p>
      </dgm:t>
    </dgm:pt>
    <dgm:pt modelId="{7A00D8FE-D2E7-4886-A809-C8D6DA73B24E}" type="sibTrans" cxnId="{73707AB0-ADDA-4B5E-8FC3-DDCBA1139855}">
      <dgm:prSet/>
      <dgm:spPr/>
      <dgm:t>
        <a:bodyPr/>
        <a:lstStyle/>
        <a:p>
          <a:endParaRPr lang="pt-BR"/>
        </a:p>
      </dgm:t>
    </dgm:pt>
    <dgm:pt modelId="{6A2AD95F-8BA5-41F2-87EC-472FD6976738}">
      <dgm:prSet phldrT="[Texto]" custT="1"/>
      <dgm:spPr/>
      <dgm:t>
        <a:bodyPr/>
        <a:lstStyle/>
        <a:p>
          <a:r>
            <a:rPr lang="pt-BR" sz="1800" dirty="0"/>
            <a:t>Atendimento a legislação vigente</a:t>
          </a:r>
        </a:p>
      </dgm:t>
    </dgm:pt>
    <dgm:pt modelId="{1A6AB035-C63A-4E7A-A497-D72BDFD5921E}" type="parTrans" cxnId="{2EE410EF-927C-430F-AD23-357FC1287461}">
      <dgm:prSet/>
      <dgm:spPr/>
      <dgm:t>
        <a:bodyPr/>
        <a:lstStyle/>
        <a:p>
          <a:endParaRPr lang="pt-BR" dirty="0"/>
        </a:p>
      </dgm:t>
    </dgm:pt>
    <dgm:pt modelId="{B110F225-6788-4AD9-B0EC-44A3AD7B0FA9}" type="sibTrans" cxnId="{2EE410EF-927C-430F-AD23-357FC1287461}">
      <dgm:prSet/>
      <dgm:spPr/>
      <dgm:t>
        <a:bodyPr/>
        <a:lstStyle/>
        <a:p>
          <a:endParaRPr lang="pt-BR"/>
        </a:p>
      </dgm:t>
    </dgm:pt>
    <dgm:pt modelId="{F5764D71-3246-41C1-A78E-5B5661875125}">
      <dgm:prSet custT="1"/>
      <dgm:spPr/>
      <dgm:t>
        <a:bodyPr/>
        <a:lstStyle/>
        <a:p>
          <a:endParaRPr lang="pt-BR" sz="2100" dirty="0"/>
        </a:p>
      </dgm:t>
    </dgm:pt>
    <dgm:pt modelId="{7C9F0934-3FD0-40BA-A38A-A63FED748823}" type="parTrans" cxnId="{67C2426B-F2A2-4A61-BD47-65ABA0E32C11}">
      <dgm:prSet/>
      <dgm:spPr/>
      <dgm:t>
        <a:bodyPr/>
        <a:lstStyle/>
        <a:p>
          <a:endParaRPr lang="pt-BR" dirty="0"/>
        </a:p>
      </dgm:t>
    </dgm:pt>
    <dgm:pt modelId="{5F86AA0D-2F33-4447-B680-4BE4A5421C2F}" type="sibTrans" cxnId="{67C2426B-F2A2-4A61-BD47-65ABA0E32C11}">
      <dgm:prSet/>
      <dgm:spPr/>
      <dgm:t>
        <a:bodyPr/>
        <a:lstStyle/>
        <a:p>
          <a:endParaRPr lang="pt-BR"/>
        </a:p>
      </dgm:t>
    </dgm:pt>
    <dgm:pt modelId="{91B786E6-D3DE-40A2-B665-611257113E4F}">
      <dgm:prSet/>
      <dgm:spPr/>
      <dgm:t>
        <a:bodyPr/>
        <a:lstStyle/>
        <a:p>
          <a:endParaRPr lang="pt-BR" dirty="0"/>
        </a:p>
      </dgm:t>
    </dgm:pt>
    <dgm:pt modelId="{A6EB9D76-AB1A-4B0B-824B-071D54934595}" type="parTrans" cxnId="{33CDA050-96DB-4F9B-A12B-90A88E8BF1DF}">
      <dgm:prSet/>
      <dgm:spPr/>
      <dgm:t>
        <a:bodyPr/>
        <a:lstStyle/>
        <a:p>
          <a:endParaRPr lang="pt-BR" dirty="0"/>
        </a:p>
      </dgm:t>
    </dgm:pt>
    <dgm:pt modelId="{CC0E60C7-C0A5-499F-85E0-628749DB0AFC}" type="sibTrans" cxnId="{33CDA050-96DB-4F9B-A12B-90A88E8BF1DF}">
      <dgm:prSet/>
      <dgm:spPr/>
      <dgm:t>
        <a:bodyPr/>
        <a:lstStyle/>
        <a:p>
          <a:endParaRPr lang="pt-BR"/>
        </a:p>
      </dgm:t>
    </dgm:pt>
    <dgm:pt modelId="{A646278F-BAE5-4094-81B3-4228A3B62C41}" type="pres">
      <dgm:prSet presAssocID="{CEF99269-719A-493A-9C84-74EB52489B00}" presName="Name0" presStyleCnt="0">
        <dgm:presLayoutVars>
          <dgm:chMax val="1"/>
          <dgm:dir/>
          <dgm:animLvl val="ctr"/>
          <dgm:resizeHandles val="exact"/>
        </dgm:presLayoutVars>
      </dgm:prSet>
      <dgm:spPr/>
    </dgm:pt>
    <dgm:pt modelId="{328AED33-41B7-4011-BCF7-0FE65BC962DA}" type="pres">
      <dgm:prSet presAssocID="{882C8C79-6928-4269-9087-A68658C9207B}" presName="centerShape" presStyleLbl="node0" presStyleIdx="0" presStyleCnt="1" custScaleX="157164"/>
      <dgm:spPr/>
    </dgm:pt>
    <dgm:pt modelId="{E09FBAA5-B2D4-435B-B431-B7C96197FBE5}" type="pres">
      <dgm:prSet presAssocID="{F4EDCF39-E96F-41B7-958B-2F98B3423CA2}" presName="parTrans" presStyleLbl="sibTrans2D1" presStyleIdx="0" presStyleCnt="6"/>
      <dgm:spPr/>
    </dgm:pt>
    <dgm:pt modelId="{F3E00C80-8E61-4E50-80E0-E76C3AD10009}" type="pres">
      <dgm:prSet presAssocID="{F4EDCF39-E96F-41B7-958B-2F98B3423CA2}" presName="connectorText" presStyleLbl="sibTrans2D1" presStyleIdx="0" presStyleCnt="6"/>
      <dgm:spPr/>
    </dgm:pt>
    <dgm:pt modelId="{55547BF7-CA60-4ACB-AE19-343313EC7797}" type="pres">
      <dgm:prSet presAssocID="{7A61662A-C3BE-42E6-8957-4308D43B8DAC}" presName="node" presStyleLbl="node1" presStyleIdx="0" presStyleCnt="6" custScaleX="152934">
        <dgm:presLayoutVars>
          <dgm:bulletEnabled val="1"/>
        </dgm:presLayoutVars>
      </dgm:prSet>
      <dgm:spPr/>
    </dgm:pt>
    <dgm:pt modelId="{F14ED3F9-A776-48A2-A27C-35B1C5132C5B}" type="pres">
      <dgm:prSet presAssocID="{A775D610-B095-4DB4-A6B5-040E971F745B}" presName="parTrans" presStyleLbl="sibTrans2D1" presStyleIdx="1" presStyleCnt="6"/>
      <dgm:spPr/>
    </dgm:pt>
    <dgm:pt modelId="{CE439CAA-24F7-40F1-A678-50B8187CE85F}" type="pres">
      <dgm:prSet presAssocID="{A775D610-B095-4DB4-A6B5-040E971F745B}" presName="connectorText" presStyleLbl="sibTrans2D1" presStyleIdx="1" presStyleCnt="6"/>
      <dgm:spPr/>
    </dgm:pt>
    <dgm:pt modelId="{0F979719-9A11-489D-9CD3-71F6C124EB4D}" type="pres">
      <dgm:prSet presAssocID="{C7CC0C1B-3948-44A2-85E6-BA67EE5BE1C3}" presName="node" presStyleLbl="node1" presStyleIdx="1" presStyleCnt="6" custScaleX="153030" custRadScaleRad="136933" custRadScaleInc="16193">
        <dgm:presLayoutVars>
          <dgm:bulletEnabled val="1"/>
        </dgm:presLayoutVars>
      </dgm:prSet>
      <dgm:spPr/>
    </dgm:pt>
    <dgm:pt modelId="{73EE9BF3-B996-400E-9E49-9646ED8E4BB5}" type="pres">
      <dgm:prSet presAssocID="{FB86D2D8-416C-49A1-B8C2-AAD026888B49}" presName="parTrans" presStyleLbl="sibTrans2D1" presStyleIdx="2" presStyleCnt="6"/>
      <dgm:spPr/>
    </dgm:pt>
    <dgm:pt modelId="{ACDC2A86-CBEA-4BB3-9464-5734DF8CC5CB}" type="pres">
      <dgm:prSet presAssocID="{FB86D2D8-416C-49A1-B8C2-AAD026888B49}" presName="connectorText" presStyleLbl="sibTrans2D1" presStyleIdx="2" presStyleCnt="6"/>
      <dgm:spPr/>
    </dgm:pt>
    <dgm:pt modelId="{297A332D-FBAA-4FC0-8BA8-F02B03A751A7}" type="pres">
      <dgm:prSet presAssocID="{6B3A8C8C-DA01-437E-B3EE-7A879AB163FB}" presName="node" presStyleLbl="node1" presStyleIdx="2" presStyleCnt="6" custScaleX="160455" custRadScaleRad="133466" custRadScaleInc="-33612">
        <dgm:presLayoutVars>
          <dgm:bulletEnabled val="1"/>
        </dgm:presLayoutVars>
      </dgm:prSet>
      <dgm:spPr/>
    </dgm:pt>
    <dgm:pt modelId="{10829B89-7520-4C68-B16F-BDECAB3FADBC}" type="pres">
      <dgm:prSet presAssocID="{1A6AB035-C63A-4E7A-A497-D72BDFD5921E}" presName="parTrans" presStyleLbl="sibTrans2D1" presStyleIdx="3" presStyleCnt="6"/>
      <dgm:spPr/>
    </dgm:pt>
    <dgm:pt modelId="{3A602189-7247-41A6-824B-E9CE9015798D}" type="pres">
      <dgm:prSet presAssocID="{1A6AB035-C63A-4E7A-A497-D72BDFD5921E}" presName="connectorText" presStyleLbl="sibTrans2D1" presStyleIdx="3" presStyleCnt="6"/>
      <dgm:spPr/>
    </dgm:pt>
    <dgm:pt modelId="{EEA5B7E0-1FF1-468E-8073-B0FF6F026D05}" type="pres">
      <dgm:prSet presAssocID="{6A2AD95F-8BA5-41F2-87EC-472FD6976738}" presName="node" presStyleLbl="node1" presStyleIdx="3" presStyleCnt="6" custScaleX="163851" custRadScaleRad="95904" custRadScaleInc="10926">
        <dgm:presLayoutVars>
          <dgm:bulletEnabled val="1"/>
        </dgm:presLayoutVars>
      </dgm:prSet>
      <dgm:spPr/>
    </dgm:pt>
    <dgm:pt modelId="{9BB2BFF6-87DC-478A-845D-ED1937B2E3E9}" type="pres">
      <dgm:prSet presAssocID="{7C9F0934-3FD0-40BA-A38A-A63FED748823}" presName="parTrans" presStyleLbl="sibTrans2D1" presStyleIdx="4" presStyleCnt="6"/>
      <dgm:spPr/>
    </dgm:pt>
    <dgm:pt modelId="{61034FB0-8850-403D-A044-093257033D98}" type="pres">
      <dgm:prSet presAssocID="{7C9F0934-3FD0-40BA-A38A-A63FED748823}" presName="connectorText" presStyleLbl="sibTrans2D1" presStyleIdx="4" presStyleCnt="6"/>
      <dgm:spPr/>
    </dgm:pt>
    <dgm:pt modelId="{1CC7406A-2951-4D83-BD96-A36F4203A8BD}" type="pres">
      <dgm:prSet presAssocID="{F5764D71-3246-41C1-A78E-5B5661875125}" presName="node" presStyleLbl="node1" presStyleIdx="4" presStyleCnt="6" custScaleX="155713" custRadScaleRad="130381" custRadScaleInc="30545">
        <dgm:presLayoutVars>
          <dgm:bulletEnabled val="1"/>
        </dgm:presLayoutVars>
      </dgm:prSet>
      <dgm:spPr/>
    </dgm:pt>
    <dgm:pt modelId="{5D03EA29-CDCF-4F05-BA69-9CC3693CA2CE}" type="pres">
      <dgm:prSet presAssocID="{A6EB9D76-AB1A-4B0B-824B-071D54934595}" presName="parTrans" presStyleLbl="sibTrans2D1" presStyleIdx="5" presStyleCnt="6"/>
      <dgm:spPr/>
    </dgm:pt>
    <dgm:pt modelId="{4CBA4394-1098-47C6-8BB6-84D3962D31D0}" type="pres">
      <dgm:prSet presAssocID="{A6EB9D76-AB1A-4B0B-824B-071D54934595}" presName="connectorText" presStyleLbl="sibTrans2D1" presStyleIdx="5" presStyleCnt="6"/>
      <dgm:spPr/>
    </dgm:pt>
    <dgm:pt modelId="{BFA192F4-D7A7-43D1-9FE0-618FC6F6320B}" type="pres">
      <dgm:prSet presAssocID="{91B786E6-D3DE-40A2-B665-611257113E4F}" presName="node" presStyleLbl="node1" presStyleIdx="5" presStyleCnt="6" custScaleX="170667" custScaleY="96202" custRadScaleRad="133182" custRadScaleInc="-26498">
        <dgm:presLayoutVars>
          <dgm:bulletEnabled val="1"/>
        </dgm:presLayoutVars>
      </dgm:prSet>
      <dgm:spPr/>
    </dgm:pt>
  </dgm:ptLst>
  <dgm:cxnLst>
    <dgm:cxn modelId="{59A1141C-6998-431F-886C-CFC5012F009A}" type="presOf" srcId="{A775D610-B095-4DB4-A6B5-040E971F745B}" destId="{F14ED3F9-A776-48A2-A27C-35B1C5132C5B}" srcOrd="0" destOrd="0" presId="urn:microsoft.com/office/officeart/2005/8/layout/radial5"/>
    <dgm:cxn modelId="{56A160CA-B7A3-4F7E-8402-12A2677F0905}" srcId="{882C8C79-6928-4269-9087-A68658C9207B}" destId="{7A61662A-C3BE-42E6-8957-4308D43B8DAC}" srcOrd="0" destOrd="0" parTransId="{F4EDCF39-E96F-41B7-958B-2F98B3423CA2}" sibTransId="{7CD4E87E-D6F1-41C9-8EC5-826C6B75FB82}"/>
    <dgm:cxn modelId="{73707AB0-ADDA-4B5E-8FC3-DDCBA1139855}" srcId="{882C8C79-6928-4269-9087-A68658C9207B}" destId="{6B3A8C8C-DA01-437E-B3EE-7A879AB163FB}" srcOrd="2" destOrd="0" parTransId="{FB86D2D8-416C-49A1-B8C2-AAD026888B49}" sibTransId="{7A00D8FE-D2E7-4886-A809-C8D6DA73B24E}"/>
    <dgm:cxn modelId="{C1F38073-2E0E-415B-80BC-14485EC3BB95}" type="presOf" srcId="{F4EDCF39-E96F-41B7-958B-2F98B3423CA2}" destId="{E09FBAA5-B2D4-435B-B431-B7C96197FBE5}" srcOrd="0" destOrd="0" presId="urn:microsoft.com/office/officeart/2005/8/layout/radial5"/>
    <dgm:cxn modelId="{0E390A56-477F-4BE2-A8ED-720522658C7B}" srcId="{882C8C79-6928-4269-9087-A68658C9207B}" destId="{C7CC0C1B-3948-44A2-85E6-BA67EE5BE1C3}" srcOrd="1" destOrd="0" parTransId="{A775D610-B095-4DB4-A6B5-040E971F745B}" sibTransId="{39545FA9-5540-4720-8A64-3DBF05D5280D}"/>
    <dgm:cxn modelId="{3EECEB5C-BFCD-4AB8-8E84-B9F0CC950949}" type="presOf" srcId="{91B786E6-D3DE-40A2-B665-611257113E4F}" destId="{BFA192F4-D7A7-43D1-9FE0-618FC6F6320B}" srcOrd="0" destOrd="0" presId="urn:microsoft.com/office/officeart/2005/8/layout/radial5"/>
    <dgm:cxn modelId="{2EE410EF-927C-430F-AD23-357FC1287461}" srcId="{882C8C79-6928-4269-9087-A68658C9207B}" destId="{6A2AD95F-8BA5-41F2-87EC-472FD6976738}" srcOrd="3" destOrd="0" parTransId="{1A6AB035-C63A-4E7A-A497-D72BDFD5921E}" sibTransId="{B110F225-6788-4AD9-B0EC-44A3AD7B0FA9}"/>
    <dgm:cxn modelId="{BD38AEDF-4105-4321-B41C-4BD76472AFFB}" type="presOf" srcId="{6A2AD95F-8BA5-41F2-87EC-472FD6976738}" destId="{EEA5B7E0-1FF1-468E-8073-B0FF6F026D05}" srcOrd="0" destOrd="0" presId="urn:microsoft.com/office/officeart/2005/8/layout/radial5"/>
    <dgm:cxn modelId="{33CDA050-96DB-4F9B-A12B-90A88E8BF1DF}" srcId="{882C8C79-6928-4269-9087-A68658C9207B}" destId="{91B786E6-D3DE-40A2-B665-611257113E4F}" srcOrd="5" destOrd="0" parTransId="{A6EB9D76-AB1A-4B0B-824B-071D54934595}" sibTransId="{CC0E60C7-C0A5-499F-85E0-628749DB0AFC}"/>
    <dgm:cxn modelId="{8943F701-5FA7-4960-86E6-507BD471D934}" type="presOf" srcId="{A775D610-B095-4DB4-A6B5-040E971F745B}" destId="{CE439CAA-24F7-40F1-A678-50B8187CE85F}" srcOrd="1" destOrd="0" presId="urn:microsoft.com/office/officeart/2005/8/layout/radial5"/>
    <dgm:cxn modelId="{615B8C24-E058-4025-8BC2-79929176DDC6}" type="presOf" srcId="{FB86D2D8-416C-49A1-B8C2-AAD026888B49}" destId="{ACDC2A86-CBEA-4BB3-9464-5734DF8CC5CB}" srcOrd="1" destOrd="0" presId="urn:microsoft.com/office/officeart/2005/8/layout/radial5"/>
    <dgm:cxn modelId="{41AAAAE5-EBC7-48A9-9A8F-61A016E2D77F}" type="presOf" srcId="{6B3A8C8C-DA01-437E-B3EE-7A879AB163FB}" destId="{297A332D-FBAA-4FC0-8BA8-F02B03A751A7}" srcOrd="0" destOrd="0" presId="urn:microsoft.com/office/officeart/2005/8/layout/radial5"/>
    <dgm:cxn modelId="{1EF13B4C-3B99-4EE6-A813-52AD8A899824}" type="presOf" srcId="{A6EB9D76-AB1A-4B0B-824B-071D54934595}" destId="{4CBA4394-1098-47C6-8BB6-84D3962D31D0}" srcOrd="1" destOrd="0" presId="urn:microsoft.com/office/officeart/2005/8/layout/radial5"/>
    <dgm:cxn modelId="{78030941-21DB-4F88-87D7-FD2207109AE4}" type="presOf" srcId="{FB86D2D8-416C-49A1-B8C2-AAD026888B49}" destId="{73EE9BF3-B996-400E-9E49-9646ED8E4BB5}" srcOrd="0" destOrd="0" presId="urn:microsoft.com/office/officeart/2005/8/layout/radial5"/>
    <dgm:cxn modelId="{9A93469C-008E-4177-ACE5-D67A5D71A73F}" type="presOf" srcId="{1A6AB035-C63A-4E7A-A497-D72BDFD5921E}" destId="{3A602189-7247-41A6-824B-E9CE9015798D}" srcOrd="1" destOrd="0" presId="urn:microsoft.com/office/officeart/2005/8/layout/radial5"/>
    <dgm:cxn modelId="{796FC1E4-10C8-42C5-86E6-C083A212C886}" type="presOf" srcId="{F4EDCF39-E96F-41B7-958B-2F98B3423CA2}" destId="{F3E00C80-8E61-4E50-80E0-E76C3AD10009}" srcOrd="1" destOrd="0" presId="urn:microsoft.com/office/officeart/2005/8/layout/radial5"/>
    <dgm:cxn modelId="{E69C1C55-7675-43E2-B381-76B84AF87CC5}" type="presOf" srcId="{7C9F0934-3FD0-40BA-A38A-A63FED748823}" destId="{61034FB0-8850-403D-A044-093257033D98}" srcOrd="1" destOrd="0" presId="urn:microsoft.com/office/officeart/2005/8/layout/radial5"/>
    <dgm:cxn modelId="{081760D7-3020-433D-98B0-38EA80F1DB13}" type="presOf" srcId="{F5764D71-3246-41C1-A78E-5B5661875125}" destId="{1CC7406A-2951-4D83-BD96-A36F4203A8BD}" srcOrd="0" destOrd="0" presId="urn:microsoft.com/office/officeart/2005/8/layout/radial5"/>
    <dgm:cxn modelId="{35376424-F433-4DAB-84EA-DE6F61F57D15}" type="presOf" srcId="{A6EB9D76-AB1A-4B0B-824B-071D54934595}" destId="{5D03EA29-CDCF-4F05-BA69-9CC3693CA2CE}" srcOrd="0" destOrd="0" presId="urn:microsoft.com/office/officeart/2005/8/layout/radial5"/>
    <dgm:cxn modelId="{3D8265E5-929B-4820-8378-DF217A6BEC19}" type="presOf" srcId="{1A6AB035-C63A-4E7A-A497-D72BDFD5921E}" destId="{10829B89-7520-4C68-B16F-BDECAB3FADBC}" srcOrd="0" destOrd="0" presId="urn:microsoft.com/office/officeart/2005/8/layout/radial5"/>
    <dgm:cxn modelId="{E68E4312-62B6-4826-AF07-ED168CC4DF79}" type="presOf" srcId="{7A61662A-C3BE-42E6-8957-4308D43B8DAC}" destId="{55547BF7-CA60-4ACB-AE19-343313EC7797}" srcOrd="0" destOrd="0" presId="urn:microsoft.com/office/officeart/2005/8/layout/radial5"/>
    <dgm:cxn modelId="{67C2426B-F2A2-4A61-BD47-65ABA0E32C11}" srcId="{882C8C79-6928-4269-9087-A68658C9207B}" destId="{F5764D71-3246-41C1-A78E-5B5661875125}" srcOrd="4" destOrd="0" parTransId="{7C9F0934-3FD0-40BA-A38A-A63FED748823}" sibTransId="{5F86AA0D-2F33-4447-B680-4BE4A5421C2F}"/>
    <dgm:cxn modelId="{7CD46BC5-BC18-4F3F-96B1-2B74A95344C8}" type="presOf" srcId="{7C9F0934-3FD0-40BA-A38A-A63FED748823}" destId="{9BB2BFF6-87DC-478A-845D-ED1937B2E3E9}" srcOrd="0" destOrd="0" presId="urn:microsoft.com/office/officeart/2005/8/layout/radial5"/>
    <dgm:cxn modelId="{5BFC8298-E3A3-4C1C-9F8D-0AADBFC108BA}" srcId="{CEF99269-719A-493A-9C84-74EB52489B00}" destId="{882C8C79-6928-4269-9087-A68658C9207B}" srcOrd="0" destOrd="0" parTransId="{38BEC1BE-6B6F-4DB0-B71F-942BD56E58F7}" sibTransId="{3CA877EA-4995-4D50-871C-F4A2ABB2289A}"/>
    <dgm:cxn modelId="{D99D72D1-9F2C-4713-A110-79E56D4A1FB1}" type="presOf" srcId="{C7CC0C1B-3948-44A2-85E6-BA67EE5BE1C3}" destId="{0F979719-9A11-489D-9CD3-71F6C124EB4D}" srcOrd="0" destOrd="0" presId="urn:microsoft.com/office/officeart/2005/8/layout/radial5"/>
    <dgm:cxn modelId="{9D1F6FE0-3EDB-4718-9B02-CB9DE5242A1A}" type="presOf" srcId="{CEF99269-719A-493A-9C84-74EB52489B00}" destId="{A646278F-BAE5-4094-81B3-4228A3B62C41}" srcOrd="0" destOrd="0" presId="urn:microsoft.com/office/officeart/2005/8/layout/radial5"/>
    <dgm:cxn modelId="{B1AA28D1-BD2F-4D42-A496-9F3546C17923}" type="presOf" srcId="{882C8C79-6928-4269-9087-A68658C9207B}" destId="{328AED33-41B7-4011-BCF7-0FE65BC962DA}" srcOrd="0" destOrd="0" presId="urn:microsoft.com/office/officeart/2005/8/layout/radial5"/>
    <dgm:cxn modelId="{1EC06B06-E98F-41D0-AA7D-E0806680564B}" type="presParOf" srcId="{A646278F-BAE5-4094-81B3-4228A3B62C41}" destId="{328AED33-41B7-4011-BCF7-0FE65BC962DA}" srcOrd="0" destOrd="0" presId="urn:microsoft.com/office/officeart/2005/8/layout/radial5"/>
    <dgm:cxn modelId="{9D70A757-A190-411B-966B-DD2022178911}" type="presParOf" srcId="{A646278F-BAE5-4094-81B3-4228A3B62C41}" destId="{E09FBAA5-B2D4-435B-B431-B7C96197FBE5}" srcOrd="1" destOrd="0" presId="urn:microsoft.com/office/officeart/2005/8/layout/radial5"/>
    <dgm:cxn modelId="{9516F710-198A-4D51-B226-CC9509364849}" type="presParOf" srcId="{E09FBAA5-B2D4-435B-B431-B7C96197FBE5}" destId="{F3E00C80-8E61-4E50-80E0-E76C3AD10009}" srcOrd="0" destOrd="0" presId="urn:microsoft.com/office/officeart/2005/8/layout/radial5"/>
    <dgm:cxn modelId="{4470CDF3-7A3A-4880-AFBE-BD30A56221CB}" type="presParOf" srcId="{A646278F-BAE5-4094-81B3-4228A3B62C41}" destId="{55547BF7-CA60-4ACB-AE19-343313EC7797}" srcOrd="2" destOrd="0" presId="urn:microsoft.com/office/officeart/2005/8/layout/radial5"/>
    <dgm:cxn modelId="{D9465AE3-FF73-4158-BE57-153DF60C0F5D}" type="presParOf" srcId="{A646278F-BAE5-4094-81B3-4228A3B62C41}" destId="{F14ED3F9-A776-48A2-A27C-35B1C5132C5B}" srcOrd="3" destOrd="0" presId="urn:microsoft.com/office/officeart/2005/8/layout/radial5"/>
    <dgm:cxn modelId="{0D6F75EF-7151-4F76-B588-8FF6076A6A9E}" type="presParOf" srcId="{F14ED3F9-A776-48A2-A27C-35B1C5132C5B}" destId="{CE439CAA-24F7-40F1-A678-50B8187CE85F}" srcOrd="0" destOrd="0" presId="urn:microsoft.com/office/officeart/2005/8/layout/radial5"/>
    <dgm:cxn modelId="{00D89996-6DCD-4437-87E6-8DA5D6A95C1B}" type="presParOf" srcId="{A646278F-BAE5-4094-81B3-4228A3B62C41}" destId="{0F979719-9A11-489D-9CD3-71F6C124EB4D}" srcOrd="4" destOrd="0" presId="urn:microsoft.com/office/officeart/2005/8/layout/radial5"/>
    <dgm:cxn modelId="{E1672207-3368-4CEA-B068-EBB53D03FFA4}" type="presParOf" srcId="{A646278F-BAE5-4094-81B3-4228A3B62C41}" destId="{73EE9BF3-B996-400E-9E49-9646ED8E4BB5}" srcOrd="5" destOrd="0" presId="urn:microsoft.com/office/officeart/2005/8/layout/radial5"/>
    <dgm:cxn modelId="{C204D206-FFB9-4959-AF32-4F18AD9A08E5}" type="presParOf" srcId="{73EE9BF3-B996-400E-9E49-9646ED8E4BB5}" destId="{ACDC2A86-CBEA-4BB3-9464-5734DF8CC5CB}" srcOrd="0" destOrd="0" presId="urn:microsoft.com/office/officeart/2005/8/layout/radial5"/>
    <dgm:cxn modelId="{8EA45F23-3FFB-4E5C-B2FE-BD31784DA63C}" type="presParOf" srcId="{A646278F-BAE5-4094-81B3-4228A3B62C41}" destId="{297A332D-FBAA-4FC0-8BA8-F02B03A751A7}" srcOrd="6" destOrd="0" presId="urn:microsoft.com/office/officeart/2005/8/layout/radial5"/>
    <dgm:cxn modelId="{7338A0A4-627E-435E-92D0-ED4A0AB0163B}" type="presParOf" srcId="{A646278F-BAE5-4094-81B3-4228A3B62C41}" destId="{10829B89-7520-4C68-B16F-BDECAB3FADBC}" srcOrd="7" destOrd="0" presId="urn:microsoft.com/office/officeart/2005/8/layout/radial5"/>
    <dgm:cxn modelId="{FFD8F0EA-83D0-4AAB-A945-C413FFF46E69}" type="presParOf" srcId="{10829B89-7520-4C68-B16F-BDECAB3FADBC}" destId="{3A602189-7247-41A6-824B-E9CE9015798D}" srcOrd="0" destOrd="0" presId="urn:microsoft.com/office/officeart/2005/8/layout/radial5"/>
    <dgm:cxn modelId="{AA9BC591-39F4-460E-8C26-F46AAB595F4A}" type="presParOf" srcId="{A646278F-BAE5-4094-81B3-4228A3B62C41}" destId="{EEA5B7E0-1FF1-468E-8073-B0FF6F026D05}" srcOrd="8" destOrd="0" presId="urn:microsoft.com/office/officeart/2005/8/layout/radial5"/>
    <dgm:cxn modelId="{FBC1EA1D-272A-435F-8DB7-3B1769C1449C}" type="presParOf" srcId="{A646278F-BAE5-4094-81B3-4228A3B62C41}" destId="{9BB2BFF6-87DC-478A-845D-ED1937B2E3E9}" srcOrd="9" destOrd="0" presId="urn:microsoft.com/office/officeart/2005/8/layout/radial5"/>
    <dgm:cxn modelId="{A34D4ACC-1403-4A2E-89AE-D0D3B2418A9F}" type="presParOf" srcId="{9BB2BFF6-87DC-478A-845D-ED1937B2E3E9}" destId="{61034FB0-8850-403D-A044-093257033D98}" srcOrd="0" destOrd="0" presId="urn:microsoft.com/office/officeart/2005/8/layout/radial5"/>
    <dgm:cxn modelId="{D09BAECD-71F7-43C4-A85F-B8EA7FECCBE5}" type="presParOf" srcId="{A646278F-BAE5-4094-81B3-4228A3B62C41}" destId="{1CC7406A-2951-4D83-BD96-A36F4203A8BD}" srcOrd="10" destOrd="0" presId="urn:microsoft.com/office/officeart/2005/8/layout/radial5"/>
    <dgm:cxn modelId="{57F1CF90-B4ED-400D-AF1D-5E023B2720A4}" type="presParOf" srcId="{A646278F-BAE5-4094-81B3-4228A3B62C41}" destId="{5D03EA29-CDCF-4F05-BA69-9CC3693CA2CE}" srcOrd="11" destOrd="0" presId="urn:microsoft.com/office/officeart/2005/8/layout/radial5"/>
    <dgm:cxn modelId="{6364424E-1398-4EA0-A8C1-151E701CFBC0}" type="presParOf" srcId="{5D03EA29-CDCF-4F05-BA69-9CC3693CA2CE}" destId="{4CBA4394-1098-47C6-8BB6-84D3962D31D0}" srcOrd="0" destOrd="0" presId="urn:microsoft.com/office/officeart/2005/8/layout/radial5"/>
    <dgm:cxn modelId="{9C7A4EBE-4F1D-424F-8B0F-C40B6EABA7DE}" type="presParOf" srcId="{A646278F-BAE5-4094-81B3-4228A3B62C41}" destId="{BFA192F4-D7A7-43D1-9FE0-618FC6F6320B}" srcOrd="1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01A4E-7532-48CC-A108-4670EE9F2C7E}">
      <dsp:nvSpPr>
        <dsp:cNvPr id="0" name=""/>
        <dsp:cNvSpPr/>
      </dsp:nvSpPr>
      <dsp:spPr>
        <a:xfrm>
          <a:off x="7269105" y="2956731"/>
          <a:ext cx="540304" cy="392515"/>
        </a:xfrm>
        <a:custGeom>
          <a:avLst/>
          <a:gdLst/>
          <a:ahLst/>
          <a:cxnLst/>
          <a:rect l="0" t="0" r="0" b="0"/>
          <a:pathLst>
            <a:path>
              <a:moveTo>
                <a:pt x="0" y="0"/>
              </a:moveTo>
              <a:lnTo>
                <a:pt x="270152" y="0"/>
              </a:lnTo>
              <a:lnTo>
                <a:pt x="270152" y="392515"/>
              </a:lnTo>
              <a:lnTo>
                <a:pt x="540304" y="392515"/>
              </a:lnTo>
            </a:path>
          </a:pathLst>
        </a:custGeom>
        <a:noFill/>
        <a:ln w="9525" cap="flat" cmpd="sng" algn="ctr">
          <a:solidFill>
            <a:schemeClr val="accent6">
              <a:shade val="95000"/>
              <a:satMod val="105000"/>
            </a:schemeClr>
          </a:solidFill>
          <a:prstDash val="solid"/>
        </a:ln>
        <a:effectLst/>
      </dsp:spPr>
      <dsp:style>
        <a:lnRef idx="1">
          <a:schemeClr val="accent6"/>
        </a:lnRef>
        <a:fillRef idx="0">
          <a:schemeClr val="accent6"/>
        </a:fillRef>
        <a:effectRef idx="0">
          <a:schemeClr val="accent6"/>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dirty="0"/>
        </a:p>
      </dsp:txBody>
      <dsp:txXfrm>
        <a:off x="7522562" y="3136293"/>
        <a:ext cx="33391" cy="33391"/>
      </dsp:txXfrm>
    </dsp:sp>
    <dsp:sp modelId="{A693879D-F846-46EC-9AF6-90F6BB72BB97}">
      <dsp:nvSpPr>
        <dsp:cNvPr id="0" name=""/>
        <dsp:cNvSpPr/>
      </dsp:nvSpPr>
      <dsp:spPr>
        <a:xfrm>
          <a:off x="7269105" y="2564215"/>
          <a:ext cx="540304" cy="392515"/>
        </a:xfrm>
        <a:custGeom>
          <a:avLst/>
          <a:gdLst/>
          <a:ahLst/>
          <a:cxnLst/>
          <a:rect l="0" t="0" r="0" b="0"/>
          <a:pathLst>
            <a:path>
              <a:moveTo>
                <a:pt x="0" y="392515"/>
              </a:moveTo>
              <a:lnTo>
                <a:pt x="270152" y="392515"/>
              </a:lnTo>
              <a:lnTo>
                <a:pt x="270152" y="0"/>
              </a:lnTo>
              <a:lnTo>
                <a:pt x="540304" y="0"/>
              </a:lnTo>
            </a:path>
          </a:pathLst>
        </a:custGeom>
        <a:noFill/>
        <a:ln w="9525" cap="flat" cmpd="sng" algn="ctr">
          <a:solidFill>
            <a:schemeClr val="accent6">
              <a:shade val="95000"/>
              <a:satMod val="105000"/>
            </a:schemeClr>
          </a:solidFill>
          <a:prstDash val="solid"/>
        </a:ln>
        <a:effectLst/>
      </dsp:spPr>
      <dsp:style>
        <a:lnRef idx="1">
          <a:schemeClr val="accent6"/>
        </a:lnRef>
        <a:fillRef idx="0">
          <a:schemeClr val="accent6"/>
        </a:fillRef>
        <a:effectRef idx="0">
          <a:schemeClr val="accent6"/>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dirty="0"/>
        </a:p>
      </dsp:txBody>
      <dsp:txXfrm>
        <a:off x="7522562" y="2743777"/>
        <a:ext cx="33391" cy="33391"/>
      </dsp:txXfrm>
    </dsp:sp>
    <dsp:sp modelId="{94EFF103-BD15-4914-8BE8-E89D5E7BBA96}">
      <dsp:nvSpPr>
        <dsp:cNvPr id="0" name=""/>
        <dsp:cNvSpPr/>
      </dsp:nvSpPr>
      <dsp:spPr>
        <a:xfrm>
          <a:off x="4652654" y="2911011"/>
          <a:ext cx="540304" cy="91440"/>
        </a:xfrm>
        <a:custGeom>
          <a:avLst/>
          <a:gdLst/>
          <a:ahLst/>
          <a:cxnLst/>
          <a:rect l="0" t="0" r="0" b="0"/>
          <a:pathLst>
            <a:path>
              <a:moveTo>
                <a:pt x="0" y="45720"/>
              </a:moveTo>
              <a:lnTo>
                <a:pt x="540304" y="45720"/>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33500">
            <a:lnSpc>
              <a:spcPct val="90000"/>
            </a:lnSpc>
            <a:spcBef>
              <a:spcPct val="0"/>
            </a:spcBef>
            <a:spcAft>
              <a:spcPct val="35000"/>
            </a:spcAft>
            <a:buNone/>
          </a:pPr>
          <a:endParaRPr lang="pt-BR" sz="3000" kern="1200" dirty="0">
            <a:latin typeface="+mn-lt"/>
          </a:endParaRPr>
        </a:p>
      </dsp:txBody>
      <dsp:txXfrm>
        <a:off x="4909298" y="2943223"/>
        <a:ext cx="27015" cy="27015"/>
      </dsp:txXfrm>
    </dsp:sp>
    <dsp:sp modelId="{E188D220-44F7-4DE8-BCBA-BBFE66781142}">
      <dsp:nvSpPr>
        <dsp:cNvPr id="0" name=""/>
        <dsp:cNvSpPr/>
      </dsp:nvSpPr>
      <dsp:spPr>
        <a:xfrm>
          <a:off x="1410826" y="2171700"/>
          <a:ext cx="540304" cy="785031"/>
        </a:xfrm>
        <a:custGeom>
          <a:avLst/>
          <a:gdLst/>
          <a:ahLst/>
          <a:cxnLst/>
          <a:rect l="0" t="0" r="0" b="0"/>
          <a:pathLst>
            <a:path>
              <a:moveTo>
                <a:pt x="0" y="0"/>
              </a:moveTo>
              <a:lnTo>
                <a:pt x="270152" y="0"/>
              </a:lnTo>
              <a:lnTo>
                <a:pt x="270152" y="785031"/>
              </a:lnTo>
              <a:lnTo>
                <a:pt x="540304" y="785031"/>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33500">
            <a:lnSpc>
              <a:spcPct val="90000"/>
            </a:lnSpc>
            <a:spcBef>
              <a:spcPct val="0"/>
            </a:spcBef>
            <a:spcAft>
              <a:spcPct val="35000"/>
            </a:spcAft>
            <a:buNone/>
          </a:pPr>
          <a:endParaRPr lang="pt-BR" sz="3000" kern="1200" dirty="0">
            <a:latin typeface="+mn-lt"/>
          </a:endParaRPr>
        </a:p>
      </dsp:txBody>
      <dsp:txXfrm>
        <a:off x="1657154" y="2540390"/>
        <a:ext cx="47649" cy="47649"/>
      </dsp:txXfrm>
    </dsp:sp>
    <dsp:sp modelId="{6A93A948-352A-4B26-B95E-1F96E050AE0F}">
      <dsp:nvSpPr>
        <dsp:cNvPr id="0" name=""/>
        <dsp:cNvSpPr/>
      </dsp:nvSpPr>
      <dsp:spPr>
        <a:xfrm>
          <a:off x="7269754" y="1386668"/>
          <a:ext cx="540304" cy="392515"/>
        </a:xfrm>
        <a:custGeom>
          <a:avLst/>
          <a:gdLst/>
          <a:ahLst/>
          <a:cxnLst/>
          <a:rect l="0" t="0" r="0" b="0"/>
          <a:pathLst>
            <a:path>
              <a:moveTo>
                <a:pt x="0" y="0"/>
              </a:moveTo>
              <a:lnTo>
                <a:pt x="270152" y="0"/>
              </a:lnTo>
              <a:lnTo>
                <a:pt x="270152" y="392515"/>
              </a:lnTo>
              <a:lnTo>
                <a:pt x="540304" y="392515"/>
              </a:lnTo>
            </a:path>
          </a:pathLst>
        </a:custGeom>
        <a:noFill/>
        <a:ln w="9525" cap="flat" cmpd="sng" algn="ctr">
          <a:solidFill>
            <a:schemeClr val="accent6">
              <a:shade val="95000"/>
              <a:satMod val="105000"/>
            </a:schemeClr>
          </a:solidFill>
          <a:prstDash val="solid"/>
        </a:ln>
        <a:effectLst/>
      </dsp:spPr>
      <dsp:style>
        <a:lnRef idx="1">
          <a:schemeClr val="accent6"/>
        </a:lnRef>
        <a:fillRef idx="0">
          <a:schemeClr val="accent6"/>
        </a:fillRef>
        <a:effectRef idx="0">
          <a:schemeClr val="accent6"/>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dirty="0"/>
        </a:p>
      </dsp:txBody>
      <dsp:txXfrm>
        <a:off x="7523210" y="1566230"/>
        <a:ext cx="33391" cy="33391"/>
      </dsp:txXfrm>
    </dsp:sp>
    <dsp:sp modelId="{77CD4745-18FA-4589-9C58-D0B2890A840E}">
      <dsp:nvSpPr>
        <dsp:cNvPr id="0" name=""/>
        <dsp:cNvSpPr/>
      </dsp:nvSpPr>
      <dsp:spPr>
        <a:xfrm>
          <a:off x="7269754" y="994153"/>
          <a:ext cx="540304" cy="392515"/>
        </a:xfrm>
        <a:custGeom>
          <a:avLst/>
          <a:gdLst/>
          <a:ahLst/>
          <a:cxnLst/>
          <a:rect l="0" t="0" r="0" b="0"/>
          <a:pathLst>
            <a:path>
              <a:moveTo>
                <a:pt x="0" y="392515"/>
              </a:moveTo>
              <a:lnTo>
                <a:pt x="270152" y="392515"/>
              </a:lnTo>
              <a:lnTo>
                <a:pt x="270152" y="0"/>
              </a:lnTo>
              <a:lnTo>
                <a:pt x="540304" y="0"/>
              </a:lnTo>
            </a:path>
          </a:pathLst>
        </a:custGeom>
        <a:noFill/>
        <a:ln w="9525" cap="flat" cmpd="sng" algn="ctr">
          <a:solidFill>
            <a:schemeClr val="accent6">
              <a:shade val="95000"/>
              <a:satMod val="105000"/>
            </a:schemeClr>
          </a:solidFill>
          <a:prstDash val="solid"/>
        </a:ln>
        <a:effectLst/>
      </dsp:spPr>
      <dsp:style>
        <a:lnRef idx="1">
          <a:schemeClr val="accent6"/>
        </a:lnRef>
        <a:fillRef idx="0">
          <a:schemeClr val="accent6"/>
        </a:fillRef>
        <a:effectRef idx="0">
          <a:schemeClr val="accent6"/>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pt-BR" sz="500" kern="1200" dirty="0"/>
        </a:p>
      </dsp:txBody>
      <dsp:txXfrm>
        <a:off x="7523210" y="1173715"/>
        <a:ext cx="33391" cy="33391"/>
      </dsp:txXfrm>
    </dsp:sp>
    <dsp:sp modelId="{73169725-290E-4024-B831-6EC685092C43}">
      <dsp:nvSpPr>
        <dsp:cNvPr id="0" name=""/>
        <dsp:cNvSpPr/>
      </dsp:nvSpPr>
      <dsp:spPr>
        <a:xfrm>
          <a:off x="4652654" y="1340948"/>
          <a:ext cx="540304" cy="91440"/>
        </a:xfrm>
        <a:custGeom>
          <a:avLst/>
          <a:gdLst/>
          <a:ahLst/>
          <a:cxnLst/>
          <a:rect l="0" t="0" r="0" b="0"/>
          <a:pathLst>
            <a:path>
              <a:moveTo>
                <a:pt x="0" y="45720"/>
              </a:moveTo>
              <a:lnTo>
                <a:pt x="540304" y="45720"/>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33500">
            <a:lnSpc>
              <a:spcPct val="90000"/>
            </a:lnSpc>
            <a:spcBef>
              <a:spcPct val="0"/>
            </a:spcBef>
            <a:spcAft>
              <a:spcPct val="35000"/>
            </a:spcAft>
            <a:buNone/>
          </a:pPr>
          <a:endParaRPr lang="pt-BR" sz="3000" kern="1200" dirty="0">
            <a:latin typeface="+mn-lt"/>
          </a:endParaRPr>
        </a:p>
      </dsp:txBody>
      <dsp:txXfrm>
        <a:off x="4909298" y="1373161"/>
        <a:ext cx="27015" cy="27015"/>
      </dsp:txXfrm>
    </dsp:sp>
    <dsp:sp modelId="{272808EF-FE28-446C-A12B-6339EFDF189B}">
      <dsp:nvSpPr>
        <dsp:cNvPr id="0" name=""/>
        <dsp:cNvSpPr/>
      </dsp:nvSpPr>
      <dsp:spPr>
        <a:xfrm>
          <a:off x="1410826" y="1386668"/>
          <a:ext cx="540304" cy="785031"/>
        </a:xfrm>
        <a:custGeom>
          <a:avLst/>
          <a:gdLst/>
          <a:ahLst/>
          <a:cxnLst/>
          <a:rect l="0" t="0" r="0" b="0"/>
          <a:pathLst>
            <a:path>
              <a:moveTo>
                <a:pt x="0" y="785031"/>
              </a:moveTo>
              <a:lnTo>
                <a:pt x="270152" y="785031"/>
              </a:lnTo>
              <a:lnTo>
                <a:pt x="270152" y="0"/>
              </a:lnTo>
              <a:lnTo>
                <a:pt x="540304" y="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33500">
            <a:lnSpc>
              <a:spcPct val="90000"/>
            </a:lnSpc>
            <a:spcBef>
              <a:spcPct val="0"/>
            </a:spcBef>
            <a:spcAft>
              <a:spcPct val="35000"/>
            </a:spcAft>
            <a:buNone/>
          </a:pPr>
          <a:endParaRPr lang="pt-BR" sz="3000" kern="1200" dirty="0">
            <a:latin typeface="+mn-lt"/>
          </a:endParaRPr>
        </a:p>
      </dsp:txBody>
      <dsp:txXfrm>
        <a:off x="1657154" y="1755359"/>
        <a:ext cx="47649" cy="47649"/>
      </dsp:txXfrm>
    </dsp:sp>
    <dsp:sp modelId="{BEFE641E-6610-4286-AC3B-9883475BC242}">
      <dsp:nvSpPr>
        <dsp:cNvPr id="0" name=""/>
        <dsp:cNvSpPr/>
      </dsp:nvSpPr>
      <dsp:spPr>
        <a:xfrm rot="16200000">
          <a:off x="-1168451" y="1759882"/>
          <a:ext cx="4334920" cy="823634"/>
        </a:xfrm>
        <a:prstGeom prst="rect">
          <a:avLst/>
        </a:prstGeom>
        <a:solidFill>
          <a:schemeClr val="accent1"/>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pt-BR" sz="3000" kern="1200" dirty="0">
              <a:latin typeface="+mn-lt"/>
            </a:rPr>
            <a:t>Mina de Fernandinho</a:t>
          </a:r>
        </a:p>
      </dsp:txBody>
      <dsp:txXfrm>
        <a:off x="-1168451" y="1759882"/>
        <a:ext cx="4334920" cy="823634"/>
      </dsp:txXfrm>
    </dsp:sp>
    <dsp:sp modelId="{C108E0E7-A27F-4498-82D3-B611E6C5C742}">
      <dsp:nvSpPr>
        <dsp:cNvPr id="0" name=""/>
        <dsp:cNvSpPr/>
      </dsp:nvSpPr>
      <dsp:spPr>
        <a:xfrm>
          <a:off x="1951131" y="974851"/>
          <a:ext cx="2701522" cy="823634"/>
        </a:xfrm>
        <a:prstGeom prst="rect">
          <a:avLst/>
        </a:prstGeom>
        <a:solidFill>
          <a:schemeClr val="tx2"/>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mn-lt"/>
            </a:rPr>
            <a:t>Jusante</a:t>
          </a:r>
        </a:p>
        <a:p>
          <a:pPr marL="0" lvl="0" indent="0" algn="ctr" defTabSz="1066800">
            <a:lnSpc>
              <a:spcPct val="90000"/>
            </a:lnSpc>
            <a:spcBef>
              <a:spcPct val="0"/>
            </a:spcBef>
            <a:spcAft>
              <a:spcPct val="35000"/>
            </a:spcAft>
            <a:buNone/>
          </a:pPr>
          <a:r>
            <a:rPr lang="pt-BR" sz="2400" kern="1200" dirty="0">
              <a:latin typeface="+mn-lt"/>
            </a:rPr>
            <a:t>(2 barragens)</a:t>
          </a:r>
        </a:p>
      </dsp:txBody>
      <dsp:txXfrm>
        <a:off x="1951131" y="974851"/>
        <a:ext cx="2701522" cy="823634"/>
      </dsp:txXfrm>
    </dsp:sp>
    <dsp:sp modelId="{47143496-90F8-472B-BF08-D3EEC4DE357E}">
      <dsp:nvSpPr>
        <dsp:cNvPr id="0" name=""/>
        <dsp:cNvSpPr/>
      </dsp:nvSpPr>
      <dsp:spPr>
        <a:xfrm>
          <a:off x="5192958" y="974851"/>
          <a:ext cx="2076795" cy="823634"/>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pt-BR" sz="2800" kern="1200" dirty="0">
              <a:latin typeface="+mn-lt"/>
            </a:rPr>
            <a:t>2 Sedimentos</a:t>
          </a:r>
        </a:p>
      </dsp:txBody>
      <dsp:txXfrm>
        <a:off x="5192958" y="974851"/>
        <a:ext cx="2076795" cy="823634"/>
      </dsp:txXfrm>
    </dsp:sp>
    <dsp:sp modelId="{46CC4F9F-3C5F-4BBD-8AEE-B37103680726}">
      <dsp:nvSpPr>
        <dsp:cNvPr id="0" name=""/>
        <dsp:cNvSpPr/>
      </dsp:nvSpPr>
      <dsp:spPr>
        <a:xfrm>
          <a:off x="7810058" y="704591"/>
          <a:ext cx="1737349" cy="579122"/>
        </a:xfrm>
        <a:prstGeom prst="rect">
          <a:avLst/>
        </a:prstGeom>
        <a:solidFill>
          <a:schemeClr val="accent6">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t>Ecológica 1</a:t>
          </a:r>
        </a:p>
      </dsp:txBody>
      <dsp:txXfrm>
        <a:off x="7810058" y="704591"/>
        <a:ext cx="1737349" cy="579122"/>
      </dsp:txXfrm>
    </dsp:sp>
    <dsp:sp modelId="{6E2F00DA-1DDE-4023-9644-34DB8598C817}">
      <dsp:nvSpPr>
        <dsp:cNvPr id="0" name=""/>
        <dsp:cNvSpPr/>
      </dsp:nvSpPr>
      <dsp:spPr>
        <a:xfrm>
          <a:off x="7810058" y="1489623"/>
          <a:ext cx="1737349" cy="579122"/>
        </a:xfrm>
        <a:prstGeom prst="rect">
          <a:avLst/>
        </a:prstGeom>
        <a:solidFill>
          <a:schemeClr val="accent6">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t>Ecológica 2</a:t>
          </a:r>
        </a:p>
      </dsp:txBody>
      <dsp:txXfrm>
        <a:off x="7810058" y="1489623"/>
        <a:ext cx="1737349" cy="579122"/>
      </dsp:txXfrm>
    </dsp:sp>
    <dsp:sp modelId="{3CD452FA-FC05-45A5-938F-4DE2FB886B72}">
      <dsp:nvSpPr>
        <dsp:cNvPr id="0" name=""/>
        <dsp:cNvSpPr/>
      </dsp:nvSpPr>
      <dsp:spPr>
        <a:xfrm>
          <a:off x="1951131" y="2544913"/>
          <a:ext cx="2701522" cy="823634"/>
        </a:xfrm>
        <a:prstGeom prst="rect">
          <a:avLst/>
        </a:prstGeom>
        <a:solidFill>
          <a:srgbClr val="0070C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mn-lt"/>
            </a:rPr>
            <a:t>Montante</a:t>
          </a:r>
        </a:p>
        <a:p>
          <a:pPr marL="0" lvl="0" indent="0" algn="ctr" defTabSz="1066800">
            <a:lnSpc>
              <a:spcPct val="90000"/>
            </a:lnSpc>
            <a:spcBef>
              <a:spcPct val="0"/>
            </a:spcBef>
            <a:spcAft>
              <a:spcPct val="35000"/>
            </a:spcAft>
            <a:buNone/>
          </a:pPr>
          <a:r>
            <a:rPr lang="pt-BR" sz="2400" kern="1200" dirty="0">
              <a:latin typeface="+mn-lt"/>
            </a:rPr>
            <a:t>(2 barragens)</a:t>
          </a:r>
        </a:p>
      </dsp:txBody>
      <dsp:txXfrm>
        <a:off x="1951131" y="2544913"/>
        <a:ext cx="2701522" cy="823634"/>
      </dsp:txXfrm>
    </dsp:sp>
    <dsp:sp modelId="{03FADD03-EA38-47F3-B14F-14DD22E15410}">
      <dsp:nvSpPr>
        <dsp:cNvPr id="0" name=""/>
        <dsp:cNvSpPr/>
      </dsp:nvSpPr>
      <dsp:spPr>
        <a:xfrm>
          <a:off x="5192958" y="2544913"/>
          <a:ext cx="2076147" cy="823634"/>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pt-BR" sz="3000" kern="1200" dirty="0">
              <a:latin typeface="+mn-lt"/>
            </a:rPr>
            <a:t>2 Rejeito</a:t>
          </a:r>
        </a:p>
      </dsp:txBody>
      <dsp:txXfrm>
        <a:off x="5192958" y="2544913"/>
        <a:ext cx="2076147" cy="823634"/>
      </dsp:txXfrm>
    </dsp:sp>
    <dsp:sp modelId="{62CC589C-BD01-40B2-9688-A7F2133E39A8}">
      <dsp:nvSpPr>
        <dsp:cNvPr id="0" name=""/>
        <dsp:cNvSpPr/>
      </dsp:nvSpPr>
      <dsp:spPr>
        <a:xfrm>
          <a:off x="7809410" y="2274654"/>
          <a:ext cx="1737349" cy="579122"/>
        </a:xfrm>
        <a:prstGeom prst="rect">
          <a:avLst/>
        </a:prstGeom>
        <a:solidFill>
          <a:schemeClr val="accent6">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t>B2 Auxiliar</a:t>
          </a:r>
        </a:p>
      </dsp:txBody>
      <dsp:txXfrm>
        <a:off x="7809410" y="2274654"/>
        <a:ext cx="1737349" cy="579122"/>
      </dsp:txXfrm>
    </dsp:sp>
    <dsp:sp modelId="{82F9A617-EF0E-43E2-8196-E29CBC773671}">
      <dsp:nvSpPr>
        <dsp:cNvPr id="0" name=""/>
        <dsp:cNvSpPr/>
      </dsp:nvSpPr>
      <dsp:spPr>
        <a:xfrm>
          <a:off x="7809410" y="3059685"/>
          <a:ext cx="1737349" cy="579122"/>
        </a:xfrm>
        <a:prstGeom prst="rect">
          <a:avLst/>
        </a:prstGeom>
        <a:solidFill>
          <a:schemeClr val="accent6">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pt-BR" sz="3000" kern="1200" dirty="0"/>
            <a:t>B2</a:t>
          </a:r>
        </a:p>
      </dsp:txBody>
      <dsp:txXfrm>
        <a:off x="7809410" y="3059685"/>
        <a:ext cx="1737349" cy="5791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8AED33-41B7-4011-BCF7-0FE65BC962DA}">
      <dsp:nvSpPr>
        <dsp:cNvPr id="0" name=""/>
        <dsp:cNvSpPr/>
      </dsp:nvSpPr>
      <dsp:spPr>
        <a:xfrm>
          <a:off x="2802722" y="1581684"/>
          <a:ext cx="1772332" cy="1127696"/>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pt-BR" sz="2200" kern="1200" dirty="0"/>
            <a:t>Gestão de Barragens</a:t>
          </a:r>
        </a:p>
      </dsp:txBody>
      <dsp:txXfrm>
        <a:off x="3062274" y="1746831"/>
        <a:ext cx="1253228" cy="797402"/>
      </dsp:txXfrm>
    </dsp:sp>
    <dsp:sp modelId="{E09FBAA5-B2D4-435B-B431-B7C96197FBE5}">
      <dsp:nvSpPr>
        <dsp:cNvPr id="0" name=""/>
        <dsp:cNvSpPr/>
      </dsp:nvSpPr>
      <dsp:spPr>
        <a:xfrm rot="16200000">
          <a:off x="3569388" y="1171268"/>
          <a:ext cx="239000" cy="383416"/>
        </a:xfrm>
        <a:prstGeom prst="rightArrow">
          <a:avLst>
            <a:gd name="adj1" fmla="val 60000"/>
            <a:gd name="adj2" fmla="val 5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pt-BR" sz="1600" kern="1200" dirty="0"/>
        </a:p>
      </dsp:txBody>
      <dsp:txXfrm>
        <a:off x="3605238" y="1283801"/>
        <a:ext cx="167300" cy="230050"/>
      </dsp:txXfrm>
    </dsp:sp>
    <dsp:sp modelId="{55547BF7-CA60-4ACB-AE19-343313EC7797}">
      <dsp:nvSpPr>
        <dsp:cNvPr id="0" name=""/>
        <dsp:cNvSpPr/>
      </dsp:nvSpPr>
      <dsp:spPr>
        <a:xfrm>
          <a:off x="2826573" y="3043"/>
          <a:ext cx="1724631" cy="1127696"/>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pt-BR" sz="2100" kern="1200" dirty="0"/>
        </a:p>
      </dsp:txBody>
      <dsp:txXfrm>
        <a:off x="3079139" y="168190"/>
        <a:ext cx="1219499" cy="797402"/>
      </dsp:txXfrm>
    </dsp:sp>
    <dsp:sp modelId="{F14ED3F9-A776-48A2-A27C-35B1C5132C5B}">
      <dsp:nvSpPr>
        <dsp:cNvPr id="0" name=""/>
        <dsp:cNvSpPr/>
      </dsp:nvSpPr>
      <dsp:spPr>
        <a:xfrm rot="20091474">
          <a:off x="4506418" y="1495544"/>
          <a:ext cx="317848" cy="383416"/>
        </a:xfrm>
        <a:prstGeom prst="rightArrow">
          <a:avLst>
            <a:gd name="adj1" fmla="val 60000"/>
            <a:gd name="adj2" fmla="val 50000"/>
          </a:avLst>
        </a:prstGeom>
        <a:gradFill rotWithShape="0">
          <a:gsLst>
            <a:gs pos="0">
              <a:schemeClr val="accent2">
                <a:hueOff val="936304"/>
                <a:satOff val="-1168"/>
                <a:lumOff val="275"/>
                <a:alphaOff val="0"/>
                <a:shade val="51000"/>
                <a:satMod val="130000"/>
              </a:schemeClr>
            </a:gs>
            <a:gs pos="80000">
              <a:schemeClr val="accent2">
                <a:hueOff val="936304"/>
                <a:satOff val="-1168"/>
                <a:lumOff val="275"/>
                <a:alphaOff val="0"/>
                <a:shade val="93000"/>
                <a:satMod val="130000"/>
              </a:schemeClr>
            </a:gs>
            <a:gs pos="100000">
              <a:schemeClr val="accent2">
                <a:hueOff val="936304"/>
                <a:satOff val="-1168"/>
                <a:lumOff val="27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pt-BR" sz="1600" kern="1200" dirty="0"/>
        </a:p>
      </dsp:txBody>
      <dsp:txXfrm>
        <a:off x="4510935" y="1592483"/>
        <a:ext cx="222494" cy="230050"/>
      </dsp:txXfrm>
    </dsp:sp>
    <dsp:sp modelId="{0F979719-9A11-489D-9CD3-71F6C124EB4D}">
      <dsp:nvSpPr>
        <dsp:cNvPr id="0" name=""/>
        <dsp:cNvSpPr/>
      </dsp:nvSpPr>
      <dsp:spPr>
        <a:xfrm>
          <a:off x="4782907" y="663262"/>
          <a:ext cx="1725713" cy="1127696"/>
        </a:xfrm>
        <a:prstGeom prst="ellipse">
          <a:avLst/>
        </a:prstGeom>
        <a:gradFill rotWithShape="0">
          <a:gsLst>
            <a:gs pos="0">
              <a:schemeClr val="accent2">
                <a:hueOff val="936304"/>
                <a:satOff val="-1168"/>
                <a:lumOff val="275"/>
                <a:alphaOff val="0"/>
                <a:shade val="51000"/>
                <a:satMod val="130000"/>
              </a:schemeClr>
            </a:gs>
            <a:gs pos="80000">
              <a:schemeClr val="accent2">
                <a:hueOff val="936304"/>
                <a:satOff val="-1168"/>
                <a:lumOff val="275"/>
                <a:alphaOff val="0"/>
                <a:shade val="93000"/>
                <a:satMod val="130000"/>
              </a:schemeClr>
            </a:gs>
            <a:gs pos="100000">
              <a:schemeClr val="accent2">
                <a:hueOff val="936304"/>
                <a:satOff val="-1168"/>
                <a:lumOff val="27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pt-BR" sz="2200" kern="1200" dirty="0"/>
            <a:t>Auditorias externas e internas</a:t>
          </a:r>
        </a:p>
      </dsp:txBody>
      <dsp:txXfrm>
        <a:off x="5035632" y="828409"/>
        <a:ext cx="1220263" cy="797402"/>
      </dsp:txXfrm>
    </dsp:sp>
    <dsp:sp modelId="{73EE9BF3-B996-400E-9E49-9646ED8E4BB5}">
      <dsp:nvSpPr>
        <dsp:cNvPr id="0" name=""/>
        <dsp:cNvSpPr/>
      </dsp:nvSpPr>
      <dsp:spPr>
        <a:xfrm rot="1194984">
          <a:off x="4546047" y="2308169"/>
          <a:ext cx="241671" cy="383416"/>
        </a:xfrm>
        <a:prstGeom prst="rightArrow">
          <a:avLst>
            <a:gd name="adj1" fmla="val 60000"/>
            <a:gd name="adj2" fmla="val 50000"/>
          </a:avLst>
        </a:prstGeom>
        <a:gradFill rotWithShape="0">
          <a:gsLst>
            <a:gs pos="0">
              <a:schemeClr val="accent2">
                <a:hueOff val="1872608"/>
                <a:satOff val="-2336"/>
                <a:lumOff val="549"/>
                <a:alphaOff val="0"/>
                <a:shade val="51000"/>
                <a:satMod val="130000"/>
              </a:schemeClr>
            </a:gs>
            <a:gs pos="80000">
              <a:schemeClr val="accent2">
                <a:hueOff val="1872608"/>
                <a:satOff val="-2336"/>
                <a:lumOff val="549"/>
                <a:alphaOff val="0"/>
                <a:shade val="93000"/>
                <a:satMod val="130000"/>
              </a:schemeClr>
            </a:gs>
            <a:gs pos="100000">
              <a:schemeClr val="accent2">
                <a:hueOff val="1872608"/>
                <a:satOff val="-2336"/>
                <a:lumOff val="54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pt-BR" sz="1600" kern="1200" dirty="0"/>
        </a:p>
      </dsp:txBody>
      <dsp:txXfrm>
        <a:off x="4548215" y="2372503"/>
        <a:ext cx="169170" cy="230050"/>
      </dsp:txXfrm>
    </dsp:sp>
    <dsp:sp modelId="{297A332D-FBAA-4FC0-8BA8-F02B03A751A7}">
      <dsp:nvSpPr>
        <dsp:cNvPr id="0" name=""/>
        <dsp:cNvSpPr/>
      </dsp:nvSpPr>
      <dsp:spPr>
        <a:xfrm>
          <a:off x="4765099" y="2299413"/>
          <a:ext cx="1809445" cy="1127696"/>
        </a:xfrm>
        <a:prstGeom prst="ellipse">
          <a:avLst/>
        </a:prstGeom>
        <a:gradFill rotWithShape="0">
          <a:gsLst>
            <a:gs pos="0">
              <a:schemeClr val="accent2">
                <a:hueOff val="1872608"/>
                <a:satOff val="-2336"/>
                <a:lumOff val="549"/>
                <a:alphaOff val="0"/>
                <a:shade val="51000"/>
                <a:satMod val="130000"/>
              </a:schemeClr>
            </a:gs>
            <a:gs pos="80000">
              <a:schemeClr val="accent2">
                <a:hueOff val="1872608"/>
                <a:satOff val="-2336"/>
                <a:lumOff val="549"/>
                <a:alphaOff val="0"/>
                <a:shade val="93000"/>
                <a:satMod val="130000"/>
              </a:schemeClr>
            </a:gs>
            <a:gs pos="100000">
              <a:schemeClr val="accent2">
                <a:hueOff val="1872608"/>
                <a:satOff val="-2336"/>
                <a:lumOff val="54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pt-BR" sz="1800" kern="1200" dirty="0"/>
            <a:t>Manutenção preventiva e corretiva</a:t>
          </a:r>
        </a:p>
      </dsp:txBody>
      <dsp:txXfrm>
        <a:off x="5030086" y="2464560"/>
        <a:ext cx="1279471" cy="797402"/>
      </dsp:txXfrm>
    </dsp:sp>
    <dsp:sp modelId="{10829B89-7520-4C68-B16F-BDECAB3FADBC}">
      <dsp:nvSpPr>
        <dsp:cNvPr id="0" name=""/>
        <dsp:cNvSpPr/>
      </dsp:nvSpPr>
      <dsp:spPr>
        <a:xfrm rot="5596668">
          <a:off x="3543871" y="2703792"/>
          <a:ext cx="204131" cy="383416"/>
        </a:xfrm>
        <a:prstGeom prst="rightArrow">
          <a:avLst>
            <a:gd name="adj1" fmla="val 60000"/>
            <a:gd name="adj2" fmla="val 50000"/>
          </a:avLst>
        </a:prstGeom>
        <a:gradFill rotWithShape="0">
          <a:gsLst>
            <a:gs pos="0">
              <a:schemeClr val="accent2">
                <a:hueOff val="2808911"/>
                <a:satOff val="-3503"/>
                <a:lumOff val="824"/>
                <a:alphaOff val="0"/>
                <a:shade val="51000"/>
                <a:satMod val="130000"/>
              </a:schemeClr>
            </a:gs>
            <a:gs pos="80000">
              <a:schemeClr val="accent2">
                <a:hueOff val="2808911"/>
                <a:satOff val="-3503"/>
                <a:lumOff val="824"/>
                <a:alphaOff val="0"/>
                <a:shade val="93000"/>
                <a:satMod val="130000"/>
              </a:schemeClr>
            </a:gs>
            <a:gs pos="100000">
              <a:schemeClr val="accent2">
                <a:hueOff val="2808911"/>
                <a:satOff val="-3503"/>
                <a:lumOff val="82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pt-BR" sz="1600" kern="1200" dirty="0"/>
        </a:p>
      </dsp:txBody>
      <dsp:txXfrm rot="10800000">
        <a:off x="3576241" y="2749906"/>
        <a:ext cx="142892" cy="230050"/>
      </dsp:txXfrm>
    </dsp:sp>
    <dsp:sp modelId="{EEA5B7E0-1FF1-468E-8073-B0FF6F026D05}">
      <dsp:nvSpPr>
        <dsp:cNvPr id="0" name=""/>
        <dsp:cNvSpPr/>
      </dsp:nvSpPr>
      <dsp:spPr>
        <a:xfrm>
          <a:off x="2678452" y="3093186"/>
          <a:ext cx="1847742" cy="1127696"/>
        </a:xfrm>
        <a:prstGeom prst="ellipse">
          <a:avLst/>
        </a:prstGeom>
        <a:gradFill rotWithShape="0">
          <a:gsLst>
            <a:gs pos="0">
              <a:schemeClr val="accent2">
                <a:hueOff val="2808911"/>
                <a:satOff val="-3503"/>
                <a:lumOff val="824"/>
                <a:alphaOff val="0"/>
                <a:shade val="51000"/>
                <a:satMod val="130000"/>
              </a:schemeClr>
            </a:gs>
            <a:gs pos="80000">
              <a:schemeClr val="accent2">
                <a:hueOff val="2808911"/>
                <a:satOff val="-3503"/>
                <a:lumOff val="824"/>
                <a:alphaOff val="0"/>
                <a:shade val="93000"/>
                <a:satMod val="130000"/>
              </a:schemeClr>
            </a:gs>
            <a:gs pos="100000">
              <a:schemeClr val="accent2">
                <a:hueOff val="2808911"/>
                <a:satOff val="-3503"/>
                <a:lumOff val="82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pt-BR" sz="1800" kern="1200" dirty="0"/>
            <a:t>Atendimento a legislação vigente</a:t>
          </a:r>
        </a:p>
      </dsp:txBody>
      <dsp:txXfrm>
        <a:off x="2949048" y="3258333"/>
        <a:ext cx="1306550" cy="797402"/>
      </dsp:txXfrm>
    </dsp:sp>
    <dsp:sp modelId="{9BB2BFF6-87DC-478A-845D-ED1937B2E3E9}">
      <dsp:nvSpPr>
        <dsp:cNvPr id="0" name=""/>
        <dsp:cNvSpPr/>
      </dsp:nvSpPr>
      <dsp:spPr>
        <a:xfrm rot="9549810">
          <a:off x="2614956" y="2318545"/>
          <a:ext cx="231273" cy="383416"/>
        </a:xfrm>
        <a:prstGeom prst="rightArrow">
          <a:avLst>
            <a:gd name="adj1" fmla="val 60000"/>
            <a:gd name="adj2" fmla="val 50000"/>
          </a:avLst>
        </a:prstGeom>
        <a:gradFill rotWithShape="0">
          <a:gsLst>
            <a:gs pos="0">
              <a:schemeClr val="accent2">
                <a:hueOff val="3745215"/>
                <a:satOff val="-4671"/>
                <a:lumOff val="1098"/>
                <a:alphaOff val="0"/>
                <a:shade val="51000"/>
                <a:satMod val="130000"/>
              </a:schemeClr>
            </a:gs>
            <a:gs pos="80000">
              <a:schemeClr val="accent2">
                <a:hueOff val="3745215"/>
                <a:satOff val="-4671"/>
                <a:lumOff val="1098"/>
                <a:alphaOff val="0"/>
                <a:shade val="93000"/>
                <a:satMod val="130000"/>
              </a:schemeClr>
            </a:gs>
            <a:gs pos="100000">
              <a:schemeClr val="accent2">
                <a:hueOff val="3745215"/>
                <a:satOff val="-4671"/>
                <a:lumOff val="109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pt-BR" sz="1600" kern="1200" dirty="0"/>
        </a:p>
      </dsp:txBody>
      <dsp:txXfrm rot="10800000">
        <a:off x="2682069" y="2382888"/>
        <a:ext cx="161891" cy="230050"/>
      </dsp:txXfrm>
    </dsp:sp>
    <dsp:sp modelId="{1CC7406A-2951-4D83-BD96-A36F4203A8BD}">
      <dsp:nvSpPr>
        <dsp:cNvPr id="0" name=""/>
        <dsp:cNvSpPr/>
      </dsp:nvSpPr>
      <dsp:spPr>
        <a:xfrm>
          <a:off x="887267" y="2313807"/>
          <a:ext cx="1755970" cy="1127696"/>
        </a:xfrm>
        <a:prstGeom prst="ellipse">
          <a:avLst/>
        </a:prstGeom>
        <a:gradFill rotWithShape="0">
          <a:gsLst>
            <a:gs pos="0">
              <a:schemeClr val="accent2">
                <a:hueOff val="3745215"/>
                <a:satOff val="-4671"/>
                <a:lumOff val="1098"/>
                <a:alphaOff val="0"/>
                <a:shade val="51000"/>
                <a:satMod val="130000"/>
              </a:schemeClr>
            </a:gs>
            <a:gs pos="80000">
              <a:schemeClr val="accent2">
                <a:hueOff val="3745215"/>
                <a:satOff val="-4671"/>
                <a:lumOff val="1098"/>
                <a:alphaOff val="0"/>
                <a:shade val="93000"/>
                <a:satMod val="130000"/>
              </a:schemeClr>
            </a:gs>
            <a:gs pos="100000">
              <a:schemeClr val="accent2">
                <a:hueOff val="3745215"/>
                <a:satOff val="-4671"/>
                <a:lumOff val="109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pt-BR" sz="2100" kern="1200" dirty="0"/>
        </a:p>
      </dsp:txBody>
      <dsp:txXfrm>
        <a:off x="1144423" y="2478954"/>
        <a:ext cx="1241658" cy="797402"/>
      </dsp:txXfrm>
    </dsp:sp>
    <dsp:sp modelId="{5D03EA29-CDCF-4F05-BA69-9CC3693CA2CE}">
      <dsp:nvSpPr>
        <dsp:cNvPr id="0" name=""/>
        <dsp:cNvSpPr/>
      </dsp:nvSpPr>
      <dsp:spPr>
        <a:xfrm rot="12123036">
          <a:off x="2617819" y="1568584"/>
          <a:ext cx="239975" cy="383416"/>
        </a:xfrm>
        <a:prstGeom prst="rightArrow">
          <a:avLst>
            <a:gd name="adj1" fmla="val 60000"/>
            <a:gd name="adj2" fmla="val 50000"/>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pt-BR" sz="1600" kern="1200" dirty="0"/>
        </a:p>
      </dsp:txBody>
      <dsp:txXfrm rot="10800000">
        <a:off x="2687178" y="1658781"/>
        <a:ext cx="167983" cy="230050"/>
      </dsp:txXfrm>
    </dsp:sp>
    <dsp:sp modelId="{BFA192F4-D7A7-43D1-9FE0-618FC6F6320B}">
      <dsp:nvSpPr>
        <dsp:cNvPr id="0" name=""/>
        <dsp:cNvSpPr/>
      </dsp:nvSpPr>
      <dsp:spPr>
        <a:xfrm>
          <a:off x="777911" y="813780"/>
          <a:ext cx="1924605" cy="1084866"/>
        </a:xfrm>
        <a:prstGeom prst="ellipse">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8420" tIns="58420" rIns="58420" bIns="58420" numCol="1" spcCol="1270" anchor="ctr" anchorCtr="0">
          <a:noAutofit/>
        </a:bodyPr>
        <a:lstStyle/>
        <a:p>
          <a:pPr marL="0" lvl="0" indent="0" algn="ctr" defTabSz="2044700">
            <a:lnSpc>
              <a:spcPct val="90000"/>
            </a:lnSpc>
            <a:spcBef>
              <a:spcPct val="0"/>
            </a:spcBef>
            <a:spcAft>
              <a:spcPct val="35000"/>
            </a:spcAft>
            <a:buNone/>
          </a:pPr>
          <a:endParaRPr lang="pt-BR" sz="4600" kern="1200" dirty="0"/>
        </a:p>
      </dsp:txBody>
      <dsp:txXfrm>
        <a:off x="1059763" y="972655"/>
        <a:ext cx="1360901" cy="767116"/>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4301027" cy="339884"/>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5622511" y="0"/>
            <a:ext cx="4302577" cy="339884"/>
          </a:xfrm>
          <a:prstGeom prst="rect">
            <a:avLst/>
          </a:prstGeom>
        </p:spPr>
        <p:txBody>
          <a:bodyPr vert="horz" lIns="91440" tIns="45720" rIns="91440" bIns="45720" rtlCol="0"/>
          <a:lstStyle>
            <a:lvl1pPr algn="r">
              <a:defRPr sz="1200"/>
            </a:lvl1pPr>
          </a:lstStyle>
          <a:p>
            <a:fld id="{CA4EB495-C0E8-47FF-996A-37017F85EE86}" type="datetimeFigureOut">
              <a:rPr lang="pt-BR" smtClean="0"/>
              <a:t>18/07/2019</a:t>
            </a:fld>
            <a:endParaRPr lang="pt-BR" dirty="0"/>
          </a:p>
        </p:txBody>
      </p:sp>
      <p:sp>
        <p:nvSpPr>
          <p:cNvPr id="4" name="Espaço Reservado para Imagem de Slide 3"/>
          <p:cNvSpPr>
            <a:spLocks noGrp="1" noRot="1" noChangeAspect="1"/>
          </p:cNvSpPr>
          <p:nvPr>
            <p:ph type="sldImg" idx="2"/>
          </p:nvPr>
        </p:nvSpPr>
        <p:spPr>
          <a:xfrm>
            <a:off x="2697163" y="509588"/>
            <a:ext cx="4532312" cy="2549525"/>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992664" y="3228896"/>
            <a:ext cx="7941310" cy="3058954"/>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6455903"/>
            <a:ext cx="4301027" cy="339884"/>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5622511" y="6455903"/>
            <a:ext cx="4302577" cy="339884"/>
          </a:xfrm>
          <a:prstGeom prst="rect">
            <a:avLst/>
          </a:prstGeom>
        </p:spPr>
        <p:txBody>
          <a:bodyPr vert="horz" lIns="91440" tIns="45720" rIns="91440" bIns="45720" rtlCol="0" anchor="b"/>
          <a:lstStyle>
            <a:lvl1pPr algn="r">
              <a:defRPr sz="1200"/>
            </a:lvl1pPr>
          </a:lstStyle>
          <a:p>
            <a:fld id="{44D14895-D9FF-45C2-9B89-7F523AB2B533}" type="slidenum">
              <a:rPr lang="pt-BR" smtClean="0"/>
              <a:t>‹nº›</a:t>
            </a:fld>
            <a:endParaRPr lang="pt-BR" dirty="0"/>
          </a:p>
        </p:txBody>
      </p:sp>
    </p:spTree>
    <p:extLst>
      <p:ext uri="{BB962C8B-B14F-4D97-AF65-F5344CB8AC3E}">
        <p14:creationId xmlns:p14="http://schemas.microsoft.com/office/powerpoint/2010/main" val="1676721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44D14895-D9FF-45C2-9B89-7F523AB2B533}" type="slidenum">
              <a:rPr lang="pt-BR" smtClean="0"/>
              <a:t>1</a:t>
            </a:fld>
            <a:endParaRPr lang="pt-BR" dirty="0"/>
          </a:p>
        </p:txBody>
      </p:sp>
    </p:spTree>
    <p:extLst>
      <p:ext uri="{BB962C8B-B14F-4D97-AF65-F5344CB8AC3E}">
        <p14:creationId xmlns:p14="http://schemas.microsoft.com/office/powerpoint/2010/main" val="6381845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1263650" y="344488"/>
            <a:ext cx="6734175" cy="3787775"/>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B4CA0E49-B6CA-4920-A03D-256DCB53FAB2}" type="slidenum">
              <a:rPr lang="pt-BR" smtClean="0"/>
              <a:pPr/>
              <a:t>14</a:t>
            </a:fld>
            <a:endParaRPr lang="pt-BR" dirty="0"/>
          </a:p>
        </p:txBody>
      </p:sp>
    </p:spTree>
    <p:extLst>
      <p:ext uri="{BB962C8B-B14F-4D97-AF65-F5344CB8AC3E}">
        <p14:creationId xmlns:p14="http://schemas.microsoft.com/office/powerpoint/2010/main" val="1116203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44D14895-D9FF-45C2-9B89-7F523AB2B533}" type="slidenum">
              <a:rPr lang="pt-BR" smtClean="0"/>
              <a:t>16</a:t>
            </a:fld>
            <a:endParaRPr lang="pt-BR" dirty="0"/>
          </a:p>
        </p:txBody>
      </p:sp>
    </p:spTree>
    <p:extLst>
      <p:ext uri="{BB962C8B-B14F-4D97-AF65-F5344CB8AC3E}">
        <p14:creationId xmlns:p14="http://schemas.microsoft.com/office/powerpoint/2010/main" val="34995894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44D14895-D9FF-45C2-9B89-7F523AB2B533}" type="slidenum">
              <a:rPr lang="pt-BR" smtClean="0"/>
              <a:t>18</a:t>
            </a:fld>
            <a:endParaRPr lang="pt-BR" dirty="0"/>
          </a:p>
        </p:txBody>
      </p:sp>
    </p:spTree>
    <p:extLst>
      <p:ext uri="{BB962C8B-B14F-4D97-AF65-F5344CB8AC3E}">
        <p14:creationId xmlns:p14="http://schemas.microsoft.com/office/powerpoint/2010/main" val="649757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62476" y="1771650"/>
            <a:ext cx="8641398" cy="120015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524952" y="3200400"/>
            <a:ext cx="7116445" cy="142875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7/18/2019</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dirty="0"/>
          </a:p>
        </p:txBody>
      </p:sp>
    </p:spTree>
  </p:cSld>
  <p:clrMapOvr>
    <a:masterClrMapping/>
  </p:clrMapOvr>
  <p:transition spd="slow">
    <p:cover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1" i="0">
                <a:solidFill>
                  <a:srgbClr val="FF0000"/>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7/18/2019</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dirty="0"/>
          </a:p>
        </p:txBody>
      </p:sp>
    </p:spTree>
  </p:cSld>
  <p:clrMapOvr>
    <a:masterClrMapping/>
  </p:clrMapOvr>
  <p:transition spd="slow">
    <p:cover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1" i="0">
                <a:solidFill>
                  <a:srgbClr val="FF0000"/>
                </a:solidFill>
                <a:latin typeface="Calibri"/>
                <a:cs typeface="Calibri"/>
              </a:defRPr>
            </a:lvl1pPr>
          </a:lstStyle>
          <a:p>
            <a:endParaRPr/>
          </a:p>
        </p:txBody>
      </p:sp>
      <p:sp>
        <p:nvSpPr>
          <p:cNvPr id="3" name="Holder 3"/>
          <p:cNvSpPr>
            <a:spLocks noGrp="1"/>
          </p:cNvSpPr>
          <p:nvPr>
            <p:ph sz="half" idx="2"/>
          </p:nvPr>
        </p:nvSpPr>
        <p:spPr>
          <a:xfrm>
            <a:off x="802335" y="1291590"/>
            <a:ext cx="3601085" cy="3318510"/>
          </a:xfrm>
          <a:prstGeom prst="rect">
            <a:avLst/>
          </a:prstGeom>
        </p:spPr>
        <p:txBody>
          <a:bodyPr wrap="square" lIns="0" tIns="0" rIns="0" bIns="0">
            <a:spAutoFit/>
          </a:bodyPr>
          <a:lstStyle>
            <a:lvl1pPr>
              <a:defRPr sz="1800" b="0" i="1">
                <a:solidFill>
                  <a:schemeClr val="tx1"/>
                </a:solidFill>
                <a:latin typeface="Calibri"/>
                <a:cs typeface="Calibri"/>
              </a:defRPr>
            </a:lvl1pPr>
          </a:lstStyle>
          <a:p>
            <a:endParaRPr/>
          </a:p>
        </p:txBody>
      </p:sp>
      <p:sp>
        <p:nvSpPr>
          <p:cNvPr id="4" name="Holder 4"/>
          <p:cNvSpPr>
            <a:spLocks noGrp="1"/>
          </p:cNvSpPr>
          <p:nvPr>
            <p:ph sz="half" idx="3"/>
          </p:nvPr>
        </p:nvSpPr>
        <p:spPr>
          <a:xfrm>
            <a:off x="5235670" y="1314450"/>
            <a:ext cx="4422362" cy="377190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7/18/2019</a:t>
            </a:fld>
            <a:endParaRPr lang="en-US" dirty="0"/>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dirty="0"/>
          </a:p>
        </p:txBody>
      </p:sp>
    </p:spTree>
  </p:cSld>
  <p:clrMapOvr>
    <a:masterClrMapping/>
  </p:clrMapOvr>
  <p:transition spd="slow">
    <p:cover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1" i="0">
                <a:solidFill>
                  <a:srgbClr val="FF0000"/>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7/18/2019</a:t>
            </a:fld>
            <a:endParaRPr lang="en-US" dirty="0"/>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dirty="0"/>
          </a:p>
        </p:txBody>
      </p:sp>
    </p:spTree>
  </p:cSld>
  <p:clrMapOvr>
    <a:masterClrMapping/>
  </p:clrMapOvr>
  <p:transition spd="slow">
    <p:cover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7/18/2019</a:t>
            </a:fld>
            <a:endParaRPr lang="en-US" dirty="0"/>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dirty="0"/>
          </a:p>
        </p:txBody>
      </p:sp>
    </p:spTree>
  </p:cSld>
  <p:clrMapOvr>
    <a:masterClrMapping/>
  </p:clrMapOvr>
  <p:transition spd="slow">
    <p:cover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Slide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947679387"/>
      </p:ext>
    </p:extLst>
  </p:cSld>
  <p:clrMapOvr>
    <a:masterClrMapping/>
  </p:clrMapOvr>
  <p:transition spd="slow">
    <p:cover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Duas Partes de Conteúdo + Subtítulo">
    <p:spTree>
      <p:nvGrpSpPr>
        <p:cNvPr id="1" name=""/>
        <p:cNvGrpSpPr/>
        <p:nvPr/>
      </p:nvGrpSpPr>
      <p:grpSpPr>
        <a:xfrm>
          <a:off x="0" y="0"/>
          <a:ext cx="0" cy="0"/>
          <a:chOff x="0" y="0"/>
          <a:chExt cx="0" cy="0"/>
        </a:xfrm>
      </p:grpSpPr>
      <p:sp>
        <p:nvSpPr>
          <p:cNvPr id="7" name="Espaço Reservado para Número de Slide 6">
            <a:extLst>
              <a:ext uri="{FF2B5EF4-FFF2-40B4-BE49-F238E27FC236}">
                <a16:creationId xmlns:a16="http://schemas.microsoft.com/office/drawing/2014/main" id="{243EA794-1F5F-48D7-8210-07F89FC7B364}"/>
              </a:ext>
            </a:extLst>
          </p:cNvPr>
          <p:cNvSpPr>
            <a:spLocks noGrp="1"/>
          </p:cNvSpPr>
          <p:nvPr>
            <p:ph type="sldNum" sz="quarter" idx="12"/>
          </p:nvPr>
        </p:nvSpPr>
        <p:spPr/>
        <p:txBody>
          <a:bodyPr/>
          <a:lstStyle/>
          <a:p>
            <a:fld id="{7EDE7B51-0465-4FBF-A374-7FD7830CEB18}" type="slidenum">
              <a:rPr lang="pt-BR" smtClean="0"/>
              <a:t>‹nº›</a:t>
            </a:fld>
            <a:endParaRPr lang="pt-BR" dirty="0"/>
          </a:p>
        </p:txBody>
      </p:sp>
      <p:sp>
        <p:nvSpPr>
          <p:cNvPr id="8" name="Espaço Reservado para Título 1">
            <a:extLst>
              <a:ext uri="{FF2B5EF4-FFF2-40B4-BE49-F238E27FC236}">
                <a16:creationId xmlns:a16="http://schemas.microsoft.com/office/drawing/2014/main" id="{329B9482-3656-4BB0-AEEC-E37A652EB47F}"/>
              </a:ext>
            </a:extLst>
          </p:cNvPr>
          <p:cNvSpPr>
            <a:spLocks noGrp="1"/>
          </p:cNvSpPr>
          <p:nvPr>
            <p:ph type="title" hasCustomPrompt="1"/>
          </p:nvPr>
        </p:nvSpPr>
        <p:spPr>
          <a:xfrm>
            <a:off x="269009" y="304271"/>
            <a:ext cx="9664700" cy="1104636"/>
          </a:xfrm>
          <a:prstGeom prst="rect">
            <a:avLst/>
          </a:prstGeom>
        </p:spPr>
        <p:txBody>
          <a:bodyPr vert="horz" lIns="91440" tIns="45720" rIns="91440" bIns="45720" rtlCol="0" anchor="ctr">
            <a:normAutofit/>
          </a:bodyPr>
          <a:lstStyle>
            <a:lvl1pPr>
              <a:defRPr/>
            </a:lvl1pPr>
          </a:lstStyle>
          <a:p>
            <a:r>
              <a:rPr lang="pt-BR" dirty="0"/>
              <a:t>Este é um </a:t>
            </a:r>
            <a:r>
              <a:rPr lang="pt-BR" dirty="0" err="1"/>
              <a:t>template</a:t>
            </a:r>
            <a:r>
              <a:rPr lang="pt-BR" dirty="0"/>
              <a:t> para uso geral. Título + subtítulo 2 colunas + Texto 2 colunas</a:t>
            </a:r>
          </a:p>
        </p:txBody>
      </p:sp>
      <p:sp>
        <p:nvSpPr>
          <p:cNvPr id="3" name="Espaço Reservado para Texto 2">
            <a:extLst>
              <a:ext uri="{FF2B5EF4-FFF2-40B4-BE49-F238E27FC236}">
                <a16:creationId xmlns:a16="http://schemas.microsoft.com/office/drawing/2014/main" id="{5DD4B364-FF5D-482C-A8F4-8CDE6285F379}"/>
              </a:ext>
            </a:extLst>
          </p:cNvPr>
          <p:cNvSpPr>
            <a:spLocks noGrp="1"/>
          </p:cNvSpPr>
          <p:nvPr>
            <p:ph type="body" sz="quarter" idx="15" hasCustomPrompt="1"/>
          </p:nvPr>
        </p:nvSpPr>
        <p:spPr>
          <a:xfrm>
            <a:off x="269010" y="1588824"/>
            <a:ext cx="4683991" cy="752739"/>
          </a:xfrm>
        </p:spPr>
        <p:txBody>
          <a:bodyPr vert="horz" lIns="91440" tIns="45720" rIns="91440" bIns="45720" rtlCol="0">
            <a:normAutofit/>
          </a:bodyPr>
          <a:lstStyle>
            <a:lvl1pPr>
              <a:defRPr lang="pt-BR" sz="2000" dirty="0" smtClean="0">
                <a:latin typeface="Akzidenz-Grotesk BQ" pitchFamily="50" charset="0"/>
                <a:ea typeface="Roboto Medium" panose="02000000000000000000" pitchFamily="2" charset="0"/>
              </a:defRPr>
            </a:lvl1pPr>
            <a:lvl2pPr>
              <a:defRPr lang="pt-BR" sz="1500" dirty="0" smtClean="0"/>
            </a:lvl2pPr>
            <a:lvl3pPr>
              <a:defRPr lang="pt-BR" sz="1500" dirty="0" smtClean="0"/>
            </a:lvl3pPr>
            <a:lvl4pPr>
              <a:defRPr lang="pt-BR" dirty="0" smtClean="0"/>
            </a:lvl4pPr>
            <a:lvl5pPr>
              <a:defRPr lang="pt-BR" dirty="0"/>
            </a:lvl5pPr>
          </a:lstStyle>
          <a:p>
            <a:pPr lvl="0"/>
            <a:r>
              <a:rPr lang="pt-BR" dirty="0"/>
              <a:t>Subtítulo, </a:t>
            </a:r>
            <a:r>
              <a:rPr lang="pt-BR" dirty="0" err="1"/>
              <a:t>Akzidenz</a:t>
            </a:r>
            <a:r>
              <a:rPr lang="pt-BR" dirty="0"/>
              <a:t> 22pt</a:t>
            </a:r>
          </a:p>
        </p:txBody>
      </p:sp>
      <p:sp>
        <p:nvSpPr>
          <p:cNvPr id="5" name="Espaço Reservado para Texto 4">
            <a:extLst>
              <a:ext uri="{FF2B5EF4-FFF2-40B4-BE49-F238E27FC236}">
                <a16:creationId xmlns:a16="http://schemas.microsoft.com/office/drawing/2014/main" id="{EEFCE864-3207-4544-9D02-672D74640622}"/>
              </a:ext>
            </a:extLst>
          </p:cNvPr>
          <p:cNvSpPr>
            <a:spLocks noGrp="1"/>
          </p:cNvSpPr>
          <p:nvPr>
            <p:ph type="body" sz="quarter" idx="16" hasCustomPrompt="1"/>
          </p:nvPr>
        </p:nvSpPr>
        <p:spPr>
          <a:xfrm>
            <a:off x="269010" y="2498991"/>
            <a:ext cx="4683991" cy="2648479"/>
          </a:xfrm>
        </p:spPr>
        <p:txBody>
          <a:bodyPr vert="horz" lIns="91440" tIns="45720" rIns="91440" bIns="45720" rtlCol="0">
            <a:normAutofit/>
          </a:bodyPr>
          <a:lstStyle>
            <a:lvl1pPr>
              <a:defRPr lang="pt-BR" dirty="0" smtClean="0"/>
            </a:lvl1pPr>
            <a:lvl2pPr>
              <a:defRPr lang="pt-BR" sz="1500" dirty="0" smtClean="0"/>
            </a:lvl2pPr>
            <a:lvl3pPr>
              <a:defRPr lang="pt-BR" sz="1500" dirty="0" smtClean="0"/>
            </a:lvl3pPr>
            <a:lvl4pPr>
              <a:defRPr lang="pt-BR" dirty="0" smtClean="0"/>
            </a:lvl4pPr>
            <a:lvl5pPr>
              <a:defRPr lang="pt-BR" dirty="0"/>
            </a:lvl5pPr>
          </a:lstStyle>
          <a:p>
            <a:pPr lvl="0"/>
            <a:r>
              <a:rPr lang="pt-BR" dirty="0"/>
              <a:t>Texto corrido normal, fonte </a:t>
            </a:r>
            <a:r>
              <a:rPr lang="pt-BR" dirty="0" err="1"/>
              <a:t>Akzidenz</a:t>
            </a:r>
            <a:r>
              <a:rPr lang="pt-BR" dirty="0"/>
              <a:t>, tamanho mínimo de 22pt.</a:t>
            </a:r>
          </a:p>
          <a:p>
            <a:pPr lvl="0"/>
            <a:endParaRPr lang="pt-BR" dirty="0"/>
          </a:p>
          <a:p>
            <a:pPr lvl="0"/>
            <a:endParaRPr lang="pt-BR" dirty="0"/>
          </a:p>
        </p:txBody>
      </p:sp>
      <p:sp>
        <p:nvSpPr>
          <p:cNvPr id="16" name="Espaço Reservado para Texto 2">
            <a:extLst>
              <a:ext uri="{FF2B5EF4-FFF2-40B4-BE49-F238E27FC236}">
                <a16:creationId xmlns:a16="http://schemas.microsoft.com/office/drawing/2014/main" id="{BBCD32E5-734F-4D9A-9B47-AE2B64372ED9}"/>
              </a:ext>
            </a:extLst>
          </p:cNvPr>
          <p:cNvSpPr>
            <a:spLocks noGrp="1"/>
          </p:cNvSpPr>
          <p:nvPr>
            <p:ph type="body" sz="quarter" idx="17" hasCustomPrompt="1"/>
          </p:nvPr>
        </p:nvSpPr>
        <p:spPr>
          <a:xfrm>
            <a:off x="5249719" y="1606142"/>
            <a:ext cx="4683991" cy="752739"/>
          </a:xfrm>
        </p:spPr>
        <p:txBody>
          <a:bodyPr vert="horz" lIns="91440" tIns="45720" rIns="91440" bIns="45720" rtlCol="0">
            <a:normAutofit/>
          </a:bodyPr>
          <a:lstStyle>
            <a:lvl1pPr marL="0" marR="0" indent="0" algn="l" defTabSz="761970" rtl="0" eaLnBrk="1" fontAlgn="auto" latinLnBrk="0" hangingPunct="1">
              <a:lnSpc>
                <a:spcPct val="90000"/>
              </a:lnSpc>
              <a:spcBef>
                <a:spcPts val="833"/>
              </a:spcBef>
              <a:spcAft>
                <a:spcPts val="0"/>
              </a:spcAft>
              <a:buClrTx/>
              <a:buSzTx/>
              <a:buFont typeface="Arial" panose="020B0604020202020204" pitchFamily="34" charset="0"/>
              <a:buNone/>
              <a:tabLst/>
              <a:defRPr lang="pt-BR" sz="2000">
                <a:latin typeface="Akzidenz-Grotesk BQ" pitchFamily="50" charset="0"/>
                <a:ea typeface="Roboto Medium" panose="02000000000000000000" pitchFamily="2" charset="0"/>
              </a:defRPr>
            </a:lvl1pPr>
            <a:lvl2pPr>
              <a:defRPr lang="pt-BR" sz="1500" dirty="0" smtClean="0"/>
            </a:lvl2pPr>
            <a:lvl3pPr>
              <a:defRPr lang="pt-BR" sz="1500" dirty="0" smtClean="0"/>
            </a:lvl3pPr>
            <a:lvl4pPr>
              <a:defRPr lang="pt-BR" dirty="0" smtClean="0"/>
            </a:lvl4pPr>
            <a:lvl5pPr>
              <a:defRPr lang="pt-BR" dirty="0"/>
            </a:lvl5pPr>
          </a:lstStyle>
          <a:p>
            <a:pPr marL="0" marR="0" lvl="0" indent="0" algn="l" defTabSz="761970" rtl="0" eaLnBrk="1" fontAlgn="auto" latinLnBrk="0" hangingPunct="1">
              <a:lnSpc>
                <a:spcPct val="90000"/>
              </a:lnSpc>
              <a:spcBef>
                <a:spcPts val="833"/>
              </a:spcBef>
              <a:spcAft>
                <a:spcPts val="0"/>
              </a:spcAft>
              <a:buClrTx/>
              <a:buSzTx/>
              <a:buFont typeface="Arial" panose="020B0604020202020204" pitchFamily="34" charset="0"/>
              <a:buNone/>
              <a:tabLst/>
              <a:defRPr/>
            </a:pPr>
            <a:r>
              <a:rPr lang="pt-BR" dirty="0"/>
              <a:t>Subtítulo, </a:t>
            </a:r>
            <a:r>
              <a:rPr lang="pt-BR" dirty="0" err="1"/>
              <a:t>Akzidenz</a:t>
            </a:r>
            <a:r>
              <a:rPr lang="pt-BR" dirty="0"/>
              <a:t> 22pt</a:t>
            </a:r>
          </a:p>
          <a:p>
            <a:pPr lvl="0"/>
            <a:endParaRPr lang="pt-BR" dirty="0"/>
          </a:p>
        </p:txBody>
      </p:sp>
      <p:sp>
        <p:nvSpPr>
          <p:cNvPr id="17" name="Espaço Reservado para Texto 4">
            <a:extLst>
              <a:ext uri="{FF2B5EF4-FFF2-40B4-BE49-F238E27FC236}">
                <a16:creationId xmlns:a16="http://schemas.microsoft.com/office/drawing/2014/main" id="{23293FA7-670D-4911-B7AD-87B0B7E3A070}"/>
              </a:ext>
            </a:extLst>
          </p:cNvPr>
          <p:cNvSpPr>
            <a:spLocks noGrp="1"/>
          </p:cNvSpPr>
          <p:nvPr>
            <p:ph type="body" sz="quarter" idx="18" hasCustomPrompt="1"/>
          </p:nvPr>
        </p:nvSpPr>
        <p:spPr>
          <a:xfrm>
            <a:off x="5249719" y="2516309"/>
            <a:ext cx="4683991" cy="2648479"/>
          </a:xfrm>
        </p:spPr>
        <p:txBody>
          <a:bodyPr vert="horz" lIns="91440" tIns="45720" rIns="91440" bIns="45720" rtlCol="0">
            <a:normAutofit/>
          </a:bodyPr>
          <a:lstStyle>
            <a:lvl1pPr>
              <a:defRPr lang="pt-BR" dirty="0" smtClean="0"/>
            </a:lvl1pPr>
            <a:lvl2pPr>
              <a:defRPr lang="pt-BR" sz="1500" dirty="0" smtClean="0"/>
            </a:lvl2pPr>
            <a:lvl3pPr>
              <a:defRPr lang="pt-BR" sz="1500" dirty="0" smtClean="0"/>
            </a:lvl3pPr>
            <a:lvl4pPr>
              <a:defRPr lang="pt-BR" dirty="0" smtClean="0"/>
            </a:lvl4pPr>
            <a:lvl5pPr>
              <a:defRPr lang="pt-BR" dirty="0"/>
            </a:lvl5pPr>
          </a:lstStyle>
          <a:p>
            <a:pPr lvl="0"/>
            <a:r>
              <a:rPr lang="pt-BR" dirty="0"/>
              <a:t>Texto corrido normal, fonte </a:t>
            </a:r>
            <a:r>
              <a:rPr lang="pt-BR" dirty="0" err="1"/>
              <a:t>Akzidenz</a:t>
            </a:r>
            <a:r>
              <a:rPr lang="pt-BR" dirty="0"/>
              <a:t>, tamanho mínimo de 22pt.</a:t>
            </a:r>
          </a:p>
          <a:p>
            <a:pPr lvl="0"/>
            <a:endParaRPr lang="pt-BR" dirty="0"/>
          </a:p>
          <a:p>
            <a:pPr lvl="0"/>
            <a:endParaRPr lang="pt-BR" dirty="0"/>
          </a:p>
        </p:txBody>
      </p:sp>
    </p:spTree>
    <p:extLst>
      <p:ext uri="{BB962C8B-B14F-4D97-AF65-F5344CB8AC3E}">
        <p14:creationId xmlns:p14="http://schemas.microsoft.com/office/powerpoint/2010/main" val="3784805415"/>
      </p:ext>
    </p:extLst>
  </p:cSld>
  <p:clrMapOvr>
    <a:masterClrMapping/>
  </p:clrMapOvr>
  <p:transition spd="slow">
    <p:cover dir="r"/>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2719958" y="5462998"/>
            <a:ext cx="7440295" cy="243840"/>
          </a:xfrm>
          <a:custGeom>
            <a:avLst/>
            <a:gdLst/>
            <a:ahLst/>
            <a:cxnLst/>
            <a:rect l="l" t="t" r="r" b="b"/>
            <a:pathLst>
              <a:path w="7440295" h="243839">
                <a:moveTo>
                  <a:pt x="0" y="243319"/>
                </a:moveTo>
                <a:lnTo>
                  <a:pt x="7440041" y="243319"/>
                </a:lnTo>
                <a:lnTo>
                  <a:pt x="7440041" y="0"/>
                </a:lnTo>
                <a:lnTo>
                  <a:pt x="0" y="0"/>
                </a:lnTo>
                <a:lnTo>
                  <a:pt x="0" y="243319"/>
                </a:lnTo>
                <a:close/>
              </a:path>
            </a:pathLst>
          </a:custGeom>
          <a:solidFill>
            <a:srgbClr val="001F5F"/>
          </a:solidFill>
        </p:spPr>
        <p:txBody>
          <a:bodyPr wrap="square" lIns="0" tIns="0" rIns="0" bIns="0" rtlCol="0"/>
          <a:lstStyle/>
          <a:p>
            <a:endParaRPr dirty="0"/>
          </a:p>
        </p:txBody>
      </p:sp>
      <p:sp>
        <p:nvSpPr>
          <p:cNvPr id="2" name="Holder 2"/>
          <p:cNvSpPr>
            <a:spLocks noGrp="1"/>
          </p:cNvSpPr>
          <p:nvPr>
            <p:ph type="title"/>
          </p:nvPr>
        </p:nvSpPr>
        <p:spPr>
          <a:xfrm>
            <a:off x="923797" y="42418"/>
            <a:ext cx="8318754" cy="991235"/>
          </a:xfrm>
          <a:prstGeom prst="rect">
            <a:avLst/>
          </a:prstGeom>
        </p:spPr>
        <p:txBody>
          <a:bodyPr wrap="square" lIns="0" tIns="0" rIns="0" bIns="0">
            <a:spAutoFit/>
          </a:bodyPr>
          <a:lstStyle>
            <a:lvl1pPr>
              <a:defRPr sz="3200" b="1" i="0">
                <a:solidFill>
                  <a:srgbClr val="FF0000"/>
                </a:solidFill>
                <a:latin typeface="Calibri"/>
                <a:cs typeface="Calibri"/>
              </a:defRPr>
            </a:lvl1pPr>
          </a:lstStyle>
          <a:p>
            <a:endParaRPr/>
          </a:p>
        </p:txBody>
      </p:sp>
      <p:sp>
        <p:nvSpPr>
          <p:cNvPr id="3" name="Holder 3"/>
          <p:cNvSpPr>
            <a:spLocks noGrp="1"/>
          </p:cNvSpPr>
          <p:nvPr>
            <p:ph type="body" idx="1"/>
          </p:nvPr>
        </p:nvSpPr>
        <p:spPr>
          <a:xfrm>
            <a:off x="103555" y="959358"/>
            <a:ext cx="9959238" cy="331851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3456559" y="5314950"/>
            <a:ext cx="3253232" cy="285750"/>
          </a:xfrm>
          <a:prstGeom prst="rect">
            <a:avLst/>
          </a:prstGeom>
        </p:spPr>
        <p:txBody>
          <a:bodyPr wrap="square" lIns="0" tIns="0" rIns="0" bIns="0">
            <a:spAutoFit/>
          </a:bodyPr>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a:xfrm>
            <a:off x="508317" y="5314950"/>
            <a:ext cx="2338260" cy="28575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7/18/2019</a:t>
            </a:fld>
            <a:endParaRPr lang="en-US" dirty="0"/>
          </a:p>
        </p:txBody>
      </p:sp>
      <p:sp>
        <p:nvSpPr>
          <p:cNvPr id="6" name="Holder 6"/>
          <p:cNvSpPr>
            <a:spLocks noGrp="1"/>
          </p:cNvSpPr>
          <p:nvPr>
            <p:ph type="sldNum" sz="quarter" idx="7"/>
          </p:nvPr>
        </p:nvSpPr>
        <p:spPr>
          <a:xfrm>
            <a:off x="7319772" y="5314950"/>
            <a:ext cx="2338260" cy="28575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dirty="0"/>
          </a:p>
        </p:txBody>
      </p:sp>
      <p:sp>
        <p:nvSpPr>
          <p:cNvPr id="9" name="bk object 16"/>
          <p:cNvSpPr/>
          <p:nvPr userDrawn="1"/>
        </p:nvSpPr>
        <p:spPr>
          <a:xfrm>
            <a:off x="0" y="667385"/>
            <a:ext cx="10160000" cy="0"/>
          </a:xfrm>
          <a:custGeom>
            <a:avLst/>
            <a:gdLst/>
            <a:ahLst/>
            <a:cxnLst/>
            <a:rect l="l" t="t" r="r" b="b"/>
            <a:pathLst>
              <a:path w="12192000">
                <a:moveTo>
                  <a:pt x="0" y="0"/>
                </a:moveTo>
                <a:lnTo>
                  <a:pt x="12192000" y="0"/>
                </a:lnTo>
              </a:path>
            </a:pathLst>
          </a:custGeom>
          <a:ln w="53339">
            <a:solidFill>
              <a:srgbClr val="003366"/>
            </a:solidFill>
          </a:ln>
        </p:spPr>
        <p:txBody>
          <a:bodyPr wrap="square" lIns="0" tIns="0" rIns="0" bIns="0" rtlCol="0"/>
          <a:lstStyle/>
          <a:p>
            <a:endParaRPr sz="1500" dirty="0"/>
          </a:p>
        </p:txBody>
      </p:sp>
      <p:pic>
        <p:nvPicPr>
          <p:cNvPr id="7" name="Imagem 6"/>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9257344" y="5437626"/>
            <a:ext cx="838200" cy="250160"/>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75" r:id="rId7"/>
  </p:sldLayoutIdLst>
  <p:transition spd="slow">
    <p:cover dir="r"/>
  </p:transition>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17.emf"/></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0.JPG"/><Relationship Id="rId1" Type="http://schemas.openxmlformats.org/officeDocument/2006/relationships/slideLayout" Target="../slideLayouts/slideLayout6.xml"/><Relationship Id="rId5" Type="http://schemas.openxmlformats.org/officeDocument/2006/relationships/image" Target="../media/image22.jpg"/><Relationship Id="rId4" Type="http://schemas.openxmlformats.org/officeDocument/2006/relationships/image" Target="../media/image21.jp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2" Type="http://schemas.openxmlformats.org/officeDocument/2006/relationships/image" Target="../media/image31.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4"/>
          <p:cNvSpPr>
            <a:spLocks noChangeArrowheads="1"/>
          </p:cNvSpPr>
          <p:nvPr/>
        </p:nvSpPr>
        <p:spPr bwMode="auto">
          <a:xfrm>
            <a:off x="0" y="697260"/>
            <a:ext cx="10161000" cy="5070000"/>
          </a:xfrm>
          <a:prstGeom prst="rect">
            <a:avLst/>
          </a:prstGeom>
          <a:solidFill>
            <a:schemeClr val="tx2">
              <a:lumMod val="75000"/>
            </a:schemeClr>
          </a:solidFill>
          <a:ln w="0">
            <a:noFill/>
            <a:miter lim="800000"/>
            <a:headEnd/>
            <a:tailEnd/>
          </a:ln>
          <a:effectLst/>
        </p:spPr>
        <p:txBody>
          <a:bodyPr wrap="none" anchor="ctr"/>
          <a:lstStyle/>
          <a:p>
            <a:pPr eaLnBrk="0" hangingPunct="0"/>
            <a:endParaRPr lang="pt-BR" sz="1500" dirty="0">
              <a:solidFill>
                <a:schemeClr val="bg1"/>
              </a:solidFill>
            </a:endParaRPr>
          </a:p>
        </p:txBody>
      </p:sp>
      <p:pic>
        <p:nvPicPr>
          <p:cNvPr id="5" name="Picture 2" descr="C:\Users\CS58764\AppData\Local\Microsoft\Windows\Temporary Internet Files\Content.Outlook\ZP12BR43\Carregador de vagões FCR.JPG"/>
          <p:cNvPicPr preferRelativeResize="0">
            <a:picLocks noChangeArrowheads="1"/>
          </p:cNvPicPr>
          <p:nvPr/>
        </p:nvPicPr>
        <p:blipFill>
          <a:blip r:embed="rId3" cstate="print">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3426000" y="780000"/>
            <a:ext cx="3306000" cy="2250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p:cNvPicPr preferRelativeResize="0">
            <a:picLocks noChangeArrowheads="1"/>
          </p:cNvPicPr>
          <p:nvPr/>
        </p:nvPicPr>
        <p:blipFill>
          <a:blip r:embed="rId5" cstate="print">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rcRect t="-476"/>
          <a:stretch>
            <a:fillRect/>
          </a:stretch>
        </p:blipFill>
        <p:spPr bwMode="auto">
          <a:xfrm>
            <a:off x="60000" y="768000"/>
            <a:ext cx="3306000" cy="2250000"/>
          </a:xfrm>
          <a:prstGeom prst="rect">
            <a:avLst/>
          </a:prstGeom>
          <a:noFill/>
          <a:ln w="9525">
            <a:noFill/>
            <a:miter lim="800000"/>
            <a:headEnd/>
            <a:tailEnd/>
          </a:ln>
        </p:spPr>
      </p:pic>
      <p:pic>
        <p:nvPicPr>
          <p:cNvPr id="7" name="Picture 6" descr="H:\Garantia da Qualidade\Apresentações\Fotos\FOTOS\foto porto 1X.JPG"/>
          <p:cNvPicPr preferRelativeResize="0">
            <a:picLocks noChangeArrowheads="1"/>
          </p:cNvPicPr>
          <p:nvPr/>
        </p:nvPicPr>
        <p:blipFill>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6792000" y="780000"/>
            <a:ext cx="3306000" cy="2250000"/>
          </a:xfrm>
          <a:prstGeom prst="rect">
            <a:avLst/>
          </a:prstGeom>
          <a:noFill/>
          <a:ln>
            <a:noFill/>
          </a:ln>
        </p:spPr>
      </p:pic>
      <p:sp>
        <p:nvSpPr>
          <p:cNvPr id="8" name="Retângulo 7"/>
          <p:cNvSpPr/>
          <p:nvPr/>
        </p:nvSpPr>
        <p:spPr>
          <a:xfrm>
            <a:off x="10047" y="3508081"/>
            <a:ext cx="10160000" cy="769441"/>
          </a:xfrm>
          <a:prstGeom prst="rect">
            <a:avLst/>
          </a:prstGeom>
          <a:noFill/>
        </p:spPr>
        <p:txBody>
          <a:bodyPr wrap="square">
            <a:spAutoFit/>
            <a:scene3d>
              <a:camera prst="orthographicFront"/>
              <a:lightRig rig="soft" dir="t">
                <a:rot lat="0" lon="0" rev="10800000"/>
              </a:lightRig>
            </a:scene3d>
            <a:sp3d>
              <a:bevelT w="27940" h="12700"/>
              <a:contourClr>
                <a:srgbClr val="DDDDDD"/>
              </a:contourClr>
            </a:sp3d>
          </a:bodyPr>
          <a:lstStyle/>
          <a:p>
            <a:pPr algn="ctr">
              <a:defRPr/>
            </a:pPr>
            <a:r>
              <a:rPr lang="pt-BR" sz="4400" b="1" dirty="0">
                <a:solidFill>
                  <a:schemeClr val="bg1"/>
                </a:solidFill>
                <a:latin typeface="Calibri" panose="020F0502020204030204" pitchFamily="34" charset="0"/>
                <a:cs typeface="Times New Roman" panose="02020603050405020304" pitchFamily="18" charset="0"/>
              </a:rPr>
              <a:t>GESTÃO DE BARRAGENS</a:t>
            </a:r>
            <a:endParaRPr lang="pt-BR" sz="4000" b="1" dirty="0">
              <a:solidFill>
                <a:schemeClr val="bg1"/>
              </a:solidFill>
              <a:latin typeface="Calibri" panose="020F0502020204030204" pitchFamily="34" charset="0"/>
              <a:cs typeface="Times New Roman" panose="02020603050405020304" pitchFamily="18" charset="0"/>
            </a:endParaRPr>
          </a:p>
        </p:txBody>
      </p:sp>
      <p:sp>
        <p:nvSpPr>
          <p:cNvPr id="10" name="Rectangle 22"/>
          <p:cNvSpPr>
            <a:spLocks noChangeArrowheads="1"/>
          </p:cNvSpPr>
          <p:nvPr/>
        </p:nvSpPr>
        <p:spPr bwMode="auto">
          <a:xfrm flipV="1">
            <a:off x="0" y="720000"/>
            <a:ext cx="10161000" cy="60000"/>
          </a:xfrm>
          <a:prstGeom prst="rect">
            <a:avLst/>
          </a:prstGeom>
          <a:solidFill>
            <a:schemeClr val="bg1"/>
          </a:solidFill>
          <a:ln w="9525">
            <a:noFill/>
            <a:miter lim="800000"/>
            <a:headEnd/>
            <a:tailEnd/>
          </a:ln>
          <a:effectLst/>
        </p:spPr>
        <p:txBody>
          <a:bodyPr rot="10800000" wrap="none" lIns="80635" tIns="40318" rIns="80635" bIns="40318" anchor="ctr"/>
          <a:lstStyle/>
          <a:p>
            <a:pPr defTabSz="806947">
              <a:defRPr/>
            </a:pPr>
            <a:endParaRPr lang="pt-BR" sz="1750" b="1" dirty="0">
              <a:solidFill>
                <a:schemeClr val="accent2">
                  <a:lumMod val="75000"/>
                </a:schemeClr>
              </a:solidFill>
              <a:latin typeface="Times" pitchFamily="18" charset="0"/>
            </a:endParaRPr>
          </a:p>
        </p:txBody>
      </p:sp>
      <p:sp>
        <p:nvSpPr>
          <p:cNvPr id="11" name="Rectangle 22"/>
          <p:cNvSpPr>
            <a:spLocks noChangeArrowheads="1"/>
          </p:cNvSpPr>
          <p:nvPr/>
        </p:nvSpPr>
        <p:spPr bwMode="auto">
          <a:xfrm flipV="1">
            <a:off x="0" y="3030000"/>
            <a:ext cx="10161000" cy="60000"/>
          </a:xfrm>
          <a:prstGeom prst="rect">
            <a:avLst/>
          </a:prstGeom>
          <a:solidFill>
            <a:schemeClr val="bg1"/>
          </a:solidFill>
          <a:ln w="9525">
            <a:noFill/>
            <a:miter lim="800000"/>
            <a:headEnd/>
            <a:tailEnd/>
          </a:ln>
          <a:effectLst/>
        </p:spPr>
        <p:txBody>
          <a:bodyPr rot="10800000" wrap="none" lIns="80635" tIns="40318" rIns="80635" bIns="40318" anchor="ctr"/>
          <a:lstStyle/>
          <a:p>
            <a:pPr defTabSz="806947">
              <a:defRPr/>
            </a:pPr>
            <a:endParaRPr lang="pt-BR" sz="1750" b="1" dirty="0">
              <a:solidFill>
                <a:schemeClr val="accent2">
                  <a:lumMod val="75000"/>
                </a:schemeClr>
              </a:solidFill>
              <a:latin typeface="Times" pitchFamily="18" charset="0"/>
            </a:endParaRPr>
          </a:p>
        </p:txBody>
      </p:sp>
      <p:sp>
        <p:nvSpPr>
          <p:cNvPr id="12" name="Retângulo 11"/>
          <p:cNvSpPr/>
          <p:nvPr/>
        </p:nvSpPr>
        <p:spPr bwMode="auto">
          <a:xfrm>
            <a:off x="0" y="1712644"/>
            <a:ext cx="60000" cy="384713"/>
          </a:xfrm>
          <a:prstGeom prst="rect">
            <a:avLst/>
          </a:prstGeom>
          <a:solidFill>
            <a:schemeClr val="bg1"/>
          </a:solidFill>
          <a:ln w="9525">
            <a:noFill/>
            <a:miter lim="800000"/>
            <a:headEnd/>
            <a:tailEnd/>
          </a:ln>
          <a:effectLst/>
        </p:spPr>
        <p:txBody>
          <a:bodyPr lIns="76193" tIns="38096" rIns="76193" bIns="38096" rtlCol="0" anchor="ctr">
            <a:spAutoFit/>
          </a:bodyPr>
          <a:lstStyle/>
          <a:p>
            <a:pPr algn="ctr">
              <a:spcBef>
                <a:spcPct val="50000"/>
              </a:spcBef>
            </a:pPr>
            <a:endParaRPr lang="pt-BR" sz="2000" b="1" i="1" dirty="0">
              <a:solidFill>
                <a:srgbClr val="002060"/>
              </a:solidFill>
              <a:effectLst>
                <a:outerShdw blurRad="38100" dist="38100" dir="2700000" algn="tl">
                  <a:srgbClr val="C0C0C0"/>
                </a:outerShdw>
              </a:effectLst>
              <a:latin typeface="Trebuchet MS" pitchFamily="34" charset="0"/>
            </a:endParaRPr>
          </a:p>
        </p:txBody>
      </p:sp>
      <p:sp>
        <p:nvSpPr>
          <p:cNvPr id="13" name="Retângulo 12"/>
          <p:cNvSpPr/>
          <p:nvPr/>
        </p:nvSpPr>
        <p:spPr bwMode="auto">
          <a:xfrm>
            <a:off x="6732000" y="1712644"/>
            <a:ext cx="60000" cy="384713"/>
          </a:xfrm>
          <a:prstGeom prst="rect">
            <a:avLst/>
          </a:prstGeom>
          <a:solidFill>
            <a:schemeClr val="bg1"/>
          </a:solidFill>
          <a:ln w="9525">
            <a:noFill/>
            <a:miter lim="800000"/>
            <a:headEnd/>
            <a:tailEnd/>
          </a:ln>
          <a:effectLst/>
        </p:spPr>
        <p:txBody>
          <a:bodyPr lIns="76193" tIns="38096" rIns="76193" bIns="38096" rtlCol="0" anchor="ctr">
            <a:spAutoFit/>
          </a:bodyPr>
          <a:lstStyle/>
          <a:p>
            <a:pPr algn="ctr">
              <a:spcBef>
                <a:spcPct val="50000"/>
              </a:spcBef>
            </a:pPr>
            <a:endParaRPr lang="pt-BR" sz="2000" b="1" i="1" dirty="0">
              <a:solidFill>
                <a:srgbClr val="002060"/>
              </a:solidFill>
              <a:effectLst>
                <a:outerShdw blurRad="38100" dist="38100" dir="2700000" algn="tl">
                  <a:srgbClr val="C0C0C0"/>
                </a:outerShdw>
              </a:effectLst>
              <a:latin typeface="Trebuchet MS" pitchFamily="34" charset="0"/>
            </a:endParaRPr>
          </a:p>
        </p:txBody>
      </p:sp>
      <p:sp>
        <p:nvSpPr>
          <p:cNvPr id="14" name="Retângulo 13"/>
          <p:cNvSpPr/>
          <p:nvPr/>
        </p:nvSpPr>
        <p:spPr bwMode="auto">
          <a:xfrm>
            <a:off x="3366000" y="1712644"/>
            <a:ext cx="60000" cy="384713"/>
          </a:xfrm>
          <a:prstGeom prst="rect">
            <a:avLst/>
          </a:prstGeom>
          <a:solidFill>
            <a:schemeClr val="bg1"/>
          </a:solidFill>
          <a:ln w="9525">
            <a:noFill/>
            <a:miter lim="800000"/>
            <a:headEnd/>
            <a:tailEnd/>
          </a:ln>
          <a:effectLst/>
        </p:spPr>
        <p:txBody>
          <a:bodyPr lIns="76193" tIns="38096" rIns="76193" bIns="38096" rtlCol="0" anchor="ctr">
            <a:spAutoFit/>
          </a:bodyPr>
          <a:lstStyle/>
          <a:p>
            <a:pPr algn="ctr">
              <a:spcBef>
                <a:spcPct val="50000"/>
              </a:spcBef>
            </a:pPr>
            <a:endParaRPr lang="pt-BR" sz="2000" b="1" i="1" dirty="0">
              <a:solidFill>
                <a:srgbClr val="002060"/>
              </a:solidFill>
              <a:effectLst>
                <a:outerShdw blurRad="38100" dist="38100" dir="2700000" algn="tl">
                  <a:srgbClr val="C0C0C0"/>
                </a:outerShdw>
              </a:effectLst>
              <a:latin typeface="Trebuchet MS" pitchFamily="34" charset="0"/>
            </a:endParaRPr>
          </a:p>
        </p:txBody>
      </p:sp>
      <p:sp>
        <p:nvSpPr>
          <p:cNvPr id="15" name="Retângulo 14"/>
          <p:cNvSpPr/>
          <p:nvPr/>
        </p:nvSpPr>
        <p:spPr bwMode="auto">
          <a:xfrm>
            <a:off x="10101000" y="1712643"/>
            <a:ext cx="60000" cy="384713"/>
          </a:xfrm>
          <a:prstGeom prst="rect">
            <a:avLst/>
          </a:prstGeom>
          <a:solidFill>
            <a:schemeClr val="bg1"/>
          </a:solidFill>
          <a:ln w="9525">
            <a:noFill/>
            <a:miter lim="800000"/>
            <a:headEnd/>
            <a:tailEnd/>
          </a:ln>
          <a:effectLst/>
        </p:spPr>
        <p:txBody>
          <a:bodyPr lIns="76193" tIns="38096" rIns="76193" bIns="38096" rtlCol="0" anchor="ctr">
            <a:spAutoFit/>
          </a:bodyPr>
          <a:lstStyle/>
          <a:p>
            <a:pPr algn="ctr">
              <a:spcBef>
                <a:spcPct val="50000"/>
              </a:spcBef>
            </a:pPr>
            <a:endParaRPr lang="pt-BR" sz="2000" b="1" i="1" dirty="0">
              <a:solidFill>
                <a:srgbClr val="002060"/>
              </a:solidFill>
              <a:effectLst>
                <a:outerShdw blurRad="38100" dist="38100" dir="2700000" algn="tl">
                  <a:srgbClr val="C0C0C0"/>
                </a:outerShdw>
              </a:effectLst>
              <a:latin typeface="Trebuchet MS" pitchFamily="34" charset="0"/>
            </a:endParaRPr>
          </a:p>
        </p:txBody>
      </p:sp>
      <p:pic>
        <p:nvPicPr>
          <p:cNvPr id="2" name="Imagem 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61322" y="4841195"/>
            <a:ext cx="2457450" cy="733425"/>
          </a:xfrm>
          <a:prstGeom prst="rect">
            <a:avLst/>
          </a:prstGeom>
        </p:spPr>
      </p:pic>
    </p:spTree>
    <p:extLst>
      <p:ext uri="{BB962C8B-B14F-4D97-AF65-F5344CB8AC3E}">
        <p14:creationId xmlns:p14="http://schemas.microsoft.com/office/powerpoint/2010/main" val="4040640224"/>
      </p:ext>
    </p:extLst>
  </p:cSld>
  <p:clrMapOvr>
    <a:masterClrMapping/>
  </p:clrMapOvr>
  <p:transition spd="slow">
    <p:cover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a:xfrm>
            <a:off x="203200" y="26618"/>
            <a:ext cx="9160170" cy="645000"/>
          </a:xfrm>
          <a:prstGeom prst="rect">
            <a:avLst/>
          </a:prstGeom>
        </p:spPr>
        <p:txBody>
          <a:bodyPr anchor="ctr" anchorCtr="0"/>
          <a:lstStyle>
            <a:defPPr>
              <a:defRPr lang="pt-BR"/>
            </a:defPPr>
            <a:lvl1pPr eaLnBrk="0" fontAlgn="base" hangingPunct="0">
              <a:spcBef>
                <a:spcPct val="50000"/>
              </a:spcBef>
              <a:spcAft>
                <a:spcPct val="0"/>
              </a:spcAft>
              <a:buNone/>
              <a:defRPr sz="2300" b="1" i="0">
                <a:solidFill>
                  <a:schemeClr val="accent1">
                    <a:lumMod val="50000"/>
                  </a:schemeClr>
                </a:solidFill>
                <a:effectLst/>
                <a:latin typeface="Trebuchet MS" pitchFamily="34" charset="0"/>
              </a:defRPr>
            </a:lvl1pPr>
          </a:lstStyle>
          <a:p>
            <a:r>
              <a:rPr lang="pt-BR" sz="2000" dirty="0">
                <a:latin typeface="+mn-lt"/>
              </a:rPr>
              <a:t>MINÉRIOS NACIONAL– BARRAGENS</a:t>
            </a:r>
          </a:p>
        </p:txBody>
      </p:sp>
      <p:graphicFrame>
        <p:nvGraphicFramePr>
          <p:cNvPr id="7" name="Diagrama 6"/>
          <p:cNvGraphicFramePr/>
          <p:nvPr>
            <p:extLst>
              <p:ext uri="{D42A27DB-BD31-4B8C-83A1-F6EECF244321}">
                <p14:modId xmlns:p14="http://schemas.microsoft.com/office/powerpoint/2010/main" val="3173386028"/>
              </p:ext>
            </p:extLst>
          </p:nvPr>
        </p:nvGraphicFramePr>
        <p:xfrm>
          <a:off x="25400" y="952500"/>
          <a:ext cx="10134600"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2864259"/>
      </p:ext>
    </p:extLst>
  </p:cSld>
  <p:clrMapOvr>
    <a:masterClrMapping/>
  </p:clrMapOvr>
  <p:transition spd="slow">
    <p:cover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04592" y="165895"/>
            <a:ext cx="7169912" cy="400110"/>
          </a:xfrm>
          <a:prstGeom prst="rect">
            <a:avLst/>
          </a:prstGeom>
        </p:spPr>
        <p:txBody>
          <a:bodyPr wrap="none">
            <a:spAutoFit/>
          </a:bodyPr>
          <a:lstStyle/>
          <a:p>
            <a:r>
              <a:rPr lang="pt-BR" sz="2000" b="1" dirty="0">
                <a:solidFill>
                  <a:schemeClr val="accent1">
                    <a:lumMod val="50000"/>
                  </a:schemeClr>
                </a:solidFill>
              </a:rPr>
              <a:t>DESCARACTERIZAÇÃO: UMA REALIDADE NA MINERIOS NACIONAL</a:t>
            </a:r>
          </a:p>
        </p:txBody>
      </p:sp>
      <p:sp>
        <p:nvSpPr>
          <p:cNvPr id="3" name="CaixaDeTexto 2"/>
          <p:cNvSpPr txBox="1"/>
          <p:nvPr/>
        </p:nvSpPr>
        <p:spPr>
          <a:xfrm>
            <a:off x="203200" y="773560"/>
            <a:ext cx="9677399" cy="707886"/>
          </a:xfrm>
          <a:prstGeom prst="rect">
            <a:avLst/>
          </a:prstGeom>
          <a:noFill/>
        </p:spPr>
        <p:txBody>
          <a:bodyPr wrap="square" rtlCol="0">
            <a:spAutoFit/>
          </a:bodyPr>
          <a:lstStyle/>
          <a:p>
            <a:r>
              <a:rPr lang="pt-BR" sz="2000" b="1" dirty="0">
                <a:solidFill>
                  <a:schemeClr val="accent1">
                    <a:lumMod val="75000"/>
                  </a:schemeClr>
                </a:solidFill>
              </a:rPr>
              <a:t>A Minérios Nacional, empresa do grupo CSN, está com o projeto de descaracterização de suas estruturas em curso. </a:t>
            </a:r>
          </a:p>
        </p:txBody>
      </p:sp>
      <p:sp>
        <p:nvSpPr>
          <p:cNvPr id="4" name="Retângulo 3">
            <a:extLst/>
          </p:cNvPr>
          <p:cNvSpPr/>
          <p:nvPr/>
        </p:nvSpPr>
        <p:spPr>
          <a:xfrm>
            <a:off x="0" y="1505976"/>
            <a:ext cx="6146800" cy="1200329"/>
          </a:xfrm>
          <a:prstGeom prst="rect">
            <a:avLst/>
          </a:prstGeom>
        </p:spPr>
        <p:txBody>
          <a:bodyPr wrap="square">
            <a:spAutoFit/>
          </a:bodyPr>
          <a:lstStyle/>
          <a:p>
            <a:pPr>
              <a:lnSpc>
                <a:spcPct val="150000"/>
              </a:lnSpc>
              <a:buClr>
                <a:schemeClr val="accent1">
                  <a:lumMod val="50000"/>
                </a:schemeClr>
              </a:buClr>
            </a:pPr>
            <a:r>
              <a:rPr lang="pt-BR" sz="2000" b="1" u="sng" dirty="0"/>
              <a:t>Barragem com a DESCARACTERIZAÇÃO </a:t>
            </a:r>
            <a:r>
              <a:rPr lang="pt-BR" sz="2800" b="1" u="sng" dirty="0">
                <a:highlight>
                  <a:srgbClr val="FFFF00"/>
                </a:highlight>
              </a:rPr>
              <a:t>concluída</a:t>
            </a:r>
            <a:r>
              <a:rPr lang="pt-BR" sz="2000" dirty="0"/>
              <a:t>:</a:t>
            </a:r>
          </a:p>
          <a:p>
            <a:pPr marL="285750" indent="-285750">
              <a:lnSpc>
                <a:spcPct val="150000"/>
              </a:lnSpc>
              <a:buClr>
                <a:schemeClr val="accent1">
                  <a:lumMod val="50000"/>
                </a:schemeClr>
              </a:buClr>
              <a:buFont typeface="Arial" panose="020B0604020202020204" pitchFamily="34" charset="0"/>
              <a:buChar char="•"/>
            </a:pPr>
            <a:r>
              <a:rPr lang="pt-BR" sz="2000" dirty="0"/>
              <a:t>Eco 2, em Fernandinho, na cidade de Rio Acima.</a:t>
            </a:r>
          </a:p>
        </p:txBody>
      </p:sp>
      <p:sp>
        <p:nvSpPr>
          <p:cNvPr id="5" name="CaixaDeTexto 4"/>
          <p:cNvSpPr txBox="1"/>
          <p:nvPr/>
        </p:nvSpPr>
        <p:spPr>
          <a:xfrm>
            <a:off x="0" y="3592829"/>
            <a:ext cx="7061200" cy="1292662"/>
          </a:xfrm>
          <a:prstGeom prst="rect">
            <a:avLst/>
          </a:prstGeom>
          <a:noFill/>
        </p:spPr>
        <p:txBody>
          <a:bodyPr wrap="square" rtlCol="0">
            <a:spAutoFit/>
          </a:bodyPr>
          <a:lstStyle/>
          <a:p>
            <a:r>
              <a:rPr lang="pt-BR" sz="2000" b="1" u="sng" dirty="0"/>
              <a:t>Barragens com a DESCARACTERIZAÇÃO </a:t>
            </a:r>
            <a:r>
              <a:rPr lang="pt-BR" sz="2800" b="1" u="sng" dirty="0">
                <a:highlight>
                  <a:srgbClr val="FFFF00"/>
                </a:highlight>
              </a:rPr>
              <a:t>em andamento</a:t>
            </a:r>
            <a:r>
              <a:rPr lang="pt-BR" sz="2000" dirty="0"/>
              <a:t>:</a:t>
            </a:r>
          </a:p>
          <a:p>
            <a:endParaRPr lang="pt-BR" sz="2000" dirty="0"/>
          </a:p>
          <a:p>
            <a:pPr marL="285750" indent="-285750">
              <a:lnSpc>
                <a:spcPct val="150000"/>
              </a:lnSpc>
              <a:buFont typeface="Arial" panose="020B0604020202020204" pitchFamily="34" charset="0"/>
              <a:buChar char="•"/>
            </a:pPr>
            <a:r>
              <a:rPr lang="pt-BR" sz="2000" dirty="0"/>
              <a:t>B2 e B2A, em Fernandinho, Rio Acima.</a:t>
            </a:r>
          </a:p>
        </p:txBody>
      </p:sp>
      <p:sp>
        <p:nvSpPr>
          <p:cNvPr id="9" name="Balão de Fala: Oval 8"/>
          <p:cNvSpPr/>
          <p:nvPr/>
        </p:nvSpPr>
        <p:spPr>
          <a:xfrm rot="1247198">
            <a:off x="7061200" y="1520013"/>
            <a:ext cx="2514600" cy="2209800"/>
          </a:xfrm>
          <a:prstGeom prst="wedgeEllipseCallout">
            <a:avLst>
              <a:gd name="adj1" fmla="val 60424"/>
              <a:gd name="adj2" fmla="val 410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dirty="0"/>
              <a:t>ECO 1 tem a função de clarificação de água</a:t>
            </a:r>
          </a:p>
        </p:txBody>
      </p:sp>
    </p:spTree>
    <p:extLst>
      <p:ext uri="{BB962C8B-B14F-4D97-AF65-F5344CB8AC3E}">
        <p14:creationId xmlns:p14="http://schemas.microsoft.com/office/powerpoint/2010/main" val="1971585971"/>
      </p:ext>
    </p:extLst>
  </p:cSld>
  <p:clrMapOvr>
    <a:masterClrMapping/>
  </p:clrMapOvr>
  <p:transition spd="slow">
    <p:cover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ixaDeTexto 7"/>
          <p:cNvSpPr txBox="1"/>
          <p:nvPr/>
        </p:nvSpPr>
        <p:spPr>
          <a:xfrm>
            <a:off x="204592" y="802885"/>
            <a:ext cx="1626792" cy="369332"/>
          </a:xfrm>
          <a:prstGeom prst="rect">
            <a:avLst/>
          </a:prstGeom>
          <a:noFill/>
        </p:spPr>
        <p:txBody>
          <a:bodyPr wrap="none" rtlCol="0">
            <a:spAutoFit/>
          </a:bodyPr>
          <a:lstStyle/>
          <a:p>
            <a:r>
              <a:rPr lang="pt-BR" b="1" dirty="0">
                <a:solidFill>
                  <a:schemeClr val="accent1">
                    <a:lumMod val="75000"/>
                  </a:schemeClr>
                </a:solidFill>
              </a:rPr>
              <a:t>DADOS GERAIS</a:t>
            </a:r>
          </a:p>
        </p:txBody>
      </p:sp>
      <p:sp>
        <p:nvSpPr>
          <p:cNvPr id="9" name="Retângulo 8">
            <a:extLst/>
          </p:cNvPr>
          <p:cNvSpPr/>
          <p:nvPr/>
        </p:nvSpPr>
        <p:spPr>
          <a:xfrm>
            <a:off x="161056" y="1131568"/>
            <a:ext cx="5376144" cy="1384995"/>
          </a:xfrm>
          <a:prstGeom prst="rect">
            <a:avLst/>
          </a:prstGeom>
        </p:spPr>
        <p:txBody>
          <a:bodyPr wrap="square">
            <a:spAutoFit/>
          </a:bodyPr>
          <a:lstStyle/>
          <a:p>
            <a:pPr marL="285744" indent="-285744">
              <a:buClr>
                <a:schemeClr val="accent1">
                  <a:lumMod val="50000"/>
                </a:schemeClr>
              </a:buClr>
              <a:buFont typeface="Wingdings" panose="05000000000000000000" pitchFamily="2" charset="2"/>
              <a:buChar char="§"/>
            </a:pPr>
            <a:r>
              <a:rPr lang="pt-BR" sz="1400" dirty="0"/>
              <a:t>Aquisição NAMISA em 2007;</a:t>
            </a:r>
          </a:p>
          <a:p>
            <a:pPr marL="285744" indent="-285744">
              <a:buClr>
                <a:schemeClr val="accent1">
                  <a:lumMod val="50000"/>
                </a:schemeClr>
              </a:buClr>
              <a:buFont typeface="Wingdings" panose="05000000000000000000" pitchFamily="2" charset="2"/>
              <a:buChar char="§"/>
            </a:pPr>
            <a:r>
              <a:rPr lang="pt-BR" sz="1400" dirty="0"/>
              <a:t>Início de operação em 1994;</a:t>
            </a:r>
          </a:p>
          <a:p>
            <a:pPr marL="285744" indent="-285744">
              <a:buClr>
                <a:schemeClr val="accent1">
                  <a:lumMod val="50000"/>
                </a:schemeClr>
              </a:buClr>
              <a:buFont typeface="Wingdings" panose="05000000000000000000" pitchFamily="2" charset="2"/>
              <a:buChar char="§"/>
            </a:pPr>
            <a:r>
              <a:rPr lang="pt-BR" sz="1400" dirty="0"/>
              <a:t>Alteamentos pelo método de montante;</a:t>
            </a:r>
          </a:p>
          <a:p>
            <a:pPr marL="285744" indent="-285744">
              <a:buClr>
                <a:schemeClr val="accent1">
                  <a:lumMod val="50000"/>
                </a:schemeClr>
              </a:buClr>
              <a:buFont typeface="Wingdings" panose="05000000000000000000" pitchFamily="2" charset="2"/>
              <a:buChar char="§"/>
            </a:pPr>
            <a:r>
              <a:rPr lang="pt-BR" sz="1400" dirty="0"/>
              <a:t>Capacidade: 6,4 milhões de m³;</a:t>
            </a:r>
          </a:p>
          <a:p>
            <a:pPr marL="285744" indent="-285744">
              <a:buClr>
                <a:schemeClr val="accent1">
                  <a:lumMod val="50000"/>
                </a:schemeClr>
              </a:buClr>
              <a:buFont typeface="Wingdings" panose="05000000000000000000" pitchFamily="2" charset="2"/>
              <a:buChar char="§"/>
            </a:pPr>
            <a:r>
              <a:rPr lang="pt-BR" sz="1400" dirty="0"/>
              <a:t>Altura: 40 metros;</a:t>
            </a:r>
          </a:p>
          <a:p>
            <a:pPr marL="285744" indent="-285744">
              <a:buClr>
                <a:schemeClr val="accent1">
                  <a:lumMod val="50000"/>
                </a:schemeClr>
              </a:buClr>
              <a:buFont typeface="Wingdings" panose="05000000000000000000" pitchFamily="2" charset="2"/>
              <a:buChar char="§"/>
            </a:pPr>
            <a:r>
              <a:rPr lang="pt-BR" sz="1400" dirty="0"/>
              <a:t>Auditoria semestral independente (Laudo de estabilidade).</a:t>
            </a:r>
          </a:p>
        </p:txBody>
      </p:sp>
      <p:sp>
        <p:nvSpPr>
          <p:cNvPr id="10" name="CaixaDeTexto 9">
            <a:extLst/>
          </p:cNvPr>
          <p:cNvSpPr txBox="1"/>
          <p:nvPr/>
        </p:nvSpPr>
        <p:spPr>
          <a:xfrm>
            <a:off x="235339" y="2813954"/>
            <a:ext cx="882036" cy="369332"/>
          </a:xfrm>
          <a:prstGeom prst="rect">
            <a:avLst/>
          </a:prstGeom>
          <a:noFill/>
        </p:spPr>
        <p:txBody>
          <a:bodyPr wrap="none" rtlCol="0">
            <a:spAutoFit/>
          </a:bodyPr>
          <a:lstStyle/>
          <a:p>
            <a:r>
              <a:rPr lang="pt-BR" b="1" dirty="0">
                <a:solidFill>
                  <a:schemeClr val="accent1">
                    <a:lumMod val="75000"/>
                  </a:schemeClr>
                </a:solidFill>
              </a:rPr>
              <a:t>STATUS</a:t>
            </a:r>
          </a:p>
        </p:txBody>
      </p:sp>
      <p:sp>
        <p:nvSpPr>
          <p:cNvPr id="11" name="Retângulo 10">
            <a:extLst/>
          </p:cNvPr>
          <p:cNvSpPr/>
          <p:nvPr/>
        </p:nvSpPr>
        <p:spPr>
          <a:xfrm>
            <a:off x="138913" y="3039391"/>
            <a:ext cx="5052045" cy="738664"/>
          </a:xfrm>
          <a:prstGeom prst="rect">
            <a:avLst/>
          </a:prstGeom>
        </p:spPr>
        <p:txBody>
          <a:bodyPr wrap="square">
            <a:spAutoFit/>
          </a:bodyPr>
          <a:lstStyle/>
          <a:p>
            <a:pPr marL="285744" indent="-285744">
              <a:buClr>
                <a:schemeClr val="accent1">
                  <a:lumMod val="50000"/>
                </a:schemeClr>
              </a:buClr>
              <a:buFont typeface="Wingdings" panose="05000000000000000000" pitchFamily="2" charset="2"/>
              <a:buChar char="§"/>
            </a:pPr>
            <a:r>
              <a:rPr lang="pt-BR" sz="1400" dirty="0"/>
              <a:t>Operação descontinuada (paralisada);</a:t>
            </a:r>
          </a:p>
          <a:p>
            <a:pPr marL="285744" indent="-285744">
              <a:buClr>
                <a:schemeClr val="accent1">
                  <a:lumMod val="50000"/>
                </a:schemeClr>
              </a:buClr>
              <a:buFont typeface="Wingdings" panose="05000000000000000000" pitchFamily="2" charset="2"/>
              <a:buChar char="§"/>
            </a:pPr>
            <a:r>
              <a:rPr lang="pt-BR" sz="1400" dirty="0"/>
              <a:t>Obras de estabilização em andamento, com previsão de término para o 2º semestre de 2020.</a:t>
            </a:r>
          </a:p>
        </p:txBody>
      </p:sp>
      <p:graphicFrame>
        <p:nvGraphicFramePr>
          <p:cNvPr id="13" name="Tabela 12"/>
          <p:cNvGraphicFramePr>
            <a:graphicFrameLocks noGrp="1"/>
          </p:cNvGraphicFramePr>
          <p:nvPr>
            <p:extLst>
              <p:ext uri="{D42A27DB-BD31-4B8C-83A1-F6EECF244321}">
                <p14:modId xmlns:p14="http://schemas.microsoft.com/office/powerpoint/2010/main" val="931033110"/>
              </p:ext>
            </p:extLst>
          </p:nvPr>
        </p:nvGraphicFramePr>
        <p:xfrm>
          <a:off x="3789548" y="4434379"/>
          <a:ext cx="5974115" cy="762000"/>
        </p:xfrm>
        <a:graphic>
          <a:graphicData uri="http://schemas.openxmlformats.org/drawingml/2006/table">
            <a:tbl>
              <a:tblPr firstRow="1" bandRow="1">
                <a:tableStyleId>{5C22544A-7EE6-4342-B048-85BDC9FD1C3A}</a:tableStyleId>
              </a:tblPr>
              <a:tblGrid>
                <a:gridCol w="1194823">
                  <a:extLst>
                    <a:ext uri="{9D8B030D-6E8A-4147-A177-3AD203B41FA5}">
                      <a16:colId xmlns:a16="http://schemas.microsoft.com/office/drawing/2014/main" val="2390801554"/>
                    </a:ext>
                  </a:extLst>
                </a:gridCol>
                <a:gridCol w="1194823">
                  <a:extLst>
                    <a:ext uri="{9D8B030D-6E8A-4147-A177-3AD203B41FA5}">
                      <a16:colId xmlns:a16="http://schemas.microsoft.com/office/drawing/2014/main" val="615441206"/>
                    </a:ext>
                  </a:extLst>
                </a:gridCol>
                <a:gridCol w="1194823">
                  <a:extLst>
                    <a:ext uri="{9D8B030D-6E8A-4147-A177-3AD203B41FA5}">
                      <a16:colId xmlns:a16="http://schemas.microsoft.com/office/drawing/2014/main" val="1296599751"/>
                    </a:ext>
                  </a:extLst>
                </a:gridCol>
                <a:gridCol w="1194823">
                  <a:extLst>
                    <a:ext uri="{9D8B030D-6E8A-4147-A177-3AD203B41FA5}">
                      <a16:colId xmlns:a16="http://schemas.microsoft.com/office/drawing/2014/main" val="1276180525"/>
                    </a:ext>
                  </a:extLst>
                </a:gridCol>
                <a:gridCol w="1194823">
                  <a:extLst>
                    <a:ext uri="{9D8B030D-6E8A-4147-A177-3AD203B41FA5}">
                      <a16:colId xmlns:a16="http://schemas.microsoft.com/office/drawing/2014/main" val="2365160049"/>
                    </a:ext>
                  </a:extLst>
                </a:gridCol>
              </a:tblGrid>
              <a:tr h="375920">
                <a:tc>
                  <a:txBody>
                    <a:bodyPr/>
                    <a:lstStyle/>
                    <a:p>
                      <a:r>
                        <a:rPr lang="pt-BR" sz="1900" dirty="0"/>
                        <a:t>2019</a:t>
                      </a:r>
                    </a:p>
                  </a:txBody>
                  <a:tcPr/>
                </a:tc>
                <a:tc>
                  <a:txBody>
                    <a:bodyPr/>
                    <a:lstStyle/>
                    <a:p>
                      <a:r>
                        <a:rPr lang="pt-BR" sz="1900" dirty="0"/>
                        <a:t>2020</a:t>
                      </a:r>
                    </a:p>
                  </a:txBody>
                  <a:tcPr/>
                </a:tc>
                <a:tc>
                  <a:txBody>
                    <a:bodyPr/>
                    <a:lstStyle/>
                    <a:p>
                      <a:r>
                        <a:rPr lang="pt-BR" sz="1900" dirty="0"/>
                        <a:t>2021</a:t>
                      </a:r>
                    </a:p>
                  </a:txBody>
                  <a:tcPr/>
                </a:tc>
                <a:tc>
                  <a:txBody>
                    <a:bodyPr/>
                    <a:lstStyle/>
                    <a:p>
                      <a:r>
                        <a:rPr lang="pt-BR" sz="1900" dirty="0"/>
                        <a:t>2022</a:t>
                      </a:r>
                    </a:p>
                  </a:txBody>
                  <a:tcPr/>
                </a:tc>
                <a:tc>
                  <a:txBody>
                    <a:bodyPr/>
                    <a:lstStyle/>
                    <a:p>
                      <a:r>
                        <a:rPr lang="pt-BR" sz="1900" dirty="0"/>
                        <a:t>Total</a:t>
                      </a:r>
                    </a:p>
                  </a:txBody>
                  <a:tcPr/>
                </a:tc>
                <a:extLst>
                  <a:ext uri="{0D108BD9-81ED-4DB2-BD59-A6C34878D82A}">
                    <a16:rowId xmlns:a16="http://schemas.microsoft.com/office/drawing/2014/main" val="881494611"/>
                  </a:ext>
                </a:extLst>
              </a:tr>
              <a:tr h="375920">
                <a:tc>
                  <a:txBody>
                    <a:bodyPr/>
                    <a:lstStyle/>
                    <a:p>
                      <a:r>
                        <a:rPr lang="pt-BR" sz="1900" dirty="0"/>
                        <a:t>30,4</a:t>
                      </a:r>
                    </a:p>
                  </a:txBody>
                  <a:tcPr/>
                </a:tc>
                <a:tc>
                  <a:txBody>
                    <a:bodyPr/>
                    <a:lstStyle/>
                    <a:p>
                      <a:r>
                        <a:rPr lang="pt-BR" sz="1900" dirty="0"/>
                        <a:t>11,0</a:t>
                      </a:r>
                    </a:p>
                  </a:txBody>
                  <a:tcPr/>
                </a:tc>
                <a:tc>
                  <a:txBody>
                    <a:bodyPr/>
                    <a:lstStyle/>
                    <a:p>
                      <a:r>
                        <a:rPr lang="pt-BR" sz="1900" dirty="0"/>
                        <a:t>20,0</a:t>
                      </a:r>
                    </a:p>
                  </a:txBody>
                  <a:tcPr/>
                </a:tc>
                <a:tc>
                  <a:txBody>
                    <a:bodyPr/>
                    <a:lstStyle/>
                    <a:p>
                      <a:r>
                        <a:rPr lang="pt-BR" sz="1900" dirty="0"/>
                        <a:t>17,0</a:t>
                      </a:r>
                    </a:p>
                  </a:txBody>
                  <a:tcPr/>
                </a:tc>
                <a:tc>
                  <a:txBody>
                    <a:bodyPr/>
                    <a:lstStyle/>
                    <a:p>
                      <a:r>
                        <a:rPr lang="pt-BR" sz="1900" dirty="0"/>
                        <a:t>78,4</a:t>
                      </a:r>
                    </a:p>
                  </a:txBody>
                  <a:tcPr/>
                </a:tc>
                <a:extLst>
                  <a:ext uri="{0D108BD9-81ED-4DB2-BD59-A6C34878D82A}">
                    <a16:rowId xmlns:a16="http://schemas.microsoft.com/office/drawing/2014/main" val="4096645974"/>
                  </a:ext>
                </a:extLst>
              </a:tr>
            </a:tbl>
          </a:graphicData>
        </a:graphic>
      </p:graphicFrame>
      <p:sp>
        <p:nvSpPr>
          <p:cNvPr id="14" name="CaixaDeTexto 13">
            <a:extLst/>
          </p:cNvPr>
          <p:cNvSpPr txBox="1"/>
          <p:nvPr/>
        </p:nvSpPr>
        <p:spPr>
          <a:xfrm>
            <a:off x="676357" y="4592922"/>
            <a:ext cx="2775568" cy="369332"/>
          </a:xfrm>
          <a:prstGeom prst="rect">
            <a:avLst/>
          </a:prstGeom>
          <a:noFill/>
        </p:spPr>
        <p:txBody>
          <a:bodyPr wrap="none" rtlCol="0">
            <a:spAutoFit/>
          </a:bodyPr>
          <a:lstStyle/>
          <a:p>
            <a:r>
              <a:rPr lang="pt-BR" b="1" dirty="0">
                <a:solidFill>
                  <a:schemeClr val="accent1">
                    <a:lumMod val="75000"/>
                  </a:schemeClr>
                </a:solidFill>
              </a:rPr>
              <a:t>Estimativa de Investimento</a:t>
            </a:r>
          </a:p>
        </p:txBody>
      </p:sp>
      <p:sp>
        <p:nvSpPr>
          <p:cNvPr id="15" name="CaixaDeTexto 14"/>
          <p:cNvSpPr txBox="1"/>
          <p:nvPr/>
        </p:nvSpPr>
        <p:spPr>
          <a:xfrm>
            <a:off x="5003800" y="3273504"/>
            <a:ext cx="5156201" cy="1107996"/>
          </a:xfrm>
          <a:prstGeom prst="rect">
            <a:avLst/>
          </a:prstGeom>
          <a:noFill/>
        </p:spPr>
        <p:txBody>
          <a:bodyPr wrap="square" rtlCol="0">
            <a:spAutoFit/>
          </a:bodyPr>
          <a:lstStyle/>
          <a:p>
            <a:pPr marL="285744" indent="-285744">
              <a:buFont typeface="Wingdings" panose="05000000000000000000" pitchFamily="2" charset="2"/>
              <a:buChar char="§"/>
            </a:pPr>
            <a:r>
              <a:rPr lang="pt-BR" sz="1100" b="1" dirty="0">
                <a:solidFill>
                  <a:schemeClr val="accent1">
                    <a:lumMod val="75000"/>
                  </a:schemeClr>
                </a:solidFill>
              </a:rPr>
              <a:t>Obras de estabilização da barragem (mar/2020 e R$ 28M);</a:t>
            </a:r>
          </a:p>
          <a:p>
            <a:pPr marL="285744" indent="-285744">
              <a:buFont typeface="Wingdings" panose="05000000000000000000" pitchFamily="2" charset="2"/>
              <a:buChar char="§"/>
            </a:pPr>
            <a:r>
              <a:rPr lang="pt-BR" sz="1100" b="1" dirty="0">
                <a:solidFill>
                  <a:schemeClr val="accent1">
                    <a:lumMod val="75000"/>
                  </a:schemeClr>
                </a:solidFill>
              </a:rPr>
              <a:t>Obras de adequação estrada interna Fernandinho (out/2020 e R$ 5M);</a:t>
            </a:r>
          </a:p>
          <a:p>
            <a:pPr marL="285744" indent="-285744">
              <a:buFont typeface="Wingdings" panose="05000000000000000000" pitchFamily="2" charset="2"/>
              <a:buChar char="§"/>
            </a:pPr>
            <a:r>
              <a:rPr lang="pt-BR" sz="1100" b="1" dirty="0">
                <a:solidFill>
                  <a:schemeClr val="accent1">
                    <a:lumMod val="75000"/>
                  </a:schemeClr>
                </a:solidFill>
              </a:rPr>
              <a:t>Ampliação da pilha de rejeito PE-01 (dez/2019 e R$ 7,0M);</a:t>
            </a:r>
          </a:p>
          <a:p>
            <a:pPr marL="285744" indent="-285744">
              <a:buFont typeface="Wingdings" panose="05000000000000000000" pitchFamily="2" charset="2"/>
              <a:buChar char="§"/>
            </a:pPr>
            <a:r>
              <a:rPr lang="pt-BR" sz="1100" b="1" dirty="0">
                <a:solidFill>
                  <a:schemeClr val="accent1">
                    <a:lumMod val="75000"/>
                  </a:schemeClr>
                </a:solidFill>
              </a:rPr>
              <a:t>Ampliação da pilha de rejeito PE-01 Fase 1 (dez/2022 e R$ 17,0M)</a:t>
            </a:r>
          </a:p>
          <a:p>
            <a:pPr marL="285744" indent="-285744">
              <a:buFont typeface="Wingdings" panose="05000000000000000000" pitchFamily="2" charset="2"/>
              <a:buChar char="§"/>
            </a:pPr>
            <a:r>
              <a:rPr lang="pt-BR" sz="1100" b="1" dirty="0">
                <a:solidFill>
                  <a:schemeClr val="accent1">
                    <a:lumMod val="75000"/>
                  </a:schemeClr>
                </a:solidFill>
              </a:rPr>
              <a:t>Obras para descomissionamento da barragem (2021 a 2028 e R$ 10M por ano)</a:t>
            </a:r>
          </a:p>
          <a:p>
            <a:pPr marL="285744" indent="-285744">
              <a:buFont typeface="Wingdings" panose="05000000000000000000" pitchFamily="2" charset="2"/>
              <a:buChar char="§"/>
            </a:pPr>
            <a:r>
              <a:rPr lang="pt-BR" sz="1100" b="1" dirty="0">
                <a:solidFill>
                  <a:schemeClr val="accent1">
                    <a:lumMod val="75000"/>
                  </a:schemeClr>
                </a:solidFill>
              </a:rPr>
              <a:t>Complementação instrumentação (geofísica) (dez/2019 e MR$ 0,9)</a:t>
            </a:r>
          </a:p>
        </p:txBody>
      </p:sp>
      <p:sp>
        <p:nvSpPr>
          <p:cNvPr id="17" name="Retângulo 16"/>
          <p:cNvSpPr/>
          <p:nvPr/>
        </p:nvSpPr>
        <p:spPr>
          <a:xfrm>
            <a:off x="355600" y="160408"/>
            <a:ext cx="4851969" cy="400110"/>
          </a:xfrm>
          <a:prstGeom prst="rect">
            <a:avLst/>
          </a:prstGeom>
        </p:spPr>
        <p:txBody>
          <a:bodyPr wrap="none">
            <a:spAutoFit/>
          </a:bodyPr>
          <a:lstStyle/>
          <a:p>
            <a:r>
              <a:rPr lang="en-US" sz="2000" b="1" dirty="0">
                <a:solidFill>
                  <a:srgbClr val="002060"/>
                </a:solidFill>
              </a:rPr>
              <a:t>BARRAGEM B2 AUXILIAR– SITUAÇÃO ATUAL</a:t>
            </a:r>
            <a:endParaRPr lang="en-US" sz="900" b="1" dirty="0">
              <a:solidFill>
                <a:srgbClr val="002060"/>
              </a:solidFill>
            </a:endParaRPr>
          </a:p>
        </p:txBody>
      </p:sp>
      <p:pic>
        <p:nvPicPr>
          <p:cNvPr id="2" name="Imagem 1">
            <a:extLst>
              <a:ext uri="{FF2B5EF4-FFF2-40B4-BE49-F238E27FC236}">
                <a16:creationId xmlns:a16="http://schemas.microsoft.com/office/drawing/2014/main" id="{0E072582-72E5-4BE4-936F-976A6388EDAF}"/>
              </a:ext>
            </a:extLst>
          </p:cNvPr>
          <p:cNvPicPr>
            <a:picLocks noChangeAspect="1"/>
          </p:cNvPicPr>
          <p:nvPr/>
        </p:nvPicPr>
        <p:blipFill>
          <a:blip r:embed="rId2"/>
          <a:stretch>
            <a:fillRect/>
          </a:stretch>
        </p:blipFill>
        <p:spPr>
          <a:xfrm rot="16200000" flipH="1">
            <a:off x="6046650" y="512876"/>
            <a:ext cx="2362199" cy="3045993"/>
          </a:xfrm>
          <a:prstGeom prst="roundRect">
            <a:avLst/>
          </a:prstGeom>
        </p:spPr>
      </p:pic>
    </p:spTree>
    <p:extLst>
      <p:ext uri="{BB962C8B-B14F-4D97-AF65-F5344CB8AC3E}">
        <p14:creationId xmlns:p14="http://schemas.microsoft.com/office/powerpoint/2010/main" val="4294910539"/>
      </p:ext>
    </p:extLst>
  </p:cSld>
  <p:clrMapOvr>
    <a:masterClrMapping/>
  </p:clrMapOvr>
  <p:transition spd="slow">
    <p:cover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tângulo 16"/>
          <p:cNvSpPr/>
          <p:nvPr/>
        </p:nvSpPr>
        <p:spPr>
          <a:xfrm>
            <a:off x="237652" y="158405"/>
            <a:ext cx="3788729" cy="400110"/>
          </a:xfrm>
          <a:prstGeom prst="rect">
            <a:avLst/>
          </a:prstGeom>
        </p:spPr>
        <p:txBody>
          <a:bodyPr wrap="none">
            <a:spAutoFit/>
          </a:bodyPr>
          <a:lstStyle/>
          <a:p>
            <a:r>
              <a:rPr lang="en-US" sz="2000" b="1" dirty="0">
                <a:solidFill>
                  <a:srgbClr val="002060"/>
                </a:solidFill>
              </a:rPr>
              <a:t>BARRAGEM B2– SITUAÇÃO ATUAL</a:t>
            </a:r>
            <a:endParaRPr lang="en-US" sz="900" b="1" dirty="0">
              <a:solidFill>
                <a:srgbClr val="002060"/>
              </a:solidFill>
            </a:endParaRPr>
          </a:p>
        </p:txBody>
      </p:sp>
      <p:sp>
        <p:nvSpPr>
          <p:cNvPr id="12" name="CaixaDeTexto 11"/>
          <p:cNvSpPr txBox="1"/>
          <p:nvPr/>
        </p:nvSpPr>
        <p:spPr>
          <a:xfrm>
            <a:off x="203200" y="772700"/>
            <a:ext cx="1626792" cy="369332"/>
          </a:xfrm>
          <a:prstGeom prst="rect">
            <a:avLst/>
          </a:prstGeom>
          <a:noFill/>
        </p:spPr>
        <p:txBody>
          <a:bodyPr wrap="none" rtlCol="0">
            <a:spAutoFit/>
          </a:bodyPr>
          <a:lstStyle/>
          <a:p>
            <a:r>
              <a:rPr lang="pt-BR" b="1" dirty="0">
                <a:solidFill>
                  <a:schemeClr val="accent1">
                    <a:lumMod val="75000"/>
                  </a:schemeClr>
                </a:solidFill>
              </a:rPr>
              <a:t>DADOS GERAIS</a:t>
            </a:r>
          </a:p>
        </p:txBody>
      </p:sp>
      <p:sp>
        <p:nvSpPr>
          <p:cNvPr id="18" name="Retângulo 17">
            <a:extLst/>
          </p:cNvPr>
          <p:cNvSpPr/>
          <p:nvPr/>
        </p:nvSpPr>
        <p:spPr>
          <a:xfrm>
            <a:off x="203199" y="1201070"/>
            <a:ext cx="5328592" cy="1384995"/>
          </a:xfrm>
          <a:prstGeom prst="rect">
            <a:avLst/>
          </a:prstGeom>
        </p:spPr>
        <p:txBody>
          <a:bodyPr wrap="square">
            <a:spAutoFit/>
          </a:bodyPr>
          <a:lstStyle/>
          <a:p>
            <a:pPr marL="285744" indent="-285744">
              <a:buClr>
                <a:schemeClr val="accent1">
                  <a:lumMod val="50000"/>
                </a:schemeClr>
              </a:buClr>
              <a:buFont typeface="Wingdings" panose="05000000000000000000" pitchFamily="2" charset="2"/>
              <a:buChar char="§"/>
            </a:pPr>
            <a:r>
              <a:rPr lang="pt-BR" sz="1400" dirty="0"/>
              <a:t>Aquisição NAMISA em 2007;</a:t>
            </a:r>
          </a:p>
          <a:p>
            <a:pPr marL="285744" indent="-285744">
              <a:buClr>
                <a:schemeClr val="accent1">
                  <a:lumMod val="50000"/>
                </a:schemeClr>
              </a:buClr>
              <a:buFont typeface="Wingdings" panose="05000000000000000000" pitchFamily="2" charset="2"/>
              <a:buChar char="§"/>
            </a:pPr>
            <a:r>
              <a:rPr lang="pt-BR" sz="1400" dirty="0"/>
              <a:t>Início de operação em 1989;</a:t>
            </a:r>
          </a:p>
          <a:p>
            <a:pPr marL="285744" indent="-285744">
              <a:buClr>
                <a:schemeClr val="accent1">
                  <a:lumMod val="50000"/>
                </a:schemeClr>
              </a:buClr>
              <a:buFont typeface="Wingdings" panose="05000000000000000000" pitchFamily="2" charset="2"/>
              <a:buChar char="§"/>
            </a:pPr>
            <a:r>
              <a:rPr lang="pt-BR" sz="1400" dirty="0"/>
              <a:t>Alteamentos pelo método de montante;</a:t>
            </a:r>
          </a:p>
          <a:p>
            <a:pPr marL="285744" indent="-285744">
              <a:buClr>
                <a:schemeClr val="accent1">
                  <a:lumMod val="50000"/>
                </a:schemeClr>
              </a:buClr>
              <a:buFont typeface="Wingdings" panose="05000000000000000000" pitchFamily="2" charset="2"/>
              <a:buChar char="§"/>
            </a:pPr>
            <a:r>
              <a:rPr lang="pt-BR" sz="1400" dirty="0"/>
              <a:t>Capacidade: 2,6 milhões de m³;</a:t>
            </a:r>
          </a:p>
          <a:p>
            <a:pPr marL="285744" indent="-285744">
              <a:buClr>
                <a:schemeClr val="accent1">
                  <a:lumMod val="50000"/>
                </a:schemeClr>
              </a:buClr>
              <a:buFont typeface="Wingdings" panose="05000000000000000000" pitchFamily="2" charset="2"/>
              <a:buChar char="§"/>
            </a:pPr>
            <a:r>
              <a:rPr lang="pt-BR" sz="1400" dirty="0"/>
              <a:t>Altura: 41 metros;</a:t>
            </a:r>
          </a:p>
          <a:p>
            <a:pPr marL="285744" indent="-285744">
              <a:buClr>
                <a:schemeClr val="accent1">
                  <a:lumMod val="50000"/>
                </a:schemeClr>
              </a:buClr>
              <a:buFont typeface="Wingdings" panose="05000000000000000000" pitchFamily="2" charset="2"/>
              <a:buChar char="§"/>
            </a:pPr>
            <a:r>
              <a:rPr lang="pt-BR" sz="1400" dirty="0"/>
              <a:t>Auditoria semestral independente (Laudo de estabilidade).</a:t>
            </a:r>
          </a:p>
        </p:txBody>
      </p:sp>
      <p:sp>
        <p:nvSpPr>
          <p:cNvPr id="19" name="CaixaDeTexto 18">
            <a:extLst/>
          </p:cNvPr>
          <p:cNvSpPr txBox="1"/>
          <p:nvPr/>
        </p:nvSpPr>
        <p:spPr>
          <a:xfrm>
            <a:off x="237652" y="2860546"/>
            <a:ext cx="882036" cy="369332"/>
          </a:xfrm>
          <a:prstGeom prst="rect">
            <a:avLst/>
          </a:prstGeom>
          <a:noFill/>
        </p:spPr>
        <p:txBody>
          <a:bodyPr wrap="none" rtlCol="0">
            <a:spAutoFit/>
          </a:bodyPr>
          <a:lstStyle/>
          <a:p>
            <a:r>
              <a:rPr lang="pt-BR" b="1" dirty="0">
                <a:solidFill>
                  <a:schemeClr val="accent1">
                    <a:lumMod val="75000"/>
                  </a:schemeClr>
                </a:solidFill>
              </a:rPr>
              <a:t>STATUS</a:t>
            </a:r>
          </a:p>
        </p:txBody>
      </p:sp>
      <p:sp>
        <p:nvSpPr>
          <p:cNvPr id="20" name="Retângulo 19">
            <a:extLst/>
          </p:cNvPr>
          <p:cNvSpPr/>
          <p:nvPr/>
        </p:nvSpPr>
        <p:spPr>
          <a:xfrm>
            <a:off x="203199" y="3229878"/>
            <a:ext cx="5616624" cy="1169551"/>
          </a:xfrm>
          <a:prstGeom prst="rect">
            <a:avLst/>
          </a:prstGeom>
        </p:spPr>
        <p:txBody>
          <a:bodyPr wrap="square">
            <a:spAutoFit/>
          </a:bodyPr>
          <a:lstStyle/>
          <a:p>
            <a:pPr marL="285744" indent="-285744">
              <a:buClr>
                <a:schemeClr val="accent1">
                  <a:lumMod val="50000"/>
                </a:schemeClr>
              </a:buClr>
              <a:buFont typeface="Wingdings" panose="05000000000000000000" pitchFamily="2" charset="2"/>
              <a:buChar char="§"/>
            </a:pPr>
            <a:r>
              <a:rPr lang="pt-BR" sz="1400" dirty="0"/>
              <a:t>Operação descontinuada (paralisada);</a:t>
            </a:r>
          </a:p>
          <a:p>
            <a:pPr marL="285744" indent="-285744">
              <a:buClr>
                <a:schemeClr val="accent1">
                  <a:lumMod val="50000"/>
                </a:schemeClr>
              </a:buClr>
              <a:buFont typeface="Wingdings" panose="05000000000000000000" pitchFamily="2" charset="2"/>
              <a:buChar char="§"/>
            </a:pPr>
            <a:r>
              <a:rPr lang="pt-BR" sz="1400" dirty="0"/>
              <a:t>Obras de descaracterização em andamento, com previsão de término em 2º semestre de 2020;</a:t>
            </a:r>
          </a:p>
          <a:p>
            <a:pPr marL="285744" indent="-285744">
              <a:buClr>
                <a:schemeClr val="accent1">
                  <a:lumMod val="50000"/>
                </a:schemeClr>
              </a:buClr>
              <a:buFont typeface="Wingdings" panose="05000000000000000000" pitchFamily="2" charset="2"/>
              <a:buChar char="§"/>
            </a:pPr>
            <a:r>
              <a:rPr lang="pt-BR" sz="1400" dirty="0"/>
              <a:t>Estabilidade garantida pelo auditor (set/2018).</a:t>
            </a:r>
          </a:p>
          <a:p>
            <a:pPr marL="285744" indent="-285744">
              <a:buClr>
                <a:schemeClr val="accent1">
                  <a:lumMod val="50000"/>
                </a:schemeClr>
              </a:buClr>
              <a:buFont typeface="Wingdings" panose="05000000000000000000" pitchFamily="2" charset="2"/>
              <a:buChar char="§"/>
            </a:pPr>
            <a:endParaRPr lang="pt-BR" sz="1400" dirty="0"/>
          </a:p>
        </p:txBody>
      </p:sp>
      <p:graphicFrame>
        <p:nvGraphicFramePr>
          <p:cNvPr id="21" name="Tabela 20"/>
          <p:cNvGraphicFramePr>
            <a:graphicFrameLocks noGrp="1"/>
          </p:cNvGraphicFramePr>
          <p:nvPr>
            <p:extLst>
              <p:ext uri="{D42A27DB-BD31-4B8C-83A1-F6EECF244321}">
                <p14:modId xmlns:p14="http://schemas.microsoft.com/office/powerpoint/2010/main" val="2292358073"/>
              </p:ext>
            </p:extLst>
          </p:nvPr>
        </p:nvGraphicFramePr>
        <p:xfrm>
          <a:off x="4210053" y="4530880"/>
          <a:ext cx="5758095" cy="751840"/>
        </p:xfrm>
        <a:graphic>
          <a:graphicData uri="http://schemas.openxmlformats.org/drawingml/2006/table">
            <a:tbl>
              <a:tblPr firstRow="1" bandRow="1">
                <a:tableStyleId>{5C22544A-7EE6-4342-B048-85BDC9FD1C3A}</a:tableStyleId>
              </a:tblPr>
              <a:tblGrid>
                <a:gridCol w="1151619">
                  <a:extLst>
                    <a:ext uri="{9D8B030D-6E8A-4147-A177-3AD203B41FA5}">
                      <a16:colId xmlns:a16="http://schemas.microsoft.com/office/drawing/2014/main" val="2390801554"/>
                    </a:ext>
                  </a:extLst>
                </a:gridCol>
                <a:gridCol w="1151619">
                  <a:extLst>
                    <a:ext uri="{9D8B030D-6E8A-4147-A177-3AD203B41FA5}">
                      <a16:colId xmlns:a16="http://schemas.microsoft.com/office/drawing/2014/main" val="615441206"/>
                    </a:ext>
                  </a:extLst>
                </a:gridCol>
                <a:gridCol w="1151619">
                  <a:extLst>
                    <a:ext uri="{9D8B030D-6E8A-4147-A177-3AD203B41FA5}">
                      <a16:colId xmlns:a16="http://schemas.microsoft.com/office/drawing/2014/main" val="1296599751"/>
                    </a:ext>
                  </a:extLst>
                </a:gridCol>
                <a:gridCol w="1151619">
                  <a:extLst>
                    <a:ext uri="{9D8B030D-6E8A-4147-A177-3AD203B41FA5}">
                      <a16:colId xmlns:a16="http://schemas.microsoft.com/office/drawing/2014/main" val="1276180525"/>
                    </a:ext>
                  </a:extLst>
                </a:gridCol>
                <a:gridCol w="1151619">
                  <a:extLst>
                    <a:ext uri="{9D8B030D-6E8A-4147-A177-3AD203B41FA5}">
                      <a16:colId xmlns:a16="http://schemas.microsoft.com/office/drawing/2014/main" val="2365160049"/>
                    </a:ext>
                  </a:extLst>
                </a:gridCol>
              </a:tblGrid>
              <a:tr h="375920">
                <a:tc>
                  <a:txBody>
                    <a:bodyPr/>
                    <a:lstStyle/>
                    <a:p>
                      <a:r>
                        <a:rPr lang="pt-BR" sz="1800" dirty="0"/>
                        <a:t>2019</a:t>
                      </a:r>
                    </a:p>
                  </a:txBody>
                  <a:tcPr/>
                </a:tc>
                <a:tc>
                  <a:txBody>
                    <a:bodyPr/>
                    <a:lstStyle/>
                    <a:p>
                      <a:r>
                        <a:rPr lang="pt-BR" sz="1800" dirty="0"/>
                        <a:t>2020</a:t>
                      </a:r>
                    </a:p>
                  </a:txBody>
                  <a:tcPr/>
                </a:tc>
                <a:tc>
                  <a:txBody>
                    <a:bodyPr/>
                    <a:lstStyle/>
                    <a:p>
                      <a:r>
                        <a:rPr lang="pt-BR" sz="1800" dirty="0"/>
                        <a:t>2021</a:t>
                      </a:r>
                    </a:p>
                  </a:txBody>
                  <a:tcPr/>
                </a:tc>
                <a:tc>
                  <a:txBody>
                    <a:bodyPr/>
                    <a:lstStyle/>
                    <a:p>
                      <a:r>
                        <a:rPr lang="pt-BR" sz="1800" dirty="0"/>
                        <a:t>2022</a:t>
                      </a:r>
                    </a:p>
                  </a:txBody>
                  <a:tcPr/>
                </a:tc>
                <a:tc>
                  <a:txBody>
                    <a:bodyPr/>
                    <a:lstStyle/>
                    <a:p>
                      <a:r>
                        <a:rPr lang="pt-BR" sz="1800" dirty="0"/>
                        <a:t>Total</a:t>
                      </a:r>
                    </a:p>
                  </a:txBody>
                  <a:tcPr/>
                </a:tc>
                <a:extLst>
                  <a:ext uri="{0D108BD9-81ED-4DB2-BD59-A6C34878D82A}">
                    <a16:rowId xmlns:a16="http://schemas.microsoft.com/office/drawing/2014/main" val="881494611"/>
                  </a:ext>
                </a:extLst>
              </a:tr>
              <a:tr h="375920">
                <a:tc>
                  <a:txBody>
                    <a:bodyPr/>
                    <a:lstStyle/>
                    <a:p>
                      <a:r>
                        <a:rPr lang="pt-BR" sz="1800" dirty="0"/>
                        <a:t>10,5</a:t>
                      </a:r>
                    </a:p>
                  </a:txBody>
                  <a:tcPr/>
                </a:tc>
                <a:tc>
                  <a:txBody>
                    <a:bodyPr/>
                    <a:lstStyle/>
                    <a:p>
                      <a:r>
                        <a:rPr lang="pt-BR" sz="1800" dirty="0"/>
                        <a:t>2,0</a:t>
                      </a:r>
                    </a:p>
                  </a:txBody>
                  <a:tcPr/>
                </a:tc>
                <a:tc>
                  <a:txBody>
                    <a:bodyPr/>
                    <a:lstStyle/>
                    <a:p>
                      <a:r>
                        <a:rPr lang="pt-BR" sz="1800" dirty="0"/>
                        <a:t>-</a:t>
                      </a:r>
                    </a:p>
                  </a:txBody>
                  <a:tcPr/>
                </a:tc>
                <a:tc>
                  <a:txBody>
                    <a:bodyPr/>
                    <a:lstStyle/>
                    <a:p>
                      <a:r>
                        <a:rPr lang="pt-BR" sz="1800" dirty="0"/>
                        <a:t>-</a:t>
                      </a:r>
                    </a:p>
                  </a:txBody>
                  <a:tcPr/>
                </a:tc>
                <a:tc>
                  <a:txBody>
                    <a:bodyPr/>
                    <a:lstStyle/>
                    <a:p>
                      <a:r>
                        <a:rPr lang="pt-BR" sz="1800" dirty="0"/>
                        <a:t>12,5</a:t>
                      </a:r>
                    </a:p>
                  </a:txBody>
                  <a:tcPr/>
                </a:tc>
                <a:extLst>
                  <a:ext uri="{0D108BD9-81ED-4DB2-BD59-A6C34878D82A}">
                    <a16:rowId xmlns:a16="http://schemas.microsoft.com/office/drawing/2014/main" val="4096645974"/>
                  </a:ext>
                </a:extLst>
              </a:tr>
            </a:tbl>
          </a:graphicData>
        </a:graphic>
      </p:graphicFrame>
      <p:sp>
        <p:nvSpPr>
          <p:cNvPr id="22" name="CaixaDeTexto 21">
            <a:extLst/>
          </p:cNvPr>
          <p:cNvSpPr txBox="1"/>
          <p:nvPr/>
        </p:nvSpPr>
        <p:spPr>
          <a:xfrm>
            <a:off x="678670" y="4656979"/>
            <a:ext cx="3071290" cy="400110"/>
          </a:xfrm>
          <a:prstGeom prst="rect">
            <a:avLst/>
          </a:prstGeom>
          <a:noFill/>
        </p:spPr>
        <p:txBody>
          <a:bodyPr wrap="none" rtlCol="0">
            <a:spAutoFit/>
          </a:bodyPr>
          <a:lstStyle/>
          <a:p>
            <a:r>
              <a:rPr lang="pt-BR" sz="2000" b="1" dirty="0">
                <a:solidFill>
                  <a:schemeClr val="accent1">
                    <a:lumMod val="75000"/>
                  </a:schemeClr>
                </a:solidFill>
              </a:rPr>
              <a:t>Estimativa de Investimento</a:t>
            </a:r>
          </a:p>
        </p:txBody>
      </p:sp>
      <p:sp>
        <p:nvSpPr>
          <p:cNvPr id="23" name="CaixaDeTexto 22"/>
          <p:cNvSpPr txBox="1"/>
          <p:nvPr/>
        </p:nvSpPr>
        <p:spPr>
          <a:xfrm>
            <a:off x="5877002" y="2900435"/>
            <a:ext cx="4007029" cy="1600438"/>
          </a:xfrm>
          <a:prstGeom prst="rect">
            <a:avLst/>
          </a:prstGeom>
          <a:noFill/>
        </p:spPr>
        <p:txBody>
          <a:bodyPr wrap="square" rtlCol="0">
            <a:spAutoFit/>
          </a:bodyPr>
          <a:lstStyle/>
          <a:p>
            <a:pPr marL="285744" indent="-285744">
              <a:buFont typeface="Wingdings" panose="05000000000000000000" pitchFamily="2" charset="2"/>
              <a:buChar char="§"/>
            </a:pPr>
            <a:r>
              <a:rPr lang="pt-BR" sz="1400" b="1" dirty="0">
                <a:solidFill>
                  <a:schemeClr val="accent1">
                    <a:lumMod val="75000"/>
                  </a:schemeClr>
                </a:solidFill>
              </a:rPr>
              <a:t>Obras de adequação da barragem (fev/2020</a:t>
            </a:r>
            <a:r>
              <a:rPr lang="pt-BR" sz="1400" b="1" dirty="0">
                <a:solidFill>
                  <a:srgbClr val="FF0000"/>
                </a:solidFill>
              </a:rPr>
              <a:t> </a:t>
            </a:r>
            <a:r>
              <a:rPr lang="pt-BR" sz="1400" b="1" dirty="0">
                <a:solidFill>
                  <a:schemeClr val="accent1">
                    <a:lumMod val="75000"/>
                  </a:schemeClr>
                </a:solidFill>
              </a:rPr>
              <a:t>e R$ 12,0 M);</a:t>
            </a:r>
          </a:p>
          <a:p>
            <a:pPr marL="285744" indent="-285744">
              <a:buFont typeface="Wingdings" panose="05000000000000000000" pitchFamily="2" charset="2"/>
              <a:buChar char="§"/>
            </a:pPr>
            <a:r>
              <a:rPr lang="pt-BR" sz="1400" b="1" dirty="0">
                <a:solidFill>
                  <a:schemeClr val="accent1">
                    <a:lumMod val="75000"/>
                  </a:schemeClr>
                </a:solidFill>
              </a:rPr>
              <a:t>Obras para descomissionamento da barragem (2026 a 2028 e R$ 10M por ano) somente após descomissionamento da barragem B2 Auxiliar;</a:t>
            </a:r>
          </a:p>
          <a:p>
            <a:pPr marL="285744" indent="-285744">
              <a:buFont typeface="Wingdings" panose="05000000000000000000" pitchFamily="2" charset="2"/>
              <a:buChar char="§"/>
            </a:pPr>
            <a:r>
              <a:rPr lang="pt-BR" sz="1400" b="1" dirty="0">
                <a:solidFill>
                  <a:schemeClr val="accent1">
                    <a:lumMod val="75000"/>
                  </a:schemeClr>
                </a:solidFill>
              </a:rPr>
              <a:t>Complementação instrumentação (geofísica) (dez/2019 - Já considerado em B2A).</a:t>
            </a:r>
          </a:p>
        </p:txBody>
      </p:sp>
      <p:pic>
        <p:nvPicPr>
          <p:cNvPr id="2" name="Imagem 1">
            <a:extLst>
              <a:ext uri="{FF2B5EF4-FFF2-40B4-BE49-F238E27FC236}">
                <a16:creationId xmlns:a16="http://schemas.microsoft.com/office/drawing/2014/main" id="{2BF7FC3D-4CF6-4F00-B981-52FD4A790729}"/>
              </a:ext>
            </a:extLst>
          </p:cNvPr>
          <p:cNvPicPr>
            <a:picLocks noChangeAspect="1"/>
          </p:cNvPicPr>
          <p:nvPr/>
        </p:nvPicPr>
        <p:blipFill>
          <a:blip r:embed="rId2"/>
          <a:stretch>
            <a:fillRect/>
          </a:stretch>
        </p:blipFill>
        <p:spPr>
          <a:xfrm>
            <a:off x="6146800" y="844846"/>
            <a:ext cx="3600000" cy="1924138"/>
          </a:xfrm>
          <a:prstGeom prst="roundRect">
            <a:avLst/>
          </a:prstGeom>
        </p:spPr>
      </p:pic>
    </p:spTree>
    <p:extLst>
      <p:ext uri="{BB962C8B-B14F-4D97-AF65-F5344CB8AC3E}">
        <p14:creationId xmlns:p14="http://schemas.microsoft.com/office/powerpoint/2010/main" val="2125750380"/>
      </p:ext>
    </p:extLst>
  </p:cSld>
  <p:clrMapOvr>
    <a:masterClrMapping/>
  </p:clrMapOvr>
  <p:transition spd="slow">
    <p:cover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
          <p:cNvSpPr txBox="1">
            <a:spLocks/>
          </p:cNvSpPr>
          <p:nvPr/>
        </p:nvSpPr>
        <p:spPr>
          <a:xfrm>
            <a:off x="258549" y="-7384"/>
            <a:ext cx="9588946" cy="774000"/>
          </a:xfrm>
          <a:prstGeom prst="rect">
            <a:avLst/>
          </a:prstGeom>
        </p:spPr>
        <p:txBody>
          <a:bodyPr anchor="ctr" anchorCtr="0"/>
          <a:lstStyle>
            <a:lvl1pPr algn="ctr" defTabSz="914400" rtl="0" eaLnBrk="0" fontAlgn="base" latinLnBrk="0" hangingPunct="0">
              <a:spcBef>
                <a:spcPct val="50000"/>
              </a:spcBef>
              <a:spcAft>
                <a:spcPct val="0"/>
              </a:spcAft>
              <a:buNone/>
              <a:defRPr lang="pt-BR" sz="2300" b="1" i="0" kern="1200" dirty="0">
                <a:solidFill>
                  <a:srgbClr val="003366"/>
                </a:solidFill>
                <a:effectLst/>
                <a:latin typeface="Trebuchet MS" pitchFamily="34" charset="0"/>
                <a:ea typeface="+mn-ea"/>
                <a:cs typeface="+mn-cs"/>
              </a:defRPr>
            </a:lvl1pPr>
          </a:lstStyle>
          <a:p>
            <a:pPr algn="l"/>
            <a:r>
              <a:rPr lang="pt-BR" sz="2000" dirty="0">
                <a:solidFill>
                  <a:schemeClr val="accent1">
                    <a:lumMod val="50000"/>
                  </a:schemeClr>
                </a:solidFill>
                <a:latin typeface="+mn-lt"/>
              </a:rPr>
              <a:t>MIPE: BARRAGEM ECOLÓGICA 2</a:t>
            </a:r>
          </a:p>
        </p:txBody>
      </p:sp>
      <p:sp>
        <p:nvSpPr>
          <p:cNvPr id="13" name="CaixaDeTexto 12"/>
          <p:cNvSpPr txBox="1"/>
          <p:nvPr/>
        </p:nvSpPr>
        <p:spPr>
          <a:xfrm>
            <a:off x="187976" y="905502"/>
            <a:ext cx="1626792" cy="369332"/>
          </a:xfrm>
          <a:prstGeom prst="rect">
            <a:avLst/>
          </a:prstGeom>
          <a:noFill/>
        </p:spPr>
        <p:txBody>
          <a:bodyPr wrap="none" rtlCol="0">
            <a:spAutoFit/>
          </a:bodyPr>
          <a:lstStyle/>
          <a:p>
            <a:r>
              <a:rPr lang="pt-BR" b="1" dirty="0">
                <a:solidFill>
                  <a:schemeClr val="accent1">
                    <a:lumMod val="75000"/>
                  </a:schemeClr>
                </a:solidFill>
              </a:rPr>
              <a:t>DADOS GERAIS</a:t>
            </a:r>
          </a:p>
        </p:txBody>
      </p:sp>
      <p:sp>
        <p:nvSpPr>
          <p:cNvPr id="14" name="Retângulo 13">
            <a:extLst/>
          </p:cNvPr>
          <p:cNvSpPr/>
          <p:nvPr/>
        </p:nvSpPr>
        <p:spPr>
          <a:xfrm>
            <a:off x="119336" y="1409097"/>
            <a:ext cx="5328592" cy="1169551"/>
          </a:xfrm>
          <a:prstGeom prst="rect">
            <a:avLst/>
          </a:prstGeom>
        </p:spPr>
        <p:txBody>
          <a:bodyPr wrap="square">
            <a:spAutoFit/>
          </a:bodyPr>
          <a:lstStyle/>
          <a:p>
            <a:pPr marL="285744" indent="-285744">
              <a:buClr>
                <a:schemeClr val="accent1">
                  <a:lumMod val="50000"/>
                </a:schemeClr>
              </a:buClr>
              <a:buFont typeface="Wingdings" panose="05000000000000000000" pitchFamily="2" charset="2"/>
              <a:buChar char="§"/>
            </a:pPr>
            <a:r>
              <a:rPr lang="pt-BR" sz="1400" dirty="0"/>
              <a:t>Aquisição NAMISA em 2007;</a:t>
            </a:r>
          </a:p>
          <a:p>
            <a:pPr marL="285744" indent="-285744">
              <a:buClr>
                <a:schemeClr val="accent1">
                  <a:lumMod val="50000"/>
                </a:schemeClr>
              </a:buClr>
              <a:buFont typeface="Wingdings" panose="05000000000000000000" pitchFamily="2" charset="2"/>
              <a:buChar char="§"/>
            </a:pPr>
            <a:r>
              <a:rPr lang="pt-BR" sz="1400" dirty="0"/>
              <a:t>Barragem construída em etapa única, sem alteamentos;</a:t>
            </a:r>
          </a:p>
          <a:p>
            <a:pPr marL="285744" indent="-285744">
              <a:buClr>
                <a:schemeClr val="accent1">
                  <a:lumMod val="50000"/>
                </a:schemeClr>
              </a:buClr>
              <a:buFont typeface="Wingdings" panose="05000000000000000000" pitchFamily="2" charset="2"/>
              <a:buChar char="§"/>
            </a:pPr>
            <a:r>
              <a:rPr lang="pt-BR" sz="1400" dirty="0"/>
              <a:t>Capacidade: 104 mil m³;</a:t>
            </a:r>
          </a:p>
          <a:p>
            <a:pPr marL="285744" indent="-285744">
              <a:buClr>
                <a:schemeClr val="accent1">
                  <a:lumMod val="50000"/>
                </a:schemeClr>
              </a:buClr>
              <a:buFont typeface="Wingdings" panose="05000000000000000000" pitchFamily="2" charset="2"/>
              <a:buChar char="§"/>
            </a:pPr>
            <a:r>
              <a:rPr lang="pt-BR" sz="1400" dirty="0"/>
              <a:t>Altura: 6,5 metros;</a:t>
            </a:r>
          </a:p>
          <a:p>
            <a:pPr marL="285744" indent="-285744">
              <a:buClr>
                <a:schemeClr val="accent1">
                  <a:lumMod val="50000"/>
                </a:schemeClr>
              </a:buClr>
              <a:buFont typeface="Wingdings" panose="05000000000000000000" pitchFamily="2" charset="2"/>
              <a:buChar char="§"/>
            </a:pPr>
            <a:r>
              <a:rPr lang="pt-BR" sz="1400" dirty="0"/>
              <a:t>Auditoria semestral independente (Laudo de estabilidade).</a:t>
            </a:r>
          </a:p>
        </p:txBody>
      </p:sp>
      <p:sp>
        <p:nvSpPr>
          <p:cNvPr id="15" name="CaixaDeTexto 14">
            <a:extLst/>
          </p:cNvPr>
          <p:cNvSpPr txBox="1"/>
          <p:nvPr/>
        </p:nvSpPr>
        <p:spPr>
          <a:xfrm>
            <a:off x="279400" y="2836578"/>
            <a:ext cx="882036" cy="369332"/>
          </a:xfrm>
          <a:prstGeom prst="rect">
            <a:avLst/>
          </a:prstGeom>
          <a:noFill/>
        </p:spPr>
        <p:txBody>
          <a:bodyPr wrap="none" rtlCol="0">
            <a:spAutoFit/>
          </a:bodyPr>
          <a:lstStyle/>
          <a:p>
            <a:r>
              <a:rPr lang="pt-BR" b="1" dirty="0">
                <a:solidFill>
                  <a:schemeClr val="accent1">
                    <a:lumMod val="75000"/>
                  </a:schemeClr>
                </a:solidFill>
              </a:rPr>
              <a:t>STATUS</a:t>
            </a:r>
          </a:p>
        </p:txBody>
      </p:sp>
      <p:sp>
        <p:nvSpPr>
          <p:cNvPr id="16" name="Retângulo 15">
            <a:extLst/>
          </p:cNvPr>
          <p:cNvSpPr/>
          <p:nvPr/>
        </p:nvSpPr>
        <p:spPr>
          <a:xfrm>
            <a:off x="138912" y="3156943"/>
            <a:ext cx="5616624" cy="1169551"/>
          </a:xfrm>
          <a:prstGeom prst="rect">
            <a:avLst/>
          </a:prstGeom>
        </p:spPr>
        <p:txBody>
          <a:bodyPr wrap="square">
            <a:spAutoFit/>
          </a:bodyPr>
          <a:lstStyle/>
          <a:p>
            <a:pPr marL="285744" indent="-285744">
              <a:buClr>
                <a:schemeClr val="accent1">
                  <a:lumMod val="50000"/>
                </a:schemeClr>
              </a:buClr>
              <a:buFont typeface="Wingdings" panose="05000000000000000000" pitchFamily="2" charset="2"/>
              <a:buChar char="§"/>
            </a:pPr>
            <a:r>
              <a:rPr lang="pt-BR" sz="1400" dirty="0"/>
              <a:t>Clarificação de água;</a:t>
            </a:r>
          </a:p>
          <a:p>
            <a:pPr marL="285744" indent="-285744">
              <a:buClr>
                <a:schemeClr val="accent1">
                  <a:lumMod val="50000"/>
                </a:schemeClr>
              </a:buClr>
              <a:buFont typeface="Wingdings" panose="05000000000000000000" pitchFamily="2" charset="2"/>
              <a:buChar char="§"/>
            </a:pPr>
            <a:r>
              <a:rPr lang="pt-BR" sz="1400" dirty="0"/>
              <a:t>Obras de descaracterização em andamento, com previsão de término para o 2º semestre de 2020;</a:t>
            </a:r>
          </a:p>
          <a:p>
            <a:pPr marL="285744" indent="-285744">
              <a:buClr>
                <a:schemeClr val="accent1">
                  <a:lumMod val="50000"/>
                </a:schemeClr>
              </a:buClr>
              <a:buFont typeface="Wingdings" panose="05000000000000000000" pitchFamily="2" charset="2"/>
              <a:buChar char="§"/>
            </a:pPr>
            <a:r>
              <a:rPr lang="pt-BR" sz="1400" dirty="0"/>
              <a:t>Estabilidade garantida pelo auditor (set/2018).</a:t>
            </a:r>
          </a:p>
          <a:p>
            <a:pPr marL="285744" indent="-285744">
              <a:buClr>
                <a:schemeClr val="accent1">
                  <a:lumMod val="50000"/>
                </a:schemeClr>
              </a:buClr>
              <a:buFont typeface="Wingdings" panose="05000000000000000000" pitchFamily="2" charset="2"/>
              <a:buChar char="§"/>
            </a:pPr>
            <a:endParaRPr lang="pt-BR" sz="1400" dirty="0"/>
          </a:p>
        </p:txBody>
      </p:sp>
      <p:graphicFrame>
        <p:nvGraphicFramePr>
          <p:cNvPr id="27" name="Tabela 26"/>
          <p:cNvGraphicFramePr>
            <a:graphicFrameLocks noGrp="1"/>
          </p:cNvGraphicFramePr>
          <p:nvPr>
            <p:extLst>
              <p:ext uri="{D42A27DB-BD31-4B8C-83A1-F6EECF244321}">
                <p14:modId xmlns:p14="http://schemas.microsoft.com/office/powerpoint/2010/main" val="1998034667"/>
              </p:ext>
            </p:extLst>
          </p:nvPr>
        </p:nvGraphicFramePr>
        <p:xfrm>
          <a:off x="4089400" y="4501322"/>
          <a:ext cx="5758095" cy="762000"/>
        </p:xfrm>
        <a:graphic>
          <a:graphicData uri="http://schemas.openxmlformats.org/drawingml/2006/table">
            <a:tbl>
              <a:tblPr firstRow="1" bandRow="1">
                <a:tableStyleId>{5C22544A-7EE6-4342-B048-85BDC9FD1C3A}</a:tableStyleId>
              </a:tblPr>
              <a:tblGrid>
                <a:gridCol w="1151619">
                  <a:extLst>
                    <a:ext uri="{9D8B030D-6E8A-4147-A177-3AD203B41FA5}">
                      <a16:colId xmlns:a16="http://schemas.microsoft.com/office/drawing/2014/main" val="2390801554"/>
                    </a:ext>
                  </a:extLst>
                </a:gridCol>
                <a:gridCol w="1151619">
                  <a:extLst>
                    <a:ext uri="{9D8B030D-6E8A-4147-A177-3AD203B41FA5}">
                      <a16:colId xmlns:a16="http://schemas.microsoft.com/office/drawing/2014/main" val="615441206"/>
                    </a:ext>
                  </a:extLst>
                </a:gridCol>
                <a:gridCol w="1151619">
                  <a:extLst>
                    <a:ext uri="{9D8B030D-6E8A-4147-A177-3AD203B41FA5}">
                      <a16:colId xmlns:a16="http://schemas.microsoft.com/office/drawing/2014/main" val="1296599751"/>
                    </a:ext>
                  </a:extLst>
                </a:gridCol>
                <a:gridCol w="1151619">
                  <a:extLst>
                    <a:ext uri="{9D8B030D-6E8A-4147-A177-3AD203B41FA5}">
                      <a16:colId xmlns:a16="http://schemas.microsoft.com/office/drawing/2014/main" val="1276180525"/>
                    </a:ext>
                  </a:extLst>
                </a:gridCol>
                <a:gridCol w="1151619">
                  <a:extLst>
                    <a:ext uri="{9D8B030D-6E8A-4147-A177-3AD203B41FA5}">
                      <a16:colId xmlns:a16="http://schemas.microsoft.com/office/drawing/2014/main" val="2365160049"/>
                    </a:ext>
                  </a:extLst>
                </a:gridCol>
              </a:tblGrid>
              <a:tr h="375920">
                <a:tc>
                  <a:txBody>
                    <a:bodyPr/>
                    <a:lstStyle/>
                    <a:p>
                      <a:r>
                        <a:rPr lang="pt-BR" sz="1900" dirty="0"/>
                        <a:t>2019</a:t>
                      </a:r>
                    </a:p>
                  </a:txBody>
                  <a:tcPr/>
                </a:tc>
                <a:tc>
                  <a:txBody>
                    <a:bodyPr/>
                    <a:lstStyle/>
                    <a:p>
                      <a:r>
                        <a:rPr lang="pt-BR" sz="1900" dirty="0"/>
                        <a:t>2020</a:t>
                      </a:r>
                    </a:p>
                  </a:txBody>
                  <a:tcPr/>
                </a:tc>
                <a:tc>
                  <a:txBody>
                    <a:bodyPr/>
                    <a:lstStyle/>
                    <a:p>
                      <a:r>
                        <a:rPr lang="pt-BR" sz="1900" dirty="0"/>
                        <a:t>2021</a:t>
                      </a:r>
                    </a:p>
                  </a:txBody>
                  <a:tcPr/>
                </a:tc>
                <a:tc>
                  <a:txBody>
                    <a:bodyPr/>
                    <a:lstStyle/>
                    <a:p>
                      <a:r>
                        <a:rPr lang="pt-BR" sz="1900" dirty="0"/>
                        <a:t>2022</a:t>
                      </a:r>
                    </a:p>
                  </a:txBody>
                  <a:tcPr/>
                </a:tc>
                <a:tc>
                  <a:txBody>
                    <a:bodyPr/>
                    <a:lstStyle/>
                    <a:p>
                      <a:r>
                        <a:rPr lang="pt-BR" sz="1900" dirty="0"/>
                        <a:t>Total</a:t>
                      </a:r>
                    </a:p>
                  </a:txBody>
                  <a:tcPr/>
                </a:tc>
                <a:extLst>
                  <a:ext uri="{0D108BD9-81ED-4DB2-BD59-A6C34878D82A}">
                    <a16:rowId xmlns:a16="http://schemas.microsoft.com/office/drawing/2014/main" val="881494611"/>
                  </a:ext>
                </a:extLst>
              </a:tr>
              <a:tr h="375920">
                <a:tc>
                  <a:txBody>
                    <a:bodyPr/>
                    <a:lstStyle/>
                    <a:p>
                      <a:r>
                        <a:rPr lang="pt-BR" sz="1900" dirty="0"/>
                        <a:t>5,0</a:t>
                      </a:r>
                    </a:p>
                  </a:txBody>
                  <a:tcPr/>
                </a:tc>
                <a:tc>
                  <a:txBody>
                    <a:bodyPr/>
                    <a:lstStyle/>
                    <a:p>
                      <a:r>
                        <a:rPr lang="pt-BR" sz="1900" dirty="0"/>
                        <a:t>-</a:t>
                      </a:r>
                    </a:p>
                  </a:txBody>
                  <a:tcPr/>
                </a:tc>
                <a:tc>
                  <a:txBody>
                    <a:bodyPr/>
                    <a:lstStyle/>
                    <a:p>
                      <a:r>
                        <a:rPr lang="pt-BR" sz="1900" dirty="0"/>
                        <a:t>-</a:t>
                      </a:r>
                    </a:p>
                  </a:txBody>
                  <a:tcPr/>
                </a:tc>
                <a:tc>
                  <a:txBody>
                    <a:bodyPr/>
                    <a:lstStyle/>
                    <a:p>
                      <a:r>
                        <a:rPr lang="pt-BR" sz="1900" dirty="0"/>
                        <a:t>-</a:t>
                      </a:r>
                    </a:p>
                  </a:txBody>
                  <a:tcPr/>
                </a:tc>
                <a:tc>
                  <a:txBody>
                    <a:bodyPr/>
                    <a:lstStyle/>
                    <a:p>
                      <a:r>
                        <a:rPr lang="pt-BR" sz="1900" dirty="0"/>
                        <a:t>5,0</a:t>
                      </a:r>
                    </a:p>
                  </a:txBody>
                  <a:tcPr/>
                </a:tc>
                <a:extLst>
                  <a:ext uri="{0D108BD9-81ED-4DB2-BD59-A6C34878D82A}">
                    <a16:rowId xmlns:a16="http://schemas.microsoft.com/office/drawing/2014/main" val="4096645974"/>
                  </a:ext>
                </a:extLst>
              </a:tr>
            </a:tbl>
          </a:graphicData>
        </a:graphic>
      </p:graphicFrame>
      <p:sp>
        <p:nvSpPr>
          <p:cNvPr id="28" name="CaixaDeTexto 27">
            <a:extLst/>
          </p:cNvPr>
          <p:cNvSpPr txBox="1"/>
          <p:nvPr/>
        </p:nvSpPr>
        <p:spPr>
          <a:xfrm>
            <a:off x="747155" y="4640843"/>
            <a:ext cx="2775568" cy="369332"/>
          </a:xfrm>
          <a:prstGeom prst="rect">
            <a:avLst/>
          </a:prstGeom>
          <a:noFill/>
        </p:spPr>
        <p:txBody>
          <a:bodyPr wrap="none" rtlCol="0">
            <a:spAutoFit/>
          </a:bodyPr>
          <a:lstStyle/>
          <a:p>
            <a:r>
              <a:rPr lang="pt-BR" b="1" dirty="0">
                <a:solidFill>
                  <a:schemeClr val="accent1">
                    <a:lumMod val="75000"/>
                  </a:schemeClr>
                </a:solidFill>
              </a:rPr>
              <a:t>Estimativa de Investimento</a:t>
            </a:r>
          </a:p>
        </p:txBody>
      </p:sp>
      <p:sp>
        <p:nvSpPr>
          <p:cNvPr id="29" name="CaixaDeTexto 28"/>
          <p:cNvSpPr txBox="1"/>
          <p:nvPr/>
        </p:nvSpPr>
        <p:spPr>
          <a:xfrm>
            <a:off x="5846561" y="3495497"/>
            <a:ext cx="3533007" cy="1077218"/>
          </a:xfrm>
          <a:prstGeom prst="rect">
            <a:avLst/>
          </a:prstGeom>
          <a:noFill/>
        </p:spPr>
        <p:txBody>
          <a:bodyPr wrap="square" rtlCol="0">
            <a:spAutoFit/>
          </a:bodyPr>
          <a:lstStyle/>
          <a:p>
            <a:pPr marL="285744" indent="-285744">
              <a:buFont typeface="Wingdings" panose="05000000000000000000" pitchFamily="2" charset="2"/>
              <a:buChar char="§"/>
            </a:pPr>
            <a:r>
              <a:rPr lang="pt-BR" sz="1600" b="1" dirty="0">
                <a:solidFill>
                  <a:schemeClr val="accent1">
                    <a:lumMod val="75000"/>
                  </a:schemeClr>
                </a:solidFill>
              </a:rPr>
              <a:t>Obras de descaracterização da barragem em andamento (out/2019 R$ 5,0M);</a:t>
            </a:r>
          </a:p>
          <a:p>
            <a:endParaRPr lang="pt-BR" sz="1600" b="1" dirty="0">
              <a:solidFill>
                <a:schemeClr val="accent1">
                  <a:lumMod val="75000"/>
                </a:schemeClr>
              </a:solidFill>
            </a:endParaRPr>
          </a:p>
        </p:txBody>
      </p:sp>
      <p:pic>
        <p:nvPicPr>
          <p:cNvPr id="2" name="Imagem 1">
            <a:extLst>
              <a:ext uri="{FF2B5EF4-FFF2-40B4-BE49-F238E27FC236}">
                <a16:creationId xmlns:a16="http://schemas.microsoft.com/office/drawing/2014/main" id="{8B5C6C02-7E8B-4549-929A-2FB4C1BC5092}"/>
              </a:ext>
            </a:extLst>
          </p:cNvPr>
          <p:cNvPicPr>
            <a:picLocks noChangeAspect="1"/>
          </p:cNvPicPr>
          <p:nvPr/>
        </p:nvPicPr>
        <p:blipFill>
          <a:blip r:embed="rId2"/>
          <a:stretch>
            <a:fillRect/>
          </a:stretch>
        </p:blipFill>
        <p:spPr>
          <a:xfrm rot="5400000">
            <a:off x="6592178" y="418636"/>
            <a:ext cx="2475161" cy="3365916"/>
          </a:xfrm>
          <a:prstGeom prst="roundRect">
            <a:avLst/>
          </a:prstGeom>
        </p:spPr>
      </p:pic>
    </p:spTree>
    <p:extLst>
      <p:ext uri="{BB962C8B-B14F-4D97-AF65-F5344CB8AC3E}">
        <p14:creationId xmlns:p14="http://schemas.microsoft.com/office/powerpoint/2010/main" val="1132569074"/>
      </p:ext>
    </p:extLst>
  </p:cSld>
  <p:clrMapOvr>
    <a:masterClrMapping/>
  </p:clrMapOvr>
  <p:transition spd="slow">
    <p:cover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ítulo 1"/>
          <p:cNvSpPr txBox="1">
            <a:spLocks/>
          </p:cNvSpPr>
          <p:nvPr/>
        </p:nvSpPr>
        <p:spPr>
          <a:xfrm>
            <a:off x="233428" y="-8137"/>
            <a:ext cx="9723372" cy="774000"/>
          </a:xfrm>
          <a:prstGeom prst="rect">
            <a:avLst/>
          </a:prstGeom>
        </p:spPr>
        <p:txBody>
          <a:bodyPr anchor="ctr" anchorCtr="0"/>
          <a:lstStyle>
            <a:lvl1pPr algn="ctr" defTabSz="914400" rtl="0" eaLnBrk="0" fontAlgn="base" latinLnBrk="0" hangingPunct="0">
              <a:spcBef>
                <a:spcPct val="50000"/>
              </a:spcBef>
              <a:spcAft>
                <a:spcPct val="0"/>
              </a:spcAft>
              <a:buNone/>
              <a:defRPr lang="pt-BR" sz="2300" b="1" i="0" kern="1200" dirty="0">
                <a:solidFill>
                  <a:srgbClr val="003366"/>
                </a:solidFill>
                <a:effectLst/>
                <a:latin typeface="Trebuchet MS" pitchFamily="34" charset="0"/>
                <a:ea typeface="+mn-ea"/>
                <a:cs typeface="+mn-cs"/>
              </a:defRPr>
            </a:lvl1pPr>
          </a:lstStyle>
          <a:p>
            <a:pPr algn="l"/>
            <a:r>
              <a:rPr lang="pt-BR" sz="2000" dirty="0">
                <a:solidFill>
                  <a:schemeClr val="accent1">
                    <a:lumMod val="50000"/>
                  </a:schemeClr>
                </a:solidFill>
                <a:latin typeface="+mn-lt"/>
              </a:rPr>
              <a:t>MIPE: BARRAGEM ECOLÓGICA 1</a:t>
            </a:r>
          </a:p>
        </p:txBody>
      </p:sp>
      <p:sp>
        <p:nvSpPr>
          <p:cNvPr id="17" name="CaixaDeTexto 16"/>
          <p:cNvSpPr txBox="1"/>
          <p:nvPr/>
        </p:nvSpPr>
        <p:spPr>
          <a:xfrm>
            <a:off x="187976" y="770125"/>
            <a:ext cx="1626792" cy="369332"/>
          </a:xfrm>
          <a:prstGeom prst="rect">
            <a:avLst/>
          </a:prstGeom>
          <a:noFill/>
        </p:spPr>
        <p:txBody>
          <a:bodyPr wrap="none" rtlCol="0">
            <a:spAutoFit/>
          </a:bodyPr>
          <a:lstStyle/>
          <a:p>
            <a:r>
              <a:rPr lang="pt-BR" b="1" dirty="0">
                <a:solidFill>
                  <a:schemeClr val="accent1">
                    <a:lumMod val="75000"/>
                  </a:schemeClr>
                </a:solidFill>
              </a:rPr>
              <a:t>DADOS GERAIS</a:t>
            </a:r>
          </a:p>
        </p:txBody>
      </p:sp>
      <p:sp>
        <p:nvSpPr>
          <p:cNvPr id="18" name="Retângulo 17">
            <a:extLst/>
          </p:cNvPr>
          <p:cNvSpPr/>
          <p:nvPr/>
        </p:nvSpPr>
        <p:spPr>
          <a:xfrm>
            <a:off x="119336" y="1203824"/>
            <a:ext cx="4579345" cy="1384995"/>
          </a:xfrm>
          <a:prstGeom prst="rect">
            <a:avLst/>
          </a:prstGeom>
        </p:spPr>
        <p:txBody>
          <a:bodyPr wrap="square">
            <a:spAutoFit/>
          </a:bodyPr>
          <a:lstStyle/>
          <a:p>
            <a:pPr marL="285744" indent="-285744">
              <a:buClr>
                <a:schemeClr val="accent1">
                  <a:lumMod val="50000"/>
                </a:schemeClr>
              </a:buClr>
              <a:buFont typeface="Wingdings" panose="05000000000000000000" pitchFamily="2" charset="2"/>
              <a:buChar char="§"/>
            </a:pPr>
            <a:r>
              <a:rPr lang="pt-BR" sz="1400" dirty="0"/>
              <a:t>Aquisição NAMISA em 2007;</a:t>
            </a:r>
          </a:p>
          <a:p>
            <a:pPr marL="285744" indent="-285744">
              <a:buClr>
                <a:schemeClr val="accent1">
                  <a:lumMod val="50000"/>
                </a:schemeClr>
              </a:buClr>
              <a:buFont typeface="Wingdings" panose="05000000000000000000" pitchFamily="2" charset="2"/>
              <a:buChar char="§"/>
            </a:pPr>
            <a:r>
              <a:rPr lang="pt-BR" sz="1400" dirty="0"/>
              <a:t>Barragem em alteamento pelo método de jusante;</a:t>
            </a:r>
          </a:p>
          <a:p>
            <a:pPr marL="285744" indent="-285744">
              <a:buClr>
                <a:schemeClr val="accent1">
                  <a:lumMod val="50000"/>
                </a:schemeClr>
              </a:buClr>
              <a:buFont typeface="Wingdings" panose="05000000000000000000" pitchFamily="2" charset="2"/>
              <a:buChar char="§"/>
            </a:pPr>
            <a:r>
              <a:rPr lang="pt-BR" sz="1400" dirty="0"/>
              <a:t>Capacidade: 41 mil m³;</a:t>
            </a:r>
          </a:p>
          <a:p>
            <a:pPr marL="285744" indent="-285744">
              <a:buClr>
                <a:schemeClr val="accent1">
                  <a:lumMod val="50000"/>
                </a:schemeClr>
              </a:buClr>
              <a:buFont typeface="Wingdings" panose="05000000000000000000" pitchFamily="2" charset="2"/>
              <a:buChar char="§"/>
            </a:pPr>
            <a:r>
              <a:rPr lang="pt-BR" sz="1400" dirty="0"/>
              <a:t>Altura: 15 metros;</a:t>
            </a:r>
          </a:p>
          <a:p>
            <a:pPr marL="285744" indent="-285744">
              <a:buClr>
                <a:schemeClr val="accent1">
                  <a:lumMod val="50000"/>
                </a:schemeClr>
              </a:buClr>
              <a:buFont typeface="Wingdings" panose="05000000000000000000" pitchFamily="2" charset="2"/>
              <a:buChar char="§"/>
            </a:pPr>
            <a:r>
              <a:rPr lang="pt-BR" sz="1400" dirty="0"/>
              <a:t>Auditoria semestral independente (Laudo de</a:t>
            </a:r>
          </a:p>
          <a:p>
            <a:pPr>
              <a:buClr>
                <a:schemeClr val="accent1">
                  <a:lumMod val="50000"/>
                </a:schemeClr>
              </a:buClr>
            </a:pPr>
            <a:r>
              <a:rPr lang="pt-BR" sz="1400" dirty="0"/>
              <a:t>      estabilidade).</a:t>
            </a:r>
          </a:p>
        </p:txBody>
      </p:sp>
      <p:sp>
        <p:nvSpPr>
          <p:cNvPr id="19" name="CaixaDeTexto 18">
            <a:extLst/>
          </p:cNvPr>
          <p:cNvSpPr txBox="1"/>
          <p:nvPr/>
        </p:nvSpPr>
        <p:spPr>
          <a:xfrm>
            <a:off x="218723" y="3256276"/>
            <a:ext cx="882036" cy="369332"/>
          </a:xfrm>
          <a:prstGeom prst="rect">
            <a:avLst/>
          </a:prstGeom>
          <a:noFill/>
        </p:spPr>
        <p:txBody>
          <a:bodyPr wrap="none" rtlCol="0">
            <a:spAutoFit/>
          </a:bodyPr>
          <a:lstStyle/>
          <a:p>
            <a:r>
              <a:rPr lang="pt-BR" b="1" dirty="0">
                <a:solidFill>
                  <a:schemeClr val="accent1">
                    <a:lumMod val="75000"/>
                  </a:schemeClr>
                </a:solidFill>
              </a:rPr>
              <a:t>STATUS</a:t>
            </a:r>
          </a:p>
        </p:txBody>
      </p:sp>
      <p:sp>
        <p:nvSpPr>
          <p:cNvPr id="20" name="Retângulo 19">
            <a:extLst/>
          </p:cNvPr>
          <p:cNvSpPr/>
          <p:nvPr/>
        </p:nvSpPr>
        <p:spPr>
          <a:xfrm>
            <a:off x="119336" y="3617729"/>
            <a:ext cx="4579345" cy="1169551"/>
          </a:xfrm>
          <a:prstGeom prst="rect">
            <a:avLst/>
          </a:prstGeom>
        </p:spPr>
        <p:txBody>
          <a:bodyPr wrap="square">
            <a:spAutoFit/>
          </a:bodyPr>
          <a:lstStyle/>
          <a:p>
            <a:pPr marL="285744" indent="-285744">
              <a:buClr>
                <a:schemeClr val="accent1">
                  <a:lumMod val="50000"/>
                </a:schemeClr>
              </a:buClr>
              <a:buFont typeface="Wingdings" panose="05000000000000000000" pitchFamily="2" charset="2"/>
              <a:buChar char="§"/>
            </a:pPr>
            <a:r>
              <a:rPr lang="pt-BR" sz="1400" dirty="0"/>
              <a:t>Clarificação de água;</a:t>
            </a:r>
          </a:p>
          <a:p>
            <a:pPr marL="285744" indent="-285744">
              <a:buClr>
                <a:schemeClr val="accent1">
                  <a:lumMod val="50000"/>
                </a:schemeClr>
              </a:buClr>
              <a:buFont typeface="Wingdings" panose="05000000000000000000" pitchFamily="2" charset="2"/>
              <a:buChar char="§"/>
            </a:pPr>
            <a:r>
              <a:rPr lang="pt-BR" sz="1400" dirty="0"/>
              <a:t>Obras de alteamento em andamento, com previsão de término no 1º semestre de 2019;</a:t>
            </a:r>
          </a:p>
          <a:p>
            <a:pPr marL="285744" indent="-285744">
              <a:buClr>
                <a:schemeClr val="accent1">
                  <a:lumMod val="50000"/>
                </a:schemeClr>
              </a:buClr>
              <a:buFont typeface="Wingdings" panose="05000000000000000000" pitchFamily="2" charset="2"/>
              <a:buChar char="§"/>
            </a:pPr>
            <a:r>
              <a:rPr lang="pt-BR" sz="1400" dirty="0"/>
              <a:t>Estabilidade garantida pelo auditor (set/2018).</a:t>
            </a:r>
          </a:p>
          <a:p>
            <a:pPr marL="285744" indent="-285744">
              <a:buClr>
                <a:schemeClr val="accent1">
                  <a:lumMod val="50000"/>
                </a:schemeClr>
              </a:buClr>
              <a:buFont typeface="Wingdings" panose="05000000000000000000" pitchFamily="2" charset="2"/>
              <a:buChar char="§"/>
            </a:pPr>
            <a:endParaRPr lang="pt-BR" sz="1400" dirty="0"/>
          </a:p>
        </p:txBody>
      </p:sp>
      <p:graphicFrame>
        <p:nvGraphicFramePr>
          <p:cNvPr id="23" name="Tabela 22"/>
          <p:cNvGraphicFramePr>
            <a:graphicFrameLocks noGrp="1"/>
          </p:cNvGraphicFramePr>
          <p:nvPr>
            <p:extLst>
              <p:ext uri="{D42A27DB-BD31-4B8C-83A1-F6EECF244321}">
                <p14:modId xmlns:p14="http://schemas.microsoft.com/office/powerpoint/2010/main" val="1771837051"/>
              </p:ext>
            </p:extLst>
          </p:nvPr>
        </p:nvGraphicFramePr>
        <p:xfrm>
          <a:off x="4046305" y="4573177"/>
          <a:ext cx="5758095" cy="762000"/>
        </p:xfrm>
        <a:graphic>
          <a:graphicData uri="http://schemas.openxmlformats.org/drawingml/2006/table">
            <a:tbl>
              <a:tblPr firstRow="1" bandRow="1">
                <a:tableStyleId>{5C22544A-7EE6-4342-B048-85BDC9FD1C3A}</a:tableStyleId>
              </a:tblPr>
              <a:tblGrid>
                <a:gridCol w="1151619">
                  <a:extLst>
                    <a:ext uri="{9D8B030D-6E8A-4147-A177-3AD203B41FA5}">
                      <a16:colId xmlns:a16="http://schemas.microsoft.com/office/drawing/2014/main" val="2390801554"/>
                    </a:ext>
                  </a:extLst>
                </a:gridCol>
                <a:gridCol w="1151619">
                  <a:extLst>
                    <a:ext uri="{9D8B030D-6E8A-4147-A177-3AD203B41FA5}">
                      <a16:colId xmlns:a16="http://schemas.microsoft.com/office/drawing/2014/main" val="615441206"/>
                    </a:ext>
                  </a:extLst>
                </a:gridCol>
                <a:gridCol w="1151619">
                  <a:extLst>
                    <a:ext uri="{9D8B030D-6E8A-4147-A177-3AD203B41FA5}">
                      <a16:colId xmlns:a16="http://schemas.microsoft.com/office/drawing/2014/main" val="1296599751"/>
                    </a:ext>
                  </a:extLst>
                </a:gridCol>
                <a:gridCol w="1151619">
                  <a:extLst>
                    <a:ext uri="{9D8B030D-6E8A-4147-A177-3AD203B41FA5}">
                      <a16:colId xmlns:a16="http://schemas.microsoft.com/office/drawing/2014/main" val="1276180525"/>
                    </a:ext>
                  </a:extLst>
                </a:gridCol>
                <a:gridCol w="1151619">
                  <a:extLst>
                    <a:ext uri="{9D8B030D-6E8A-4147-A177-3AD203B41FA5}">
                      <a16:colId xmlns:a16="http://schemas.microsoft.com/office/drawing/2014/main" val="2365160049"/>
                    </a:ext>
                  </a:extLst>
                </a:gridCol>
              </a:tblGrid>
              <a:tr h="375920">
                <a:tc>
                  <a:txBody>
                    <a:bodyPr/>
                    <a:lstStyle/>
                    <a:p>
                      <a:r>
                        <a:rPr lang="pt-BR" sz="1900" dirty="0"/>
                        <a:t>2019</a:t>
                      </a:r>
                    </a:p>
                  </a:txBody>
                  <a:tcPr/>
                </a:tc>
                <a:tc>
                  <a:txBody>
                    <a:bodyPr/>
                    <a:lstStyle/>
                    <a:p>
                      <a:r>
                        <a:rPr lang="pt-BR" sz="1900" dirty="0"/>
                        <a:t>2020</a:t>
                      </a:r>
                    </a:p>
                  </a:txBody>
                  <a:tcPr/>
                </a:tc>
                <a:tc>
                  <a:txBody>
                    <a:bodyPr/>
                    <a:lstStyle/>
                    <a:p>
                      <a:r>
                        <a:rPr lang="pt-BR" sz="1900" dirty="0"/>
                        <a:t>2021</a:t>
                      </a:r>
                    </a:p>
                  </a:txBody>
                  <a:tcPr/>
                </a:tc>
                <a:tc>
                  <a:txBody>
                    <a:bodyPr/>
                    <a:lstStyle/>
                    <a:p>
                      <a:r>
                        <a:rPr lang="pt-BR" sz="1900" dirty="0"/>
                        <a:t>2022</a:t>
                      </a:r>
                    </a:p>
                  </a:txBody>
                  <a:tcPr/>
                </a:tc>
                <a:tc>
                  <a:txBody>
                    <a:bodyPr/>
                    <a:lstStyle/>
                    <a:p>
                      <a:r>
                        <a:rPr lang="pt-BR" sz="1900" dirty="0"/>
                        <a:t>Total</a:t>
                      </a:r>
                    </a:p>
                  </a:txBody>
                  <a:tcPr/>
                </a:tc>
                <a:extLst>
                  <a:ext uri="{0D108BD9-81ED-4DB2-BD59-A6C34878D82A}">
                    <a16:rowId xmlns:a16="http://schemas.microsoft.com/office/drawing/2014/main" val="881494611"/>
                  </a:ext>
                </a:extLst>
              </a:tr>
              <a:tr h="375920">
                <a:tc>
                  <a:txBody>
                    <a:bodyPr/>
                    <a:lstStyle/>
                    <a:p>
                      <a:r>
                        <a:rPr lang="pt-BR" sz="1900" dirty="0"/>
                        <a:t>0,8</a:t>
                      </a:r>
                    </a:p>
                  </a:txBody>
                  <a:tcPr/>
                </a:tc>
                <a:tc>
                  <a:txBody>
                    <a:bodyPr/>
                    <a:lstStyle/>
                    <a:p>
                      <a:r>
                        <a:rPr lang="pt-BR" sz="1900" dirty="0"/>
                        <a:t>-</a:t>
                      </a:r>
                    </a:p>
                  </a:txBody>
                  <a:tcPr/>
                </a:tc>
                <a:tc>
                  <a:txBody>
                    <a:bodyPr/>
                    <a:lstStyle/>
                    <a:p>
                      <a:r>
                        <a:rPr lang="pt-BR" sz="1900" dirty="0"/>
                        <a:t>-</a:t>
                      </a:r>
                    </a:p>
                  </a:txBody>
                  <a:tcPr/>
                </a:tc>
                <a:tc>
                  <a:txBody>
                    <a:bodyPr/>
                    <a:lstStyle/>
                    <a:p>
                      <a:r>
                        <a:rPr lang="pt-BR" sz="1900" dirty="0"/>
                        <a:t>-</a:t>
                      </a:r>
                    </a:p>
                  </a:txBody>
                  <a:tcPr/>
                </a:tc>
                <a:tc>
                  <a:txBody>
                    <a:bodyPr/>
                    <a:lstStyle/>
                    <a:p>
                      <a:r>
                        <a:rPr lang="pt-BR" sz="1900" dirty="0"/>
                        <a:t>0,8</a:t>
                      </a:r>
                    </a:p>
                  </a:txBody>
                  <a:tcPr/>
                </a:tc>
                <a:extLst>
                  <a:ext uri="{0D108BD9-81ED-4DB2-BD59-A6C34878D82A}">
                    <a16:rowId xmlns:a16="http://schemas.microsoft.com/office/drawing/2014/main" val="4096645974"/>
                  </a:ext>
                </a:extLst>
              </a:tr>
            </a:tbl>
          </a:graphicData>
        </a:graphic>
      </p:graphicFrame>
      <p:sp>
        <p:nvSpPr>
          <p:cNvPr id="24" name="CaixaDeTexto 23">
            <a:extLst/>
          </p:cNvPr>
          <p:cNvSpPr txBox="1"/>
          <p:nvPr/>
        </p:nvSpPr>
        <p:spPr>
          <a:xfrm>
            <a:off x="1079370" y="4787280"/>
            <a:ext cx="2775568" cy="369332"/>
          </a:xfrm>
          <a:prstGeom prst="rect">
            <a:avLst/>
          </a:prstGeom>
          <a:noFill/>
        </p:spPr>
        <p:txBody>
          <a:bodyPr wrap="none" rtlCol="0">
            <a:spAutoFit/>
          </a:bodyPr>
          <a:lstStyle/>
          <a:p>
            <a:r>
              <a:rPr lang="pt-BR" b="1" dirty="0">
                <a:solidFill>
                  <a:schemeClr val="accent1">
                    <a:lumMod val="75000"/>
                  </a:schemeClr>
                </a:solidFill>
              </a:rPr>
              <a:t>Estimativa de Investimento</a:t>
            </a:r>
          </a:p>
        </p:txBody>
      </p:sp>
      <p:sp>
        <p:nvSpPr>
          <p:cNvPr id="30" name="CaixaDeTexto 29"/>
          <p:cNvSpPr txBox="1"/>
          <p:nvPr/>
        </p:nvSpPr>
        <p:spPr>
          <a:xfrm>
            <a:off x="4698681" y="3775037"/>
            <a:ext cx="5105719" cy="1077218"/>
          </a:xfrm>
          <a:prstGeom prst="rect">
            <a:avLst/>
          </a:prstGeom>
          <a:noFill/>
        </p:spPr>
        <p:txBody>
          <a:bodyPr wrap="square" rtlCol="0">
            <a:spAutoFit/>
          </a:bodyPr>
          <a:lstStyle/>
          <a:p>
            <a:pPr marL="285744" indent="-285744">
              <a:buFont typeface="Wingdings" panose="05000000000000000000" pitchFamily="2" charset="2"/>
              <a:buChar char="§"/>
            </a:pPr>
            <a:r>
              <a:rPr lang="pt-BR" sz="1600" b="1" dirty="0">
                <a:solidFill>
                  <a:schemeClr val="accent1">
                    <a:lumMod val="75000"/>
                  </a:schemeClr>
                </a:solidFill>
              </a:rPr>
              <a:t>Complementação instrumentação (geofísica e inclinômetro) (dez/2019 e MR$ 0,8);</a:t>
            </a:r>
          </a:p>
          <a:p>
            <a:pPr marL="285744" indent="-285744">
              <a:buFont typeface="Wingdings" panose="05000000000000000000" pitchFamily="2" charset="2"/>
              <a:buChar char="§"/>
            </a:pPr>
            <a:endParaRPr lang="pt-BR" sz="1600" b="1" dirty="0">
              <a:solidFill>
                <a:schemeClr val="accent1">
                  <a:lumMod val="75000"/>
                </a:schemeClr>
              </a:solidFill>
            </a:endParaRPr>
          </a:p>
          <a:p>
            <a:endParaRPr lang="pt-BR" sz="1600" b="1" dirty="0">
              <a:solidFill>
                <a:schemeClr val="accent1">
                  <a:lumMod val="75000"/>
                </a:schemeClr>
              </a:solidFill>
            </a:endParaRPr>
          </a:p>
        </p:txBody>
      </p:sp>
      <p:pic>
        <p:nvPicPr>
          <p:cNvPr id="2" name="Imagem 1">
            <a:extLst>
              <a:ext uri="{FF2B5EF4-FFF2-40B4-BE49-F238E27FC236}">
                <a16:creationId xmlns:a16="http://schemas.microsoft.com/office/drawing/2014/main" id="{2ED32599-3022-4B11-B60E-EACAA1F005B9}"/>
              </a:ext>
            </a:extLst>
          </p:cNvPr>
          <p:cNvPicPr>
            <a:picLocks noChangeAspect="1"/>
          </p:cNvPicPr>
          <p:nvPr/>
        </p:nvPicPr>
        <p:blipFill rotWithShape="1">
          <a:blip r:embed="rId2"/>
          <a:srcRect l="23000" t="16233" r="16250" b="18000"/>
          <a:stretch/>
        </p:blipFill>
        <p:spPr>
          <a:xfrm>
            <a:off x="4698681" y="884509"/>
            <a:ext cx="4579345" cy="2788606"/>
          </a:xfrm>
          <a:prstGeom prst="roundRect">
            <a:avLst/>
          </a:prstGeom>
        </p:spPr>
      </p:pic>
    </p:spTree>
    <p:extLst>
      <p:ext uri="{BB962C8B-B14F-4D97-AF65-F5344CB8AC3E}">
        <p14:creationId xmlns:p14="http://schemas.microsoft.com/office/powerpoint/2010/main" val="2812382662"/>
      </p:ext>
    </p:extLst>
  </p:cSld>
  <p:clrMapOvr>
    <a:masterClrMapping/>
  </p:clrMapOvr>
  <p:transition spd="slow">
    <p:cover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ítulo 1"/>
          <p:cNvSpPr txBox="1">
            <a:spLocks/>
          </p:cNvSpPr>
          <p:nvPr/>
        </p:nvSpPr>
        <p:spPr>
          <a:xfrm>
            <a:off x="233428" y="-8137"/>
            <a:ext cx="9723372" cy="774000"/>
          </a:xfrm>
          <a:prstGeom prst="rect">
            <a:avLst/>
          </a:prstGeom>
        </p:spPr>
        <p:txBody>
          <a:bodyPr anchor="ctr" anchorCtr="0"/>
          <a:lstStyle>
            <a:lvl1pPr algn="ctr" defTabSz="914400" rtl="0" eaLnBrk="0" fontAlgn="base" latinLnBrk="0" hangingPunct="0">
              <a:spcBef>
                <a:spcPct val="50000"/>
              </a:spcBef>
              <a:spcAft>
                <a:spcPct val="0"/>
              </a:spcAft>
              <a:buNone/>
              <a:defRPr lang="pt-BR" sz="2300" b="1" i="0" kern="1200" dirty="0">
                <a:solidFill>
                  <a:srgbClr val="003366"/>
                </a:solidFill>
                <a:effectLst/>
                <a:latin typeface="Trebuchet MS" pitchFamily="34" charset="0"/>
                <a:ea typeface="+mn-ea"/>
                <a:cs typeface="+mn-cs"/>
              </a:defRPr>
            </a:lvl1pPr>
          </a:lstStyle>
          <a:p>
            <a:pPr algn="l"/>
            <a:r>
              <a:rPr lang="pt-BR" sz="2000" dirty="0">
                <a:solidFill>
                  <a:schemeClr val="accent1">
                    <a:lumMod val="50000"/>
                  </a:schemeClr>
                </a:solidFill>
                <a:latin typeface="+mn-lt"/>
              </a:rPr>
              <a:t>ADEQUAÇÕES FERNANDINHO</a:t>
            </a:r>
          </a:p>
        </p:txBody>
      </p:sp>
      <p:pic>
        <p:nvPicPr>
          <p:cNvPr id="5" name="Imagem 4"/>
          <p:cNvPicPr>
            <a:picLocks noChangeAspect="1"/>
          </p:cNvPicPr>
          <p:nvPr/>
        </p:nvPicPr>
        <p:blipFill rotWithShape="1">
          <a:blip r:embed="rId2"/>
          <a:srcRect t="10826" r="6662" b="2084"/>
          <a:stretch/>
        </p:blipFill>
        <p:spPr>
          <a:xfrm>
            <a:off x="584200" y="731774"/>
            <a:ext cx="8831680" cy="4633026"/>
          </a:xfrm>
          <a:prstGeom prst="rect">
            <a:avLst/>
          </a:prstGeom>
        </p:spPr>
      </p:pic>
    </p:spTree>
    <p:extLst>
      <p:ext uri="{BB962C8B-B14F-4D97-AF65-F5344CB8AC3E}">
        <p14:creationId xmlns:p14="http://schemas.microsoft.com/office/powerpoint/2010/main" val="3890594900"/>
      </p:ext>
    </p:extLst>
  </p:cSld>
  <p:clrMapOvr>
    <a:masterClrMapping/>
  </p:clrMapOvr>
  <p:transition spd="slow">
    <p:cover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ítulo 1"/>
          <p:cNvSpPr txBox="1">
            <a:spLocks/>
          </p:cNvSpPr>
          <p:nvPr/>
        </p:nvSpPr>
        <p:spPr>
          <a:xfrm>
            <a:off x="233428" y="-8137"/>
            <a:ext cx="9723372" cy="774000"/>
          </a:xfrm>
          <a:prstGeom prst="rect">
            <a:avLst/>
          </a:prstGeom>
        </p:spPr>
        <p:txBody>
          <a:bodyPr anchor="ctr" anchorCtr="0"/>
          <a:lstStyle>
            <a:lvl1pPr algn="ctr" defTabSz="914400" rtl="0" eaLnBrk="0" fontAlgn="base" latinLnBrk="0" hangingPunct="0">
              <a:spcBef>
                <a:spcPct val="50000"/>
              </a:spcBef>
              <a:spcAft>
                <a:spcPct val="0"/>
              </a:spcAft>
              <a:buNone/>
              <a:defRPr lang="pt-BR" sz="2300" b="1" i="0" kern="1200" dirty="0">
                <a:solidFill>
                  <a:srgbClr val="003366"/>
                </a:solidFill>
                <a:effectLst/>
                <a:latin typeface="Trebuchet MS" pitchFamily="34" charset="0"/>
                <a:ea typeface="+mn-ea"/>
                <a:cs typeface="+mn-cs"/>
              </a:defRPr>
            </a:lvl1pPr>
          </a:lstStyle>
          <a:p>
            <a:pPr algn="l"/>
            <a:r>
              <a:rPr lang="pt-BR" sz="2000" dirty="0">
                <a:solidFill>
                  <a:schemeClr val="accent1">
                    <a:lumMod val="50000"/>
                  </a:schemeClr>
                </a:solidFill>
                <a:latin typeface="+mn-lt"/>
              </a:rPr>
              <a:t>ARRANJO GERAL DAS OBRAS </a:t>
            </a:r>
          </a:p>
        </p:txBody>
      </p:sp>
      <p:pic>
        <p:nvPicPr>
          <p:cNvPr id="24" name="Imagem 23"/>
          <p:cNvPicPr>
            <a:picLocks noChangeAspect="1"/>
          </p:cNvPicPr>
          <p:nvPr/>
        </p:nvPicPr>
        <p:blipFill rotWithShape="1">
          <a:blip r:embed="rId2"/>
          <a:srcRect l="37116" t="32293" r="20131" b="14582"/>
          <a:stretch/>
        </p:blipFill>
        <p:spPr>
          <a:xfrm>
            <a:off x="1574800" y="876300"/>
            <a:ext cx="6488954" cy="4533378"/>
          </a:xfrm>
          <a:prstGeom prst="rect">
            <a:avLst/>
          </a:prstGeom>
        </p:spPr>
      </p:pic>
    </p:spTree>
    <p:extLst>
      <p:ext uri="{BB962C8B-B14F-4D97-AF65-F5344CB8AC3E}">
        <p14:creationId xmlns:p14="http://schemas.microsoft.com/office/powerpoint/2010/main" val="589877889"/>
      </p:ext>
    </p:extLst>
  </p:cSld>
  <p:clrMapOvr>
    <a:masterClrMapping/>
  </p:clrMapOvr>
  <p:transition spd="slow">
    <p:cover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id="{4757945A-4463-4936-97EF-09BD285D1FE0}"/>
              </a:ext>
            </a:extLst>
          </p:cNvPr>
          <p:cNvSpPr txBox="1"/>
          <p:nvPr/>
        </p:nvSpPr>
        <p:spPr>
          <a:xfrm>
            <a:off x="279400" y="1866900"/>
            <a:ext cx="4343400" cy="1754326"/>
          </a:xfrm>
          <a:prstGeom prst="rect">
            <a:avLst/>
          </a:prstGeom>
          <a:noFill/>
        </p:spPr>
        <p:txBody>
          <a:bodyPr wrap="square" rtlCol="0">
            <a:spAutoFit/>
          </a:bodyPr>
          <a:lstStyle/>
          <a:p>
            <a:pPr eaLnBrk="0" fontAlgn="base" hangingPunct="0">
              <a:spcBef>
                <a:spcPct val="50000"/>
              </a:spcBef>
              <a:spcAft>
                <a:spcPct val="0"/>
              </a:spcAft>
            </a:pPr>
            <a:r>
              <a:rPr lang="pt-BR" sz="3600" b="1" dirty="0">
                <a:solidFill>
                  <a:srgbClr val="003366"/>
                </a:solidFill>
                <a:latin typeface="Trebuchet MS" pitchFamily="34" charset="0"/>
              </a:rPr>
              <a:t>GESTÃO </a:t>
            </a:r>
            <a:r>
              <a:rPr lang="pt-BR" sz="3600" b="1" dirty="0">
                <a:solidFill>
                  <a:srgbClr val="003366"/>
                </a:solidFill>
              </a:rPr>
              <a:t>DE</a:t>
            </a:r>
            <a:r>
              <a:rPr lang="pt-BR" sz="3600" b="1" dirty="0">
                <a:solidFill>
                  <a:srgbClr val="003366"/>
                </a:solidFill>
                <a:latin typeface="Trebuchet MS" pitchFamily="34" charset="0"/>
              </a:rPr>
              <a:t> MONITORAMENTO DE BARRAGENS</a:t>
            </a:r>
          </a:p>
        </p:txBody>
      </p:sp>
      <p:grpSp>
        <p:nvGrpSpPr>
          <p:cNvPr id="9" name="Agrupar 8">
            <a:extLst>
              <a:ext uri="{FF2B5EF4-FFF2-40B4-BE49-F238E27FC236}">
                <a16:creationId xmlns:a16="http://schemas.microsoft.com/office/drawing/2014/main" id="{25CD93AD-624D-4A74-BA5D-15B66708B0DE}"/>
              </a:ext>
            </a:extLst>
          </p:cNvPr>
          <p:cNvGrpSpPr/>
          <p:nvPr/>
        </p:nvGrpSpPr>
        <p:grpSpPr>
          <a:xfrm>
            <a:off x="4394200" y="952500"/>
            <a:ext cx="5400000" cy="4050000"/>
            <a:chOff x="4394200" y="952500"/>
            <a:chExt cx="5400000" cy="4050000"/>
          </a:xfrm>
        </p:grpSpPr>
        <p:pic>
          <p:nvPicPr>
            <p:cNvPr id="6" name="Imagem 5">
              <a:extLst>
                <a:ext uri="{FF2B5EF4-FFF2-40B4-BE49-F238E27FC236}">
                  <a16:creationId xmlns:a16="http://schemas.microsoft.com/office/drawing/2014/main" id="{C72E8473-9A7E-4239-97C7-2F0C40D3A2C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94200" y="952500"/>
              <a:ext cx="5400000" cy="4050000"/>
            </a:xfrm>
            <a:prstGeom prst="roundRect">
              <a:avLst/>
            </a:prstGeom>
          </p:spPr>
        </p:pic>
        <p:sp>
          <p:nvSpPr>
            <p:cNvPr id="7" name="CaixaDeTexto 6">
              <a:extLst>
                <a:ext uri="{FF2B5EF4-FFF2-40B4-BE49-F238E27FC236}">
                  <a16:creationId xmlns:a16="http://schemas.microsoft.com/office/drawing/2014/main" id="{2F64CB49-FD33-4725-A938-FDDCC9FFC79D}"/>
                </a:ext>
              </a:extLst>
            </p:cNvPr>
            <p:cNvSpPr txBox="1"/>
            <p:nvPr/>
          </p:nvSpPr>
          <p:spPr>
            <a:xfrm>
              <a:off x="6223000" y="2857500"/>
              <a:ext cx="990600" cy="510778"/>
            </a:xfrm>
            <a:prstGeom prst="roundRect">
              <a:avLst/>
            </a:prstGeom>
            <a:noFill/>
          </p:spPr>
          <p:txBody>
            <a:bodyPr wrap="square" rtlCol="0">
              <a:spAutoFit/>
            </a:bodyPr>
            <a:lstStyle/>
            <a:p>
              <a:r>
                <a:rPr lang="pt-BR" sz="1200" dirty="0">
                  <a:highlight>
                    <a:srgbClr val="FFFF00"/>
                  </a:highlight>
                </a:rPr>
                <a:t>Barragem B2</a:t>
              </a:r>
            </a:p>
          </p:txBody>
        </p:sp>
        <p:sp>
          <p:nvSpPr>
            <p:cNvPr id="8" name="CaixaDeTexto 7">
              <a:extLst>
                <a:ext uri="{FF2B5EF4-FFF2-40B4-BE49-F238E27FC236}">
                  <a16:creationId xmlns:a16="http://schemas.microsoft.com/office/drawing/2014/main" id="{8873EC05-F1F2-4A0D-9BB0-50336C1555EB}"/>
                </a:ext>
              </a:extLst>
            </p:cNvPr>
            <p:cNvSpPr txBox="1"/>
            <p:nvPr/>
          </p:nvSpPr>
          <p:spPr>
            <a:xfrm>
              <a:off x="5689766" y="1628001"/>
              <a:ext cx="1523834" cy="306467"/>
            </a:xfrm>
            <a:prstGeom prst="roundRect">
              <a:avLst/>
            </a:prstGeom>
            <a:noFill/>
          </p:spPr>
          <p:txBody>
            <a:bodyPr wrap="square" rtlCol="0">
              <a:spAutoFit/>
            </a:bodyPr>
            <a:lstStyle/>
            <a:p>
              <a:r>
                <a:rPr lang="pt-BR" sz="1200" dirty="0">
                  <a:highlight>
                    <a:srgbClr val="FFFF00"/>
                  </a:highlight>
                </a:rPr>
                <a:t>Barragem B2 Auxiliar</a:t>
              </a:r>
            </a:p>
          </p:txBody>
        </p:sp>
      </p:grpSp>
    </p:spTree>
    <p:extLst>
      <p:ext uri="{BB962C8B-B14F-4D97-AF65-F5344CB8AC3E}">
        <p14:creationId xmlns:p14="http://schemas.microsoft.com/office/powerpoint/2010/main" val="1023223375"/>
      </p:ext>
    </p:extLst>
  </p:cSld>
  <p:clrMapOvr>
    <a:masterClrMapping/>
  </p:clrMapOvr>
  <p:transition spd="slow">
    <p:cover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a 7"/>
          <p:cNvGraphicFramePr/>
          <p:nvPr>
            <p:extLst>
              <p:ext uri="{D42A27DB-BD31-4B8C-83A1-F6EECF244321}">
                <p14:modId xmlns:p14="http://schemas.microsoft.com/office/powerpoint/2010/main" val="3929687020"/>
              </p:ext>
            </p:extLst>
          </p:nvPr>
        </p:nvGraphicFramePr>
        <p:xfrm>
          <a:off x="1441059" y="997293"/>
          <a:ext cx="7320198" cy="42910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etângulo 8"/>
          <p:cNvSpPr/>
          <p:nvPr/>
        </p:nvSpPr>
        <p:spPr>
          <a:xfrm>
            <a:off x="2057804" y="1981156"/>
            <a:ext cx="2297024" cy="938527"/>
          </a:xfrm>
          <a:prstGeom prst="rect">
            <a:avLst/>
          </a:prstGeom>
        </p:spPr>
        <p:txBody>
          <a:bodyPr wrap="square">
            <a:spAutoFit/>
          </a:bodyPr>
          <a:lstStyle/>
          <a:p>
            <a:pPr lvl="0" algn="ctr"/>
            <a:r>
              <a:rPr lang="pt-BR" sz="1833" dirty="0">
                <a:solidFill>
                  <a:schemeClr val="bg1"/>
                </a:solidFill>
              </a:rPr>
              <a:t>Relatório de monitoramento mensal</a:t>
            </a:r>
          </a:p>
        </p:txBody>
      </p:sp>
      <p:sp>
        <p:nvSpPr>
          <p:cNvPr id="10" name="Retângulo 9"/>
          <p:cNvSpPr/>
          <p:nvPr/>
        </p:nvSpPr>
        <p:spPr>
          <a:xfrm>
            <a:off x="4140183" y="1229302"/>
            <a:ext cx="1964668" cy="656462"/>
          </a:xfrm>
          <a:prstGeom prst="rect">
            <a:avLst/>
          </a:prstGeom>
        </p:spPr>
        <p:txBody>
          <a:bodyPr wrap="square">
            <a:spAutoFit/>
          </a:bodyPr>
          <a:lstStyle/>
          <a:p>
            <a:pPr lvl="0" algn="ctr"/>
            <a:r>
              <a:rPr lang="pt-BR" sz="1833" dirty="0">
                <a:solidFill>
                  <a:schemeClr val="bg1"/>
                </a:solidFill>
              </a:rPr>
              <a:t>Monitoramento </a:t>
            </a:r>
          </a:p>
          <a:p>
            <a:pPr lvl="0" algn="ctr"/>
            <a:r>
              <a:rPr lang="pt-BR" sz="1833" dirty="0">
                <a:solidFill>
                  <a:schemeClr val="bg1"/>
                </a:solidFill>
              </a:rPr>
              <a:t>e inspeção</a:t>
            </a:r>
          </a:p>
        </p:txBody>
      </p:sp>
      <p:sp>
        <p:nvSpPr>
          <p:cNvPr id="11" name="Retângulo 10"/>
          <p:cNvSpPr/>
          <p:nvPr/>
        </p:nvSpPr>
        <p:spPr>
          <a:xfrm>
            <a:off x="2057804" y="3541287"/>
            <a:ext cx="2297024" cy="656462"/>
          </a:xfrm>
          <a:prstGeom prst="rect">
            <a:avLst/>
          </a:prstGeom>
        </p:spPr>
        <p:txBody>
          <a:bodyPr wrap="square">
            <a:spAutoFit/>
          </a:bodyPr>
          <a:lstStyle/>
          <a:p>
            <a:pPr lvl="0" algn="ctr"/>
            <a:r>
              <a:rPr lang="pt-BR" sz="1833" dirty="0">
                <a:solidFill>
                  <a:schemeClr val="bg1"/>
                </a:solidFill>
              </a:rPr>
              <a:t>Manejo </a:t>
            </a:r>
          </a:p>
          <a:p>
            <a:pPr lvl="0" algn="ctr"/>
            <a:r>
              <a:rPr lang="pt-BR" sz="1833" dirty="0">
                <a:solidFill>
                  <a:schemeClr val="bg1"/>
                </a:solidFill>
              </a:rPr>
              <a:t>de rejeito</a:t>
            </a:r>
          </a:p>
        </p:txBody>
      </p:sp>
      <p:sp>
        <p:nvSpPr>
          <p:cNvPr id="2" name="Retângulo 1"/>
          <p:cNvSpPr/>
          <p:nvPr/>
        </p:nvSpPr>
        <p:spPr>
          <a:xfrm>
            <a:off x="279400" y="191023"/>
            <a:ext cx="2222788" cy="400110"/>
          </a:xfrm>
          <a:prstGeom prst="rect">
            <a:avLst/>
          </a:prstGeom>
        </p:spPr>
        <p:txBody>
          <a:bodyPr wrap="none">
            <a:spAutoFit/>
          </a:bodyPr>
          <a:lstStyle/>
          <a:p>
            <a:r>
              <a:rPr lang="pt-BR" sz="2000" b="1" dirty="0">
                <a:solidFill>
                  <a:srgbClr val="002060"/>
                </a:solidFill>
              </a:rPr>
              <a:t>MONITORAMENTO</a:t>
            </a:r>
            <a:endParaRPr lang="pt-BR" sz="2000" b="1" i="1" dirty="0">
              <a:solidFill>
                <a:srgbClr val="002060"/>
              </a:solidFill>
            </a:endParaRPr>
          </a:p>
        </p:txBody>
      </p:sp>
    </p:spTree>
    <p:extLst>
      <p:ext uri="{BB962C8B-B14F-4D97-AF65-F5344CB8AC3E}">
        <p14:creationId xmlns:p14="http://schemas.microsoft.com/office/powerpoint/2010/main" val="551412475"/>
      </p:ext>
    </p:extLst>
  </p:cSld>
  <p:clrMapOvr>
    <a:masterClrMapping/>
  </p:clrMapOvr>
  <p:transition spd="slow">
    <p:cover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a:extLst/>
          </p:cNvPr>
          <p:cNvSpPr/>
          <p:nvPr/>
        </p:nvSpPr>
        <p:spPr>
          <a:xfrm>
            <a:off x="22251" y="950274"/>
            <a:ext cx="4371949" cy="2554545"/>
          </a:xfrm>
          <a:prstGeom prst="rect">
            <a:avLst/>
          </a:prstGeom>
        </p:spPr>
        <p:txBody>
          <a:bodyPr wrap="square">
            <a:spAutoFit/>
          </a:bodyPr>
          <a:lstStyle/>
          <a:p>
            <a:pPr marL="238110" indent="-238110">
              <a:buClr>
                <a:schemeClr val="accent1">
                  <a:lumMod val="50000"/>
                </a:schemeClr>
              </a:buClr>
              <a:buFont typeface="Wingdings" panose="05000000000000000000" pitchFamily="2" charset="2"/>
              <a:buChar char="§"/>
            </a:pPr>
            <a:r>
              <a:rPr lang="pt-BR" sz="2000" dirty="0"/>
              <a:t>As barragens de Fernandinho são monitoradas por </a:t>
            </a:r>
            <a:r>
              <a:rPr lang="pt-BR" sz="2000" b="1" u="sng" dirty="0"/>
              <a:t>105 instrumentos</a:t>
            </a:r>
            <a:r>
              <a:rPr lang="pt-BR" sz="2000" dirty="0"/>
              <a:t>;</a:t>
            </a:r>
          </a:p>
          <a:p>
            <a:pPr marL="238110" indent="-238110" algn="just">
              <a:buClr>
                <a:schemeClr val="accent1">
                  <a:lumMod val="50000"/>
                </a:schemeClr>
              </a:buClr>
              <a:buFont typeface="Wingdings" panose="05000000000000000000" pitchFamily="2" charset="2"/>
              <a:buChar char="§"/>
            </a:pPr>
            <a:endParaRPr lang="pt-BR" sz="2000" dirty="0"/>
          </a:p>
          <a:p>
            <a:pPr marL="238110" indent="-238110" algn="just">
              <a:buClr>
                <a:schemeClr val="accent1">
                  <a:lumMod val="50000"/>
                </a:schemeClr>
              </a:buClr>
              <a:buFont typeface="Wingdings" panose="05000000000000000000" pitchFamily="2" charset="2"/>
              <a:buChar char="§"/>
            </a:pPr>
            <a:endParaRPr lang="pt-BR" sz="2000" dirty="0"/>
          </a:p>
          <a:p>
            <a:pPr marL="238110" indent="-238110" algn="just">
              <a:buClr>
                <a:schemeClr val="accent1">
                  <a:lumMod val="50000"/>
                </a:schemeClr>
              </a:buClr>
              <a:buFont typeface="Wingdings" panose="05000000000000000000" pitchFamily="2" charset="2"/>
              <a:buChar char="§"/>
            </a:pPr>
            <a:r>
              <a:rPr lang="pt-BR" sz="2000" dirty="0"/>
              <a:t>Auxiliam na avaliação de segurança das barragens e possibilitam a detecção precoce de eventuais problemas;</a:t>
            </a:r>
          </a:p>
        </p:txBody>
      </p:sp>
      <p:sp>
        <p:nvSpPr>
          <p:cNvPr id="7" name="Retângulo 6">
            <a:extLst>
              <a:ext uri="{FF2B5EF4-FFF2-40B4-BE49-F238E27FC236}">
                <a16:creationId xmlns:a16="http://schemas.microsoft.com/office/drawing/2014/main" id="{EAADA47E-3281-4607-A0F3-FAE261967632}"/>
              </a:ext>
            </a:extLst>
          </p:cNvPr>
          <p:cNvSpPr/>
          <p:nvPr/>
        </p:nvSpPr>
        <p:spPr>
          <a:xfrm>
            <a:off x="22251" y="3277547"/>
            <a:ext cx="4371949" cy="1938992"/>
          </a:xfrm>
          <a:prstGeom prst="rect">
            <a:avLst/>
          </a:prstGeom>
        </p:spPr>
        <p:txBody>
          <a:bodyPr wrap="square">
            <a:spAutoFit/>
          </a:bodyPr>
          <a:lstStyle/>
          <a:p>
            <a:pPr marL="238110" indent="-238110">
              <a:buClr>
                <a:schemeClr val="accent1">
                  <a:lumMod val="50000"/>
                </a:schemeClr>
              </a:buClr>
              <a:buFont typeface="Wingdings" panose="05000000000000000000" pitchFamily="2" charset="2"/>
              <a:buChar char="§"/>
            </a:pPr>
            <a:endParaRPr lang="pt-BR" sz="2000" dirty="0">
              <a:solidFill>
                <a:schemeClr val="tx1">
                  <a:lumMod val="65000"/>
                  <a:lumOff val="35000"/>
                </a:schemeClr>
              </a:solidFill>
            </a:endParaRPr>
          </a:p>
          <a:p>
            <a:pPr marL="238110" indent="-238110">
              <a:buClr>
                <a:schemeClr val="accent1">
                  <a:lumMod val="50000"/>
                </a:schemeClr>
              </a:buClr>
              <a:buFont typeface="Wingdings" panose="05000000000000000000" pitchFamily="2" charset="2"/>
              <a:buChar char="§"/>
            </a:pPr>
            <a:endParaRPr lang="pt-BR" sz="2000" dirty="0">
              <a:solidFill>
                <a:schemeClr val="tx1">
                  <a:lumMod val="65000"/>
                  <a:lumOff val="35000"/>
                </a:schemeClr>
              </a:solidFill>
            </a:endParaRPr>
          </a:p>
          <a:p>
            <a:pPr marL="238110" indent="-238110">
              <a:buClr>
                <a:schemeClr val="accent1">
                  <a:lumMod val="50000"/>
                </a:schemeClr>
              </a:buClr>
              <a:buFont typeface="Wingdings" panose="05000000000000000000" pitchFamily="2" charset="2"/>
              <a:buChar char="§"/>
            </a:pPr>
            <a:endParaRPr lang="pt-BR" sz="2000" dirty="0">
              <a:solidFill>
                <a:schemeClr val="tx1">
                  <a:lumMod val="65000"/>
                  <a:lumOff val="35000"/>
                </a:schemeClr>
              </a:solidFill>
            </a:endParaRPr>
          </a:p>
          <a:p>
            <a:pPr marL="238110" indent="-238110" algn="just">
              <a:buClr>
                <a:schemeClr val="accent1">
                  <a:lumMod val="50000"/>
                </a:schemeClr>
              </a:buClr>
              <a:buFont typeface="Wingdings" panose="05000000000000000000" pitchFamily="2" charset="2"/>
              <a:buChar char="§"/>
            </a:pPr>
            <a:r>
              <a:rPr lang="pt-BR" sz="2000" dirty="0"/>
              <a:t>Medição de pressão, nível d’água, vazão e deslocamento superficial.</a:t>
            </a:r>
          </a:p>
          <a:p>
            <a:pPr marL="238110" indent="-238110">
              <a:buClr>
                <a:schemeClr val="accent1">
                  <a:lumMod val="50000"/>
                </a:schemeClr>
              </a:buClr>
              <a:buFont typeface="Wingdings" panose="05000000000000000000" pitchFamily="2" charset="2"/>
              <a:buChar char="§"/>
            </a:pPr>
            <a:endParaRPr lang="pt-BR" sz="2000" dirty="0">
              <a:solidFill>
                <a:schemeClr val="tx1">
                  <a:lumMod val="65000"/>
                  <a:lumOff val="35000"/>
                </a:schemeClr>
              </a:solidFill>
            </a:endParaRPr>
          </a:p>
        </p:txBody>
      </p:sp>
      <p:sp>
        <p:nvSpPr>
          <p:cNvPr id="4" name="Retângulo 3"/>
          <p:cNvSpPr/>
          <p:nvPr/>
        </p:nvSpPr>
        <p:spPr>
          <a:xfrm>
            <a:off x="203200" y="190500"/>
            <a:ext cx="4556440" cy="400110"/>
          </a:xfrm>
          <a:prstGeom prst="rect">
            <a:avLst/>
          </a:prstGeom>
        </p:spPr>
        <p:txBody>
          <a:bodyPr wrap="none">
            <a:spAutoFit/>
          </a:bodyPr>
          <a:lstStyle/>
          <a:p>
            <a:r>
              <a:rPr lang="pt-BR" sz="2000" b="1" dirty="0">
                <a:solidFill>
                  <a:srgbClr val="002060"/>
                </a:solidFill>
              </a:rPr>
              <a:t>MONITORAMENTO – INSTRUMENTAÇÃO </a:t>
            </a:r>
            <a:endParaRPr lang="pt-BR" sz="2000" b="1" i="1" dirty="0">
              <a:solidFill>
                <a:srgbClr val="002060"/>
              </a:solidFill>
            </a:endParaRPr>
          </a:p>
        </p:txBody>
      </p:sp>
      <p:pic>
        <p:nvPicPr>
          <p:cNvPr id="8" name="Imagem 7">
            <a:extLst/>
          </p:cNvPr>
          <p:cNvPicPr>
            <a:picLocks noChangeAspect="1"/>
          </p:cNvPicPr>
          <p:nvPr/>
        </p:nvPicPr>
        <p:blipFill rotWithShape="1">
          <a:blip r:embed="rId2"/>
          <a:srcRect l="20000" t="8667" r="23750" b="7333"/>
          <a:stretch/>
        </p:blipFill>
        <p:spPr>
          <a:xfrm>
            <a:off x="5156200" y="950274"/>
            <a:ext cx="4626232" cy="3886034"/>
          </a:xfrm>
          <a:prstGeom prst="rect">
            <a:avLst/>
          </a:prstGeom>
        </p:spPr>
      </p:pic>
    </p:spTree>
    <p:extLst>
      <p:ext uri="{BB962C8B-B14F-4D97-AF65-F5344CB8AC3E}">
        <p14:creationId xmlns:p14="http://schemas.microsoft.com/office/powerpoint/2010/main" val="1797355738"/>
      </p:ext>
    </p:extLst>
  </p:cSld>
  <p:clrMapOvr>
    <a:masterClrMapping/>
  </p:clrMapOvr>
  <p:transition spd="slow">
    <p:cover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p:cNvSpPr txBox="1"/>
          <p:nvPr/>
        </p:nvSpPr>
        <p:spPr>
          <a:xfrm>
            <a:off x="240959" y="784158"/>
            <a:ext cx="7061201" cy="1077218"/>
          </a:xfrm>
          <a:prstGeom prst="rect">
            <a:avLst/>
          </a:prstGeom>
          <a:noFill/>
        </p:spPr>
        <p:txBody>
          <a:bodyPr wrap="square" rtlCol="0">
            <a:spAutoFit/>
          </a:bodyPr>
          <a:lstStyle/>
          <a:p>
            <a:r>
              <a:rPr lang="pt-BR" sz="1600" b="1" dirty="0">
                <a:solidFill>
                  <a:schemeClr val="accent1">
                    <a:lumMod val="75000"/>
                  </a:schemeClr>
                </a:solidFill>
              </a:rPr>
              <a:t>Periodicidade de leituras: </a:t>
            </a:r>
            <a:r>
              <a:rPr lang="pt-BR" sz="1600" dirty="0"/>
              <a:t>as leituras são realizadas por técnicos especializados, com periodicidade quinzenal em situação normal. Em casos especiais, onde se considere necessário, a periodicidade pode ser alterada.</a:t>
            </a:r>
          </a:p>
          <a:p>
            <a:endParaRPr lang="pt-BR" sz="1600" b="1" dirty="0">
              <a:solidFill>
                <a:schemeClr val="accent1">
                  <a:lumMod val="75000"/>
                </a:schemeClr>
              </a:solidFill>
            </a:endParaRPr>
          </a:p>
        </p:txBody>
      </p:sp>
      <p:sp>
        <p:nvSpPr>
          <p:cNvPr id="8" name="CaixaDeTexto 7"/>
          <p:cNvSpPr txBox="1"/>
          <p:nvPr/>
        </p:nvSpPr>
        <p:spPr>
          <a:xfrm>
            <a:off x="204827" y="1630060"/>
            <a:ext cx="6932573" cy="1569660"/>
          </a:xfrm>
          <a:prstGeom prst="rect">
            <a:avLst/>
          </a:prstGeom>
          <a:noFill/>
        </p:spPr>
        <p:txBody>
          <a:bodyPr wrap="square" rtlCol="0">
            <a:spAutoFit/>
          </a:bodyPr>
          <a:lstStyle/>
          <a:p>
            <a:r>
              <a:rPr lang="pt-BR" sz="1600" b="1" dirty="0">
                <a:solidFill>
                  <a:schemeClr val="accent1">
                    <a:lumMod val="75000"/>
                  </a:schemeClr>
                </a:solidFill>
              </a:rPr>
              <a:t>Ferramentas de coleta de leitura: </a:t>
            </a:r>
            <a:r>
              <a:rPr lang="pt-BR" sz="1600" dirty="0"/>
              <a:t>as ferramentas utilizadas são basicamente o Pio, que consiste de um indicador de nível de água (utilizado para a medição nos piezômetros e medidores de níveis d’água), réguas para a medição de níveis nas caixas dos medidores de vazão e nível do reservatório, e estações totais para o monitoramento de deslocamento dos marcos superficiais.</a:t>
            </a:r>
          </a:p>
          <a:p>
            <a:endParaRPr lang="pt-BR" sz="1600" b="1" dirty="0">
              <a:solidFill>
                <a:schemeClr val="accent1">
                  <a:lumMod val="75000"/>
                </a:schemeClr>
              </a:solidFill>
            </a:endParaRPr>
          </a:p>
        </p:txBody>
      </p:sp>
      <p:sp>
        <p:nvSpPr>
          <p:cNvPr id="10" name="CaixaDeTexto 9"/>
          <p:cNvSpPr txBox="1"/>
          <p:nvPr/>
        </p:nvSpPr>
        <p:spPr>
          <a:xfrm>
            <a:off x="240959" y="3137349"/>
            <a:ext cx="6896441" cy="1815882"/>
          </a:xfrm>
          <a:prstGeom prst="rect">
            <a:avLst/>
          </a:prstGeom>
          <a:noFill/>
        </p:spPr>
        <p:txBody>
          <a:bodyPr wrap="square" rtlCol="0">
            <a:spAutoFit/>
          </a:bodyPr>
          <a:lstStyle/>
          <a:p>
            <a:r>
              <a:rPr lang="pt-BR" sz="1600" b="1" dirty="0">
                <a:solidFill>
                  <a:schemeClr val="accent1">
                    <a:lumMod val="75000"/>
                  </a:schemeClr>
                </a:solidFill>
              </a:rPr>
              <a:t>Armazenamento das informações: </a:t>
            </a:r>
            <a:r>
              <a:rPr lang="pt-BR" sz="1600" dirty="0"/>
              <a:t>as leituras são coletadas em campo com uso de um dispositivo móvel do tipo Tablet, utilizando o aplicativo “</a:t>
            </a:r>
            <a:r>
              <a:rPr lang="pt-BR" sz="1600" b="1" dirty="0"/>
              <a:t>Geoinspector</a:t>
            </a:r>
            <a:r>
              <a:rPr lang="pt-BR" sz="1600" dirty="0"/>
              <a:t>”. O técnico utiliza o Tablet em campo para anotar a leitura e posteriormente a carrega-la em sistema web, onde fica armazenada e pode ser avaliada pelos engenheiros que compõem a equipe de Gestão de Barragens, com auxílio de um segundo software, “ SHMS – Slope Health Monitoring System.</a:t>
            </a:r>
          </a:p>
          <a:p>
            <a:endParaRPr lang="pt-BR" sz="1600" b="1" dirty="0">
              <a:solidFill>
                <a:schemeClr val="accent1">
                  <a:lumMod val="75000"/>
                </a:schemeClr>
              </a:solidFill>
            </a:endParaRPr>
          </a:p>
        </p:txBody>
      </p:sp>
      <p:pic>
        <p:nvPicPr>
          <p:cNvPr id="5" name="Imagem 4"/>
          <p:cNvPicPr>
            <a:picLocks noChangeAspect="1"/>
          </p:cNvPicPr>
          <p:nvPr/>
        </p:nvPicPr>
        <p:blipFill rotWithShape="1">
          <a:blip r:embed="rId2"/>
          <a:srcRect l="34906" t="26900" r="32281" b="21651"/>
          <a:stretch/>
        </p:blipFill>
        <p:spPr>
          <a:xfrm>
            <a:off x="7240240" y="781875"/>
            <a:ext cx="2238028" cy="2193267"/>
          </a:xfrm>
          <a:prstGeom prst="rect">
            <a:avLst/>
          </a:prstGeom>
        </p:spPr>
      </p:pic>
      <p:pic>
        <p:nvPicPr>
          <p:cNvPr id="12" name="Picture 2"/>
          <p:cNvPicPr>
            <a:picLocks noChangeAspect="1" noChangeArrowheads="1"/>
          </p:cNvPicPr>
          <p:nvPr/>
        </p:nvPicPr>
        <p:blipFill>
          <a:blip r:embed="rId3">
            <a:extLst>
              <a:ext uri="{28A0092B-C50C-407E-A947-70E740481C1C}">
                <a14:useLocalDpi xmlns:a14="http://schemas.microsoft.com/office/drawing/2010/main"/>
              </a:ext>
            </a:extLst>
          </a:blip>
          <a:srcRect b="2101"/>
          <a:stretch>
            <a:fillRect/>
          </a:stretch>
        </p:blipFill>
        <p:spPr bwMode="auto">
          <a:xfrm>
            <a:off x="7302160" y="2975142"/>
            <a:ext cx="2460273" cy="23114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tângulo 5"/>
          <p:cNvSpPr/>
          <p:nvPr/>
        </p:nvSpPr>
        <p:spPr>
          <a:xfrm>
            <a:off x="195238" y="167345"/>
            <a:ext cx="4556440" cy="400110"/>
          </a:xfrm>
          <a:prstGeom prst="rect">
            <a:avLst/>
          </a:prstGeom>
        </p:spPr>
        <p:txBody>
          <a:bodyPr wrap="none">
            <a:spAutoFit/>
          </a:bodyPr>
          <a:lstStyle/>
          <a:p>
            <a:r>
              <a:rPr lang="pt-BR" sz="2000" b="1" dirty="0">
                <a:solidFill>
                  <a:srgbClr val="002060"/>
                </a:solidFill>
              </a:rPr>
              <a:t>MONITORAMENTO – INSTRUMENTAÇÃO </a:t>
            </a:r>
            <a:endParaRPr lang="pt-BR" sz="2000" b="1" i="1" dirty="0">
              <a:solidFill>
                <a:srgbClr val="002060"/>
              </a:solidFill>
            </a:endParaRPr>
          </a:p>
        </p:txBody>
      </p:sp>
    </p:spTree>
    <p:extLst>
      <p:ext uri="{BB962C8B-B14F-4D97-AF65-F5344CB8AC3E}">
        <p14:creationId xmlns:p14="http://schemas.microsoft.com/office/powerpoint/2010/main" val="4258731977"/>
      </p:ext>
    </p:extLst>
  </p:cSld>
  <p:clrMapOvr>
    <a:masterClrMapping/>
  </p:clrMapOvr>
  <p:transition spd="slow">
    <p:cover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rotWithShape="1">
          <a:blip r:embed="rId3"/>
          <a:srcRect l="782" t="17450" r="23750" b="33139"/>
          <a:stretch/>
        </p:blipFill>
        <p:spPr>
          <a:xfrm>
            <a:off x="6280134" y="876300"/>
            <a:ext cx="3726413" cy="1524852"/>
          </a:xfrm>
          <a:prstGeom prst="rect">
            <a:avLst/>
          </a:prstGeom>
        </p:spPr>
      </p:pic>
      <p:sp>
        <p:nvSpPr>
          <p:cNvPr id="4" name="CaixaDeTexto 3"/>
          <p:cNvSpPr txBox="1"/>
          <p:nvPr/>
        </p:nvSpPr>
        <p:spPr>
          <a:xfrm>
            <a:off x="275061" y="784550"/>
            <a:ext cx="6005073" cy="1815882"/>
          </a:xfrm>
          <a:prstGeom prst="rect">
            <a:avLst/>
          </a:prstGeom>
          <a:noFill/>
        </p:spPr>
        <p:txBody>
          <a:bodyPr wrap="square" rtlCol="0">
            <a:spAutoFit/>
          </a:bodyPr>
          <a:lstStyle/>
          <a:p>
            <a:r>
              <a:rPr lang="pt-BR" sz="1600" b="1" dirty="0">
                <a:solidFill>
                  <a:schemeClr val="accent1">
                    <a:lumMod val="75000"/>
                  </a:schemeClr>
                </a:solidFill>
              </a:rPr>
              <a:t>Análise das leituras: </a:t>
            </a:r>
            <a:r>
              <a:rPr lang="pt-BR" sz="1600" dirty="0"/>
              <a:t>a avaliação e análise das informações coletadas em campo são realizadas pelos engenheiro que compõem a equipe de Gestão de Barragens da Minérios Nacional, empresa do grupo CSN, a partir da elaboração de gráficos, correlacionando as informações coletadas em campo com dados de projeto, pluviometria, características observadas no local, etc.</a:t>
            </a:r>
          </a:p>
          <a:p>
            <a:endParaRPr lang="pt-BR" sz="1600" b="1" dirty="0">
              <a:solidFill>
                <a:schemeClr val="accent1">
                  <a:lumMod val="75000"/>
                </a:schemeClr>
              </a:solidFill>
            </a:endParaRPr>
          </a:p>
        </p:txBody>
      </p:sp>
      <p:sp>
        <p:nvSpPr>
          <p:cNvPr id="7" name="Retângulo 6">
            <a:extLst/>
          </p:cNvPr>
          <p:cNvSpPr/>
          <p:nvPr/>
        </p:nvSpPr>
        <p:spPr>
          <a:xfrm>
            <a:off x="99447" y="2725895"/>
            <a:ext cx="6386979" cy="2554545"/>
          </a:xfrm>
          <a:prstGeom prst="rect">
            <a:avLst/>
          </a:prstGeom>
        </p:spPr>
        <p:txBody>
          <a:bodyPr wrap="square">
            <a:spAutoFit/>
          </a:bodyPr>
          <a:lstStyle/>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endParaRPr lang="pt-BR" sz="1600" dirty="0"/>
          </a:p>
          <a:p>
            <a:pPr>
              <a:buClr>
                <a:schemeClr val="accent1">
                  <a:lumMod val="50000"/>
                </a:schemeClr>
              </a:buClr>
            </a:pPr>
            <a:r>
              <a:rPr lang="pt-BR" sz="1600" dirty="0"/>
              <a:t> </a:t>
            </a:r>
          </a:p>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endParaRPr lang="pt-BR" sz="1600" dirty="0"/>
          </a:p>
        </p:txBody>
      </p:sp>
      <p:sp>
        <p:nvSpPr>
          <p:cNvPr id="8" name="CaixaDeTexto 7"/>
          <p:cNvSpPr txBox="1"/>
          <p:nvPr/>
        </p:nvSpPr>
        <p:spPr>
          <a:xfrm>
            <a:off x="219460" y="2418119"/>
            <a:ext cx="6110356" cy="1569660"/>
          </a:xfrm>
          <a:prstGeom prst="rect">
            <a:avLst/>
          </a:prstGeom>
          <a:noFill/>
        </p:spPr>
        <p:txBody>
          <a:bodyPr wrap="square" rtlCol="0">
            <a:spAutoFit/>
          </a:bodyPr>
          <a:lstStyle/>
          <a:p>
            <a:r>
              <a:rPr lang="pt-BR" sz="1600" b="1" dirty="0">
                <a:solidFill>
                  <a:schemeClr val="accent1">
                    <a:lumMod val="75000"/>
                  </a:schemeClr>
                </a:solidFill>
              </a:rPr>
              <a:t>Níveis de referência da instrumentação: </a:t>
            </a:r>
            <a:r>
              <a:rPr lang="pt-BR" sz="1600" dirty="0"/>
              <a:t>além da avaliação realizada pelos engenheiros, existe um sistema de auxílio implantado no software (SHMS) que sinaliza sempre que as leituras carregadas no sistema atingem os níveis de interesse definidos pela projetista. Os níveis são divididos entre:</a:t>
            </a:r>
          </a:p>
          <a:p>
            <a:endParaRPr lang="pt-BR" sz="1600" b="1" dirty="0">
              <a:solidFill>
                <a:schemeClr val="accent1">
                  <a:lumMod val="75000"/>
                </a:schemeClr>
              </a:solidFill>
            </a:endParaRPr>
          </a:p>
        </p:txBody>
      </p:sp>
      <p:sp>
        <p:nvSpPr>
          <p:cNvPr id="9" name="CaixaDeTexto 8"/>
          <p:cNvSpPr txBox="1"/>
          <p:nvPr/>
        </p:nvSpPr>
        <p:spPr>
          <a:xfrm>
            <a:off x="2614288" y="3881709"/>
            <a:ext cx="1227740" cy="323165"/>
          </a:xfrm>
          <a:prstGeom prst="rect">
            <a:avLst/>
          </a:prstGeom>
          <a:solidFill>
            <a:srgbClr val="FFC000"/>
          </a:solidFill>
        </p:spPr>
        <p:txBody>
          <a:bodyPr wrap="square" rtlCol="0">
            <a:spAutoFit/>
          </a:bodyPr>
          <a:lstStyle/>
          <a:p>
            <a:pPr algn="ctr"/>
            <a:r>
              <a:rPr lang="pt-BR" sz="1500" b="1" dirty="0">
                <a:solidFill>
                  <a:schemeClr val="bg1"/>
                </a:solidFill>
              </a:rPr>
              <a:t>ALERTA</a:t>
            </a:r>
          </a:p>
        </p:txBody>
      </p:sp>
      <p:sp>
        <p:nvSpPr>
          <p:cNvPr id="10" name="CaixaDeTexto 9"/>
          <p:cNvSpPr txBox="1"/>
          <p:nvPr/>
        </p:nvSpPr>
        <p:spPr>
          <a:xfrm>
            <a:off x="2614288" y="3478860"/>
            <a:ext cx="1227740" cy="323165"/>
          </a:xfrm>
          <a:prstGeom prst="rect">
            <a:avLst/>
          </a:prstGeom>
          <a:solidFill>
            <a:srgbClr val="92D050"/>
          </a:solidFill>
        </p:spPr>
        <p:txBody>
          <a:bodyPr wrap="square" rtlCol="0">
            <a:spAutoFit/>
          </a:bodyPr>
          <a:lstStyle/>
          <a:p>
            <a:pPr algn="ctr"/>
            <a:r>
              <a:rPr lang="pt-BR" sz="1500" b="1" dirty="0">
                <a:solidFill>
                  <a:schemeClr val="bg1"/>
                </a:solidFill>
              </a:rPr>
              <a:t>NORMAL</a:t>
            </a:r>
          </a:p>
        </p:txBody>
      </p:sp>
      <p:sp>
        <p:nvSpPr>
          <p:cNvPr id="11" name="CaixaDeTexto 10"/>
          <p:cNvSpPr txBox="1"/>
          <p:nvPr/>
        </p:nvSpPr>
        <p:spPr>
          <a:xfrm>
            <a:off x="2614288" y="4310944"/>
            <a:ext cx="1227740" cy="307777"/>
          </a:xfrm>
          <a:prstGeom prst="rect">
            <a:avLst/>
          </a:prstGeom>
          <a:solidFill>
            <a:srgbClr val="FF0000"/>
          </a:solidFill>
        </p:spPr>
        <p:txBody>
          <a:bodyPr wrap="square" rtlCol="0">
            <a:spAutoFit/>
          </a:bodyPr>
          <a:lstStyle/>
          <a:p>
            <a:pPr algn="ctr"/>
            <a:r>
              <a:rPr lang="pt-BR" sz="1400" b="1" dirty="0">
                <a:solidFill>
                  <a:schemeClr val="bg1"/>
                </a:solidFill>
              </a:rPr>
              <a:t>EMERGÊNCIA</a:t>
            </a:r>
          </a:p>
        </p:txBody>
      </p:sp>
      <p:sp>
        <p:nvSpPr>
          <p:cNvPr id="12" name="Retângulo 11"/>
          <p:cNvSpPr/>
          <p:nvPr/>
        </p:nvSpPr>
        <p:spPr>
          <a:xfrm>
            <a:off x="195238" y="167345"/>
            <a:ext cx="4556440" cy="400110"/>
          </a:xfrm>
          <a:prstGeom prst="rect">
            <a:avLst/>
          </a:prstGeom>
        </p:spPr>
        <p:txBody>
          <a:bodyPr wrap="none">
            <a:spAutoFit/>
          </a:bodyPr>
          <a:lstStyle/>
          <a:p>
            <a:r>
              <a:rPr lang="pt-BR" sz="2000" b="1" dirty="0">
                <a:solidFill>
                  <a:srgbClr val="002060"/>
                </a:solidFill>
              </a:rPr>
              <a:t>MONITORAMENTO – INSTRUMENTAÇÃO </a:t>
            </a:r>
            <a:endParaRPr lang="pt-BR" sz="2000" b="1" i="1" dirty="0">
              <a:solidFill>
                <a:srgbClr val="002060"/>
              </a:solidFill>
            </a:endParaRPr>
          </a:p>
        </p:txBody>
      </p:sp>
      <p:sp>
        <p:nvSpPr>
          <p:cNvPr id="13" name="Retângulo 12"/>
          <p:cNvSpPr/>
          <p:nvPr/>
        </p:nvSpPr>
        <p:spPr>
          <a:xfrm>
            <a:off x="276916" y="4638890"/>
            <a:ext cx="6003218" cy="584775"/>
          </a:xfrm>
          <a:prstGeom prst="rect">
            <a:avLst/>
          </a:prstGeom>
        </p:spPr>
        <p:txBody>
          <a:bodyPr wrap="square">
            <a:spAutoFit/>
          </a:bodyPr>
          <a:lstStyle/>
          <a:p>
            <a:pPr>
              <a:buClr>
                <a:schemeClr val="accent1">
                  <a:lumMod val="50000"/>
                </a:schemeClr>
              </a:buClr>
            </a:pPr>
            <a:r>
              <a:rPr lang="pt-BR" sz="1600" dirty="0"/>
              <a:t>e são definidos a partir de análises de estabilidade variando-se os níveis freáticos para diferentes fatores e segurança.</a:t>
            </a:r>
          </a:p>
        </p:txBody>
      </p:sp>
      <p:pic>
        <p:nvPicPr>
          <p:cNvPr id="3" name="Imagem 2">
            <a:extLst>
              <a:ext uri="{FF2B5EF4-FFF2-40B4-BE49-F238E27FC236}">
                <a16:creationId xmlns:a16="http://schemas.microsoft.com/office/drawing/2014/main" id="{8C2ACB33-3211-4698-8CF0-FC665CD2AB44}"/>
              </a:ext>
            </a:extLst>
          </p:cNvPr>
          <p:cNvPicPr>
            <a:picLocks noChangeAspect="1"/>
          </p:cNvPicPr>
          <p:nvPr/>
        </p:nvPicPr>
        <p:blipFill>
          <a:blip r:embed="rId4"/>
          <a:stretch>
            <a:fillRect/>
          </a:stretch>
        </p:blipFill>
        <p:spPr>
          <a:xfrm>
            <a:off x="6375400" y="2527198"/>
            <a:ext cx="3600000" cy="2753242"/>
          </a:xfrm>
          <a:prstGeom prst="rect">
            <a:avLst/>
          </a:prstGeom>
        </p:spPr>
      </p:pic>
    </p:spTree>
    <p:extLst>
      <p:ext uri="{BB962C8B-B14F-4D97-AF65-F5344CB8AC3E}">
        <p14:creationId xmlns:p14="http://schemas.microsoft.com/office/powerpoint/2010/main" val="3721975300"/>
      </p:ext>
    </p:extLst>
  </p:cSld>
  <p:clrMapOvr>
    <a:masterClrMapping/>
  </p:clrMapOvr>
  <p:transition spd="slow">
    <p:cover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a:extLst>
              <a:ext uri="{FF2B5EF4-FFF2-40B4-BE49-F238E27FC236}">
                <a16:creationId xmlns:a16="http://schemas.microsoft.com/office/drawing/2014/main" id="{9CB9EA05-2076-41F2-B733-C17021D5242A}"/>
              </a:ext>
            </a:extLst>
          </p:cNvPr>
          <p:cNvSpPr/>
          <p:nvPr/>
        </p:nvSpPr>
        <p:spPr>
          <a:xfrm>
            <a:off x="187939" y="3540403"/>
            <a:ext cx="5273061" cy="1323439"/>
          </a:xfrm>
          <a:prstGeom prst="rect">
            <a:avLst/>
          </a:prstGeom>
        </p:spPr>
        <p:txBody>
          <a:bodyPr wrap="square">
            <a:spAutoFit/>
          </a:bodyPr>
          <a:lstStyle/>
          <a:p>
            <a:pPr marL="238110" indent="-238110">
              <a:buClr>
                <a:schemeClr val="accent1">
                  <a:lumMod val="50000"/>
                </a:schemeClr>
              </a:buClr>
              <a:buFont typeface="Wingdings" panose="05000000000000000000" pitchFamily="2" charset="2"/>
              <a:buChar char="§"/>
            </a:pPr>
            <a:r>
              <a:rPr lang="pt-BR" sz="1600" dirty="0"/>
              <a:t>Levantamentos topográficos nos reservatórios das barragens para acompanhamento dos volumes disponíveis;</a:t>
            </a:r>
          </a:p>
          <a:p>
            <a:pPr marL="238110" indent="-238110">
              <a:buClr>
                <a:schemeClr val="accent1">
                  <a:lumMod val="50000"/>
                </a:schemeClr>
              </a:buClr>
              <a:buFont typeface="Wingdings" panose="05000000000000000000" pitchFamily="2" charset="2"/>
              <a:buChar char="§"/>
            </a:pPr>
            <a:endParaRPr lang="pt-BR" sz="1600" dirty="0"/>
          </a:p>
          <a:p>
            <a:pPr marL="238110" indent="-238110">
              <a:buClr>
                <a:schemeClr val="accent1">
                  <a:lumMod val="50000"/>
                </a:schemeClr>
              </a:buClr>
              <a:buFont typeface="Wingdings" panose="05000000000000000000" pitchFamily="2" charset="2"/>
              <a:buChar char="§"/>
            </a:pPr>
            <a:r>
              <a:rPr lang="pt-BR" sz="1600" dirty="0"/>
              <a:t>Inspeções em pontos de difícil acesso.</a:t>
            </a:r>
          </a:p>
        </p:txBody>
      </p:sp>
      <p:pic>
        <p:nvPicPr>
          <p:cNvPr id="7" name="Imagem 6">
            <a:extLst>
              <a:ext uri="{FF2B5EF4-FFF2-40B4-BE49-F238E27FC236}">
                <a16:creationId xmlns:a16="http://schemas.microsoft.com/office/drawing/2014/main" id="{9F73619B-0A76-4AF3-B43C-55BB5D2A89F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9399" y="817275"/>
            <a:ext cx="5083521" cy="2471156"/>
          </a:xfrm>
          <a:prstGeom prst="roundRect">
            <a:avLst>
              <a:gd name="adj" fmla="val 8594"/>
            </a:avLst>
          </a:prstGeom>
          <a:solidFill>
            <a:srgbClr val="FFFFFF">
              <a:shade val="85000"/>
            </a:srgbClr>
          </a:solidFill>
          <a:ln>
            <a:noFill/>
          </a:ln>
          <a:effectLst/>
        </p:spPr>
      </p:pic>
      <p:sp>
        <p:nvSpPr>
          <p:cNvPr id="5" name="Retângulo 4"/>
          <p:cNvSpPr/>
          <p:nvPr/>
        </p:nvSpPr>
        <p:spPr>
          <a:xfrm>
            <a:off x="279400" y="136308"/>
            <a:ext cx="1074140" cy="400110"/>
          </a:xfrm>
          <a:prstGeom prst="rect">
            <a:avLst/>
          </a:prstGeom>
        </p:spPr>
        <p:txBody>
          <a:bodyPr wrap="none">
            <a:spAutoFit/>
          </a:bodyPr>
          <a:lstStyle/>
          <a:p>
            <a:r>
              <a:rPr lang="pt-BR" sz="2000" b="1" dirty="0">
                <a:solidFill>
                  <a:srgbClr val="002060"/>
                </a:solidFill>
              </a:rPr>
              <a:t>DRONES</a:t>
            </a:r>
          </a:p>
        </p:txBody>
      </p:sp>
      <p:pic>
        <p:nvPicPr>
          <p:cNvPr id="2" name="Imagem 1">
            <a:extLst>
              <a:ext uri="{FF2B5EF4-FFF2-40B4-BE49-F238E27FC236}">
                <a16:creationId xmlns:a16="http://schemas.microsoft.com/office/drawing/2014/main" id="{F687507F-592C-4AB3-A04F-2448C7A25D13}"/>
              </a:ext>
            </a:extLst>
          </p:cNvPr>
          <p:cNvPicPr>
            <a:picLocks noChangeAspect="1"/>
          </p:cNvPicPr>
          <p:nvPr/>
        </p:nvPicPr>
        <p:blipFill rotWithShape="1">
          <a:blip r:embed="rId3"/>
          <a:srcRect l="29001" t="14894" r="28249" b="15333"/>
          <a:stretch/>
        </p:blipFill>
        <p:spPr>
          <a:xfrm>
            <a:off x="6223000" y="991004"/>
            <a:ext cx="3478926" cy="3193895"/>
          </a:xfrm>
          <a:prstGeom prst="roundRect">
            <a:avLst/>
          </a:prstGeom>
        </p:spPr>
      </p:pic>
    </p:spTree>
    <p:extLst>
      <p:ext uri="{BB962C8B-B14F-4D97-AF65-F5344CB8AC3E}">
        <p14:creationId xmlns:p14="http://schemas.microsoft.com/office/powerpoint/2010/main" val="631041135"/>
      </p:ext>
    </p:extLst>
  </p:cSld>
  <p:clrMapOvr>
    <a:masterClrMapping/>
  </p:clrMapOvr>
  <p:transition spd="slow">
    <p:cover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90"/>
          <p:cNvSpPr txBox="1">
            <a:spLocks noGrp="1"/>
          </p:cNvSpPr>
          <p:nvPr>
            <p:ph type="title"/>
          </p:nvPr>
        </p:nvSpPr>
        <p:spPr>
          <a:xfrm>
            <a:off x="355600" y="165163"/>
            <a:ext cx="7620000" cy="318998"/>
          </a:xfrm>
          <a:prstGeom prst="rect">
            <a:avLst/>
          </a:prstGeom>
        </p:spPr>
        <p:txBody>
          <a:bodyPr vert="horz" wrap="square" lIns="0" tIns="11113" rIns="0" bIns="0" rtlCol="0">
            <a:spAutoFit/>
          </a:bodyPr>
          <a:lstStyle/>
          <a:p>
            <a:pPr algn="l" rtl="0" eaLnBrk="0" fontAlgn="base" hangingPunct="0">
              <a:spcBef>
                <a:spcPct val="50000"/>
              </a:spcBef>
              <a:spcAft>
                <a:spcPct val="0"/>
              </a:spcAft>
            </a:pPr>
            <a:r>
              <a:rPr lang="pt-BR" sz="2000" kern="1200" dirty="0">
                <a:solidFill>
                  <a:schemeClr val="accent1">
                    <a:lumMod val="50000"/>
                  </a:schemeClr>
                </a:solidFill>
                <a:latin typeface="+mn-lt"/>
                <a:ea typeface="+mn-ea"/>
                <a:cs typeface="+mn-cs"/>
              </a:rPr>
              <a:t>BARRAGEM MINÉRIOS NACIONAL– ECO 1</a:t>
            </a:r>
          </a:p>
        </p:txBody>
      </p:sp>
      <p:sp>
        <p:nvSpPr>
          <p:cNvPr id="2" name="Retângulo 1"/>
          <p:cNvSpPr/>
          <p:nvPr/>
        </p:nvSpPr>
        <p:spPr>
          <a:xfrm>
            <a:off x="203200" y="4686300"/>
            <a:ext cx="9821780" cy="584775"/>
          </a:xfrm>
          <a:prstGeom prst="rect">
            <a:avLst/>
          </a:prstGeom>
        </p:spPr>
        <p:txBody>
          <a:bodyPr wrap="square">
            <a:spAutoFit/>
          </a:bodyPr>
          <a:lstStyle/>
          <a:p>
            <a:pPr>
              <a:spcAft>
                <a:spcPts val="0"/>
              </a:spcAft>
            </a:pPr>
            <a:r>
              <a:rPr lang="pt-BR" sz="1600" b="1" dirty="0">
                <a:latin typeface="Calibri" panose="020F0502020204030204" pitchFamily="34" charset="0"/>
                <a:ea typeface="Calibri" panose="020F0502020204030204" pitchFamily="34" charset="0"/>
                <a:cs typeface="Times New Roman" panose="02020603050405020304" pitchFamily="18" charset="0"/>
              </a:rPr>
              <a:t>Nota</a:t>
            </a:r>
            <a:r>
              <a:rPr lang="pt-BR" sz="1600" dirty="0">
                <a:latin typeface="Calibri" panose="020F0502020204030204" pitchFamily="34" charset="0"/>
                <a:ea typeface="Calibri" panose="020F0502020204030204" pitchFamily="34" charset="0"/>
                <a:cs typeface="Times New Roman" panose="02020603050405020304" pitchFamily="18" charset="0"/>
              </a:rPr>
              <a:t>: de acordo com a legislação ambiental vigente não há limite para lançamento de efluente em barragens e/ou dique de contenção de sedimentos. No entanto, o valor máximo permitido no curso d’água à jusante é de 100 NTU .</a:t>
            </a:r>
          </a:p>
        </p:txBody>
      </p:sp>
      <p:graphicFrame>
        <p:nvGraphicFramePr>
          <p:cNvPr id="5" name="Gráfico 4">
            <a:extLst>
              <a:ext uri="{FF2B5EF4-FFF2-40B4-BE49-F238E27FC236}">
                <a16:creationId xmlns:a16="http://schemas.microsoft.com/office/drawing/2014/main" id="{6D27802E-2DC6-47C7-BFD8-9E1147B10192}"/>
              </a:ext>
            </a:extLst>
          </p:cNvPr>
          <p:cNvGraphicFramePr>
            <a:graphicFrameLocks/>
          </p:cNvGraphicFramePr>
          <p:nvPr>
            <p:extLst>
              <p:ext uri="{D42A27DB-BD31-4B8C-83A1-F6EECF244321}">
                <p14:modId xmlns:p14="http://schemas.microsoft.com/office/powerpoint/2010/main" val="18285706"/>
              </p:ext>
            </p:extLst>
          </p:nvPr>
        </p:nvGraphicFramePr>
        <p:xfrm>
          <a:off x="584200" y="952500"/>
          <a:ext cx="8763000" cy="36576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773302422"/>
      </p:ext>
    </p:extLst>
  </p:cSld>
  <p:clrMapOvr>
    <a:masterClrMapping/>
  </p:clrMapOvr>
  <p:transition spd="slow">
    <p:cover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027" y="3317187"/>
            <a:ext cx="2834176" cy="2125632"/>
          </a:xfrm>
          <a:prstGeom prst="roundRect">
            <a:avLst/>
          </a:prstGeom>
        </p:spPr>
      </p:pic>
      <p:sp>
        <p:nvSpPr>
          <p:cNvPr id="4" name="CaixaDeTexto 3"/>
          <p:cNvSpPr txBox="1"/>
          <p:nvPr/>
        </p:nvSpPr>
        <p:spPr>
          <a:xfrm>
            <a:off x="246324" y="788601"/>
            <a:ext cx="5175656" cy="2800767"/>
          </a:xfrm>
          <a:prstGeom prst="rect">
            <a:avLst/>
          </a:prstGeom>
          <a:noFill/>
        </p:spPr>
        <p:txBody>
          <a:bodyPr wrap="square" rtlCol="0">
            <a:spAutoFit/>
          </a:bodyPr>
          <a:lstStyle/>
          <a:p>
            <a:r>
              <a:rPr lang="pt-BR" sz="1600" b="1" dirty="0">
                <a:solidFill>
                  <a:schemeClr val="accent1">
                    <a:lumMod val="75000"/>
                  </a:schemeClr>
                </a:solidFill>
              </a:rPr>
              <a:t>Automatização: </a:t>
            </a:r>
            <a:r>
              <a:rPr lang="pt-BR" sz="1600" dirty="0"/>
              <a:t>todas as barragens da Minérios Nacional estão passando por um processo de automatização da instrumentação. Esse processo possibilitará o acompanhamento dos instrumentos em tempo real, a partir da instalação de equipamentos que coletam as informações e transferem os dados diretamente para o sistema de gerenciamento das barragens, sem a necessidade da ida ao campo para a coleta da leitura. Isso permite um acompanhamento mais próximo e detalhado do comportamento das estruturas.</a:t>
            </a:r>
          </a:p>
          <a:p>
            <a:r>
              <a:rPr lang="pt-BR" sz="1600" b="1" dirty="0">
                <a:solidFill>
                  <a:schemeClr val="accent1">
                    <a:lumMod val="75000"/>
                  </a:schemeClr>
                </a:solidFill>
              </a:rPr>
              <a:t> </a:t>
            </a:r>
          </a:p>
        </p:txBody>
      </p:sp>
      <p:pic>
        <p:nvPicPr>
          <p:cNvPr id="20" name="Imagem 19"/>
          <p:cNvPicPr>
            <a:picLocks noChangeAspect="1"/>
          </p:cNvPicPr>
          <p:nvPr/>
        </p:nvPicPr>
        <p:blipFill rotWithShape="1">
          <a:blip r:embed="rId3"/>
          <a:srcRect l="782" t="17450" r="23750" b="33139"/>
          <a:stretch/>
        </p:blipFill>
        <p:spPr>
          <a:xfrm>
            <a:off x="571683" y="3768284"/>
            <a:ext cx="3701505" cy="1514660"/>
          </a:xfrm>
          <a:prstGeom prst="rect">
            <a:avLst/>
          </a:prstGeom>
        </p:spPr>
      </p:pic>
      <p:sp>
        <p:nvSpPr>
          <p:cNvPr id="21" name="CaixaDeTexto 20"/>
          <p:cNvSpPr txBox="1"/>
          <p:nvPr/>
        </p:nvSpPr>
        <p:spPr>
          <a:xfrm>
            <a:off x="1296252" y="3303309"/>
            <a:ext cx="1940211" cy="323165"/>
          </a:xfrm>
          <a:prstGeom prst="rect">
            <a:avLst/>
          </a:prstGeom>
          <a:noFill/>
        </p:spPr>
        <p:txBody>
          <a:bodyPr wrap="none" rtlCol="0">
            <a:spAutoFit/>
          </a:bodyPr>
          <a:lstStyle/>
          <a:p>
            <a:r>
              <a:rPr lang="pt-BR" sz="1500" b="1" dirty="0">
                <a:solidFill>
                  <a:schemeClr val="accent1">
                    <a:lumMod val="75000"/>
                  </a:schemeClr>
                </a:solidFill>
              </a:rPr>
              <a:t>Dados em tempo real </a:t>
            </a:r>
          </a:p>
        </p:txBody>
      </p:sp>
      <p:sp>
        <p:nvSpPr>
          <p:cNvPr id="43" name="CaixaDeTexto 42"/>
          <p:cNvSpPr txBox="1"/>
          <p:nvPr/>
        </p:nvSpPr>
        <p:spPr>
          <a:xfrm>
            <a:off x="7443428" y="5097539"/>
            <a:ext cx="1965474" cy="323165"/>
          </a:xfrm>
          <a:prstGeom prst="rect">
            <a:avLst/>
          </a:prstGeom>
          <a:solidFill>
            <a:schemeClr val="bg1"/>
          </a:solidFill>
        </p:spPr>
        <p:txBody>
          <a:bodyPr wrap="none" rtlCol="0">
            <a:spAutoFit/>
          </a:bodyPr>
          <a:lstStyle/>
          <a:p>
            <a:r>
              <a:rPr lang="pt-BR" sz="1500" b="1" dirty="0">
                <a:solidFill>
                  <a:schemeClr val="accent1">
                    <a:lumMod val="75000"/>
                  </a:schemeClr>
                </a:solidFill>
              </a:rPr>
              <a:t>Vídeo Monitoramento</a:t>
            </a:r>
          </a:p>
        </p:txBody>
      </p:sp>
      <p:sp>
        <p:nvSpPr>
          <p:cNvPr id="6" name="AutoShape 4" descr="Resultado de imagem para camera monitoramento desenho"/>
          <p:cNvSpPr>
            <a:spLocks noChangeAspect="1" noChangeArrowheads="1"/>
          </p:cNvSpPr>
          <p:nvPr/>
        </p:nvSpPr>
        <p:spPr bwMode="auto">
          <a:xfrm>
            <a:off x="4953000" y="2730500"/>
            <a:ext cx="254000" cy="254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6200" tIns="38100" rIns="76200" bIns="38100" numCol="1" anchor="t" anchorCtr="0" compatLnSpc="1">
            <a:prstTxWarp prst="textNoShape">
              <a:avLst/>
            </a:prstTxWarp>
          </a:bodyPr>
          <a:lstStyle/>
          <a:p>
            <a:endParaRPr lang="pt-BR" sz="1500" dirty="0"/>
          </a:p>
        </p:txBody>
      </p:sp>
      <p:pic>
        <p:nvPicPr>
          <p:cNvPr id="8" name="Imagem 7"/>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rot="21448132">
            <a:off x="8045062" y="1509131"/>
            <a:ext cx="762206" cy="734125"/>
          </a:xfrm>
          <a:prstGeom prst="rect">
            <a:avLst/>
          </a:prstGeom>
        </p:spPr>
      </p:pic>
      <p:grpSp>
        <p:nvGrpSpPr>
          <p:cNvPr id="9" name="Agrupar 8"/>
          <p:cNvGrpSpPr/>
          <p:nvPr/>
        </p:nvGrpSpPr>
        <p:grpSpPr>
          <a:xfrm>
            <a:off x="4598547" y="837800"/>
            <a:ext cx="5256427" cy="3543700"/>
            <a:chOff x="3534088" y="837799"/>
            <a:chExt cx="6460929" cy="4022482"/>
          </a:xfrm>
        </p:grpSpPr>
        <p:pic>
          <p:nvPicPr>
            <p:cNvPr id="7" name="Imagem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46209" y="837799"/>
              <a:ext cx="5448808" cy="2951438"/>
            </a:xfrm>
            <a:prstGeom prst="roundRect">
              <a:avLst>
                <a:gd name="adj" fmla="val 8594"/>
              </a:avLst>
            </a:prstGeom>
            <a:solidFill>
              <a:srgbClr val="FFFFFF">
                <a:shade val="85000"/>
              </a:srgbClr>
            </a:solidFill>
            <a:ln>
              <a:noFill/>
            </a:ln>
            <a:effectLst/>
          </p:spPr>
        </p:pic>
        <p:cxnSp>
          <p:nvCxnSpPr>
            <p:cNvPr id="26" name="Conector de Seta Reta 25"/>
            <p:cNvCxnSpPr/>
            <p:nvPr/>
          </p:nvCxnSpPr>
          <p:spPr>
            <a:xfrm flipV="1">
              <a:off x="5947916" y="2352549"/>
              <a:ext cx="2580287" cy="120013"/>
            </a:xfrm>
            <a:prstGeom prst="straightConnector1">
              <a:avLst/>
            </a:prstGeom>
            <a:ln w="3810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1" name="Conector de Seta Reta 30"/>
            <p:cNvCxnSpPr/>
            <p:nvPr/>
          </p:nvCxnSpPr>
          <p:spPr>
            <a:xfrm flipH="1">
              <a:off x="3534088" y="2412556"/>
              <a:ext cx="5086309" cy="2447725"/>
            </a:xfrm>
            <a:prstGeom prst="straightConnector1">
              <a:avLst/>
            </a:prstGeom>
            <a:ln w="3810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9" name="Conector de Seta Reta 38"/>
            <p:cNvCxnSpPr/>
            <p:nvPr/>
          </p:nvCxnSpPr>
          <p:spPr>
            <a:xfrm>
              <a:off x="9100447" y="2077414"/>
              <a:ext cx="0" cy="1526181"/>
            </a:xfrm>
            <a:prstGeom prst="straightConnector1">
              <a:avLst/>
            </a:prstGeom>
            <a:ln w="3810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0" name="Conector reto 9"/>
            <p:cNvCxnSpPr/>
            <p:nvPr/>
          </p:nvCxnSpPr>
          <p:spPr>
            <a:xfrm>
              <a:off x="8823107" y="2077413"/>
              <a:ext cx="277340" cy="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grpSp>
      <p:sp>
        <p:nvSpPr>
          <p:cNvPr id="5" name="Retângulo 4"/>
          <p:cNvSpPr/>
          <p:nvPr/>
        </p:nvSpPr>
        <p:spPr>
          <a:xfrm>
            <a:off x="219461" y="100007"/>
            <a:ext cx="4573303" cy="400110"/>
          </a:xfrm>
          <a:prstGeom prst="rect">
            <a:avLst/>
          </a:prstGeom>
        </p:spPr>
        <p:txBody>
          <a:bodyPr wrap="none">
            <a:spAutoFit/>
          </a:bodyPr>
          <a:lstStyle/>
          <a:p>
            <a:r>
              <a:rPr lang="pt-BR" sz="2000" b="1" dirty="0">
                <a:solidFill>
                  <a:srgbClr val="002060"/>
                </a:solidFill>
              </a:rPr>
              <a:t>AUTOMATIZAÇÃO DO MONITORAMENTO</a:t>
            </a:r>
            <a:endParaRPr lang="pt-BR" sz="2000" b="1" i="1" dirty="0">
              <a:solidFill>
                <a:srgbClr val="002060"/>
              </a:solidFill>
            </a:endParaRPr>
          </a:p>
        </p:txBody>
      </p:sp>
    </p:spTree>
    <p:extLst>
      <p:ext uri="{BB962C8B-B14F-4D97-AF65-F5344CB8AC3E}">
        <p14:creationId xmlns:p14="http://schemas.microsoft.com/office/powerpoint/2010/main" val="384769581"/>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750"/>
                                        <p:tgtEl>
                                          <p:spTgt spid="2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750"/>
                                        <p:tgtEl>
                                          <p:spTgt spid="21"/>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up)">
                                      <p:cBhvr>
                                        <p:cTn id="13" dur="7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4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90"/>
          <p:cNvSpPr txBox="1">
            <a:spLocks noGrp="1"/>
          </p:cNvSpPr>
          <p:nvPr>
            <p:ph type="title"/>
          </p:nvPr>
        </p:nvSpPr>
        <p:spPr>
          <a:xfrm>
            <a:off x="355600" y="165163"/>
            <a:ext cx="6629400" cy="318998"/>
          </a:xfrm>
          <a:prstGeom prst="rect">
            <a:avLst/>
          </a:prstGeom>
        </p:spPr>
        <p:txBody>
          <a:bodyPr vert="horz" wrap="square" lIns="0" tIns="11113" rIns="0" bIns="0" rtlCol="0">
            <a:spAutoFit/>
          </a:bodyPr>
          <a:lstStyle/>
          <a:p>
            <a:pPr algn="l" rtl="0" eaLnBrk="0" fontAlgn="base" hangingPunct="0">
              <a:spcBef>
                <a:spcPct val="50000"/>
              </a:spcBef>
              <a:spcAft>
                <a:spcPct val="0"/>
              </a:spcAft>
            </a:pPr>
            <a:r>
              <a:rPr lang="pt-BR" sz="2000" kern="1200" dirty="0">
                <a:solidFill>
                  <a:schemeClr val="accent1">
                    <a:lumMod val="50000"/>
                  </a:schemeClr>
                </a:solidFill>
                <a:latin typeface="+mn-lt"/>
                <a:ea typeface="+mn-ea"/>
                <a:cs typeface="+mn-cs"/>
              </a:rPr>
              <a:t>BARRAGENS MINÉRIOS NACIONAL– LAUDO DE ESTABILIDADE</a:t>
            </a:r>
          </a:p>
        </p:txBody>
      </p:sp>
      <p:sp>
        <p:nvSpPr>
          <p:cNvPr id="5" name="CaixaDeTexto 4"/>
          <p:cNvSpPr txBox="1"/>
          <p:nvPr/>
        </p:nvSpPr>
        <p:spPr>
          <a:xfrm>
            <a:off x="190500" y="1440983"/>
            <a:ext cx="5422900" cy="2123658"/>
          </a:xfrm>
          <a:prstGeom prst="rect">
            <a:avLst/>
          </a:prstGeom>
          <a:noFill/>
        </p:spPr>
        <p:txBody>
          <a:bodyPr wrap="square" rtlCol="0">
            <a:spAutoFit/>
          </a:bodyPr>
          <a:lstStyle/>
          <a:p>
            <a:pPr marL="285750" indent="-285750" algn="just">
              <a:buFont typeface="Arial" panose="020B0604020202020204" pitchFamily="34" charset="0"/>
              <a:buChar char="•"/>
            </a:pPr>
            <a:endParaRPr lang="pt-BR" sz="1600" dirty="0">
              <a:latin typeface="Calibri" panose="020F0502020204030204" pitchFamily="34" charset="0"/>
            </a:endParaRPr>
          </a:p>
          <a:p>
            <a:pPr algn="just"/>
            <a:endParaRPr lang="pt-BR" sz="1600" dirty="0">
              <a:latin typeface="Calibri" panose="020F0502020204030204" pitchFamily="34" charset="0"/>
            </a:endParaRPr>
          </a:p>
          <a:p>
            <a:pPr marL="285750" indent="-285750" algn="just">
              <a:buFont typeface="Arial" panose="020B0604020202020204" pitchFamily="34" charset="0"/>
              <a:buChar char="•"/>
            </a:pPr>
            <a:r>
              <a:rPr lang="pt-BR" sz="1600" dirty="0">
                <a:latin typeface="Calibri" panose="020F0502020204030204" pitchFamily="34" charset="0"/>
              </a:rPr>
              <a:t>O laudo de </a:t>
            </a:r>
            <a:r>
              <a:rPr lang="pt-BR" sz="2400" b="1" dirty="0">
                <a:solidFill>
                  <a:srgbClr val="2962A7"/>
                </a:solidFill>
                <a:latin typeface="Calibri" panose="020F0502020204030204" pitchFamily="34" charset="0"/>
              </a:rPr>
              <a:t>estabilidade das barragens B2, ECO 1 e ECO 2 </a:t>
            </a:r>
            <a:r>
              <a:rPr lang="pt-BR" sz="1600" dirty="0">
                <a:latin typeface="Calibri" panose="020F0502020204030204" pitchFamily="34" charset="0"/>
              </a:rPr>
              <a:t>foi protocolado nos órgãos públicos em </a:t>
            </a:r>
            <a:r>
              <a:rPr lang="pt-BR" sz="2400" b="1" dirty="0">
                <a:latin typeface="Calibri" panose="020F0502020204030204" pitchFamily="34" charset="0"/>
              </a:rPr>
              <a:t>30/3/19</a:t>
            </a:r>
            <a:r>
              <a:rPr lang="pt-BR" sz="1600" dirty="0">
                <a:latin typeface="Calibri" panose="020F0502020204030204" pitchFamily="34" charset="0"/>
              </a:rPr>
              <a:t>, sem pedido de postergação de prazo. </a:t>
            </a:r>
          </a:p>
          <a:p>
            <a:pPr algn="just"/>
            <a:endParaRPr lang="pt-BR" sz="1600" dirty="0">
              <a:latin typeface="Calibri" panose="020F0502020204030204" pitchFamily="34" charset="0"/>
            </a:endParaRPr>
          </a:p>
          <a:p>
            <a:pPr marL="238115" indent="-238115" algn="just">
              <a:buFont typeface="Arial" panose="020B0604020202020204" pitchFamily="34" charset="0"/>
              <a:buChar char="•"/>
            </a:pPr>
            <a:endParaRPr lang="pt-BR" sz="1200" dirty="0">
              <a:latin typeface="Calibri" panose="020F0502020204030204" pitchFamily="34" charset="0"/>
            </a:endParaRPr>
          </a:p>
        </p:txBody>
      </p:sp>
      <p:grpSp>
        <p:nvGrpSpPr>
          <p:cNvPr id="7" name="Agrupar 6"/>
          <p:cNvGrpSpPr/>
          <p:nvPr/>
        </p:nvGrpSpPr>
        <p:grpSpPr>
          <a:xfrm>
            <a:off x="6245047" y="1021372"/>
            <a:ext cx="3098759" cy="4381500"/>
            <a:chOff x="6103940" y="882838"/>
            <a:chExt cx="3098759" cy="4381500"/>
          </a:xfrm>
        </p:grpSpPr>
        <p:pic>
          <p:nvPicPr>
            <p:cNvPr id="12" name="Imagem 11">
              <a:extLst>
                <a:ext uri="{FF2B5EF4-FFF2-40B4-BE49-F238E27FC236}">
                  <a16:creationId xmlns:a16="http://schemas.microsoft.com/office/drawing/2014/main" id="{86BAE065-CB6D-4473-A687-5482EF5F712D}"/>
                </a:ext>
              </a:extLst>
            </p:cNvPr>
            <p:cNvPicPr>
              <a:picLocks noChangeAspect="1"/>
            </p:cNvPicPr>
            <p:nvPr/>
          </p:nvPicPr>
          <p:blipFill>
            <a:blip r:embed="rId3"/>
            <a:stretch>
              <a:fillRect/>
            </a:stretch>
          </p:blipFill>
          <p:spPr>
            <a:xfrm>
              <a:off x="6103940" y="882838"/>
              <a:ext cx="3098759" cy="4381500"/>
            </a:xfrm>
            <a:prstGeom prst="rect">
              <a:avLst/>
            </a:prstGeom>
          </p:spPr>
        </p:pic>
        <p:sp>
          <p:nvSpPr>
            <p:cNvPr id="2" name="Retângulo 1"/>
            <p:cNvSpPr/>
            <p:nvPr/>
          </p:nvSpPr>
          <p:spPr>
            <a:xfrm>
              <a:off x="6110884" y="1181100"/>
              <a:ext cx="1447800" cy="228600"/>
            </a:xfrm>
            <a:prstGeom prst="rect">
              <a:avLst/>
            </a:prstGeom>
            <a:noFill/>
            <a:ln w="3810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
          <p:nvSpPr>
            <p:cNvPr id="8" name="Retângulo 7"/>
            <p:cNvSpPr/>
            <p:nvPr/>
          </p:nvSpPr>
          <p:spPr>
            <a:xfrm>
              <a:off x="6205519" y="1866900"/>
              <a:ext cx="855681" cy="152400"/>
            </a:xfrm>
            <a:prstGeom prst="rect">
              <a:avLst/>
            </a:prstGeom>
            <a:noFill/>
            <a:ln w="3810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
          <p:nvSpPr>
            <p:cNvPr id="10" name="Retângulo 9"/>
            <p:cNvSpPr/>
            <p:nvPr/>
          </p:nvSpPr>
          <p:spPr>
            <a:xfrm>
              <a:off x="6224716" y="3184619"/>
              <a:ext cx="855681" cy="152400"/>
            </a:xfrm>
            <a:prstGeom prst="rect">
              <a:avLst/>
            </a:prstGeom>
            <a:noFill/>
            <a:ln w="3810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
          <p:nvSpPr>
            <p:cNvPr id="16" name="Retângulo 15"/>
            <p:cNvSpPr/>
            <p:nvPr/>
          </p:nvSpPr>
          <p:spPr>
            <a:xfrm>
              <a:off x="6148369" y="2144759"/>
              <a:ext cx="855681" cy="152400"/>
            </a:xfrm>
            <a:prstGeom prst="rect">
              <a:avLst/>
            </a:prstGeom>
            <a:noFill/>
            <a:ln w="3810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grpSp>
      <p:grpSp>
        <p:nvGrpSpPr>
          <p:cNvPr id="6" name="Agrupar 5"/>
          <p:cNvGrpSpPr/>
          <p:nvPr/>
        </p:nvGrpSpPr>
        <p:grpSpPr>
          <a:xfrm>
            <a:off x="6183865" y="1020182"/>
            <a:ext cx="3099600" cy="4382690"/>
            <a:chOff x="1786008" y="746573"/>
            <a:chExt cx="3099600" cy="4382690"/>
          </a:xfrm>
        </p:grpSpPr>
        <p:pic>
          <p:nvPicPr>
            <p:cNvPr id="13" name="Imagem 12">
              <a:extLst>
                <a:ext uri="{FF2B5EF4-FFF2-40B4-BE49-F238E27FC236}">
                  <a16:creationId xmlns:a16="http://schemas.microsoft.com/office/drawing/2014/main" id="{65D23987-B3C3-4887-813F-B7B59124D9CF}"/>
                </a:ext>
              </a:extLst>
            </p:cNvPr>
            <p:cNvPicPr>
              <a:picLocks noChangeAspect="1"/>
            </p:cNvPicPr>
            <p:nvPr/>
          </p:nvPicPr>
          <p:blipFill>
            <a:blip r:embed="rId4"/>
            <a:stretch>
              <a:fillRect/>
            </a:stretch>
          </p:blipFill>
          <p:spPr>
            <a:xfrm>
              <a:off x="1786008" y="746573"/>
              <a:ext cx="3099600" cy="4382690"/>
            </a:xfrm>
            <a:prstGeom prst="rect">
              <a:avLst/>
            </a:prstGeom>
          </p:spPr>
        </p:pic>
        <p:sp>
          <p:nvSpPr>
            <p:cNvPr id="18" name="Retângulo 17"/>
            <p:cNvSpPr/>
            <p:nvPr/>
          </p:nvSpPr>
          <p:spPr>
            <a:xfrm>
              <a:off x="1796655" y="1018253"/>
              <a:ext cx="1447800" cy="228600"/>
            </a:xfrm>
            <a:prstGeom prst="rect">
              <a:avLst/>
            </a:prstGeom>
            <a:noFill/>
            <a:ln w="3810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
          <p:nvSpPr>
            <p:cNvPr id="19" name="Retângulo 18"/>
            <p:cNvSpPr/>
            <p:nvPr/>
          </p:nvSpPr>
          <p:spPr>
            <a:xfrm>
              <a:off x="1879600" y="1699532"/>
              <a:ext cx="1066800" cy="167368"/>
            </a:xfrm>
            <a:prstGeom prst="rect">
              <a:avLst/>
            </a:prstGeom>
            <a:noFill/>
            <a:ln w="3810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
          <p:nvSpPr>
            <p:cNvPr id="20" name="Retângulo 19"/>
            <p:cNvSpPr/>
            <p:nvPr/>
          </p:nvSpPr>
          <p:spPr>
            <a:xfrm>
              <a:off x="1849846" y="1964597"/>
              <a:ext cx="855681" cy="152400"/>
            </a:xfrm>
            <a:prstGeom prst="rect">
              <a:avLst/>
            </a:prstGeom>
            <a:noFill/>
            <a:ln w="3810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
          <p:nvSpPr>
            <p:cNvPr id="21" name="Retângulo 20"/>
            <p:cNvSpPr/>
            <p:nvPr/>
          </p:nvSpPr>
          <p:spPr>
            <a:xfrm>
              <a:off x="1879600" y="2997387"/>
              <a:ext cx="990600" cy="187231"/>
            </a:xfrm>
            <a:prstGeom prst="rect">
              <a:avLst/>
            </a:prstGeom>
            <a:noFill/>
            <a:ln w="3810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grpSp>
      <p:grpSp>
        <p:nvGrpSpPr>
          <p:cNvPr id="3" name="Agrupar 2"/>
          <p:cNvGrpSpPr/>
          <p:nvPr/>
        </p:nvGrpSpPr>
        <p:grpSpPr>
          <a:xfrm>
            <a:off x="6175073" y="1020182"/>
            <a:ext cx="3099600" cy="4382690"/>
            <a:chOff x="1786008" y="841983"/>
            <a:chExt cx="3099600" cy="4382690"/>
          </a:xfrm>
        </p:grpSpPr>
        <p:pic>
          <p:nvPicPr>
            <p:cNvPr id="15" name="Imagem 14">
              <a:extLst>
                <a:ext uri="{FF2B5EF4-FFF2-40B4-BE49-F238E27FC236}">
                  <a16:creationId xmlns:a16="http://schemas.microsoft.com/office/drawing/2014/main" id="{D60B8E8A-8A98-4213-9E6A-5A130295D126}"/>
                </a:ext>
              </a:extLst>
            </p:cNvPr>
            <p:cNvPicPr>
              <a:picLocks noChangeAspect="1"/>
            </p:cNvPicPr>
            <p:nvPr/>
          </p:nvPicPr>
          <p:blipFill>
            <a:blip r:embed="rId5"/>
            <a:stretch>
              <a:fillRect/>
            </a:stretch>
          </p:blipFill>
          <p:spPr>
            <a:xfrm>
              <a:off x="1786008" y="841983"/>
              <a:ext cx="3099600" cy="4382690"/>
            </a:xfrm>
            <a:prstGeom prst="rect">
              <a:avLst/>
            </a:prstGeom>
          </p:spPr>
        </p:pic>
        <p:sp>
          <p:nvSpPr>
            <p:cNvPr id="9" name="Retângulo 8"/>
            <p:cNvSpPr/>
            <p:nvPr/>
          </p:nvSpPr>
          <p:spPr>
            <a:xfrm>
              <a:off x="1879600" y="2118599"/>
              <a:ext cx="855681" cy="152400"/>
            </a:xfrm>
            <a:prstGeom prst="rect">
              <a:avLst/>
            </a:prstGeom>
            <a:noFill/>
            <a:ln w="3810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
          <p:nvSpPr>
            <p:cNvPr id="11" name="Retângulo 10"/>
            <p:cNvSpPr/>
            <p:nvPr/>
          </p:nvSpPr>
          <p:spPr>
            <a:xfrm>
              <a:off x="1786008" y="1085577"/>
              <a:ext cx="1447800" cy="228600"/>
            </a:xfrm>
            <a:prstGeom prst="rect">
              <a:avLst/>
            </a:prstGeom>
            <a:noFill/>
            <a:ln w="3810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
          <p:nvSpPr>
            <p:cNvPr id="14" name="Retângulo 13"/>
            <p:cNvSpPr/>
            <p:nvPr/>
          </p:nvSpPr>
          <p:spPr>
            <a:xfrm>
              <a:off x="1879600" y="1790700"/>
              <a:ext cx="1066800" cy="152400"/>
            </a:xfrm>
            <a:prstGeom prst="rect">
              <a:avLst/>
            </a:prstGeom>
            <a:noFill/>
            <a:ln w="3810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
          <p:nvSpPr>
            <p:cNvPr id="17" name="Retângulo 16"/>
            <p:cNvSpPr/>
            <p:nvPr/>
          </p:nvSpPr>
          <p:spPr>
            <a:xfrm>
              <a:off x="1879600" y="3151621"/>
              <a:ext cx="914400" cy="185398"/>
            </a:xfrm>
            <a:prstGeom prst="rect">
              <a:avLst/>
            </a:prstGeom>
            <a:noFill/>
            <a:ln w="3810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grpSp>
    </p:spTree>
    <p:extLst>
      <p:ext uri="{BB962C8B-B14F-4D97-AF65-F5344CB8AC3E}">
        <p14:creationId xmlns:p14="http://schemas.microsoft.com/office/powerpoint/2010/main" val="1046242144"/>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6370" y="158400"/>
            <a:ext cx="6347630" cy="318998"/>
          </a:xfrm>
          <a:prstGeom prst="rect">
            <a:avLst/>
          </a:prstGeom>
        </p:spPr>
        <p:txBody>
          <a:bodyPr vert="horz" wrap="square" lIns="0" tIns="11113" rIns="0" bIns="0" rtlCol="0">
            <a:spAutoFit/>
          </a:bodyPr>
          <a:lstStyle/>
          <a:p>
            <a:pPr marL="10583" algn="l" rtl="0" eaLnBrk="0" fontAlgn="base" hangingPunct="0">
              <a:spcBef>
                <a:spcPct val="50000"/>
              </a:spcBef>
              <a:spcAft>
                <a:spcPct val="0"/>
              </a:spcAft>
            </a:pPr>
            <a:r>
              <a:rPr lang="pt-BR" sz="2000" kern="1200" dirty="0">
                <a:solidFill>
                  <a:schemeClr val="accent1">
                    <a:lumMod val="50000"/>
                  </a:schemeClr>
                </a:solidFill>
                <a:latin typeface="+mn-lt"/>
                <a:ea typeface="+mn-ea"/>
                <a:cs typeface="+mn-cs"/>
              </a:rPr>
              <a:t>MINÉRIOS NACIONAL– VISÃO DAS BARRAGENS</a:t>
            </a:r>
          </a:p>
        </p:txBody>
      </p:sp>
      <p:sp>
        <p:nvSpPr>
          <p:cNvPr id="16" name="object 16"/>
          <p:cNvSpPr txBox="1"/>
          <p:nvPr/>
        </p:nvSpPr>
        <p:spPr>
          <a:xfrm>
            <a:off x="19134" y="5594879"/>
            <a:ext cx="992188" cy="102592"/>
          </a:xfrm>
          <a:prstGeom prst="rect">
            <a:avLst/>
          </a:prstGeom>
        </p:spPr>
        <p:txBody>
          <a:bodyPr vert="horz" wrap="square" lIns="0" tIns="0" rIns="0" bIns="0" rtlCol="0">
            <a:spAutoFit/>
          </a:bodyPr>
          <a:lstStyle/>
          <a:p>
            <a:pPr marL="10583">
              <a:lnSpc>
                <a:spcPts val="796"/>
              </a:lnSpc>
            </a:pPr>
            <a:r>
              <a:rPr sz="750" spc="-87" dirty="0">
                <a:solidFill>
                  <a:srgbClr val="7E7E7E"/>
                </a:solidFill>
                <a:latin typeface="Arial"/>
                <a:cs typeface="Arial"/>
              </a:rPr>
              <a:t>FONTE: </a:t>
            </a:r>
            <a:r>
              <a:rPr sz="750" spc="-125" dirty="0">
                <a:solidFill>
                  <a:srgbClr val="7E7E7E"/>
                </a:solidFill>
                <a:latin typeface="Arial"/>
                <a:cs typeface="Arial"/>
              </a:rPr>
              <a:t>CSN</a:t>
            </a:r>
            <a:r>
              <a:rPr sz="750" spc="-112" dirty="0">
                <a:solidFill>
                  <a:srgbClr val="7E7E7E"/>
                </a:solidFill>
                <a:latin typeface="Arial"/>
                <a:cs typeface="Arial"/>
              </a:rPr>
              <a:t> </a:t>
            </a:r>
            <a:r>
              <a:rPr sz="750" spc="-83" dirty="0">
                <a:solidFill>
                  <a:srgbClr val="7E7E7E"/>
                </a:solidFill>
                <a:latin typeface="Arial"/>
                <a:cs typeface="Arial"/>
              </a:rPr>
              <a:t>MINERAÇÃO</a:t>
            </a:r>
            <a:endParaRPr sz="750" dirty="0">
              <a:latin typeface="Arial"/>
              <a:cs typeface="Arial"/>
            </a:endParaRPr>
          </a:p>
        </p:txBody>
      </p:sp>
      <p:sp>
        <p:nvSpPr>
          <p:cNvPr id="18" name="object 31"/>
          <p:cNvSpPr/>
          <p:nvPr/>
        </p:nvSpPr>
        <p:spPr>
          <a:xfrm rot="3874183">
            <a:off x="6633456" y="4214063"/>
            <a:ext cx="1232429" cy="140758"/>
          </a:xfrm>
          <a:custGeom>
            <a:avLst/>
            <a:gdLst/>
            <a:ahLst/>
            <a:cxnLst/>
            <a:rect l="l" t="t" r="r" b="b"/>
            <a:pathLst>
              <a:path w="1478914" h="168910">
                <a:moveTo>
                  <a:pt x="74930" y="91058"/>
                </a:moveTo>
                <a:lnTo>
                  <a:pt x="0" y="135000"/>
                </a:lnTo>
                <a:lnTo>
                  <a:pt x="80137" y="168528"/>
                </a:lnTo>
                <a:lnTo>
                  <a:pt x="78463" y="143637"/>
                </a:lnTo>
                <a:lnTo>
                  <a:pt x="65531" y="143637"/>
                </a:lnTo>
                <a:lnTo>
                  <a:pt x="63753" y="117728"/>
                </a:lnTo>
                <a:lnTo>
                  <a:pt x="76664" y="116865"/>
                </a:lnTo>
                <a:lnTo>
                  <a:pt x="74930" y="91058"/>
                </a:lnTo>
                <a:close/>
              </a:path>
              <a:path w="1478914" h="168910">
                <a:moveTo>
                  <a:pt x="76664" y="116865"/>
                </a:moveTo>
                <a:lnTo>
                  <a:pt x="63753" y="117728"/>
                </a:lnTo>
                <a:lnTo>
                  <a:pt x="65531" y="143637"/>
                </a:lnTo>
                <a:lnTo>
                  <a:pt x="78406" y="142776"/>
                </a:lnTo>
                <a:lnTo>
                  <a:pt x="76664" y="116865"/>
                </a:lnTo>
                <a:close/>
              </a:path>
              <a:path w="1478914" h="168910">
                <a:moveTo>
                  <a:pt x="78406" y="142776"/>
                </a:moveTo>
                <a:lnTo>
                  <a:pt x="65531" y="143637"/>
                </a:lnTo>
                <a:lnTo>
                  <a:pt x="78463" y="143637"/>
                </a:lnTo>
                <a:lnTo>
                  <a:pt x="78406" y="142776"/>
                </a:lnTo>
                <a:close/>
              </a:path>
              <a:path w="1478914" h="168910">
                <a:moveTo>
                  <a:pt x="1402564" y="28202"/>
                </a:moveTo>
                <a:lnTo>
                  <a:pt x="76664" y="116865"/>
                </a:lnTo>
                <a:lnTo>
                  <a:pt x="78406" y="142776"/>
                </a:lnTo>
                <a:lnTo>
                  <a:pt x="1404283" y="54106"/>
                </a:lnTo>
                <a:lnTo>
                  <a:pt x="1400810" y="41275"/>
                </a:lnTo>
                <a:lnTo>
                  <a:pt x="1402564" y="28202"/>
                </a:lnTo>
                <a:close/>
              </a:path>
              <a:path w="1478914" h="168910">
                <a:moveTo>
                  <a:pt x="1475550" y="25780"/>
                </a:moveTo>
                <a:lnTo>
                  <a:pt x="1438783" y="25780"/>
                </a:lnTo>
                <a:lnTo>
                  <a:pt x="1440434" y="51688"/>
                </a:lnTo>
                <a:lnTo>
                  <a:pt x="1404283" y="54106"/>
                </a:lnTo>
                <a:lnTo>
                  <a:pt x="1404850" y="56199"/>
                </a:lnTo>
                <a:lnTo>
                  <a:pt x="1413986" y="67992"/>
                </a:lnTo>
                <a:lnTo>
                  <a:pt x="1426884" y="75475"/>
                </a:lnTo>
                <a:lnTo>
                  <a:pt x="1442212" y="77469"/>
                </a:lnTo>
                <a:lnTo>
                  <a:pt x="1457065" y="73431"/>
                </a:lnTo>
                <a:lnTo>
                  <a:pt x="1468834" y="64309"/>
                </a:lnTo>
                <a:lnTo>
                  <a:pt x="1476341" y="51448"/>
                </a:lnTo>
                <a:lnTo>
                  <a:pt x="1478406" y="36194"/>
                </a:lnTo>
                <a:lnTo>
                  <a:pt x="1475550" y="25780"/>
                </a:lnTo>
                <a:close/>
              </a:path>
              <a:path w="1478914" h="168910">
                <a:moveTo>
                  <a:pt x="1438783" y="25780"/>
                </a:moveTo>
                <a:lnTo>
                  <a:pt x="1402564" y="28202"/>
                </a:lnTo>
                <a:lnTo>
                  <a:pt x="1400810" y="41275"/>
                </a:lnTo>
                <a:lnTo>
                  <a:pt x="1404283" y="54106"/>
                </a:lnTo>
                <a:lnTo>
                  <a:pt x="1440434" y="51688"/>
                </a:lnTo>
                <a:lnTo>
                  <a:pt x="1438783" y="25780"/>
                </a:lnTo>
                <a:close/>
              </a:path>
              <a:path w="1478914" h="168910">
                <a:moveTo>
                  <a:pt x="1437004" y="0"/>
                </a:moveTo>
                <a:lnTo>
                  <a:pt x="1422098" y="4038"/>
                </a:lnTo>
                <a:lnTo>
                  <a:pt x="1410335" y="13160"/>
                </a:lnTo>
                <a:lnTo>
                  <a:pt x="1402857" y="26021"/>
                </a:lnTo>
                <a:lnTo>
                  <a:pt x="1402564" y="28202"/>
                </a:lnTo>
                <a:lnTo>
                  <a:pt x="1438783" y="25780"/>
                </a:lnTo>
                <a:lnTo>
                  <a:pt x="1475550" y="25780"/>
                </a:lnTo>
                <a:lnTo>
                  <a:pt x="1474313" y="21270"/>
                </a:lnTo>
                <a:lnTo>
                  <a:pt x="1465183" y="9477"/>
                </a:lnTo>
                <a:lnTo>
                  <a:pt x="1452314" y="1994"/>
                </a:lnTo>
                <a:lnTo>
                  <a:pt x="1437004" y="0"/>
                </a:lnTo>
                <a:close/>
              </a:path>
            </a:pathLst>
          </a:custGeom>
          <a:solidFill>
            <a:srgbClr val="FFFFFF"/>
          </a:solidFill>
        </p:spPr>
        <p:txBody>
          <a:bodyPr wrap="square" lIns="0" tIns="0" rIns="0" bIns="0" rtlCol="0"/>
          <a:lstStyle/>
          <a:p>
            <a:endParaRPr sz="1500" dirty="0"/>
          </a:p>
        </p:txBody>
      </p:sp>
      <p:grpSp>
        <p:nvGrpSpPr>
          <p:cNvPr id="8" name="Agrupar 7">
            <a:extLst>
              <a:ext uri="{FF2B5EF4-FFF2-40B4-BE49-F238E27FC236}">
                <a16:creationId xmlns:a16="http://schemas.microsoft.com/office/drawing/2014/main" id="{9096FED9-D5F6-477A-999D-E3FF0D0E62D9}"/>
              </a:ext>
            </a:extLst>
          </p:cNvPr>
          <p:cNvGrpSpPr/>
          <p:nvPr/>
        </p:nvGrpSpPr>
        <p:grpSpPr>
          <a:xfrm>
            <a:off x="2032000" y="762000"/>
            <a:ext cx="6019800" cy="4533900"/>
            <a:chOff x="2794000" y="-114300"/>
            <a:chExt cx="6248400" cy="4686300"/>
          </a:xfrm>
        </p:grpSpPr>
        <p:pic>
          <p:nvPicPr>
            <p:cNvPr id="5" name="Imagem 4">
              <a:extLst>
                <a:ext uri="{FF2B5EF4-FFF2-40B4-BE49-F238E27FC236}">
                  <a16:creationId xmlns:a16="http://schemas.microsoft.com/office/drawing/2014/main" id="{0651785F-897B-4658-8449-0631B0C20FF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94000" y="-114300"/>
              <a:ext cx="6248400" cy="4686300"/>
            </a:xfrm>
            <a:prstGeom prst="roundRect">
              <a:avLst/>
            </a:prstGeom>
          </p:spPr>
        </p:pic>
        <p:sp>
          <p:nvSpPr>
            <p:cNvPr id="6" name="CaixaDeTexto 5">
              <a:extLst>
                <a:ext uri="{FF2B5EF4-FFF2-40B4-BE49-F238E27FC236}">
                  <a16:creationId xmlns:a16="http://schemas.microsoft.com/office/drawing/2014/main" id="{9CE60485-9101-4FFC-8CA6-F421D220CF79}"/>
                </a:ext>
              </a:extLst>
            </p:cNvPr>
            <p:cNvSpPr txBox="1"/>
            <p:nvPr/>
          </p:nvSpPr>
          <p:spPr>
            <a:xfrm>
              <a:off x="2870200" y="4007443"/>
              <a:ext cx="906044" cy="306467"/>
            </a:xfrm>
            <a:prstGeom prst="roundRect">
              <a:avLst/>
            </a:prstGeom>
            <a:noFill/>
          </p:spPr>
          <p:txBody>
            <a:bodyPr wrap="none" rtlCol="0">
              <a:spAutoFit/>
            </a:bodyPr>
            <a:lstStyle/>
            <a:p>
              <a:r>
                <a:rPr lang="pt-BR" sz="1200" dirty="0">
                  <a:highlight>
                    <a:srgbClr val="FFFF00"/>
                  </a:highlight>
                </a:rPr>
                <a:t>Ecológica 1</a:t>
              </a:r>
            </a:p>
          </p:txBody>
        </p:sp>
        <p:sp>
          <p:nvSpPr>
            <p:cNvPr id="14" name="CaixaDeTexto 13">
              <a:extLst>
                <a:ext uri="{FF2B5EF4-FFF2-40B4-BE49-F238E27FC236}">
                  <a16:creationId xmlns:a16="http://schemas.microsoft.com/office/drawing/2014/main" id="{FC86B3E5-19C1-4EBF-8C63-8D3A9F348123}"/>
                </a:ext>
              </a:extLst>
            </p:cNvPr>
            <p:cNvSpPr txBox="1"/>
            <p:nvPr/>
          </p:nvSpPr>
          <p:spPr>
            <a:xfrm>
              <a:off x="6390028" y="2618328"/>
              <a:ext cx="906044" cy="306467"/>
            </a:xfrm>
            <a:prstGeom prst="roundRect">
              <a:avLst/>
            </a:prstGeom>
            <a:noFill/>
          </p:spPr>
          <p:txBody>
            <a:bodyPr wrap="none" rtlCol="0">
              <a:spAutoFit/>
            </a:bodyPr>
            <a:lstStyle/>
            <a:p>
              <a:r>
                <a:rPr lang="pt-BR" sz="1200" dirty="0">
                  <a:highlight>
                    <a:srgbClr val="FFFF00"/>
                  </a:highlight>
                </a:rPr>
                <a:t>Ecológica 2</a:t>
              </a:r>
            </a:p>
          </p:txBody>
        </p:sp>
        <p:sp>
          <p:nvSpPr>
            <p:cNvPr id="15" name="CaixaDeTexto 14">
              <a:extLst>
                <a:ext uri="{FF2B5EF4-FFF2-40B4-BE49-F238E27FC236}">
                  <a16:creationId xmlns:a16="http://schemas.microsoft.com/office/drawing/2014/main" id="{F7C5821E-A62A-4AEE-8E14-38129AA4FA36}"/>
                </a:ext>
              </a:extLst>
            </p:cNvPr>
            <p:cNvSpPr txBox="1"/>
            <p:nvPr/>
          </p:nvSpPr>
          <p:spPr>
            <a:xfrm>
              <a:off x="5843724" y="975015"/>
              <a:ext cx="1015175" cy="306467"/>
            </a:xfrm>
            <a:prstGeom prst="roundRect">
              <a:avLst/>
            </a:prstGeom>
            <a:noFill/>
          </p:spPr>
          <p:txBody>
            <a:bodyPr wrap="none" rtlCol="0">
              <a:spAutoFit/>
            </a:bodyPr>
            <a:lstStyle/>
            <a:p>
              <a:r>
                <a:rPr lang="pt-BR" sz="1200" dirty="0">
                  <a:highlight>
                    <a:srgbClr val="FFFF00"/>
                  </a:highlight>
                </a:rPr>
                <a:t>Barragem B2</a:t>
              </a:r>
            </a:p>
          </p:txBody>
        </p:sp>
        <p:sp>
          <p:nvSpPr>
            <p:cNvPr id="7" name="Retângulo 6">
              <a:extLst>
                <a:ext uri="{FF2B5EF4-FFF2-40B4-BE49-F238E27FC236}">
                  <a16:creationId xmlns:a16="http://schemas.microsoft.com/office/drawing/2014/main" id="{FE37F91D-C4CA-4906-A6B5-BE24D64CA60F}"/>
                </a:ext>
              </a:extLst>
            </p:cNvPr>
            <p:cNvSpPr/>
            <p:nvPr/>
          </p:nvSpPr>
          <p:spPr>
            <a:xfrm>
              <a:off x="5644278" y="179399"/>
              <a:ext cx="1520348" cy="306467"/>
            </a:xfrm>
            <a:prstGeom prst="roundRect">
              <a:avLst/>
            </a:prstGeom>
          </p:spPr>
          <p:txBody>
            <a:bodyPr wrap="none">
              <a:spAutoFit/>
            </a:bodyPr>
            <a:lstStyle/>
            <a:p>
              <a:r>
                <a:rPr lang="pt-BR" sz="1200" dirty="0">
                  <a:highlight>
                    <a:srgbClr val="FFFF00"/>
                  </a:highlight>
                </a:rPr>
                <a:t>Barragem B2 Auxiliar</a:t>
              </a:r>
            </a:p>
          </p:txBody>
        </p:sp>
      </p:grpSp>
    </p:spTree>
    <p:extLst>
      <p:ext uri="{BB962C8B-B14F-4D97-AF65-F5344CB8AC3E}">
        <p14:creationId xmlns:p14="http://schemas.microsoft.com/office/powerpoint/2010/main" val="3781742974"/>
      </p:ext>
    </p:extLst>
  </p:cSld>
  <p:clrMapOvr>
    <a:masterClrMapping/>
  </p:clrMapOvr>
  <p:transition spd="slow">
    <p:cover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 name="Título 1"/>
          <p:cNvSpPr txBox="1">
            <a:spLocks/>
          </p:cNvSpPr>
          <p:nvPr/>
        </p:nvSpPr>
        <p:spPr>
          <a:xfrm>
            <a:off x="203200" y="0"/>
            <a:ext cx="10513168" cy="774000"/>
          </a:xfrm>
          <a:prstGeom prst="rect">
            <a:avLst/>
          </a:prstGeom>
        </p:spPr>
        <p:txBody>
          <a:bodyPr anchor="ctr" anchorCtr="0"/>
          <a:lstStyle>
            <a:lvl1pPr algn="ctr" defTabSz="914400" rtl="0" eaLnBrk="0" fontAlgn="base" latinLnBrk="0" hangingPunct="0">
              <a:spcBef>
                <a:spcPct val="50000"/>
              </a:spcBef>
              <a:spcAft>
                <a:spcPct val="0"/>
              </a:spcAft>
              <a:buNone/>
              <a:defRPr lang="pt-BR" sz="2300" b="1" i="0" kern="1200" dirty="0">
                <a:solidFill>
                  <a:srgbClr val="003366"/>
                </a:solidFill>
                <a:effectLst/>
                <a:latin typeface="Trebuchet MS" pitchFamily="34" charset="0"/>
                <a:ea typeface="+mn-ea"/>
                <a:cs typeface="+mn-cs"/>
              </a:defRPr>
            </a:lvl1pPr>
          </a:lstStyle>
          <a:p>
            <a:pPr algn="l"/>
            <a:r>
              <a:rPr lang="pt-BR" sz="2000" dirty="0">
                <a:solidFill>
                  <a:schemeClr val="accent1">
                    <a:lumMod val="50000"/>
                  </a:schemeClr>
                </a:solidFill>
                <a:latin typeface="+mn-lt"/>
              </a:rPr>
              <a:t>MINÉRIOS NACIONAL - PILHAS DE REJEITO</a:t>
            </a:r>
          </a:p>
        </p:txBody>
      </p:sp>
      <p:grpSp>
        <p:nvGrpSpPr>
          <p:cNvPr id="8" name="Agrupar 7">
            <a:extLst/>
          </p:cNvPr>
          <p:cNvGrpSpPr/>
          <p:nvPr/>
        </p:nvGrpSpPr>
        <p:grpSpPr>
          <a:xfrm>
            <a:off x="2260600" y="774000"/>
            <a:ext cx="5562600" cy="4457700"/>
            <a:chOff x="827584" y="764704"/>
            <a:chExt cx="7268869" cy="5995720"/>
          </a:xfrm>
        </p:grpSpPr>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764704"/>
              <a:ext cx="7268869" cy="5995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CaixaDeTexto 9"/>
            <p:cNvSpPr txBox="1"/>
            <p:nvPr/>
          </p:nvSpPr>
          <p:spPr>
            <a:xfrm>
              <a:off x="3131840" y="2752753"/>
              <a:ext cx="792088" cy="418422"/>
            </a:xfrm>
            <a:prstGeom prst="rect">
              <a:avLst/>
            </a:prstGeom>
            <a:solidFill>
              <a:schemeClr val="bg1"/>
            </a:solidFill>
          </p:spPr>
          <p:txBody>
            <a:bodyPr wrap="square" rtlCol="0">
              <a:spAutoFit/>
            </a:bodyPr>
            <a:lstStyle/>
            <a:p>
              <a:pPr algn="ctr"/>
              <a:r>
                <a:rPr lang="pt-BR" sz="833" dirty="0"/>
                <a:t>PILHA SD02</a:t>
              </a:r>
            </a:p>
          </p:txBody>
        </p:sp>
        <p:cxnSp>
          <p:nvCxnSpPr>
            <p:cNvPr id="11" name="Conector de Seta Reta 37"/>
            <p:cNvCxnSpPr/>
            <p:nvPr/>
          </p:nvCxnSpPr>
          <p:spPr>
            <a:xfrm flipH="1">
              <a:off x="2690572" y="2875863"/>
              <a:ext cx="441268" cy="412679"/>
            </a:xfrm>
            <a:prstGeom prst="straightConnector1">
              <a:avLst/>
            </a:prstGeom>
            <a:ln w="31750">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2" name="Agrupar 11">
            <a:extLst/>
          </p:cNvPr>
          <p:cNvGrpSpPr/>
          <p:nvPr/>
        </p:nvGrpSpPr>
        <p:grpSpPr>
          <a:xfrm>
            <a:off x="2260600" y="788037"/>
            <a:ext cx="5562600" cy="4443663"/>
            <a:chOff x="827583" y="764704"/>
            <a:chExt cx="7271795" cy="5995720"/>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3" y="764704"/>
              <a:ext cx="7271795" cy="5995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CaixaDeTexto 13"/>
            <p:cNvSpPr txBox="1"/>
            <p:nvPr/>
          </p:nvSpPr>
          <p:spPr>
            <a:xfrm>
              <a:off x="3131840" y="2752753"/>
              <a:ext cx="792088" cy="418422"/>
            </a:xfrm>
            <a:prstGeom prst="rect">
              <a:avLst/>
            </a:prstGeom>
            <a:solidFill>
              <a:schemeClr val="bg1"/>
            </a:solidFill>
          </p:spPr>
          <p:txBody>
            <a:bodyPr wrap="square" rtlCol="0">
              <a:spAutoFit/>
            </a:bodyPr>
            <a:lstStyle/>
            <a:p>
              <a:pPr algn="ctr"/>
              <a:r>
                <a:rPr lang="pt-BR" sz="833" dirty="0"/>
                <a:t>PILHA SD02</a:t>
              </a:r>
            </a:p>
          </p:txBody>
        </p:sp>
        <p:cxnSp>
          <p:nvCxnSpPr>
            <p:cNvPr id="15" name="Conector de Seta Reta 37"/>
            <p:cNvCxnSpPr/>
            <p:nvPr/>
          </p:nvCxnSpPr>
          <p:spPr>
            <a:xfrm flipH="1">
              <a:off x="2690572" y="2875863"/>
              <a:ext cx="441268" cy="412679"/>
            </a:xfrm>
            <a:prstGeom prst="straightConnector1">
              <a:avLst/>
            </a:prstGeom>
            <a:ln w="317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6" name="CaixaDeTexto 15"/>
            <p:cNvSpPr txBox="1"/>
            <p:nvPr/>
          </p:nvSpPr>
          <p:spPr>
            <a:xfrm>
              <a:off x="4211960" y="2216963"/>
              <a:ext cx="1080120" cy="418422"/>
            </a:xfrm>
            <a:prstGeom prst="rect">
              <a:avLst/>
            </a:prstGeom>
            <a:solidFill>
              <a:schemeClr val="bg1"/>
            </a:solidFill>
          </p:spPr>
          <p:txBody>
            <a:bodyPr wrap="square" rtlCol="0">
              <a:spAutoFit/>
            </a:bodyPr>
            <a:lstStyle/>
            <a:p>
              <a:pPr algn="ctr"/>
              <a:r>
                <a:rPr lang="pt-BR" sz="833" dirty="0"/>
                <a:t>AMPLIAÇÃO DA PILHA PE01</a:t>
              </a:r>
            </a:p>
          </p:txBody>
        </p:sp>
        <p:cxnSp>
          <p:nvCxnSpPr>
            <p:cNvPr id="17" name="Conector de Seta Reta 37"/>
            <p:cNvCxnSpPr/>
            <p:nvPr/>
          </p:nvCxnSpPr>
          <p:spPr>
            <a:xfrm>
              <a:off x="5292080" y="2417018"/>
              <a:ext cx="432048" cy="335735"/>
            </a:xfrm>
            <a:prstGeom prst="straightConnector1">
              <a:avLst/>
            </a:prstGeom>
            <a:ln w="31750">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8" name="Agrupar 17">
            <a:extLst/>
          </p:cNvPr>
          <p:cNvGrpSpPr/>
          <p:nvPr/>
        </p:nvGrpSpPr>
        <p:grpSpPr>
          <a:xfrm>
            <a:off x="2267284" y="788036"/>
            <a:ext cx="5555916" cy="4443663"/>
            <a:chOff x="827583" y="764704"/>
            <a:chExt cx="7271539" cy="5995720"/>
          </a:xfrm>
        </p:grpSpPr>
        <p:pic>
          <p:nvPicPr>
            <p:cNvPr id="1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583" y="764704"/>
              <a:ext cx="7271539" cy="5995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CaixaDeTexto 19"/>
            <p:cNvSpPr txBox="1"/>
            <p:nvPr/>
          </p:nvSpPr>
          <p:spPr>
            <a:xfrm>
              <a:off x="3131840" y="2752753"/>
              <a:ext cx="792088" cy="418422"/>
            </a:xfrm>
            <a:prstGeom prst="rect">
              <a:avLst/>
            </a:prstGeom>
            <a:solidFill>
              <a:schemeClr val="bg1"/>
            </a:solidFill>
          </p:spPr>
          <p:txBody>
            <a:bodyPr wrap="square" rtlCol="0">
              <a:spAutoFit/>
            </a:bodyPr>
            <a:lstStyle/>
            <a:p>
              <a:pPr algn="ctr"/>
              <a:r>
                <a:rPr lang="pt-BR" sz="833" dirty="0"/>
                <a:t>PILHA SD02</a:t>
              </a:r>
            </a:p>
          </p:txBody>
        </p:sp>
        <p:cxnSp>
          <p:nvCxnSpPr>
            <p:cNvPr id="21" name="Conector de Seta Reta 37"/>
            <p:cNvCxnSpPr/>
            <p:nvPr/>
          </p:nvCxnSpPr>
          <p:spPr>
            <a:xfrm flipH="1">
              <a:off x="2690572" y="2875863"/>
              <a:ext cx="441268" cy="412679"/>
            </a:xfrm>
            <a:prstGeom prst="straightConnector1">
              <a:avLst/>
            </a:prstGeom>
            <a:ln w="317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2" name="CaixaDeTexto 21"/>
            <p:cNvSpPr txBox="1"/>
            <p:nvPr/>
          </p:nvSpPr>
          <p:spPr>
            <a:xfrm>
              <a:off x="6876256" y="3088487"/>
              <a:ext cx="1130395" cy="572234"/>
            </a:xfrm>
            <a:prstGeom prst="rect">
              <a:avLst/>
            </a:prstGeom>
            <a:solidFill>
              <a:schemeClr val="bg1"/>
            </a:solidFill>
          </p:spPr>
          <p:txBody>
            <a:bodyPr wrap="square" rtlCol="0">
              <a:spAutoFit/>
            </a:bodyPr>
            <a:lstStyle/>
            <a:p>
              <a:pPr algn="ctr"/>
              <a:r>
                <a:rPr lang="pt-BR" sz="833" dirty="0"/>
                <a:t>1ª FASE PILHA COMPARTILHADA</a:t>
              </a:r>
            </a:p>
          </p:txBody>
        </p:sp>
        <p:cxnSp>
          <p:nvCxnSpPr>
            <p:cNvPr id="23" name="Conector de Seta Reta 37"/>
            <p:cNvCxnSpPr/>
            <p:nvPr/>
          </p:nvCxnSpPr>
          <p:spPr>
            <a:xfrm flipH="1" flipV="1">
              <a:off x="5868144" y="3212976"/>
              <a:ext cx="1005302" cy="75567"/>
            </a:xfrm>
            <a:prstGeom prst="straightConnector1">
              <a:avLst/>
            </a:prstGeom>
            <a:ln w="31750">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4" name="Agrupar 23">
            <a:extLst/>
          </p:cNvPr>
          <p:cNvGrpSpPr/>
          <p:nvPr/>
        </p:nvGrpSpPr>
        <p:grpSpPr>
          <a:xfrm>
            <a:off x="2277978" y="773999"/>
            <a:ext cx="5545221" cy="4457700"/>
            <a:chOff x="827584" y="764922"/>
            <a:chExt cx="7266523" cy="5995501"/>
          </a:xfrm>
        </p:grpSpPr>
        <p:pic>
          <p:nvPicPr>
            <p:cNvPr id="25"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7584" y="764922"/>
              <a:ext cx="7266523" cy="5995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6" name="CaixaDeTexto 25"/>
            <p:cNvSpPr txBox="1"/>
            <p:nvPr/>
          </p:nvSpPr>
          <p:spPr>
            <a:xfrm>
              <a:off x="6876256" y="3088487"/>
              <a:ext cx="1130395" cy="572234"/>
            </a:xfrm>
            <a:prstGeom prst="rect">
              <a:avLst/>
            </a:prstGeom>
            <a:solidFill>
              <a:schemeClr val="bg1"/>
            </a:solidFill>
          </p:spPr>
          <p:txBody>
            <a:bodyPr wrap="square" rtlCol="0">
              <a:spAutoFit/>
            </a:bodyPr>
            <a:lstStyle/>
            <a:p>
              <a:pPr algn="ctr"/>
              <a:r>
                <a:rPr lang="pt-BR" sz="833" dirty="0"/>
                <a:t>2ª FASE PILHA COMPARTILHADA</a:t>
              </a:r>
            </a:p>
          </p:txBody>
        </p:sp>
        <p:cxnSp>
          <p:nvCxnSpPr>
            <p:cNvPr id="27" name="Conector de Seta Reta 37"/>
            <p:cNvCxnSpPr/>
            <p:nvPr/>
          </p:nvCxnSpPr>
          <p:spPr>
            <a:xfrm flipH="1" flipV="1">
              <a:off x="5868144" y="3212976"/>
              <a:ext cx="1005302" cy="75567"/>
            </a:xfrm>
            <a:prstGeom prst="straightConnector1">
              <a:avLst/>
            </a:prstGeom>
            <a:ln w="317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8" name="CaixaDeTexto 27"/>
            <p:cNvSpPr txBox="1"/>
            <p:nvPr/>
          </p:nvSpPr>
          <p:spPr>
            <a:xfrm>
              <a:off x="3085862" y="2691580"/>
              <a:ext cx="792088" cy="418422"/>
            </a:xfrm>
            <a:prstGeom prst="rect">
              <a:avLst/>
            </a:prstGeom>
            <a:solidFill>
              <a:schemeClr val="bg1"/>
            </a:solidFill>
          </p:spPr>
          <p:txBody>
            <a:bodyPr wrap="square" rtlCol="0">
              <a:spAutoFit/>
            </a:bodyPr>
            <a:lstStyle/>
            <a:p>
              <a:pPr algn="ctr"/>
              <a:r>
                <a:rPr lang="pt-BR" sz="833" dirty="0"/>
                <a:t>PILHA SD02</a:t>
              </a:r>
            </a:p>
          </p:txBody>
        </p:sp>
        <p:cxnSp>
          <p:nvCxnSpPr>
            <p:cNvPr id="29" name="Conector de Seta Reta 37"/>
            <p:cNvCxnSpPr/>
            <p:nvPr/>
          </p:nvCxnSpPr>
          <p:spPr>
            <a:xfrm flipH="1">
              <a:off x="2644593" y="2814689"/>
              <a:ext cx="441268" cy="412679"/>
            </a:xfrm>
            <a:prstGeom prst="straightConnector1">
              <a:avLst/>
            </a:prstGeom>
            <a:ln w="31750">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06398646"/>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22400" y="3543300"/>
            <a:ext cx="2921000" cy="841683"/>
          </a:xfrm>
          <a:prstGeom prst="rect">
            <a:avLst/>
          </a:prstGeom>
        </p:spPr>
        <p:txBody>
          <a:bodyPr vert="horz" wrap="square" lIns="0" tIns="10583" rIns="0" bIns="0" rtlCol="0">
            <a:spAutoFit/>
          </a:bodyPr>
          <a:lstStyle/>
          <a:p>
            <a:pPr marL="10583" algn="ctr">
              <a:spcBef>
                <a:spcPts val="83"/>
              </a:spcBef>
            </a:pPr>
            <a:r>
              <a:rPr lang="pt-BR" sz="5400" dirty="0">
                <a:solidFill>
                  <a:schemeClr val="accent1">
                    <a:lumMod val="50000"/>
                  </a:schemeClr>
                </a:solidFill>
              </a:rPr>
              <a:t>Obrigado</a:t>
            </a:r>
            <a:r>
              <a:rPr sz="5400" dirty="0">
                <a:solidFill>
                  <a:schemeClr val="accent1">
                    <a:lumMod val="50000"/>
                  </a:schemeClr>
                </a:solidFill>
              </a:rPr>
              <a:t>!</a:t>
            </a:r>
            <a:endParaRPr dirty="0">
              <a:solidFill>
                <a:schemeClr val="accent1">
                  <a:lumMod val="50000"/>
                </a:schemeClr>
              </a:solidFill>
            </a:endParaRPr>
          </a:p>
        </p:txBody>
      </p:sp>
      <p:sp>
        <p:nvSpPr>
          <p:cNvPr id="5" name="object 5"/>
          <p:cNvSpPr/>
          <p:nvPr/>
        </p:nvSpPr>
        <p:spPr>
          <a:xfrm>
            <a:off x="4707890" y="3406139"/>
            <a:ext cx="0" cy="1116013"/>
          </a:xfrm>
          <a:custGeom>
            <a:avLst/>
            <a:gdLst/>
            <a:ahLst/>
            <a:cxnLst/>
            <a:rect l="l" t="t" r="r" b="b"/>
            <a:pathLst>
              <a:path h="1339214">
                <a:moveTo>
                  <a:pt x="0" y="0"/>
                </a:moveTo>
                <a:lnTo>
                  <a:pt x="0" y="1338833"/>
                </a:lnTo>
              </a:path>
            </a:pathLst>
          </a:custGeom>
          <a:ln w="9144">
            <a:solidFill>
              <a:srgbClr val="A6A6A6"/>
            </a:solidFill>
          </a:ln>
        </p:spPr>
        <p:txBody>
          <a:bodyPr wrap="square" lIns="0" tIns="0" rIns="0" bIns="0" rtlCol="0"/>
          <a:lstStyle/>
          <a:p>
            <a:endParaRPr sz="1500" dirty="0"/>
          </a:p>
        </p:txBody>
      </p:sp>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02200" y="3543300"/>
            <a:ext cx="3429000" cy="733425"/>
          </a:xfrm>
          <a:prstGeom prst="rect">
            <a:avLst/>
          </a:prstGeom>
        </p:spPr>
      </p:pic>
    </p:spTree>
    <p:extLst>
      <p:ext uri="{BB962C8B-B14F-4D97-AF65-F5344CB8AC3E}">
        <p14:creationId xmlns:p14="http://schemas.microsoft.com/office/powerpoint/2010/main" val="3237332430"/>
      </p:ext>
    </p:extLst>
  </p:cSld>
  <p:clrMapOvr>
    <a:masterClrMapping/>
  </p:clrMapOvr>
  <p:transition spd="slow">
    <p:cover dir="r"/>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3758</TotalTime>
  <Words>1246</Words>
  <Application>Microsoft Office PowerPoint</Application>
  <PresentationFormat>Personalizar</PresentationFormat>
  <Paragraphs>200</Paragraphs>
  <Slides>21</Slides>
  <Notes>4</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21</vt:i4>
      </vt:variant>
    </vt:vector>
  </HeadingPairs>
  <TitlesOfParts>
    <vt:vector size="30" baseType="lpstr">
      <vt:lpstr>Akzidenz-Grotesk BQ</vt:lpstr>
      <vt:lpstr>Arial</vt:lpstr>
      <vt:lpstr>Calibri</vt:lpstr>
      <vt:lpstr>Roboto Medium</vt:lpstr>
      <vt:lpstr>Times</vt:lpstr>
      <vt:lpstr>Times New Roman</vt:lpstr>
      <vt:lpstr>Trebuchet MS</vt:lpstr>
      <vt:lpstr>Wingdings</vt:lpstr>
      <vt:lpstr>Office Theme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BARRAGEM MINÉRIOS NACIONAL– ECO 1</vt:lpstr>
      <vt:lpstr>Apresentação do PowerPoint</vt:lpstr>
      <vt:lpstr>BARRAGENS MINÉRIOS NACIONAL– LAUDO DE ESTABILIDADE</vt:lpstr>
      <vt:lpstr>MINÉRIOS NACIONAL– VISÃO DAS BARRAGENS</vt:lpstr>
      <vt:lpstr>Apresentação do PowerPoint</vt:lpstr>
      <vt:lpstr>Obrigado!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FELIPE GONCALVES BARBOSA</dc:creator>
  <cp:lastModifiedBy>CARLOS MIRANDA LIMA</cp:lastModifiedBy>
  <cp:revision>341</cp:revision>
  <cp:lastPrinted>2019-07-12T11:37:27Z</cp:lastPrinted>
  <dcterms:created xsi:type="dcterms:W3CDTF">2018-04-24T18:54:31Z</dcterms:created>
  <dcterms:modified xsi:type="dcterms:W3CDTF">2019-07-18T20:13:22Z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2018-04-11T00:00:00Z</vt:filetime>
  </property>
  <property fmtid="{D5CDD505-2E9C-101B-9397-08002B2CF9AE}" pid="3" name="Creator">
    <vt:lpwstr>Microsoft® PowerPoint® 2010</vt:lpwstr>
  </property>
  <property fmtid="{D5CDD505-2E9C-101B-9397-08002B2CF9AE}" pid="4" name="LastSaved">
    <vt:filetime>2018-04-24T00:00:00Z</vt:filetime>
  </property>
</Properties>
</file>