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32"/>
  </p:handout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57" r:id="rId11"/>
    <p:sldId id="273" r:id="rId12"/>
    <p:sldId id="259" r:id="rId13"/>
    <p:sldId id="260" r:id="rId14"/>
    <p:sldId id="261" r:id="rId15"/>
    <p:sldId id="274" r:id="rId16"/>
    <p:sldId id="275" r:id="rId17"/>
    <p:sldId id="262" r:id="rId18"/>
    <p:sldId id="276" r:id="rId19"/>
    <p:sldId id="277" r:id="rId20"/>
    <p:sldId id="285" r:id="rId21"/>
    <p:sldId id="283" r:id="rId22"/>
    <p:sldId id="278" r:id="rId23"/>
    <p:sldId id="290" r:id="rId24"/>
    <p:sldId id="281" r:id="rId25"/>
    <p:sldId id="279" r:id="rId26"/>
    <p:sldId id="280" r:id="rId27"/>
    <p:sldId id="263" r:id="rId28"/>
    <p:sldId id="287" r:id="rId29"/>
    <p:sldId id="288" r:id="rId30"/>
    <p:sldId id="289" r:id="rId3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20"/>
    <p:restoredTop sz="92085"/>
  </p:normalViewPr>
  <p:slideViewPr>
    <p:cSldViewPr snapToGrid="0" snapToObjects="1">
      <p:cViewPr varScale="1">
        <p:scale>
          <a:sx n="62" d="100"/>
          <a:sy n="62" d="100"/>
        </p:scale>
        <p:origin x="-78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5BAC7-4A8D-415E-B040-F02DB8E2A33F}" type="datetimeFigureOut">
              <a:rPr lang="pt-BR" smtClean="0"/>
              <a:t>11/12/2018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8481C-AF75-491A-8C92-FDFCB5CCC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4194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5AA8E1-2A33-024A-AF00-ED5557F0D3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86B68D3-072C-2E4B-B73D-AB7D65BEE4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0FCA583-19AB-474E-93F6-5CC4C70BF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E35EB9B-AAA8-9E4B-81E4-8676A49E3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8B8A93C-423D-FE4B-88B2-961AB2F81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32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A863C55-B179-9541-89F1-B740B22B6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FB5525-D399-7C43-99A7-9EA1B3FE7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2C123C0-9AE5-CD44-ADC3-87955DAD3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2563D7-9102-AA4C-8C9C-71C2FF993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F050159-9AD3-4643-B655-F9E39038E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43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01BA37E-E8BE-A942-970E-8088B8E7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87519DD-F94A-414E-8402-976A41E33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073514-C28A-B14A-A466-315DDCBA4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A69DA75-E591-3A49-9BC5-405FEA779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4776FA1-C439-CE4D-8C5F-D3D419698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65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833DAD-E0F1-0543-82F0-7F7CF50C5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FA1B1F7-3636-EA44-96AE-0F14C47FE2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4FB18B9-0596-2742-A89A-C12D19B2DB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0390AE0-F5F9-7241-B2F8-8944C1C20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6A6E2B8-F0D4-2A4D-A89B-F5C3B9F87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C00B67C-BB6E-1341-942B-E0147C3A1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10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C553C2-49C5-B547-B733-EC3CAEE12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5910F30-AC0E-AD40-9172-17AF228F1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AAC0D4B-88D0-334A-82E6-D19A03B88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54D7490C-1145-E348-AB16-185CD6AC3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3745128B-EEE6-2443-8974-38CAA3FE57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8BE069E-D7F8-E24D-A1EA-11A79BAE5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4F6D718A-664B-0943-B05E-C57220B9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3BC254-2B52-2342-B4CB-8EE4FF265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692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331AE93-DD99-BB45-AE3E-47440263E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6D5C388-E0DC-FE44-A945-DE2FFCC4E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CF33C09-C1BB-0749-B38C-A08A0986A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87C3BB2-D5C1-5C4A-8F2A-435E3B3A8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705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4C8FFF2A-B442-B247-A272-6AAFD6E6F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6C88FAF-BA26-6845-BF5A-2E579F35D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DF1A982-1A0E-5942-8B49-3337797D8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88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CD07691-9DAF-2443-A415-480F7FB8A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969B908-48AC-284E-8B92-5EE4F68C8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AE8B7D9-519A-3A4A-A837-42359F8470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F0DAA7A-C709-3848-9105-823E09D26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6D2C213-2899-1D45-B011-3D3FC0B9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2AAE560-6C98-F44C-9AA6-2829D64F8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828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C719F5-D05A-BD49-BC12-C786DDCA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206483C-33A8-0B44-9D8C-0F14A38693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49F531C-98F4-6C4E-9F5D-8BEBB308D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39C3C3F-76F2-1142-B522-09456A7FC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8171AEA-EA27-9543-B6C4-EE27888F1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7791F39-BEBD-B34A-9B12-95D5DCAC1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293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74776E-5DB3-914B-863D-EE4AF0116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4555770-9338-044B-B6B2-F8BD5973E2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6BECADB-40F3-3E48-93DA-A2F6AF0EF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CEF3A97-51AD-BE43-84C4-99FDF302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A4808BE-1EA6-C447-B64C-B8956D352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877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C10AD95-A39F-AA40-BA89-38760238A9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FC701F5-2F22-3C45-8349-CBE3E0808F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E3F7947-03E9-1748-B8F1-2C119205E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AFB0F9C-D9FC-E842-A99D-3CD315143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9E97DBF-346C-5C46-985C-EF6D1DA7A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580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03C72-FACB-9646-9CB2-AF2897F3E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B54C3F2-06DC-4149-AB55-7AB2B11EB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855CAAA-48DA-2B47-8A6F-F459CABAD3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77542-9C74-9E41-9B2B-B452310EF3B0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2BD5637-41B2-A94E-AE77-A3980197D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7692CD2-67AD-0B47-992A-79FE6A4DBA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75F49-8B3D-394D-BC49-CF5951A197D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336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odoni 72 Book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6907CC-936B-094B-AED1-0B347C6F4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F212C49-8DE7-5D4C-832C-19AAAFC722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Resultado de imagem para IPHAN">
            <a:extLst>
              <a:ext uri="{FF2B5EF4-FFF2-40B4-BE49-F238E27FC236}">
                <a16:creationId xmlns="" xmlns:a16="http://schemas.microsoft.com/office/drawing/2014/main" id="{4C8AD6CB-DF98-B745-AC05-961537E1F3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36" r="4683" b="35150"/>
          <a:stretch/>
        </p:blipFill>
        <p:spPr bwMode="auto">
          <a:xfrm>
            <a:off x="9758362" y="6283324"/>
            <a:ext cx="2419350" cy="47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5">
            <a:extLst>
              <a:ext uri="{FF2B5EF4-FFF2-40B4-BE49-F238E27FC236}">
                <a16:creationId xmlns="" xmlns:a16="http://schemas.microsoft.com/office/drawing/2014/main" id="{180CD288-6A77-1841-A3E5-02B4CE33A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527"/>
          <a:stretch/>
        </p:blipFill>
        <p:spPr>
          <a:xfrm>
            <a:off x="0" y="3778233"/>
            <a:ext cx="12192000" cy="2419363"/>
          </a:xfrm>
          <a:prstGeom prst="rect">
            <a:avLst/>
          </a:prstGeom>
          <a:ln>
            <a:solidFill>
              <a:srgbClr val="000000">
                <a:alpha val="30196"/>
              </a:srgbClr>
            </a:solidFill>
          </a:ln>
        </p:spPr>
      </p:pic>
      <p:pic>
        <p:nvPicPr>
          <p:cNvPr id="6" name="Imagem 3">
            <a:extLst>
              <a:ext uri="{FF2B5EF4-FFF2-40B4-BE49-F238E27FC236}">
                <a16:creationId xmlns="" xmlns:a16="http://schemas.microsoft.com/office/drawing/2014/main" id="{8B88A151-DC71-D04B-BB9D-E1239E0ABA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496" b="37847"/>
          <a:stretch/>
        </p:blipFill>
        <p:spPr>
          <a:xfrm>
            <a:off x="0" y="-6363"/>
            <a:ext cx="12192000" cy="3763963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="" xmlns:a16="http://schemas.microsoft.com/office/drawing/2014/main" id="{45996E15-DF7A-134A-94FF-69260E2E5566}"/>
              </a:ext>
            </a:extLst>
          </p:cNvPr>
          <p:cNvSpPr txBox="1">
            <a:spLocks/>
          </p:cNvSpPr>
          <p:nvPr/>
        </p:nvSpPr>
        <p:spPr>
          <a:xfrm>
            <a:off x="-71440" y="6297612"/>
            <a:ext cx="10058400" cy="4853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Bodoni 72 Book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pt-BR" sz="2300" b="1" dirty="0">
                <a:latin typeface="Garamond" panose="02020404030301010803" pitchFamily="18" charset="0"/>
              </a:rPr>
              <a:t>Conjunto paisagístico do pico e da parte mais alcantilada da Serra do Curral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BB3FCA4-8942-AF47-8B97-AD1FE7801B90}"/>
              </a:ext>
            </a:extLst>
          </p:cNvPr>
          <p:cNvSpPr txBox="1"/>
          <p:nvPr/>
        </p:nvSpPr>
        <p:spPr>
          <a:xfrm>
            <a:off x="6757990" y="4044158"/>
            <a:ext cx="1214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Palácio</a:t>
            </a:r>
            <a:r>
              <a:rPr lang="en-US" sz="1200" b="1" dirty="0"/>
              <a:t> das </a:t>
            </a:r>
            <a:r>
              <a:rPr lang="en-US" sz="1200" b="1" dirty="0" err="1"/>
              <a:t>Mangabeiras</a:t>
            </a:r>
            <a:endParaRPr lang="en-US" sz="1200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DB90413-A998-B741-A3F8-A290CC0E201B}"/>
              </a:ext>
            </a:extLst>
          </p:cNvPr>
          <p:cNvSpPr txBox="1"/>
          <p:nvPr/>
        </p:nvSpPr>
        <p:spPr>
          <a:xfrm>
            <a:off x="881064" y="4087022"/>
            <a:ext cx="12144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Pico de BH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7745FF7A-8B48-B94E-93F9-768C98397E54}"/>
              </a:ext>
            </a:extLst>
          </p:cNvPr>
          <p:cNvCxnSpPr>
            <a:cxnSpLocks/>
          </p:cNvCxnSpPr>
          <p:nvPr/>
        </p:nvCxnSpPr>
        <p:spPr>
          <a:xfrm>
            <a:off x="6815142" y="4332143"/>
            <a:ext cx="0" cy="468459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BECFCCA-2722-D44F-9893-4ABB1B168D68}"/>
              </a:ext>
            </a:extLst>
          </p:cNvPr>
          <p:cNvCxnSpPr>
            <a:cxnSpLocks/>
          </p:cNvCxnSpPr>
          <p:nvPr/>
        </p:nvCxnSpPr>
        <p:spPr>
          <a:xfrm>
            <a:off x="895352" y="4146902"/>
            <a:ext cx="0" cy="34463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62AC5036-5C5D-C041-8273-1B89E4728571}"/>
              </a:ext>
            </a:extLst>
          </p:cNvPr>
          <p:cNvSpPr txBox="1"/>
          <p:nvPr/>
        </p:nvSpPr>
        <p:spPr>
          <a:xfrm>
            <a:off x="2305051" y="67493"/>
            <a:ext cx="12144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Pico de BH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9F624E2B-3A96-C04F-9222-1BB4C08E4560}"/>
              </a:ext>
            </a:extLst>
          </p:cNvPr>
          <p:cNvCxnSpPr>
            <a:cxnSpLocks/>
          </p:cNvCxnSpPr>
          <p:nvPr/>
        </p:nvCxnSpPr>
        <p:spPr>
          <a:xfrm>
            <a:off x="2319339" y="127373"/>
            <a:ext cx="0" cy="34463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55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8">
            <a:extLst>
              <a:ext uri="{FF2B5EF4-FFF2-40B4-BE49-F238E27FC236}">
                <a16:creationId xmlns="" xmlns:a16="http://schemas.microsoft.com/office/drawing/2014/main" id="{7A962E18-7AEE-EE46-B3A6-972342CFD6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0287" t="23813" r="27951" b="7083"/>
          <a:stretch/>
        </p:blipFill>
        <p:spPr>
          <a:xfrm>
            <a:off x="0" y="22222"/>
            <a:ext cx="9088124" cy="68214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9D335E3-399F-5643-9065-419FE3505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58312" y="65086"/>
            <a:ext cx="2495550" cy="706441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/>
              <a:t>Do </a:t>
            </a:r>
            <a:r>
              <a:rPr lang="en-US" dirty="0" err="1"/>
              <a:t>objeto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FDC22CA3-D2E2-694B-8F02-630B909F9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70830" y="1111244"/>
            <a:ext cx="2870514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 err="1"/>
              <a:t>Bem</a:t>
            </a:r>
            <a:r>
              <a:rPr lang="en-US" sz="2000" dirty="0"/>
              <a:t> </a:t>
            </a:r>
            <a:r>
              <a:rPr lang="en-US" sz="2000" dirty="0" err="1"/>
              <a:t>inscrito</a:t>
            </a:r>
            <a:r>
              <a:rPr lang="en-US" sz="2000" dirty="0"/>
              <a:t> no </a:t>
            </a:r>
            <a:r>
              <a:rPr lang="en-US" sz="2000" dirty="0" err="1"/>
              <a:t>Livro</a:t>
            </a:r>
            <a:r>
              <a:rPr lang="en-US" sz="2000" dirty="0"/>
              <a:t> do </a:t>
            </a:r>
            <a:r>
              <a:rPr lang="en-US" sz="2000" dirty="0" err="1"/>
              <a:t>Tombo</a:t>
            </a:r>
            <a:r>
              <a:rPr lang="en-US" sz="2000" dirty="0"/>
              <a:t> </a:t>
            </a:r>
            <a:r>
              <a:rPr lang="en-US" sz="2000" dirty="0" err="1"/>
              <a:t>Histórico</a:t>
            </a:r>
            <a:r>
              <a:rPr lang="en-US" sz="2000" dirty="0"/>
              <a:t> e </a:t>
            </a:r>
            <a:r>
              <a:rPr lang="en-US" sz="2000" dirty="0" err="1"/>
              <a:t>Arqueológico</a:t>
            </a:r>
            <a:r>
              <a:rPr lang="en-US" sz="2000" dirty="0"/>
              <a:t>, </a:t>
            </a:r>
            <a:r>
              <a:rPr lang="en-US" sz="2000" dirty="0" err="1"/>
              <a:t>Etnográfico</a:t>
            </a:r>
            <a:r>
              <a:rPr lang="en-US" sz="2000" dirty="0"/>
              <a:t> e </a:t>
            </a:r>
            <a:r>
              <a:rPr lang="en-US" sz="2000" dirty="0" err="1"/>
              <a:t>Paisagístico</a:t>
            </a:r>
            <a:r>
              <a:rPr lang="en-US" sz="2000" dirty="0"/>
              <a:t> no </a:t>
            </a:r>
            <a:r>
              <a:rPr lang="en-US" sz="2000" dirty="0" err="1"/>
              <a:t>dia</a:t>
            </a:r>
            <a:r>
              <a:rPr lang="en-US" sz="2000" dirty="0"/>
              <a:t> 21 de </a:t>
            </a:r>
            <a:r>
              <a:rPr lang="en-US" sz="2000" dirty="0" err="1"/>
              <a:t>setembro</a:t>
            </a:r>
            <a:r>
              <a:rPr lang="en-US" sz="2000" dirty="0"/>
              <a:t> de 1960.</a:t>
            </a:r>
          </a:p>
          <a:p>
            <a:endParaRPr lang="en-US" sz="2000" dirty="0"/>
          </a:p>
          <a:p>
            <a:r>
              <a:rPr lang="en-US" sz="2000" dirty="0" err="1"/>
              <a:t>Delimitação</a:t>
            </a:r>
            <a:r>
              <a:rPr lang="en-US" sz="2000" dirty="0"/>
              <a:t> </a:t>
            </a:r>
            <a:r>
              <a:rPr lang="en-US" sz="2000" dirty="0" err="1"/>
              <a:t>baseada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planimetria</a:t>
            </a:r>
            <a:r>
              <a:rPr lang="en-US" sz="2000" dirty="0"/>
              <a:t> do </a:t>
            </a:r>
            <a:r>
              <a:rPr lang="en-US" sz="2000" dirty="0" err="1"/>
              <a:t>complexo</a:t>
            </a:r>
            <a:r>
              <a:rPr lang="en-US" sz="2000" dirty="0"/>
              <a:t> da Serra do </a:t>
            </a:r>
            <a:r>
              <a:rPr lang="en-US" sz="2000" dirty="0" err="1"/>
              <a:t>Curroa</a:t>
            </a:r>
            <a:r>
              <a:rPr lang="en-US" sz="2000" dirty="0"/>
              <a:t> (</a:t>
            </a:r>
            <a:r>
              <a:rPr lang="en-US" sz="2000" dirty="0" err="1"/>
              <a:t>faldas</a:t>
            </a:r>
            <a:r>
              <a:rPr lang="en-US" sz="2000" dirty="0"/>
              <a:t>, </a:t>
            </a:r>
            <a:r>
              <a:rPr lang="en-US" sz="2000" dirty="0" err="1"/>
              <a:t>morros</a:t>
            </a:r>
            <a:r>
              <a:rPr lang="en-US" sz="2000" dirty="0"/>
              <a:t>, </a:t>
            </a:r>
            <a:r>
              <a:rPr lang="en-US" sz="2000" dirty="0" err="1"/>
              <a:t>serra</a:t>
            </a:r>
            <a:r>
              <a:rPr lang="en-US" sz="2000" dirty="0"/>
              <a:t>, </a:t>
            </a:r>
            <a:r>
              <a:rPr lang="en-US" sz="2000" dirty="0" err="1"/>
              <a:t>ponto</a:t>
            </a:r>
            <a:r>
              <a:rPr lang="en-US" sz="2000" dirty="0"/>
              <a:t> de </a:t>
            </a:r>
            <a:r>
              <a:rPr lang="en-US" sz="2000" dirty="0" err="1"/>
              <a:t>sela</a:t>
            </a:r>
            <a:r>
              <a:rPr lang="en-US" sz="2000" dirty="0"/>
              <a:t>) </a:t>
            </a:r>
            <a:r>
              <a:rPr lang="en-US" sz="2000" dirty="0" err="1"/>
              <a:t>em</a:t>
            </a:r>
            <a:r>
              <a:rPr lang="en-US" sz="2000" dirty="0"/>
              <a:t> </a:t>
            </a:r>
            <a:r>
              <a:rPr lang="en-US" sz="2000" dirty="0" err="1"/>
              <a:t>sua</a:t>
            </a:r>
            <a:r>
              <a:rPr lang="en-US" sz="2000" dirty="0"/>
              <a:t> </a:t>
            </a:r>
            <a:r>
              <a:rPr lang="en-US" sz="2000" dirty="0" err="1"/>
              <a:t>relação</a:t>
            </a:r>
            <a:r>
              <a:rPr lang="en-US" sz="2000" dirty="0"/>
              <a:t> com o </a:t>
            </a:r>
            <a:r>
              <a:rPr lang="en-US" sz="2000" dirty="0" err="1"/>
              <a:t>projeto</a:t>
            </a:r>
            <a:r>
              <a:rPr lang="en-US" sz="2000" dirty="0"/>
              <a:t> </a:t>
            </a:r>
            <a:r>
              <a:rPr lang="en-US" sz="2000" dirty="0" err="1"/>
              <a:t>urbanístico</a:t>
            </a:r>
            <a:r>
              <a:rPr lang="en-US" sz="2000" dirty="0"/>
              <a:t> de </a:t>
            </a:r>
            <a:r>
              <a:rPr lang="en-US" sz="2000" dirty="0" err="1"/>
              <a:t>Aarão</a:t>
            </a:r>
            <a:r>
              <a:rPr lang="en-US" sz="2000" dirty="0"/>
              <a:t> Reis e Francisco </a:t>
            </a:r>
            <a:r>
              <a:rPr lang="en-US" sz="2000" dirty="0" err="1"/>
              <a:t>Bicalho</a:t>
            </a:r>
            <a:endParaRPr lang="en-US" sz="2000" dirty="0"/>
          </a:p>
          <a:p>
            <a:r>
              <a:rPr lang="en-US" sz="2000" dirty="0" err="1"/>
              <a:t>Delimitação</a:t>
            </a:r>
            <a:r>
              <a:rPr lang="en-US" sz="2000" dirty="0"/>
              <a:t> </a:t>
            </a:r>
            <a:r>
              <a:rPr lang="en-US" sz="2000" dirty="0" err="1"/>
              <a:t>controversa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6178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5">
            <a:extLst>
              <a:ext uri="{FF2B5EF4-FFF2-40B4-BE49-F238E27FC236}">
                <a16:creationId xmlns="" xmlns:a16="http://schemas.microsoft.com/office/drawing/2014/main" id="{5CFB8A2B-5095-E942-836A-7D17F35548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0166" t="23154" r="25458" b="8291"/>
          <a:stretch/>
        </p:blipFill>
        <p:spPr>
          <a:xfrm>
            <a:off x="0" y="0"/>
            <a:ext cx="9692937" cy="687070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002FEB34-546F-9345-9D25-1380D7DED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9768" y="65086"/>
            <a:ext cx="2495550" cy="706441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/>
              <a:t>Do </a:t>
            </a:r>
            <a:r>
              <a:rPr lang="en-US" dirty="0" err="1"/>
              <a:t>objeto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48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F310F53-BDA0-4D42-86DD-02966392B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m 12" descr="Uma imagem contendo céu, ao ar livre, chão&#10;&#10;Descrição gerada com muito alta confiança">
            <a:extLst>
              <a:ext uri="{FF2B5EF4-FFF2-40B4-BE49-F238E27FC236}">
                <a16:creationId xmlns="" xmlns:a16="http://schemas.microsoft.com/office/drawing/2014/main" id="{4950E477-D176-B449-B9D2-4C1B15BFCA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457" b="-1"/>
          <a:stretch/>
        </p:blipFill>
        <p:spPr>
          <a:xfrm>
            <a:off x="63794" y="21265"/>
            <a:ext cx="12063939" cy="6019744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45129097-E6E3-BE40-A5BB-50882D10E31C}"/>
              </a:ext>
            </a:extLst>
          </p:cNvPr>
          <p:cNvSpPr txBox="1">
            <a:spLocks/>
          </p:cNvSpPr>
          <p:nvPr/>
        </p:nvSpPr>
        <p:spPr>
          <a:xfrm>
            <a:off x="10510018" y="6144816"/>
            <a:ext cx="1553921" cy="59129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pt-BR" sz="3200" b="1" dirty="0">
                <a:latin typeface="Baskerville" panose="02020502070401020303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 1900</a:t>
            </a:r>
          </a:p>
        </p:txBody>
      </p:sp>
    </p:spTree>
    <p:extLst>
      <p:ext uri="{BB962C8B-B14F-4D97-AF65-F5344CB8AC3E}">
        <p14:creationId xmlns:p14="http://schemas.microsoft.com/office/powerpoint/2010/main" val="27094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EF3D087-F973-4244-806A-113EE03D6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E9CE311-DFFE-DD41-927C-997FEA732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C13r-031">
            <a:extLst>
              <a:ext uri="{FF2B5EF4-FFF2-40B4-BE49-F238E27FC236}">
                <a16:creationId xmlns="" xmlns:a16="http://schemas.microsoft.com/office/drawing/2014/main" id="{DC1FEA9F-2B61-2C43-8AD6-1F0E0DAAA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616" y="0"/>
            <a:ext cx="9328768" cy="687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7B7CC100-5B22-F14F-82F2-A3434FE4FCBA}"/>
              </a:ext>
            </a:extLst>
          </p:cNvPr>
          <p:cNvSpPr txBox="1">
            <a:spLocks/>
          </p:cNvSpPr>
          <p:nvPr/>
        </p:nvSpPr>
        <p:spPr>
          <a:xfrm>
            <a:off x="10510018" y="6144816"/>
            <a:ext cx="1553921" cy="59129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pt-BR" sz="3200" b="1" dirty="0">
                <a:latin typeface="Baskerville" panose="02020502070401020303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 1946</a:t>
            </a:r>
          </a:p>
        </p:txBody>
      </p:sp>
    </p:spTree>
    <p:extLst>
      <p:ext uri="{BB962C8B-B14F-4D97-AF65-F5344CB8AC3E}">
        <p14:creationId xmlns:p14="http://schemas.microsoft.com/office/powerpoint/2010/main" val="89419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13l-042">
            <a:extLst>
              <a:ext uri="{FF2B5EF4-FFF2-40B4-BE49-F238E27FC236}">
                <a16:creationId xmlns="" xmlns:a16="http://schemas.microsoft.com/office/drawing/2014/main" id="{AEC73845-E8C7-EC40-BB5C-6C4E98B82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698" y="0"/>
            <a:ext cx="9198902" cy="6861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B3DA9747-5C4E-F242-AC91-855C1382F47E}"/>
              </a:ext>
            </a:extLst>
          </p:cNvPr>
          <p:cNvSpPr txBox="1">
            <a:spLocks/>
          </p:cNvSpPr>
          <p:nvPr/>
        </p:nvSpPr>
        <p:spPr>
          <a:xfrm>
            <a:off x="10510018" y="6144816"/>
            <a:ext cx="1553921" cy="59129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pt-BR" sz="3200" b="1" dirty="0">
                <a:latin typeface="Baskerville" panose="02020502070401020303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 1956</a:t>
            </a:r>
          </a:p>
        </p:txBody>
      </p:sp>
    </p:spTree>
    <p:extLst>
      <p:ext uri="{BB962C8B-B14F-4D97-AF65-F5344CB8AC3E}">
        <p14:creationId xmlns:p14="http://schemas.microsoft.com/office/powerpoint/2010/main" val="150808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13l-071">
            <a:extLst>
              <a:ext uri="{FF2B5EF4-FFF2-40B4-BE49-F238E27FC236}">
                <a16:creationId xmlns="" xmlns:a16="http://schemas.microsoft.com/office/drawing/2014/main" id="{7DF36DBE-4688-6244-B132-A427007DD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272" y="0"/>
            <a:ext cx="9191127" cy="6895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ítulo 1">
            <a:extLst>
              <a:ext uri="{FF2B5EF4-FFF2-40B4-BE49-F238E27FC236}">
                <a16:creationId xmlns="" xmlns:a16="http://schemas.microsoft.com/office/drawing/2014/main" id="{908B594E-F212-C74C-94B9-F1657429F1CB}"/>
              </a:ext>
            </a:extLst>
          </p:cNvPr>
          <p:cNvSpPr txBox="1">
            <a:spLocks/>
          </p:cNvSpPr>
          <p:nvPr/>
        </p:nvSpPr>
        <p:spPr>
          <a:xfrm>
            <a:off x="10510018" y="6144816"/>
            <a:ext cx="1553921" cy="59129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pt-BR" sz="3200" b="1" dirty="0">
                <a:latin typeface="Baskerville" panose="02020502070401020303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 1977</a:t>
            </a:r>
          </a:p>
        </p:txBody>
      </p:sp>
    </p:spTree>
    <p:extLst>
      <p:ext uri="{BB962C8B-B14F-4D97-AF65-F5344CB8AC3E}">
        <p14:creationId xmlns:p14="http://schemas.microsoft.com/office/powerpoint/2010/main" val="397027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AA4926E-1B7F-4143-A429-A32B20ACA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44DA6BD-2CC3-0947-9084-F56632CE9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A0CB6EA3-FBFE-6E4D-A548-9BC9DC06C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600"/>
            <a:ext cx="12192000" cy="664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60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58C018-44F3-694C-9D34-3773AE559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C80F377-621A-7B44-BB0A-05CDF1DD6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BDC893D1-4E93-4047-ADB2-D680BE82A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8" y="-31028"/>
            <a:ext cx="5683481" cy="3713305"/>
          </a:xfrm>
          <a:prstGeom prst="rect">
            <a:avLst/>
          </a:prstGeom>
        </p:spPr>
      </p:pic>
      <p:pic>
        <p:nvPicPr>
          <p:cNvPr id="5" name="Imagem 5">
            <a:extLst>
              <a:ext uri="{FF2B5EF4-FFF2-40B4-BE49-F238E27FC236}">
                <a16:creationId xmlns="" xmlns:a16="http://schemas.microsoft.com/office/drawing/2014/main" id="{4BB6DF27-9058-D749-8FEA-28CB4C64A8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4" b="12848"/>
          <a:stretch/>
        </p:blipFill>
        <p:spPr>
          <a:xfrm>
            <a:off x="5089629" y="1574076"/>
            <a:ext cx="6962608" cy="520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05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FB0CFD2-AC7F-E54D-8742-4DC13C47E2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546" b="11111"/>
          <a:stretch/>
        </p:blipFill>
        <p:spPr>
          <a:xfrm rot="5400000">
            <a:off x="-746907" y="1000907"/>
            <a:ext cx="6807993" cy="485697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1192C654-8B58-9242-A291-CADF95B2B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3400" y="192086"/>
            <a:ext cx="6411918" cy="706441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/>
              <a:t>Da </a:t>
            </a:r>
            <a:r>
              <a:rPr lang="en-US" dirty="0" err="1"/>
              <a:t>Portaria</a:t>
            </a:r>
            <a:r>
              <a:rPr lang="en-US" dirty="0"/>
              <a:t>  IPHAN 437/2018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20856BA7-EE2B-B041-9998-4D2245919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3048" y="1050926"/>
            <a:ext cx="6136870" cy="5680073"/>
          </a:xfrm>
        </p:spPr>
        <p:txBody>
          <a:bodyPr>
            <a:normAutofit lnSpcReduction="10000"/>
          </a:bodyPr>
          <a:lstStyle/>
          <a:p>
            <a:r>
              <a:rPr lang="en-US" sz="3600" dirty="0" err="1"/>
              <a:t>Motivação</a:t>
            </a:r>
            <a:r>
              <a:rPr lang="en-US" sz="3600" dirty="0"/>
              <a:t>: </a:t>
            </a:r>
            <a:r>
              <a:rPr lang="en-US" sz="3600" dirty="0" err="1"/>
              <a:t>regulamentação</a:t>
            </a:r>
            <a:r>
              <a:rPr lang="en-US" sz="3600" dirty="0"/>
              <a:t> do </a:t>
            </a:r>
            <a:r>
              <a:rPr lang="en-US" sz="3600" dirty="0" err="1"/>
              <a:t>artigo</a:t>
            </a:r>
            <a:r>
              <a:rPr lang="en-US" sz="3600" dirty="0"/>
              <a:t> 17 do Dec. Lei n. 25/1937 e </a:t>
            </a:r>
            <a:r>
              <a:rPr lang="en-US" sz="3600" dirty="0" err="1"/>
              <a:t>atendimento</a:t>
            </a:r>
            <a:r>
              <a:rPr lang="en-US" sz="3600" dirty="0"/>
              <a:t> a </a:t>
            </a:r>
            <a:r>
              <a:rPr lang="en-US" sz="3600" dirty="0" err="1"/>
              <a:t>sentença</a:t>
            </a:r>
            <a:r>
              <a:rPr lang="en-US" sz="3600" dirty="0"/>
              <a:t> judicial.</a:t>
            </a:r>
          </a:p>
          <a:p>
            <a:r>
              <a:rPr lang="en-US" sz="3600" dirty="0" err="1"/>
              <a:t>Estabelecimento</a:t>
            </a:r>
            <a:r>
              <a:rPr lang="en-US" sz="3600" dirty="0"/>
              <a:t> de </a:t>
            </a:r>
            <a:r>
              <a:rPr lang="en-US" sz="3600" dirty="0" err="1"/>
              <a:t>diretrizes</a:t>
            </a:r>
            <a:r>
              <a:rPr lang="en-US" sz="3600" dirty="0"/>
              <a:t> e </a:t>
            </a:r>
            <a:r>
              <a:rPr lang="en-US" sz="3600" dirty="0" err="1"/>
              <a:t>critérios</a:t>
            </a:r>
            <a:r>
              <a:rPr lang="en-US" sz="3600" dirty="0"/>
              <a:t> de </a:t>
            </a:r>
            <a:r>
              <a:rPr lang="en-US" sz="3600" dirty="0" err="1"/>
              <a:t>intervenção</a:t>
            </a:r>
            <a:r>
              <a:rPr lang="en-US" sz="3600" dirty="0"/>
              <a:t>.</a:t>
            </a:r>
          </a:p>
          <a:p>
            <a:r>
              <a:rPr lang="en-US" sz="3600" dirty="0" err="1"/>
              <a:t>Delimitação</a:t>
            </a:r>
            <a:r>
              <a:rPr lang="en-US" sz="3600" dirty="0"/>
              <a:t>, </a:t>
            </a:r>
            <a:r>
              <a:rPr lang="en-US" sz="3600" dirty="0" err="1"/>
              <a:t>em</a:t>
            </a:r>
            <a:r>
              <a:rPr lang="en-US" sz="3600" dirty="0"/>
              <a:t> </a:t>
            </a:r>
            <a:r>
              <a:rPr lang="en-US" sz="3600" dirty="0" err="1"/>
              <a:t>termos</a:t>
            </a:r>
            <a:r>
              <a:rPr lang="en-US" sz="3600" dirty="0"/>
              <a:t> </a:t>
            </a:r>
            <a:r>
              <a:rPr lang="en-US" sz="3600" dirty="0" err="1"/>
              <a:t>territoriais</a:t>
            </a:r>
            <a:r>
              <a:rPr lang="en-US" sz="3600" dirty="0"/>
              <a:t>, dos </a:t>
            </a:r>
            <a:r>
              <a:rPr lang="en-US" sz="3600" dirty="0" err="1"/>
              <a:t>valores</a:t>
            </a:r>
            <a:r>
              <a:rPr lang="en-US" sz="3600" dirty="0"/>
              <a:t> de </a:t>
            </a:r>
            <a:r>
              <a:rPr lang="en-US" sz="3600" dirty="0" err="1"/>
              <a:t>proteção</a:t>
            </a:r>
            <a:r>
              <a:rPr lang="en-US" sz="3600" dirty="0"/>
              <a:t> e </a:t>
            </a:r>
            <a:r>
              <a:rPr lang="en-US" sz="3600" dirty="0" err="1"/>
              <a:t>definição</a:t>
            </a:r>
            <a:r>
              <a:rPr lang="en-US" sz="3600" dirty="0"/>
              <a:t> de </a:t>
            </a:r>
            <a:r>
              <a:rPr lang="en-US" sz="3600" dirty="0" err="1"/>
              <a:t>atributos</a:t>
            </a:r>
            <a:r>
              <a:rPr lang="en-US" sz="3600" dirty="0"/>
              <a:t> e </a:t>
            </a:r>
            <a:r>
              <a:rPr lang="en-US" sz="3600" dirty="0" err="1"/>
              <a:t>caracteristicas</a:t>
            </a:r>
            <a:r>
              <a:rPr lang="en-US" sz="3600" dirty="0"/>
              <a:t> do </a:t>
            </a:r>
            <a:r>
              <a:rPr lang="en-US" sz="3600" dirty="0" err="1"/>
              <a:t>bem</a:t>
            </a:r>
            <a:r>
              <a:rPr lang="en-US" sz="3600" dirty="0"/>
              <a:t> </a:t>
            </a:r>
            <a:r>
              <a:rPr lang="en-US" sz="3600" dirty="0" err="1"/>
              <a:t>tombado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808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F38F714-4805-A54B-B3E0-C61B8B6A3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3400" y="192086"/>
            <a:ext cx="6411918" cy="706441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/>
              <a:t>Da </a:t>
            </a:r>
            <a:r>
              <a:rPr lang="en-US" dirty="0" err="1"/>
              <a:t>Portaria</a:t>
            </a:r>
            <a:r>
              <a:rPr lang="en-US" dirty="0"/>
              <a:t>  IPHAN 437/2018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="" xmlns:a16="http://schemas.microsoft.com/office/drawing/2014/main" id="{10659B8B-239E-E24A-96E3-37692D42A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3048" y="1050926"/>
            <a:ext cx="6136870" cy="5680073"/>
          </a:xfrm>
        </p:spPr>
        <p:txBody>
          <a:bodyPr>
            <a:normAutofit fontScale="92500"/>
          </a:bodyPr>
          <a:lstStyle/>
          <a:p>
            <a:r>
              <a:rPr lang="en-US" sz="3600" dirty="0" err="1"/>
              <a:t>Tradução</a:t>
            </a:r>
            <a:r>
              <a:rPr lang="en-US" sz="3600" dirty="0"/>
              <a:t> dos </a:t>
            </a:r>
            <a:r>
              <a:rPr lang="en-US" sz="3600" dirty="0" err="1"/>
              <a:t>valores</a:t>
            </a:r>
            <a:r>
              <a:rPr lang="en-US" sz="3600" dirty="0"/>
              <a:t> de </a:t>
            </a:r>
            <a:r>
              <a:rPr lang="en-US" sz="3600" dirty="0" err="1"/>
              <a:t>proteção</a:t>
            </a:r>
            <a:endParaRPr lang="en-US" sz="3600" dirty="0"/>
          </a:p>
          <a:p>
            <a:r>
              <a:rPr lang="en-US" sz="3600" dirty="0" err="1"/>
              <a:t>Atualização</a:t>
            </a:r>
            <a:r>
              <a:rPr lang="en-US" sz="3600" dirty="0"/>
              <a:t>, </a:t>
            </a:r>
            <a:r>
              <a:rPr lang="en-US" sz="3600" dirty="0" err="1"/>
              <a:t>em</a:t>
            </a:r>
            <a:r>
              <a:rPr lang="en-US" sz="3600" dirty="0"/>
              <a:t> </a:t>
            </a:r>
            <a:r>
              <a:rPr lang="en-US" sz="3600" dirty="0" err="1"/>
              <a:t>termos</a:t>
            </a:r>
            <a:r>
              <a:rPr lang="en-US" sz="3600" dirty="0"/>
              <a:t> </a:t>
            </a:r>
            <a:r>
              <a:rPr lang="en-US" sz="3600" dirty="0" err="1"/>
              <a:t>territoriais</a:t>
            </a:r>
            <a:r>
              <a:rPr lang="en-US" sz="3600" dirty="0"/>
              <a:t>, dos </a:t>
            </a:r>
            <a:r>
              <a:rPr lang="en-US" sz="3600" dirty="0" err="1"/>
              <a:t>atributos</a:t>
            </a:r>
            <a:r>
              <a:rPr lang="en-US" sz="3600" dirty="0"/>
              <a:t> e </a:t>
            </a:r>
            <a:r>
              <a:rPr lang="en-US" sz="3600" dirty="0" err="1"/>
              <a:t>caracteristicas</a:t>
            </a:r>
            <a:r>
              <a:rPr lang="en-US" sz="3600" dirty="0"/>
              <a:t> </a:t>
            </a:r>
          </a:p>
          <a:p>
            <a:r>
              <a:rPr lang="en-US" sz="3600" dirty="0" err="1"/>
              <a:t>Análise</a:t>
            </a:r>
            <a:r>
              <a:rPr lang="en-US" sz="3600" dirty="0"/>
              <a:t> dos </a:t>
            </a:r>
            <a:r>
              <a:rPr lang="en-US" sz="3600" dirty="0" err="1"/>
              <a:t>marcos</a:t>
            </a:r>
            <a:r>
              <a:rPr lang="en-US" sz="3600" dirty="0"/>
              <a:t> </a:t>
            </a:r>
            <a:r>
              <a:rPr lang="en-US" sz="3600" dirty="0" err="1"/>
              <a:t>legais</a:t>
            </a:r>
            <a:r>
              <a:rPr lang="en-US" sz="3600" dirty="0"/>
              <a:t> e </a:t>
            </a:r>
            <a:r>
              <a:rPr lang="en-US" sz="3600" dirty="0" err="1"/>
              <a:t>nromativos</a:t>
            </a:r>
            <a:r>
              <a:rPr lang="en-US" sz="3600" dirty="0"/>
              <a:t> (</a:t>
            </a:r>
            <a:r>
              <a:rPr lang="en-US" sz="3600" dirty="0" err="1"/>
              <a:t>legislação</a:t>
            </a:r>
            <a:r>
              <a:rPr lang="en-US" sz="3600" dirty="0"/>
              <a:t> </a:t>
            </a:r>
            <a:r>
              <a:rPr lang="en-US" sz="3600" dirty="0" err="1"/>
              <a:t>urbanistica</a:t>
            </a:r>
            <a:r>
              <a:rPr lang="en-US" sz="3600" dirty="0"/>
              <a:t>, </a:t>
            </a:r>
            <a:r>
              <a:rPr lang="en-US" sz="3600" dirty="0" err="1"/>
              <a:t>ambiental</a:t>
            </a:r>
            <a:r>
              <a:rPr lang="en-US" sz="3600" dirty="0"/>
              <a:t>, </a:t>
            </a:r>
            <a:r>
              <a:rPr lang="en-US" sz="3600" dirty="0" err="1"/>
              <a:t>etc</a:t>
            </a:r>
            <a:r>
              <a:rPr lang="en-US" sz="3600" dirty="0"/>
              <a:t>)</a:t>
            </a:r>
          </a:p>
          <a:p>
            <a:r>
              <a:rPr lang="en-US" sz="3600" dirty="0" err="1"/>
              <a:t>Análise</a:t>
            </a:r>
            <a:r>
              <a:rPr lang="en-US" sz="3600" dirty="0"/>
              <a:t> dos </a:t>
            </a:r>
            <a:r>
              <a:rPr lang="en-US" sz="3600" dirty="0" err="1"/>
              <a:t>conflitos</a:t>
            </a:r>
            <a:r>
              <a:rPr lang="en-US" sz="3600" dirty="0"/>
              <a:t> </a:t>
            </a:r>
            <a:r>
              <a:rPr lang="en-US" sz="3600" dirty="0" err="1"/>
              <a:t>normativos</a:t>
            </a:r>
            <a:endParaRPr lang="en-US" sz="3600" dirty="0"/>
          </a:p>
          <a:p>
            <a:r>
              <a:rPr lang="en-US" sz="3600" dirty="0" err="1"/>
              <a:t>Visita</a:t>
            </a:r>
            <a:r>
              <a:rPr lang="en-US" sz="3600" dirty="0"/>
              <a:t> de campo</a:t>
            </a:r>
          </a:p>
          <a:p>
            <a:r>
              <a:rPr lang="en-US" sz="3600" dirty="0" err="1"/>
              <a:t>Reuniões</a:t>
            </a:r>
            <a:r>
              <a:rPr lang="en-US" sz="3600" dirty="0"/>
              <a:t> </a:t>
            </a:r>
            <a:r>
              <a:rPr lang="en-US" sz="3600" dirty="0" err="1"/>
              <a:t>técnicas</a:t>
            </a:r>
            <a:endParaRPr lang="en-US" sz="3600" dirty="0"/>
          </a:p>
        </p:txBody>
      </p:sp>
      <p:pic>
        <p:nvPicPr>
          <p:cNvPr id="8" name="Content Placeholder 4">
            <a:extLst>
              <a:ext uri="{FF2B5EF4-FFF2-40B4-BE49-F238E27FC236}">
                <a16:creationId xmlns="" xmlns:a16="http://schemas.microsoft.com/office/drawing/2014/main" id="{84218CDC-125C-9B4E-AE78-277ADB26F7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000"/>
          <a:stretch/>
        </p:blipFill>
        <p:spPr>
          <a:xfrm rot="5400000">
            <a:off x="-685800" y="685801"/>
            <a:ext cx="6858000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84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2">
            <a:extLst>
              <a:ext uri="{FF2B5EF4-FFF2-40B4-BE49-F238E27FC236}">
                <a16:creationId xmlns="" xmlns:a16="http://schemas.microsoft.com/office/drawing/2014/main" id="{DDA152A5-9020-CB4A-AE3D-BDCBCC39A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557" y="0"/>
            <a:ext cx="9829800" cy="6220340"/>
          </a:xfrm>
          <a:prstGeom prst="rect">
            <a:avLst/>
          </a:prstGeom>
        </p:spPr>
      </p:pic>
      <p:sp>
        <p:nvSpPr>
          <p:cNvPr id="9" name="Retângulo 5">
            <a:extLst>
              <a:ext uri="{FF2B5EF4-FFF2-40B4-BE49-F238E27FC236}">
                <a16:creationId xmlns="" xmlns:a16="http://schemas.microsoft.com/office/drawing/2014/main" id="{CED970AE-2210-E742-AE0D-503414CDFD4A}"/>
              </a:ext>
            </a:extLst>
          </p:cNvPr>
          <p:cNvSpPr/>
          <p:nvPr/>
        </p:nvSpPr>
        <p:spPr>
          <a:xfrm>
            <a:off x="6121400" y="6330890"/>
            <a:ext cx="4973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latin typeface="Baskerville" panose="02020502070401020303" pitchFamily="18" charset="0"/>
                <a:ea typeface="Baskerville" panose="02020502070401020303" pitchFamily="18" charset="0"/>
              </a:rPr>
              <a:t>PORTARIA IPHAN Nº 198/2016</a:t>
            </a:r>
          </a:p>
        </p:txBody>
      </p:sp>
    </p:spTree>
    <p:extLst>
      <p:ext uri="{BB962C8B-B14F-4D97-AF65-F5344CB8AC3E}">
        <p14:creationId xmlns:p14="http://schemas.microsoft.com/office/powerpoint/2010/main" val="16716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3">
            <a:extLst>
              <a:ext uri="{FF2B5EF4-FFF2-40B4-BE49-F238E27FC236}">
                <a16:creationId xmlns="" xmlns:a16="http://schemas.microsoft.com/office/drawing/2014/main" id="{DC8A7D0E-F38F-7B4C-9109-5A8C19DD8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99" y="0"/>
            <a:ext cx="10659227" cy="6858000"/>
          </a:xfrm>
          <a:prstGeom prst="rect">
            <a:avLst/>
          </a:prstGeom>
        </p:spPr>
      </p:pic>
      <p:sp>
        <p:nvSpPr>
          <p:cNvPr id="9" name="Retângulo 5">
            <a:extLst>
              <a:ext uri="{FF2B5EF4-FFF2-40B4-BE49-F238E27FC236}">
                <a16:creationId xmlns="" xmlns:a16="http://schemas.microsoft.com/office/drawing/2014/main" id="{090A3750-FD21-F14F-B736-D5CAD5E3543E}"/>
              </a:ext>
            </a:extLst>
          </p:cNvPr>
          <p:cNvSpPr/>
          <p:nvPr/>
        </p:nvSpPr>
        <p:spPr>
          <a:xfrm>
            <a:off x="6121400" y="6330890"/>
            <a:ext cx="4973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solidFill>
                  <a:schemeClr val="bg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PORTARIA IPHAN Nº 444/2016</a:t>
            </a:r>
          </a:p>
        </p:txBody>
      </p:sp>
    </p:spTree>
    <p:extLst>
      <p:ext uri="{BB962C8B-B14F-4D97-AF65-F5344CB8AC3E}">
        <p14:creationId xmlns:p14="http://schemas.microsoft.com/office/powerpoint/2010/main" val="376302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ontent Placeholder 16">
            <a:extLst>
              <a:ext uri="{FF2B5EF4-FFF2-40B4-BE49-F238E27FC236}">
                <a16:creationId xmlns="" xmlns:a16="http://schemas.microsoft.com/office/drawing/2014/main" id="{D8EE12C4-577F-DA4F-97AD-9251AAFA0C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4235" b="410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="" xmlns:a16="http://schemas.microsoft.com/office/drawing/2014/main" id="{04B62765-5E93-8744-80BC-5B5BE1A19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9799" y="6279565"/>
            <a:ext cx="2119549" cy="349835"/>
          </a:xfrm>
          <a:solidFill>
            <a:srgbClr val="262626"/>
          </a:solidFill>
          <a:ln w="257175" cap="sq" cmpd="sng" algn="ctr">
            <a:solidFill>
              <a:srgbClr val="262626">
                <a:alpha val="60000"/>
              </a:srgbClr>
            </a:solidFill>
            <a:prstDash val="solid"/>
            <a:miter lim="800000"/>
          </a:ln>
        </p:spPr>
        <p:txBody>
          <a:bodyPr vert="horz" wrap="square" lIns="91440" tIns="45720" rIns="91440" bIns="45720" rtlCol="0" anchor="ctr">
            <a:normAutofit fontScale="90000"/>
          </a:bodyPr>
          <a:lstStyle/>
          <a:p>
            <a:pPr algn="ctr"/>
            <a:r>
              <a:rPr lang="en-US" sz="2400" dirty="0">
                <a:solidFill>
                  <a:schemeClr val="lt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Cota 1150</a:t>
            </a:r>
          </a:p>
        </p:txBody>
      </p:sp>
    </p:spTree>
    <p:extLst>
      <p:ext uri="{BB962C8B-B14F-4D97-AF65-F5344CB8AC3E}">
        <p14:creationId xmlns:p14="http://schemas.microsoft.com/office/powerpoint/2010/main" val="162650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D0C9F5C-E2AD-B346-B194-C91E6203E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B8A6DC0C-DFA8-E246-AE6B-D0282D2C48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400" y="0"/>
            <a:ext cx="8839200" cy="6935801"/>
          </a:xfr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5896BA1B-589E-4141-8D0B-59484A8C3B05}"/>
              </a:ext>
            </a:extLst>
          </p:cNvPr>
          <p:cNvSpPr txBox="1">
            <a:spLocks/>
          </p:cNvSpPr>
          <p:nvPr/>
        </p:nvSpPr>
        <p:spPr>
          <a:xfrm>
            <a:off x="7340599" y="6254165"/>
            <a:ext cx="2119549" cy="349835"/>
          </a:xfrm>
          <a:prstGeom prst="rect">
            <a:avLst/>
          </a:prstGeom>
          <a:solidFill>
            <a:srgbClr val="262626"/>
          </a:solidFill>
          <a:ln w="257175" cap="sq" cmpd="sng" algn="ctr">
            <a:solidFill>
              <a:srgbClr val="262626">
                <a:alpha val="60000"/>
              </a:srgbClr>
            </a:solidFill>
            <a:prstDash val="solid"/>
            <a:miter lim="800000"/>
          </a:ln>
        </p:spPr>
        <p:txBody>
          <a:bodyPr vert="horz" wrap="square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Bodoni 72 Book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lt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Cota </a:t>
            </a:r>
            <a:r>
              <a:rPr lang="en-US" sz="2400" dirty="0">
                <a:solidFill>
                  <a:srgbClr val="FFC000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1150 </a:t>
            </a:r>
            <a:r>
              <a:rPr lang="en-US" sz="2400" dirty="0">
                <a:solidFill>
                  <a:schemeClr val="bg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e </a:t>
            </a:r>
            <a:r>
              <a:rPr lang="en-US" sz="2400" b="1" dirty="0">
                <a:solidFill>
                  <a:schemeClr val="accent5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1200</a:t>
            </a:r>
          </a:p>
        </p:txBody>
      </p:sp>
    </p:spTree>
    <p:extLst>
      <p:ext uri="{BB962C8B-B14F-4D97-AF65-F5344CB8AC3E}">
        <p14:creationId xmlns:p14="http://schemas.microsoft.com/office/powerpoint/2010/main" val="267011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5A107F-86F5-BE47-9A05-B1D43E015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5239793-80A6-B541-916A-87EA53377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09">
            <a:extLst>
              <a:ext uri="{FF2B5EF4-FFF2-40B4-BE49-F238E27FC236}">
                <a16:creationId xmlns="" xmlns:a16="http://schemas.microsoft.com/office/drawing/2014/main" id="{A4872D2B-C6FB-8649-AA96-1C4696CCA3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1" t="13957" r="4550" b="13465"/>
          <a:stretch/>
        </p:blipFill>
        <p:spPr bwMode="auto">
          <a:xfrm>
            <a:off x="431800" y="25400"/>
            <a:ext cx="11366664" cy="69677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8287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F1E392-7FA3-8642-9D64-731712A0E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C9B76ACF-0B28-1B4C-9598-8C9FF8AF44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Imagem 329">
            <a:extLst>
              <a:ext uri="{FF2B5EF4-FFF2-40B4-BE49-F238E27FC236}">
                <a16:creationId xmlns="" xmlns:a16="http://schemas.microsoft.com/office/drawing/2014/main" id="{1A04623C-4706-C247-9104-284D9038EC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997440" cy="6969760"/>
          </a:xfrm>
          <a:prstGeom prst="rect">
            <a:avLst/>
          </a:prstGeom>
        </p:spPr>
      </p:pic>
      <p:sp>
        <p:nvSpPr>
          <p:cNvPr id="9" name="Retângulo 5">
            <a:extLst>
              <a:ext uri="{FF2B5EF4-FFF2-40B4-BE49-F238E27FC236}">
                <a16:creationId xmlns="" xmlns:a16="http://schemas.microsoft.com/office/drawing/2014/main" id="{ECEE41A7-E2B4-2243-90B1-DDA57F71BCA7}"/>
              </a:ext>
            </a:extLst>
          </p:cNvPr>
          <p:cNvSpPr/>
          <p:nvPr/>
        </p:nvSpPr>
        <p:spPr>
          <a:xfrm>
            <a:off x="6096000" y="6215063"/>
            <a:ext cx="4084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solidFill>
                  <a:schemeClr val="bg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Visadas de referencia</a:t>
            </a:r>
          </a:p>
        </p:txBody>
      </p:sp>
    </p:spTree>
    <p:extLst>
      <p:ext uri="{BB962C8B-B14F-4D97-AF65-F5344CB8AC3E}">
        <p14:creationId xmlns:p14="http://schemas.microsoft.com/office/powerpoint/2010/main" val="425487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17D580-6666-7C4A-BE3E-DEA5CA121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A2B5CA-EAE5-2347-AD91-F6760920B8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295">
            <a:extLst>
              <a:ext uri="{FF2B5EF4-FFF2-40B4-BE49-F238E27FC236}">
                <a16:creationId xmlns="" xmlns:a16="http://schemas.microsoft.com/office/drawing/2014/main" id="{307365A5-2AB1-C74F-809E-7F506124D6D9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9" b="32020"/>
          <a:stretch/>
        </p:blipFill>
        <p:spPr bwMode="auto">
          <a:xfrm>
            <a:off x="3241675" y="365125"/>
            <a:ext cx="5759450" cy="23126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m 323">
            <a:extLst>
              <a:ext uri="{FF2B5EF4-FFF2-40B4-BE49-F238E27FC236}">
                <a16:creationId xmlns="" xmlns:a16="http://schemas.microsoft.com/office/drawing/2014/main" id="{B881C5CA-4E69-064F-8133-72F04FEC1AE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16" b="24296"/>
          <a:stretch/>
        </p:blipFill>
        <p:spPr bwMode="auto">
          <a:xfrm>
            <a:off x="3241675" y="2837497"/>
            <a:ext cx="5759450" cy="19132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m 294">
            <a:extLst>
              <a:ext uri="{FF2B5EF4-FFF2-40B4-BE49-F238E27FC236}">
                <a16:creationId xmlns="" xmlns:a16="http://schemas.microsoft.com/office/drawing/2014/main" id="{CC83D2A8-6875-8E49-9B00-99317BA58D4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1" b="32038"/>
          <a:stretch/>
        </p:blipFill>
        <p:spPr bwMode="auto">
          <a:xfrm>
            <a:off x="3241675" y="4884420"/>
            <a:ext cx="5759450" cy="13246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tângulo 5">
            <a:extLst>
              <a:ext uri="{FF2B5EF4-FFF2-40B4-BE49-F238E27FC236}">
                <a16:creationId xmlns="" xmlns:a16="http://schemas.microsoft.com/office/drawing/2014/main" id="{AB94C1A7-5518-8F4A-8269-A51B90703AA4}"/>
              </a:ext>
            </a:extLst>
          </p:cNvPr>
          <p:cNvSpPr/>
          <p:nvPr/>
        </p:nvSpPr>
        <p:spPr>
          <a:xfrm>
            <a:off x="6096000" y="6215063"/>
            <a:ext cx="4084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latin typeface="Baskerville" panose="02020502070401020303" pitchFamily="18" charset="0"/>
                <a:ea typeface="Baskerville" panose="02020502070401020303" pitchFamily="18" charset="0"/>
              </a:rPr>
              <a:t>Visadas de referencia</a:t>
            </a:r>
          </a:p>
        </p:txBody>
      </p:sp>
    </p:spTree>
    <p:extLst>
      <p:ext uri="{BB962C8B-B14F-4D97-AF65-F5344CB8AC3E}">
        <p14:creationId xmlns:p14="http://schemas.microsoft.com/office/powerpoint/2010/main" val="141601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F89C2E6-BABF-3B49-82E3-F4D04A5C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367912C-ED55-8A44-AEBE-B0F6AC075D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43">
            <a:extLst>
              <a:ext uri="{FF2B5EF4-FFF2-40B4-BE49-F238E27FC236}">
                <a16:creationId xmlns="" xmlns:a16="http://schemas.microsoft.com/office/drawing/2014/main" id="{ED60A958-5417-3543-8D27-36FE2FDFC6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75" y="773906"/>
            <a:ext cx="8896350" cy="2228850"/>
          </a:xfrm>
          <a:prstGeom prst="rect">
            <a:avLst/>
          </a:prstGeom>
        </p:spPr>
      </p:pic>
      <p:pic>
        <p:nvPicPr>
          <p:cNvPr id="5" name="Imagem 347" descr="\\brasilia\CIFS_ASASUL\3 - DEPAM\06 - ESTAGIARIOS\LUCAS VASCONCELOS\Imagens Serra do Curral\Corte PICO.png">
            <a:extLst>
              <a:ext uri="{FF2B5EF4-FFF2-40B4-BE49-F238E27FC236}">
                <a16:creationId xmlns="" xmlns:a16="http://schemas.microsoft.com/office/drawing/2014/main" id="{D7B1D2CA-C7EC-9C41-9329-A7DB9EBD6A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475" y="3427413"/>
            <a:ext cx="8896350" cy="24955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4D46F5E2-C7A0-A24A-A6C4-C01486F22198}"/>
              </a:ext>
            </a:extLst>
          </p:cNvPr>
          <p:cNvSpPr/>
          <p:nvPr/>
        </p:nvSpPr>
        <p:spPr>
          <a:xfrm>
            <a:off x="7268843" y="6291263"/>
            <a:ext cx="4084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latin typeface="Baskerville" panose="02020502070401020303" pitchFamily="18" charset="0"/>
                <a:ea typeface="Baskerville" panose="02020502070401020303" pitchFamily="18" charset="0"/>
              </a:rPr>
              <a:t>Estudos de altimetria</a:t>
            </a:r>
          </a:p>
        </p:txBody>
      </p:sp>
    </p:spTree>
    <p:extLst>
      <p:ext uri="{BB962C8B-B14F-4D97-AF65-F5344CB8AC3E}">
        <p14:creationId xmlns:p14="http://schemas.microsoft.com/office/powerpoint/2010/main" val="369573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FCF335C5-6EA3-CE45-983D-686AA28373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4681" y="0"/>
            <a:ext cx="9658119" cy="6858000"/>
          </a:xfrm>
        </p:spPr>
      </p:pic>
      <p:sp>
        <p:nvSpPr>
          <p:cNvPr id="5" name="Retângulo 5">
            <a:extLst>
              <a:ext uri="{FF2B5EF4-FFF2-40B4-BE49-F238E27FC236}">
                <a16:creationId xmlns="" xmlns:a16="http://schemas.microsoft.com/office/drawing/2014/main" id="{A1F9B2DE-2565-8D4E-AC37-019F1B6DEF87}"/>
              </a:ext>
            </a:extLst>
          </p:cNvPr>
          <p:cNvSpPr/>
          <p:nvPr/>
        </p:nvSpPr>
        <p:spPr>
          <a:xfrm>
            <a:off x="6250622" y="6045498"/>
            <a:ext cx="4084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solidFill>
                  <a:schemeClr val="bg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Parques municipais </a:t>
            </a:r>
          </a:p>
        </p:txBody>
      </p:sp>
    </p:spTree>
    <p:extLst>
      <p:ext uri="{BB962C8B-B14F-4D97-AF65-F5344CB8AC3E}">
        <p14:creationId xmlns:p14="http://schemas.microsoft.com/office/powerpoint/2010/main" val="254297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3BC9D1E-1CD9-8D43-B54F-79E1197F2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1D3F9D56-3E1A-6249-8C9B-5D8F3D50E6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0800" y="0"/>
            <a:ext cx="9550400" cy="6781511"/>
          </a:xfrm>
        </p:spPr>
      </p:pic>
    </p:spTree>
    <p:extLst>
      <p:ext uri="{BB962C8B-B14F-4D97-AF65-F5344CB8AC3E}">
        <p14:creationId xmlns:p14="http://schemas.microsoft.com/office/powerpoint/2010/main" val="131655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D0FA0C-2143-C349-8F78-0BFDAA165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C2BDA3E-8462-9544-9B4A-E2CDF3D73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37">
            <a:extLst>
              <a:ext uri="{FF2B5EF4-FFF2-40B4-BE49-F238E27FC236}">
                <a16:creationId xmlns="" xmlns:a16="http://schemas.microsoft.com/office/drawing/2014/main" id="{9D2D4C5B-D2E4-A944-8B17-143FE7C3A0C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700" y="-28893"/>
            <a:ext cx="9118600" cy="688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7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845357A-041E-1440-BEA9-1C276B155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EDEF8FC8-BF04-BF47-87B1-E32F83BEF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0000" y="0"/>
            <a:ext cx="9956800" cy="6931715"/>
          </a:xfrm>
        </p:spPr>
      </p:pic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DD269724-AF52-5E46-8611-E21BAC929E4B}"/>
              </a:ext>
            </a:extLst>
          </p:cNvPr>
          <p:cNvSpPr/>
          <p:nvPr/>
        </p:nvSpPr>
        <p:spPr>
          <a:xfrm>
            <a:off x="4978400" y="6147098"/>
            <a:ext cx="5585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400" b="1" dirty="0">
                <a:solidFill>
                  <a:schemeClr val="bg1"/>
                </a:solidFill>
                <a:latin typeface="Baskerville" panose="02020502070401020303" pitchFamily="18" charset="0"/>
                <a:ea typeface="Baskerville" panose="02020502070401020303" pitchFamily="18" charset="0"/>
              </a:rPr>
              <a:t>Delimitação da poligonal de entorno</a:t>
            </a:r>
          </a:p>
        </p:txBody>
      </p:sp>
    </p:spTree>
    <p:extLst>
      <p:ext uri="{BB962C8B-B14F-4D97-AF65-F5344CB8AC3E}">
        <p14:creationId xmlns:p14="http://schemas.microsoft.com/office/powerpoint/2010/main" val="163008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B06241-1258-1D46-8F2A-EE5D88D9F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AB7DF30-1482-D840-9A91-A249966A2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Imagem 2">
            <a:extLst>
              <a:ext uri="{FF2B5EF4-FFF2-40B4-BE49-F238E27FC236}">
                <a16:creationId xmlns="" xmlns:a16="http://schemas.microsoft.com/office/drawing/2014/main" id="{BAEC1A0C-AF97-FC48-A46A-75AD3236FD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384"/>
          <a:stretch/>
        </p:blipFill>
        <p:spPr>
          <a:xfrm>
            <a:off x="127000" y="1825625"/>
            <a:ext cx="11915410" cy="268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10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CCC4AD7-C44F-B54E-846C-B1CE7A3E4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A5BC132-A29D-CF41-854E-06B5816701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14" descr="C:\Users\romulo.drummond\Documents\2018\PORTARIA SERRA DO CURRAL CORREÇÃO\Macro Setorização - Serra do Curral.jpg">
            <a:extLst>
              <a:ext uri="{FF2B5EF4-FFF2-40B4-BE49-F238E27FC236}">
                <a16:creationId xmlns="" xmlns:a16="http://schemas.microsoft.com/office/drawing/2014/main" id="{B8F85E9B-20EC-0B46-8E9C-DDC0AA11331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10287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488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47BA177-807B-A84C-9DDA-07FD87CFD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2991590-A557-9743-85B4-E036E1448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Imagem 3">
            <a:extLst>
              <a:ext uri="{FF2B5EF4-FFF2-40B4-BE49-F238E27FC236}">
                <a16:creationId xmlns="" xmlns:a16="http://schemas.microsoft.com/office/drawing/2014/main" id="{DF7EA8E1-4AAD-AC40-9BEA-8DBE4102FC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10515600" cy="684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4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D12B8F6-7171-954F-8D86-105F257A1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4" y="2815153"/>
            <a:ext cx="669324" cy="4480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/>
              <a:t>1991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A497B7B0-9C89-F547-82EF-2F7D1ABE16D6}"/>
              </a:ext>
            </a:extLst>
          </p:cNvPr>
          <p:cNvCxnSpPr/>
          <p:nvPr/>
        </p:nvCxnSpPr>
        <p:spPr>
          <a:xfrm>
            <a:off x="358346" y="2570205"/>
            <a:ext cx="11528854" cy="0"/>
          </a:xfrm>
          <a:prstGeom prst="straightConnector1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8" name="Triangle 7">
            <a:extLst>
              <a:ext uri="{FF2B5EF4-FFF2-40B4-BE49-F238E27FC236}">
                <a16:creationId xmlns="" xmlns:a16="http://schemas.microsoft.com/office/drawing/2014/main" id="{FE820679-94AE-8D40-B350-249B74AB4E8D}"/>
              </a:ext>
            </a:extLst>
          </p:cNvPr>
          <p:cNvSpPr/>
          <p:nvPr/>
        </p:nvSpPr>
        <p:spPr>
          <a:xfrm rot="10800000">
            <a:off x="227571" y="2458994"/>
            <a:ext cx="247135" cy="271849"/>
          </a:xfrm>
          <a:prstGeom prst="triangle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="" xmlns:a16="http://schemas.microsoft.com/office/drawing/2014/main" id="{220503AA-3E69-5E44-8E4B-FF6A91142ACE}"/>
              </a:ext>
            </a:extLst>
          </p:cNvPr>
          <p:cNvSpPr txBox="1">
            <a:spLocks/>
          </p:cNvSpPr>
          <p:nvPr/>
        </p:nvSpPr>
        <p:spPr>
          <a:xfrm>
            <a:off x="-681681" y="3610360"/>
            <a:ext cx="3039762" cy="448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1800" b="1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AFA6A26-17EB-C24F-AA25-F94B45B8E0A0}"/>
              </a:ext>
            </a:extLst>
          </p:cNvPr>
          <p:cNvSpPr txBox="1"/>
          <p:nvPr/>
        </p:nvSpPr>
        <p:spPr>
          <a:xfrm>
            <a:off x="24714" y="3087140"/>
            <a:ext cx="16558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Tombamento</a:t>
            </a:r>
            <a:r>
              <a:rPr lang="en-US" sz="1400" dirty="0"/>
              <a:t> municipal da Serra do </a:t>
            </a:r>
            <a:r>
              <a:rPr lang="en-US" sz="1400" dirty="0" err="1"/>
              <a:t>Curral</a:t>
            </a:r>
            <a:r>
              <a:rPr lang="en-US" sz="1400" dirty="0"/>
              <a:t> e </a:t>
            </a:r>
            <a:r>
              <a:rPr lang="en-US" sz="1400" dirty="0" err="1"/>
              <a:t>paralisação</a:t>
            </a:r>
            <a:r>
              <a:rPr lang="en-US" sz="1400" dirty="0"/>
              <a:t> das </a:t>
            </a:r>
            <a:r>
              <a:rPr lang="en-US" sz="1400" dirty="0" err="1"/>
              <a:t>atividades</a:t>
            </a:r>
            <a:r>
              <a:rPr lang="en-US" sz="1400" dirty="0"/>
              <a:t> de </a:t>
            </a:r>
            <a:r>
              <a:rPr lang="en-US" sz="1400" dirty="0" err="1"/>
              <a:t>mineração</a:t>
            </a:r>
            <a:endParaRPr lang="en-US" sz="1400" dirty="0"/>
          </a:p>
        </p:txBody>
      </p:sp>
      <p:grpSp>
        <p:nvGrpSpPr>
          <p:cNvPr id="101" name="Group 100">
            <a:extLst>
              <a:ext uri="{FF2B5EF4-FFF2-40B4-BE49-F238E27FC236}">
                <a16:creationId xmlns="" xmlns:a16="http://schemas.microsoft.com/office/drawing/2014/main" id="{F593665D-45E7-0240-BE4E-E89D309A2218}"/>
              </a:ext>
            </a:extLst>
          </p:cNvPr>
          <p:cNvGrpSpPr/>
          <p:nvPr/>
        </p:nvGrpSpPr>
        <p:grpSpPr>
          <a:xfrm>
            <a:off x="5987745" y="265803"/>
            <a:ext cx="2813806" cy="3594111"/>
            <a:chOff x="5987745" y="265803"/>
            <a:chExt cx="2813806" cy="3594111"/>
          </a:xfrm>
        </p:grpSpPr>
        <p:grpSp>
          <p:nvGrpSpPr>
            <p:cNvPr id="94" name="Group 93">
              <a:extLst>
                <a:ext uri="{FF2B5EF4-FFF2-40B4-BE49-F238E27FC236}">
                  <a16:creationId xmlns="" xmlns:a16="http://schemas.microsoft.com/office/drawing/2014/main" id="{DE7FE644-CA32-AC4E-B945-23DBC9A0FB35}"/>
                </a:ext>
              </a:extLst>
            </p:cNvPr>
            <p:cNvGrpSpPr/>
            <p:nvPr/>
          </p:nvGrpSpPr>
          <p:grpSpPr>
            <a:xfrm>
              <a:off x="5987745" y="2442490"/>
              <a:ext cx="669324" cy="829982"/>
              <a:chOff x="5987745" y="2442490"/>
              <a:chExt cx="669324" cy="829982"/>
            </a:xfrm>
          </p:grpSpPr>
          <p:sp>
            <p:nvSpPr>
              <p:cNvPr id="23" name="Content Placeholder 2">
                <a:extLst>
                  <a:ext uri="{FF2B5EF4-FFF2-40B4-BE49-F238E27FC236}">
                    <a16:creationId xmlns="" xmlns:a16="http://schemas.microsoft.com/office/drawing/2014/main" id="{A7C9D529-BFDD-D94D-AD9D-6E0CFED1A9A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987745" y="2824454"/>
                <a:ext cx="669324" cy="4480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sz="1800" b="1" dirty="0"/>
                  <a:t>2017</a:t>
                </a: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="" xmlns:a16="http://schemas.microsoft.com/office/drawing/2014/main" id="{218E40F7-5578-3C43-9783-DDB6398A4CD9}"/>
                  </a:ext>
                </a:extLst>
              </p:cNvPr>
              <p:cNvSpPr/>
              <p:nvPr/>
            </p:nvSpPr>
            <p:spPr>
              <a:xfrm>
                <a:off x="6198839" y="2442490"/>
                <a:ext cx="247135" cy="27184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="" xmlns:a16="http://schemas.microsoft.com/office/drawing/2014/main" id="{CE198D3B-7911-0D43-8040-A4CCDE8E203B}"/>
                </a:ext>
              </a:extLst>
            </p:cNvPr>
            <p:cNvGrpSpPr/>
            <p:nvPr/>
          </p:nvGrpSpPr>
          <p:grpSpPr>
            <a:xfrm>
              <a:off x="6115551" y="2484650"/>
              <a:ext cx="1333582" cy="1375264"/>
              <a:chOff x="6498618" y="2484650"/>
              <a:chExt cx="1333582" cy="1375264"/>
            </a:xfrm>
          </p:grpSpPr>
          <p:sp>
            <p:nvSpPr>
              <p:cNvPr id="21" name="Oval 20">
                <a:extLst>
                  <a:ext uri="{FF2B5EF4-FFF2-40B4-BE49-F238E27FC236}">
                    <a16:creationId xmlns="" xmlns:a16="http://schemas.microsoft.com/office/drawing/2014/main" id="{4A37498A-E242-A644-8B57-5052EB5A403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066085" y="2484650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B72A0C62-FBB3-FE47-A307-C9687C545738}"/>
                  </a:ext>
                </a:extLst>
              </p:cNvPr>
              <p:cNvSpPr txBox="1"/>
              <p:nvPr/>
            </p:nvSpPr>
            <p:spPr>
              <a:xfrm>
                <a:off x="6498618" y="3121250"/>
                <a:ext cx="1333582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12/4: RAIPA </a:t>
                </a:r>
                <a:r>
                  <a:rPr lang="en-US" sz="1400" dirty="0" err="1"/>
                  <a:t>aprovado</a:t>
                </a:r>
                <a:r>
                  <a:rPr lang="en-US" sz="1400" dirty="0"/>
                  <a:t> </a:t>
                </a:r>
                <a:r>
                  <a:rPr lang="en-US" sz="1400" dirty="0" err="1"/>
                  <a:t>pelo</a:t>
                </a:r>
                <a:r>
                  <a:rPr lang="en-US" sz="1400" dirty="0"/>
                  <a:t> IPHAN</a:t>
                </a:r>
              </a:p>
            </p:txBody>
          </p:sp>
          <p:cxnSp>
            <p:nvCxnSpPr>
              <p:cNvPr id="47" name="Straight Arrow Connector 46">
                <a:extLst>
                  <a:ext uri="{FF2B5EF4-FFF2-40B4-BE49-F238E27FC236}">
                    <a16:creationId xmlns="" xmlns:a16="http://schemas.microsoft.com/office/drawing/2014/main" id="{33C3D4A1-9010-844E-A40A-BDE1970A3E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52337" y="2669788"/>
                <a:ext cx="245" cy="394935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59">
              <a:extLst>
                <a:ext uri="{FF2B5EF4-FFF2-40B4-BE49-F238E27FC236}">
                  <a16:creationId xmlns="" xmlns:a16="http://schemas.microsoft.com/office/drawing/2014/main" id="{F05E969F-9965-D34B-82B2-7842DD8487BA}"/>
                </a:ext>
              </a:extLst>
            </p:cNvPr>
            <p:cNvGrpSpPr/>
            <p:nvPr/>
          </p:nvGrpSpPr>
          <p:grpSpPr>
            <a:xfrm>
              <a:off x="7086389" y="265803"/>
              <a:ext cx="1715162" cy="2393298"/>
              <a:chOff x="7024604" y="265803"/>
              <a:chExt cx="1715162" cy="2393298"/>
            </a:xfrm>
          </p:grpSpPr>
          <p:sp>
            <p:nvSpPr>
              <p:cNvPr id="25" name="Oval 24">
                <a:extLst>
                  <a:ext uri="{FF2B5EF4-FFF2-40B4-BE49-F238E27FC236}">
                    <a16:creationId xmlns="" xmlns:a16="http://schemas.microsoft.com/office/drawing/2014/main" id="{8269BACE-53F0-874B-8B18-E93A18C5187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785616" y="2468807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E7BE01AE-51E9-3048-B64F-5D358F1436A6}"/>
                  </a:ext>
                </a:extLst>
              </p:cNvPr>
              <p:cNvSpPr txBox="1"/>
              <p:nvPr/>
            </p:nvSpPr>
            <p:spPr>
              <a:xfrm>
                <a:off x="7024604" y="265803"/>
                <a:ext cx="171516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23/11: IPHAN </a:t>
                </a:r>
                <a:r>
                  <a:rPr lang="en-US" sz="1400" dirty="0" err="1"/>
                  <a:t>recebe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Oficio</a:t>
                </a:r>
                <a:r>
                  <a:rPr lang="en-US" sz="1400" dirty="0"/>
                  <a:t> CUC n.16/2017: </a:t>
                </a:r>
                <a:r>
                  <a:rPr lang="en-US" sz="1400" dirty="0" err="1"/>
                  <a:t>informa</a:t>
                </a:r>
                <a:r>
                  <a:rPr lang="en-US" sz="1400" dirty="0"/>
                  <a:t> </a:t>
                </a:r>
                <a:r>
                  <a:rPr lang="en-US" sz="1400" dirty="0" err="1"/>
                  <a:t>sobre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visita</a:t>
                </a:r>
                <a:r>
                  <a:rPr lang="en-US" sz="1400" dirty="0"/>
                  <a:t> </a:t>
                </a:r>
                <a:r>
                  <a:rPr lang="en-US" sz="1400" dirty="0" err="1"/>
                  <a:t>tecnica</a:t>
                </a:r>
                <a:r>
                  <a:rPr lang="en-US" sz="1400" dirty="0"/>
                  <a:t> e dados </a:t>
                </a:r>
                <a:r>
                  <a:rPr lang="en-US" sz="1400" dirty="0" err="1"/>
                  <a:t>sobre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impactos</a:t>
                </a:r>
                <a:r>
                  <a:rPr lang="en-US" sz="1400" dirty="0"/>
                  <a:t> </a:t>
                </a:r>
                <a:r>
                  <a:rPr lang="en-US" sz="1400" dirty="0" err="1"/>
                  <a:t>ao</a:t>
                </a:r>
                <a:r>
                  <a:rPr lang="en-US" sz="1400" dirty="0"/>
                  <a:t> PE </a:t>
                </a:r>
                <a:r>
                  <a:rPr lang="en-US" sz="1400" dirty="0" err="1"/>
                  <a:t>Baleia</a:t>
                </a:r>
                <a:r>
                  <a:rPr lang="en-US" sz="1400" dirty="0"/>
                  <a:t> das </a:t>
                </a:r>
                <a:r>
                  <a:rPr lang="en-US" sz="1400" dirty="0" err="1"/>
                  <a:t>atividades</a:t>
                </a:r>
                <a:r>
                  <a:rPr lang="en-US" sz="1400" dirty="0"/>
                  <a:t> </a:t>
                </a:r>
                <a:r>
                  <a:rPr lang="en-US" sz="1400" dirty="0" err="1"/>
                  <a:t>Empabra</a:t>
                </a:r>
                <a:endParaRPr lang="en-US" sz="1400" dirty="0"/>
              </a:p>
            </p:txBody>
          </p:sp>
          <p:cxnSp>
            <p:nvCxnSpPr>
              <p:cNvPr id="49" name="Straight Arrow Connector 48">
                <a:extLst>
                  <a:ext uri="{FF2B5EF4-FFF2-40B4-BE49-F238E27FC236}">
                    <a16:creationId xmlns="" xmlns:a16="http://schemas.microsoft.com/office/drawing/2014/main" id="{7BC8B3DE-B659-364D-96AD-2483087C48A5}"/>
                  </a:ext>
                </a:extLst>
              </p:cNvPr>
              <p:cNvCxnSpPr/>
              <p:nvPr/>
            </p:nvCxnSpPr>
            <p:spPr>
              <a:xfrm flipH="1" flipV="1">
                <a:off x="7874350" y="2143603"/>
                <a:ext cx="1" cy="337921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7" name="Group 96">
            <a:extLst>
              <a:ext uri="{FF2B5EF4-FFF2-40B4-BE49-F238E27FC236}">
                <a16:creationId xmlns="" xmlns:a16="http://schemas.microsoft.com/office/drawing/2014/main" id="{61F91F3C-EBE2-244D-8211-56E0AE8351D9}"/>
              </a:ext>
            </a:extLst>
          </p:cNvPr>
          <p:cNvGrpSpPr/>
          <p:nvPr/>
        </p:nvGrpSpPr>
        <p:grpSpPr>
          <a:xfrm>
            <a:off x="1637276" y="1190361"/>
            <a:ext cx="2691803" cy="4811632"/>
            <a:chOff x="1637276" y="1190361"/>
            <a:chExt cx="2691803" cy="4811632"/>
          </a:xfrm>
        </p:grpSpPr>
        <p:grpSp>
          <p:nvGrpSpPr>
            <p:cNvPr id="93" name="Group 92">
              <a:extLst>
                <a:ext uri="{FF2B5EF4-FFF2-40B4-BE49-F238E27FC236}">
                  <a16:creationId xmlns="" xmlns:a16="http://schemas.microsoft.com/office/drawing/2014/main" id="{8D993F1F-C2F6-6041-927D-344561E11CD1}"/>
                </a:ext>
              </a:extLst>
            </p:cNvPr>
            <p:cNvGrpSpPr/>
            <p:nvPr/>
          </p:nvGrpSpPr>
          <p:grpSpPr>
            <a:xfrm>
              <a:off x="1637276" y="2433189"/>
              <a:ext cx="669324" cy="829982"/>
              <a:chOff x="1637276" y="2433189"/>
              <a:chExt cx="669324" cy="829982"/>
            </a:xfrm>
          </p:grpSpPr>
          <p:sp>
            <p:nvSpPr>
              <p:cNvPr id="12" name="Content Placeholder 2">
                <a:extLst>
                  <a:ext uri="{FF2B5EF4-FFF2-40B4-BE49-F238E27FC236}">
                    <a16:creationId xmlns="" xmlns:a16="http://schemas.microsoft.com/office/drawing/2014/main" id="{23B8B8ED-578B-7D40-B128-F1C689C2745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37276" y="2815153"/>
                <a:ext cx="669324" cy="4480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sz="1800" b="1" dirty="0"/>
                  <a:t>2015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="" xmlns:a16="http://schemas.microsoft.com/office/drawing/2014/main" id="{702E77AA-FF06-534B-B330-3AEFF5E4E30D}"/>
                  </a:ext>
                </a:extLst>
              </p:cNvPr>
              <p:cNvSpPr/>
              <p:nvPr/>
            </p:nvSpPr>
            <p:spPr>
              <a:xfrm>
                <a:off x="1848370" y="2433189"/>
                <a:ext cx="247135" cy="27184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="" xmlns:a16="http://schemas.microsoft.com/office/drawing/2014/main" id="{0FE877BF-95D0-E54D-A3F6-101BBDAD2F52}"/>
                </a:ext>
              </a:extLst>
            </p:cNvPr>
            <p:cNvGrpSpPr/>
            <p:nvPr/>
          </p:nvGrpSpPr>
          <p:grpSpPr>
            <a:xfrm>
              <a:off x="2673274" y="2473491"/>
              <a:ext cx="1655805" cy="3528502"/>
              <a:chOff x="2656792" y="2473491"/>
              <a:chExt cx="1655805" cy="3528502"/>
            </a:xfrm>
          </p:grpSpPr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F09B3CD1-3193-0F41-8CBF-B2CD49F2537B}"/>
                  </a:ext>
                </a:extLst>
              </p:cNvPr>
              <p:cNvSpPr txBox="1"/>
              <p:nvPr/>
            </p:nvSpPr>
            <p:spPr>
              <a:xfrm>
                <a:off x="2656792" y="3108893"/>
                <a:ext cx="1655805" cy="2893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14/9: IPHAN </a:t>
                </a:r>
                <a:r>
                  <a:rPr lang="en-US" sz="1400" dirty="0" err="1"/>
                  <a:t>emite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Termo</a:t>
                </a:r>
                <a:r>
                  <a:rPr lang="en-US" sz="1400" dirty="0"/>
                  <a:t> de </a:t>
                </a:r>
                <a:r>
                  <a:rPr lang="en-US" sz="1400" dirty="0" err="1"/>
                  <a:t>Referencia</a:t>
                </a:r>
                <a:r>
                  <a:rPr lang="en-US" sz="1400" dirty="0"/>
                  <a:t> para </a:t>
                </a:r>
                <a:r>
                  <a:rPr lang="en-US" sz="1400" dirty="0" err="1"/>
                  <a:t>licienciamento</a:t>
                </a:r>
                <a:endParaRPr lang="en-US" sz="1400" dirty="0"/>
              </a:p>
              <a:p>
                <a:pPr lvl="1"/>
                <a:r>
                  <a:rPr lang="en-US" sz="1400" dirty="0"/>
                  <a:t>PAIPA</a:t>
                </a:r>
              </a:p>
              <a:p>
                <a:pPr lvl="1"/>
                <a:r>
                  <a:rPr lang="en-US" sz="1400" dirty="0"/>
                  <a:t>RAIPA</a:t>
                </a:r>
              </a:p>
              <a:p>
                <a:pPr lvl="1"/>
                <a:r>
                  <a:rPr lang="en-US" sz="1400" dirty="0"/>
                  <a:t>RAIPI</a:t>
                </a:r>
              </a:p>
              <a:p>
                <a:pPr lvl="1"/>
                <a:r>
                  <a:rPr lang="en-US" sz="1400" dirty="0" err="1"/>
                  <a:t>Dispensa</a:t>
                </a:r>
                <a:r>
                  <a:rPr lang="en-US" sz="1400" dirty="0"/>
                  <a:t> </a:t>
                </a:r>
                <a:r>
                  <a:rPr lang="en-US" sz="1400" dirty="0" err="1"/>
                  <a:t>emissao</a:t>
                </a:r>
                <a:r>
                  <a:rPr lang="en-US" sz="1400" dirty="0"/>
                  <a:t> de </a:t>
                </a:r>
                <a:r>
                  <a:rPr lang="en-US" sz="1400" dirty="0" err="1"/>
                  <a:t>relatorio</a:t>
                </a:r>
                <a:r>
                  <a:rPr lang="en-US" sz="1400" dirty="0"/>
                  <a:t> para </a:t>
                </a:r>
                <a:r>
                  <a:rPr lang="en-US" sz="1400" dirty="0" err="1"/>
                  <a:t>patrimonio</a:t>
                </a:r>
                <a:r>
                  <a:rPr lang="en-US" sz="1400" dirty="0"/>
                  <a:t> material e </a:t>
                </a:r>
                <a:r>
                  <a:rPr lang="en-US" sz="1400" dirty="0" err="1"/>
                  <a:t>ferroviário</a:t>
                </a:r>
                <a:endParaRPr lang="en-US" sz="1400" dirty="0"/>
              </a:p>
            </p:txBody>
          </p:sp>
          <p:grpSp>
            <p:nvGrpSpPr>
              <p:cNvPr id="52" name="Group 51">
                <a:extLst>
                  <a:ext uri="{FF2B5EF4-FFF2-40B4-BE49-F238E27FC236}">
                    <a16:creationId xmlns="" xmlns:a16="http://schemas.microsoft.com/office/drawing/2014/main" id="{566E1665-73C9-8344-BD2E-02B16143267B}"/>
                  </a:ext>
                </a:extLst>
              </p:cNvPr>
              <p:cNvGrpSpPr/>
              <p:nvPr/>
            </p:nvGrpSpPr>
            <p:grpSpPr>
              <a:xfrm>
                <a:off x="3391961" y="2473491"/>
                <a:ext cx="172995" cy="565070"/>
                <a:chOff x="3391961" y="2473491"/>
                <a:chExt cx="172995" cy="565070"/>
              </a:xfrm>
            </p:grpSpPr>
            <p:sp>
              <p:nvSpPr>
                <p:cNvPr id="15" name="Oval 14">
                  <a:extLst>
                    <a:ext uri="{FF2B5EF4-FFF2-40B4-BE49-F238E27FC236}">
                      <a16:creationId xmlns="" xmlns:a16="http://schemas.microsoft.com/office/drawing/2014/main" id="{36266D85-1646-E345-9455-3BA6A46345A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391961" y="2473491"/>
                  <a:ext cx="172995" cy="190294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44" name="Straight Arrow Connector 43">
                  <a:extLst>
                    <a:ext uri="{FF2B5EF4-FFF2-40B4-BE49-F238E27FC236}">
                      <a16:creationId xmlns="" xmlns:a16="http://schemas.microsoft.com/office/drawing/2014/main" id="{CE80DCDF-DC13-DA4E-8FEA-356A42C43EC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478458" y="2643626"/>
                  <a:ext cx="245" cy="394935"/>
                </a:xfrm>
                <a:prstGeom prst="straightConnector1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6" name="Group 55">
              <a:extLst>
                <a:ext uri="{FF2B5EF4-FFF2-40B4-BE49-F238E27FC236}">
                  <a16:creationId xmlns="" xmlns:a16="http://schemas.microsoft.com/office/drawing/2014/main" id="{843E4E5B-CE95-984F-858D-85817274DD73}"/>
                </a:ext>
              </a:extLst>
            </p:cNvPr>
            <p:cNvGrpSpPr/>
            <p:nvPr/>
          </p:nvGrpSpPr>
          <p:grpSpPr>
            <a:xfrm>
              <a:off x="2117173" y="1190361"/>
              <a:ext cx="1655805" cy="1476664"/>
              <a:chOff x="1890622" y="1190361"/>
              <a:chExt cx="1655805" cy="1476664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="" xmlns:a16="http://schemas.microsoft.com/office/drawing/2014/main" id="{D6A64864-6924-864D-95DC-E95D254662BE}"/>
                  </a:ext>
                </a:extLst>
              </p:cNvPr>
              <p:cNvGrpSpPr/>
              <p:nvPr/>
            </p:nvGrpSpPr>
            <p:grpSpPr>
              <a:xfrm>
                <a:off x="1890622" y="1190361"/>
                <a:ext cx="1655805" cy="1292028"/>
                <a:chOff x="1144034" y="1141161"/>
                <a:chExt cx="1655805" cy="1292028"/>
              </a:xfrm>
            </p:grpSpPr>
            <p:sp>
              <p:nvSpPr>
                <p:cNvPr id="14" name="TextBox 13">
                  <a:extLst>
                    <a:ext uri="{FF2B5EF4-FFF2-40B4-BE49-F238E27FC236}">
                      <a16:creationId xmlns="" xmlns:a16="http://schemas.microsoft.com/office/drawing/2014/main" id="{3A59C262-093E-C441-AF29-5A258424AE1E}"/>
                    </a:ext>
                  </a:extLst>
                </p:cNvPr>
                <p:cNvSpPr txBox="1"/>
                <p:nvPr/>
              </p:nvSpPr>
              <p:spPr>
                <a:xfrm>
                  <a:off x="1144034" y="1141161"/>
                  <a:ext cx="1655805" cy="9541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dirty="0"/>
                    <a:t>10/8: </a:t>
                  </a:r>
                  <a:r>
                    <a:rPr lang="en-US" sz="1400" dirty="0" err="1"/>
                    <a:t>Empabra</a:t>
                  </a:r>
                  <a:r>
                    <a:rPr lang="en-US" sz="1400" dirty="0"/>
                    <a:t> </a:t>
                  </a:r>
                  <a:r>
                    <a:rPr lang="en-US" sz="1400" dirty="0" err="1"/>
                    <a:t>encaminha</a:t>
                  </a:r>
                  <a:r>
                    <a:rPr lang="en-US" sz="1400" dirty="0"/>
                    <a:t> </a:t>
                  </a:r>
                  <a:r>
                    <a:rPr lang="en-US" sz="1400" dirty="0" err="1"/>
                    <a:t>requerimento</a:t>
                  </a:r>
                  <a:r>
                    <a:rPr lang="en-US" sz="1400" dirty="0"/>
                    <a:t> de </a:t>
                  </a:r>
                  <a:r>
                    <a:rPr lang="en-US" sz="1400" dirty="0" err="1"/>
                    <a:t>análise</a:t>
                  </a:r>
                  <a:r>
                    <a:rPr lang="en-US" sz="1400" dirty="0"/>
                    <a:t> </a:t>
                  </a:r>
                  <a:r>
                    <a:rPr lang="en-US" sz="1400" dirty="0" err="1"/>
                    <a:t>ao</a:t>
                  </a:r>
                  <a:r>
                    <a:rPr lang="en-US" sz="1400" dirty="0"/>
                    <a:t> IPHAN</a:t>
                  </a:r>
                </a:p>
              </p:txBody>
            </p:sp>
            <p:cxnSp>
              <p:nvCxnSpPr>
                <p:cNvPr id="40" name="Straight Arrow Connector 39">
                  <a:extLst>
                    <a:ext uri="{FF2B5EF4-FFF2-40B4-BE49-F238E27FC236}">
                      <a16:creationId xmlns="" xmlns:a16="http://schemas.microsoft.com/office/drawing/2014/main" id="{C3E71644-BD02-9B49-9078-E593314645F5}"/>
                    </a:ext>
                  </a:extLst>
                </p:cNvPr>
                <p:cNvCxnSpPr>
                  <a:stCxn id="13" idx="0"/>
                  <a:endCxn id="14" idx="2"/>
                </p:cNvCxnSpPr>
                <p:nvPr/>
              </p:nvCxnSpPr>
              <p:spPr>
                <a:xfrm flipH="1" flipV="1">
                  <a:off x="1971937" y="2095268"/>
                  <a:ext cx="1" cy="337921"/>
                </a:xfrm>
                <a:prstGeom prst="straightConnector1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4" name="Oval 53">
                <a:extLst>
                  <a:ext uri="{FF2B5EF4-FFF2-40B4-BE49-F238E27FC236}">
                    <a16:creationId xmlns="" xmlns:a16="http://schemas.microsoft.com/office/drawing/2014/main" id="{EECEA7D8-F766-5E44-9323-58B5DD11909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21678" y="2476731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2" name="Group 101">
            <a:extLst>
              <a:ext uri="{FF2B5EF4-FFF2-40B4-BE49-F238E27FC236}">
                <a16:creationId xmlns="" xmlns:a16="http://schemas.microsoft.com/office/drawing/2014/main" id="{C61CA8C9-D4AC-234E-AD58-A0E42754EBC4}"/>
              </a:ext>
            </a:extLst>
          </p:cNvPr>
          <p:cNvGrpSpPr/>
          <p:nvPr/>
        </p:nvGrpSpPr>
        <p:grpSpPr>
          <a:xfrm>
            <a:off x="8233063" y="623871"/>
            <a:ext cx="4051575" cy="3657847"/>
            <a:chOff x="8233063" y="623871"/>
            <a:chExt cx="4051575" cy="3657847"/>
          </a:xfrm>
        </p:grpSpPr>
        <p:grpSp>
          <p:nvGrpSpPr>
            <p:cNvPr id="95" name="Group 94">
              <a:extLst>
                <a:ext uri="{FF2B5EF4-FFF2-40B4-BE49-F238E27FC236}">
                  <a16:creationId xmlns="" xmlns:a16="http://schemas.microsoft.com/office/drawing/2014/main" id="{220E3A26-200E-EB42-B0A6-994A7977DAAA}"/>
                </a:ext>
              </a:extLst>
            </p:cNvPr>
            <p:cNvGrpSpPr/>
            <p:nvPr/>
          </p:nvGrpSpPr>
          <p:grpSpPr>
            <a:xfrm>
              <a:off x="8233063" y="2433189"/>
              <a:ext cx="669324" cy="859937"/>
              <a:chOff x="8233063" y="2433189"/>
              <a:chExt cx="669324" cy="859937"/>
            </a:xfrm>
          </p:grpSpPr>
          <p:sp>
            <p:nvSpPr>
              <p:cNvPr id="28" name="Content Placeholder 2">
                <a:extLst>
                  <a:ext uri="{FF2B5EF4-FFF2-40B4-BE49-F238E27FC236}">
                    <a16:creationId xmlns="" xmlns:a16="http://schemas.microsoft.com/office/drawing/2014/main" id="{3C46083C-FEF5-5D42-A40A-010EBD73436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233063" y="2845108"/>
                <a:ext cx="669324" cy="4480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sz="1800" b="1" dirty="0"/>
                  <a:t>2018</a:t>
                </a: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="" xmlns:a16="http://schemas.microsoft.com/office/drawing/2014/main" id="{D0E50C77-BD83-0E4C-AFAB-AF228868A29F}"/>
                  </a:ext>
                </a:extLst>
              </p:cNvPr>
              <p:cNvSpPr/>
              <p:nvPr/>
            </p:nvSpPr>
            <p:spPr>
              <a:xfrm>
                <a:off x="8444158" y="2433189"/>
                <a:ext cx="247135" cy="27184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6" name="Group 95">
              <a:extLst>
                <a:ext uri="{FF2B5EF4-FFF2-40B4-BE49-F238E27FC236}">
                  <a16:creationId xmlns="" xmlns:a16="http://schemas.microsoft.com/office/drawing/2014/main" id="{9878210A-A252-8047-8673-03CFF325270E}"/>
                </a:ext>
              </a:extLst>
            </p:cNvPr>
            <p:cNvGrpSpPr/>
            <p:nvPr/>
          </p:nvGrpSpPr>
          <p:grpSpPr>
            <a:xfrm>
              <a:off x="11356400" y="2393142"/>
              <a:ext cx="928238" cy="1888576"/>
              <a:chOff x="11356400" y="2393142"/>
              <a:chExt cx="928238" cy="1888576"/>
            </a:xfrm>
          </p:grpSpPr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EB1F8C97-DDAA-984B-A59D-35CCFA72B009}"/>
                  </a:ext>
                </a:extLst>
              </p:cNvPr>
              <p:cNvSpPr txBox="1"/>
              <p:nvPr/>
            </p:nvSpPr>
            <p:spPr>
              <a:xfrm>
                <a:off x="11356400" y="2896723"/>
                <a:ext cx="92823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3/12: IPHAN </a:t>
                </a:r>
                <a:r>
                  <a:rPr lang="en-US" sz="1400" dirty="0" err="1"/>
                  <a:t>responde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ao</a:t>
                </a:r>
                <a:r>
                  <a:rPr lang="en-US" sz="1400" dirty="0"/>
                  <a:t> </a:t>
                </a:r>
                <a:r>
                  <a:rPr lang="en-US" sz="1400" dirty="0" err="1"/>
                  <a:t>Oficio</a:t>
                </a:r>
                <a:r>
                  <a:rPr lang="en-US" sz="1400" dirty="0"/>
                  <a:t> DIRLEG n.2.95</a:t>
                </a:r>
              </a:p>
            </p:txBody>
          </p:sp>
          <p:sp>
            <p:nvSpPr>
              <p:cNvPr id="36" name="Triangle 35">
                <a:extLst>
                  <a:ext uri="{FF2B5EF4-FFF2-40B4-BE49-F238E27FC236}">
                    <a16:creationId xmlns="" xmlns:a16="http://schemas.microsoft.com/office/drawing/2014/main" id="{824FF66A-3D42-FD41-8C94-E8290BB85F0B}"/>
                  </a:ext>
                </a:extLst>
              </p:cNvPr>
              <p:cNvSpPr/>
              <p:nvPr/>
            </p:nvSpPr>
            <p:spPr>
              <a:xfrm>
                <a:off x="11724234" y="2393142"/>
                <a:ext cx="200348" cy="271849"/>
              </a:xfrm>
              <a:prstGeom prst="triangle">
                <a:avLst/>
              </a:prstGeom>
              <a:solidFill>
                <a:schemeClr val="accent2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="" xmlns:a16="http://schemas.microsoft.com/office/drawing/2014/main" id="{0496F370-921E-BB4F-8DE6-7E971A15C885}"/>
                </a:ext>
              </a:extLst>
            </p:cNvPr>
            <p:cNvGrpSpPr/>
            <p:nvPr/>
          </p:nvGrpSpPr>
          <p:grpSpPr>
            <a:xfrm>
              <a:off x="8256114" y="2471473"/>
              <a:ext cx="1715162" cy="1806971"/>
              <a:chOff x="8490897" y="2471473"/>
              <a:chExt cx="1715162" cy="1806971"/>
            </a:xfrm>
          </p:grpSpPr>
          <p:sp>
            <p:nvSpPr>
              <p:cNvPr id="30" name="Oval 29">
                <a:extLst>
                  <a:ext uri="{FF2B5EF4-FFF2-40B4-BE49-F238E27FC236}">
                    <a16:creationId xmlns="" xmlns:a16="http://schemas.microsoft.com/office/drawing/2014/main" id="{9E263C2F-D889-164E-BFC9-9216D06A6AA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200196" y="2471473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="" xmlns:a16="http://schemas.microsoft.com/office/drawing/2014/main" id="{72D91DF4-7492-2A45-9ADE-EC21808F5450}"/>
                  </a:ext>
                </a:extLst>
              </p:cNvPr>
              <p:cNvSpPr txBox="1"/>
              <p:nvPr/>
            </p:nvSpPr>
            <p:spPr>
              <a:xfrm>
                <a:off x="8490897" y="3108893"/>
                <a:ext cx="1715162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23/3: </a:t>
                </a:r>
                <a:r>
                  <a:rPr lang="en-US" sz="1400" dirty="0" err="1"/>
                  <a:t>Empabra</a:t>
                </a:r>
                <a:r>
                  <a:rPr lang="en-US" sz="1400" dirty="0"/>
                  <a:t> </a:t>
                </a:r>
                <a:r>
                  <a:rPr lang="en-US" sz="1400" dirty="0" err="1"/>
                  <a:t>envia</a:t>
                </a:r>
                <a:r>
                  <a:rPr lang="en-US" sz="1400" dirty="0"/>
                  <a:t> </a:t>
                </a:r>
                <a:r>
                  <a:rPr lang="en-US" sz="1400" dirty="0" err="1"/>
                  <a:t>Oficio</a:t>
                </a:r>
                <a:r>
                  <a:rPr lang="en-US" sz="1400" dirty="0"/>
                  <a:t> s/n </a:t>
                </a:r>
                <a:r>
                  <a:rPr lang="en-US" sz="1400" dirty="0" err="1"/>
                  <a:t>solicitando</a:t>
                </a:r>
                <a:r>
                  <a:rPr lang="en-US" sz="1400" dirty="0"/>
                  <a:t> </a:t>
                </a:r>
                <a:r>
                  <a:rPr lang="en-US" sz="1400" dirty="0" err="1"/>
                  <a:t>alteração</a:t>
                </a:r>
                <a:r>
                  <a:rPr lang="en-US" sz="1400" dirty="0"/>
                  <a:t> de </a:t>
                </a:r>
                <a:r>
                  <a:rPr lang="en-US" sz="1400" dirty="0" err="1"/>
                  <a:t>nome</a:t>
                </a:r>
                <a:r>
                  <a:rPr lang="en-US" sz="1400" dirty="0"/>
                  <a:t> e </a:t>
                </a:r>
                <a:r>
                  <a:rPr lang="en-US" sz="1400" dirty="0" err="1"/>
                  <a:t>manifestacao</a:t>
                </a:r>
                <a:r>
                  <a:rPr lang="en-US" sz="1400" dirty="0"/>
                  <a:t> conclusive IPHAN</a:t>
                </a:r>
              </a:p>
            </p:txBody>
          </p:sp>
          <p:cxnSp>
            <p:nvCxnSpPr>
              <p:cNvPr id="50" name="Straight Arrow Connector 49">
                <a:extLst>
                  <a:ext uri="{FF2B5EF4-FFF2-40B4-BE49-F238E27FC236}">
                    <a16:creationId xmlns="" xmlns:a16="http://schemas.microsoft.com/office/drawing/2014/main" id="{B6B92BA9-5E7A-B742-A95B-9569AAB583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298182" y="2651323"/>
                <a:ext cx="245" cy="394935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" name="Group 61">
              <a:extLst>
                <a:ext uri="{FF2B5EF4-FFF2-40B4-BE49-F238E27FC236}">
                  <a16:creationId xmlns="" xmlns:a16="http://schemas.microsoft.com/office/drawing/2014/main" id="{6F7317B4-C455-6F42-A552-A29FF6AD6728}"/>
                </a:ext>
              </a:extLst>
            </p:cNvPr>
            <p:cNvGrpSpPr/>
            <p:nvPr/>
          </p:nvGrpSpPr>
          <p:grpSpPr>
            <a:xfrm>
              <a:off x="8977767" y="623871"/>
              <a:ext cx="2095045" cy="2047586"/>
              <a:chOff x="9286692" y="623871"/>
              <a:chExt cx="2095045" cy="2047586"/>
            </a:xfrm>
          </p:grpSpPr>
          <p:sp>
            <p:nvSpPr>
              <p:cNvPr id="31" name="Oval 30">
                <a:extLst>
                  <a:ext uri="{FF2B5EF4-FFF2-40B4-BE49-F238E27FC236}">
                    <a16:creationId xmlns="" xmlns:a16="http://schemas.microsoft.com/office/drawing/2014/main" id="{C86F1062-102A-664D-9BF6-62EF9AD70D7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057012" y="2481163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39DFE537-E658-3747-9A46-8BDDB68B5DA5}"/>
                  </a:ext>
                </a:extLst>
              </p:cNvPr>
              <p:cNvSpPr txBox="1"/>
              <p:nvPr/>
            </p:nvSpPr>
            <p:spPr>
              <a:xfrm>
                <a:off x="9286692" y="623871"/>
                <a:ext cx="209504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24/6: IPHAN </a:t>
                </a:r>
                <a:r>
                  <a:rPr lang="en-US" sz="1400" dirty="0" err="1"/>
                  <a:t>emite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Parecer</a:t>
                </a:r>
                <a:r>
                  <a:rPr lang="en-US" sz="1400" dirty="0"/>
                  <a:t> Técnico n.202 (novo TRE </a:t>
                </a:r>
                <a:r>
                  <a:rPr lang="en-US" sz="1400" dirty="0" err="1"/>
                  <a:t>cf</a:t>
                </a:r>
                <a:r>
                  <a:rPr lang="en-US" sz="1400" dirty="0"/>
                  <a:t> </a:t>
                </a:r>
                <a:r>
                  <a:rPr lang="en-US" sz="1400" dirty="0" err="1"/>
                  <a:t>atividades</a:t>
                </a:r>
                <a:r>
                  <a:rPr lang="en-US" sz="1400" dirty="0"/>
                  <a:t> FOB; </a:t>
                </a:r>
                <a:r>
                  <a:rPr lang="en-US" sz="1400" dirty="0" err="1"/>
                  <a:t>apoio</a:t>
                </a:r>
                <a:r>
                  <a:rPr lang="en-US" sz="1400" dirty="0"/>
                  <a:t> </a:t>
                </a:r>
                <a:r>
                  <a:rPr lang="en-US" sz="1400" dirty="0" err="1"/>
                  <a:t>técnico</a:t>
                </a:r>
                <a:r>
                  <a:rPr lang="en-US" sz="1400" dirty="0"/>
                  <a:t> DEPAM e </a:t>
                </a:r>
                <a:r>
                  <a:rPr lang="en-US" sz="1400" dirty="0" err="1"/>
                  <a:t>informar</a:t>
                </a:r>
                <a:r>
                  <a:rPr lang="en-US" sz="1400" dirty="0"/>
                  <a:t> </a:t>
                </a:r>
                <a:r>
                  <a:rPr lang="en-US" sz="1400" dirty="0" err="1"/>
                  <a:t>ao</a:t>
                </a:r>
                <a:r>
                  <a:rPr lang="en-US" sz="1400" dirty="0"/>
                  <a:t> IEF </a:t>
                </a:r>
                <a:r>
                  <a:rPr lang="en-US" sz="1400" dirty="0" err="1"/>
                  <a:t>sobre</a:t>
                </a:r>
                <a:r>
                  <a:rPr lang="en-US" sz="1400" dirty="0"/>
                  <a:t> </a:t>
                </a:r>
                <a:r>
                  <a:rPr lang="en-US" sz="1400" dirty="0" err="1"/>
                  <a:t>procedimentos</a:t>
                </a:r>
                <a:r>
                  <a:rPr lang="en-US" sz="1400" dirty="0"/>
                  <a:t>)</a:t>
                </a:r>
              </a:p>
            </p:txBody>
          </p:sp>
          <p:cxnSp>
            <p:nvCxnSpPr>
              <p:cNvPr id="51" name="Straight Arrow Connector 50">
                <a:extLst>
                  <a:ext uri="{FF2B5EF4-FFF2-40B4-BE49-F238E27FC236}">
                    <a16:creationId xmlns="" xmlns:a16="http://schemas.microsoft.com/office/drawing/2014/main" id="{DE37CE3E-8BCB-1B45-8632-63BFC0B725DA}"/>
                  </a:ext>
                </a:extLst>
              </p:cNvPr>
              <p:cNvCxnSpPr/>
              <p:nvPr/>
            </p:nvCxnSpPr>
            <p:spPr>
              <a:xfrm flipH="1" flipV="1">
                <a:off x="10149428" y="2147748"/>
                <a:ext cx="1" cy="337921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4" name="Group 73">
              <a:extLst>
                <a:ext uri="{FF2B5EF4-FFF2-40B4-BE49-F238E27FC236}">
                  <a16:creationId xmlns="" xmlns:a16="http://schemas.microsoft.com/office/drawing/2014/main" id="{9986734E-6A85-CF4E-9292-5319C9B6D8CE}"/>
                </a:ext>
              </a:extLst>
            </p:cNvPr>
            <p:cNvGrpSpPr/>
            <p:nvPr/>
          </p:nvGrpSpPr>
          <p:grpSpPr>
            <a:xfrm>
              <a:off x="10134278" y="2467860"/>
              <a:ext cx="1333582" cy="1159820"/>
              <a:chOff x="6498618" y="2484650"/>
              <a:chExt cx="1333582" cy="1159820"/>
            </a:xfrm>
          </p:grpSpPr>
          <p:sp>
            <p:nvSpPr>
              <p:cNvPr id="75" name="Oval 74">
                <a:extLst>
                  <a:ext uri="{FF2B5EF4-FFF2-40B4-BE49-F238E27FC236}">
                    <a16:creationId xmlns="" xmlns:a16="http://schemas.microsoft.com/office/drawing/2014/main" id="{425A2C99-3471-E246-AC18-46348D61243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066085" y="2484650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="" xmlns:a16="http://schemas.microsoft.com/office/drawing/2014/main" id="{CA256B14-2613-824F-8DE6-92A10519D40C}"/>
                  </a:ext>
                </a:extLst>
              </p:cNvPr>
              <p:cNvSpPr txBox="1"/>
              <p:nvPr/>
            </p:nvSpPr>
            <p:spPr>
              <a:xfrm>
                <a:off x="6498618" y="3121250"/>
                <a:ext cx="13335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19/11: </a:t>
                </a:r>
                <a:r>
                  <a:rPr lang="en-US" sz="1400" b="1" dirty="0" err="1"/>
                  <a:t>Portaria</a:t>
                </a:r>
                <a:r>
                  <a:rPr lang="en-US" sz="1400" b="1" dirty="0"/>
                  <a:t> IPHAN 437</a:t>
                </a:r>
              </a:p>
            </p:txBody>
          </p:sp>
          <p:cxnSp>
            <p:nvCxnSpPr>
              <p:cNvPr id="77" name="Straight Arrow Connector 76">
                <a:extLst>
                  <a:ext uri="{FF2B5EF4-FFF2-40B4-BE49-F238E27FC236}">
                    <a16:creationId xmlns="" xmlns:a16="http://schemas.microsoft.com/office/drawing/2014/main" id="{A35B89D0-39E4-1E4F-98EA-3436D227B2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52337" y="2669788"/>
                <a:ext cx="245" cy="394935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0" name="Group 99">
            <a:extLst>
              <a:ext uri="{FF2B5EF4-FFF2-40B4-BE49-F238E27FC236}">
                <a16:creationId xmlns="" xmlns:a16="http://schemas.microsoft.com/office/drawing/2014/main" id="{CA152506-E073-0349-A4EE-6BA572FB6C7B}"/>
              </a:ext>
            </a:extLst>
          </p:cNvPr>
          <p:cNvGrpSpPr/>
          <p:nvPr/>
        </p:nvGrpSpPr>
        <p:grpSpPr>
          <a:xfrm>
            <a:off x="3960857" y="875819"/>
            <a:ext cx="2589200" cy="4033853"/>
            <a:chOff x="3960857" y="875819"/>
            <a:chExt cx="2589200" cy="4033853"/>
          </a:xfrm>
        </p:grpSpPr>
        <p:grpSp>
          <p:nvGrpSpPr>
            <p:cNvPr id="64" name="Group 63">
              <a:extLst>
                <a:ext uri="{FF2B5EF4-FFF2-40B4-BE49-F238E27FC236}">
                  <a16:creationId xmlns="" xmlns:a16="http://schemas.microsoft.com/office/drawing/2014/main" id="{BCF5BA40-4670-404D-ACE8-0C4E2DD64BE3}"/>
                </a:ext>
              </a:extLst>
            </p:cNvPr>
            <p:cNvGrpSpPr/>
            <p:nvPr/>
          </p:nvGrpSpPr>
          <p:grpSpPr>
            <a:xfrm>
              <a:off x="3960857" y="2442803"/>
              <a:ext cx="669324" cy="829982"/>
              <a:chOff x="4265657" y="2455503"/>
              <a:chExt cx="669324" cy="829982"/>
            </a:xfrm>
          </p:grpSpPr>
          <p:sp>
            <p:nvSpPr>
              <p:cNvPr id="18" name="Content Placeholder 2">
                <a:extLst>
                  <a:ext uri="{FF2B5EF4-FFF2-40B4-BE49-F238E27FC236}">
                    <a16:creationId xmlns="" xmlns:a16="http://schemas.microsoft.com/office/drawing/2014/main" id="{7655C89B-B5EA-7F4A-92F9-F71FE57AB7D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265657" y="2837467"/>
                <a:ext cx="669324" cy="4480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b="0" i="0" kern="1200">
                    <a:solidFill>
                      <a:schemeClr val="tx1"/>
                    </a:solidFill>
                    <a:latin typeface="Baskerville" panose="02020502070401020303" pitchFamily="18" charset="0"/>
                    <a:ea typeface="Baskerville" panose="02020502070401020303" pitchFamily="18" charset="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sz="1800" b="1" dirty="0"/>
                  <a:t>2016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="" xmlns:a16="http://schemas.microsoft.com/office/drawing/2014/main" id="{DC1F8171-EB0A-6247-973D-6FFBF776E3DA}"/>
                  </a:ext>
                </a:extLst>
              </p:cNvPr>
              <p:cNvSpPr/>
              <p:nvPr/>
            </p:nvSpPr>
            <p:spPr>
              <a:xfrm>
                <a:off x="4476751" y="2455503"/>
                <a:ext cx="247135" cy="27184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2" name="Group 81">
              <a:extLst>
                <a:ext uri="{FF2B5EF4-FFF2-40B4-BE49-F238E27FC236}">
                  <a16:creationId xmlns="" xmlns:a16="http://schemas.microsoft.com/office/drawing/2014/main" id="{29B8EBC4-489D-3846-A14F-B4FD588BAD96}"/>
                </a:ext>
              </a:extLst>
            </p:cNvPr>
            <p:cNvGrpSpPr/>
            <p:nvPr/>
          </p:nvGrpSpPr>
          <p:grpSpPr>
            <a:xfrm>
              <a:off x="4611097" y="875819"/>
              <a:ext cx="1655805" cy="1778506"/>
              <a:chOff x="4748053" y="888519"/>
              <a:chExt cx="1655805" cy="1778506"/>
            </a:xfrm>
          </p:grpSpPr>
          <p:grpSp>
            <p:nvGrpSpPr>
              <p:cNvPr id="58" name="Group 57">
                <a:extLst>
                  <a:ext uri="{FF2B5EF4-FFF2-40B4-BE49-F238E27FC236}">
                    <a16:creationId xmlns="" xmlns:a16="http://schemas.microsoft.com/office/drawing/2014/main" id="{E6150F10-8678-AF41-8952-1DC41824E9CB}"/>
                  </a:ext>
                </a:extLst>
              </p:cNvPr>
              <p:cNvGrpSpPr/>
              <p:nvPr/>
            </p:nvGrpSpPr>
            <p:grpSpPr>
              <a:xfrm>
                <a:off x="4748053" y="888519"/>
                <a:ext cx="1655805" cy="1600569"/>
                <a:chOff x="3772415" y="876162"/>
                <a:chExt cx="1655805" cy="1600569"/>
              </a:xfrm>
            </p:grpSpPr>
            <p:sp>
              <p:nvSpPr>
                <p:cNvPr id="20" name="TextBox 19">
                  <a:extLst>
                    <a:ext uri="{FF2B5EF4-FFF2-40B4-BE49-F238E27FC236}">
                      <a16:creationId xmlns="" xmlns:a16="http://schemas.microsoft.com/office/drawing/2014/main" id="{D4856138-0BC4-844D-9497-1A913EA0B001}"/>
                    </a:ext>
                  </a:extLst>
                </p:cNvPr>
                <p:cNvSpPr txBox="1"/>
                <p:nvPr/>
              </p:nvSpPr>
              <p:spPr>
                <a:xfrm>
                  <a:off x="3772415" y="876162"/>
                  <a:ext cx="1655805" cy="116955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dirty="0"/>
                    <a:t>21/10: </a:t>
                  </a:r>
                  <a:r>
                    <a:rPr lang="en-US" sz="1400" dirty="0" err="1"/>
                    <a:t>Portaria</a:t>
                  </a:r>
                  <a:r>
                    <a:rPr lang="en-US" sz="1400" dirty="0"/>
                    <a:t> CNA 56/2016 </a:t>
                  </a:r>
                  <a:r>
                    <a:rPr lang="en-US" sz="1400" dirty="0" err="1"/>
                    <a:t>emite</a:t>
                  </a:r>
                  <a:r>
                    <a:rPr lang="en-US" sz="1400" dirty="0"/>
                    <a:t> </a:t>
                  </a:r>
                  <a:r>
                    <a:rPr lang="en-US" sz="1400" dirty="0" err="1"/>
                    <a:t>permissão</a:t>
                  </a:r>
                  <a:r>
                    <a:rPr lang="en-US" sz="1400" dirty="0"/>
                    <a:t> para </a:t>
                  </a:r>
                  <a:r>
                    <a:rPr lang="en-US" sz="1400" dirty="0" err="1"/>
                    <a:t>pesquisa</a:t>
                  </a:r>
                  <a:r>
                    <a:rPr lang="en-US" sz="1400" dirty="0"/>
                    <a:t> </a:t>
                  </a:r>
                  <a:r>
                    <a:rPr lang="en-US" sz="1400" dirty="0" err="1"/>
                    <a:t>arqueológica</a:t>
                  </a:r>
                  <a:endParaRPr lang="en-US" sz="1400" b="1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48" name="Straight Arrow Connector 47">
                  <a:extLst>
                    <a:ext uri="{FF2B5EF4-FFF2-40B4-BE49-F238E27FC236}">
                      <a16:creationId xmlns="" xmlns:a16="http://schemas.microsoft.com/office/drawing/2014/main" id="{3D97538F-55AD-DF4A-AD70-A6F82C8A1350}"/>
                    </a:ext>
                  </a:extLst>
                </p:cNvPr>
                <p:cNvCxnSpPr/>
                <p:nvPr/>
              </p:nvCxnSpPr>
              <p:spPr>
                <a:xfrm flipH="1" flipV="1">
                  <a:off x="4591741" y="2138810"/>
                  <a:ext cx="1" cy="337921"/>
                </a:xfrm>
                <a:prstGeom prst="straightConnector1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7" name="Oval 56">
                <a:extLst>
                  <a:ext uri="{FF2B5EF4-FFF2-40B4-BE49-F238E27FC236}">
                    <a16:creationId xmlns="" xmlns:a16="http://schemas.microsoft.com/office/drawing/2014/main" id="{BE6F021F-AD7A-1F41-962C-5A677D18F6C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487223" y="2476731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3" name="Group 82">
              <a:extLst>
                <a:ext uri="{FF2B5EF4-FFF2-40B4-BE49-F238E27FC236}">
                  <a16:creationId xmlns="" xmlns:a16="http://schemas.microsoft.com/office/drawing/2014/main" id="{56425B8C-5B3D-1A47-AF32-DB168B67987B}"/>
                </a:ext>
              </a:extLst>
            </p:cNvPr>
            <p:cNvGrpSpPr/>
            <p:nvPr/>
          </p:nvGrpSpPr>
          <p:grpSpPr>
            <a:xfrm>
              <a:off x="4189402" y="2467417"/>
              <a:ext cx="1333582" cy="1159820"/>
              <a:chOff x="6498618" y="2484650"/>
              <a:chExt cx="1333582" cy="1159820"/>
            </a:xfrm>
          </p:grpSpPr>
          <p:sp>
            <p:nvSpPr>
              <p:cNvPr id="84" name="Oval 83">
                <a:extLst>
                  <a:ext uri="{FF2B5EF4-FFF2-40B4-BE49-F238E27FC236}">
                    <a16:creationId xmlns="" xmlns:a16="http://schemas.microsoft.com/office/drawing/2014/main" id="{87705BF0-1354-184A-9ED3-62FD8BAE784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066085" y="2484650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="" xmlns:a16="http://schemas.microsoft.com/office/drawing/2014/main" id="{EE805ECB-63DA-9E41-8E61-732B4187C0C5}"/>
                  </a:ext>
                </a:extLst>
              </p:cNvPr>
              <p:cNvSpPr txBox="1"/>
              <p:nvPr/>
            </p:nvSpPr>
            <p:spPr>
              <a:xfrm>
                <a:off x="6498618" y="3121250"/>
                <a:ext cx="13335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18/5: </a:t>
                </a:r>
                <a:r>
                  <a:rPr lang="en-US" sz="1400" dirty="0" err="1"/>
                  <a:t>Portaria</a:t>
                </a:r>
                <a:r>
                  <a:rPr lang="en-US" sz="1400" dirty="0"/>
                  <a:t> IPHAN 198</a:t>
                </a:r>
              </a:p>
            </p:txBody>
          </p:sp>
          <p:cxnSp>
            <p:nvCxnSpPr>
              <p:cNvPr id="86" name="Straight Arrow Connector 85">
                <a:extLst>
                  <a:ext uri="{FF2B5EF4-FFF2-40B4-BE49-F238E27FC236}">
                    <a16:creationId xmlns="" xmlns:a16="http://schemas.microsoft.com/office/drawing/2014/main" id="{878F9A58-420C-3542-A352-469356A0B4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52337" y="2669788"/>
                <a:ext cx="245" cy="394935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8" name="Group 97">
              <a:extLst>
                <a:ext uri="{FF2B5EF4-FFF2-40B4-BE49-F238E27FC236}">
                  <a16:creationId xmlns="" xmlns:a16="http://schemas.microsoft.com/office/drawing/2014/main" id="{546BF461-403E-F049-B0E7-46E2A77D5792}"/>
                </a:ext>
              </a:extLst>
            </p:cNvPr>
            <p:cNvGrpSpPr/>
            <p:nvPr/>
          </p:nvGrpSpPr>
          <p:grpSpPr>
            <a:xfrm>
              <a:off x="5216475" y="2493076"/>
              <a:ext cx="1333582" cy="2416596"/>
              <a:chOff x="5216475" y="2493076"/>
              <a:chExt cx="1333582" cy="2416596"/>
            </a:xfrm>
          </p:grpSpPr>
          <p:sp>
            <p:nvSpPr>
              <p:cNvPr id="89" name="Oval 88">
                <a:extLst>
                  <a:ext uri="{FF2B5EF4-FFF2-40B4-BE49-F238E27FC236}">
                    <a16:creationId xmlns="" xmlns:a16="http://schemas.microsoft.com/office/drawing/2014/main" id="{C1390D12-B5E9-974A-BC7B-80295C32822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710271" y="2493076"/>
                <a:ext cx="172995" cy="19029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="" xmlns:a16="http://schemas.microsoft.com/office/drawing/2014/main" id="{00FEA2E9-077E-5B44-958A-96F192763E5B}"/>
                  </a:ext>
                </a:extLst>
              </p:cNvPr>
              <p:cNvSpPr txBox="1"/>
              <p:nvPr/>
            </p:nvSpPr>
            <p:spPr>
              <a:xfrm>
                <a:off x="5216475" y="4386452"/>
                <a:ext cx="13335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27/10: </a:t>
                </a:r>
                <a:r>
                  <a:rPr lang="en-US" sz="1400" dirty="0" err="1"/>
                  <a:t>Portaria</a:t>
                </a:r>
                <a:r>
                  <a:rPr lang="en-US" sz="1400" dirty="0"/>
                  <a:t> IPHAN 444</a:t>
                </a:r>
              </a:p>
            </p:txBody>
          </p:sp>
          <p:cxnSp>
            <p:nvCxnSpPr>
              <p:cNvPr id="91" name="Straight Arrow Connector 90">
                <a:extLst>
                  <a:ext uri="{FF2B5EF4-FFF2-40B4-BE49-F238E27FC236}">
                    <a16:creationId xmlns="" xmlns:a16="http://schemas.microsoft.com/office/drawing/2014/main" id="{4DC90AF3-B850-9147-A359-3C88680367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6523" y="2678214"/>
                <a:ext cx="0" cy="1600230"/>
              </a:xfrm>
              <a:prstGeom prst="straightConnector1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3" name="Retângulo 5">
            <a:extLst>
              <a:ext uri="{FF2B5EF4-FFF2-40B4-BE49-F238E27FC236}">
                <a16:creationId xmlns="" xmlns:a16="http://schemas.microsoft.com/office/drawing/2014/main" id="{E0F616E0-9612-7048-9723-FF12E0EE94A8}"/>
              </a:ext>
            </a:extLst>
          </p:cNvPr>
          <p:cNvSpPr/>
          <p:nvPr/>
        </p:nvSpPr>
        <p:spPr>
          <a:xfrm>
            <a:off x="4974009" y="5911717"/>
            <a:ext cx="711313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EMPABRA</a:t>
            </a:r>
          </a:p>
          <a:p>
            <a:pPr algn="r">
              <a:spcAft>
                <a:spcPts val="600"/>
              </a:spcAft>
            </a:pPr>
            <a:r>
              <a:rPr lang="pt-BR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Histórico da tramitação do processo de licenciamento</a:t>
            </a:r>
          </a:p>
        </p:txBody>
      </p:sp>
    </p:spTree>
    <p:extLst>
      <p:ext uri="{BB962C8B-B14F-4D97-AF65-F5344CB8AC3E}">
        <p14:creationId xmlns:p14="http://schemas.microsoft.com/office/powerpoint/2010/main" val="105020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1038B8D-C9D4-E748-9A0E-82707394C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88399" y="1114425"/>
            <a:ext cx="2743199" cy="739775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sz="4400" b="1" dirty="0" err="1"/>
              <a:t>Grat</a:t>
            </a:r>
            <a:r>
              <a:rPr lang="en-US" sz="4400" b="1" dirty="0"/>
              <a:t>@! </a:t>
            </a:r>
          </a:p>
          <a:p>
            <a:pPr marL="0" indent="0" algn="ctr">
              <a:buNone/>
            </a:pPr>
            <a:endParaRPr lang="en-US" sz="4400" b="1" dirty="0"/>
          </a:p>
          <a:p>
            <a:pPr marL="0" indent="0" algn="ctr">
              <a:buNone/>
            </a:pPr>
            <a:endParaRPr lang="en-US" sz="4400" b="1" dirty="0"/>
          </a:p>
        </p:txBody>
      </p:sp>
      <p:pic>
        <p:nvPicPr>
          <p:cNvPr id="4" name="Picture 2" descr="Resultado de imagem para IPHAN">
            <a:extLst>
              <a:ext uri="{FF2B5EF4-FFF2-40B4-BE49-F238E27FC236}">
                <a16:creationId xmlns="" xmlns:a16="http://schemas.microsoft.com/office/drawing/2014/main" id="{15E2CB31-2BA2-3D42-A3D5-63798B9AA7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36" r="4683" b="35150"/>
          <a:stretch/>
        </p:blipFill>
        <p:spPr bwMode="auto">
          <a:xfrm>
            <a:off x="6189403" y="4651681"/>
            <a:ext cx="5519997" cy="107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2739272-50C4-334A-A276-AFC9C0DBACDA}"/>
              </a:ext>
            </a:extLst>
          </p:cNvPr>
          <p:cNvSpPr/>
          <p:nvPr/>
        </p:nvSpPr>
        <p:spPr>
          <a:xfrm>
            <a:off x="-101599" y="2567920"/>
            <a:ext cx="1181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3200" b="1" dirty="0" smtClean="0">
                <a:latin typeface="Bodoni 72" pitchFamily="2" charset="0"/>
              </a:rPr>
              <a:t>Superintendencia </a:t>
            </a:r>
            <a:r>
              <a:rPr lang="en-US" sz="3200" b="1" dirty="0">
                <a:latin typeface="Bodoni 72" pitchFamily="2" charset="0"/>
              </a:rPr>
              <a:t>do IPHAN no Estado de Minas Gerais</a:t>
            </a:r>
          </a:p>
        </p:txBody>
      </p:sp>
    </p:spTree>
    <p:extLst>
      <p:ext uri="{BB962C8B-B14F-4D97-AF65-F5344CB8AC3E}">
        <p14:creationId xmlns:p14="http://schemas.microsoft.com/office/powerpoint/2010/main" val="239495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300483E-7DD6-0D42-9FDF-07ACA7FE6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F4A8239-6DB1-FE42-8E39-8FB271BD5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25">
            <a:extLst>
              <a:ext uri="{FF2B5EF4-FFF2-40B4-BE49-F238E27FC236}">
                <a16:creationId xmlns="" xmlns:a16="http://schemas.microsoft.com/office/drawing/2014/main" id="{6D2F90F2-5DF8-4146-85E6-BF994D102CF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2725"/>
            <a:ext cx="12192000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1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74201D-D6D9-5346-925A-1F8E4D61E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D668B3F-7D6F-6943-8429-D0C37CD43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m 324">
            <a:extLst>
              <a:ext uri="{FF2B5EF4-FFF2-40B4-BE49-F238E27FC236}">
                <a16:creationId xmlns="" xmlns:a16="http://schemas.microsoft.com/office/drawing/2014/main" id="{5BA7B6BD-E0D9-C445-9B53-23EA33CCF8D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9687"/>
            <a:ext cx="12192000" cy="354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7441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378</Words>
  <Application>Microsoft Office PowerPoint</Application>
  <PresentationFormat>Personalizar</PresentationFormat>
  <Paragraphs>59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Office Theme</vt:lpstr>
      <vt:lpstr>Apresentação do PowerPoint</vt:lpstr>
      <vt:lpstr>Do objeto</vt:lpstr>
      <vt:lpstr>Do objeto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Da Portaria  IPHAN 437/2018</vt:lpstr>
      <vt:lpstr>Da Portaria  IPHAN 437/2018</vt:lpstr>
      <vt:lpstr>Apresentação do PowerPoint</vt:lpstr>
      <vt:lpstr>Apresentação do PowerPoint</vt:lpstr>
      <vt:lpstr>Cota 1150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ALEX</dc:creator>
  <cp:lastModifiedBy>Luis Otávio Gonçalves Costa</cp:lastModifiedBy>
  <cp:revision>21</cp:revision>
  <cp:lastPrinted>2018-12-11T10:30:17Z</cp:lastPrinted>
  <dcterms:created xsi:type="dcterms:W3CDTF">2018-12-10T12:03:03Z</dcterms:created>
  <dcterms:modified xsi:type="dcterms:W3CDTF">2018-12-11T12:00:39Z</dcterms:modified>
</cp:coreProperties>
</file>