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diagrams/quickStyle4.xml" ContentType="application/vnd.openxmlformats-officedocument.drawingml.diagramStyl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3.xml" ContentType="application/vnd.openxmlformats-officedocument.drawingml.diagramLayout+xml"/>
  <Override PartName="/ppt/diagrams/data4.xml" ContentType="application/vnd.openxmlformats-officedocument.drawingml.diagramData+xml"/>
  <Override PartName="/ppt/notesSlides/notesSlide9.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diagrams/layout4.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diagrams/data3.xml" ContentType="application/vnd.openxmlformats-officedocument.drawingml.diagramData+xml"/>
  <Override PartName="/ppt/notesSlides/notesSlide6.xml" ContentType="application/vnd.openxmlformats-officedocument.presentationml.notesSlide+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9"/>
  </p:notesMasterIdLst>
  <p:sldIdLst>
    <p:sldId id="275" r:id="rId2"/>
    <p:sldId id="338" r:id="rId3"/>
    <p:sldId id="339" r:id="rId4"/>
    <p:sldId id="340" r:id="rId5"/>
    <p:sldId id="341" r:id="rId6"/>
    <p:sldId id="342" r:id="rId7"/>
    <p:sldId id="364" r:id="rId8"/>
    <p:sldId id="375" r:id="rId9"/>
    <p:sldId id="376" r:id="rId10"/>
    <p:sldId id="377" r:id="rId11"/>
    <p:sldId id="378" r:id="rId12"/>
    <p:sldId id="379" r:id="rId13"/>
    <p:sldId id="380" r:id="rId14"/>
    <p:sldId id="381" r:id="rId15"/>
    <p:sldId id="382" r:id="rId16"/>
    <p:sldId id="383" r:id="rId17"/>
    <p:sldId id="384" r:id="rId18"/>
    <p:sldId id="363" r:id="rId19"/>
    <p:sldId id="333" r:id="rId20"/>
    <p:sldId id="343" r:id="rId21"/>
    <p:sldId id="346" r:id="rId22"/>
    <p:sldId id="347" r:id="rId23"/>
    <p:sldId id="348" r:id="rId24"/>
    <p:sldId id="349" r:id="rId25"/>
    <p:sldId id="350" r:id="rId26"/>
    <p:sldId id="351" r:id="rId27"/>
    <p:sldId id="352" r:id="rId28"/>
    <p:sldId id="353" r:id="rId29"/>
    <p:sldId id="320" r:id="rId30"/>
    <p:sldId id="354" r:id="rId31"/>
    <p:sldId id="355" r:id="rId32"/>
    <p:sldId id="359" r:id="rId33"/>
    <p:sldId id="361" r:id="rId34"/>
    <p:sldId id="325" r:id="rId35"/>
    <p:sldId id="328" r:id="rId36"/>
    <p:sldId id="332" r:id="rId37"/>
    <p:sldId id="373" r:id="rId38"/>
  </p:sldIdLst>
  <p:sldSz cx="9144000" cy="6858000" type="screen4x3"/>
  <p:notesSz cx="6858000" cy="9144000"/>
  <p:defaultTextStyle>
    <a:defPPr>
      <a:defRPr lang="pt-BR"/>
    </a:defPPr>
    <a:lvl1pPr algn="l" rtl="0" fontAlgn="base">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fontAlgn="base">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fontAlgn="base">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fontAlgn="base">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fontAlgn="base">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FCC9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40" autoAdjust="0"/>
    <p:restoredTop sz="94595" autoAdjust="0"/>
  </p:normalViewPr>
  <p:slideViewPr>
    <p:cSldViewPr>
      <p:cViewPr varScale="1">
        <p:scale>
          <a:sx n="86" d="100"/>
          <a:sy n="86"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E97B932-492E-4477-9302-A184BBDCF494}"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pt-BR"/>
        </a:p>
      </dgm:t>
    </dgm:pt>
    <dgm:pt modelId="{FAB28B9C-3B15-4F23-9C91-8EE6EC17CF8F}">
      <dgm:prSet phldrT="[Texto]" custT="1"/>
      <dgm:spPr>
        <a:solidFill>
          <a:srgbClr val="FFC000"/>
        </a:solidFill>
      </dgm:spPr>
      <dgm:t>
        <a:bodyPr/>
        <a:lstStyle/>
        <a:p>
          <a:r>
            <a:rPr lang="pt-BR" sz="1800" b="1" dirty="0">
              <a:solidFill>
                <a:schemeClr val="tx1"/>
              </a:solidFill>
              <a:latin typeface="Arial" panose="020B0604020202020204" pitchFamily="34" charset="0"/>
              <a:cs typeface="Arial" panose="020B0604020202020204" pitchFamily="34" charset="0"/>
            </a:rPr>
            <a:t>853 MUNICÍPIOS NO ESTADO</a:t>
          </a:r>
        </a:p>
      </dgm:t>
    </dgm:pt>
    <dgm:pt modelId="{7A5D22D2-0BB8-473B-A5EC-199FEB83D188}" type="parTrans" cxnId="{19B2DF6E-0C08-4F4D-8433-F80D56B586C2}">
      <dgm:prSet/>
      <dgm:spPr/>
      <dgm:t>
        <a:bodyPr/>
        <a:lstStyle/>
        <a:p>
          <a:endParaRPr lang="pt-BR"/>
        </a:p>
      </dgm:t>
    </dgm:pt>
    <dgm:pt modelId="{BADE930C-18E9-423F-BCBC-F5193EBD9594}" type="sibTrans" cxnId="{19B2DF6E-0C08-4F4D-8433-F80D56B586C2}">
      <dgm:prSet/>
      <dgm:spPr/>
      <dgm:t>
        <a:bodyPr/>
        <a:lstStyle/>
        <a:p>
          <a:endParaRPr lang="pt-BR"/>
        </a:p>
      </dgm:t>
    </dgm:pt>
    <dgm:pt modelId="{E321034F-C2E1-40B6-9FC2-F0C2BB4426BD}">
      <dgm:prSet phldrT="[Texto]" custT="1"/>
      <dgm:spPr>
        <a:solidFill>
          <a:srgbClr val="FFFF00"/>
        </a:solidFill>
      </dgm:spPr>
      <dgm:t>
        <a:bodyPr/>
        <a:lstStyle/>
        <a:p>
          <a:r>
            <a:rPr lang="pt-BR" sz="1800" b="1" dirty="0">
              <a:solidFill>
                <a:schemeClr val="tx1"/>
              </a:solidFill>
              <a:latin typeface="Arial" panose="020B0604020202020204" pitchFamily="34" charset="0"/>
              <a:cs typeface="Arial" panose="020B0604020202020204" pitchFamily="34" charset="0"/>
            </a:rPr>
            <a:t>2.082 AGÊNCIAS BANCÁRIAS</a:t>
          </a:r>
        </a:p>
      </dgm:t>
    </dgm:pt>
    <dgm:pt modelId="{28BA16CE-D467-4359-BCC5-B822DAD3418D}" type="parTrans" cxnId="{01A74C83-60DA-484A-A354-37725BD895A8}">
      <dgm:prSet/>
      <dgm:spPr/>
      <dgm:t>
        <a:bodyPr/>
        <a:lstStyle/>
        <a:p>
          <a:endParaRPr lang="pt-BR"/>
        </a:p>
      </dgm:t>
    </dgm:pt>
    <dgm:pt modelId="{D97A0A97-EB5B-4585-BB99-00844F9DC69F}" type="sibTrans" cxnId="{01A74C83-60DA-484A-A354-37725BD895A8}">
      <dgm:prSet/>
      <dgm:spPr/>
      <dgm:t>
        <a:bodyPr/>
        <a:lstStyle/>
        <a:p>
          <a:endParaRPr lang="pt-BR"/>
        </a:p>
      </dgm:t>
    </dgm:pt>
    <dgm:pt modelId="{1E4A3117-4E8C-49CD-AD7B-BE7075601236}">
      <dgm:prSet phldrT="[Texto]" custT="1"/>
      <dgm:spPr>
        <a:solidFill>
          <a:schemeClr val="accent4">
            <a:lumMod val="40000"/>
            <a:lumOff val="60000"/>
          </a:schemeClr>
        </a:solidFill>
      </dgm:spPr>
      <dgm:t>
        <a:bodyPr/>
        <a:lstStyle/>
        <a:p>
          <a:r>
            <a:rPr lang="pt-BR" sz="1800" dirty="0">
              <a:solidFill>
                <a:schemeClr val="tx1"/>
              </a:solidFill>
              <a:latin typeface="Arial" panose="020B0604020202020204" pitchFamily="34" charset="0"/>
              <a:cs typeface="Arial" panose="020B0604020202020204" pitchFamily="34" charset="0"/>
            </a:rPr>
            <a:t>837 DE BANCOS PÚBLICOS</a:t>
          </a:r>
        </a:p>
      </dgm:t>
    </dgm:pt>
    <dgm:pt modelId="{E7D01BC3-964E-49FB-A07F-A7BB4579C030}" type="parTrans" cxnId="{5A70FA71-C5F4-4762-B142-FC87684AE243}">
      <dgm:prSet/>
      <dgm:spPr/>
      <dgm:t>
        <a:bodyPr/>
        <a:lstStyle/>
        <a:p>
          <a:endParaRPr lang="pt-BR"/>
        </a:p>
      </dgm:t>
    </dgm:pt>
    <dgm:pt modelId="{492FD249-C9CF-4CA9-8B53-BD6CA3D045FD}" type="sibTrans" cxnId="{5A70FA71-C5F4-4762-B142-FC87684AE243}">
      <dgm:prSet/>
      <dgm:spPr/>
      <dgm:t>
        <a:bodyPr/>
        <a:lstStyle/>
        <a:p>
          <a:endParaRPr lang="pt-BR"/>
        </a:p>
      </dgm:t>
    </dgm:pt>
    <dgm:pt modelId="{62F98694-F0E0-41A1-82FF-40010263A6EC}">
      <dgm:prSet phldrT="[Texto]" custT="1"/>
      <dgm:spPr>
        <a:solidFill>
          <a:schemeClr val="accent4">
            <a:lumMod val="40000"/>
            <a:lumOff val="60000"/>
          </a:schemeClr>
        </a:solidFill>
      </dgm:spPr>
      <dgm:t>
        <a:bodyPr/>
        <a:lstStyle/>
        <a:p>
          <a:r>
            <a:rPr lang="pt-BR" sz="1800" dirty="0">
              <a:solidFill>
                <a:schemeClr val="tx1"/>
              </a:solidFill>
              <a:latin typeface="Arial" panose="020B0604020202020204" pitchFamily="34" charset="0"/>
              <a:cs typeface="Arial" panose="020B0604020202020204" pitchFamily="34" charset="0"/>
            </a:rPr>
            <a:t>1.245 DE BANCOS PRIVADOS</a:t>
          </a:r>
        </a:p>
      </dgm:t>
    </dgm:pt>
    <dgm:pt modelId="{838D53CD-293C-431E-80D1-D8F6907623A2}" type="parTrans" cxnId="{8FF4D58A-F0A9-4453-BF41-7C091D7D0A6D}">
      <dgm:prSet/>
      <dgm:spPr/>
      <dgm:t>
        <a:bodyPr/>
        <a:lstStyle/>
        <a:p>
          <a:endParaRPr lang="pt-BR"/>
        </a:p>
      </dgm:t>
    </dgm:pt>
    <dgm:pt modelId="{F976CD62-E892-4FA7-BB7E-DBAC15167695}" type="sibTrans" cxnId="{8FF4D58A-F0A9-4453-BF41-7C091D7D0A6D}">
      <dgm:prSet/>
      <dgm:spPr/>
      <dgm:t>
        <a:bodyPr/>
        <a:lstStyle/>
        <a:p>
          <a:endParaRPr lang="pt-BR"/>
        </a:p>
      </dgm:t>
    </dgm:pt>
    <dgm:pt modelId="{6391529D-6FCC-41B8-8F1A-72BFF201479D}" type="pres">
      <dgm:prSet presAssocID="{AE97B932-492E-4477-9302-A184BBDCF494}" presName="diagram" presStyleCnt="0">
        <dgm:presLayoutVars>
          <dgm:chPref val="1"/>
          <dgm:dir/>
          <dgm:animOne val="branch"/>
          <dgm:animLvl val="lvl"/>
          <dgm:resizeHandles val="exact"/>
        </dgm:presLayoutVars>
      </dgm:prSet>
      <dgm:spPr/>
      <dgm:t>
        <a:bodyPr/>
        <a:lstStyle/>
        <a:p>
          <a:endParaRPr lang="pt-BR"/>
        </a:p>
      </dgm:t>
    </dgm:pt>
    <dgm:pt modelId="{ADB8A892-D12E-4999-882F-914878B32A07}" type="pres">
      <dgm:prSet presAssocID="{FAB28B9C-3B15-4F23-9C91-8EE6EC17CF8F}" presName="root1" presStyleCnt="0"/>
      <dgm:spPr/>
    </dgm:pt>
    <dgm:pt modelId="{30802D64-7634-4993-9A5F-34693731B018}" type="pres">
      <dgm:prSet presAssocID="{FAB28B9C-3B15-4F23-9C91-8EE6EC17CF8F}" presName="LevelOneTextNode" presStyleLbl="node0" presStyleIdx="0" presStyleCnt="1">
        <dgm:presLayoutVars>
          <dgm:chPref val="3"/>
        </dgm:presLayoutVars>
      </dgm:prSet>
      <dgm:spPr/>
      <dgm:t>
        <a:bodyPr/>
        <a:lstStyle/>
        <a:p>
          <a:endParaRPr lang="pt-BR"/>
        </a:p>
      </dgm:t>
    </dgm:pt>
    <dgm:pt modelId="{8C82B5C0-52B1-49EC-BCDA-88240456053C}" type="pres">
      <dgm:prSet presAssocID="{FAB28B9C-3B15-4F23-9C91-8EE6EC17CF8F}" presName="level2hierChild" presStyleCnt="0"/>
      <dgm:spPr/>
    </dgm:pt>
    <dgm:pt modelId="{FB163012-6788-4AA6-8A6C-3F9D86072AAE}" type="pres">
      <dgm:prSet presAssocID="{28BA16CE-D467-4359-BCC5-B822DAD3418D}" presName="conn2-1" presStyleLbl="parChTrans1D2" presStyleIdx="0" presStyleCnt="1"/>
      <dgm:spPr/>
      <dgm:t>
        <a:bodyPr/>
        <a:lstStyle/>
        <a:p>
          <a:endParaRPr lang="pt-BR"/>
        </a:p>
      </dgm:t>
    </dgm:pt>
    <dgm:pt modelId="{1000AEF6-BB8E-4C60-9F53-30E6516101DE}" type="pres">
      <dgm:prSet presAssocID="{28BA16CE-D467-4359-BCC5-B822DAD3418D}" presName="connTx" presStyleLbl="parChTrans1D2" presStyleIdx="0" presStyleCnt="1"/>
      <dgm:spPr/>
      <dgm:t>
        <a:bodyPr/>
        <a:lstStyle/>
        <a:p>
          <a:endParaRPr lang="pt-BR"/>
        </a:p>
      </dgm:t>
    </dgm:pt>
    <dgm:pt modelId="{222D3235-E58F-4D92-995A-8F7CF51F1ABD}" type="pres">
      <dgm:prSet presAssocID="{E321034F-C2E1-40B6-9FC2-F0C2BB4426BD}" presName="root2" presStyleCnt="0"/>
      <dgm:spPr/>
    </dgm:pt>
    <dgm:pt modelId="{064E3920-6557-4082-A227-9609A0B4A3F1}" type="pres">
      <dgm:prSet presAssocID="{E321034F-C2E1-40B6-9FC2-F0C2BB4426BD}" presName="LevelTwoTextNode" presStyleLbl="node2" presStyleIdx="0" presStyleCnt="1" custScaleX="114333">
        <dgm:presLayoutVars>
          <dgm:chPref val="3"/>
        </dgm:presLayoutVars>
      </dgm:prSet>
      <dgm:spPr/>
      <dgm:t>
        <a:bodyPr/>
        <a:lstStyle/>
        <a:p>
          <a:endParaRPr lang="pt-BR"/>
        </a:p>
      </dgm:t>
    </dgm:pt>
    <dgm:pt modelId="{54C7896E-610C-4133-84BF-EC4A3FA36DCB}" type="pres">
      <dgm:prSet presAssocID="{E321034F-C2E1-40B6-9FC2-F0C2BB4426BD}" presName="level3hierChild" presStyleCnt="0"/>
      <dgm:spPr/>
    </dgm:pt>
    <dgm:pt modelId="{192C1E5B-EAE8-4652-8189-E57ED592122C}" type="pres">
      <dgm:prSet presAssocID="{E7D01BC3-964E-49FB-A07F-A7BB4579C030}" presName="conn2-1" presStyleLbl="parChTrans1D3" presStyleIdx="0" presStyleCnt="2"/>
      <dgm:spPr/>
      <dgm:t>
        <a:bodyPr/>
        <a:lstStyle/>
        <a:p>
          <a:endParaRPr lang="pt-BR"/>
        </a:p>
      </dgm:t>
    </dgm:pt>
    <dgm:pt modelId="{657DC36A-E3C7-49A5-A6EB-228D5D51E167}" type="pres">
      <dgm:prSet presAssocID="{E7D01BC3-964E-49FB-A07F-A7BB4579C030}" presName="connTx" presStyleLbl="parChTrans1D3" presStyleIdx="0" presStyleCnt="2"/>
      <dgm:spPr/>
      <dgm:t>
        <a:bodyPr/>
        <a:lstStyle/>
        <a:p>
          <a:endParaRPr lang="pt-BR"/>
        </a:p>
      </dgm:t>
    </dgm:pt>
    <dgm:pt modelId="{49DD6773-5687-44AD-99AF-7F6C29371658}" type="pres">
      <dgm:prSet presAssocID="{1E4A3117-4E8C-49CD-AD7B-BE7075601236}" presName="root2" presStyleCnt="0"/>
      <dgm:spPr/>
    </dgm:pt>
    <dgm:pt modelId="{A6147CA7-8D1E-4DF7-82DE-8EA76F18B76C}" type="pres">
      <dgm:prSet presAssocID="{1E4A3117-4E8C-49CD-AD7B-BE7075601236}" presName="LevelTwoTextNode" presStyleLbl="node3" presStyleIdx="0" presStyleCnt="2">
        <dgm:presLayoutVars>
          <dgm:chPref val="3"/>
        </dgm:presLayoutVars>
      </dgm:prSet>
      <dgm:spPr/>
      <dgm:t>
        <a:bodyPr/>
        <a:lstStyle/>
        <a:p>
          <a:endParaRPr lang="pt-BR"/>
        </a:p>
      </dgm:t>
    </dgm:pt>
    <dgm:pt modelId="{5864E9CE-F016-49EC-87CD-18C41D8461BA}" type="pres">
      <dgm:prSet presAssocID="{1E4A3117-4E8C-49CD-AD7B-BE7075601236}" presName="level3hierChild" presStyleCnt="0"/>
      <dgm:spPr/>
    </dgm:pt>
    <dgm:pt modelId="{2874125F-5EEE-4456-934D-F7BC0A8A4128}" type="pres">
      <dgm:prSet presAssocID="{838D53CD-293C-431E-80D1-D8F6907623A2}" presName="conn2-1" presStyleLbl="parChTrans1D3" presStyleIdx="1" presStyleCnt="2"/>
      <dgm:spPr/>
      <dgm:t>
        <a:bodyPr/>
        <a:lstStyle/>
        <a:p>
          <a:endParaRPr lang="pt-BR"/>
        </a:p>
      </dgm:t>
    </dgm:pt>
    <dgm:pt modelId="{AD277870-77B1-4EED-9838-65905038535B}" type="pres">
      <dgm:prSet presAssocID="{838D53CD-293C-431E-80D1-D8F6907623A2}" presName="connTx" presStyleLbl="parChTrans1D3" presStyleIdx="1" presStyleCnt="2"/>
      <dgm:spPr/>
      <dgm:t>
        <a:bodyPr/>
        <a:lstStyle/>
        <a:p>
          <a:endParaRPr lang="pt-BR"/>
        </a:p>
      </dgm:t>
    </dgm:pt>
    <dgm:pt modelId="{E7754809-8FF3-462C-A8E3-5DBCBD96ECCD}" type="pres">
      <dgm:prSet presAssocID="{62F98694-F0E0-41A1-82FF-40010263A6EC}" presName="root2" presStyleCnt="0"/>
      <dgm:spPr/>
    </dgm:pt>
    <dgm:pt modelId="{C361A368-224E-41BD-983D-71D750314320}" type="pres">
      <dgm:prSet presAssocID="{62F98694-F0E0-41A1-82FF-40010263A6EC}" presName="LevelTwoTextNode" presStyleLbl="node3" presStyleIdx="1" presStyleCnt="2">
        <dgm:presLayoutVars>
          <dgm:chPref val="3"/>
        </dgm:presLayoutVars>
      </dgm:prSet>
      <dgm:spPr/>
      <dgm:t>
        <a:bodyPr/>
        <a:lstStyle/>
        <a:p>
          <a:endParaRPr lang="pt-BR"/>
        </a:p>
      </dgm:t>
    </dgm:pt>
    <dgm:pt modelId="{B97370E1-C77C-4BC1-B09C-CE5E780C638A}" type="pres">
      <dgm:prSet presAssocID="{62F98694-F0E0-41A1-82FF-40010263A6EC}" presName="level3hierChild" presStyleCnt="0"/>
      <dgm:spPr/>
    </dgm:pt>
  </dgm:ptLst>
  <dgm:cxnLst>
    <dgm:cxn modelId="{5A70FA71-C5F4-4762-B142-FC87684AE243}" srcId="{E321034F-C2E1-40B6-9FC2-F0C2BB4426BD}" destId="{1E4A3117-4E8C-49CD-AD7B-BE7075601236}" srcOrd="0" destOrd="0" parTransId="{E7D01BC3-964E-49FB-A07F-A7BB4579C030}" sibTransId="{492FD249-C9CF-4CA9-8B53-BD6CA3D045FD}"/>
    <dgm:cxn modelId="{966CF135-92B5-4774-9388-A1506AE00CAC}" type="presOf" srcId="{28BA16CE-D467-4359-BCC5-B822DAD3418D}" destId="{1000AEF6-BB8E-4C60-9F53-30E6516101DE}" srcOrd="1" destOrd="0" presId="urn:microsoft.com/office/officeart/2005/8/layout/hierarchy2"/>
    <dgm:cxn modelId="{3132257A-CBBB-40D3-A8FF-2C26EE59CE23}" type="presOf" srcId="{E7D01BC3-964E-49FB-A07F-A7BB4579C030}" destId="{192C1E5B-EAE8-4652-8189-E57ED592122C}" srcOrd="0" destOrd="0" presId="urn:microsoft.com/office/officeart/2005/8/layout/hierarchy2"/>
    <dgm:cxn modelId="{21526D48-EE55-4DF2-A2E5-6724469D96D0}" type="presOf" srcId="{E7D01BC3-964E-49FB-A07F-A7BB4579C030}" destId="{657DC36A-E3C7-49A5-A6EB-228D5D51E167}" srcOrd="1" destOrd="0" presId="urn:microsoft.com/office/officeart/2005/8/layout/hierarchy2"/>
    <dgm:cxn modelId="{8FF4D58A-F0A9-4453-BF41-7C091D7D0A6D}" srcId="{E321034F-C2E1-40B6-9FC2-F0C2BB4426BD}" destId="{62F98694-F0E0-41A1-82FF-40010263A6EC}" srcOrd="1" destOrd="0" parTransId="{838D53CD-293C-431E-80D1-D8F6907623A2}" sibTransId="{F976CD62-E892-4FA7-BB7E-DBAC15167695}"/>
    <dgm:cxn modelId="{01A74C83-60DA-484A-A354-37725BD895A8}" srcId="{FAB28B9C-3B15-4F23-9C91-8EE6EC17CF8F}" destId="{E321034F-C2E1-40B6-9FC2-F0C2BB4426BD}" srcOrd="0" destOrd="0" parTransId="{28BA16CE-D467-4359-BCC5-B822DAD3418D}" sibTransId="{D97A0A97-EB5B-4585-BB99-00844F9DC69F}"/>
    <dgm:cxn modelId="{304C66E5-1D11-42A2-9452-DB881727C6EC}" type="presOf" srcId="{FAB28B9C-3B15-4F23-9C91-8EE6EC17CF8F}" destId="{30802D64-7634-4993-9A5F-34693731B018}" srcOrd="0" destOrd="0" presId="urn:microsoft.com/office/officeart/2005/8/layout/hierarchy2"/>
    <dgm:cxn modelId="{FC282C7A-66E2-42CC-9AFD-23D8B9A3F1B4}" type="presOf" srcId="{28BA16CE-D467-4359-BCC5-B822DAD3418D}" destId="{FB163012-6788-4AA6-8A6C-3F9D86072AAE}" srcOrd="0" destOrd="0" presId="urn:microsoft.com/office/officeart/2005/8/layout/hierarchy2"/>
    <dgm:cxn modelId="{739042DE-4A30-455C-93DF-9CC556F3D604}" type="presOf" srcId="{62F98694-F0E0-41A1-82FF-40010263A6EC}" destId="{C361A368-224E-41BD-983D-71D750314320}" srcOrd="0" destOrd="0" presId="urn:microsoft.com/office/officeart/2005/8/layout/hierarchy2"/>
    <dgm:cxn modelId="{9F8F4E4A-60EE-4485-991F-D4F43E2AD507}" type="presOf" srcId="{1E4A3117-4E8C-49CD-AD7B-BE7075601236}" destId="{A6147CA7-8D1E-4DF7-82DE-8EA76F18B76C}" srcOrd="0" destOrd="0" presId="urn:microsoft.com/office/officeart/2005/8/layout/hierarchy2"/>
    <dgm:cxn modelId="{C348E3BC-7355-4390-AA79-E446E2D77EA4}" type="presOf" srcId="{838D53CD-293C-431E-80D1-D8F6907623A2}" destId="{AD277870-77B1-4EED-9838-65905038535B}" srcOrd="1" destOrd="0" presId="urn:microsoft.com/office/officeart/2005/8/layout/hierarchy2"/>
    <dgm:cxn modelId="{B7CB9804-545C-4FE6-96F9-C64A4FF9AF13}" type="presOf" srcId="{AE97B932-492E-4477-9302-A184BBDCF494}" destId="{6391529D-6FCC-41B8-8F1A-72BFF201479D}" srcOrd="0" destOrd="0" presId="urn:microsoft.com/office/officeart/2005/8/layout/hierarchy2"/>
    <dgm:cxn modelId="{84D416A1-3A62-4DC2-915A-62558CD95495}" type="presOf" srcId="{838D53CD-293C-431E-80D1-D8F6907623A2}" destId="{2874125F-5EEE-4456-934D-F7BC0A8A4128}" srcOrd="0" destOrd="0" presId="urn:microsoft.com/office/officeart/2005/8/layout/hierarchy2"/>
    <dgm:cxn modelId="{33BF10DA-C527-4A91-911D-16ADCB6DBE1A}" type="presOf" srcId="{E321034F-C2E1-40B6-9FC2-F0C2BB4426BD}" destId="{064E3920-6557-4082-A227-9609A0B4A3F1}" srcOrd="0" destOrd="0" presId="urn:microsoft.com/office/officeart/2005/8/layout/hierarchy2"/>
    <dgm:cxn modelId="{19B2DF6E-0C08-4F4D-8433-F80D56B586C2}" srcId="{AE97B932-492E-4477-9302-A184BBDCF494}" destId="{FAB28B9C-3B15-4F23-9C91-8EE6EC17CF8F}" srcOrd="0" destOrd="0" parTransId="{7A5D22D2-0BB8-473B-A5EC-199FEB83D188}" sibTransId="{BADE930C-18E9-423F-BCBC-F5193EBD9594}"/>
    <dgm:cxn modelId="{9A8B05C7-AC4B-41B6-855A-6C128C580F6B}" type="presParOf" srcId="{6391529D-6FCC-41B8-8F1A-72BFF201479D}" destId="{ADB8A892-D12E-4999-882F-914878B32A07}" srcOrd="0" destOrd="0" presId="urn:microsoft.com/office/officeart/2005/8/layout/hierarchy2"/>
    <dgm:cxn modelId="{4FEBF8FB-EFCB-4525-B0F9-B5AC06ACC90D}" type="presParOf" srcId="{ADB8A892-D12E-4999-882F-914878B32A07}" destId="{30802D64-7634-4993-9A5F-34693731B018}" srcOrd="0" destOrd="0" presId="urn:microsoft.com/office/officeart/2005/8/layout/hierarchy2"/>
    <dgm:cxn modelId="{7E4FDC1E-FA0B-4AE3-970A-AD4F94C4DF24}" type="presParOf" srcId="{ADB8A892-D12E-4999-882F-914878B32A07}" destId="{8C82B5C0-52B1-49EC-BCDA-88240456053C}" srcOrd="1" destOrd="0" presId="urn:microsoft.com/office/officeart/2005/8/layout/hierarchy2"/>
    <dgm:cxn modelId="{91EA08AF-F44A-4DFD-B82F-F57CA8CE7C8B}" type="presParOf" srcId="{8C82B5C0-52B1-49EC-BCDA-88240456053C}" destId="{FB163012-6788-4AA6-8A6C-3F9D86072AAE}" srcOrd="0" destOrd="0" presId="urn:microsoft.com/office/officeart/2005/8/layout/hierarchy2"/>
    <dgm:cxn modelId="{39B780FF-964B-43EF-B68E-4E58E5D98243}" type="presParOf" srcId="{FB163012-6788-4AA6-8A6C-3F9D86072AAE}" destId="{1000AEF6-BB8E-4C60-9F53-30E6516101DE}" srcOrd="0" destOrd="0" presId="urn:microsoft.com/office/officeart/2005/8/layout/hierarchy2"/>
    <dgm:cxn modelId="{858871A0-83EA-42D6-967B-26CD3DF5BFB2}" type="presParOf" srcId="{8C82B5C0-52B1-49EC-BCDA-88240456053C}" destId="{222D3235-E58F-4D92-995A-8F7CF51F1ABD}" srcOrd="1" destOrd="0" presId="urn:microsoft.com/office/officeart/2005/8/layout/hierarchy2"/>
    <dgm:cxn modelId="{6B89E19F-3EA2-4A12-8D45-DC4D2A6F7907}" type="presParOf" srcId="{222D3235-E58F-4D92-995A-8F7CF51F1ABD}" destId="{064E3920-6557-4082-A227-9609A0B4A3F1}" srcOrd="0" destOrd="0" presId="urn:microsoft.com/office/officeart/2005/8/layout/hierarchy2"/>
    <dgm:cxn modelId="{7E3B6F9C-B83A-48A3-88F6-78A073E49D9C}" type="presParOf" srcId="{222D3235-E58F-4D92-995A-8F7CF51F1ABD}" destId="{54C7896E-610C-4133-84BF-EC4A3FA36DCB}" srcOrd="1" destOrd="0" presId="urn:microsoft.com/office/officeart/2005/8/layout/hierarchy2"/>
    <dgm:cxn modelId="{3EAEDFCA-1FFB-4225-8526-00E8ED58D1B9}" type="presParOf" srcId="{54C7896E-610C-4133-84BF-EC4A3FA36DCB}" destId="{192C1E5B-EAE8-4652-8189-E57ED592122C}" srcOrd="0" destOrd="0" presId="urn:microsoft.com/office/officeart/2005/8/layout/hierarchy2"/>
    <dgm:cxn modelId="{7B7BE8D3-F959-49DA-B21E-337B00262E19}" type="presParOf" srcId="{192C1E5B-EAE8-4652-8189-E57ED592122C}" destId="{657DC36A-E3C7-49A5-A6EB-228D5D51E167}" srcOrd="0" destOrd="0" presId="urn:microsoft.com/office/officeart/2005/8/layout/hierarchy2"/>
    <dgm:cxn modelId="{E47ED3A4-BA10-4904-8CDA-F221270C0D30}" type="presParOf" srcId="{54C7896E-610C-4133-84BF-EC4A3FA36DCB}" destId="{49DD6773-5687-44AD-99AF-7F6C29371658}" srcOrd="1" destOrd="0" presId="urn:microsoft.com/office/officeart/2005/8/layout/hierarchy2"/>
    <dgm:cxn modelId="{A062E7FE-5FEB-4753-ABA3-EE063D681E50}" type="presParOf" srcId="{49DD6773-5687-44AD-99AF-7F6C29371658}" destId="{A6147CA7-8D1E-4DF7-82DE-8EA76F18B76C}" srcOrd="0" destOrd="0" presId="urn:microsoft.com/office/officeart/2005/8/layout/hierarchy2"/>
    <dgm:cxn modelId="{92C1874F-EF3C-4FD6-B621-AA53D8999CBB}" type="presParOf" srcId="{49DD6773-5687-44AD-99AF-7F6C29371658}" destId="{5864E9CE-F016-49EC-87CD-18C41D8461BA}" srcOrd="1" destOrd="0" presId="urn:microsoft.com/office/officeart/2005/8/layout/hierarchy2"/>
    <dgm:cxn modelId="{2AAFA5A1-9BDC-45D8-8F76-AA2BC873E813}" type="presParOf" srcId="{54C7896E-610C-4133-84BF-EC4A3FA36DCB}" destId="{2874125F-5EEE-4456-934D-F7BC0A8A4128}" srcOrd="2" destOrd="0" presId="urn:microsoft.com/office/officeart/2005/8/layout/hierarchy2"/>
    <dgm:cxn modelId="{247B40D8-313A-47AB-8455-716B73ACCEC8}" type="presParOf" srcId="{2874125F-5EEE-4456-934D-F7BC0A8A4128}" destId="{AD277870-77B1-4EED-9838-65905038535B}" srcOrd="0" destOrd="0" presId="urn:microsoft.com/office/officeart/2005/8/layout/hierarchy2"/>
    <dgm:cxn modelId="{15853445-9A67-43E2-8F44-742921EF50C0}" type="presParOf" srcId="{54C7896E-610C-4133-84BF-EC4A3FA36DCB}" destId="{E7754809-8FF3-462C-A8E3-5DBCBD96ECCD}" srcOrd="3" destOrd="0" presId="urn:microsoft.com/office/officeart/2005/8/layout/hierarchy2"/>
    <dgm:cxn modelId="{DD2074A8-8AEC-4F93-85F8-8E1C28A93C07}" type="presParOf" srcId="{E7754809-8FF3-462C-A8E3-5DBCBD96ECCD}" destId="{C361A368-224E-41BD-983D-71D750314320}" srcOrd="0" destOrd="0" presId="urn:microsoft.com/office/officeart/2005/8/layout/hierarchy2"/>
    <dgm:cxn modelId="{81B44B29-DCA9-4399-AEAC-B782ECF3EFA6}" type="presParOf" srcId="{E7754809-8FF3-462C-A8E3-5DBCBD96ECCD}" destId="{B97370E1-C77C-4BC1-B09C-CE5E780C638A}"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FB1A85C-29DA-4F9F-A599-1F192DA037A4}" type="doc">
      <dgm:prSet loTypeId="urn:microsoft.com/office/officeart/2005/8/layout/default#1" loCatId="list" qsTypeId="urn:microsoft.com/office/officeart/2005/8/quickstyle/simple1" qsCatId="simple" csTypeId="urn:microsoft.com/office/officeart/2005/8/colors/accent1_2" csCatId="accent1" phldr="1"/>
      <dgm:spPr/>
      <dgm:t>
        <a:bodyPr/>
        <a:lstStyle/>
        <a:p>
          <a:endParaRPr lang="pt-BR"/>
        </a:p>
      </dgm:t>
    </dgm:pt>
    <dgm:pt modelId="{F05CD13A-B4ED-49DB-B1B3-D165630E53A6}">
      <dgm:prSet phldrT="[Texto]" custT="1"/>
      <dgm:spPr/>
      <dgm:t>
        <a:bodyPr/>
        <a:lstStyle/>
        <a:p>
          <a:r>
            <a:rPr lang="pt-BR" sz="1800" b="1" dirty="0">
              <a:latin typeface="Arial" panose="020B0604020202020204" pitchFamily="34" charset="0"/>
              <a:cs typeface="Arial" panose="020B0604020202020204" pitchFamily="34" charset="0"/>
            </a:rPr>
            <a:t>1.922 Postos de atendimento</a:t>
          </a:r>
        </a:p>
      </dgm:t>
    </dgm:pt>
    <dgm:pt modelId="{A699EE4A-9AF4-4FE0-8A53-61EC7BA98D7E}" type="parTrans" cxnId="{FCA0924B-FB1B-4801-B664-C2156D779E84}">
      <dgm:prSet/>
      <dgm:spPr/>
      <dgm:t>
        <a:bodyPr/>
        <a:lstStyle/>
        <a:p>
          <a:endParaRPr lang="pt-BR" sz="2400" b="1"/>
        </a:p>
      </dgm:t>
    </dgm:pt>
    <dgm:pt modelId="{0706D686-7911-4FE7-93FF-09B5062AA737}" type="sibTrans" cxnId="{FCA0924B-FB1B-4801-B664-C2156D779E84}">
      <dgm:prSet/>
      <dgm:spPr/>
      <dgm:t>
        <a:bodyPr/>
        <a:lstStyle/>
        <a:p>
          <a:endParaRPr lang="pt-BR" sz="2400" b="1"/>
        </a:p>
      </dgm:t>
    </dgm:pt>
    <dgm:pt modelId="{67F3268A-7D04-4FD6-A623-EF2D52C4937A}">
      <dgm:prSet phldrT="[Texto]" custT="1"/>
      <dgm:spPr/>
      <dgm:t>
        <a:bodyPr/>
        <a:lstStyle/>
        <a:p>
          <a:r>
            <a:rPr lang="pt-BR" sz="1800" b="1" dirty="0">
              <a:latin typeface="Arial" panose="020B0604020202020204" pitchFamily="34" charset="0"/>
              <a:cs typeface="Arial" panose="020B0604020202020204" pitchFamily="34" charset="0"/>
            </a:rPr>
            <a:t> 3.860 PAE</a:t>
          </a:r>
        </a:p>
      </dgm:t>
    </dgm:pt>
    <dgm:pt modelId="{63BB5AA9-3636-43DF-85D4-56E14B24E969}" type="parTrans" cxnId="{05025CB5-8AA3-4BFA-A663-94C12876DA46}">
      <dgm:prSet/>
      <dgm:spPr/>
      <dgm:t>
        <a:bodyPr/>
        <a:lstStyle/>
        <a:p>
          <a:endParaRPr lang="pt-BR" sz="2400" b="1"/>
        </a:p>
      </dgm:t>
    </dgm:pt>
    <dgm:pt modelId="{56101D40-1A56-4816-99F1-81F8DEBEBA67}" type="sibTrans" cxnId="{05025CB5-8AA3-4BFA-A663-94C12876DA46}">
      <dgm:prSet/>
      <dgm:spPr/>
      <dgm:t>
        <a:bodyPr/>
        <a:lstStyle/>
        <a:p>
          <a:endParaRPr lang="pt-BR" sz="2400" b="1"/>
        </a:p>
      </dgm:t>
    </dgm:pt>
    <dgm:pt modelId="{BDB8484B-B96B-495A-8C07-38966BDA7255}">
      <dgm:prSet phldrT="[Texto]" custT="1"/>
      <dgm:spPr/>
      <dgm:t>
        <a:bodyPr/>
        <a:lstStyle/>
        <a:p>
          <a:r>
            <a:rPr lang="pt-BR" sz="1800" b="1" dirty="0">
              <a:latin typeface="Arial" panose="020B0604020202020204" pitchFamily="34" charset="0"/>
              <a:cs typeface="Arial" panose="020B0604020202020204" pitchFamily="34" charset="0"/>
            </a:rPr>
            <a:t>36.887 CORRESPONDENTES</a:t>
          </a:r>
        </a:p>
        <a:p>
          <a:r>
            <a:rPr lang="pt-BR" sz="1800" b="1" dirty="0">
              <a:latin typeface="Arial" panose="020B0604020202020204" pitchFamily="34" charset="0"/>
              <a:cs typeface="Arial" panose="020B0604020202020204" pitchFamily="34" charset="0"/>
            </a:rPr>
            <a:t>(1.367 LOTÉRICAS)</a:t>
          </a:r>
        </a:p>
      </dgm:t>
    </dgm:pt>
    <dgm:pt modelId="{C2DA2026-4225-4140-ACD3-00E58DD8AD23}" type="parTrans" cxnId="{02071D21-39AF-4191-9962-FB89BA5C29E6}">
      <dgm:prSet/>
      <dgm:spPr/>
      <dgm:t>
        <a:bodyPr/>
        <a:lstStyle/>
        <a:p>
          <a:endParaRPr lang="pt-BR" sz="2400" b="1"/>
        </a:p>
      </dgm:t>
    </dgm:pt>
    <dgm:pt modelId="{89FA65D1-57AE-42AA-8B6C-BF1A6D2126A2}" type="sibTrans" cxnId="{02071D21-39AF-4191-9962-FB89BA5C29E6}">
      <dgm:prSet/>
      <dgm:spPr/>
      <dgm:t>
        <a:bodyPr/>
        <a:lstStyle/>
        <a:p>
          <a:endParaRPr lang="pt-BR" sz="2400" b="1"/>
        </a:p>
      </dgm:t>
    </dgm:pt>
    <dgm:pt modelId="{F1FE37A5-DCE5-4571-B5D5-1F7B49DC2A8C}" type="pres">
      <dgm:prSet presAssocID="{DFB1A85C-29DA-4F9F-A599-1F192DA037A4}" presName="diagram" presStyleCnt="0">
        <dgm:presLayoutVars>
          <dgm:dir/>
          <dgm:resizeHandles val="exact"/>
        </dgm:presLayoutVars>
      </dgm:prSet>
      <dgm:spPr/>
      <dgm:t>
        <a:bodyPr/>
        <a:lstStyle/>
        <a:p>
          <a:endParaRPr lang="pt-BR"/>
        </a:p>
      </dgm:t>
    </dgm:pt>
    <dgm:pt modelId="{0A9EDFE7-0F72-42D7-9A93-26913B55D752}" type="pres">
      <dgm:prSet presAssocID="{F05CD13A-B4ED-49DB-B1B3-D165630E53A6}" presName="node" presStyleLbl="node1" presStyleIdx="0" presStyleCnt="3" custScaleX="120887" custScaleY="134584">
        <dgm:presLayoutVars>
          <dgm:bulletEnabled val="1"/>
        </dgm:presLayoutVars>
      </dgm:prSet>
      <dgm:spPr/>
      <dgm:t>
        <a:bodyPr/>
        <a:lstStyle/>
        <a:p>
          <a:endParaRPr lang="pt-BR"/>
        </a:p>
      </dgm:t>
    </dgm:pt>
    <dgm:pt modelId="{ED3A3FC7-EE50-4671-BB0B-C4E7843C7184}" type="pres">
      <dgm:prSet presAssocID="{0706D686-7911-4FE7-93FF-09B5062AA737}" presName="sibTrans" presStyleCnt="0"/>
      <dgm:spPr/>
    </dgm:pt>
    <dgm:pt modelId="{5F36251E-1A99-4DF1-9E23-6C8298037A5F}" type="pres">
      <dgm:prSet presAssocID="{67F3268A-7D04-4FD6-A623-EF2D52C4937A}" presName="node" presStyleLbl="node1" presStyleIdx="1" presStyleCnt="3" custScaleY="134584">
        <dgm:presLayoutVars>
          <dgm:bulletEnabled val="1"/>
        </dgm:presLayoutVars>
      </dgm:prSet>
      <dgm:spPr/>
      <dgm:t>
        <a:bodyPr/>
        <a:lstStyle/>
        <a:p>
          <a:endParaRPr lang="pt-BR"/>
        </a:p>
      </dgm:t>
    </dgm:pt>
    <dgm:pt modelId="{B2762F34-4D2F-4494-8CDB-26E5B678B4AC}" type="pres">
      <dgm:prSet presAssocID="{56101D40-1A56-4816-99F1-81F8DEBEBA67}" presName="sibTrans" presStyleCnt="0"/>
      <dgm:spPr/>
    </dgm:pt>
    <dgm:pt modelId="{3B815585-905D-4814-AAF8-27F7DCA97473}" type="pres">
      <dgm:prSet presAssocID="{BDB8484B-B96B-495A-8C07-38966BDA7255}" presName="node" presStyleLbl="node1" presStyleIdx="2" presStyleCnt="3" custScaleX="185522" custScaleY="134584">
        <dgm:presLayoutVars>
          <dgm:bulletEnabled val="1"/>
        </dgm:presLayoutVars>
      </dgm:prSet>
      <dgm:spPr/>
      <dgm:t>
        <a:bodyPr/>
        <a:lstStyle/>
        <a:p>
          <a:endParaRPr lang="pt-BR"/>
        </a:p>
      </dgm:t>
    </dgm:pt>
  </dgm:ptLst>
  <dgm:cxnLst>
    <dgm:cxn modelId="{2AD06D47-5D3F-4944-91ED-89C393EA0A37}" type="presOf" srcId="{BDB8484B-B96B-495A-8C07-38966BDA7255}" destId="{3B815585-905D-4814-AAF8-27F7DCA97473}" srcOrd="0" destOrd="0" presId="urn:microsoft.com/office/officeart/2005/8/layout/default#1"/>
    <dgm:cxn modelId="{A6ADDFC6-D3A7-4AAB-B2F7-68438D0588AD}" type="presOf" srcId="{F05CD13A-B4ED-49DB-B1B3-D165630E53A6}" destId="{0A9EDFE7-0F72-42D7-9A93-26913B55D752}" srcOrd="0" destOrd="0" presId="urn:microsoft.com/office/officeart/2005/8/layout/default#1"/>
    <dgm:cxn modelId="{02071D21-39AF-4191-9962-FB89BA5C29E6}" srcId="{DFB1A85C-29DA-4F9F-A599-1F192DA037A4}" destId="{BDB8484B-B96B-495A-8C07-38966BDA7255}" srcOrd="2" destOrd="0" parTransId="{C2DA2026-4225-4140-ACD3-00E58DD8AD23}" sibTransId="{89FA65D1-57AE-42AA-8B6C-BF1A6D2126A2}"/>
    <dgm:cxn modelId="{05025CB5-8AA3-4BFA-A663-94C12876DA46}" srcId="{DFB1A85C-29DA-4F9F-A599-1F192DA037A4}" destId="{67F3268A-7D04-4FD6-A623-EF2D52C4937A}" srcOrd="1" destOrd="0" parTransId="{63BB5AA9-3636-43DF-85D4-56E14B24E969}" sibTransId="{56101D40-1A56-4816-99F1-81F8DEBEBA67}"/>
    <dgm:cxn modelId="{1F23E9EA-4F9B-447A-B11E-5E08645B0CBA}" type="presOf" srcId="{DFB1A85C-29DA-4F9F-A599-1F192DA037A4}" destId="{F1FE37A5-DCE5-4571-B5D5-1F7B49DC2A8C}" srcOrd="0" destOrd="0" presId="urn:microsoft.com/office/officeart/2005/8/layout/default#1"/>
    <dgm:cxn modelId="{FCA0924B-FB1B-4801-B664-C2156D779E84}" srcId="{DFB1A85C-29DA-4F9F-A599-1F192DA037A4}" destId="{F05CD13A-B4ED-49DB-B1B3-D165630E53A6}" srcOrd="0" destOrd="0" parTransId="{A699EE4A-9AF4-4FE0-8A53-61EC7BA98D7E}" sibTransId="{0706D686-7911-4FE7-93FF-09B5062AA737}"/>
    <dgm:cxn modelId="{DF10FA78-5E23-4A23-9650-46F417F59A60}" type="presOf" srcId="{67F3268A-7D04-4FD6-A623-EF2D52C4937A}" destId="{5F36251E-1A99-4DF1-9E23-6C8298037A5F}" srcOrd="0" destOrd="0" presId="urn:microsoft.com/office/officeart/2005/8/layout/default#1"/>
    <dgm:cxn modelId="{043EE26D-0C94-4EA0-86BA-B08C77D6EF27}" type="presParOf" srcId="{F1FE37A5-DCE5-4571-B5D5-1F7B49DC2A8C}" destId="{0A9EDFE7-0F72-42D7-9A93-26913B55D752}" srcOrd="0" destOrd="0" presId="urn:microsoft.com/office/officeart/2005/8/layout/default#1"/>
    <dgm:cxn modelId="{AC31D42C-BF65-4484-83CB-F200DC45DE0F}" type="presParOf" srcId="{F1FE37A5-DCE5-4571-B5D5-1F7B49DC2A8C}" destId="{ED3A3FC7-EE50-4671-BB0B-C4E7843C7184}" srcOrd="1" destOrd="0" presId="urn:microsoft.com/office/officeart/2005/8/layout/default#1"/>
    <dgm:cxn modelId="{2BAA83FE-C894-4491-B6CA-A1E5512EB7D4}" type="presParOf" srcId="{F1FE37A5-DCE5-4571-B5D5-1F7B49DC2A8C}" destId="{5F36251E-1A99-4DF1-9E23-6C8298037A5F}" srcOrd="2" destOrd="0" presId="urn:microsoft.com/office/officeart/2005/8/layout/default#1"/>
    <dgm:cxn modelId="{64512BC1-AE27-49BE-86DF-33925DE85168}" type="presParOf" srcId="{F1FE37A5-DCE5-4571-B5D5-1F7B49DC2A8C}" destId="{B2762F34-4D2F-4494-8CDB-26E5B678B4AC}" srcOrd="3" destOrd="0" presId="urn:microsoft.com/office/officeart/2005/8/layout/default#1"/>
    <dgm:cxn modelId="{963C55E2-87FE-4B5D-A87A-F4AB6B075C20}" type="presParOf" srcId="{F1FE37A5-DCE5-4571-B5D5-1F7B49DC2A8C}" destId="{3B815585-905D-4814-AAF8-27F7DCA97473}" srcOrd="4" destOrd="0" presId="urn:microsoft.com/office/officeart/2005/8/layout/defaul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663E68A-3947-4171-B8D8-A36D4F191786}"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pt-BR"/>
        </a:p>
      </dgm:t>
    </dgm:pt>
    <dgm:pt modelId="{9B014C79-CB91-4F4C-B310-400E87BDE594}">
      <dgm:prSet phldrT="[Texto]"/>
      <dgm:spPr/>
      <dgm:t>
        <a:bodyPr/>
        <a:lstStyle/>
        <a:p>
          <a:r>
            <a:rPr lang="pt-BR" dirty="0">
              <a:latin typeface="Arial" panose="020B0604020202020204" pitchFamily="34" charset="0"/>
              <a:cs typeface="Arial" panose="020B0604020202020204" pitchFamily="34" charset="0"/>
            </a:rPr>
            <a:t>446 agências bancárias</a:t>
          </a:r>
        </a:p>
      </dgm:t>
    </dgm:pt>
    <dgm:pt modelId="{C9A64A76-1C07-44D4-A7FF-4D51ACA44948}" type="parTrans" cxnId="{9D58AC37-6D7B-4A70-A6E0-342F78587741}">
      <dgm:prSet/>
      <dgm:spPr/>
      <dgm:t>
        <a:bodyPr/>
        <a:lstStyle/>
        <a:p>
          <a:endParaRPr lang="pt-BR"/>
        </a:p>
      </dgm:t>
    </dgm:pt>
    <dgm:pt modelId="{CD13E7A3-04D5-4AC3-85FC-4C341CF4E8E3}" type="sibTrans" cxnId="{9D58AC37-6D7B-4A70-A6E0-342F78587741}">
      <dgm:prSet/>
      <dgm:spPr/>
      <dgm:t>
        <a:bodyPr/>
        <a:lstStyle/>
        <a:p>
          <a:endParaRPr lang="pt-BR"/>
        </a:p>
      </dgm:t>
    </dgm:pt>
    <dgm:pt modelId="{6FE31E54-22F5-401A-904E-F83238B39214}">
      <dgm:prSet phldrT="[Texto]"/>
      <dgm:spPr/>
      <dgm:t>
        <a:bodyPr/>
        <a:lstStyle/>
        <a:p>
          <a:r>
            <a:rPr lang="pt-BR" dirty="0">
              <a:latin typeface="Arial" panose="020B0604020202020204" pitchFamily="34" charset="0"/>
              <a:cs typeface="Arial" panose="020B0604020202020204" pitchFamily="34" charset="0"/>
            </a:rPr>
            <a:t>134 de bancos públicos</a:t>
          </a:r>
        </a:p>
      </dgm:t>
    </dgm:pt>
    <dgm:pt modelId="{1531CDAB-AB07-4365-8A64-E6F6AACD206D}" type="parTrans" cxnId="{7EB61CD2-7619-4EFB-AA01-9E3796787BF4}">
      <dgm:prSet/>
      <dgm:spPr/>
      <dgm:t>
        <a:bodyPr/>
        <a:lstStyle/>
        <a:p>
          <a:endParaRPr lang="pt-BR"/>
        </a:p>
      </dgm:t>
    </dgm:pt>
    <dgm:pt modelId="{772DF9E4-109D-4EB3-850A-36AAF8D963AC}" type="sibTrans" cxnId="{7EB61CD2-7619-4EFB-AA01-9E3796787BF4}">
      <dgm:prSet/>
      <dgm:spPr/>
      <dgm:t>
        <a:bodyPr/>
        <a:lstStyle/>
        <a:p>
          <a:endParaRPr lang="pt-BR"/>
        </a:p>
      </dgm:t>
    </dgm:pt>
    <dgm:pt modelId="{F9904A1C-D09B-4886-BED9-B1F189624F2B}">
      <dgm:prSet phldrT="[Texto]"/>
      <dgm:spPr/>
      <dgm:t>
        <a:bodyPr/>
        <a:lstStyle/>
        <a:p>
          <a:r>
            <a:rPr lang="pt-BR" dirty="0">
              <a:latin typeface="Arial" panose="020B0604020202020204" pitchFamily="34" charset="0"/>
              <a:cs typeface="Arial" panose="020B0604020202020204" pitchFamily="34" charset="0"/>
            </a:rPr>
            <a:t>54 da Caixa</a:t>
          </a:r>
        </a:p>
      </dgm:t>
    </dgm:pt>
    <dgm:pt modelId="{CFCD1AFB-378B-4E64-828D-6044C5A416D8}" type="parTrans" cxnId="{E4953A09-A4B4-462C-A6D9-AB5E9BEA51AB}">
      <dgm:prSet/>
      <dgm:spPr/>
      <dgm:t>
        <a:bodyPr/>
        <a:lstStyle/>
        <a:p>
          <a:endParaRPr lang="pt-BR"/>
        </a:p>
      </dgm:t>
    </dgm:pt>
    <dgm:pt modelId="{81E630CE-330F-4515-91EF-07BC3810CBBC}" type="sibTrans" cxnId="{E4953A09-A4B4-462C-A6D9-AB5E9BEA51AB}">
      <dgm:prSet/>
      <dgm:spPr/>
      <dgm:t>
        <a:bodyPr/>
        <a:lstStyle/>
        <a:p>
          <a:endParaRPr lang="pt-BR"/>
        </a:p>
      </dgm:t>
    </dgm:pt>
    <dgm:pt modelId="{3C686842-A7A6-47FE-A8EF-7C792C3BCFC9}">
      <dgm:prSet phldrT="[Texto]"/>
      <dgm:spPr/>
      <dgm:t>
        <a:bodyPr/>
        <a:lstStyle/>
        <a:p>
          <a:r>
            <a:rPr lang="pt-BR" dirty="0">
              <a:latin typeface="Arial" panose="020B0604020202020204" pitchFamily="34" charset="0"/>
              <a:cs typeface="Arial" panose="020B0604020202020204" pitchFamily="34" charset="0"/>
            </a:rPr>
            <a:t>77 do Banco do Brasil</a:t>
          </a:r>
        </a:p>
      </dgm:t>
    </dgm:pt>
    <dgm:pt modelId="{7DC4F7ED-4E79-4F77-BBFF-65C8C753BC02}" type="parTrans" cxnId="{7DBDF190-4165-48B5-9298-99AA37F6D091}">
      <dgm:prSet/>
      <dgm:spPr/>
      <dgm:t>
        <a:bodyPr/>
        <a:lstStyle/>
        <a:p>
          <a:endParaRPr lang="pt-BR"/>
        </a:p>
      </dgm:t>
    </dgm:pt>
    <dgm:pt modelId="{D43C9C8B-AA88-4FFB-8045-50F6F6701A8A}" type="sibTrans" cxnId="{7DBDF190-4165-48B5-9298-99AA37F6D091}">
      <dgm:prSet/>
      <dgm:spPr/>
      <dgm:t>
        <a:bodyPr/>
        <a:lstStyle/>
        <a:p>
          <a:endParaRPr lang="pt-BR"/>
        </a:p>
      </dgm:t>
    </dgm:pt>
    <dgm:pt modelId="{BC7BFD22-8B64-47AF-AEE5-4FE034F81BA0}">
      <dgm:prSet phldrT="[Texto]"/>
      <dgm:spPr/>
      <dgm:t>
        <a:bodyPr/>
        <a:lstStyle/>
        <a:p>
          <a:r>
            <a:rPr lang="pt-BR" dirty="0">
              <a:latin typeface="Arial" panose="020B0604020202020204" pitchFamily="34" charset="0"/>
              <a:cs typeface="Arial" panose="020B0604020202020204" pitchFamily="34" charset="0"/>
            </a:rPr>
            <a:t>312 de bancos privados</a:t>
          </a:r>
        </a:p>
      </dgm:t>
    </dgm:pt>
    <dgm:pt modelId="{51AA30D1-9D75-4E3E-A6D5-B28B22F8B5AD}" type="parTrans" cxnId="{331503C4-8F0E-4C10-AA2E-BC46C925013A}">
      <dgm:prSet/>
      <dgm:spPr/>
      <dgm:t>
        <a:bodyPr/>
        <a:lstStyle/>
        <a:p>
          <a:endParaRPr lang="pt-BR"/>
        </a:p>
      </dgm:t>
    </dgm:pt>
    <dgm:pt modelId="{7B564BD0-E73F-4233-BAA2-CE5A50D2E6E1}" type="sibTrans" cxnId="{331503C4-8F0E-4C10-AA2E-BC46C925013A}">
      <dgm:prSet/>
      <dgm:spPr/>
      <dgm:t>
        <a:bodyPr/>
        <a:lstStyle/>
        <a:p>
          <a:endParaRPr lang="pt-BR"/>
        </a:p>
      </dgm:t>
    </dgm:pt>
    <dgm:pt modelId="{F56B5732-0E21-41F3-8CDE-C29F671190DD}">
      <dgm:prSet/>
      <dgm:spPr/>
      <dgm:t>
        <a:bodyPr/>
        <a:lstStyle/>
        <a:p>
          <a:r>
            <a:rPr lang="pt-BR" dirty="0">
              <a:latin typeface="Arial" panose="020B0604020202020204" pitchFamily="34" charset="0"/>
              <a:cs typeface="Arial" panose="020B0604020202020204" pitchFamily="34" charset="0"/>
            </a:rPr>
            <a:t>3 de outros bancos </a:t>
          </a:r>
        </a:p>
      </dgm:t>
    </dgm:pt>
    <dgm:pt modelId="{B4D4D699-F7F0-47C7-84C0-198EF2C4693D}" type="parTrans" cxnId="{B54D33E0-5371-4E12-9BC0-054A9027527E}">
      <dgm:prSet/>
      <dgm:spPr/>
      <dgm:t>
        <a:bodyPr/>
        <a:lstStyle/>
        <a:p>
          <a:endParaRPr lang="pt-BR"/>
        </a:p>
      </dgm:t>
    </dgm:pt>
    <dgm:pt modelId="{A14CB96C-BB31-4A49-A79C-484754AC9C1B}" type="sibTrans" cxnId="{B54D33E0-5371-4E12-9BC0-054A9027527E}">
      <dgm:prSet/>
      <dgm:spPr/>
      <dgm:t>
        <a:bodyPr/>
        <a:lstStyle/>
        <a:p>
          <a:endParaRPr lang="pt-BR"/>
        </a:p>
      </dgm:t>
    </dgm:pt>
    <dgm:pt modelId="{C49E6FD4-8C8A-4053-94A4-C3B41C47812E}" type="pres">
      <dgm:prSet presAssocID="{B663E68A-3947-4171-B8D8-A36D4F191786}" presName="hierChild1" presStyleCnt="0">
        <dgm:presLayoutVars>
          <dgm:chPref val="1"/>
          <dgm:dir/>
          <dgm:animOne val="branch"/>
          <dgm:animLvl val="lvl"/>
          <dgm:resizeHandles/>
        </dgm:presLayoutVars>
      </dgm:prSet>
      <dgm:spPr/>
      <dgm:t>
        <a:bodyPr/>
        <a:lstStyle/>
        <a:p>
          <a:endParaRPr lang="pt-BR"/>
        </a:p>
      </dgm:t>
    </dgm:pt>
    <dgm:pt modelId="{6BE3834B-E98C-4481-9269-D091815A69BE}" type="pres">
      <dgm:prSet presAssocID="{9B014C79-CB91-4F4C-B310-400E87BDE594}" presName="hierRoot1" presStyleCnt="0"/>
      <dgm:spPr/>
    </dgm:pt>
    <dgm:pt modelId="{B7CB93EA-4175-4CC5-8CCE-775C756F6129}" type="pres">
      <dgm:prSet presAssocID="{9B014C79-CB91-4F4C-B310-400E87BDE594}" presName="composite" presStyleCnt="0"/>
      <dgm:spPr/>
    </dgm:pt>
    <dgm:pt modelId="{C4989E14-5909-48A5-B6DA-FB03A71CA874}" type="pres">
      <dgm:prSet presAssocID="{9B014C79-CB91-4F4C-B310-400E87BDE594}" presName="background" presStyleLbl="node0" presStyleIdx="0" presStyleCnt="1"/>
      <dgm:spPr/>
    </dgm:pt>
    <dgm:pt modelId="{E48AAB61-2F71-4A89-8BCC-8F7C4BAE57E2}" type="pres">
      <dgm:prSet presAssocID="{9B014C79-CB91-4F4C-B310-400E87BDE594}" presName="text" presStyleLbl="fgAcc0" presStyleIdx="0" presStyleCnt="1">
        <dgm:presLayoutVars>
          <dgm:chPref val="3"/>
        </dgm:presLayoutVars>
      </dgm:prSet>
      <dgm:spPr/>
      <dgm:t>
        <a:bodyPr/>
        <a:lstStyle/>
        <a:p>
          <a:endParaRPr lang="pt-BR"/>
        </a:p>
      </dgm:t>
    </dgm:pt>
    <dgm:pt modelId="{9974C24F-AFFA-4885-A8E2-342050B6B45B}" type="pres">
      <dgm:prSet presAssocID="{9B014C79-CB91-4F4C-B310-400E87BDE594}" presName="hierChild2" presStyleCnt="0"/>
      <dgm:spPr/>
    </dgm:pt>
    <dgm:pt modelId="{9105CD5C-E18E-486D-AEBB-9875FF41FB8B}" type="pres">
      <dgm:prSet presAssocID="{1531CDAB-AB07-4365-8A64-E6F6AACD206D}" presName="Name10" presStyleLbl="parChTrans1D2" presStyleIdx="0" presStyleCnt="2"/>
      <dgm:spPr/>
      <dgm:t>
        <a:bodyPr/>
        <a:lstStyle/>
        <a:p>
          <a:endParaRPr lang="pt-BR"/>
        </a:p>
      </dgm:t>
    </dgm:pt>
    <dgm:pt modelId="{49931EA9-EB23-4C2D-B7C3-351B5D1354AC}" type="pres">
      <dgm:prSet presAssocID="{6FE31E54-22F5-401A-904E-F83238B39214}" presName="hierRoot2" presStyleCnt="0"/>
      <dgm:spPr/>
    </dgm:pt>
    <dgm:pt modelId="{363553D3-BF22-458E-B108-E2FED0D65425}" type="pres">
      <dgm:prSet presAssocID="{6FE31E54-22F5-401A-904E-F83238B39214}" presName="composite2" presStyleCnt="0"/>
      <dgm:spPr/>
    </dgm:pt>
    <dgm:pt modelId="{16A9DDFB-2124-445A-927D-90788C96F2D8}" type="pres">
      <dgm:prSet presAssocID="{6FE31E54-22F5-401A-904E-F83238B39214}" presName="background2" presStyleLbl="node2" presStyleIdx="0" presStyleCnt="2"/>
      <dgm:spPr/>
    </dgm:pt>
    <dgm:pt modelId="{B1F876CA-41BA-486E-8865-E0797671C5D6}" type="pres">
      <dgm:prSet presAssocID="{6FE31E54-22F5-401A-904E-F83238B39214}" presName="text2" presStyleLbl="fgAcc2" presStyleIdx="0" presStyleCnt="2">
        <dgm:presLayoutVars>
          <dgm:chPref val="3"/>
        </dgm:presLayoutVars>
      </dgm:prSet>
      <dgm:spPr/>
      <dgm:t>
        <a:bodyPr/>
        <a:lstStyle/>
        <a:p>
          <a:endParaRPr lang="pt-BR"/>
        </a:p>
      </dgm:t>
    </dgm:pt>
    <dgm:pt modelId="{124330C7-9C50-4F7E-866E-371D8E42E7EC}" type="pres">
      <dgm:prSet presAssocID="{6FE31E54-22F5-401A-904E-F83238B39214}" presName="hierChild3" presStyleCnt="0"/>
      <dgm:spPr/>
    </dgm:pt>
    <dgm:pt modelId="{74AC1449-CA17-4CF9-AC7A-9D78C2C589E5}" type="pres">
      <dgm:prSet presAssocID="{CFCD1AFB-378B-4E64-828D-6044C5A416D8}" presName="Name17" presStyleLbl="parChTrans1D3" presStyleIdx="0" presStyleCnt="3"/>
      <dgm:spPr/>
      <dgm:t>
        <a:bodyPr/>
        <a:lstStyle/>
        <a:p>
          <a:endParaRPr lang="pt-BR"/>
        </a:p>
      </dgm:t>
    </dgm:pt>
    <dgm:pt modelId="{69F4F497-BB73-4612-8700-B7234496E562}" type="pres">
      <dgm:prSet presAssocID="{F9904A1C-D09B-4886-BED9-B1F189624F2B}" presName="hierRoot3" presStyleCnt="0"/>
      <dgm:spPr/>
    </dgm:pt>
    <dgm:pt modelId="{75C31F81-DB2F-4F9E-99B8-C25CFF18C8EA}" type="pres">
      <dgm:prSet presAssocID="{F9904A1C-D09B-4886-BED9-B1F189624F2B}" presName="composite3" presStyleCnt="0"/>
      <dgm:spPr/>
    </dgm:pt>
    <dgm:pt modelId="{449016FF-CF76-4B9B-A0AD-17A487B15DCD}" type="pres">
      <dgm:prSet presAssocID="{F9904A1C-D09B-4886-BED9-B1F189624F2B}" presName="background3" presStyleLbl="node3" presStyleIdx="0" presStyleCnt="3"/>
      <dgm:spPr/>
    </dgm:pt>
    <dgm:pt modelId="{B447DE35-4377-4F3C-ADF6-478A97EF3156}" type="pres">
      <dgm:prSet presAssocID="{F9904A1C-D09B-4886-BED9-B1F189624F2B}" presName="text3" presStyleLbl="fgAcc3" presStyleIdx="0" presStyleCnt="3">
        <dgm:presLayoutVars>
          <dgm:chPref val="3"/>
        </dgm:presLayoutVars>
      </dgm:prSet>
      <dgm:spPr/>
      <dgm:t>
        <a:bodyPr/>
        <a:lstStyle/>
        <a:p>
          <a:endParaRPr lang="pt-BR"/>
        </a:p>
      </dgm:t>
    </dgm:pt>
    <dgm:pt modelId="{7940269F-D438-4A44-82CA-CAB73FE9B27B}" type="pres">
      <dgm:prSet presAssocID="{F9904A1C-D09B-4886-BED9-B1F189624F2B}" presName="hierChild4" presStyleCnt="0"/>
      <dgm:spPr/>
    </dgm:pt>
    <dgm:pt modelId="{E0E689A9-356E-4EBE-ACCB-0B96F5A3D722}" type="pres">
      <dgm:prSet presAssocID="{7DC4F7ED-4E79-4F77-BBFF-65C8C753BC02}" presName="Name17" presStyleLbl="parChTrans1D3" presStyleIdx="1" presStyleCnt="3"/>
      <dgm:spPr/>
      <dgm:t>
        <a:bodyPr/>
        <a:lstStyle/>
        <a:p>
          <a:endParaRPr lang="pt-BR"/>
        </a:p>
      </dgm:t>
    </dgm:pt>
    <dgm:pt modelId="{B584DD1F-1519-48F6-B593-0F752456AAB7}" type="pres">
      <dgm:prSet presAssocID="{3C686842-A7A6-47FE-A8EF-7C792C3BCFC9}" presName="hierRoot3" presStyleCnt="0"/>
      <dgm:spPr/>
    </dgm:pt>
    <dgm:pt modelId="{A8A8F008-4D5D-46F5-9EE7-E70DC22C78AF}" type="pres">
      <dgm:prSet presAssocID="{3C686842-A7A6-47FE-A8EF-7C792C3BCFC9}" presName="composite3" presStyleCnt="0"/>
      <dgm:spPr/>
    </dgm:pt>
    <dgm:pt modelId="{8C7AEDE1-5C17-43E7-9138-2FB5E99DCFBA}" type="pres">
      <dgm:prSet presAssocID="{3C686842-A7A6-47FE-A8EF-7C792C3BCFC9}" presName="background3" presStyleLbl="node3" presStyleIdx="1" presStyleCnt="3"/>
      <dgm:spPr/>
    </dgm:pt>
    <dgm:pt modelId="{7E4FB672-6D99-42F2-B706-4AF788F5CFAB}" type="pres">
      <dgm:prSet presAssocID="{3C686842-A7A6-47FE-A8EF-7C792C3BCFC9}" presName="text3" presStyleLbl="fgAcc3" presStyleIdx="1" presStyleCnt="3" custLinFactNeighborX="702">
        <dgm:presLayoutVars>
          <dgm:chPref val="3"/>
        </dgm:presLayoutVars>
      </dgm:prSet>
      <dgm:spPr/>
      <dgm:t>
        <a:bodyPr/>
        <a:lstStyle/>
        <a:p>
          <a:endParaRPr lang="pt-BR"/>
        </a:p>
      </dgm:t>
    </dgm:pt>
    <dgm:pt modelId="{58486C20-6C79-4200-9ACC-1FFD47321864}" type="pres">
      <dgm:prSet presAssocID="{3C686842-A7A6-47FE-A8EF-7C792C3BCFC9}" presName="hierChild4" presStyleCnt="0"/>
      <dgm:spPr/>
    </dgm:pt>
    <dgm:pt modelId="{8C3683AF-3D71-48FC-BEE5-2D9D1220CB55}" type="pres">
      <dgm:prSet presAssocID="{B4D4D699-F7F0-47C7-84C0-198EF2C4693D}" presName="Name17" presStyleLbl="parChTrans1D3" presStyleIdx="2" presStyleCnt="3"/>
      <dgm:spPr/>
      <dgm:t>
        <a:bodyPr/>
        <a:lstStyle/>
        <a:p>
          <a:endParaRPr lang="pt-BR"/>
        </a:p>
      </dgm:t>
    </dgm:pt>
    <dgm:pt modelId="{353CC1D9-650B-4EB2-B433-7F40EFC93FAB}" type="pres">
      <dgm:prSet presAssocID="{F56B5732-0E21-41F3-8CDE-C29F671190DD}" presName="hierRoot3" presStyleCnt="0"/>
      <dgm:spPr/>
    </dgm:pt>
    <dgm:pt modelId="{95B89487-4B0F-4433-9DBD-E6E55A9F3C85}" type="pres">
      <dgm:prSet presAssocID="{F56B5732-0E21-41F3-8CDE-C29F671190DD}" presName="composite3" presStyleCnt="0"/>
      <dgm:spPr/>
    </dgm:pt>
    <dgm:pt modelId="{49D32EE4-271F-4804-A06E-75D6B88221C3}" type="pres">
      <dgm:prSet presAssocID="{F56B5732-0E21-41F3-8CDE-C29F671190DD}" presName="background3" presStyleLbl="node3" presStyleIdx="2" presStyleCnt="3"/>
      <dgm:spPr/>
    </dgm:pt>
    <dgm:pt modelId="{BAA99613-DCD5-4CB5-BAF2-94BCEA8E02D4}" type="pres">
      <dgm:prSet presAssocID="{F56B5732-0E21-41F3-8CDE-C29F671190DD}" presName="text3" presStyleLbl="fgAcc3" presStyleIdx="2" presStyleCnt="3" custLinFactNeighborX="702">
        <dgm:presLayoutVars>
          <dgm:chPref val="3"/>
        </dgm:presLayoutVars>
      </dgm:prSet>
      <dgm:spPr/>
      <dgm:t>
        <a:bodyPr/>
        <a:lstStyle/>
        <a:p>
          <a:endParaRPr lang="pt-BR"/>
        </a:p>
      </dgm:t>
    </dgm:pt>
    <dgm:pt modelId="{E02D7A04-0913-44AF-86F0-147008348093}" type="pres">
      <dgm:prSet presAssocID="{F56B5732-0E21-41F3-8CDE-C29F671190DD}" presName="hierChild4" presStyleCnt="0"/>
      <dgm:spPr/>
    </dgm:pt>
    <dgm:pt modelId="{45622A9F-F08E-411B-9576-D9603F12D1EF}" type="pres">
      <dgm:prSet presAssocID="{51AA30D1-9D75-4E3E-A6D5-B28B22F8B5AD}" presName="Name10" presStyleLbl="parChTrans1D2" presStyleIdx="1" presStyleCnt="2"/>
      <dgm:spPr/>
      <dgm:t>
        <a:bodyPr/>
        <a:lstStyle/>
        <a:p>
          <a:endParaRPr lang="pt-BR"/>
        </a:p>
      </dgm:t>
    </dgm:pt>
    <dgm:pt modelId="{B00165D3-5D43-405F-9539-05D5E72E8367}" type="pres">
      <dgm:prSet presAssocID="{BC7BFD22-8B64-47AF-AEE5-4FE034F81BA0}" presName="hierRoot2" presStyleCnt="0"/>
      <dgm:spPr/>
    </dgm:pt>
    <dgm:pt modelId="{0FCF57E8-0875-4D2E-8FB7-B2C6009983A0}" type="pres">
      <dgm:prSet presAssocID="{BC7BFD22-8B64-47AF-AEE5-4FE034F81BA0}" presName="composite2" presStyleCnt="0"/>
      <dgm:spPr/>
    </dgm:pt>
    <dgm:pt modelId="{25083D59-7269-406F-977B-0FDC7897DAC5}" type="pres">
      <dgm:prSet presAssocID="{BC7BFD22-8B64-47AF-AEE5-4FE034F81BA0}" presName="background2" presStyleLbl="node2" presStyleIdx="1" presStyleCnt="2"/>
      <dgm:spPr/>
    </dgm:pt>
    <dgm:pt modelId="{03897391-B5FB-4322-B25C-C769C59CD606}" type="pres">
      <dgm:prSet presAssocID="{BC7BFD22-8B64-47AF-AEE5-4FE034F81BA0}" presName="text2" presStyleLbl="fgAcc2" presStyleIdx="1" presStyleCnt="2">
        <dgm:presLayoutVars>
          <dgm:chPref val="3"/>
        </dgm:presLayoutVars>
      </dgm:prSet>
      <dgm:spPr/>
      <dgm:t>
        <a:bodyPr/>
        <a:lstStyle/>
        <a:p>
          <a:endParaRPr lang="pt-BR"/>
        </a:p>
      </dgm:t>
    </dgm:pt>
    <dgm:pt modelId="{DC0EF529-C21A-49CC-944C-6C76223B665F}" type="pres">
      <dgm:prSet presAssocID="{BC7BFD22-8B64-47AF-AEE5-4FE034F81BA0}" presName="hierChild3" presStyleCnt="0"/>
      <dgm:spPr/>
    </dgm:pt>
  </dgm:ptLst>
  <dgm:cxnLst>
    <dgm:cxn modelId="{EA0C1BDC-4D67-4359-B7FB-B43F2ED00B04}" type="presOf" srcId="{F9904A1C-D09B-4886-BED9-B1F189624F2B}" destId="{B447DE35-4377-4F3C-ADF6-478A97EF3156}" srcOrd="0" destOrd="0" presId="urn:microsoft.com/office/officeart/2005/8/layout/hierarchy1"/>
    <dgm:cxn modelId="{0BFCE72F-AC5E-4B52-B1BE-91AB5ECF9B0F}" type="presOf" srcId="{7DC4F7ED-4E79-4F77-BBFF-65C8C753BC02}" destId="{E0E689A9-356E-4EBE-ACCB-0B96F5A3D722}" srcOrd="0" destOrd="0" presId="urn:microsoft.com/office/officeart/2005/8/layout/hierarchy1"/>
    <dgm:cxn modelId="{62320FE7-282C-480A-AD7A-02F4A46551A4}" type="presOf" srcId="{BC7BFD22-8B64-47AF-AEE5-4FE034F81BA0}" destId="{03897391-B5FB-4322-B25C-C769C59CD606}" srcOrd="0" destOrd="0" presId="urn:microsoft.com/office/officeart/2005/8/layout/hierarchy1"/>
    <dgm:cxn modelId="{D1AB3272-28A1-4265-AD99-E8F4CB58A5A0}" type="presOf" srcId="{F56B5732-0E21-41F3-8CDE-C29F671190DD}" destId="{BAA99613-DCD5-4CB5-BAF2-94BCEA8E02D4}" srcOrd="0" destOrd="0" presId="urn:microsoft.com/office/officeart/2005/8/layout/hierarchy1"/>
    <dgm:cxn modelId="{E4953A09-A4B4-462C-A6D9-AB5E9BEA51AB}" srcId="{6FE31E54-22F5-401A-904E-F83238B39214}" destId="{F9904A1C-D09B-4886-BED9-B1F189624F2B}" srcOrd="0" destOrd="0" parTransId="{CFCD1AFB-378B-4E64-828D-6044C5A416D8}" sibTransId="{81E630CE-330F-4515-91EF-07BC3810CBBC}"/>
    <dgm:cxn modelId="{AD65831F-91CC-4D6D-8F36-37985585295A}" type="presOf" srcId="{51AA30D1-9D75-4E3E-A6D5-B28B22F8B5AD}" destId="{45622A9F-F08E-411B-9576-D9603F12D1EF}" srcOrd="0" destOrd="0" presId="urn:microsoft.com/office/officeart/2005/8/layout/hierarchy1"/>
    <dgm:cxn modelId="{B54D33E0-5371-4E12-9BC0-054A9027527E}" srcId="{6FE31E54-22F5-401A-904E-F83238B39214}" destId="{F56B5732-0E21-41F3-8CDE-C29F671190DD}" srcOrd="2" destOrd="0" parTransId="{B4D4D699-F7F0-47C7-84C0-198EF2C4693D}" sibTransId="{A14CB96C-BB31-4A49-A79C-484754AC9C1B}"/>
    <dgm:cxn modelId="{1B4874B4-F8A9-4251-ABF6-0441EEB57870}" type="presOf" srcId="{9B014C79-CB91-4F4C-B310-400E87BDE594}" destId="{E48AAB61-2F71-4A89-8BCC-8F7C4BAE57E2}" srcOrd="0" destOrd="0" presId="urn:microsoft.com/office/officeart/2005/8/layout/hierarchy1"/>
    <dgm:cxn modelId="{BD00D80D-6378-4829-BC43-7C219A3D83D8}" type="presOf" srcId="{3C686842-A7A6-47FE-A8EF-7C792C3BCFC9}" destId="{7E4FB672-6D99-42F2-B706-4AF788F5CFAB}" srcOrd="0" destOrd="0" presId="urn:microsoft.com/office/officeart/2005/8/layout/hierarchy1"/>
    <dgm:cxn modelId="{7159A072-B81F-4217-A7BA-8ABCA40BEB5F}" type="presOf" srcId="{CFCD1AFB-378B-4E64-828D-6044C5A416D8}" destId="{74AC1449-CA17-4CF9-AC7A-9D78C2C589E5}" srcOrd="0" destOrd="0" presId="urn:microsoft.com/office/officeart/2005/8/layout/hierarchy1"/>
    <dgm:cxn modelId="{7DBDF190-4165-48B5-9298-99AA37F6D091}" srcId="{6FE31E54-22F5-401A-904E-F83238B39214}" destId="{3C686842-A7A6-47FE-A8EF-7C792C3BCFC9}" srcOrd="1" destOrd="0" parTransId="{7DC4F7ED-4E79-4F77-BBFF-65C8C753BC02}" sibTransId="{D43C9C8B-AA88-4FFB-8045-50F6F6701A8A}"/>
    <dgm:cxn modelId="{69F6DA27-D085-48B6-86BE-A13F16B9015B}" type="presOf" srcId="{1531CDAB-AB07-4365-8A64-E6F6AACD206D}" destId="{9105CD5C-E18E-486D-AEBB-9875FF41FB8B}" srcOrd="0" destOrd="0" presId="urn:microsoft.com/office/officeart/2005/8/layout/hierarchy1"/>
    <dgm:cxn modelId="{7EB61CD2-7619-4EFB-AA01-9E3796787BF4}" srcId="{9B014C79-CB91-4F4C-B310-400E87BDE594}" destId="{6FE31E54-22F5-401A-904E-F83238B39214}" srcOrd="0" destOrd="0" parTransId="{1531CDAB-AB07-4365-8A64-E6F6AACD206D}" sibTransId="{772DF9E4-109D-4EB3-850A-36AAF8D963AC}"/>
    <dgm:cxn modelId="{1A22B643-4E0C-45BA-BE57-4BC516820215}" type="presOf" srcId="{6FE31E54-22F5-401A-904E-F83238B39214}" destId="{B1F876CA-41BA-486E-8865-E0797671C5D6}" srcOrd="0" destOrd="0" presId="urn:microsoft.com/office/officeart/2005/8/layout/hierarchy1"/>
    <dgm:cxn modelId="{C4C2BB6D-3F04-4C4F-B03E-B38C8D6E70A9}" type="presOf" srcId="{B663E68A-3947-4171-B8D8-A36D4F191786}" destId="{C49E6FD4-8C8A-4053-94A4-C3B41C47812E}" srcOrd="0" destOrd="0" presId="urn:microsoft.com/office/officeart/2005/8/layout/hierarchy1"/>
    <dgm:cxn modelId="{331503C4-8F0E-4C10-AA2E-BC46C925013A}" srcId="{9B014C79-CB91-4F4C-B310-400E87BDE594}" destId="{BC7BFD22-8B64-47AF-AEE5-4FE034F81BA0}" srcOrd="1" destOrd="0" parTransId="{51AA30D1-9D75-4E3E-A6D5-B28B22F8B5AD}" sibTransId="{7B564BD0-E73F-4233-BAA2-CE5A50D2E6E1}"/>
    <dgm:cxn modelId="{E4179287-9778-4A0D-A35A-1D9CE8D5F248}" type="presOf" srcId="{B4D4D699-F7F0-47C7-84C0-198EF2C4693D}" destId="{8C3683AF-3D71-48FC-BEE5-2D9D1220CB55}" srcOrd="0" destOrd="0" presId="urn:microsoft.com/office/officeart/2005/8/layout/hierarchy1"/>
    <dgm:cxn modelId="{9D58AC37-6D7B-4A70-A6E0-342F78587741}" srcId="{B663E68A-3947-4171-B8D8-A36D4F191786}" destId="{9B014C79-CB91-4F4C-B310-400E87BDE594}" srcOrd="0" destOrd="0" parTransId="{C9A64A76-1C07-44D4-A7FF-4D51ACA44948}" sibTransId="{CD13E7A3-04D5-4AC3-85FC-4C341CF4E8E3}"/>
    <dgm:cxn modelId="{B521E39B-0568-42B0-9A5B-19ACAE00E44E}" type="presParOf" srcId="{C49E6FD4-8C8A-4053-94A4-C3B41C47812E}" destId="{6BE3834B-E98C-4481-9269-D091815A69BE}" srcOrd="0" destOrd="0" presId="urn:microsoft.com/office/officeart/2005/8/layout/hierarchy1"/>
    <dgm:cxn modelId="{4E427A4A-129D-4DF2-8F48-DDD3837DC4E7}" type="presParOf" srcId="{6BE3834B-E98C-4481-9269-D091815A69BE}" destId="{B7CB93EA-4175-4CC5-8CCE-775C756F6129}" srcOrd="0" destOrd="0" presId="urn:microsoft.com/office/officeart/2005/8/layout/hierarchy1"/>
    <dgm:cxn modelId="{68717BFC-82C3-4862-BD44-D71974143013}" type="presParOf" srcId="{B7CB93EA-4175-4CC5-8CCE-775C756F6129}" destId="{C4989E14-5909-48A5-B6DA-FB03A71CA874}" srcOrd="0" destOrd="0" presId="urn:microsoft.com/office/officeart/2005/8/layout/hierarchy1"/>
    <dgm:cxn modelId="{FE6DDA37-FBF1-46B4-8E89-2AA568B18D76}" type="presParOf" srcId="{B7CB93EA-4175-4CC5-8CCE-775C756F6129}" destId="{E48AAB61-2F71-4A89-8BCC-8F7C4BAE57E2}" srcOrd="1" destOrd="0" presId="urn:microsoft.com/office/officeart/2005/8/layout/hierarchy1"/>
    <dgm:cxn modelId="{277A3280-96F1-4089-AAA1-F68DF24E0A3D}" type="presParOf" srcId="{6BE3834B-E98C-4481-9269-D091815A69BE}" destId="{9974C24F-AFFA-4885-A8E2-342050B6B45B}" srcOrd="1" destOrd="0" presId="urn:microsoft.com/office/officeart/2005/8/layout/hierarchy1"/>
    <dgm:cxn modelId="{41D53A5F-3DDD-4583-A131-52841040281F}" type="presParOf" srcId="{9974C24F-AFFA-4885-A8E2-342050B6B45B}" destId="{9105CD5C-E18E-486D-AEBB-9875FF41FB8B}" srcOrd="0" destOrd="0" presId="urn:microsoft.com/office/officeart/2005/8/layout/hierarchy1"/>
    <dgm:cxn modelId="{2E4A4FF4-DE95-4B1E-A1A8-3CB027C868B2}" type="presParOf" srcId="{9974C24F-AFFA-4885-A8E2-342050B6B45B}" destId="{49931EA9-EB23-4C2D-B7C3-351B5D1354AC}" srcOrd="1" destOrd="0" presId="urn:microsoft.com/office/officeart/2005/8/layout/hierarchy1"/>
    <dgm:cxn modelId="{2E6BDAF0-786D-47A4-8DCE-5E0B8A084F64}" type="presParOf" srcId="{49931EA9-EB23-4C2D-B7C3-351B5D1354AC}" destId="{363553D3-BF22-458E-B108-E2FED0D65425}" srcOrd="0" destOrd="0" presId="urn:microsoft.com/office/officeart/2005/8/layout/hierarchy1"/>
    <dgm:cxn modelId="{8436D51D-62E4-43F5-AF8C-F287C436068C}" type="presParOf" srcId="{363553D3-BF22-458E-B108-E2FED0D65425}" destId="{16A9DDFB-2124-445A-927D-90788C96F2D8}" srcOrd="0" destOrd="0" presId="urn:microsoft.com/office/officeart/2005/8/layout/hierarchy1"/>
    <dgm:cxn modelId="{27C35510-FB49-4B87-AEC4-17B89ECD3F5F}" type="presParOf" srcId="{363553D3-BF22-458E-B108-E2FED0D65425}" destId="{B1F876CA-41BA-486E-8865-E0797671C5D6}" srcOrd="1" destOrd="0" presId="urn:microsoft.com/office/officeart/2005/8/layout/hierarchy1"/>
    <dgm:cxn modelId="{A84C9F7E-9ED2-4EE5-97AE-720D128C5FA3}" type="presParOf" srcId="{49931EA9-EB23-4C2D-B7C3-351B5D1354AC}" destId="{124330C7-9C50-4F7E-866E-371D8E42E7EC}" srcOrd="1" destOrd="0" presId="urn:microsoft.com/office/officeart/2005/8/layout/hierarchy1"/>
    <dgm:cxn modelId="{64D3E6C9-761D-4E9F-9509-9717C59004A0}" type="presParOf" srcId="{124330C7-9C50-4F7E-866E-371D8E42E7EC}" destId="{74AC1449-CA17-4CF9-AC7A-9D78C2C589E5}" srcOrd="0" destOrd="0" presId="urn:microsoft.com/office/officeart/2005/8/layout/hierarchy1"/>
    <dgm:cxn modelId="{18AD8B8F-10B0-427D-A3B8-7E5FE997B4AF}" type="presParOf" srcId="{124330C7-9C50-4F7E-866E-371D8E42E7EC}" destId="{69F4F497-BB73-4612-8700-B7234496E562}" srcOrd="1" destOrd="0" presId="urn:microsoft.com/office/officeart/2005/8/layout/hierarchy1"/>
    <dgm:cxn modelId="{DA93D53B-76F0-4FDF-92F0-C1B20D314B04}" type="presParOf" srcId="{69F4F497-BB73-4612-8700-B7234496E562}" destId="{75C31F81-DB2F-4F9E-99B8-C25CFF18C8EA}" srcOrd="0" destOrd="0" presId="urn:microsoft.com/office/officeart/2005/8/layout/hierarchy1"/>
    <dgm:cxn modelId="{17ABEB0D-A643-40EA-ACF3-B8C5284EFE4E}" type="presParOf" srcId="{75C31F81-DB2F-4F9E-99B8-C25CFF18C8EA}" destId="{449016FF-CF76-4B9B-A0AD-17A487B15DCD}" srcOrd="0" destOrd="0" presId="urn:microsoft.com/office/officeart/2005/8/layout/hierarchy1"/>
    <dgm:cxn modelId="{F83EE591-CD75-410A-BDCC-444A140B729E}" type="presParOf" srcId="{75C31F81-DB2F-4F9E-99B8-C25CFF18C8EA}" destId="{B447DE35-4377-4F3C-ADF6-478A97EF3156}" srcOrd="1" destOrd="0" presId="urn:microsoft.com/office/officeart/2005/8/layout/hierarchy1"/>
    <dgm:cxn modelId="{7B1F12A1-3349-4944-B944-322517BDE916}" type="presParOf" srcId="{69F4F497-BB73-4612-8700-B7234496E562}" destId="{7940269F-D438-4A44-82CA-CAB73FE9B27B}" srcOrd="1" destOrd="0" presId="urn:microsoft.com/office/officeart/2005/8/layout/hierarchy1"/>
    <dgm:cxn modelId="{2BF8CF85-6E64-4B69-BE73-758012BD7687}" type="presParOf" srcId="{124330C7-9C50-4F7E-866E-371D8E42E7EC}" destId="{E0E689A9-356E-4EBE-ACCB-0B96F5A3D722}" srcOrd="2" destOrd="0" presId="urn:microsoft.com/office/officeart/2005/8/layout/hierarchy1"/>
    <dgm:cxn modelId="{4C11F59A-441A-4830-B0C5-E4343E1F6737}" type="presParOf" srcId="{124330C7-9C50-4F7E-866E-371D8E42E7EC}" destId="{B584DD1F-1519-48F6-B593-0F752456AAB7}" srcOrd="3" destOrd="0" presId="urn:microsoft.com/office/officeart/2005/8/layout/hierarchy1"/>
    <dgm:cxn modelId="{54A9FFC9-AE87-42B4-8781-56C56E6BDF06}" type="presParOf" srcId="{B584DD1F-1519-48F6-B593-0F752456AAB7}" destId="{A8A8F008-4D5D-46F5-9EE7-E70DC22C78AF}" srcOrd="0" destOrd="0" presId="urn:microsoft.com/office/officeart/2005/8/layout/hierarchy1"/>
    <dgm:cxn modelId="{E4E86123-9DA4-4DFD-9A3B-6E6686AB750B}" type="presParOf" srcId="{A8A8F008-4D5D-46F5-9EE7-E70DC22C78AF}" destId="{8C7AEDE1-5C17-43E7-9138-2FB5E99DCFBA}" srcOrd="0" destOrd="0" presId="urn:microsoft.com/office/officeart/2005/8/layout/hierarchy1"/>
    <dgm:cxn modelId="{5B922799-4866-477E-AF14-041D0C3A228B}" type="presParOf" srcId="{A8A8F008-4D5D-46F5-9EE7-E70DC22C78AF}" destId="{7E4FB672-6D99-42F2-B706-4AF788F5CFAB}" srcOrd="1" destOrd="0" presId="urn:microsoft.com/office/officeart/2005/8/layout/hierarchy1"/>
    <dgm:cxn modelId="{573F4A3F-F755-4576-BB87-EAD5395DEE95}" type="presParOf" srcId="{B584DD1F-1519-48F6-B593-0F752456AAB7}" destId="{58486C20-6C79-4200-9ACC-1FFD47321864}" srcOrd="1" destOrd="0" presId="urn:microsoft.com/office/officeart/2005/8/layout/hierarchy1"/>
    <dgm:cxn modelId="{B57E65F9-D1AE-4BDE-AC83-D947D631163C}" type="presParOf" srcId="{124330C7-9C50-4F7E-866E-371D8E42E7EC}" destId="{8C3683AF-3D71-48FC-BEE5-2D9D1220CB55}" srcOrd="4" destOrd="0" presId="urn:microsoft.com/office/officeart/2005/8/layout/hierarchy1"/>
    <dgm:cxn modelId="{71471ADB-DC2F-429F-9C6F-2698CBC58460}" type="presParOf" srcId="{124330C7-9C50-4F7E-866E-371D8E42E7EC}" destId="{353CC1D9-650B-4EB2-B433-7F40EFC93FAB}" srcOrd="5" destOrd="0" presId="urn:microsoft.com/office/officeart/2005/8/layout/hierarchy1"/>
    <dgm:cxn modelId="{551DEBF9-FB77-4E4B-84BA-D43858487F64}" type="presParOf" srcId="{353CC1D9-650B-4EB2-B433-7F40EFC93FAB}" destId="{95B89487-4B0F-4433-9DBD-E6E55A9F3C85}" srcOrd="0" destOrd="0" presId="urn:microsoft.com/office/officeart/2005/8/layout/hierarchy1"/>
    <dgm:cxn modelId="{EB84789C-B456-4903-9EA1-4EED423C5CDD}" type="presParOf" srcId="{95B89487-4B0F-4433-9DBD-E6E55A9F3C85}" destId="{49D32EE4-271F-4804-A06E-75D6B88221C3}" srcOrd="0" destOrd="0" presId="urn:microsoft.com/office/officeart/2005/8/layout/hierarchy1"/>
    <dgm:cxn modelId="{EE5E41A4-965C-4ADE-B164-42D2E3B16F28}" type="presParOf" srcId="{95B89487-4B0F-4433-9DBD-E6E55A9F3C85}" destId="{BAA99613-DCD5-4CB5-BAF2-94BCEA8E02D4}" srcOrd="1" destOrd="0" presId="urn:microsoft.com/office/officeart/2005/8/layout/hierarchy1"/>
    <dgm:cxn modelId="{83B5F3D2-3E37-4DC9-A52C-6D451B9D2C93}" type="presParOf" srcId="{353CC1D9-650B-4EB2-B433-7F40EFC93FAB}" destId="{E02D7A04-0913-44AF-86F0-147008348093}" srcOrd="1" destOrd="0" presId="urn:microsoft.com/office/officeart/2005/8/layout/hierarchy1"/>
    <dgm:cxn modelId="{A606454E-C592-47B0-AA9C-9F8E52F47F89}" type="presParOf" srcId="{9974C24F-AFFA-4885-A8E2-342050B6B45B}" destId="{45622A9F-F08E-411B-9576-D9603F12D1EF}" srcOrd="2" destOrd="0" presId="urn:microsoft.com/office/officeart/2005/8/layout/hierarchy1"/>
    <dgm:cxn modelId="{AE00B9FD-00A3-490A-A075-434075511072}" type="presParOf" srcId="{9974C24F-AFFA-4885-A8E2-342050B6B45B}" destId="{B00165D3-5D43-405F-9539-05D5E72E8367}" srcOrd="3" destOrd="0" presId="urn:microsoft.com/office/officeart/2005/8/layout/hierarchy1"/>
    <dgm:cxn modelId="{A0215FBE-8F2F-4AD0-8DC8-54019BB1A70D}" type="presParOf" srcId="{B00165D3-5D43-405F-9539-05D5E72E8367}" destId="{0FCF57E8-0875-4D2E-8FB7-B2C6009983A0}" srcOrd="0" destOrd="0" presId="urn:microsoft.com/office/officeart/2005/8/layout/hierarchy1"/>
    <dgm:cxn modelId="{E11F7A94-88CA-434D-94E5-9A30DF6F43F1}" type="presParOf" srcId="{0FCF57E8-0875-4D2E-8FB7-B2C6009983A0}" destId="{25083D59-7269-406F-977B-0FDC7897DAC5}" srcOrd="0" destOrd="0" presId="urn:microsoft.com/office/officeart/2005/8/layout/hierarchy1"/>
    <dgm:cxn modelId="{B0467F5B-47B3-4046-8C6D-287B83BF3949}" type="presParOf" srcId="{0FCF57E8-0875-4D2E-8FB7-B2C6009983A0}" destId="{03897391-B5FB-4322-B25C-C769C59CD606}" srcOrd="1" destOrd="0" presId="urn:microsoft.com/office/officeart/2005/8/layout/hierarchy1"/>
    <dgm:cxn modelId="{82A81FC8-4253-410A-ADC5-B740964E4F8B}" type="presParOf" srcId="{B00165D3-5D43-405F-9539-05D5E72E8367}" destId="{DC0EF529-C21A-49CC-944C-6C76223B665F}" srcOrd="1" destOrd="0" presId="urn:microsoft.com/office/officeart/2005/8/layout/hierarchy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A49BD29-D9D2-4AE7-AA87-13B7FC65FD68}" type="doc">
      <dgm:prSet loTypeId="urn:microsoft.com/office/officeart/2005/8/layout/process2" loCatId="process" qsTypeId="urn:microsoft.com/office/officeart/2005/8/quickstyle/simple1" qsCatId="simple" csTypeId="urn:microsoft.com/office/officeart/2005/8/colors/accent1_2" csCatId="accent1" phldr="1"/>
      <dgm:spPr/>
    </dgm:pt>
    <dgm:pt modelId="{1209E301-7E8B-437B-A2C1-DB7B88B100C2}">
      <dgm:prSet phldrT="[Texto]"/>
      <dgm:spPr/>
      <dgm:t>
        <a:bodyPr/>
        <a:lstStyle/>
        <a:p>
          <a:r>
            <a:rPr lang="pt-BR" dirty="0">
              <a:latin typeface="Arial" panose="020B0604020202020204" pitchFamily="34" charset="0"/>
              <a:cs typeface="Arial" panose="020B0604020202020204" pitchFamily="34" charset="0"/>
            </a:rPr>
            <a:t>250 Postos de Atendimento</a:t>
          </a:r>
        </a:p>
      </dgm:t>
    </dgm:pt>
    <dgm:pt modelId="{B8CA7D2E-7101-4C20-AC6E-E98E1AA42E13}" type="parTrans" cxnId="{A27AF99E-F800-4D1A-B239-88D0C96E792C}">
      <dgm:prSet/>
      <dgm:spPr/>
      <dgm:t>
        <a:bodyPr/>
        <a:lstStyle/>
        <a:p>
          <a:endParaRPr lang="pt-BR">
            <a:latin typeface="Arial" panose="020B0604020202020204" pitchFamily="34" charset="0"/>
            <a:cs typeface="Arial" panose="020B0604020202020204" pitchFamily="34" charset="0"/>
          </a:endParaRPr>
        </a:p>
      </dgm:t>
    </dgm:pt>
    <dgm:pt modelId="{9801EB98-BC05-4BD7-BB31-EEA7D782E232}" type="sibTrans" cxnId="{A27AF99E-F800-4D1A-B239-88D0C96E792C}">
      <dgm:prSet/>
      <dgm:spPr/>
      <dgm:t>
        <a:bodyPr/>
        <a:lstStyle/>
        <a:p>
          <a:endParaRPr lang="pt-BR">
            <a:latin typeface="Arial" panose="020B0604020202020204" pitchFamily="34" charset="0"/>
            <a:cs typeface="Arial" panose="020B0604020202020204" pitchFamily="34" charset="0"/>
          </a:endParaRPr>
        </a:p>
      </dgm:t>
    </dgm:pt>
    <dgm:pt modelId="{BC4E258D-A911-41BA-A4F1-062C99AC9884}">
      <dgm:prSet phldrT="[Texto]"/>
      <dgm:spPr/>
      <dgm:t>
        <a:bodyPr/>
        <a:lstStyle/>
        <a:p>
          <a:r>
            <a:rPr lang="pt-BR" dirty="0">
              <a:latin typeface="Arial" panose="020B0604020202020204" pitchFamily="34" charset="0"/>
              <a:cs typeface="Arial" panose="020B0604020202020204" pitchFamily="34" charset="0"/>
            </a:rPr>
            <a:t>583 </a:t>
          </a:r>
          <a:r>
            <a:rPr lang="pt-BR" dirty="0" err="1">
              <a:latin typeface="Arial" panose="020B0604020202020204" pitchFamily="34" charset="0"/>
              <a:cs typeface="Arial" panose="020B0604020202020204" pitchFamily="34" charset="0"/>
            </a:rPr>
            <a:t>PAE’s</a:t>
          </a:r>
          <a:endParaRPr lang="pt-BR" dirty="0">
            <a:latin typeface="Arial" panose="020B0604020202020204" pitchFamily="34" charset="0"/>
            <a:cs typeface="Arial" panose="020B0604020202020204" pitchFamily="34" charset="0"/>
          </a:endParaRPr>
        </a:p>
      </dgm:t>
    </dgm:pt>
    <dgm:pt modelId="{9631B514-21B9-4858-B8CC-32CC4BBF60F8}" type="parTrans" cxnId="{C0DDF4D7-8400-4AF1-B46F-2F3415E36BC6}">
      <dgm:prSet/>
      <dgm:spPr/>
      <dgm:t>
        <a:bodyPr/>
        <a:lstStyle/>
        <a:p>
          <a:endParaRPr lang="pt-BR">
            <a:latin typeface="Arial" panose="020B0604020202020204" pitchFamily="34" charset="0"/>
            <a:cs typeface="Arial" panose="020B0604020202020204" pitchFamily="34" charset="0"/>
          </a:endParaRPr>
        </a:p>
      </dgm:t>
    </dgm:pt>
    <dgm:pt modelId="{A30424BD-26A0-48A0-92AE-D2A7C2E36B6A}" type="sibTrans" cxnId="{C0DDF4D7-8400-4AF1-B46F-2F3415E36BC6}">
      <dgm:prSet/>
      <dgm:spPr/>
      <dgm:t>
        <a:bodyPr/>
        <a:lstStyle/>
        <a:p>
          <a:endParaRPr lang="pt-BR">
            <a:latin typeface="Arial" panose="020B0604020202020204" pitchFamily="34" charset="0"/>
            <a:cs typeface="Arial" panose="020B0604020202020204" pitchFamily="34" charset="0"/>
          </a:endParaRPr>
        </a:p>
      </dgm:t>
    </dgm:pt>
    <dgm:pt modelId="{32011194-A9E5-43C1-A03B-FAAD52CD7B33}">
      <dgm:prSet phldrT="[Texto]"/>
      <dgm:spPr/>
      <dgm:t>
        <a:bodyPr/>
        <a:lstStyle/>
        <a:p>
          <a:r>
            <a:rPr lang="pt-BR" dirty="0">
              <a:latin typeface="Arial" panose="020B0604020202020204" pitchFamily="34" charset="0"/>
              <a:cs typeface="Arial" panose="020B0604020202020204" pitchFamily="34" charset="0"/>
            </a:rPr>
            <a:t>5.992 correspondentes (218 lotéricas)</a:t>
          </a:r>
        </a:p>
      </dgm:t>
    </dgm:pt>
    <dgm:pt modelId="{656F29B2-7806-4777-A623-4E81D35DB0E3}" type="parTrans" cxnId="{CF2AF276-1235-4786-9584-43D2237E3F35}">
      <dgm:prSet/>
      <dgm:spPr/>
      <dgm:t>
        <a:bodyPr/>
        <a:lstStyle/>
        <a:p>
          <a:endParaRPr lang="pt-BR">
            <a:latin typeface="Arial" panose="020B0604020202020204" pitchFamily="34" charset="0"/>
            <a:cs typeface="Arial" panose="020B0604020202020204" pitchFamily="34" charset="0"/>
          </a:endParaRPr>
        </a:p>
      </dgm:t>
    </dgm:pt>
    <dgm:pt modelId="{A88C7929-8C9B-4E00-AD3F-E53F031165CD}" type="sibTrans" cxnId="{CF2AF276-1235-4786-9584-43D2237E3F35}">
      <dgm:prSet/>
      <dgm:spPr/>
      <dgm:t>
        <a:bodyPr/>
        <a:lstStyle/>
        <a:p>
          <a:endParaRPr lang="pt-BR">
            <a:latin typeface="Arial" panose="020B0604020202020204" pitchFamily="34" charset="0"/>
            <a:cs typeface="Arial" panose="020B0604020202020204" pitchFamily="34" charset="0"/>
          </a:endParaRPr>
        </a:p>
      </dgm:t>
    </dgm:pt>
    <dgm:pt modelId="{16142D27-F272-4A61-B1AD-5454A76B56B7}" type="pres">
      <dgm:prSet presAssocID="{8A49BD29-D9D2-4AE7-AA87-13B7FC65FD68}" presName="linearFlow" presStyleCnt="0">
        <dgm:presLayoutVars>
          <dgm:resizeHandles val="exact"/>
        </dgm:presLayoutVars>
      </dgm:prSet>
      <dgm:spPr/>
    </dgm:pt>
    <dgm:pt modelId="{B444760B-D72D-4C0F-83BA-A85039BC5A8A}" type="pres">
      <dgm:prSet presAssocID="{1209E301-7E8B-437B-A2C1-DB7B88B100C2}" presName="node" presStyleLbl="node1" presStyleIdx="0" presStyleCnt="3">
        <dgm:presLayoutVars>
          <dgm:bulletEnabled val="1"/>
        </dgm:presLayoutVars>
      </dgm:prSet>
      <dgm:spPr/>
      <dgm:t>
        <a:bodyPr/>
        <a:lstStyle/>
        <a:p>
          <a:endParaRPr lang="pt-BR"/>
        </a:p>
      </dgm:t>
    </dgm:pt>
    <dgm:pt modelId="{D6521BB8-7D0D-4DBE-8604-9BE13C880D16}" type="pres">
      <dgm:prSet presAssocID="{9801EB98-BC05-4BD7-BB31-EEA7D782E232}" presName="sibTrans" presStyleLbl="sibTrans2D1" presStyleIdx="0" presStyleCnt="2"/>
      <dgm:spPr/>
      <dgm:t>
        <a:bodyPr/>
        <a:lstStyle/>
        <a:p>
          <a:endParaRPr lang="pt-BR"/>
        </a:p>
      </dgm:t>
    </dgm:pt>
    <dgm:pt modelId="{BD16257D-AF8B-487C-B7E1-F45DD2C253E4}" type="pres">
      <dgm:prSet presAssocID="{9801EB98-BC05-4BD7-BB31-EEA7D782E232}" presName="connectorText" presStyleLbl="sibTrans2D1" presStyleIdx="0" presStyleCnt="2"/>
      <dgm:spPr/>
      <dgm:t>
        <a:bodyPr/>
        <a:lstStyle/>
        <a:p>
          <a:endParaRPr lang="pt-BR"/>
        </a:p>
      </dgm:t>
    </dgm:pt>
    <dgm:pt modelId="{3EA49AC2-1180-4857-B006-30A6126898C8}" type="pres">
      <dgm:prSet presAssocID="{BC4E258D-A911-41BA-A4F1-062C99AC9884}" presName="node" presStyleLbl="node1" presStyleIdx="1" presStyleCnt="3">
        <dgm:presLayoutVars>
          <dgm:bulletEnabled val="1"/>
        </dgm:presLayoutVars>
      </dgm:prSet>
      <dgm:spPr/>
      <dgm:t>
        <a:bodyPr/>
        <a:lstStyle/>
        <a:p>
          <a:endParaRPr lang="pt-BR"/>
        </a:p>
      </dgm:t>
    </dgm:pt>
    <dgm:pt modelId="{B2A3BD75-81C7-4E06-9C6D-43CA22EB03C2}" type="pres">
      <dgm:prSet presAssocID="{A30424BD-26A0-48A0-92AE-D2A7C2E36B6A}" presName="sibTrans" presStyleLbl="sibTrans2D1" presStyleIdx="1" presStyleCnt="2"/>
      <dgm:spPr/>
      <dgm:t>
        <a:bodyPr/>
        <a:lstStyle/>
        <a:p>
          <a:endParaRPr lang="pt-BR"/>
        </a:p>
      </dgm:t>
    </dgm:pt>
    <dgm:pt modelId="{0D808195-D4D9-49AC-A88A-603B2BBD40D4}" type="pres">
      <dgm:prSet presAssocID="{A30424BD-26A0-48A0-92AE-D2A7C2E36B6A}" presName="connectorText" presStyleLbl="sibTrans2D1" presStyleIdx="1" presStyleCnt="2"/>
      <dgm:spPr/>
      <dgm:t>
        <a:bodyPr/>
        <a:lstStyle/>
        <a:p>
          <a:endParaRPr lang="pt-BR"/>
        </a:p>
      </dgm:t>
    </dgm:pt>
    <dgm:pt modelId="{243F8D6B-34CC-46CB-ACBF-7AB43A7C8C84}" type="pres">
      <dgm:prSet presAssocID="{32011194-A9E5-43C1-A03B-FAAD52CD7B33}" presName="node" presStyleLbl="node1" presStyleIdx="2" presStyleCnt="3">
        <dgm:presLayoutVars>
          <dgm:bulletEnabled val="1"/>
        </dgm:presLayoutVars>
      </dgm:prSet>
      <dgm:spPr/>
      <dgm:t>
        <a:bodyPr/>
        <a:lstStyle/>
        <a:p>
          <a:endParaRPr lang="pt-BR"/>
        </a:p>
      </dgm:t>
    </dgm:pt>
  </dgm:ptLst>
  <dgm:cxnLst>
    <dgm:cxn modelId="{C0DDF4D7-8400-4AF1-B46F-2F3415E36BC6}" srcId="{8A49BD29-D9D2-4AE7-AA87-13B7FC65FD68}" destId="{BC4E258D-A911-41BA-A4F1-062C99AC9884}" srcOrd="1" destOrd="0" parTransId="{9631B514-21B9-4858-B8CC-32CC4BBF60F8}" sibTransId="{A30424BD-26A0-48A0-92AE-D2A7C2E36B6A}"/>
    <dgm:cxn modelId="{E4FF9B94-8F24-4C16-8DC7-4C79B7785DA2}" type="presOf" srcId="{9801EB98-BC05-4BD7-BB31-EEA7D782E232}" destId="{BD16257D-AF8B-487C-B7E1-F45DD2C253E4}" srcOrd="1" destOrd="0" presId="urn:microsoft.com/office/officeart/2005/8/layout/process2"/>
    <dgm:cxn modelId="{CF2AF276-1235-4786-9584-43D2237E3F35}" srcId="{8A49BD29-D9D2-4AE7-AA87-13B7FC65FD68}" destId="{32011194-A9E5-43C1-A03B-FAAD52CD7B33}" srcOrd="2" destOrd="0" parTransId="{656F29B2-7806-4777-A623-4E81D35DB0E3}" sibTransId="{A88C7929-8C9B-4E00-AD3F-E53F031165CD}"/>
    <dgm:cxn modelId="{A27AF99E-F800-4D1A-B239-88D0C96E792C}" srcId="{8A49BD29-D9D2-4AE7-AA87-13B7FC65FD68}" destId="{1209E301-7E8B-437B-A2C1-DB7B88B100C2}" srcOrd="0" destOrd="0" parTransId="{B8CA7D2E-7101-4C20-AC6E-E98E1AA42E13}" sibTransId="{9801EB98-BC05-4BD7-BB31-EEA7D782E232}"/>
    <dgm:cxn modelId="{1547A678-1871-4F57-A088-689D55B26D92}" type="presOf" srcId="{32011194-A9E5-43C1-A03B-FAAD52CD7B33}" destId="{243F8D6B-34CC-46CB-ACBF-7AB43A7C8C84}" srcOrd="0" destOrd="0" presId="urn:microsoft.com/office/officeart/2005/8/layout/process2"/>
    <dgm:cxn modelId="{3D8EDFFE-7227-4564-A8AE-7A8290F8CD32}" type="presOf" srcId="{BC4E258D-A911-41BA-A4F1-062C99AC9884}" destId="{3EA49AC2-1180-4857-B006-30A6126898C8}" srcOrd="0" destOrd="0" presId="urn:microsoft.com/office/officeart/2005/8/layout/process2"/>
    <dgm:cxn modelId="{F42C99F7-F27D-43A7-A138-D7241ACED15A}" type="presOf" srcId="{8A49BD29-D9D2-4AE7-AA87-13B7FC65FD68}" destId="{16142D27-F272-4A61-B1AD-5454A76B56B7}" srcOrd="0" destOrd="0" presId="urn:microsoft.com/office/officeart/2005/8/layout/process2"/>
    <dgm:cxn modelId="{EFD72920-FFB7-48D7-A487-47BDB9568F9B}" type="presOf" srcId="{1209E301-7E8B-437B-A2C1-DB7B88B100C2}" destId="{B444760B-D72D-4C0F-83BA-A85039BC5A8A}" srcOrd="0" destOrd="0" presId="urn:microsoft.com/office/officeart/2005/8/layout/process2"/>
    <dgm:cxn modelId="{492C726D-C282-4D3B-B0A7-68294D5646C8}" type="presOf" srcId="{9801EB98-BC05-4BD7-BB31-EEA7D782E232}" destId="{D6521BB8-7D0D-4DBE-8604-9BE13C880D16}" srcOrd="0" destOrd="0" presId="urn:microsoft.com/office/officeart/2005/8/layout/process2"/>
    <dgm:cxn modelId="{382B3814-FD4E-4688-B0D3-3C376DE8E7EC}" type="presOf" srcId="{A30424BD-26A0-48A0-92AE-D2A7C2E36B6A}" destId="{0D808195-D4D9-49AC-A88A-603B2BBD40D4}" srcOrd="1" destOrd="0" presId="urn:microsoft.com/office/officeart/2005/8/layout/process2"/>
    <dgm:cxn modelId="{21793B8D-CD95-4850-9A7B-B1B7644F6B97}" type="presOf" srcId="{A30424BD-26A0-48A0-92AE-D2A7C2E36B6A}" destId="{B2A3BD75-81C7-4E06-9C6D-43CA22EB03C2}" srcOrd="0" destOrd="0" presId="urn:microsoft.com/office/officeart/2005/8/layout/process2"/>
    <dgm:cxn modelId="{C091865B-8257-4281-968B-F7C32D030F7E}" type="presParOf" srcId="{16142D27-F272-4A61-B1AD-5454A76B56B7}" destId="{B444760B-D72D-4C0F-83BA-A85039BC5A8A}" srcOrd="0" destOrd="0" presId="urn:microsoft.com/office/officeart/2005/8/layout/process2"/>
    <dgm:cxn modelId="{40E25465-918F-494D-B21A-579FDD4A240C}" type="presParOf" srcId="{16142D27-F272-4A61-B1AD-5454A76B56B7}" destId="{D6521BB8-7D0D-4DBE-8604-9BE13C880D16}" srcOrd="1" destOrd="0" presId="urn:microsoft.com/office/officeart/2005/8/layout/process2"/>
    <dgm:cxn modelId="{86E07A61-D341-4C2C-BD7E-0321F9AAC15E}" type="presParOf" srcId="{D6521BB8-7D0D-4DBE-8604-9BE13C880D16}" destId="{BD16257D-AF8B-487C-B7E1-F45DD2C253E4}" srcOrd="0" destOrd="0" presId="urn:microsoft.com/office/officeart/2005/8/layout/process2"/>
    <dgm:cxn modelId="{C99143E6-4182-4018-ADA6-B9E9B9CD7A79}" type="presParOf" srcId="{16142D27-F272-4A61-B1AD-5454A76B56B7}" destId="{3EA49AC2-1180-4857-B006-30A6126898C8}" srcOrd="2" destOrd="0" presId="urn:microsoft.com/office/officeart/2005/8/layout/process2"/>
    <dgm:cxn modelId="{6ADB0895-FD9E-4FA6-9DD2-5E79899A92C3}" type="presParOf" srcId="{16142D27-F272-4A61-B1AD-5454A76B56B7}" destId="{B2A3BD75-81C7-4E06-9C6D-43CA22EB03C2}" srcOrd="3" destOrd="0" presId="urn:microsoft.com/office/officeart/2005/8/layout/process2"/>
    <dgm:cxn modelId="{4411A9AE-F9DB-4F02-B7D2-92C993FEEF1B}" type="presParOf" srcId="{B2A3BD75-81C7-4E06-9C6D-43CA22EB03C2}" destId="{0D808195-D4D9-49AC-A88A-603B2BBD40D4}" srcOrd="0" destOrd="0" presId="urn:microsoft.com/office/officeart/2005/8/layout/process2"/>
    <dgm:cxn modelId="{3295DFC6-4581-4AFC-ADE0-9FEDEFFAB996}" type="presParOf" srcId="{16142D27-F272-4A61-B1AD-5454A76B56B7}" destId="{243F8D6B-34CC-46CB-ACBF-7AB43A7C8C84}" srcOrd="4" destOrd="0" presId="urn:microsoft.com/office/officeart/2005/8/layout/process2"/>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0802D64-7634-4993-9A5F-34693731B018}">
      <dsp:nvSpPr>
        <dsp:cNvPr id="0" name=""/>
        <dsp:cNvSpPr/>
      </dsp:nvSpPr>
      <dsp:spPr>
        <a:xfrm>
          <a:off x="1499" y="822916"/>
          <a:ext cx="1823154" cy="911577"/>
        </a:xfrm>
        <a:prstGeom prst="roundRect">
          <a:avLst>
            <a:gd name="adj" fmla="val 10000"/>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pt-BR" sz="1800" b="1" kern="1200" dirty="0">
              <a:solidFill>
                <a:schemeClr val="tx1"/>
              </a:solidFill>
              <a:latin typeface="Arial" panose="020B0604020202020204" pitchFamily="34" charset="0"/>
              <a:cs typeface="Arial" panose="020B0604020202020204" pitchFamily="34" charset="0"/>
            </a:rPr>
            <a:t>853 MUNICÍPIOS NO ESTADO</a:t>
          </a:r>
        </a:p>
      </dsp:txBody>
      <dsp:txXfrm>
        <a:off x="1499" y="822916"/>
        <a:ext cx="1823154" cy="911577"/>
      </dsp:txXfrm>
    </dsp:sp>
    <dsp:sp modelId="{FB163012-6788-4AA6-8A6C-3F9D86072AAE}">
      <dsp:nvSpPr>
        <dsp:cNvPr id="0" name=""/>
        <dsp:cNvSpPr/>
      </dsp:nvSpPr>
      <dsp:spPr>
        <a:xfrm>
          <a:off x="1824653" y="1246625"/>
          <a:ext cx="729261" cy="64160"/>
        </a:xfrm>
        <a:custGeom>
          <a:avLst/>
          <a:gdLst/>
          <a:ahLst/>
          <a:cxnLst/>
          <a:rect l="0" t="0" r="0" b="0"/>
          <a:pathLst>
            <a:path>
              <a:moveTo>
                <a:pt x="0" y="32080"/>
              </a:moveTo>
              <a:lnTo>
                <a:pt x="729261" y="3208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pt-BR" sz="500" kern="1200"/>
        </a:p>
      </dsp:txBody>
      <dsp:txXfrm>
        <a:off x="2171053" y="1260473"/>
        <a:ext cx="36463" cy="36463"/>
      </dsp:txXfrm>
    </dsp:sp>
    <dsp:sp modelId="{064E3920-6557-4082-A227-9609A0B4A3F1}">
      <dsp:nvSpPr>
        <dsp:cNvPr id="0" name=""/>
        <dsp:cNvSpPr/>
      </dsp:nvSpPr>
      <dsp:spPr>
        <a:xfrm>
          <a:off x="2553915" y="822916"/>
          <a:ext cx="2084467" cy="911577"/>
        </a:xfrm>
        <a:prstGeom prst="roundRect">
          <a:avLst>
            <a:gd name="adj" fmla="val 10000"/>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pt-BR" sz="1800" b="1" kern="1200" dirty="0">
              <a:solidFill>
                <a:schemeClr val="tx1"/>
              </a:solidFill>
              <a:latin typeface="Arial" panose="020B0604020202020204" pitchFamily="34" charset="0"/>
              <a:cs typeface="Arial" panose="020B0604020202020204" pitchFamily="34" charset="0"/>
            </a:rPr>
            <a:t>2.082 AGÊNCIAS BANCÁRIAS</a:t>
          </a:r>
        </a:p>
      </dsp:txBody>
      <dsp:txXfrm>
        <a:off x="2553915" y="822916"/>
        <a:ext cx="2084467" cy="911577"/>
      </dsp:txXfrm>
    </dsp:sp>
    <dsp:sp modelId="{192C1E5B-EAE8-4652-8189-E57ED592122C}">
      <dsp:nvSpPr>
        <dsp:cNvPr id="0" name=""/>
        <dsp:cNvSpPr/>
      </dsp:nvSpPr>
      <dsp:spPr>
        <a:xfrm rot="19457599">
          <a:off x="4553969" y="984546"/>
          <a:ext cx="898088" cy="64160"/>
        </a:xfrm>
        <a:custGeom>
          <a:avLst/>
          <a:gdLst/>
          <a:ahLst/>
          <a:cxnLst/>
          <a:rect l="0" t="0" r="0" b="0"/>
          <a:pathLst>
            <a:path>
              <a:moveTo>
                <a:pt x="0" y="32080"/>
              </a:moveTo>
              <a:lnTo>
                <a:pt x="898088" y="3208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pt-BR" sz="500" kern="1200"/>
        </a:p>
      </dsp:txBody>
      <dsp:txXfrm rot="19457599">
        <a:off x="4980561" y="994174"/>
        <a:ext cx="44904" cy="44904"/>
      </dsp:txXfrm>
    </dsp:sp>
    <dsp:sp modelId="{A6147CA7-8D1E-4DF7-82DE-8EA76F18B76C}">
      <dsp:nvSpPr>
        <dsp:cNvPr id="0" name=""/>
        <dsp:cNvSpPr/>
      </dsp:nvSpPr>
      <dsp:spPr>
        <a:xfrm>
          <a:off x="5367644" y="298760"/>
          <a:ext cx="1823154" cy="911577"/>
        </a:xfrm>
        <a:prstGeom prst="roundRect">
          <a:avLst>
            <a:gd name="adj" fmla="val 10000"/>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pt-BR" sz="1800" kern="1200" dirty="0">
              <a:solidFill>
                <a:schemeClr val="tx1"/>
              </a:solidFill>
              <a:latin typeface="Arial" panose="020B0604020202020204" pitchFamily="34" charset="0"/>
              <a:cs typeface="Arial" panose="020B0604020202020204" pitchFamily="34" charset="0"/>
            </a:rPr>
            <a:t>837 DE BANCOS PÚBLICOS</a:t>
          </a:r>
        </a:p>
      </dsp:txBody>
      <dsp:txXfrm>
        <a:off x="5367644" y="298760"/>
        <a:ext cx="1823154" cy="911577"/>
      </dsp:txXfrm>
    </dsp:sp>
    <dsp:sp modelId="{2874125F-5EEE-4456-934D-F7BC0A8A4128}">
      <dsp:nvSpPr>
        <dsp:cNvPr id="0" name=""/>
        <dsp:cNvSpPr/>
      </dsp:nvSpPr>
      <dsp:spPr>
        <a:xfrm rot="2142401">
          <a:off x="4553969" y="1508703"/>
          <a:ext cx="898088" cy="64160"/>
        </a:xfrm>
        <a:custGeom>
          <a:avLst/>
          <a:gdLst/>
          <a:ahLst/>
          <a:cxnLst/>
          <a:rect l="0" t="0" r="0" b="0"/>
          <a:pathLst>
            <a:path>
              <a:moveTo>
                <a:pt x="0" y="32080"/>
              </a:moveTo>
              <a:lnTo>
                <a:pt x="898088" y="3208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pt-BR" sz="500" kern="1200"/>
        </a:p>
      </dsp:txBody>
      <dsp:txXfrm rot="2142401">
        <a:off x="4980561" y="1518331"/>
        <a:ext cx="44904" cy="44904"/>
      </dsp:txXfrm>
    </dsp:sp>
    <dsp:sp modelId="{C361A368-224E-41BD-983D-71D750314320}">
      <dsp:nvSpPr>
        <dsp:cNvPr id="0" name=""/>
        <dsp:cNvSpPr/>
      </dsp:nvSpPr>
      <dsp:spPr>
        <a:xfrm>
          <a:off x="5367644" y="1347073"/>
          <a:ext cx="1823154" cy="911577"/>
        </a:xfrm>
        <a:prstGeom prst="roundRect">
          <a:avLst>
            <a:gd name="adj" fmla="val 10000"/>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pt-BR" sz="1800" kern="1200" dirty="0">
              <a:solidFill>
                <a:schemeClr val="tx1"/>
              </a:solidFill>
              <a:latin typeface="Arial" panose="020B0604020202020204" pitchFamily="34" charset="0"/>
              <a:cs typeface="Arial" panose="020B0604020202020204" pitchFamily="34" charset="0"/>
            </a:rPr>
            <a:t>1.245 DE BANCOS PRIVADOS</a:t>
          </a:r>
        </a:p>
      </dsp:txBody>
      <dsp:txXfrm>
        <a:off x="5367644" y="1347073"/>
        <a:ext cx="1823154" cy="911577"/>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A9EDFE7-0F72-42D7-9A93-26913B55D752}">
      <dsp:nvSpPr>
        <dsp:cNvPr id="0" name=""/>
        <dsp:cNvSpPr/>
      </dsp:nvSpPr>
      <dsp:spPr>
        <a:xfrm>
          <a:off x="2171" y="308700"/>
          <a:ext cx="2037785" cy="13612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t-BR" sz="1800" b="1" kern="1200" dirty="0">
              <a:latin typeface="Arial" panose="020B0604020202020204" pitchFamily="34" charset="0"/>
              <a:cs typeface="Arial" panose="020B0604020202020204" pitchFamily="34" charset="0"/>
            </a:rPr>
            <a:t>1.922 Postos de atendimento</a:t>
          </a:r>
        </a:p>
      </dsp:txBody>
      <dsp:txXfrm>
        <a:off x="2171" y="308700"/>
        <a:ext cx="2037785" cy="1361205"/>
      </dsp:txXfrm>
    </dsp:sp>
    <dsp:sp modelId="{5F36251E-1A99-4DF1-9E23-6C8298037A5F}">
      <dsp:nvSpPr>
        <dsp:cNvPr id="0" name=""/>
        <dsp:cNvSpPr/>
      </dsp:nvSpPr>
      <dsp:spPr>
        <a:xfrm>
          <a:off x="2208527" y="308700"/>
          <a:ext cx="1685694" cy="13612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t-BR" sz="1800" b="1" kern="1200" dirty="0">
              <a:latin typeface="Arial" panose="020B0604020202020204" pitchFamily="34" charset="0"/>
              <a:cs typeface="Arial" panose="020B0604020202020204" pitchFamily="34" charset="0"/>
            </a:rPr>
            <a:t> 3.860 PAE</a:t>
          </a:r>
        </a:p>
      </dsp:txBody>
      <dsp:txXfrm>
        <a:off x="2208527" y="308700"/>
        <a:ext cx="1685694" cy="1361205"/>
      </dsp:txXfrm>
    </dsp:sp>
    <dsp:sp modelId="{3B815585-905D-4814-AAF8-27F7DCA97473}">
      <dsp:nvSpPr>
        <dsp:cNvPr id="0" name=""/>
        <dsp:cNvSpPr/>
      </dsp:nvSpPr>
      <dsp:spPr>
        <a:xfrm>
          <a:off x="4062791" y="308700"/>
          <a:ext cx="3127334" cy="13612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t-BR" sz="1800" b="1" kern="1200" dirty="0">
              <a:latin typeface="Arial" panose="020B0604020202020204" pitchFamily="34" charset="0"/>
              <a:cs typeface="Arial" panose="020B0604020202020204" pitchFamily="34" charset="0"/>
            </a:rPr>
            <a:t>36.887 CORRESPONDENTES</a:t>
          </a:r>
        </a:p>
        <a:p>
          <a:pPr lvl="0" algn="ctr" defTabSz="800100">
            <a:lnSpc>
              <a:spcPct val="90000"/>
            </a:lnSpc>
            <a:spcBef>
              <a:spcPct val="0"/>
            </a:spcBef>
            <a:spcAft>
              <a:spcPct val="35000"/>
            </a:spcAft>
          </a:pPr>
          <a:r>
            <a:rPr lang="pt-BR" sz="1800" b="1" kern="1200" dirty="0">
              <a:latin typeface="Arial" panose="020B0604020202020204" pitchFamily="34" charset="0"/>
              <a:cs typeface="Arial" panose="020B0604020202020204" pitchFamily="34" charset="0"/>
            </a:rPr>
            <a:t>(1.367 LOTÉRICAS)</a:t>
          </a:r>
        </a:p>
      </dsp:txBody>
      <dsp:txXfrm>
        <a:off x="4062791" y="308700"/>
        <a:ext cx="3127334" cy="1361205"/>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70F2D3-9255-4B3C-B3D0-E4E210762772}" type="datetimeFigureOut">
              <a:rPr lang="pt-BR" smtClean="0"/>
              <a:pPr/>
              <a:t>20/11/2017</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3FF1C1-7CA9-4A59-9E64-672D64A60D14}" type="slidenum">
              <a:rPr lang="pt-BR" smtClean="0"/>
              <a:pPr/>
              <a:t>‹nº›</a:t>
            </a:fld>
            <a:endParaRPr lang="pt-BR"/>
          </a:p>
        </p:txBody>
      </p:sp>
    </p:spTree>
    <p:extLst>
      <p:ext uri="{BB962C8B-B14F-4D97-AF65-F5344CB8AC3E}">
        <p14:creationId xmlns:p14="http://schemas.microsoft.com/office/powerpoint/2010/main" xmlns="" val="967816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p:cNvSpPr>
          <p:nvPr>
            <p:ph type="sldImg"/>
          </p:nvPr>
        </p:nvSpPr>
        <p:spPr bwMode="auto">
          <a:noFill/>
          <a:ln>
            <a:solidFill>
              <a:srgbClr val="000000"/>
            </a:solidFill>
            <a:miter lim="800000"/>
            <a:headEnd/>
            <a:tailEnd/>
          </a:ln>
        </p:spPr>
      </p:sp>
      <p:sp>
        <p:nvSpPr>
          <p:cNvPr id="3584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p>
        </p:txBody>
      </p:sp>
      <p:sp>
        <p:nvSpPr>
          <p:cNvPr id="3584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B474484-F527-4B91-885E-2AB6783F1E6C}" type="slidenum">
              <a:rPr lang="pt-BR">
                <a:cs typeface="Arial" charset="0"/>
              </a:rPr>
              <a:pPr fontAlgn="base">
                <a:spcBef>
                  <a:spcPct val="0"/>
                </a:spcBef>
                <a:spcAft>
                  <a:spcPct val="0"/>
                </a:spcAft>
              </a:pPr>
              <a:t>14</a:t>
            </a:fld>
            <a:endParaRPr lang="pt-BR">
              <a:cs typeface="Arial" charset="0"/>
            </a:endParaRPr>
          </a:p>
        </p:txBody>
      </p:sp>
    </p:spTree>
    <p:extLst>
      <p:ext uri="{BB962C8B-B14F-4D97-AF65-F5344CB8AC3E}">
        <p14:creationId xmlns:p14="http://schemas.microsoft.com/office/powerpoint/2010/main" xmlns="" val="34297699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p:cNvSpPr>
          <p:nvPr>
            <p:ph type="sldImg"/>
          </p:nvPr>
        </p:nvSpPr>
        <p:spPr bwMode="auto">
          <a:noFill/>
          <a:ln>
            <a:solidFill>
              <a:srgbClr val="000000"/>
            </a:solidFill>
            <a:miter lim="800000"/>
            <a:headEnd/>
            <a:tailEnd/>
          </a:ln>
        </p:spPr>
      </p:sp>
      <p:sp>
        <p:nvSpPr>
          <p:cNvPr id="3584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p>
        </p:txBody>
      </p:sp>
      <p:sp>
        <p:nvSpPr>
          <p:cNvPr id="3584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B474484-F527-4B91-885E-2AB6783F1E6C}" type="slidenum">
              <a:rPr lang="pt-BR">
                <a:cs typeface="Arial" charset="0"/>
              </a:rPr>
              <a:pPr fontAlgn="base">
                <a:spcBef>
                  <a:spcPct val="0"/>
                </a:spcBef>
                <a:spcAft>
                  <a:spcPct val="0"/>
                </a:spcAft>
              </a:pPr>
              <a:t>15</a:t>
            </a:fld>
            <a:endParaRPr lang="pt-BR">
              <a:cs typeface="Arial" charset="0"/>
            </a:endParaRPr>
          </a:p>
        </p:txBody>
      </p:sp>
    </p:spTree>
    <p:extLst>
      <p:ext uri="{BB962C8B-B14F-4D97-AF65-F5344CB8AC3E}">
        <p14:creationId xmlns:p14="http://schemas.microsoft.com/office/powerpoint/2010/main" xmlns="" val="20378229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p:cNvSpPr>
          <p:nvPr>
            <p:ph type="sldImg"/>
          </p:nvPr>
        </p:nvSpPr>
        <p:spPr bwMode="auto">
          <a:noFill/>
          <a:ln>
            <a:solidFill>
              <a:srgbClr val="000000"/>
            </a:solidFill>
            <a:miter lim="800000"/>
            <a:headEnd/>
            <a:tailEnd/>
          </a:ln>
        </p:spPr>
      </p:sp>
      <p:sp>
        <p:nvSpPr>
          <p:cNvPr id="3584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p>
        </p:txBody>
      </p:sp>
      <p:sp>
        <p:nvSpPr>
          <p:cNvPr id="3584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B474484-F527-4B91-885E-2AB6783F1E6C}" type="slidenum">
              <a:rPr lang="pt-BR">
                <a:cs typeface="Arial" charset="0"/>
              </a:rPr>
              <a:pPr fontAlgn="base">
                <a:spcBef>
                  <a:spcPct val="0"/>
                </a:spcBef>
                <a:spcAft>
                  <a:spcPct val="0"/>
                </a:spcAft>
              </a:pPr>
              <a:t>16</a:t>
            </a:fld>
            <a:endParaRPr lang="pt-BR">
              <a:cs typeface="Arial" charset="0"/>
            </a:endParaRPr>
          </a:p>
        </p:txBody>
      </p:sp>
    </p:spTree>
    <p:extLst>
      <p:ext uri="{BB962C8B-B14F-4D97-AF65-F5344CB8AC3E}">
        <p14:creationId xmlns:p14="http://schemas.microsoft.com/office/powerpoint/2010/main" xmlns="" val="15122476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p:cNvSpPr>
          <p:nvPr>
            <p:ph type="sldImg"/>
          </p:nvPr>
        </p:nvSpPr>
        <p:spPr bwMode="auto">
          <a:noFill/>
          <a:ln>
            <a:solidFill>
              <a:srgbClr val="000000"/>
            </a:solidFill>
            <a:miter lim="800000"/>
            <a:headEnd/>
            <a:tailEnd/>
          </a:ln>
        </p:spPr>
      </p:sp>
      <p:sp>
        <p:nvSpPr>
          <p:cNvPr id="3584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p>
        </p:txBody>
      </p:sp>
      <p:sp>
        <p:nvSpPr>
          <p:cNvPr id="3584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B474484-F527-4B91-885E-2AB6783F1E6C}" type="slidenum">
              <a:rPr lang="pt-BR">
                <a:cs typeface="Arial" charset="0"/>
              </a:rPr>
              <a:pPr fontAlgn="base">
                <a:spcBef>
                  <a:spcPct val="0"/>
                </a:spcBef>
                <a:spcAft>
                  <a:spcPct val="0"/>
                </a:spcAft>
              </a:pPr>
              <a:t>17</a:t>
            </a:fld>
            <a:endParaRPr lang="pt-BR">
              <a:cs typeface="Arial" charset="0"/>
            </a:endParaRPr>
          </a:p>
        </p:txBody>
      </p:sp>
    </p:spTree>
    <p:extLst>
      <p:ext uri="{BB962C8B-B14F-4D97-AF65-F5344CB8AC3E}">
        <p14:creationId xmlns:p14="http://schemas.microsoft.com/office/powerpoint/2010/main" xmlns="" val="21201945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3C3FF1C1-7CA9-4A59-9E64-672D64A60D14}" type="slidenum">
              <a:rPr lang="pt-BR" smtClean="0"/>
              <a:pPr/>
              <a:t>19</a:t>
            </a:fld>
            <a:endParaRPr lang="pt-BR"/>
          </a:p>
        </p:txBody>
      </p:sp>
    </p:spTree>
    <p:extLst>
      <p:ext uri="{BB962C8B-B14F-4D97-AF65-F5344CB8AC3E}">
        <p14:creationId xmlns:p14="http://schemas.microsoft.com/office/powerpoint/2010/main" xmlns="" val="33696390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3C3FF1C1-7CA9-4A59-9E64-672D64A60D14}" type="slidenum">
              <a:rPr lang="pt-BR" smtClean="0"/>
              <a:pPr/>
              <a:t>29</a:t>
            </a:fld>
            <a:endParaRPr lang="pt-BR"/>
          </a:p>
        </p:txBody>
      </p:sp>
    </p:spTree>
    <p:extLst>
      <p:ext uri="{BB962C8B-B14F-4D97-AF65-F5344CB8AC3E}">
        <p14:creationId xmlns:p14="http://schemas.microsoft.com/office/powerpoint/2010/main" xmlns="" val="7513357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3C3FF1C1-7CA9-4A59-9E64-672D64A60D14}" type="slidenum">
              <a:rPr lang="pt-BR" smtClean="0"/>
              <a:pPr/>
              <a:t>32</a:t>
            </a:fld>
            <a:endParaRPr lang="pt-BR"/>
          </a:p>
        </p:txBody>
      </p:sp>
    </p:spTree>
    <p:extLst>
      <p:ext uri="{BB962C8B-B14F-4D97-AF65-F5344CB8AC3E}">
        <p14:creationId xmlns:p14="http://schemas.microsoft.com/office/powerpoint/2010/main" xmlns="" val="23152779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3C3FF1C1-7CA9-4A59-9E64-672D64A60D14}" type="slidenum">
              <a:rPr lang="pt-BR" smtClean="0"/>
              <a:pPr/>
              <a:t>34</a:t>
            </a:fld>
            <a:endParaRPr lang="pt-BR"/>
          </a:p>
        </p:txBody>
      </p:sp>
    </p:spTree>
    <p:extLst>
      <p:ext uri="{BB962C8B-B14F-4D97-AF65-F5344CB8AC3E}">
        <p14:creationId xmlns:p14="http://schemas.microsoft.com/office/powerpoint/2010/main" xmlns="" val="29981364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3C3FF1C1-7CA9-4A59-9E64-672D64A60D14}" type="slidenum">
              <a:rPr lang="pt-BR" smtClean="0"/>
              <a:pPr/>
              <a:t>35</a:t>
            </a:fld>
            <a:endParaRPr lang="pt-BR"/>
          </a:p>
        </p:txBody>
      </p:sp>
    </p:spTree>
    <p:extLst>
      <p:ext uri="{BB962C8B-B14F-4D97-AF65-F5344CB8AC3E}">
        <p14:creationId xmlns:p14="http://schemas.microsoft.com/office/powerpoint/2010/main" xmlns="" val="1455923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3C3FF1C1-7CA9-4A59-9E64-672D64A60D14}" type="slidenum">
              <a:rPr lang="pt-BR" smtClean="0"/>
              <a:pPr/>
              <a:t>36</a:t>
            </a:fld>
            <a:endParaRPr lang="pt-BR"/>
          </a:p>
        </p:txBody>
      </p:sp>
    </p:spTree>
    <p:extLst>
      <p:ext uri="{BB962C8B-B14F-4D97-AF65-F5344CB8AC3E}">
        <p14:creationId xmlns:p14="http://schemas.microsoft.com/office/powerpoint/2010/main" xmlns="" val="19454836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3C3FF1C1-7CA9-4A59-9E64-672D64A60D14}" type="slidenum">
              <a:rPr lang="pt-BR" smtClean="0"/>
              <a:pPr/>
              <a:t>37</a:t>
            </a:fld>
            <a:endParaRPr lang="pt-BR"/>
          </a:p>
        </p:txBody>
      </p:sp>
    </p:spTree>
    <p:extLst>
      <p:ext uri="{BB962C8B-B14F-4D97-AF65-F5344CB8AC3E}">
        <p14:creationId xmlns:p14="http://schemas.microsoft.com/office/powerpoint/2010/main" xmlns="" val="34517106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a:t>Clique para editar o estilo do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t-BR"/>
              <a:t>Clique para editar o estilo do subtítulo mestre</a:t>
            </a: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r>
              <a:rPr lang="pt-BR"/>
              <a:t>BANCOS PÚBLICOS - Panorama e Perspectivas</a:t>
            </a:r>
          </a:p>
        </p:txBody>
      </p:sp>
      <p:sp>
        <p:nvSpPr>
          <p:cNvPr id="6" name="Rectangle 6"/>
          <p:cNvSpPr>
            <a:spLocks noGrp="1" noChangeArrowheads="1"/>
          </p:cNvSpPr>
          <p:nvPr>
            <p:ph type="sldNum" sz="quarter" idx="12"/>
          </p:nvPr>
        </p:nvSpPr>
        <p:spPr>
          <a:ln/>
        </p:spPr>
        <p:txBody>
          <a:bodyPr/>
          <a:lstStyle>
            <a:lvl1pPr>
              <a:defRPr/>
            </a:lvl1pPr>
          </a:lstStyle>
          <a:p>
            <a:fld id="{6DC751F6-D0AF-4FE6-A948-71D6367861DB}" type="slidenum">
              <a:rPr lang="pt-BR" altLang="pt-BR"/>
              <a:pPr/>
              <a:t>‹nº›</a:t>
            </a:fld>
            <a:endParaRPr lang="pt-BR" altLang="pt-BR"/>
          </a:p>
        </p:txBody>
      </p:sp>
    </p:spTree>
    <p:extLst>
      <p:ext uri="{BB962C8B-B14F-4D97-AF65-F5344CB8AC3E}">
        <p14:creationId xmlns:p14="http://schemas.microsoft.com/office/powerpoint/2010/main" xmlns="" val="3825818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Conteúdo 2"/>
          <p:cNvSpPr>
            <a:spLocks noGrp="1"/>
          </p:cNvSpPr>
          <p:nvPr>
            <p:ph idx="1"/>
          </p:nvPr>
        </p:nvSpPr>
        <p:spPr/>
        <p:txBody>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r>
              <a:rPr lang="pt-BR"/>
              <a:t>BANCOS PÚBLICOS - Panorama e Perspectivas</a:t>
            </a:r>
          </a:p>
        </p:txBody>
      </p:sp>
      <p:sp>
        <p:nvSpPr>
          <p:cNvPr id="6" name="Rectangle 6"/>
          <p:cNvSpPr>
            <a:spLocks noGrp="1" noChangeArrowheads="1"/>
          </p:cNvSpPr>
          <p:nvPr>
            <p:ph type="sldNum" sz="quarter" idx="12"/>
          </p:nvPr>
        </p:nvSpPr>
        <p:spPr>
          <a:ln/>
        </p:spPr>
        <p:txBody>
          <a:bodyPr/>
          <a:lstStyle>
            <a:lvl1pPr>
              <a:defRPr/>
            </a:lvl1pPr>
          </a:lstStyle>
          <a:p>
            <a:fld id="{C11D65D1-5B9F-460B-BF31-D9DEF4E2FDCF}" type="slidenum">
              <a:rPr lang="pt-BR" altLang="pt-BR"/>
              <a:pPr/>
              <a:t>‹nº›</a:t>
            </a:fld>
            <a:endParaRPr lang="pt-BR" altLang="pt-BR"/>
          </a:p>
        </p:txBody>
      </p:sp>
    </p:spTree>
    <p:extLst>
      <p:ext uri="{BB962C8B-B14F-4D97-AF65-F5344CB8AC3E}">
        <p14:creationId xmlns:p14="http://schemas.microsoft.com/office/powerpoint/2010/main" xmlns="" val="12539617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a:t>Clique para editar o estilo do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BR"/>
              <a:t>Clique para editar os estilos do texto mestre</a:t>
            </a: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r>
              <a:rPr lang="pt-BR"/>
              <a:t>BANCOS PÚBLICOS - Panorama e Perspectivas</a:t>
            </a:r>
          </a:p>
        </p:txBody>
      </p:sp>
      <p:sp>
        <p:nvSpPr>
          <p:cNvPr id="6" name="Rectangle 6"/>
          <p:cNvSpPr>
            <a:spLocks noGrp="1" noChangeArrowheads="1"/>
          </p:cNvSpPr>
          <p:nvPr>
            <p:ph type="sldNum" sz="quarter" idx="12"/>
          </p:nvPr>
        </p:nvSpPr>
        <p:spPr>
          <a:ln/>
        </p:spPr>
        <p:txBody>
          <a:bodyPr/>
          <a:lstStyle>
            <a:lvl1pPr>
              <a:defRPr/>
            </a:lvl1pPr>
          </a:lstStyle>
          <a:p>
            <a:fld id="{1A847067-B1EE-43CB-8242-4B57D61961F8}" type="slidenum">
              <a:rPr lang="pt-BR" altLang="pt-BR"/>
              <a:pPr/>
              <a:t>‹nº›</a:t>
            </a:fld>
            <a:endParaRPr lang="pt-BR" altLang="pt-BR"/>
          </a:p>
        </p:txBody>
      </p:sp>
    </p:spTree>
    <p:extLst>
      <p:ext uri="{BB962C8B-B14F-4D97-AF65-F5344CB8AC3E}">
        <p14:creationId xmlns:p14="http://schemas.microsoft.com/office/powerpoint/2010/main" xmlns="" val="1211485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Conteúd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r>
              <a:rPr lang="pt-BR"/>
              <a:t>BANCOS PÚBLICOS - Panorama e Perspectivas</a:t>
            </a:r>
          </a:p>
        </p:txBody>
      </p:sp>
      <p:sp>
        <p:nvSpPr>
          <p:cNvPr id="7" name="Rectangle 6"/>
          <p:cNvSpPr>
            <a:spLocks noGrp="1" noChangeArrowheads="1"/>
          </p:cNvSpPr>
          <p:nvPr>
            <p:ph type="sldNum" sz="quarter" idx="12"/>
          </p:nvPr>
        </p:nvSpPr>
        <p:spPr>
          <a:ln/>
        </p:spPr>
        <p:txBody>
          <a:bodyPr/>
          <a:lstStyle>
            <a:lvl1pPr>
              <a:defRPr/>
            </a:lvl1pPr>
          </a:lstStyle>
          <a:p>
            <a:fld id="{19734B6A-0BB7-4E5C-8B09-B57886125868}" type="slidenum">
              <a:rPr lang="pt-BR" altLang="pt-BR"/>
              <a:pPr/>
              <a:t>‹nº›</a:t>
            </a:fld>
            <a:endParaRPr lang="pt-BR" altLang="pt-BR"/>
          </a:p>
        </p:txBody>
      </p:sp>
    </p:spTree>
    <p:extLst>
      <p:ext uri="{BB962C8B-B14F-4D97-AF65-F5344CB8AC3E}">
        <p14:creationId xmlns:p14="http://schemas.microsoft.com/office/powerpoint/2010/main" xmlns="" val="442047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lvl1pPr>
              <a:defRPr/>
            </a:lvl1pPr>
          </a:lstStyle>
          <a:p>
            <a:r>
              <a:rPr lang="pt-BR"/>
              <a:t>Clique para editar o estilo do título mestre</a:t>
            </a: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Rectangle 4"/>
          <p:cNvSpPr>
            <a:spLocks noGrp="1" noChangeArrowheads="1"/>
          </p:cNvSpPr>
          <p:nvPr>
            <p:ph type="dt" sz="half" idx="10"/>
          </p:nvPr>
        </p:nvSpPr>
        <p:spPr>
          <a:ln/>
        </p:spPr>
        <p:txBody>
          <a:bodyPr/>
          <a:lstStyle>
            <a:lvl1pPr>
              <a:defRPr/>
            </a:lvl1pPr>
          </a:lstStyle>
          <a:p>
            <a:pPr>
              <a:defRPr/>
            </a:pPr>
            <a:endParaRPr lang="pt-BR"/>
          </a:p>
        </p:txBody>
      </p:sp>
      <p:sp>
        <p:nvSpPr>
          <p:cNvPr id="8" name="Rectangle 5"/>
          <p:cNvSpPr>
            <a:spLocks noGrp="1" noChangeArrowheads="1"/>
          </p:cNvSpPr>
          <p:nvPr>
            <p:ph type="ftr" sz="quarter" idx="11"/>
          </p:nvPr>
        </p:nvSpPr>
        <p:spPr>
          <a:ln/>
        </p:spPr>
        <p:txBody>
          <a:bodyPr/>
          <a:lstStyle>
            <a:lvl1pPr>
              <a:defRPr/>
            </a:lvl1pPr>
          </a:lstStyle>
          <a:p>
            <a:pPr>
              <a:defRPr/>
            </a:pPr>
            <a:r>
              <a:rPr lang="pt-BR"/>
              <a:t>BANCOS PÚBLICOS - Panorama e Perspectivas</a:t>
            </a:r>
          </a:p>
        </p:txBody>
      </p:sp>
      <p:sp>
        <p:nvSpPr>
          <p:cNvPr id="9" name="Rectangle 6"/>
          <p:cNvSpPr>
            <a:spLocks noGrp="1" noChangeArrowheads="1"/>
          </p:cNvSpPr>
          <p:nvPr>
            <p:ph type="sldNum" sz="quarter" idx="12"/>
          </p:nvPr>
        </p:nvSpPr>
        <p:spPr>
          <a:ln/>
        </p:spPr>
        <p:txBody>
          <a:bodyPr/>
          <a:lstStyle>
            <a:lvl1pPr>
              <a:defRPr/>
            </a:lvl1pPr>
          </a:lstStyle>
          <a:p>
            <a:fld id="{3A0A17E4-8D3A-4BC1-82EE-EEC910A0434D}" type="slidenum">
              <a:rPr lang="pt-BR" altLang="pt-BR"/>
              <a:pPr/>
              <a:t>‹nº›</a:t>
            </a:fld>
            <a:endParaRPr lang="pt-BR" altLang="pt-BR"/>
          </a:p>
        </p:txBody>
      </p:sp>
    </p:spTree>
    <p:extLst>
      <p:ext uri="{BB962C8B-B14F-4D97-AF65-F5344CB8AC3E}">
        <p14:creationId xmlns:p14="http://schemas.microsoft.com/office/powerpoint/2010/main" xmlns="" val="11320829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Rectangle 4"/>
          <p:cNvSpPr>
            <a:spLocks noGrp="1" noChangeArrowheads="1"/>
          </p:cNvSpPr>
          <p:nvPr>
            <p:ph type="dt" sz="half" idx="10"/>
          </p:nvPr>
        </p:nvSpPr>
        <p:spPr>
          <a:ln/>
        </p:spPr>
        <p:txBody>
          <a:bodyPr/>
          <a:lstStyle>
            <a:lvl1pPr>
              <a:defRPr/>
            </a:lvl1pPr>
          </a:lstStyle>
          <a:p>
            <a:pPr>
              <a:defRPr/>
            </a:pPr>
            <a:endParaRPr lang="pt-BR"/>
          </a:p>
        </p:txBody>
      </p:sp>
      <p:sp>
        <p:nvSpPr>
          <p:cNvPr id="4" name="Rectangle 5"/>
          <p:cNvSpPr>
            <a:spLocks noGrp="1" noChangeArrowheads="1"/>
          </p:cNvSpPr>
          <p:nvPr>
            <p:ph type="ftr" sz="quarter" idx="11"/>
          </p:nvPr>
        </p:nvSpPr>
        <p:spPr>
          <a:ln/>
        </p:spPr>
        <p:txBody>
          <a:bodyPr/>
          <a:lstStyle>
            <a:lvl1pPr>
              <a:defRPr/>
            </a:lvl1pPr>
          </a:lstStyle>
          <a:p>
            <a:pPr>
              <a:defRPr/>
            </a:pPr>
            <a:r>
              <a:rPr lang="pt-BR"/>
              <a:t>BANCOS PÚBLICOS - Panorama e Perspectivas</a:t>
            </a:r>
          </a:p>
        </p:txBody>
      </p:sp>
      <p:sp>
        <p:nvSpPr>
          <p:cNvPr id="5" name="Rectangle 6"/>
          <p:cNvSpPr>
            <a:spLocks noGrp="1" noChangeArrowheads="1"/>
          </p:cNvSpPr>
          <p:nvPr>
            <p:ph type="sldNum" sz="quarter" idx="12"/>
          </p:nvPr>
        </p:nvSpPr>
        <p:spPr>
          <a:ln/>
        </p:spPr>
        <p:txBody>
          <a:bodyPr/>
          <a:lstStyle>
            <a:lvl1pPr>
              <a:defRPr/>
            </a:lvl1pPr>
          </a:lstStyle>
          <a:p>
            <a:fld id="{D3D298EF-10B1-4069-BE5A-859DC3DDCF9D}" type="slidenum">
              <a:rPr lang="pt-BR" altLang="pt-BR"/>
              <a:pPr/>
              <a:t>‹nº›</a:t>
            </a:fld>
            <a:endParaRPr lang="pt-BR" altLang="pt-BR"/>
          </a:p>
        </p:txBody>
      </p:sp>
    </p:spTree>
    <p:extLst>
      <p:ext uri="{BB962C8B-B14F-4D97-AF65-F5344CB8AC3E}">
        <p14:creationId xmlns:p14="http://schemas.microsoft.com/office/powerpoint/2010/main" xmlns="" val="2492105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t-BR"/>
          </a:p>
        </p:txBody>
      </p:sp>
      <p:sp>
        <p:nvSpPr>
          <p:cNvPr id="3" name="Rectangle 5"/>
          <p:cNvSpPr>
            <a:spLocks noGrp="1" noChangeArrowheads="1"/>
          </p:cNvSpPr>
          <p:nvPr>
            <p:ph type="ftr" sz="quarter" idx="11"/>
          </p:nvPr>
        </p:nvSpPr>
        <p:spPr>
          <a:ln/>
        </p:spPr>
        <p:txBody>
          <a:bodyPr/>
          <a:lstStyle>
            <a:lvl1pPr>
              <a:defRPr/>
            </a:lvl1pPr>
          </a:lstStyle>
          <a:p>
            <a:pPr>
              <a:defRPr/>
            </a:pPr>
            <a:r>
              <a:rPr lang="pt-BR"/>
              <a:t>BANCOS PÚBLICOS - Panorama e Perspectivas</a:t>
            </a:r>
          </a:p>
        </p:txBody>
      </p:sp>
      <p:sp>
        <p:nvSpPr>
          <p:cNvPr id="4" name="Rectangle 6"/>
          <p:cNvSpPr>
            <a:spLocks noGrp="1" noChangeArrowheads="1"/>
          </p:cNvSpPr>
          <p:nvPr>
            <p:ph type="sldNum" sz="quarter" idx="12"/>
          </p:nvPr>
        </p:nvSpPr>
        <p:spPr>
          <a:ln/>
        </p:spPr>
        <p:txBody>
          <a:bodyPr/>
          <a:lstStyle>
            <a:lvl1pPr>
              <a:defRPr/>
            </a:lvl1pPr>
          </a:lstStyle>
          <a:p>
            <a:fld id="{B4BA3637-30D1-4A6C-BFAA-60FB61ED4DCF}" type="slidenum">
              <a:rPr lang="pt-BR" altLang="pt-BR"/>
              <a:pPr/>
              <a:t>‹nº›</a:t>
            </a:fld>
            <a:endParaRPr lang="pt-BR" altLang="pt-BR"/>
          </a:p>
        </p:txBody>
      </p:sp>
    </p:spTree>
    <p:extLst>
      <p:ext uri="{BB962C8B-B14F-4D97-AF65-F5344CB8AC3E}">
        <p14:creationId xmlns:p14="http://schemas.microsoft.com/office/powerpoint/2010/main" xmlns="" val="31393213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estilo do título mestre</a:t>
            </a: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do texto mestre</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r>
              <a:rPr lang="pt-BR"/>
              <a:t>BANCOS PÚBLICOS - Panorama e Perspectivas</a:t>
            </a:r>
          </a:p>
        </p:txBody>
      </p:sp>
      <p:sp>
        <p:nvSpPr>
          <p:cNvPr id="7" name="Rectangle 6"/>
          <p:cNvSpPr>
            <a:spLocks noGrp="1" noChangeArrowheads="1"/>
          </p:cNvSpPr>
          <p:nvPr>
            <p:ph type="sldNum" sz="quarter" idx="12"/>
          </p:nvPr>
        </p:nvSpPr>
        <p:spPr>
          <a:ln/>
        </p:spPr>
        <p:txBody>
          <a:bodyPr/>
          <a:lstStyle>
            <a:lvl1pPr>
              <a:defRPr/>
            </a:lvl1pPr>
          </a:lstStyle>
          <a:p>
            <a:fld id="{1AD32ABE-93D1-4949-A5BC-F707BEA96366}" type="slidenum">
              <a:rPr lang="pt-BR" altLang="pt-BR"/>
              <a:pPr/>
              <a:t>‹nº›</a:t>
            </a:fld>
            <a:endParaRPr lang="pt-BR" altLang="pt-BR"/>
          </a:p>
        </p:txBody>
      </p:sp>
    </p:spTree>
    <p:extLst>
      <p:ext uri="{BB962C8B-B14F-4D97-AF65-F5344CB8AC3E}">
        <p14:creationId xmlns:p14="http://schemas.microsoft.com/office/powerpoint/2010/main" xmlns="" val="25263834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estilo do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do texto mestre</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r>
              <a:rPr lang="pt-BR"/>
              <a:t>BANCOS PÚBLICOS - Panorama e Perspectivas</a:t>
            </a:r>
          </a:p>
        </p:txBody>
      </p:sp>
      <p:sp>
        <p:nvSpPr>
          <p:cNvPr id="7" name="Rectangle 6"/>
          <p:cNvSpPr>
            <a:spLocks noGrp="1" noChangeArrowheads="1"/>
          </p:cNvSpPr>
          <p:nvPr>
            <p:ph type="sldNum" sz="quarter" idx="12"/>
          </p:nvPr>
        </p:nvSpPr>
        <p:spPr>
          <a:ln/>
        </p:spPr>
        <p:txBody>
          <a:bodyPr/>
          <a:lstStyle>
            <a:lvl1pPr>
              <a:defRPr/>
            </a:lvl1pPr>
          </a:lstStyle>
          <a:p>
            <a:fld id="{C10AC188-8C65-49CF-A7EC-77B521981CF7}" type="slidenum">
              <a:rPr lang="pt-BR" altLang="pt-BR"/>
              <a:pPr/>
              <a:t>‹nº›</a:t>
            </a:fld>
            <a:endParaRPr lang="pt-BR" altLang="pt-BR"/>
          </a:p>
        </p:txBody>
      </p:sp>
    </p:spTree>
    <p:extLst>
      <p:ext uri="{BB962C8B-B14F-4D97-AF65-F5344CB8AC3E}">
        <p14:creationId xmlns:p14="http://schemas.microsoft.com/office/powerpoint/2010/main" xmlns="" val="21048045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r>
              <a:rPr lang="pt-BR"/>
              <a:t>BANCOS PÚBLICOS - Panorama e Perspectivas</a:t>
            </a:r>
          </a:p>
        </p:txBody>
      </p:sp>
      <p:sp>
        <p:nvSpPr>
          <p:cNvPr id="6" name="Rectangle 6"/>
          <p:cNvSpPr>
            <a:spLocks noGrp="1" noChangeArrowheads="1"/>
          </p:cNvSpPr>
          <p:nvPr>
            <p:ph type="sldNum" sz="quarter" idx="12"/>
          </p:nvPr>
        </p:nvSpPr>
        <p:spPr>
          <a:ln/>
        </p:spPr>
        <p:txBody>
          <a:bodyPr/>
          <a:lstStyle>
            <a:lvl1pPr>
              <a:defRPr/>
            </a:lvl1pPr>
          </a:lstStyle>
          <a:p>
            <a:fld id="{023F0349-749E-450D-94CB-9E5385714C98}" type="slidenum">
              <a:rPr lang="pt-BR" altLang="pt-BR"/>
              <a:pPr/>
              <a:t>‹nº›</a:t>
            </a:fld>
            <a:endParaRPr lang="pt-BR" altLang="pt-BR"/>
          </a:p>
        </p:txBody>
      </p:sp>
    </p:spTree>
    <p:extLst>
      <p:ext uri="{BB962C8B-B14F-4D97-AF65-F5344CB8AC3E}">
        <p14:creationId xmlns:p14="http://schemas.microsoft.com/office/powerpoint/2010/main" xmlns="" val="3519907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15100" y="609600"/>
            <a:ext cx="1943100" cy="5486400"/>
          </a:xfrm>
        </p:spPr>
        <p:txBody>
          <a:bodyPr vert="eaVert"/>
          <a:lstStyle/>
          <a:p>
            <a:r>
              <a:rPr lang="pt-BR"/>
              <a:t>Clique para editar o estilo do título mestre</a:t>
            </a:r>
          </a:p>
        </p:txBody>
      </p:sp>
      <p:sp>
        <p:nvSpPr>
          <p:cNvPr id="3" name="Espaço Reservado para Texto Vertical 2"/>
          <p:cNvSpPr>
            <a:spLocks noGrp="1"/>
          </p:cNvSpPr>
          <p:nvPr>
            <p:ph type="body" orient="vert" idx="1"/>
          </p:nvPr>
        </p:nvSpPr>
        <p:spPr>
          <a:xfrm>
            <a:off x="685800" y="609600"/>
            <a:ext cx="5676900" cy="5486400"/>
          </a:xfrm>
        </p:spPr>
        <p:txBody>
          <a:bodyPr vert="eaVert"/>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r>
              <a:rPr lang="pt-BR"/>
              <a:t>BANCOS PÚBLICOS - Panorama e Perspectivas</a:t>
            </a:r>
          </a:p>
        </p:txBody>
      </p:sp>
      <p:sp>
        <p:nvSpPr>
          <p:cNvPr id="6" name="Rectangle 6"/>
          <p:cNvSpPr>
            <a:spLocks noGrp="1" noChangeArrowheads="1"/>
          </p:cNvSpPr>
          <p:nvPr>
            <p:ph type="sldNum" sz="quarter" idx="12"/>
          </p:nvPr>
        </p:nvSpPr>
        <p:spPr>
          <a:ln/>
        </p:spPr>
        <p:txBody>
          <a:bodyPr/>
          <a:lstStyle>
            <a:lvl1pPr>
              <a:defRPr/>
            </a:lvl1pPr>
          </a:lstStyle>
          <a:p>
            <a:fld id="{E1F9155C-1BEA-4431-A856-28ED6C63956D}" type="slidenum">
              <a:rPr lang="pt-BR" altLang="pt-BR"/>
              <a:pPr/>
              <a:t>‹nº›</a:t>
            </a:fld>
            <a:endParaRPr lang="pt-BR" altLang="pt-BR"/>
          </a:p>
        </p:txBody>
      </p:sp>
    </p:spTree>
    <p:extLst>
      <p:ext uri="{BB962C8B-B14F-4D97-AF65-F5344CB8AC3E}">
        <p14:creationId xmlns:p14="http://schemas.microsoft.com/office/powerpoint/2010/main" xmlns="" val="6000656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a:t>Clique para editar o estilo do título mestre</a:t>
            </a:r>
          </a:p>
        </p:txBody>
      </p:sp>
      <p:sp>
        <p:nvSpPr>
          <p:cNvPr id="2051"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a:t>Clique para editar os estilos do texto mestre</a:t>
            </a:r>
          </a:p>
          <a:p>
            <a:pPr lvl="1"/>
            <a:r>
              <a:rPr lang="pt-BR" altLang="pt-BR"/>
              <a:t>Segundo nível</a:t>
            </a:r>
          </a:p>
          <a:p>
            <a:pPr lvl="2"/>
            <a:r>
              <a:rPr lang="pt-BR" altLang="pt-BR"/>
              <a:t>Terceiro nível</a:t>
            </a:r>
          </a:p>
          <a:p>
            <a:pPr lvl="3"/>
            <a:r>
              <a:rPr lang="pt-BR" altLang="pt-BR"/>
              <a:t>Quarto nível</a:t>
            </a:r>
          </a:p>
          <a:p>
            <a:pPr lvl="4"/>
            <a:r>
              <a:rPr lang="pt-BR" altLang="pt-BR"/>
              <a:t>Quinto nível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Times New Roman" charset="0"/>
              </a:defRPr>
            </a:lvl1pPr>
          </a:lstStyle>
          <a:p>
            <a:pPr>
              <a:defRPr/>
            </a:pPr>
            <a:endParaRPr lang="pt-B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Times New Roman" charset="0"/>
              </a:defRPr>
            </a:lvl1pPr>
          </a:lstStyle>
          <a:p>
            <a:pPr>
              <a:defRPr/>
            </a:pPr>
            <a:r>
              <a:rPr lang="pt-BR"/>
              <a:t>BANCOS PÚBLICOS - Panorama e Perspectivas</a:t>
            </a: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504D26D-4AA6-44EA-BB18-9C2D89D83307}" type="slidenum">
              <a:rPr lang="pt-BR" altLang="pt-BR"/>
              <a:pPr/>
              <a:t>‹nº›</a:t>
            </a:fld>
            <a:endParaRPr lang="pt-BR" altLang="pt-BR"/>
          </a:p>
        </p:txBody>
      </p:sp>
    </p:spTree>
  </p:cSld>
  <p:clrMap bg1="lt1" tx1="dk1" bg2="lt2" tx2="dk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 id="2147483836" r:id="rId9"/>
    <p:sldLayoutId id="2147483837" r:id="rId10"/>
    <p:sldLayoutId id="2147483838" r:id="rId11"/>
  </p:sldLayoutIdLst>
  <p:hf sldNum="0" hd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mds.gov.br/bolsafamilia"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http://www.portaltransparencia.gov.br/PortalTransparenciaListaUFs.asp?Exercicio=2016"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mds.gov.br/bolsafamilia"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hyperlink" Target="http://www.portaltransparencia.gov.br/PortalTransparenciaListaUFs.asp?Exercicio=2016"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png"/><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2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2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2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29.xml.rels><?xml version="1.0" encoding="UTF-8" standalone="yes"?>
<Relationships xmlns="http://schemas.openxmlformats.org/package/2006/relationships"><Relationship Id="rId8" Type="http://schemas.openxmlformats.org/officeDocument/2006/relationships/image" Target="../media/image55.jpeg"/><Relationship Id="rId13" Type="http://schemas.openxmlformats.org/officeDocument/2006/relationships/image" Target="../media/image60.png"/><Relationship Id="rId3" Type="http://schemas.openxmlformats.org/officeDocument/2006/relationships/image" Target="../media/image50.jpeg"/><Relationship Id="rId7" Type="http://schemas.openxmlformats.org/officeDocument/2006/relationships/image" Target="../media/image54.gif"/><Relationship Id="rId12" Type="http://schemas.openxmlformats.org/officeDocument/2006/relationships/image" Target="../media/image59.jpeg"/><Relationship Id="rId17" Type="http://schemas.openxmlformats.org/officeDocument/2006/relationships/image" Target="../media/image64.png"/><Relationship Id="rId2" Type="http://schemas.openxmlformats.org/officeDocument/2006/relationships/notesSlide" Target="../notesSlides/notesSlide6.xml"/><Relationship Id="rId16" Type="http://schemas.openxmlformats.org/officeDocument/2006/relationships/image" Target="../media/image63.jpeg"/><Relationship Id="rId1" Type="http://schemas.openxmlformats.org/officeDocument/2006/relationships/slideLayout" Target="../slideLayouts/slideLayout7.xml"/><Relationship Id="rId6" Type="http://schemas.openxmlformats.org/officeDocument/2006/relationships/image" Target="../media/image53.jpeg"/><Relationship Id="rId11" Type="http://schemas.openxmlformats.org/officeDocument/2006/relationships/image" Target="../media/image58.jpeg"/><Relationship Id="rId5" Type="http://schemas.openxmlformats.org/officeDocument/2006/relationships/image" Target="../media/image52.jpeg"/><Relationship Id="rId15" Type="http://schemas.openxmlformats.org/officeDocument/2006/relationships/image" Target="../media/image62.png"/><Relationship Id="rId10" Type="http://schemas.openxmlformats.org/officeDocument/2006/relationships/image" Target="../media/image57.png"/><Relationship Id="rId4" Type="http://schemas.openxmlformats.org/officeDocument/2006/relationships/image" Target="../media/image51.jpeg"/><Relationship Id="rId9" Type="http://schemas.openxmlformats.org/officeDocument/2006/relationships/image" Target="../media/image56.jpeg"/><Relationship Id="rId14" Type="http://schemas.openxmlformats.org/officeDocument/2006/relationships/image" Target="../media/image61.jpeg"/></Relationships>
</file>

<file path=ppt/slides/_rels/slide3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69.jpeg"/></Relationships>
</file>

<file path=ppt/slides/_rels/slide33.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xmlns="" id="{7A5902AD-201B-48BE-8C90-3E3D55711E78}"/>
              </a:ext>
            </a:extLst>
          </p:cNvPr>
          <p:cNvSpPr txBox="1">
            <a:spLocks/>
          </p:cNvSpPr>
          <p:nvPr/>
        </p:nvSpPr>
        <p:spPr>
          <a:xfrm>
            <a:off x="611560" y="2708920"/>
            <a:ext cx="7928118" cy="1790700"/>
          </a:xfrm>
          <a:prstGeom prst="rect">
            <a:avLst/>
          </a:prstGeom>
        </p:spPr>
        <p:txBody>
          <a:bodyPr>
            <a:normAutofit fontScale="60000" lnSpcReduction="20000"/>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a:lstStyle>
          <a:p>
            <a:r>
              <a:rPr lang="pt-BR" b="1" kern="0" cap="all" dirty="0">
                <a:solidFill>
                  <a:srgbClr val="002060"/>
                </a:solidFill>
                <a:latin typeface="Arial" panose="020B0604020202020204" pitchFamily="34" charset="0"/>
                <a:cs typeface="Arial" panose="020B0604020202020204" pitchFamily="34" charset="0"/>
              </a:rPr>
              <a:t>AUDIÊNCIA PÚBLICA</a:t>
            </a:r>
            <a:br>
              <a:rPr lang="pt-BR" b="1" kern="0" cap="all" dirty="0">
                <a:solidFill>
                  <a:srgbClr val="002060"/>
                </a:solidFill>
                <a:latin typeface="Arial" panose="020B0604020202020204" pitchFamily="34" charset="0"/>
                <a:cs typeface="Arial" panose="020B0604020202020204" pitchFamily="34" charset="0"/>
              </a:rPr>
            </a:br>
            <a:r>
              <a:rPr lang="pt-BR" b="1" kern="0" cap="all" dirty="0">
                <a:solidFill>
                  <a:srgbClr val="002060"/>
                </a:solidFill>
                <a:latin typeface="Arial" panose="020B0604020202020204" pitchFamily="34" charset="0"/>
                <a:cs typeface="Arial" panose="020B0604020202020204" pitchFamily="34" charset="0"/>
              </a:rPr>
              <a:t>EM DEFESA DOS BANCOS PÚBLICOS</a:t>
            </a:r>
            <a:br>
              <a:rPr lang="pt-BR" b="1" kern="0" cap="all" dirty="0">
                <a:solidFill>
                  <a:srgbClr val="002060"/>
                </a:solidFill>
                <a:latin typeface="Arial" panose="020B0604020202020204" pitchFamily="34" charset="0"/>
                <a:cs typeface="Arial" panose="020B0604020202020204" pitchFamily="34" charset="0"/>
              </a:rPr>
            </a:br>
            <a:r>
              <a:rPr lang="pt-BR" b="1" kern="0" cap="all" dirty="0">
                <a:solidFill>
                  <a:srgbClr val="002060"/>
                </a:solidFill>
                <a:latin typeface="Arial" panose="020B0604020202020204" pitchFamily="34" charset="0"/>
                <a:cs typeface="Arial" panose="020B0604020202020204" pitchFamily="34" charset="0"/>
              </a:rPr>
              <a:t/>
            </a:r>
            <a:br>
              <a:rPr lang="pt-BR" b="1" kern="0" cap="all" dirty="0">
                <a:solidFill>
                  <a:srgbClr val="002060"/>
                </a:solidFill>
                <a:latin typeface="Arial" panose="020B0604020202020204" pitchFamily="34" charset="0"/>
                <a:cs typeface="Arial" panose="020B0604020202020204" pitchFamily="34" charset="0"/>
              </a:rPr>
            </a:br>
            <a:r>
              <a:rPr lang="pt-BR" b="1" kern="0" cap="all" dirty="0">
                <a:solidFill>
                  <a:srgbClr val="002060"/>
                </a:solidFill>
                <a:latin typeface="Arial" panose="020B0604020202020204" pitchFamily="34" charset="0"/>
                <a:cs typeface="Arial" panose="020B0604020202020204" pitchFamily="34" charset="0"/>
              </a:rPr>
              <a:t>câmara municipal de</a:t>
            </a:r>
            <a:br>
              <a:rPr lang="pt-BR" b="1" kern="0" cap="all" dirty="0">
                <a:solidFill>
                  <a:srgbClr val="002060"/>
                </a:solidFill>
                <a:latin typeface="Arial" panose="020B0604020202020204" pitchFamily="34" charset="0"/>
                <a:cs typeface="Arial" panose="020B0604020202020204" pitchFamily="34" charset="0"/>
              </a:rPr>
            </a:br>
            <a:r>
              <a:rPr lang="pt-BR" b="1" kern="0" cap="all"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BELO HORIZONTE - MG</a:t>
            </a:r>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Subtítulo 2">
            <a:extLst>
              <a:ext uri="{FF2B5EF4-FFF2-40B4-BE49-F238E27FC236}">
                <a16:creationId xmlns:a16="http://schemas.microsoft.com/office/drawing/2014/main" xmlns="" id="{8D1B2E1E-8AB2-4186-A449-6EE6FC8B21EE}"/>
              </a:ext>
            </a:extLst>
          </p:cNvPr>
          <p:cNvSpPr>
            <a:spLocks noGrp="1"/>
          </p:cNvSpPr>
          <p:nvPr>
            <p:ph type="subTitle" idx="1"/>
          </p:nvPr>
        </p:nvSpPr>
        <p:spPr>
          <a:xfrm>
            <a:off x="1763687" y="4225925"/>
            <a:ext cx="6192863" cy="1723355"/>
          </a:xfrm>
          <a:solidFill>
            <a:srgbClr val="C00000"/>
          </a:solidFill>
        </p:spPr>
        <p:txBody>
          <a:bodyPr/>
          <a:lstStyle/>
          <a:p>
            <a:pPr eaLnBrk="1" hangingPunct="1"/>
            <a:r>
              <a:rPr lang="pt-BR" altLang="pt-BR" sz="2000" b="1" dirty="0">
                <a:solidFill>
                  <a:schemeClr val="bg1"/>
                </a:solidFill>
                <a:latin typeface="Arial" panose="020B0604020202020204" pitchFamily="34" charset="0"/>
                <a:cs typeface="Arial" panose="020B0604020202020204" pitchFamily="34" charset="0"/>
              </a:rPr>
              <a:t>Não existem grandes países sem empresas nacionais, nem grandes nações que possam prescindir de um forte sistema financeiro público para se desenvolver estratégica e soberanamente.</a:t>
            </a:r>
            <a:br>
              <a:rPr lang="pt-BR" altLang="pt-BR" sz="2000" b="1" dirty="0">
                <a:solidFill>
                  <a:schemeClr val="bg1"/>
                </a:solidFill>
                <a:latin typeface="Arial" panose="020B0604020202020204" pitchFamily="34" charset="0"/>
                <a:cs typeface="Arial" panose="020B0604020202020204" pitchFamily="34" charset="0"/>
              </a:rPr>
            </a:br>
            <a:endParaRPr lang="pt-BR" altLang="pt-BR" sz="2000" b="1" dirty="0">
              <a:solidFill>
                <a:schemeClr val="bg1"/>
              </a:solidFill>
              <a:latin typeface="Arial" panose="020B0604020202020204" pitchFamily="34" charset="0"/>
              <a:cs typeface="Arial" panose="020B0604020202020204" pitchFamily="34" charset="0"/>
            </a:endParaRPr>
          </a:p>
          <a:p>
            <a:pPr algn="r" eaLnBrk="1" hangingPunct="1"/>
            <a:r>
              <a:rPr lang="pt-BR" altLang="pt-BR" sz="2000" i="1" dirty="0">
                <a:solidFill>
                  <a:srgbClr val="FF0000"/>
                </a:solidFill>
                <a:latin typeface="Arial" panose="020B0604020202020204" pitchFamily="34" charset="0"/>
                <a:cs typeface="Arial" panose="020B0604020202020204" pitchFamily="34" charset="0"/>
              </a:rPr>
              <a:t>Mauro </a:t>
            </a:r>
            <a:r>
              <a:rPr lang="pt-BR" altLang="pt-BR" sz="2000" i="1" dirty="0" err="1">
                <a:solidFill>
                  <a:srgbClr val="FF0000"/>
                </a:solidFill>
                <a:latin typeface="Arial" panose="020B0604020202020204" pitchFamily="34" charset="0"/>
                <a:cs typeface="Arial" panose="020B0604020202020204" pitchFamily="34" charset="0"/>
              </a:rPr>
              <a:t>Santayana</a:t>
            </a:r>
            <a:r>
              <a:rPr lang="pt-BR" altLang="pt-BR" sz="2000" i="1" dirty="0">
                <a:solidFill>
                  <a:srgbClr val="FF0000"/>
                </a:solidFill>
                <a:latin typeface="Arial" panose="020B0604020202020204" pitchFamily="34" charset="0"/>
                <a:cs typeface="Arial" panose="020B0604020202020204" pitchFamily="34" charset="0"/>
              </a:rPr>
              <a:t> - Revista Brasil</a:t>
            </a:r>
          </a:p>
        </p:txBody>
      </p:sp>
      <p:pic>
        <p:nvPicPr>
          <p:cNvPr id="2051" name="Picture 2">
            <a:extLst>
              <a:ext uri="{FF2B5EF4-FFF2-40B4-BE49-F238E27FC236}">
                <a16:creationId xmlns:a16="http://schemas.microsoft.com/office/drawing/2014/main" xmlns="" id="{A666118F-623F-4BCA-A726-A984F60C77D8}"/>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63688" y="1340768"/>
            <a:ext cx="5760814" cy="2577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8055139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5C034260-A171-4B29-8E7C-8C4BF830E77B}"/>
              </a:ext>
            </a:extLst>
          </p:cNvPr>
          <p:cNvSpPr>
            <a:spLocks noGrp="1"/>
          </p:cNvSpPr>
          <p:nvPr>
            <p:ph type="title"/>
          </p:nvPr>
        </p:nvSpPr>
        <p:spPr>
          <a:xfrm>
            <a:off x="457200" y="1052736"/>
            <a:ext cx="8075240" cy="1008112"/>
          </a:xfrm>
          <a:solidFill>
            <a:srgbClr val="C00000"/>
          </a:solidFill>
        </p:spPr>
        <p:txBody>
          <a:bodyPr rtlCol="0">
            <a:normAutofit fontScale="90000"/>
          </a:bodyPr>
          <a:lstStyle/>
          <a:p>
            <a:pPr eaLnBrk="1" fontAlgn="auto" hangingPunct="1">
              <a:spcAft>
                <a:spcPts val="0"/>
              </a:spcAft>
              <a:defRPr/>
            </a:pPr>
            <a:r>
              <a:rPr lang="pt-BR" sz="3600" b="1" dirty="0">
                <a:solidFill>
                  <a:schemeClr val="bg1"/>
                </a:solidFill>
                <a:latin typeface="Arial" panose="020B0604020202020204" pitchFamily="34" charset="0"/>
                <a:cs typeface="Arial" panose="020B0604020202020204" pitchFamily="34" charset="0"/>
              </a:rPr>
              <a:t>Cepal ONU</a:t>
            </a:r>
            <a:r>
              <a:rPr lang="pt-BR" dirty="0">
                <a:solidFill>
                  <a:schemeClr val="bg1"/>
                </a:solidFill>
              </a:rPr>
              <a:t/>
            </a:r>
            <a:br>
              <a:rPr lang="pt-BR" dirty="0">
                <a:solidFill>
                  <a:schemeClr val="bg1"/>
                </a:solidFill>
              </a:rPr>
            </a:br>
            <a:r>
              <a:rPr lang="pt-BR" sz="2700" i="1" dirty="0">
                <a:solidFill>
                  <a:schemeClr val="bg1"/>
                </a:solidFill>
                <a:latin typeface="Arial" panose="020B0604020202020204" pitchFamily="34" charset="0"/>
                <a:cs typeface="Arial" panose="020B0604020202020204" pitchFamily="34" charset="0"/>
              </a:rPr>
              <a:t>Comissão Econômica para a America Latina e o Caribe</a:t>
            </a:r>
          </a:p>
        </p:txBody>
      </p:sp>
      <p:sp>
        <p:nvSpPr>
          <p:cNvPr id="3" name="Espaço Reservado para Conteúdo 2">
            <a:extLst>
              <a:ext uri="{FF2B5EF4-FFF2-40B4-BE49-F238E27FC236}">
                <a16:creationId xmlns:a16="http://schemas.microsoft.com/office/drawing/2014/main" xmlns="" id="{CB7BCC92-4B09-469D-93CF-193CFB8D00B3}"/>
              </a:ext>
            </a:extLst>
          </p:cNvPr>
          <p:cNvSpPr>
            <a:spLocks noGrp="1"/>
          </p:cNvSpPr>
          <p:nvPr>
            <p:ph idx="1"/>
          </p:nvPr>
        </p:nvSpPr>
        <p:spPr>
          <a:xfrm>
            <a:off x="457200" y="2132856"/>
            <a:ext cx="8075240" cy="3744417"/>
          </a:xfrm>
          <a:solidFill>
            <a:schemeClr val="bg2">
              <a:lumMod val="90000"/>
            </a:schemeClr>
          </a:solidFill>
        </p:spPr>
        <p:txBody>
          <a:bodyPr rtlCol="0">
            <a:normAutofit fontScale="85000" lnSpcReduction="10000"/>
          </a:bodyPr>
          <a:lstStyle/>
          <a:p>
            <a:pPr eaLnBrk="1" fontAlgn="auto" hangingPunct="1">
              <a:spcAft>
                <a:spcPts val="0"/>
              </a:spcAft>
              <a:buFont typeface="Arial" panose="020B0604020202020204" pitchFamily="34" charset="0"/>
              <a:buNone/>
              <a:defRPr/>
            </a:pPr>
            <a:endParaRPr lang="pt-BR" sz="1100" dirty="0"/>
          </a:p>
          <a:p>
            <a:pPr eaLnBrk="1" fontAlgn="auto" hangingPunct="1">
              <a:spcAft>
                <a:spcPts val="0"/>
              </a:spcAft>
              <a:buFont typeface="Arial" panose="020B0604020202020204" pitchFamily="34" charset="0"/>
              <a:buNone/>
              <a:defRPr/>
            </a:pPr>
            <a:r>
              <a:rPr lang="pt-BR" dirty="0">
                <a:solidFill>
                  <a:schemeClr val="bg1"/>
                </a:solidFill>
                <a:latin typeface="Arial" panose="020B0604020202020204" pitchFamily="34" charset="0"/>
                <a:cs typeface="Arial" panose="020B0604020202020204" pitchFamily="34" charset="0"/>
              </a:rPr>
              <a:t>“ a experiência parece ensinar que, exceto quando são expressamente criadas instituições financeiras ‘desenvolvimentistas’ sob controle do setor público , dificilmente um país pode resolver os problemas de transferência espacial ou intersetorial de recursos, para regiões ou setores mais atrasados (ou para novos setores), através do desenvolvimento espontâneo de seus intermediários financeiros” (Cepal, 1971)</a:t>
            </a:r>
          </a:p>
        </p:txBody>
      </p:sp>
      <p:sp>
        <p:nvSpPr>
          <p:cNvPr id="4" name="CaixaDeTexto 3">
            <a:extLst>
              <a:ext uri="{FF2B5EF4-FFF2-40B4-BE49-F238E27FC236}">
                <a16:creationId xmlns:a16="http://schemas.microsoft.com/office/drawing/2014/main" xmlns="" id="{50A2BCC7-8DCB-4B87-BFDE-FA4B994F52C4}"/>
              </a:ext>
            </a:extLst>
          </p:cNvPr>
          <p:cNvSpPr txBox="1"/>
          <p:nvPr/>
        </p:nvSpPr>
        <p:spPr>
          <a:xfrm>
            <a:off x="468313" y="6237312"/>
            <a:ext cx="8064127" cy="369332"/>
          </a:xfrm>
          <a:prstGeom prst="rect">
            <a:avLst/>
          </a:prstGeom>
          <a:solidFill>
            <a:schemeClr val="tx1"/>
          </a:solidFill>
        </p:spPr>
        <p:txBody>
          <a:bodyPr wrap="square">
            <a:spAutoFit/>
          </a:bodyPr>
          <a:lstStyle/>
          <a:p>
            <a:pPr fontAlgn="auto">
              <a:spcBef>
                <a:spcPts val="0"/>
              </a:spcBef>
              <a:spcAft>
                <a:spcPts val="0"/>
              </a:spcAft>
              <a:defRPr/>
            </a:pPr>
            <a:r>
              <a:rPr lang="pt-BR" sz="1800" b="1" dirty="0">
                <a:solidFill>
                  <a:schemeClr val="bg1"/>
                </a:solidFill>
                <a:latin typeface="Arial" panose="020B0604020202020204" pitchFamily="34" charset="0"/>
                <a:cs typeface="Arial" panose="020B0604020202020204" pitchFamily="34" charset="0"/>
              </a:rPr>
              <a:t>Ou seja, os bancos públicos existem para corrigir as falhas do mercado </a:t>
            </a:r>
          </a:p>
        </p:txBody>
      </p:sp>
    </p:spTree>
    <p:extLst>
      <p:ext uri="{BB962C8B-B14F-4D97-AF65-F5344CB8AC3E}">
        <p14:creationId xmlns:p14="http://schemas.microsoft.com/office/powerpoint/2010/main" xmlns="" val="4045427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a:extLst>
              <a:ext uri="{FF2B5EF4-FFF2-40B4-BE49-F238E27FC236}">
                <a16:creationId xmlns:a16="http://schemas.microsoft.com/office/drawing/2014/main" xmlns="" id="{C1CC6E88-EF84-414C-9FFD-538E20CE66C4}"/>
              </a:ext>
            </a:extLst>
          </p:cNvPr>
          <p:cNvSpPr txBox="1">
            <a:spLocks/>
          </p:cNvSpPr>
          <p:nvPr/>
        </p:nvSpPr>
        <p:spPr>
          <a:xfrm>
            <a:off x="469081" y="1240182"/>
            <a:ext cx="8229600" cy="495647"/>
          </a:xfrm>
          <a:prstGeom prst="rect">
            <a:avLst/>
          </a:prstGeom>
          <a:solidFill>
            <a:srgbClr val="C00000"/>
          </a:solidFill>
        </p:spPr>
        <p:txBody>
          <a:bodyPr anchor="ctr">
            <a:normAutofit fontScale="97500"/>
          </a:bodyPr>
          <a:lstStyle/>
          <a:p>
            <a:pPr algn="ctr" fontAlgn="auto">
              <a:spcAft>
                <a:spcPts val="0"/>
              </a:spcAft>
              <a:defRPr/>
            </a:pPr>
            <a:r>
              <a:rPr lang="pt-BR" sz="2000" dirty="0">
                <a:solidFill>
                  <a:schemeClr val="bg1"/>
                </a:solidFill>
                <a:latin typeface="Arial" panose="020B0604020202020204" pitchFamily="34" charset="0"/>
                <a:ea typeface="+mj-ea"/>
                <a:cs typeface="Arial" panose="020B0604020202020204" pitchFamily="34" charset="0"/>
              </a:rPr>
              <a:t>Bancos públicos e privados tem papéis diferentes na economia</a:t>
            </a:r>
          </a:p>
        </p:txBody>
      </p:sp>
      <p:graphicFrame>
        <p:nvGraphicFramePr>
          <p:cNvPr id="6" name="Tabela 5">
            <a:extLst>
              <a:ext uri="{FF2B5EF4-FFF2-40B4-BE49-F238E27FC236}">
                <a16:creationId xmlns:a16="http://schemas.microsoft.com/office/drawing/2014/main" xmlns="" id="{DDBBF374-3CA1-4086-A6CE-E58BD78FA071}"/>
              </a:ext>
            </a:extLst>
          </p:cNvPr>
          <p:cNvGraphicFramePr>
            <a:graphicFrameLocks noGrp="1"/>
          </p:cNvGraphicFramePr>
          <p:nvPr>
            <p:extLst>
              <p:ext uri="{D42A27DB-BD31-4B8C-83A1-F6EECF244321}">
                <p14:modId xmlns:p14="http://schemas.microsoft.com/office/powerpoint/2010/main" xmlns="" val="1350503332"/>
              </p:ext>
            </p:extLst>
          </p:nvPr>
        </p:nvGraphicFramePr>
        <p:xfrm>
          <a:off x="469081" y="1960262"/>
          <a:ext cx="8207375" cy="4349058"/>
        </p:xfrm>
        <a:graphic>
          <a:graphicData uri="http://schemas.openxmlformats.org/drawingml/2006/table">
            <a:tbl>
              <a:tblPr firstRow="1" bandRow="1">
                <a:tableStyleId>{5940675A-B579-460E-94D1-54222C63F5DA}</a:tableStyleId>
              </a:tblPr>
              <a:tblGrid>
                <a:gridCol w="4031693">
                  <a:extLst>
                    <a:ext uri="{9D8B030D-6E8A-4147-A177-3AD203B41FA5}">
                      <a16:colId xmlns:a16="http://schemas.microsoft.com/office/drawing/2014/main" xmlns="" val="20000"/>
                    </a:ext>
                  </a:extLst>
                </a:gridCol>
                <a:gridCol w="215242">
                  <a:extLst>
                    <a:ext uri="{9D8B030D-6E8A-4147-A177-3AD203B41FA5}">
                      <a16:colId xmlns:a16="http://schemas.microsoft.com/office/drawing/2014/main" xmlns="" val="20001"/>
                    </a:ext>
                  </a:extLst>
                </a:gridCol>
                <a:gridCol w="3960440">
                  <a:extLst>
                    <a:ext uri="{9D8B030D-6E8A-4147-A177-3AD203B41FA5}">
                      <a16:colId xmlns:a16="http://schemas.microsoft.com/office/drawing/2014/main" xmlns="" val="20002"/>
                    </a:ext>
                  </a:extLst>
                </a:gridCol>
              </a:tblGrid>
              <a:tr h="317453">
                <a:tc>
                  <a:txBody>
                    <a:bodyPr/>
                    <a:lstStyle/>
                    <a:p>
                      <a:pPr algn="ctr"/>
                      <a:r>
                        <a:rPr lang="pt-BR" sz="1600" b="1" dirty="0">
                          <a:latin typeface="Arial" panose="020B0604020202020204" pitchFamily="34" charset="0"/>
                          <a:cs typeface="Arial" panose="020B0604020202020204" pitchFamily="34" charset="0"/>
                        </a:rPr>
                        <a:t>BANCOS PRIVADOS</a:t>
                      </a:r>
                    </a:p>
                  </a:txBody>
                  <a:tcPr marL="91423" marR="91423" marT="45730" marB="4573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rowSpan="4">
                  <a:txBody>
                    <a:bodyPr/>
                    <a:lstStyle/>
                    <a:p>
                      <a:pPr algn="ctr"/>
                      <a:endParaRPr lang="pt-BR" sz="1600" b="1" dirty="0">
                        <a:latin typeface="Arial" panose="020B0604020202020204" pitchFamily="34" charset="0"/>
                        <a:cs typeface="Arial" panose="020B0604020202020204" pitchFamily="34" charset="0"/>
                      </a:endParaRPr>
                    </a:p>
                  </a:txBody>
                  <a:tcPr marL="91423" marR="91423" marT="45730" marB="4573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r>
                        <a:rPr lang="pt-BR" sz="1600" b="1" dirty="0">
                          <a:latin typeface="Arial" panose="020B0604020202020204" pitchFamily="34" charset="0"/>
                          <a:cs typeface="Arial" panose="020B0604020202020204" pitchFamily="34" charset="0"/>
                        </a:rPr>
                        <a:t>BANCOS PÚBLICOS</a:t>
                      </a:r>
                    </a:p>
                  </a:txBody>
                  <a:tcPr marL="91423" marR="91423" marT="45730" marB="4573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xmlns="" val="10000"/>
                  </a:ext>
                </a:extLst>
              </a:tr>
              <a:tr h="998314">
                <a:tc>
                  <a:txBody>
                    <a:bodyPr/>
                    <a:lstStyle/>
                    <a:p>
                      <a:r>
                        <a:rPr lang="pt-BR" sz="1600" b="0" dirty="0">
                          <a:latin typeface="Arial" panose="020B0604020202020204" pitchFamily="34" charset="0"/>
                          <a:cs typeface="Arial" panose="020B0604020202020204" pitchFamily="34" charset="0"/>
                        </a:rPr>
                        <a:t>Concessão do crédito regido apenas por considerações de rentabilidade, liquidez</a:t>
                      </a:r>
                      <a:r>
                        <a:rPr lang="pt-BR" sz="1600" b="0" baseline="0" dirty="0">
                          <a:latin typeface="Arial" panose="020B0604020202020204" pitchFamily="34" charset="0"/>
                          <a:cs typeface="Arial" panose="020B0604020202020204" pitchFamily="34" charset="0"/>
                        </a:rPr>
                        <a:t> </a:t>
                      </a:r>
                      <a:r>
                        <a:rPr lang="pt-BR" sz="1600" b="0" dirty="0">
                          <a:latin typeface="Arial" panose="020B0604020202020204" pitchFamily="34" charset="0"/>
                          <a:cs typeface="Arial" panose="020B0604020202020204" pitchFamily="34" charset="0"/>
                        </a:rPr>
                        <a:t>e risco das aplicações</a:t>
                      </a:r>
                    </a:p>
                  </a:txBody>
                  <a:tcPr marL="91423" marR="91423" marT="45730" marB="4573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00"/>
                    </a:solidFill>
                  </a:tcPr>
                </a:tc>
                <a:tc vMerge="1">
                  <a:txBody>
                    <a:bodyPr/>
                    <a:lstStyle/>
                    <a:p>
                      <a:endParaRPr lang="pt-BR" dirty="0"/>
                    </a:p>
                  </a:txBody>
                  <a:tcPr/>
                </a:tc>
                <a:tc>
                  <a:txBody>
                    <a:bodyPr/>
                    <a:lstStyle/>
                    <a:p>
                      <a:r>
                        <a:rPr lang="pt-BR" sz="1600" b="0" dirty="0">
                          <a:solidFill>
                            <a:schemeClr val="tx1"/>
                          </a:solidFill>
                          <a:latin typeface="Arial" panose="020B0604020202020204" pitchFamily="34" charset="0"/>
                          <a:cs typeface="Arial" panose="020B0604020202020204" pitchFamily="34" charset="0"/>
                        </a:rPr>
                        <a:t>Concessão do  crédito também é regido por fins sociais ou desenvolvimentistas pois não visam a maximização do lucro</a:t>
                      </a:r>
                    </a:p>
                  </a:txBody>
                  <a:tcPr marL="91423" marR="91423" marT="45730" marB="4573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00"/>
                    </a:solidFill>
                  </a:tcPr>
                </a:tc>
                <a:extLst>
                  <a:ext uri="{0D108BD9-81ED-4DB2-BD59-A6C34878D82A}">
                    <a16:rowId xmlns:a16="http://schemas.microsoft.com/office/drawing/2014/main" xmlns="" val="10001"/>
                  </a:ext>
                </a:extLst>
              </a:tr>
              <a:tr h="1471760">
                <a:tc>
                  <a:txBody>
                    <a:bodyPr/>
                    <a:lstStyle/>
                    <a:p>
                      <a:r>
                        <a:rPr lang="pt-BR" sz="1600" b="0" dirty="0">
                          <a:latin typeface="Arial" panose="020B0604020202020204" pitchFamily="34" charset="0"/>
                          <a:cs typeface="Arial" panose="020B0604020202020204" pitchFamily="34" charset="0"/>
                        </a:rPr>
                        <a:t>Acesso ao crédito é determinado pelas garantias que podem ser oferecidas e pela</a:t>
                      </a:r>
                      <a:r>
                        <a:rPr lang="pt-BR" sz="1600" b="0" baseline="0" dirty="0">
                          <a:latin typeface="Arial" panose="020B0604020202020204" pitchFamily="34" charset="0"/>
                          <a:cs typeface="Arial" panose="020B0604020202020204" pitchFamily="34" charset="0"/>
                        </a:rPr>
                        <a:t> </a:t>
                      </a:r>
                      <a:r>
                        <a:rPr lang="pt-BR" sz="1600" b="0" dirty="0">
                          <a:latin typeface="Arial" panose="020B0604020202020204" pitchFamily="34" charset="0"/>
                          <a:cs typeface="Arial" panose="020B0604020202020204" pitchFamily="34" charset="0"/>
                        </a:rPr>
                        <a:t>capacidade de pagar os</a:t>
                      </a:r>
                      <a:r>
                        <a:rPr lang="pt-BR" sz="1600" b="0" baseline="0" dirty="0">
                          <a:latin typeface="Arial" panose="020B0604020202020204" pitchFamily="34" charset="0"/>
                          <a:cs typeface="Arial" panose="020B0604020202020204" pitchFamily="34" charset="0"/>
                        </a:rPr>
                        <a:t> </a:t>
                      </a:r>
                      <a:r>
                        <a:rPr lang="pt-BR" sz="1600" b="0" dirty="0">
                          <a:latin typeface="Arial" panose="020B0604020202020204" pitchFamily="34" charset="0"/>
                          <a:cs typeface="Arial" panose="020B0604020202020204" pitchFamily="34" charset="0"/>
                        </a:rPr>
                        <a:t>juros por parte do tomador, ou seja, por pessoas que já tem recursos.</a:t>
                      </a:r>
                    </a:p>
                  </a:txBody>
                  <a:tcPr marL="91423" marR="91423" marT="45730" marB="4573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CA21"/>
                    </a:solidFill>
                  </a:tcPr>
                </a:tc>
                <a:tc vMerge="1">
                  <a:txBody>
                    <a:bodyPr/>
                    <a:lstStyle/>
                    <a:p>
                      <a:endParaRPr lang="pt-BR" dirty="0"/>
                    </a:p>
                  </a:txBody>
                  <a:tcPr/>
                </a:tc>
                <a:tc>
                  <a:txBody>
                    <a:bodyPr/>
                    <a:lstStyle/>
                    <a:p>
                      <a:r>
                        <a:rPr lang="pt-BR" sz="1600" b="0" dirty="0">
                          <a:solidFill>
                            <a:schemeClr val="tx1"/>
                          </a:solidFill>
                          <a:latin typeface="Arial" panose="020B0604020202020204" pitchFamily="34" charset="0"/>
                          <a:cs typeface="Arial" panose="020B0604020202020204" pitchFamily="34" charset="0"/>
                        </a:rPr>
                        <a:t>Acesso ao crédito é determinado pela contribuição que a concessão trará para o fomento do desenvolvimento</a:t>
                      </a:r>
                      <a:r>
                        <a:rPr lang="pt-BR" sz="1600" b="0" baseline="0" dirty="0">
                          <a:solidFill>
                            <a:schemeClr val="tx1"/>
                          </a:solidFill>
                          <a:latin typeface="Arial" panose="020B0604020202020204" pitchFamily="34" charset="0"/>
                          <a:cs typeface="Arial" panose="020B0604020202020204" pitchFamily="34" charset="0"/>
                        </a:rPr>
                        <a:t> e é direcionado  para setores ou locais qualificados como prioritários pelas políticas públicas</a:t>
                      </a:r>
                      <a:endParaRPr lang="pt-BR" sz="1600" b="0" dirty="0">
                        <a:solidFill>
                          <a:schemeClr val="tx1"/>
                        </a:solidFill>
                        <a:latin typeface="Arial" panose="020B0604020202020204" pitchFamily="34" charset="0"/>
                        <a:cs typeface="Arial" panose="020B0604020202020204" pitchFamily="34" charset="0"/>
                      </a:endParaRPr>
                    </a:p>
                  </a:txBody>
                  <a:tcPr marL="91423" marR="91423" marT="45730" marB="4573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CA21"/>
                    </a:solidFill>
                  </a:tcPr>
                </a:tc>
                <a:extLst>
                  <a:ext uri="{0D108BD9-81ED-4DB2-BD59-A6C34878D82A}">
                    <a16:rowId xmlns:a16="http://schemas.microsoft.com/office/drawing/2014/main" xmlns="" val="10002"/>
                  </a:ext>
                </a:extLst>
              </a:tr>
              <a:tr h="1460944">
                <a:tc>
                  <a:txBody>
                    <a:bodyPr/>
                    <a:lstStyle/>
                    <a:p>
                      <a:r>
                        <a:rPr lang="pt-BR" sz="1600" b="0" dirty="0">
                          <a:latin typeface="Arial" panose="020B0604020202020204" pitchFamily="34" charset="0"/>
                          <a:cs typeface="Arial" panose="020B0604020202020204" pitchFamily="34" charset="0"/>
                        </a:rPr>
                        <a:t>Atua com deficiência na</a:t>
                      </a:r>
                      <a:r>
                        <a:rPr lang="pt-BR" sz="1600" b="0" baseline="0" dirty="0">
                          <a:latin typeface="Arial" panose="020B0604020202020204" pitchFamily="34" charset="0"/>
                          <a:cs typeface="Arial" panose="020B0604020202020204" pitchFamily="34" charset="0"/>
                        </a:rPr>
                        <a:t> intermediação financeira concentrando suas atividades e seus recursos nos grandes centros urbanos e em setores econômicos de grande poder econômico.</a:t>
                      </a:r>
                      <a:endParaRPr lang="pt-BR" sz="1600" b="0" dirty="0">
                        <a:latin typeface="Arial" panose="020B0604020202020204" pitchFamily="34" charset="0"/>
                        <a:cs typeface="Arial" panose="020B0604020202020204" pitchFamily="34" charset="0"/>
                      </a:endParaRPr>
                    </a:p>
                  </a:txBody>
                  <a:tcPr marL="91423" marR="91423" marT="45730" marB="4573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9900"/>
                    </a:solidFill>
                  </a:tcPr>
                </a:tc>
                <a:tc vMerge="1">
                  <a:txBody>
                    <a:bodyPr/>
                    <a:lstStyle/>
                    <a:p>
                      <a:endParaRPr lang="pt-BR" dirty="0"/>
                    </a:p>
                  </a:txBody>
                  <a:tcPr/>
                </a:tc>
                <a:tc>
                  <a:txBody>
                    <a:bodyPr/>
                    <a:lstStyle/>
                    <a:p>
                      <a:r>
                        <a:rPr lang="pt-BR" sz="1600" b="0" dirty="0">
                          <a:solidFill>
                            <a:schemeClr val="tx1"/>
                          </a:solidFill>
                          <a:latin typeface="Arial" panose="020B0604020202020204" pitchFamily="34" charset="0"/>
                          <a:cs typeface="Arial" panose="020B0604020202020204" pitchFamily="34" charset="0"/>
                        </a:rPr>
                        <a:t>Compensa a deficiência de atuação social do setor privado, desconcentrando recursos e direcionando-os para setores como a agricultura familiar, habitação popular, pequenas e médias empresas</a:t>
                      </a:r>
                    </a:p>
                  </a:txBody>
                  <a:tcPr marL="91423" marR="91423" marT="45730" marB="4573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9900"/>
                    </a:solidFill>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xmlns="" val="55692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a:extLst>
              <a:ext uri="{FF2B5EF4-FFF2-40B4-BE49-F238E27FC236}">
                <a16:creationId xmlns:a16="http://schemas.microsoft.com/office/drawing/2014/main" xmlns="" id="{79579665-2366-4ABB-8F20-BDA65E7134F4}"/>
              </a:ext>
            </a:extLst>
          </p:cNvPr>
          <p:cNvSpPr>
            <a:spLocks noGrp="1"/>
          </p:cNvSpPr>
          <p:nvPr>
            <p:ph type="title"/>
          </p:nvPr>
        </p:nvSpPr>
        <p:spPr>
          <a:xfrm>
            <a:off x="395288" y="908719"/>
            <a:ext cx="8353176" cy="792089"/>
          </a:xfrm>
          <a:solidFill>
            <a:srgbClr val="C00000"/>
          </a:solidFill>
        </p:spPr>
        <p:txBody>
          <a:bodyPr/>
          <a:lstStyle/>
          <a:p>
            <a:pPr eaLnBrk="1" hangingPunct="1"/>
            <a:r>
              <a:rPr lang="pt-BR" altLang="pt-BR" sz="2600" dirty="0">
                <a:solidFill>
                  <a:schemeClr val="bg1"/>
                </a:solidFill>
                <a:latin typeface="Arial" panose="020B0604020202020204" pitchFamily="34" charset="0"/>
                <a:cs typeface="Arial" panose="020B0604020202020204" pitchFamily="34" charset="0"/>
              </a:rPr>
              <a:t>Os bancos públicos são a maior fonte de crédito</a:t>
            </a:r>
            <a:br>
              <a:rPr lang="pt-BR" altLang="pt-BR" sz="2600" dirty="0">
                <a:solidFill>
                  <a:schemeClr val="bg1"/>
                </a:solidFill>
                <a:latin typeface="Arial" panose="020B0604020202020204" pitchFamily="34" charset="0"/>
                <a:cs typeface="Arial" panose="020B0604020202020204" pitchFamily="34" charset="0"/>
              </a:rPr>
            </a:br>
            <a:r>
              <a:rPr lang="pt-BR" altLang="pt-BR" sz="2600" dirty="0">
                <a:solidFill>
                  <a:schemeClr val="bg1"/>
                </a:solidFill>
                <a:latin typeface="Arial" panose="020B0604020202020204" pitchFamily="34" charset="0"/>
                <a:cs typeface="Arial" panose="020B0604020202020204" pitchFamily="34" charset="0"/>
              </a:rPr>
              <a:t>para o desenvolvimento </a:t>
            </a:r>
            <a:endParaRPr lang="pt-BR" altLang="pt-BR" sz="2600" i="1" dirty="0">
              <a:solidFill>
                <a:schemeClr val="bg1"/>
              </a:solidFill>
              <a:latin typeface="Arial" panose="020B0604020202020204" pitchFamily="34" charset="0"/>
              <a:cs typeface="Arial" panose="020B0604020202020204" pitchFamily="34" charset="0"/>
            </a:endParaRPr>
          </a:p>
        </p:txBody>
      </p:sp>
      <p:pic>
        <p:nvPicPr>
          <p:cNvPr id="5123" name="Picture 4">
            <a:extLst>
              <a:ext uri="{FF2B5EF4-FFF2-40B4-BE49-F238E27FC236}">
                <a16:creationId xmlns:a16="http://schemas.microsoft.com/office/drawing/2014/main" xmlns="" id="{8E04C3A9-A5FF-454A-90CF-5B82B7AD03E3}"/>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5288" y="1916832"/>
            <a:ext cx="1762125" cy="161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124" name="CaixaDeTexto 8">
            <a:extLst>
              <a:ext uri="{FF2B5EF4-FFF2-40B4-BE49-F238E27FC236}">
                <a16:creationId xmlns:a16="http://schemas.microsoft.com/office/drawing/2014/main" xmlns="" id="{C1D589DC-086F-48B4-A259-47C5402169C4}"/>
              </a:ext>
            </a:extLst>
          </p:cNvPr>
          <p:cNvSpPr txBox="1">
            <a:spLocks noChangeArrowheads="1"/>
          </p:cNvSpPr>
          <p:nvPr/>
        </p:nvSpPr>
        <p:spPr bwMode="auto">
          <a:xfrm>
            <a:off x="395289" y="5373688"/>
            <a:ext cx="1512416" cy="1200329"/>
          </a:xfrm>
          <a:prstGeom prst="rect">
            <a:avLst/>
          </a:prstGeom>
          <a:solidFill>
            <a:srgbClr val="FFFF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pt-BR" altLang="pt-BR" sz="1200" b="1" dirty="0">
                <a:cs typeface="Arial" panose="020B0604020202020204" pitchFamily="34" charset="0"/>
              </a:rPr>
              <a:t>Desde a crise de 2009 até 2015 o crédito do BB e Caixa cresceu 4 vezes atingindo R$1,5 trilhão</a:t>
            </a:r>
          </a:p>
        </p:txBody>
      </p:sp>
      <p:sp>
        <p:nvSpPr>
          <p:cNvPr id="5125" name="CaixaDeTexto 10">
            <a:extLst>
              <a:ext uri="{FF2B5EF4-FFF2-40B4-BE49-F238E27FC236}">
                <a16:creationId xmlns:a16="http://schemas.microsoft.com/office/drawing/2014/main" xmlns="" id="{9D53E3E2-0643-4120-9A33-4C4184749855}"/>
              </a:ext>
            </a:extLst>
          </p:cNvPr>
          <p:cNvSpPr txBox="1">
            <a:spLocks noChangeArrowheads="1"/>
          </p:cNvSpPr>
          <p:nvPr/>
        </p:nvSpPr>
        <p:spPr bwMode="auto">
          <a:xfrm>
            <a:off x="2051050" y="5373688"/>
            <a:ext cx="2016125" cy="1384995"/>
          </a:xfrm>
          <a:prstGeom prst="rect">
            <a:avLst/>
          </a:prstGeom>
          <a:solidFill>
            <a:srgbClr val="92D05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pt-BR" altLang="pt-BR" sz="1200" b="1" dirty="0">
                <a:cs typeface="Arial" panose="020B0604020202020204" pitchFamily="34" charset="0"/>
              </a:rPr>
              <a:t>No mesmo período, o crédito nos três maiores bancos  privados cresceu 3 vezes atingindo R$1,5 trilhão. Os bancos públicos empurraram os privados</a:t>
            </a:r>
          </a:p>
        </p:txBody>
      </p:sp>
      <p:pic>
        <p:nvPicPr>
          <p:cNvPr id="5126" name="Picture 1">
            <a:extLst>
              <a:ext uri="{FF2B5EF4-FFF2-40B4-BE49-F238E27FC236}">
                <a16:creationId xmlns:a16="http://schemas.microsoft.com/office/drawing/2014/main" xmlns="" id="{1B29209E-6FA1-4FF2-9841-CD6E358E4B11}"/>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357439" y="4143234"/>
            <a:ext cx="1290637" cy="24531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127" name="Picture 10">
            <a:extLst>
              <a:ext uri="{FF2B5EF4-FFF2-40B4-BE49-F238E27FC236}">
                <a16:creationId xmlns:a16="http://schemas.microsoft.com/office/drawing/2014/main" xmlns="" id="{33BA28D7-4D33-41DD-84F0-BAC76EDBF1BF}"/>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648076" y="4143234"/>
            <a:ext cx="3100388" cy="248616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128" name="Picture 12">
            <a:extLst>
              <a:ext uri="{FF2B5EF4-FFF2-40B4-BE49-F238E27FC236}">
                <a16:creationId xmlns:a16="http://schemas.microsoft.com/office/drawing/2014/main" xmlns="" id="{E918AD35-13B3-4697-8504-04A846209ACC}"/>
              </a:ext>
            </a:extLst>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395288" y="2122117"/>
            <a:ext cx="3671887" cy="317909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CaixaDeTexto 1">
            <a:extLst>
              <a:ext uri="{FF2B5EF4-FFF2-40B4-BE49-F238E27FC236}">
                <a16:creationId xmlns:a16="http://schemas.microsoft.com/office/drawing/2014/main" xmlns="" id="{6F57F724-A345-4FE1-9079-AD56F2FA4ABF}"/>
              </a:ext>
            </a:extLst>
          </p:cNvPr>
          <p:cNvSpPr txBox="1"/>
          <p:nvPr/>
        </p:nvSpPr>
        <p:spPr>
          <a:xfrm>
            <a:off x="4357439" y="1768475"/>
            <a:ext cx="4391025" cy="2341694"/>
          </a:xfrm>
          <a:prstGeom prst="rect">
            <a:avLst/>
          </a:prstGeom>
          <a:solidFill>
            <a:schemeClr val="tx1">
              <a:lumMod val="95000"/>
              <a:lumOff val="5000"/>
            </a:schemeClr>
          </a:solidFill>
        </p:spPr>
        <p:txBody>
          <a:bodyPr wrap="square">
            <a:spAutoFit/>
          </a:bodyPr>
          <a:lstStyle/>
          <a:p>
            <a:pPr>
              <a:defRPr/>
            </a:pPr>
            <a:r>
              <a:rPr lang="pt-BR" sz="1800" dirty="0">
                <a:solidFill>
                  <a:schemeClr val="bg1"/>
                </a:solidFill>
                <a:latin typeface="Arial" charset="0"/>
              </a:rPr>
              <a:t>Durante a crise financeira internacional de 2008-9, os bancos privados diminuíram a oferta de crédito e elevaram os juros. Os bancos públicos fizeram o contrário, com o objetivo de estimular o consumo e o investimento. O resultado foi que o Brasil enfrentou aquela crise gerando empregos. </a:t>
            </a:r>
          </a:p>
        </p:txBody>
      </p:sp>
    </p:spTree>
    <p:extLst>
      <p:ext uri="{BB962C8B-B14F-4D97-AF65-F5344CB8AC3E}">
        <p14:creationId xmlns:p14="http://schemas.microsoft.com/office/powerpoint/2010/main" xmlns="" val="11188398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a:extLst>
              <a:ext uri="{FF2B5EF4-FFF2-40B4-BE49-F238E27FC236}">
                <a16:creationId xmlns:a16="http://schemas.microsoft.com/office/drawing/2014/main" xmlns="" id="{C156BACB-45DE-4815-98DB-DB069FB4792D}"/>
              </a:ext>
            </a:extLst>
          </p:cNvPr>
          <p:cNvSpPr>
            <a:spLocks noGrp="1"/>
          </p:cNvSpPr>
          <p:nvPr>
            <p:ph type="title"/>
          </p:nvPr>
        </p:nvSpPr>
        <p:spPr>
          <a:xfrm>
            <a:off x="285591" y="1196752"/>
            <a:ext cx="8456772" cy="555848"/>
          </a:xfrm>
          <a:solidFill>
            <a:srgbClr val="C00000"/>
          </a:solidFill>
        </p:spPr>
        <p:txBody>
          <a:bodyPr/>
          <a:lstStyle/>
          <a:p>
            <a:pPr eaLnBrk="1" hangingPunct="1"/>
            <a:r>
              <a:rPr lang="pt-BR" altLang="pt-BR" sz="2400" dirty="0">
                <a:solidFill>
                  <a:schemeClr val="bg1"/>
                </a:solidFill>
                <a:latin typeface="Arial" panose="020B0604020202020204" pitchFamily="34" charset="0"/>
                <a:cs typeface="Arial" panose="020B0604020202020204" pitchFamily="34" charset="0"/>
              </a:rPr>
              <a:t>Os bancos públicos incomodam  a concorrência privada</a:t>
            </a:r>
            <a:endParaRPr lang="pt-BR" altLang="pt-BR" sz="2400" i="1" dirty="0">
              <a:solidFill>
                <a:schemeClr val="bg1"/>
              </a:solidFill>
              <a:latin typeface="Arial" panose="020B0604020202020204" pitchFamily="34" charset="0"/>
              <a:cs typeface="Arial" panose="020B0604020202020204" pitchFamily="34" charset="0"/>
            </a:endParaRPr>
          </a:p>
        </p:txBody>
      </p:sp>
      <p:pic>
        <p:nvPicPr>
          <p:cNvPr id="6147" name="Picture 11">
            <a:extLst>
              <a:ext uri="{FF2B5EF4-FFF2-40B4-BE49-F238E27FC236}">
                <a16:creationId xmlns:a16="http://schemas.microsoft.com/office/drawing/2014/main" xmlns="" id="{A01F7C71-6B42-4A3F-AE81-5462FB1CDBA8}"/>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284663" y="1916832"/>
            <a:ext cx="4457700" cy="244827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148" name="Picture 3">
            <a:extLst>
              <a:ext uri="{FF2B5EF4-FFF2-40B4-BE49-F238E27FC236}">
                <a16:creationId xmlns:a16="http://schemas.microsoft.com/office/drawing/2014/main" xmlns="" id="{7E8DEF44-326C-46D3-AFA7-AEF6A14FDA47}"/>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85591" y="4725144"/>
            <a:ext cx="3854610" cy="195505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149" name="Picture 4">
            <a:extLst>
              <a:ext uri="{FF2B5EF4-FFF2-40B4-BE49-F238E27FC236}">
                <a16:creationId xmlns:a16="http://schemas.microsoft.com/office/drawing/2014/main" xmlns="" id="{9978F4E9-78D4-4B6E-AA10-9636ABAEE9AC}"/>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284663" y="4437112"/>
            <a:ext cx="1647825" cy="224308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150" name="Picture 9">
            <a:extLst>
              <a:ext uri="{FF2B5EF4-FFF2-40B4-BE49-F238E27FC236}">
                <a16:creationId xmlns:a16="http://schemas.microsoft.com/office/drawing/2014/main" xmlns="" id="{CA76C168-2219-4B30-A85F-298E2F505AA7}"/>
              </a:ext>
            </a:extLst>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285592" y="1916832"/>
            <a:ext cx="3846672" cy="272653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151" name="Picture 10">
            <a:extLst>
              <a:ext uri="{FF2B5EF4-FFF2-40B4-BE49-F238E27FC236}">
                <a16:creationId xmlns:a16="http://schemas.microsoft.com/office/drawing/2014/main" xmlns="" id="{C08458E5-ED84-471B-8E98-D22EDE6FE950}"/>
              </a:ext>
            </a:extLst>
          </p:cNvPr>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6084888" y="4437112"/>
            <a:ext cx="2628900" cy="22430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4909419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riângulo isósceles 2">
            <a:extLst>
              <a:ext uri="{FF2B5EF4-FFF2-40B4-BE49-F238E27FC236}">
                <a16:creationId xmlns:a16="http://schemas.microsoft.com/office/drawing/2014/main" xmlns="" id="{AE8B810C-0E4B-4FB9-9851-F5E0EB19419A}"/>
              </a:ext>
            </a:extLst>
          </p:cNvPr>
          <p:cNvSpPr/>
          <p:nvPr/>
        </p:nvSpPr>
        <p:spPr>
          <a:xfrm rot="658275">
            <a:off x="2851468" y="122186"/>
            <a:ext cx="6690258" cy="6020040"/>
          </a:xfrm>
          <a:prstGeom prst="triangle">
            <a:avLst/>
          </a:prstGeom>
          <a:solidFill>
            <a:srgbClr val="FF0000">
              <a:alpha val="10000"/>
            </a:srgbClr>
          </a:solidFill>
          <a:ln>
            <a:solidFill>
              <a:srgbClr val="FF0000">
                <a:alpha val="1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 name="Título 1"/>
          <p:cNvSpPr>
            <a:spLocks noGrp="1"/>
          </p:cNvSpPr>
          <p:nvPr>
            <p:ph type="ctrTitle"/>
          </p:nvPr>
        </p:nvSpPr>
        <p:spPr>
          <a:xfrm>
            <a:off x="539552" y="2492896"/>
            <a:ext cx="7928118" cy="1790700"/>
          </a:xfrm>
        </p:spPr>
        <p:txBody>
          <a:bodyPr>
            <a:normAutofit fontScale="90000"/>
          </a:bodyPr>
          <a:lstStyle/>
          <a:p>
            <a:r>
              <a:rPr lang="pt-BR" b="1" cap="all" dirty="0">
                <a:solidFill>
                  <a:srgbClr val="002060"/>
                </a:solidFill>
                <a:latin typeface="Arial" panose="020B0604020202020204" pitchFamily="34" charset="0"/>
                <a:cs typeface="Arial" panose="020B0604020202020204" pitchFamily="34" charset="0"/>
              </a:rPr>
              <a:t>PANORAMA dos PRINCIPAIS bancos públicos</a:t>
            </a:r>
            <a:br>
              <a:rPr lang="pt-BR" b="1" cap="all" dirty="0">
                <a:solidFill>
                  <a:srgbClr val="002060"/>
                </a:solidFill>
                <a:latin typeface="Arial" panose="020B0604020202020204" pitchFamily="34" charset="0"/>
                <a:cs typeface="Arial" panose="020B0604020202020204" pitchFamily="34" charset="0"/>
              </a:rPr>
            </a:br>
            <a:r>
              <a:rPr lang="pt-BR" b="1" cap="all" dirty="0">
                <a:solidFill>
                  <a:srgbClr val="002060"/>
                </a:solidFill>
                <a:latin typeface="Arial" panose="020B0604020202020204" pitchFamily="34" charset="0"/>
                <a:cs typeface="Arial" panose="020B0604020202020204" pitchFamily="34" charset="0"/>
              </a:rPr>
              <a:t>- </a:t>
            </a:r>
            <a:r>
              <a:rPr lang="pt-BR" b="1" cap="all"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MINAS GERAIS</a:t>
            </a:r>
            <a:br>
              <a:rPr lang="pt-BR" b="1" cap="all"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pt-BR" b="1" cap="all"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BELO HORIZONE </a:t>
            </a:r>
          </a:p>
        </p:txBody>
      </p:sp>
    </p:spTree>
    <p:extLst>
      <p:ext uri="{BB962C8B-B14F-4D97-AF65-F5344CB8AC3E}">
        <p14:creationId xmlns:p14="http://schemas.microsoft.com/office/powerpoint/2010/main" xmlns="" val="1866079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xmlns="" val="3952751141"/>
              </p:ext>
            </p:extLst>
          </p:nvPr>
        </p:nvGraphicFramePr>
        <p:xfrm>
          <a:off x="793954" y="1629288"/>
          <a:ext cx="7192298" cy="25574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aixaDeTexto 6">
            <a:extLst>
              <a:ext uri="{FF2B5EF4-FFF2-40B4-BE49-F238E27FC236}">
                <a16:creationId xmlns:a16="http://schemas.microsoft.com/office/drawing/2014/main" xmlns="" id="{9A3EEC11-019E-4296-84FE-957F61144B01}"/>
              </a:ext>
            </a:extLst>
          </p:cNvPr>
          <p:cNvSpPr txBox="1">
            <a:spLocks noChangeArrowheads="1"/>
          </p:cNvSpPr>
          <p:nvPr/>
        </p:nvSpPr>
        <p:spPr bwMode="auto">
          <a:xfrm>
            <a:off x="154858" y="1035022"/>
            <a:ext cx="8793726" cy="923330"/>
          </a:xfrm>
          <a:prstGeom prst="rect">
            <a:avLst/>
          </a:prstGeom>
          <a:noFill/>
          <a:ln w="9525">
            <a:noFill/>
            <a:miter lim="800000"/>
            <a:headEnd/>
            <a:tailEnd/>
          </a:ln>
        </p:spPr>
        <p:txBody>
          <a:bodyPr wrap="square">
            <a:spAutoFit/>
          </a:bodyPr>
          <a:lstStyle/>
          <a:p>
            <a:pPr algn="ctr">
              <a:spcAft>
                <a:spcPts val="450"/>
              </a:spcAft>
            </a:pPr>
            <a:r>
              <a:rPr lang="pt-BR" sz="2600" b="1" dirty="0">
                <a:solidFill>
                  <a:srgbClr val="013C80"/>
                </a:solidFill>
                <a:latin typeface="Arial" panose="020B0604020202020204" pitchFamily="34" charset="0"/>
                <a:cs typeface="Arial" panose="020B0604020202020204" pitchFamily="34" charset="0"/>
              </a:rPr>
              <a:t>O ATENDIMENTO BANCÁRIO NO</a:t>
            </a:r>
            <a:br>
              <a:rPr lang="pt-BR" sz="2600" b="1" dirty="0">
                <a:solidFill>
                  <a:srgbClr val="013C80"/>
                </a:solidFill>
                <a:latin typeface="Arial" panose="020B0604020202020204" pitchFamily="34" charset="0"/>
                <a:cs typeface="Arial" panose="020B0604020202020204" pitchFamily="34" charset="0"/>
              </a:rPr>
            </a:br>
            <a:r>
              <a:rPr lang="pt-BR" sz="2600" b="1" dirty="0">
                <a:solidFill>
                  <a:srgbClr val="013C80"/>
                </a:solidFill>
                <a:latin typeface="Arial" panose="020B0604020202020204" pitchFamily="34" charset="0"/>
                <a:cs typeface="Arial" panose="020B0604020202020204" pitchFamily="34" charset="0"/>
              </a:rPr>
              <a:t>ESTADO DE MINAS GERAIS</a:t>
            </a:r>
          </a:p>
        </p:txBody>
      </p:sp>
      <p:graphicFrame>
        <p:nvGraphicFramePr>
          <p:cNvPr id="3" name="Diagrama 2"/>
          <p:cNvGraphicFramePr/>
          <p:nvPr>
            <p:extLst>
              <p:ext uri="{D42A27DB-BD31-4B8C-83A1-F6EECF244321}">
                <p14:modId xmlns:p14="http://schemas.microsoft.com/office/powerpoint/2010/main" xmlns="" val="2690767657"/>
              </p:ext>
            </p:extLst>
          </p:nvPr>
        </p:nvGraphicFramePr>
        <p:xfrm>
          <a:off x="793954" y="4186698"/>
          <a:ext cx="7192298" cy="197860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xmlns="" val="29066243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xmlns="" val="2861087566"/>
              </p:ext>
            </p:extLst>
          </p:nvPr>
        </p:nvGraphicFramePr>
        <p:xfrm>
          <a:off x="58522" y="1438991"/>
          <a:ext cx="6380378" cy="40861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aixaDeTexto 6"/>
          <p:cNvSpPr txBox="1">
            <a:spLocks noChangeArrowheads="1"/>
          </p:cNvSpPr>
          <p:nvPr/>
        </p:nvSpPr>
        <p:spPr bwMode="auto">
          <a:xfrm>
            <a:off x="486697" y="908050"/>
            <a:ext cx="7752736" cy="507831"/>
          </a:xfrm>
          <a:prstGeom prst="rect">
            <a:avLst/>
          </a:prstGeom>
          <a:noFill/>
          <a:ln w="9525">
            <a:noFill/>
            <a:miter lim="800000"/>
            <a:headEnd/>
            <a:tailEnd/>
          </a:ln>
        </p:spPr>
        <p:txBody>
          <a:bodyPr wrap="square">
            <a:spAutoFit/>
          </a:bodyPr>
          <a:lstStyle/>
          <a:p>
            <a:pPr algn="ctr">
              <a:spcAft>
                <a:spcPts val="450"/>
              </a:spcAft>
            </a:pPr>
            <a:r>
              <a:rPr lang="pt-BR" sz="2700" b="1" dirty="0">
                <a:solidFill>
                  <a:srgbClr val="013C80"/>
                </a:solidFill>
                <a:latin typeface="Arial" panose="020B0604020202020204" pitchFamily="34" charset="0"/>
                <a:cs typeface="Arial" panose="020B0604020202020204" pitchFamily="34" charset="0"/>
              </a:rPr>
              <a:t>O Atendimento Bancário em Belo Horizonte</a:t>
            </a:r>
            <a:endParaRPr lang="pt-BR" sz="1800" b="1" dirty="0">
              <a:solidFill>
                <a:srgbClr val="013C80"/>
              </a:solidFill>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xmlns="" val="1469019985"/>
              </p:ext>
            </p:extLst>
          </p:nvPr>
        </p:nvGraphicFramePr>
        <p:xfrm>
          <a:off x="6438900" y="1573981"/>
          <a:ext cx="2362200" cy="406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 name="CaixaDeTexto 4"/>
          <p:cNvSpPr txBox="1">
            <a:spLocks noChangeArrowheads="1"/>
          </p:cNvSpPr>
          <p:nvPr/>
        </p:nvSpPr>
        <p:spPr bwMode="auto">
          <a:xfrm>
            <a:off x="309717" y="5717825"/>
            <a:ext cx="3456385" cy="2308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pt-BR" altLang="pt-BR" sz="900" b="1" dirty="0">
                <a:cs typeface="Arial" panose="020B0604020202020204" pitchFamily="34" charset="0"/>
              </a:rPr>
              <a:t>Fonte: Banco Central do Brasil</a:t>
            </a:r>
          </a:p>
        </p:txBody>
      </p:sp>
    </p:spTree>
    <p:extLst>
      <p:ext uri="{BB962C8B-B14F-4D97-AF65-F5344CB8AC3E}">
        <p14:creationId xmlns:p14="http://schemas.microsoft.com/office/powerpoint/2010/main" xmlns="" val="3557142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xmlns="" id="{9A3EEC11-019E-4296-84FE-957F61144B01}"/>
              </a:ext>
            </a:extLst>
          </p:cNvPr>
          <p:cNvSpPr txBox="1">
            <a:spLocks noChangeArrowheads="1"/>
          </p:cNvSpPr>
          <p:nvPr/>
        </p:nvSpPr>
        <p:spPr bwMode="auto">
          <a:xfrm>
            <a:off x="0" y="857250"/>
            <a:ext cx="9144000" cy="461665"/>
          </a:xfrm>
          <a:prstGeom prst="rect">
            <a:avLst/>
          </a:prstGeom>
          <a:noFill/>
          <a:ln w="9525">
            <a:noFill/>
            <a:miter lim="800000"/>
            <a:headEnd/>
            <a:tailEnd/>
          </a:ln>
        </p:spPr>
        <p:txBody>
          <a:bodyPr wrap="square">
            <a:spAutoFit/>
          </a:bodyPr>
          <a:lstStyle/>
          <a:p>
            <a:pPr algn="ctr">
              <a:spcAft>
                <a:spcPts val="450"/>
              </a:spcAft>
            </a:pPr>
            <a:r>
              <a:rPr lang="pt-BR" b="1" dirty="0">
                <a:solidFill>
                  <a:srgbClr val="013C80"/>
                </a:solidFill>
                <a:latin typeface="Arial" panose="020B0604020202020204" pitchFamily="34" charset="0"/>
                <a:cs typeface="Arial" panose="020B0604020202020204" pitchFamily="34" charset="0"/>
              </a:rPr>
              <a:t>O TOTAL DO CRÉDITO NO ESTADO DE MINAS GERAIS</a:t>
            </a:r>
          </a:p>
        </p:txBody>
      </p:sp>
      <p:sp>
        <p:nvSpPr>
          <p:cNvPr id="6" name="Retângulo 1">
            <a:extLst/>
          </p:cNvPr>
          <p:cNvSpPr>
            <a:spLocks noChangeArrowheads="1"/>
          </p:cNvSpPr>
          <p:nvPr/>
        </p:nvSpPr>
        <p:spPr bwMode="auto">
          <a:xfrm rot="16200000">
            <a:off x="-2292593" y="2500702"/>
            <a:ext cx="5022056" cy="253916"/>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defRPr/>
            </a:pPr>
            <a:r>
              <a:rPr lang="pt-BR" altLang="pt-BR" sz="1050" dirty="0">
                <a:latin typeface="Arial" charset="0"/>
              </a:rPr>
              <a:t>Fonte: Banco Central do Brasil (dados de 01.11.2017)</a:t>
            </a:r>
          </a:p>
        </p:txBody>
      </p:sp>
      <p:sp>
        <p:nvSpPr>
          <p:cNvPr id="9" name="CaixaDeTexto 8"/>
          <p:cNvSpPr txBox="1"/>
          <p:nvPr/>
        </p:nvSpPr>
        <p:spPr>
          <a:xfrm>
            <a:off x="345394" y="5836142"/>
            <a:ext cx="8403070" cy="646331"/>
          </a:xfrm>
          <a:prstGeom prst="rect">
            <a:avLst/>
          </a:prstGeom>
          <a:solidFill>
            <a:srgbClr val="FFC000"/>
          </a:solidFill>
        </p:spPr>
        <p:txBody>
          <a:bodyPr wrap="square" rtlCol="0">
            <a:spAutoFit/>
          </a:bodyPr>
          <a:lstStyle/>
          <a:p>
            <a:pPr algn="ctr"/>
            <a:r>
              <a:rPr lang="pt-BR" sz="1800" b="1" dirty="0">
                <a:latin typeface="Arial" panose="020B0604020202020204" pitchFamily="34" charset="0"/>
                <a:cs typeface="Arial" panose="020B0604020202020204" pitchFamily="34" charset="0"/>
              </a:rPr>
              <a:t>80% das operações de crédito no Estado são administrados </a:t>
            </a:r>
            <a:br>
              <a:rPr lang="pt-BR" sz="1800" b="1" dirty="0">
                <a:latin typeface="Arial" panose="020B0604020202020204" pitchFamily="34" charset="0"/>
                <a:cs typeface="Arial" panose="020B0604020202020204" pitchFamily="34" charset="0"/>
              </a:rPr>
            </a:br>
            <a:r>
              <a:rPr lang="pt-BR" sz="1800" b="1" dirty="0">
                <a:latin typeface="Arial" panose="020B0604020202020204" pitchFamily="34" charset="0"/>
                <a:cs typeface="Arial" panose="020B0604020202020204" pitchFamily="34" charset="0"/>
              </a:rPr>
              <a:t>pelos bancos públicos (Caixa e BB)</a:t>
            </a:r>
          </a:p>
        </p:txBody>
      </p:sp>
      <p:graphicFrame>
        <p:nvGraphicFramePr>
          <p:cNvPr id="2" name="Tabela 1"/>
          <p:cNvGraphicFramePr>
            <a:graphicFrameLocks noGrp="1"/>
          </p:cNvGraphicFramePr>
          <p:nvPr>
            <p:extLst>
              <p:ext uri="{D42A27DB-BD31-4B8C-83A1-F6EECF244321}">
                <p14:modId xmlns:p14="http://schemas.microsoft.com/office/powerpoint/2010/main" xmlns="" val="934351009"/>
              </p:ext>
            </p:extLst>
          </p:nvPr>
        </p:nvGraphicFramePr>
        <p:xfrm>
          <a:off x="755576" y="1266335"/>
          <a:ext cx="7474022" cy="4410080"/>
        </p:xfrm>
        <a:graphic>
          <a:graphicData uri="http://schemas.openxmlformats.org/drawingml/2006/table">
            <a:tbl>
              <a:tblPr>
                <a:tableStyleId>{5C22544A-7EE6-4342-B048-85BDC9FD1C3A}</a:tableStyleId>
              </a:tblPr>
              <a:tblGrid>
                <a:gridCol w="4234411">
                  <a:extLst>
                    <a:ext uri="{9D8B030D-6E8A-4147-A177-3AD203B41FA5}">
                      <a16:colId xmlns:a16="http://schemas.microsoft.com/office/drawing/2014/main" xmlns="" val="20000"/>
                    </a:ext>
                  </a:extLst>
                </a:gridCol>
                <a:gridCol w="2468772">
                  <a:extLst>
                    <a:ext uri="{9D8B030D-6E8A-4147-A177-3AD203B41FA5}">
                      <a16:colId xmlns:a16="http://schemas.microsoft.com/office/drawing/2014/main" xmlns="" val="20001"/>
                    </a:ext>
                  </a:extLst>
                </a:gridCol>
                <a:gridCol w="770839">
                  <a:extLst>
                    <a:ext uri="{9D8B030D-6E8A-4147-A177-3AD203B41FA5}">
                      <a16:colId xmlns:a16="http://schemas.microsoft.com/office/drawing/2014/main" xmlns="" val="20002"/>
                    </a:ext>
                  </a:extLst>
                </a:gridCol>
              </a:tblGrid>
              <a:tr h="212884">
                <a:tc gridSpan="2">
                  <a:txBody>
                    <a:bodyPr/>
                    <a:lstStyle/>
                    <a:p>
                      <a:pPr algn="ctr" fontAlgn="b"/>
                      <a:r>
                        <a:rPr lang="pt-BR" sz="1400" b="1" u="none" strike="noStrike" dirty="0">
                          <a:solidFill>
                            <a:schemeClr val="bg1"/>
                          </a:solidFill>
                          <a:effectLst/>
                          <a:latin typeface="Arial" panose="020B0604020202020204" pitchFamily="34" charset="0"/>
                          <a:cs typeface="Arial" panose="020B0604020202020204" pitchFamily="34" charset="0"/>
                        </a:rPr>
                        <a:t>Operações de Crédito em Minas Gerais:</a:t>
                      </a:r>
                      <a:endParaRPr lang="pt-BR" sz="14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rgbClr val="FF0000"/>
                    </a:solidFill>
                  </a:tcPr>
                </a:tc>
                <a:tc hMerge="1">
                  <a:txBody>
                    <a:bodyPr/>
                    <a:lstStyle/>
                    <a:p>
                      <a:endParaRPr lang="pt-BR"/>
                    </a:p>
                  </a:txBody>
                  <a:tcPr/>
                </a:tc>
                <a:tc>
                  <a:txBody>
                    <a:bodyPr/>
                    <a:lstStyle/>
                    <a:p>
                      <a:pPr algn="ctr" fontAlgn="b"/>
                      <a:r>
                        <a:rPr lang="pt-BR" sz="1400" b="1" u="none" strike="noStrike" dirty="0">
                          <a:solidFill>
                            <a:schemeClr val="bg1"/>
                          </a:solidFill>
                          <a:effectLst/>
                          <a:latin typeface="Arial" panose="020B0604020202020204" pitchFamily="34" charset="0"/>
                          <a:cs typeface="Arial" panose="020B0604020202020204" pitchFamily="34" charset="0"/>
                        </a:rPr>
                        <a:t>%</a:t>
                      </a:r>
                      <a:endParaRPr lang="pt-BR" sz="14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rgbClr val="FF0000"/>
                    </a:solidFill>
                  </a:tcPr>
                </a:tc>
                <a:extLst>
                  <a:ext uri="{0D108BD9-81ED-4DB2-BD59-A6C34878D82A}">
                    <a16:rowId xmlns:a16="http://schemas.microsoft.com/office/drawing/2014/main" xmlns="" val="10000"/>
                  </a:ext>
                </a:extLst>
              </a:tr>
              <a:tr h="212884">
                <a:tc>
                  <a:txBody>
                    <a:bodyPr/>
                    <a:lstStyle/>
                    <a:p>
                      <a:pPr algn="l" fontAlgn="b"/>
                      <a:r>
                        <a:rPr lang="pt-BR" sz="1400" u="none" strike="noStrike" dirty="0">
                          <a:effectLst/>
                          <a:latin typeface="Arial" panose="020B0604020202020204" pitchFamily="34" charset="0"/>
                          <a:cs typeface="Arial" panose="020B0604020202020204" pitchFamily="34" charset="0"/>
                        </a:rPr>
                        <a:t>CAIXA ECONOMICA FEDERAL</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R$ 94.980.828.856,00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50,53</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1"/>
                  </a:ext>
                </a:extLst>
              </a:tr>
              <a:tr h="212884">
                <a:tc>
                  <a:txBody>
                    <a:bodyPr/>
                    <a:lstStyle/>
                    <a:p>
                      <a:pPr algn="l" fontAlgn="b"/>
                      <a:r>
                        <a:rPr lang="pt-BR" sz="1400" u="none" strike="noStrike" dirty="0">
                          <a:effectLst/>
                          <a:latin typeface="Arial" panose="020B0604020202020204" pitchFamily="34" charset="0"/>
                          <a:cs typeface="Arial" panose="020B0604020202020204" pitchFamily="34" charset="0"/>
                        </a:rPr>
                        <a:t>BCO DO BRASIL S.A.</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R$ 54.400.756.337,00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28,94</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2"/>
                  </a:ext>
                </a:extLst>
              </a:tr>
              <a:tr h="212884">
                <a:tc>
                  <a:txBody>
                    <a:bodyPr/>
                    <a:lstStyle/>
                    <a:p>
                      <a:pPr algn="l" fontAlgn="b"/>
                      <a:r>
                        <a:rPr lang="pt-BR" sz="1400" u="none" strike="noStrike" dirty="0">
                          <a:effectLst/>
                          <a:latin typeface="Arial" panose="020B0604020202020204" pitchFamily="34" charset="0"/>
                          <a:cs typeface="Arial" panose="020B0604020202020204" pitchFamily="34" charset="0"/>
                        </a:rPr>
                        <a:t>BCO DO NORDESTE DO BRASIL S.A.</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R$ 499.896.170,00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0,27</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3"/>
                  </a:ext>
                </a:extLst>
              </a:tr>
              <a:tr h="212884">
                <a:tc>
                  <a:txBody>
                    <a:bodyPr/>
                    <a:lstStyle/>
                    <a:p>
                      <a:pPr algn="l" fontAlgn="b"/>
                      <a:r>
                        <a:rPr lang="pt-BR" sz="1400" u="none" strike="noStrike" dirty="0">
                          <a:effectLst/>
                          <a:latin typeface="Arial" panose="020B0604020202020204" pitchFamily="34" charset="0"/>
                          <a:cs typeface="Arial" panose="020B0604020202020204" pitchFamily="34" charset="0"/>
                        </a:rPr>
                        <a:t>BCO DO ESTADO DO RS S.A.</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R$ 44.792.270,00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0,02</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4"/>
                  </a:ext>
                </a:extLst>
              </a:tr>
              <a:tr h="212884">
                <a:tc>
                  <a:txBody>
                    <a:bodyPr/>
                    <a:lstStyle/>
                    <a:p>
                      <a:pPr algn="l" fontAlgn="b"/>
                      <a:r>
                        <a:rPr lang="pt-BR" sz="1400" u="none" strike="noStrike" dirty="0">
                          <a:effectLst/>
                          <a:latin typeface="Arial" panose="020B0604020202020204" pitchFamily="34" charset="0"/>
                          <a:cs typeface="Arial" panose="020B0604020202020204" pitchFamily="34" charset="0"/>
                        </a:rPr>
                        <a:t>BRB - BCO DE BRASILIA S.A.</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R$ 29.085.797,00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0,02</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5"/>
                  </a:ext>
                </a:extLst>
              </a:tr>
              <a:tr h="212884">
                <a:tc>
                  <a:txBody>
                    <a:bodyPr/>
                    <a:lstStyle/>
                    <a:p>
                      <a:pPr algn="ctr" fontAlgn="b"/>
                      <a:r>
                        <a:rPr lang="pt-BR" sz="1400" b="1" u="none" strike="noStrike" dirty="0">
                          <a:solidFill>
                            <a:schemeClr val="bg1"/>
                          </a:solidFill>
                          <a:effectLst/>
                          <a:latin typeface="Arial" panose="020B0604020202020204" pitchFamily="34" charset="0"/>
                          <a:cs typeface="Arial" panose="020B0604020202020204" pitchFamily="34" charset="0"/>
                        </a:rPr>
                        <a:t>Total nos Bancos Públicos:</a:t>
                      </a:r>
                      <a:endParaRPr lang="pt-BR" sz="14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chemeClr val="accent2"/>
                    </a:solidFill>
                  </a:tcPr>
                </a:tc>
                <a:tc>
                  <a:txBody>
                    <a:bodyPr/>
                    <a:lstStyle/>
                    <a:p>
                      <a:pPr algn="r" fontAlgn="b"/>
                      <a:r>
                        <a:rPr lang="pt-BR" sz="1400" b="1" u="none" strike="noStrike" dirty="0">
                          <a:solidFill>
                            <a:schemeClr val="bg1"/>
                          </a:solidFill>
                          <a:effectLst/>
                          <a:latin typeface="Arial" panose="020B0604020202020204" pitchFamily="34" charset="0"/>
                          <a:cs typeface="Arial" panose="020B0604020202020204" pitchFamily="34" charset="0"/>
                        </a:rPr>
                        <a:t>R$ 149.955.359.430,00</a:t>
                      </a:r>
                      <a:endParaRPr lang="pt-BR" sz="14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chemeClr val="accent2"/>
                    </a:solidFill>
                  </a:tcPr>
                </a:tc>
                <a:tc>
                  <a:txBody>
                    <a:bodyPr/>
                    <a:lstStyle/>
                    <a:p>
                      <a:pPr algn="ctr" fontAlgn="b"/>
                      <a:r>
                        <a:rPr lang="pt-BR" sz="1400" b="1" u="none" strike="noStrike" dirty="0">
                          <a:solidFill>
                            <a:schemeClr val="bg1"/>
                          </a:solidFill>
                          <a:effectLst/>
                          <a:latin typeface="Arial" panose="020B0604020202020204" pitchFamily="34" charset="0"/>
                          <a:cs typeface="Arial" panose="020B0604020202020204" pitchFamily="34" charset="0"/>
                        </a:rPr>
                        <a:t>79,78</a:t>
                      </a:r>
                      <a:endParaRPr lang="pt-BR" sz="14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chemeClr val="accent2"/>
                    </a:solidFill>
                  </a:tcPr>
                </a:tc>
                <a:extLst>
                  <a:ext uri="{0D108BD9-81ED-4DB2-BD59-A6C34878D82A}">
                    <a16:rowId xmlns:a16="http://schemas.microsoft.com/office/drawing/2014/main" xmlns="" val="10006"/>
                  </a:ext>
                </a:extLst>
              </a:tr>
              <a:tr h="212884">
                <a:tc>
                  <a:txBody>
                    <a:bodyPr/>
                    <a:lstStyle/>
                    <a:p>
                      <a:pPr algn="l" fontAlgn="b"/>
                      <a:r>
                        <a:rPr lang="pt-BR" sz="1400" u="none" strike="noStrike" dirty="0">
                          <a:effectLst/>
                          <a:latin typeface="Arial" panose="020B0604020202020204" pitchFamily="34" charset="0"/>
                          <a:cs typeface="Arial" panose="020B0604020202020204" pitchFamily="34" charset="0"/>
                        </a:rPr>
                        <a:t>ITAÚ UNIBANCO BM S.A.</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R$ 7.532.425.003,00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4,01</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7"/>
                  </a:ext>
                </a:extLst>
              </a:tr>
              <a:tr h="212884">
                <a:tc>
                  <a:txBody>
                    <a:bodyPr/>
                    <a:lstStyle/>
                    <a:p>
                      <a:pPr algn="l" fontAlgn="b"/>
                      <a:r>
                        <a:rPr lang="pt-BR" sz="1400" u="none" strike="noStrike">
                          <a:effectLst/>
                          <a:latin typeface="Arial" panose="020B0604020202020204" pitchFamily="34" charset="0"/>
                          <a:cs typeface="Arial" panose="020B0604020202020204" pitchFamily="34" charset="0"/>
                        </a:rPr>
                        <a:t>BCO BMG S.A.</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R$ 7.268.808.642,00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3,87</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8"/>
                  </a:ext>
                </a:extLst>
              </a:tr>
              <a:tr h="212884">
                <a:tc>
                  <a:txBody>
                    <a:bodyPr/>
                    <a:lstStyle/>
                    <a:p>
                      <a:pPr algn="l" fontAlgn="b"/>
                      <a:r>
                        <a:rPr lang="pt-BR" sz="1400" u="none" strike="noStrike">
                          <a:effectLst/>
                          <a:latin typeface="Arial" panose="020B0604020202020204" pitchFamily="34" charset="0"/>
                          <a:cs typeface="Arial" panose="020B0604020202020204" pitchFamily="34" charset="0"/>
                        </a:rPr>
                        <a:t>BCO SANTANDER (BRASIL) S.A.</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R$ 5.866.594.376,00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3,12</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9"/>
                  </a:ext>
                </a:extLst>
              </a:tr>
              <a:tr h="212884">
                <a:tc>
                  <a:txBody>
                    <a:bodyPr/>
                    <a:lstStyle/>
                    <a:p>
                      <a:pPr algn="l" fontAlgn="b"/>
                      <a:r>
                        <a:rPr lang="pt-BR" sz="1400" u="none" strike="noStrike" dirty="0">
                          <a:effectLst/>
                          <a:latin typeface="Arial" panose="020B0604020202020204" pitchFamily="34" charset="0"/>
                          <a:cs typeface="Arial" panose="020B0604020202020204" pitchFamily="34" charset="0"/>
                        </a:rPr>
                        <a:t>BCO MERCANTIL DO BRASIL S.A.</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R$ 5.368.502.123,00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2,86</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10"/>
                  </a:ext>
                </a:extLst>
              </a:tr>
              <a:tr h="212884">
                <a:tc>
                  <a:txBody>
                    <a:bodyPr/>
                    <a:lstStyle/>
                    <a:p>
                      <a:pPr algn="l" fontAlgn="b"/>
                      <a:r>
                        <a:rPr lang="pt-BR" sz="1400" u="none" strike="noStrike" dirty="0">
                          <a:effectLst/>
                          <a:latin typeface="Arial" panose="020B0604020202020204" pitchFamily="34" charset="0"/>
                          <a:cs typeface="Arial" panose="020B0604020202020204" pitchFamily="34" charset="0"/>
                        </a:rPr>
                        <a:t>BCO BRADESCO S.A.</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R$ 2.700.906.648,00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1,44</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11"/>
                  </a:ext>
                </a:extLst>
              </a:tr>
              <a:tr h="212884">
                <a:tc>
                  <a:txBody>
                    <a:bodyPr/>
                    <a:lstStyle/>
                    <a:p>
                      <a:pPr algn="l" fontAlgn="b"/>
                      <a:r>
                        <a:rPr lang="pt-BR" sz="1400" u="none" strike="noStrike">
                          <a:effectLst/>
                          <a:latin typeface="Arial" panose="020B0604020202020204" pitchFamily="34" charset="0"/>
                          <a:cs typeface="Arial" panose="020B0604020202020204" pitchFamily="34" charset="0"/>
                        </a:rPr>
                        <a:t>BANCO INTER</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R$ 2.468.749.429,00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1,31</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12"/>
                  </a:ext>
                </a:extLst>
              </a:tr>
              <a:tr h="212884">
                <a:tc>
                  <a:txBody>
                    <a:bodyPr/>
                    <a:lstStyle/>
                    <a:p>
                      <a:pPr algn="l" fontAlgn="b"/>
                      <a:r>
                        <a:rPr lang="pt-BR" sz="1400" u="none" strike="noStrike" dirty="0">
                          <a:effectLst/>
                          <a:latin typeface="Arial" panose="020B0604020202020204" pitchFamily="34" charset="0"/>
                          <a:cs typeface="Arial" panose="020B0604020202020204" pitchFamily="34" charset="0"/>
                        </a:rPr>
                        <a:t>BCO RABOBANK INTL BRASIL S.A.</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R$ 1.515.019.022,00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0,81</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13"/>
                  </a:ext>
                </a:extLst>
              </a:tr>
              <a:tr h="212884">
                <a:tc>
                  <a:txBody>
                    <a:bodyPr/>
                    <a:lstStyle/>
                    <a:p>
                      <a:pPr algn="l" fontAlgn="b"/>
                      <a:r>
                        <a:rPr lang="pt-BR" sz="1400" u="none" strike="noStrike">
                          <a:effectLst/>
                          <a:latin typeface="Arial" panose="020B0604020202020204" pitchFamily="34" charset="0"/>
                          <a:cs typeface="Arial" panose="020B0604020202020204" pitchFamily="34" charset="0"/>
                        </a:rPr>
                        <a:t>BCO TRIANGULO S.A.</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R$ 1.514.410.221,00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0,81</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14"/>
                  </a:ext>
                </a:extLst>
              </a:tr>
              <a:tr h="212884">
                <a:tc>
                  <a:txBody>
                    <a:bodyPr/>
                    <a:lstStyle/>
                    <a:p>
                      <a:pPr algn="l" fontAlgn="b"/>
                      <a:r>
                        <a:rPr lang="pt-BR" sz="1400" u="none" strike="noStrike">
                          <a:effectLst/>
                          <a:latin typeface="Arial" panose="020B0604020202020204" pitchFamily="34" charset="0"/>
                          <a:cs typeface="Arial" panose="020B0604020202020204" pitchFamily="34" charset="0"/>
                        </a:rPr>
                        <a:t>BCO SAFRA S.A.</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R$ 1.044.388.249,00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0,56</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15"/>
                  </a:ext>
                </a:extLst>
              </a:tr>
              <a:tr h="212884">
                <a:tc>
                  <a:txBody>
                    <a:bodyPr/>
                    <a:lstStyle/>
                    <a:p>
                      <a:pPr algn="l" fontAlgn="b"/>
                      <a:r>
                        <a:rPr lang="pt-BR" sz="1400" u="none" strike="noStrike">
                          <a:effectLst/>
                          <a:latin typeface="Arial" panose="020B0604020202020204" pitchFamily="34" charset="0"/>
                          <a:cs typeface="Arial" panose="020B0604020202020204" pitchFamily="34" charset="0"/>
                        </a:rPr>
                        <a:t>BANCO BONSUCESSO S.A.</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R$ 979.489.317,00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0,52</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16"/>
                  </a:ext>
                </a:extLst>
              </a:tr>
              <a:tr h="212884">
                <a:tc>
                  <a:txBody>
                    <a:bodyPr/>
                    <a:lstStyle/>
                    <a:p>
                      <a:pPr algn="l" fontAlgn="b"/>
                      <a:r>
                        <a:rPr lang="pt-BR" sz="1400" u="none" strike="noStrike" dirty="0">
                          <a:effectLst/>
                          <a:latin typeface="Arial" panose="020B0604020202020204" pitchFamily="34" charset="0"/>
                          <a:cs typeface="Arial" panose="020B0604020202020204" pitchFamily="34" charset="0"/>
                        </a:rPr>
                        <a:t>Outros bancos privados</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R$ 1.754.188.053,00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0,93</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17"/>
                  </a:ext>
                </a:extLst>
              </a:tr>
              <a:tr h="212884">
                <a:tc>
                  <a:txBody>
                    <a:bodyPr/>
                    <a:lstStyle/>
                    <a:p>
                      <a:pPr algn="ctr" fontAlgn="b"/>
                      <a:r>
                        <a:rPr lang="pt-BR" sz="1400" b="1" u="none" strike="noStrike" dirty="0">
                          <a:solidFill>
                            <a:schemeClr val="bg1"/>
                          </a:solidFill>
                          <a:effectLst/>
                          <a:latin typeface="Arial" panose="020B0604020202020204" pitchFamily="34" charset="0"/>
                          <a:cs typeface="Arial" panose="020B0604020202020204" pitchFamily="34" charset="0"/>
                        </a:rPr>
                        <a:t>Total nos Bancos Privados:</a:t>
                      </a:r>
                      <a:endParaRPr lang="pt-BR" sz="14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chemeClr val="accent2"/>
                    </a:solidFill>
                  </a:tcPr>
                </a:tc>
                <a:tc>
                  <a:txBody>
                    <a:bodyPr/>
                    <a:lstStyle/>
                    <a:p>
                      <a:pPr algn="r" fontAlgn="b"/>
                      <a:r>
                        <a:rPr lang="pt-BR" sz="1400" b="1" u="none" strike="noStrike" dirty="0">
                          <a:solidFill>
                            <a:schemeClr val="bg1"/>
                          </a:solidFill>
                          <a:effectLst/>
                          <a:latin typeface="Arial" panose="020B0604020202020204" pitchFamily="34" charset="0"/>
                          <a:cs typeface="Arial" panose="020B0604020202020204" pitchFamily="34" charset="0"/>
                        </a:rPr>
                        <a:t>R$ 38.013.481.083,00</a:t>
                      </a:r>
                      <a:endParaRPr lang="pt-BR" sz="14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chemeClr val="accent2"/>
                    </a:solidFill>
                  </a:tcPr>
                </a:tc>
                <a:tc>
                  <a:txBody>
                    <a:bodyPr/>
                    <a:lstStyle/>
                    <a:p>
                      <a:pPr algn="ctr" fontAlgn="b"/>
                      <a:r>
                        <a:rPr lang="pt-BR" sz="1400" b="1" u="none" strike="noStrike" dirty="0">
                          <a:solidFill>
                            <a:schemeClr val="bg1"/>
                          </a:solidFill>
                          <a:effectLst/>
                          <a:latin typeface="Arial" panose="020B0604020202020204" pitchFamily="34" charset="0"/>
                          <a:cs typeface="Arial" panose="020B0604020202020204" pitchFamily="34" charset="0"/>
                        </a:rPr>
                        <a:t>20,22</a:t>
                      </a:r>
                      <a:endParaRPr lang="pt-BR" sz="14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chemeClr val="accent2"/>
                    </a:solidFill>
                  </a:tcPr>
                </a:tc>
                <a:extLst>
                  <a:ext uri="{0D108BD9-81ED-4DB2-BD59-A6C34878D82A}">
                    <a16:rowId xmlns:a16="http://schemas.microsoft.com/office/drawing/2014/main" xmlns="" val="10018"/>
                  </a:ext>
                </a:extLst>
              </a:tr>
              <a:tr h="212884">
                <a:tc>
                  <a:txBody>
                    <a:bodyPr/>
                    <a:lstStyle/>
                    <a:p>
                      <a:pPr algn="l" fontAlgn="b"/>
                      <a:r>
                        <a:rPr lang="pt-BR" sz="1400" b="1" u="none" strike="noStrike" dirty="0">
                          <a:solidFill>
                            <a:schemeClr val="bg1"/>
                          </a:solidFill>
                          <a:effectLst/>
                          <a:latin typeface="Arial" panose="020B0604020202020204" pitchFamily="34" charset="0"/>
                          <a:cs typeface="Arial" panose="020B0604020202020204" pitchFamily="34" charset="0"/>
                        </a:rPr>
                        <a:t>Total das Operações de crédito no Estado:</a:t>
                      </a:r>
                      <a:endParaRPr lang="pt-BR" sz="14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rgbClr val="FF0000"/>
                    </a:solidFill>
                  </a:tcPr>
                </a:tc>
                <a:tc>
                  <a:txBody>
                    <a:bodyPr/>
                    <a:lstStyle/>
                    <a:p>
                      <a:pPr algn="r" fontAlgn="b"/>
                      <a:r>
                        <a:rPr lang="pt-BR" sz="1400" b="1" u="none" strike="noStrike" dirty="0">
                          <a:solidFill>
                            <a:schemeClr val="bg1"/>
                          </a:solidFill>
                          <a:effectLst/>
                          <a:latin typeface="Arial" panose="020B0604020202020204" pitchFamily="34" charset="0"/>
                          <a:cs typeface="Arial" panose="020B0604020202020204" pitchFamily="34" charset="0"/>
                        </a:rPr>
                        <a:t>R$ 187.968.840.513,00</a:t>
                      </a:r>
                      <a:endParaRPr lang="pt-BR" sz="14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rgbClr val="FF0000"/>
                    </a:solidFill>
                  </a:tcPr>
                </a:tc>
                <a:tc>
                  <a:txBody>
                    <a:bodyPr/>
                    <a:lstStyle/>
                    <a:p>
                      <a:pPr algn="ctr" fontAlgn="b"/>
                      <a:r>
                        <a:rPr lang="pt-BR" sz="1400" b="1" u="none" strike="noStrike" dirty="0">
                          <a:solidFill>
                            <a:schemeClr val="bg1"/>
                          </a:solidFill>
                          <a:effectLst/>
                          <a:latin typeface="Arial" panose="020B0604020202020204" pitchFamily="34" charset="0"/>
                          <a:cs typeface="Arial" panose="020B0604020202020204" pitchFamily="34" charset="0"/>
                        </a:rPr>
                        <a:t>100,00</a:t>
                      </a:r>
                      <a:endParaRPr lang="pt-BR" sz="14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rgbClr val="FF0000"/>
                    </a:solidFill>
                  </a:tcPr>
                </a:tc>
                <a:extLst>
                  <a:ext uri="{0D108BD9-81ED-4DB2-BD59-A6C34878D82A}">
                    <a16:rowId xmlns:a16="http://schemas.microsoft.com/office/drawing/2014/main" xmlns="" val="10019"/>
                  </a:ext>
                </a:extLst>
              </a:tr>
            </a:tbl>
          </a:graphicData>
        </a:graphic>
      </p:graphicFrame>
      <p:sp>
        <p:nvSpPr>
          <p:cNvPr id="3" name="Retângulo de cantos arredondados 2"/>
          <p:cNvSpPr/>
          <p:nvPr/>
        </p:nvSpPr>
        <p:spPr>
          <a:xfrm>
            <a:off x="7593574" y="1488750"/>
            <a:ext cx="506817" cy="216167"/>
          </a:xfrm>
          <a:prstGeom prst="round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800">
              <a:latin typeface="Arial" panose="020B0604020202020204" pitchFamily="34" charset="0"/>
              <a:cs typeface="Arial" panose="020B0604020202020204" pitchFamily="34" charset="0"/>
            </a:endParaRPr>
          </a:p>
        </p:txBody>
      </p:sp>
      <p:sp>
        <p:nvSpPr>
          <p:cNvPr id="10" name="Retângulo de cantos arredondados 9"/>
          <p:cNvSpPr/>
          <p:nvPr/>
        </p:nvSpPr>
        <p:spPr>
          <a:xfrm>
            <a:off x="7593575" y="1704916"/>
            <a:ext cx="506816" cy="216167"/>
          </a:xfrm>
          <a:prstGeom prst="round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8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12862555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xmlns="" id="{9A3EEC11-019E-4296-84FE-957F61144B01}"/>
              </a:ext>
            </a:extLst>
          </p:cNvPr>
          <p:cNvSpPr txBox="1">
            <a:spLocks noChangeArrowheads="1"/>
          </p:cNvSpPr>
          <p:nvPr/>
        </p:nvSpPr>
        <p:spPr bwMode="auto">
          <a:xfrm>
            <a:off x="-252536" y="797803"/>
            <a:ext cx="9721080" cy="430887"/>
          </a:xfrm>
          <a:prstGeom prst="rect">
            <a:avLst/>
          </a:prstGeom>
          <a:noFill/>
          <a:ln w="9525">
            <a:noFill/>
            <a:miter lim="800000"/>
            <a:headEnd/>
            <a:tailEnd/>
          </a:ln>
        </p:spPr>
        <p:txBody>
          <a:bodyPr wrap="square">
            <a:spAutoFit/>
          </a:bodyPr>
          <a:lstStyle/>
          <a:p>
            <a:pPr algn="ctr">
              <a:spcAft>
                <a:spcPts val="450"/>
              </a:spcAft>
            </a:pPr>
            <a:r>
              <a:rPr lang="pt-BR" sz="2200" b="1" dirty="0">
                <a:solidFill>
                  <a:srgbClr val="013C80"/>
                </a:solidFill>
                <a:latin typeface="Arial" panose="020B0604020202020204" pitchFamily="34" charset="0"/>
                <a:cs typeface="Arial" panose="020B0604020202020204" pitchFamily="34" charset="0"/>
              </a:rPr>
              <a:t>O TOTAL RURAL E IMOBILIÁRIO NO ESTADO DE MINAS GERAIS</a:t>
            </a:r>
          </a:p>
        </p:txBody>
      </p:sp>
      <p:sp>
        <p:nvSpPr>
          <p:cNvPr id="6" name="Retângulo 1">
            <a:extLst/>
          </p:cNvPr>
          <p:cNvSpPr>
            <a:spLocks noChangeArrowheads="1"/>
          </p:cNvSpPr>
          <p:nvPr/>
        </p:nvSpPr>
        <p:spPr bwMode="auto">
          <a:xfrm>
            <a:off x="251520" y="6485711"/>
            <a:ext cx="5022056" cy="253916"/>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defRPr/>
            </a:pPr>
            <a:r>
              <a:rPr lang="pt-BR" altLang="pt-BR" sz="1050" dirty="0">
                <a:latin typeface="Arial" charset="0"/>
              </a:rPr>
              <a:t>Fonte: Banco Central do Brasil (dados de 01.11.2017)</a:t>
            </a:r>
          </a:p>
        </p:txBody>
      </p:sp>
      <p:sp>
        <p:nvSpPr>
          <p:cNvPr id="9" name="CaixaDeTexto 8"/>
          <p:cNvSpPr txBox="1"/>
          <p:nvPr/>
        </p:nvSpPr>
        <p:spPr>
          <a:xfrm>
            <a:off x="3707904" y="6093296"/>
            <a:ext cx="5328592" cy="646331"/>
          </a:xfrm>
          <a:prstGeom prst="rect">
            <a:avLst/>
          </a:prstGeom>
          <a:solidFill>
            <a:srgbClr val="FFC000"/>
          </a:solidFill>
        </p:spPr>
        <p:txBody>
          <a:bodyPr wrap="square" rtlCol="0">
            <a:spAutoFit/>
          </a:bodyPr>
          <a:lstStyle/>
          <a:p>
            <a:pPr algn="ctr"/>
            <a:r>
              <a:rPr lang="pt-BR" sz="1800" b="1" dirty="0">
                <a:latin typeface="Arial" panose="020B0604020202020204" pitchFamily="34" charset="0"/>
                <a:cs typeface="Arial" panose="020B0604020202020204" pitchFamily="34" charset="0"/>
              </a:rPr>
              <a:t>82,6% do Crédito Rural  e 98,2% do Imobiliário em MG estão nos bancos públicos</a:t>
            </a:r>
          </a:p>
        </p:txBody>
      </p:sp>
      <p:graphicFrame>
        <p:nvGraphicFramePr>
          <p:cNvPr id="4" name="Tabela 3"/>
          <p:cNvGraphicFramePr>
            <a:graphicFrameLocks noGrp="1"/>
          </p:cNvGraphicFramePr>
          <p:nvPr>
            <p:extLst>
              <p:ext uri="{D42A27DB-BD31-4B8C-83A1-F6EECF244321}">
                <p14:modId xmlns:p14="http://schemas.microsoft.com/office/powerpoint/2010/main" xmlns="" val="4156039753"/>
              </p:ext>
            </p:extLst>
          </p:nvPr>
        </p:nvGraphicFramePr>
        <p:xfrm>
          <a:off x="440792" y="1196752"/>
          <a:ext cx="8262416" cy="4822512"/>
        </p:xfrm>
        <a:graphic>
          <a:graphicData uri="http://schemas.openxmlformats.org/drawingml/2006/table">
            <a:tbl>
              <a:tblPr>
                <a:tableStyleId>{5C22544A-7EE6-4342-B048-85BDC9FD1C3A}</a:tableStyleId>
              </a:tblPr>
              <a:tblGrid>
                <a:gridCol w="3260771">
                  <a:extLst>
                    <a:ext uri="{9D8B030D-6E8A-4147-A177-3AD203B41FA5}">
                      <a16:colId xmlns:a16="http://schemas.microsoft.com/office/drawing/2014/main" xmlns="" val="20000"/>
                    </a:ext>
                  </a:extLst>
                </a:gridCol>
                <a:gridCol w="1803830">
                  <a:extLst>
                    <a:ext uri="{9D8B030D-6E8A-4147-A177-3AD203B41FA5}">
                      <a16:colId xmlns:a16="http://schemas.microsoft.com/office/drawing/2014/main" xmlns="" val="20001"/>
                    </a:ext>
                  </a:extLst>
                </a:gridCol>
                <a:gridCol w="842586">
                  <a:extLst>
                    <a:ext uri="{9D8B030D-6E8A-4147-A177-3AD203B41FA5}">
                      <a16:colId xmlns:a16="http://schemas.microsoft.com/office/drawing/2014/main" xmlns="" val="20002"/>
                    </a:ext>
                  </a:extLst>
                </a:gridCol>
                <a:gridCol w="1771640">
                  <a:extLst>
                    <a:ext uri="{9D8B030D-6E8A-4147-A177-3AD203B41FA5}">
                      <a16:colId xmlns:a16="http://schemas.microsoft.com/office/drawing/2014/main" xmlns="" val="20003"/>
                    </a:ext>
                  </a:extLst>
                </a:gridCol>
                <a:gridCol w="583589">
                  <a:extLst>
                    <a:ext uri="{9D8B030D-6E8A-4147-A177-3AD203B41FA5}">
                      <a16:colId xmlns:a16="http://schemas.microsoft.com/office/drawing/2014/main" xmlns="" val="20004"/>
                    </a:ext>
                  </a:extLst>
                </a:gridCol>
              </a:tblGrid>
              <a:tr h="212884">
                <a:tc>
                  <a:txBody>
                    <a:bodyPr/>
                    <a:lstStyle/>
                    <a:p>
                      <a:pPr algn="ctr" fontAlgn="b"/>
                      <a:r>
                        <a:rPr lang="pt-BR" sz="1400" b="1" u="none" strike="noStrike" dirty="0">
                          <a:solidFill>
                            <a:schemeClr val="bg1"/>
                          </a:solidFill>
                          <a:effectLst/>
                          <a:latin typeface="Arial" panose="020B0604020202020204" pitchFamily="34" charset="0"/>
                          <a:cs typeface="Arial" panose="020B0604020202020204" pitchFamily="34" charset="0"/>
                        </a:rPr>
                        <a:t>Instituições</a:t>
                      </a:r>
                      <a:endParaRPr lang="pt-BR" sz="14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rgbClr val="FF0000"/>
                    </a:solidFill>
                  </a:tcPr>
                </a:tc>
                <a:tc>
                  <a:txBody>
                    <a:bodyPr/>
                    <a:lstStyle/>
                    <a:p>
                      <a:pPr algn="ctr" fontAlgn="b"/>
                      <a:r>
                        <a:rPr lang="pt-BR" sz="1400" b="1" u="none" strike="noStrike" dirty="0">
                          <a:solidFill>
                            <a:schemeClr val="bg1"/>
                          </a:solidFill>
                          <a:effectLst/>
                          <a:latin typeface="Arial" panose="020B0604020202020204" pitchFamily="34" charset="0"/>
                          <a:cs typeface="Arial" panose="020B0604020202020204" pitchFamily="34" charset="0"/>
                        </a:rPr>
                        <a:t>Crédito Rural em MG:</a:t>
                      </a:r>
                      <a:endParaRPr lang="pt-BR" sz="14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rgbClr val="FF0000"/>
                    </a:solidFill>
                  </a:tcPr>
                </a:tc>
                <a:tc>
                  <a:txBody>
                    <a:bodyPr/>
                    <a:lstStyle/>
                    <a:p>
                      <a:pPr algn="ctr" fontAlgn="b"/>
                      <a:r>
                        <a:rPr lang="pt-BR" sz="1400" b="1" u="none" strike="noStrike" dirty="0">
                          <a:solidFill>
                            <a:schemeClr val="bg1"/>
                          </a:solidFill>
                          <a:effectLst/>
                          <a:latin typeface="Arial" panose="020B0604020202020204" pitchFamily="34" charset="0"/>
                          <a:cs typeface="Arial" panose="020B0604020202020204" pitchFamily="34" charset="0"/>
                        </a:rPr>
                        <a:t>%</a:t>
                      </a:r>
                      <a:endParaRPr lang="pt-BR" sz="14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rgbClr val="FF0000"/>
                    </a:solidFill>
                  </a:tcPr>
                </a:tc>
                <a:tc>
                  <a:txBody>
                    <a:bodyPr/>
                    <a:lstStyle/>
                    <a:p>
                      <a:pPr algn="ctr" fontAlgn="b"/>
                      <a:r>
                        <a:rPr lang="pt-BR" sz="1400" b="1" u="none" strike="noStrike" dirty="0">
                          <a:solidFill>
                            <a:schemeClr val="bg1"/>
                          </a:solidFill>
                          <a:effectLst/>
                          <a:latin typeface="Arial" panose="020B0604020202020204" pitchFamily="34" charset="0"/>
                          <a:cs typeface="Arial" panose="020B0604020202020204" pitchFamily="34" charset="0"/>
                        </a:rPr>
                        <a:t>Crédito Imobiliário em MG:</a:t>
                      </a:r>
                      <a:endParaRPr lang="pt-BR" sz="14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rgbClr val="FF0000"/>
                    </a:solidFill>
                  </a:tcPr>
                </a:tc>
                <a:tc>
                  <a:txBody>
                    <a:bodyPr/>
                    <a:lstStyle/>
                    <a:p>
                      <a:pPr algn="ctr" fontAlgn="b"/>
                      <a:r>
                        <a:rPr lang="pt-BR" sz="1400" b="1" u="none" strike="noStrike" dirty="0">
                          <a:solidFill>
                            <a:schemeClr val="bg1"/>
                          </a:solidFill>
                          <a:effectLst/>
                          <a:latin typeface="Arial" panose="020B0604020202020204" pitchFamily="34" charset="0"/>
                          <a:cs typeface="Arial" panose="020B0604020202020204" pitchFamily="34" charset="0"/>
                        </a:rPr>
                        <a:t>%</a:t>
                      </a:r>
                      <a:endParaRPr lang="pt-BR" sz="14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rgbClr val="FF0000"/>
                    </a:solidFill>
                  </a:tcPr>
                </a:tc>
                <a:extLst>
                  <a:ext uri="{0D108BD9-81ED-4DB2-BD59-A6C34878D82A}">
                    <a16:rowId xmlns:a16="http://schemas.microsoft.com/office/drawing/2014/main" xmlns="" val="10000"/>
                  </a:ext>
                </a:extLst>
              </a:tr>
              <a:tr h="212884">
                <a:tc>
                  <a:txBody>
                    <a:bodyPr/>
                    <a:lstStyle/>
                    <a:p>
                      <a:pPr algn="l" fontAlgn="b"/>
                      <a:r>
                        <a:rPr lang="pt-BR" sz="1400" u="none" strike="noStrike" dirty="0">
                          <a:effectLst/>
                          <a:latin typeface="Arial" panose="020B0604020202020204" pitchFamily="34" charset="0"/>
                          <a:cs typeface="Arial" panose="020B0604020202020204" pitchFamily="34" charset="0"/>
                        </a:rPr>
                        <a:t>CAIXA ECONOMICA FEDERAL</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R$ 844.346.780,00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3,28</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R$ 52.142.671.677,00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91,56</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1"/>
                  </a:ext>
                </a:extLst>
              </a:tr>
              <a:tr h="212884">
                <a:tc>
                  <a:txBody>
                    <a:bodyPr/>
                    <a:lstStyle/>
                    <a:p>
                      <a:pPr algn="l" fontAlgn="b"/>
                      <a:r>
                        <a:rPr lang="pt-BR" sz="1400" u="none" strike="noStrike" dirty="0">
                          <a:effectLst/>
                          <a:latin typeface="Arial" panose="020B0604020202020204" pitchFamily="34" charset="0"/>
                          <a:cs typeface="Arial" panose="020B0604020202020204" pitchFamily="34" charset="0"/>
                        </a:rPr>
                        <a:t>BCO DO BRASIL S.A.</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R$ 20.231.806.757,00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78,48</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R$ 3.737.841.806,00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6,56</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2"/>
                  </a:ext>
                </a:extLst>
              </a:tr>
              <a:tr h="418624">
                <a:tc>
                  <a:txBody>
                    <a:bodyPr/>
                    <a:lstStyle/>
                    <a:p>
                      <a:pPr algn="l" fontAlgn="b"/>
                      <a:r>
                        <a:rPr lang="pt-BR" sz="1400" u="none" strike="noStrike" dirty="0">
                          <a:effectLst/>
                          <a:latin typeface="Arial" panose="020B0604020202020204" pitchFamily="34" charset="0"/>
                          <a:cs typeface="Arial" panose="020B0604020202020204" pitchFamily="34" charset="0"/>
                        </a:rPr>
                        <a:t>BCO DO NORDESTE DO BRASIL S.A.</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R$ 196.584.662,00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0,76</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R$ 50.656.377,00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0,09</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3"/>
                  </a:ext>
                </a:extLst>
              </a:tr>
              <a:tr h="212884">
                <a:tc>
                  <a:txBody>
                    <a:bodyPr/>
                    <a:lstStyle/>
                    <a:p>
                      <a:pPr algn="l" fontAlgn="b"/>
                      <a:r>
                        <a:rPr lang="pt-BR" sz="1400" u="none" strike="noStrike">
                          <a:effectLst/>
                          <a:latin typeface="Arial" panose="020B0604020202020204" pitchFamily="34" charset="0"/>
                          <a:cs typeface="Arial" panose="020B0604020202020204" pitchFamily="34" charset="0"/>
                        </a:rPr>
                        <a:t>BRB - BCO DE BRASILIA S.A.</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R$ 27.540.664,00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0,11</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4"/>
                  </a:ext>
                </a:extLst>
              </a:tr>
              <a:tr h="212884">
                <a:tc>
                  <a:txBody>
                    <a:bodyPr/>
                    <a:lstStyle/>
                    <a:p>
                      <a:pPr algn="ctr" fontAlgn="b"/>
                      <a:r>
                        <a:rPr lang="pt-BR" sz="1400" b="1" u="none" strike="noStrike" dirty="0">
                          <a:solidFill>
                            <a:schemeClr val="tx1"/>
                          </a:solidFill>
                          <a:effectLst/>
                          <a:latin typeface="Arial" panose="020B0604020202020204" pitchFamily="34" charset="0"/>
                          <a:cs typeface="Arial" panose="020B0604020202020204" pitchFamily="34" charset="0"/>
                        </a:rPr>
                        <a:t>Total nos Bancos Públicos:</a:t>
                      </a:r>
                      <a:endParaRPr lang="pt-BR" sz="1400" b="1" i="0" u="none" strike="noStrike" dirty="0">
                        <a:solidFill>
                          <a:schemeClr val="tx1"/>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tc>
                  <a:txBody>
                    <a:bodyPr/>
                    <a:lstStyle/>
                    <a:p>
                      <a:pPr algn="r" fontAlgn="b"/>
                      <a:r>
                        <a:rPr lang="pt-BR" sz="1400" b="1" u="none" strike="noStrike" dirty="0">
                          <a:solidFill>
                            <a:schemeClr val="tx1"/>
                          </a:solidFill>
                          <a:effectLst/>
                          <a:latin typeface="Arial" panose="020B0604020202020204" pitchFamily="34" charset="0"/>
                          <a:cs typeface="Arial" panose="020B0604020202020204" pitchFamily="34" charset="0"/>
                        </a:rPr>
                        <a:t>R$ 21.300.278.863,00</a:t>
                      </a:r>
                      <a:endParaRPr lang="pt-BR" sz="1400" b="1" i="0" u="none" strike="noStrike" dirty="0">
                        <a:solidFill>
                          <a:schemeClr val="tx1"/>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tc>
                  <a:txBody>
                    <a:bodyPr/>
                    <a:lstStyle/>
                    <a:p>
                      <a:pPr algn="ctr" fontAlgn="b"/>
                      <a:r>
                        <a:rPr lang="pt-BR" sz="1400" b="1" u="none" strike="noStrike" dirty="0">
                          <a:solidFill>
                            <a:schemeClr val="tx1"/>
                          </a:solidFill>
                          <a:effectLst/>
                          <a:latin typeface="Arial" panose="020B0604020202020204" pitchFamily="34" charset="0"/>
                          <a:cs typeface="Arial" panose="020B0604020202020204" pitchFamily="34" charset="0"/>
                        </a:rPr>
                        <a:t>82,63</a:t>
                      </a:r>
                      <a:endParaRPr lang="pt-BR" sz="1400" b="1" i="0" u="none" strike="noStrike" dirty="0">
                        <a:solidFill>
                          <a:schemeClr val="tx1"/>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tc>
                  <a:txBody>
                    <a:bodyPr/>
                    <a:lstStyle/>
                    <a:p>
                      <a:pPr algn="r" fontAlgn="b"/>
                      <a:r>
                        <a:rPr lang="pt-BR" sz="1400" b="1" u="none" strike="noStrike" dirty="0">
                          <a:solidFill>
                            <a:schemeClr val="tx1"/>
                          </a:solidFill>
                          <a:effectLst/>
                          <a:latin typeface="Arial" panose="020B0604020202020204" pitchFamily="34" charset="0"/>
                          <a:cs typeface="Arial" panose="020B0604020202020204" pitchFamily="34" charset="0"/>
                        </a:rPr>
                        <a:t>R$ 55.931.169.860,00</a:t>
                      </a:r>
                      <a:endParaRPr lang="pt-BR" sz="1400" b="1" i="0" u="none" strike="noStrike" dirty="0">
                        <a:solidFill>
                          <a:schemeClr val="tx1"/>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tc>
                  <a:txBody>
                    <a:bodyPr/>
                    <a:lstStyle/>
                    <a:p>
                      <a:pPr algn="ctr" fontAlgn="b"/>
                      <a:r>
                        <a:rPr lang="pt-BR" sz="1400" b="1" u="none" strike="noStrike" dirty="0">
                          <a:solidFill>
                            <a:schemeClr val="tx1"/>
                          </a:solidFill>
                          <a:effectLst/>
                          <a:latin typeface="Arial" panose="020B0604020202020204" pitchFamily="34" charset="0"/>
                          <a:cs typeface="Arial" panose="020B0604020202020204" pitchFamily="34" charset="0"/>
                        </a:rPr>
                        <a:t>98,21</a:t>
                      </a:r>
                      <a:endParaRPr lang="pt-BR" sz="1400" b="1" i="0" u="none" strike="noStrike" dirty="0">
                        <a:solidFill>
                          <a:schemeClr val="tx1"/>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extLst>
                  <a:ext uri="{0D108BD9-81ED-4DB2-BD59-A6C34878D82A}">
                    <a16:rowId xmlns:a16="http://schemas.microsoft.com/office/drawing/2014/main" xmlns="" val="10005"/>
                  </a:ext>
                </a:extLst>
              </a:tr>
              <a:tr h="212884">
                <a:tc>
                  <a:txBody>
                    <a:bodyPr/>
                    <a:lstStyle/>
                    <a:p>
                      <a:pPr algn="l" fontAlgn="b"/>
                      <a:r>
                        <a:rPr lang="pt-BR" sz="1400" u="none" strike="noStrike">
                          <a:effectLst/>
                          <a:latin typeface="Arial" panose="020B0604020202020204" pitchFamily="34" charset="0"/>
                          <a:cs typeface="Arial" panose="020B0604020202020204" pitchFamily="34" charset="0"/>
                        </a:rPr>
                        <a:t>ITAÚ UNIBANCO BM S.A.</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R$ 598.823.646,00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2,32</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6"/>
                  </a:ext>
                </a:extLst>
              </a:tr>
              <a:tr h="212884">
                <a:tc>
                  <a:txBody>
                    <a:bodyPr/>
                    <a:lstStyle/>
                    <a:p>
                      <a:pPr algn="l" fontAlgn="b"/>
                      <a:r>
                        <a:rPr lang="pt-BR" sz="1400" u="none" strike="noStrike" dirty="0">
                          <a:effectLst/>
                          <a:latin typeface="Arial" panose="020B0604020202020204" pitchFamily="34" charset="0"/>
                          <a:cs typeface="Arial" panose="020B0604020202020204" pitchFamily="34" charset="0"/>
                        </a:rPr>
                        <a:t>BCO BMG S.A.</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R$ 21.874.501,00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0,08</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7"/>
                  </a:ext>
                </a:extLst>
              </a:tr>
              <a:tr h="212884">
                <a:tc>
                  <a:txBody>
                    <a:bodyPr/>
                    <a:lstStyle/>
                    <a:p>
                      <a:pPr algn="l" fontAlgn="b"/>
                      <a:r>
                        <a:rPr lang="pt-BR" sz="1400" u="none" strike="noStrike">
                          <a:effectLst/>
                          <a:latin typeface="Arial" panose="020B0604020202020204" pitchFamily="34" charset="0"/>
                          <a:cs typeface="Arial" panose="020B0604020202020204" pitchFamily="34" charset="0"/>
                        </a:rPr>
                        <a:t>BCO SANTANDER (BRASIL) S.A.</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R$ 912.948.963,00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3,54</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8"/>
                  </a:ext>
                </a:extLst>
              </a:tr>
              <a:tr h="212884">
                <a:tc>
                  <a:txBody>
                    <a:bodyPr/>
                    <a:lstStyle/>
                    <a:p>
                      <a:pPr algn="l" fontAlgn="b"/>
                      <a:r>
                        <a:rPr lang="pt-BR" sz="1400" u="none" strike="noStrike">
                          <a:effectLst/>
                          <a:latin typeface="Arial" panose="020B0604020202020204" pitchFamily="34" charset="0"/>
                          <a:cs typeface="Arial" panose="020B0604020202020204" pitchFamily="34" charset="0"/>
                        </a:rPr>
                        <a:t>BCO MERCANTIL DO BRASIL S.A.</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R$ 444.481.845,00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1,72</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R$ 95.510.505,00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0,17</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9"/>
                  </a:ext>
                </a:extLst>
              </a:tr>
              <a:tr h="212884">
                <a:tc>
                  <a:txBody>
                    <a:bodyPr/>
                    <a:lstStyle/>
                    <a:p>
                      <a:pPr algn="l" fontAlgn="b"/>
                      <a:r>
                        <a:rPr lang="pt-BR" sz="1400" u="none" strike="noStrike">
                          <a:effectLst/>
                          <a:latin typeface="Arial" panose="020B0604020202020204" pitchFamily="34" charset="0"/>
                          <a:cs typeface="Arial" panose="020B0604020202020204" pitchFamily="34" charset="0"/>
                        </a:rPr>
                        <a:t>BCO BRADESCO S.A.</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R$ 1.437.169.568,00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5,57</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10"/>
                  </a:ext>
                </a:extLst>
              </a:tr>
              <a:tr h="212884">
                <a:tc>
                  <a:txBody>
                    <a:bodyPr/>
                    <a:lstStyle/>
                    <a:p>
                      <a:pPr algn="l" fontAlgn="b"/>
                      <a:r>
                        <a:rPr lang="pt-BR" sz="1400" u="none" strike="noStrike" dirty="0">
                          <a:effectLst/>
                          <a:latin typeface="Arial" panose="020B0604020202020204" pitchFamily="34" charset="0"/>
                          <a:cs typeface="Arial" panose="020B0604020202020204" pitchFamily="34" charset="0"/>
                        </a:rPr>
                        <a:t>BANCO INTER</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R$ 0,00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R$ 833.824.723,00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1,46</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11"/>
                  </a:ext>
                </a:extLst>
              </a:tr>
              <a:tr h="418624">
                <a:tc>
                  <a:txBody>
                    <a:bodyPr/>
                    <a:lstStyle/>
                    <a:p>
                      <a:pPr algn="l" fontAlgn="b"/>
                      <a:r>
                        <a:rPr lang="pt-BR" sz="1400" u="none" strike="noStrike" dirty="0">
                          <a:effectLst/>
                          <a:latin typeface="Arial" panose="020B0604020202020204" pitchFamily="34" charset="0"/>
                          <a:cs typeface="Arial" panose="020B0604020202020204" pitchFamily="34" charset="0"/>
                        </a:rPr>
                        <a:t>BCO RABOBANK INTL BRASIL S.A.</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R$ 838.739.090,00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3,25</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12"/>
                  </a:ext>
                </a:extLst>
              </a:tr>
              <a:tr h="212884">
                <a:tc>
                  <a:txBody>
                    <a:bodyPr/>
                    <a:lstStyle/>
                    <a:p>
                      <a:pPr algn="l" fontAlgn="b"/>
                      <a:r>
                        <a:rPr lang="pt-BR" sz="1400" u="none" strike="noStrike">
                          <a:effectLst/>
                          <a:latin typeface="Arial" panose="020B0604020202020204" pitchFamily="34" charset="0"/>
                          <a:cs typeface="Arial" panose="020B0604020202020204" pitchFamily="34" charset="0"/>
                        </a:rPr>
                        <a:t>BCO TRIANGULO S.A.</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R$ 1.282.863,00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13"/>
                  </a:ext>
                </a:extLst>
              </a:tr>
              <a:tr h="212884">
                <a:tc>
                  <a:txBody>
                    <a:bodyPr/>
                    <a:lstStyle/>
                    <a:p>
                      <a:pPr algn="l" fontAlgn="b"/>
                      <a:r>
                        <a:rPr lang="pt-BR" sz="1400" u="none" strike="noStrike">
                          <a:effectLst/>
                          <a:latin typeface="Arial" panose="020B0604020202020204" pitchFamily="34" charset="0"/>
                          <a:cs typeface="Arial" panose="020B0604020202020204" pitchFamily="34" charset="0"/>
                        </a:rPr>
                        <a:t>BCO SAFRA S.A.</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R$ 163.963.467,00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0,64</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R$ 0,00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14"/>
                  </a:ext>
                </a:extLst>
              </a:tr>
              <a:tr h="212884">
                <a:tc>
                  <a:txBody>
                    <a:bodyPr/>
                    <a:lstStyle/>
                    <a:p>
                      <a:pPr algn="l" fontAlgn="b"/>
                      <a:r>
                        <a:rPr lang="pt-BR" sz="1400" u="none" strike="noStrike">
                          <a:effectLst/>
                          <a:latin typeface="Arial" panose="020B0604020202020204" pitchFamily="34" charset="0"/>
                          <a:cs typeface="Arial" panose="020B0604020202020204" pitchFamily="34" charset="0"/>
                        </a:rPr>
                        <a:t>Outros bancos privados</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R$ 59.529.385,00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0,23</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R$ 87.202.426,00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400" u="none" strike="noStrike" dirty="0">
                          <a:effectLst/>
                          <a:latin typeface="Arial" panose="020B0604020202020204" pitchFamily="34" charset="0"/>
                          <a:cs typeface="Arial" panose="020B0604020202020204" pitchFamily="34" charset="0"/>
                        </a:rPr>
                        <a:t>0,15</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15"/>
                  </a:ext>
                </a:extLst>
              </a:tr>
              <a:tr h="212884">
                <a:tc>
                  <a:txBody>
                    <a:bodyPr/>
                    <a:lstStyle/>
                    <a:p>
                      <a:pPr algn="ctr" fontAlgn="b"/>
                      <a:r>
                        <a:rPr lang="pt-BR" sz="1400" b="1" u="none" strike="noStrike" dirty="0">
                          <a:solidFill>
                            <a:schemeClr val="tx1"/>
                          </a:solidFill>
                          <a:effectLst/>
                          <a:latin typeface="Arial" panose="020B0604020202020204" pitchFamily="34" charset="0"/>
                          <a:cs typeface="Arial" panose="020B0604020202020204" pitchFamily="34" charset="0"/>
                        </a:rPr>
                        <a:t>Total nos Bancos Privados:</a:t>
                      </a:r>
                      <a:endParaRPr lang="pt-BR" sz="1400" b="1" i="0" u="none" strike="noStrike" dirty="0">
                        <a:solidFill>
                          <a:schemeClr val="tx1"/>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tc>
                  <a:txBody>
                    <a:bodyPr/>
                    <a:lstStyle/>
                    <a:p>
                      <a:pPr algn="r" fontAlgn="b"/>
                      <a:r>
                        <a:rPr lang="pt-BR" sz="1400" b="1" u="none" strike="noStrike" dirty="0">
                          <a:solidFill>
                            <a:schemeClr val="tx1"/>
                          </a:solidFill>
                          <a:effectLst/>
                          <a:latin typeface="Arial" panose="020B0604020202020204" pitchFamily="34" charset="0"/>
                          <a:cs typeface="Arial" panose="020B0604020202020204" pitchFamily="34" charset="0"/>
                        </a:rPr>
                        <a:t>R$ 4.478.813.328,00</a:t>
                      </a:r>
                      <a:endParaRPr lang="pt-BR" sz="1400" b="1" i="0" u="none" strike="noStrike" dirty="0">
                        <a:solidFill>
                          <a:schemeClr val="tx1"/>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tc>
                  <a:txBody>
                    <a:bodyPr/>
                    <a:lstStyle/>
                    <a:p>
                      <a:pPr algn="ctr" fontAlgn="b"/>
                      <a:r>
                        <a:rPr lang="pt-BR" sz="1400" b="1" u="none" strike="noStrike" dirty="0">
                          <a:solidFill>
                            <a:schemeClr val="tx1"/>
                          </a:solidFill>
                          <a:effectLst/>
                          <a:latin typeface="Arial" panose="020B0604020202020204" pitchFamily="34" charset="0"/>
                          <a:cs typeface="Arial" panose="020B0604020202020204" pitchFamily="34" charset="0"/>
                        </a:rPr>
                        <a:t>17,37</a:t>
                      </a:r>
                      <a:endParaRPr lang="pt-BR" sz="1400" b="1" i="0" u="none" strike="noStrike" dirty="0">
                        <a:solidFill>
                          <a:schemeClr val="tx1"/>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tc>
                  <a:txBody>
                    <a:bodyPr/>
                    <a:lstStyle/>
                    <a:p>
                      <a:pPr algn="r" fontAlgn="b"/>
                      <a:r>
                        <a:rPr lang="pt-BR" sz="1400" b="1" u="none" strike="noStrike" dirty="0">
                          <a:solidFill>
                            <a:schemeClr val="tx1"/>
                          </a:solidFill>
                          <a:effectLst/>
                          <a:latin typeface="Arial" panose="020B0604020202020204" pitchFamily="34" charset="0"/>
                          <a:cs typeface="Arial" panose="020B0604020202020204" pitchFamily="34" charset="0"/>
                        </a:rPr>
                        <a:t>R$ 1.016.537.654,00</a:t>
                      </a:r>
                      <a:endParaRPr lang="pt-BR" sz="1400" b="1" i="0" u="none" strike="noStrike" dirty="0">
                        <a:solidFill>
                          <a:schemeClr val="tx1"/>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tc>
                  <a:txBody>
                    <a:bodyPr/>
                    <a:lstStyle/>
                    <a:p>
                      <a:pPr algn="ctr" fontAlgn="b"/>
                      <a:r>
                        <a:rPr lang="pt-BR" sz="1400" b="1" u="none" strike="noStrike" dirty="0">
                          <a:solidFill>
                            <a:schemeClr val="tx1"/>
                          </a:solidFill>
                          <a:effectLst/>
                          <a:latin typeface="Arial" panose="020B0604020202020204" pitchFamily="34" charset="0"/>
                          <a:cs typeface="Arial" panose="020B0604020202020204" pitchFamily="34" charset="0"/>
                        </a:rPr>
                        <a:t>1,79</a:t>
                      </a:r>
                      <a:endParaRPr lang="pt-BR" sz="1400" b="1" i="0" u="none" strike="noStrike" dirty="0">
                        <a:solidFill>
                          <a:schemeClr val="tx1"/>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extLst>
                  <a:ext uri="{0D108BD9-81ED-4DB2-BD59-A6C34878D82A}">
                    <a16:rowId xmlns:a16="http://schemas.microsoft.com/office/drawing/2014/main" xmlns="" val="10016"/>
                  </a:ext>
                </a:extLst>
              </a:tr>
              <a:tr h="235744">
                <a:tc>
                  <a:txBody>
                    <a:bodyPr/>
                    <a:lstStyle/>
                    <a:p>
                      <a:pPr algn="ctr" fontAlgn="b"/>
                      <a:r>
                        <a:rPr lang="pt-BR" sz="1500" b="1" u="none" strike="noStrike" dirty="0">
                          <a:solidFill>
                            <a:schemeClr val="bg1"/>
                          </a:solidFill>
                          <a:effectLst/>
                          <a:latin typeface="Arial" panose="020B0604020202020204" pitchFamily="34" charset="0"/>
                          <a:cs typeface="Arial" panose="020B0604020202020204" pitchFamily="34" charset="0"/>
                        </a:rPr>
                        <a:t>Total no Estado:</a:t>
                      </a:r>
                      <a:endParaRPr lang="pt-BR" sz="15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rgbClr val="FF0000"/>
                    </a:solidFill>
                  </a:tcPr>
                </a:tc>
                <a:tc>
                  <a:txBody>
                    <a:bodyPr/>
                    <a:lstStyle/>
                    <a:p>
                      <a:pPr algn="r" fontAlgn="b"/>
                      <a:r>
                        <a:rPr lang="pt-BR" sz="1500" b="1" u="none" strike="noStrike" dirty="0">
                          <a:solidFill>
                            <a:schemeClr val="bg1"/>
                          </a:solidFill>
                          <a:effectLst/>
                          <a:latin typeface="Arial" panose="020B0604020202020204" pitchFamily="34" charset="0"/>
                          <a:cs typeface="Arial" panose="020B0604020202020204" pitchFamily="34" charset="0"/>
                        </a:rPr>
                        <a:t>R$ 25.779.092.191,00</a:t>
                      </a:r>
                      <a:endParaRPr lang="pt-BR" sz="15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rgbClr val="FF0000"/>
                    </a:solidFill>
                  </a:tcPr>
                </a:tc>
                <a:tc>
                  <a:txBody>
                    <a:bodyPr/>
                    <a:lstStyle/>
                    <a:p>
                      <a:pPr algn="ctr" fontAlgn="b"/>
                      <a:r>
                        <a:rPr lang="pt-BR" sz="1500" b="1" u="none" strike="noStrike" dirty="0">
                          <a:solidFill>
                            <a:schemeClr val="bg1"/>
                          </a:solidFill>
                          <a:effectLst/>
                          <a:latin typeface="Arial" panose="020B0604020202020204" pitchFamily="34" charset="0"/>
                          <a:cs typeface="Arial" panose="020B0604020202020204" pitchFamily="34" charset="0"/>
                        </a:rPr>
                        <a:t>100,00</a:t>
                      </a:r>
                      <a:endParaRPr lang="pt-BR" sz="15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rgbClr val="FF0000"/>
                    </a:solidFill>
                  </a:tcPr>
                </a:tc>
                <a:tc>
                  <a:txBody>
                    <a:bodyPr/>
                    <a:lstStyle/>
                    <a:p>
                      <a:pPr algn="r" fontAlgn="b"/>
                      <a:r>
                        <a:rPr lang="pt-BR" sz="1500" b="1" u="none" strike="noStrike" dirty="0">
                          <a:solidFill>
                            <a:schemeClr val="bg1"/>
                          </a:solidFill>
                          <a:effectLst/>
                          <a:latin typeface="Arial" panose="020B0604020202020204" pitchFamily="34" charset="0"/>
                          <a:cs typeface="Arial" panose="020B0604020202020204" pitchFamily="34" charset="0"/>
                        </a:rPr>
                        <a:t>R$ 56.947.707.514,00</a:t>
                      </a:r>
                      <a:endParaRPr lang="pt-BR" sz="15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rgbClr val="FF0000"/>
                    </a:solidFill>
                  </a:tcPr>
                </a:tc>
                <a:tc>
                  <a:txBody>
                    <a:bodyPr/>
                    <a:lstStyle/>
                    <a:p>
                      <a:pPr algn="ctr" fontAlgn="b"/>
                      <a:r>
                        <a:rPr lang="pt-BR" sz="1500" b="1" u="none" strike="noStrike" dirty="0">
                          <a:solidFill>
                            <a:schemeClr val="bg1"/>
                          </a:solidFill>
                          <a:effectLst/>
                          <a:latin typeface="Arial" panose="020B0604020202020204" pitchFamily="34" charset="0"/>
                          <a:cs typeface="Arial" panose="020B0604020202020204" pitchFamily="34" charset="0"/>
                        </a:rPr>
                        <a:t>100,00</a:t>
                      </a:r>
                      <a:endParaRPr lang="pt-BR" sz="1500" b="1" i="0" u="none" strike="noStrike" dirty="0">
                        <a:solidFill>
                          <a:schemeClr val="bg1"/>
                        </a:solidFill>
                        <a:effectLst/>
                        <a:latin typeface="Arial" panose="020B0604020202020204" pitchFamily="34" charset="0"/>
                        <a:cs typeface="Arial" panose="020B0604020202020204" pitchFamily="34" charset="0"/>
                      </a:endParaRPr>
                    </a:p>
                  </a:txBody>
                  <a:tcPr marL="7144" marR="7144" marT="7144" marB="0" anchor="b">
                    <a:solidFill>
                      <a:srgbClr val="FF0000"/>
                    </a:solidFill>
                  </a:tcPr>
                </a:tc>
                <a:extLst>
                  <a:ext uri="{0D108BD9-81ED-4DB2-BD59-A6C34878D82A}">
                    <a16:rowId xmlns:a16="http://schemas.microsoft.com/office/drawing/2014/main" xmlns="" val="10017"/>
                  </a:ext>
                </a:extLst>
              </a:tr>
            </a:tbl>
          </a:graphicData>
        </a:graphic>
      </p:graphicFrame>
    </p:spTree>
    <p:extLst>
      <p:ext uri="{BB962C8B-B14F-4D97-AF65-F5344CB8AC3E}">
        <p14:creationId xmlns:p14="http://schemas.microsoft.com/office/powerpoint/2010/main" xmlns="" val="512220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a:extLst>
              <a:ext uri="{FF2B5EF4-FFF2-40B4-BE49-F238E27FC236}">
                <a16:creationId xmlns:a16="http://schemas.microsoft.com/office/drawing/2014/main" xmlns="" id="{9A3EEC11-019E-4296-84FE-957F61144B01}"/>
              </a:ext>
            </a:extLst>
          </p:cNvPr>
          <p:cNvSpPr txBox="1">
            <a:spLocks noChangeArrowheads="1"/>
          </p:cNvSpPr>
          <p:nvPr/>
        </p:nvSpPr>
        <p:spPr bwMode="auto">
          <a:xfrm>
            <a:off x="0" y="857250"/>
            <a:ext cx="9144000" cy="461665"/>
          </a:xfrm>
          <a:prstGeom prst="rect">
            <a:avLst/>
          </a:prstGeom>
          <a:noFill/>
          <a:ln w="9525">
            <a:noFill/>
            <a:miter lim="800000"/>
            <a:headEnd/>
            <a:tailEnd/>
          </a:ln>
        </p:spPr>
        <p:txBody>
          <a:bodyPr wrap="square">
            <a:spAutoFit/>
          </a:bodyPr>
          <a:lstStyle/>
          <a:p>
            <a:pPr algn="ctr">
              <a:spcAft>
                <a:spcPts val="450"/>
              </a:spcAft>
            </a:pPr>
            <a:r>
              <a:rPr lang="pt-BR" b="1" dirty="0">
                <a:solidFill>
                  <a:srgbClr val="013C80"/>
                </a:solidFill>
                <a:latin typeface="Arial" panose="020B0604020202020204" pitchFamily="34" charset="0"/>
                <a:cs typeface="Arial" panose="020B0604020202020204" pitchFamily="34" charset="0"/>
              </a:rPr>
              <a:t>O TOTAL DO CRÉDITO NA CAPITAL – BELO HORIZONTE </a:t>
            </a:r>
          </a:p>
        </p:txBody>
      </p:sp>
      <p:sp>
        <p:nvSpPr>
          <p:cNvPr id="4" name="Retângulo 1">
            <a:extLst/>
          </p:cNvPr>
          <p:cNvSpPr>
            <a:spLocks noChangeArrowheads="1"/>
          </p:cNvSpPr>
          <p:nvPr/>
        </p:nvSpPr>
        <p:spPr bwMode="auto">
          <a:xfrm>
            <a:off x="2845352" y="6327412"/>
            <a:ext cx="5022056" cy="253916"/>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defRPr/>
            </a:pPr>
            <a:r>
              <a:rPr lang="pt-BR" altLang="pt-BR" sz="1050" dirty="0">
                <a:latin typeface="Arial" panose="020B0604020202020204" pitchFamily="34" charset="0"/>
                <a:cs typeface="Arial" panose="020B0604020202020204" pitchFamily="34" charset="0"/>
              </a:rPr>
              <a:t>Fonte: Banco Central do Brasil (dados de 01.11.2017)</a:t>
            </a:r>
          </a:p>
        </p:txBody>
      </p:sp>
      <p:graphicFrame>
        <p:nvGraphicFramePr>
          <p:cNvPr id="5" name="Tabela 4"/>
          <p:cNvGraphicFramePr>
            <a:graphicFrameLocks noGrp="1"/>
          </p:cNvGraphicFramePr>
          <p:nvPr>
            <p:extLst>
              <p:ext uri="{D42A27DB-BD31-4B8C-83A1-F6EECF244321}">
                <p14:modId xmlns:p14="http://schemas.microsoft.com/office/powerpoint/2010/main" xmlns="" val="3891995208"/>
              </p:ext>
            </p:extLst>
          </p:nvPr>
        </p:nvGraphicFramePr>
        <p:xfrm>
          <a:off x="323528" y="1295832"/>
          <a:ext cx="8352927" cy="4206350"/>
        </p:xfrm>
        <a:graphic>
          <a:graphicData uri="http://schemas.openxmlformats.org/drawingml/2006/table">
            <a:tbl>
              <a:tblPr>
                <a:tableStyleId>{5C22544A-7EE6-4342-B048-85BDC9FD1C3A}</a:tableStyleId>
              </a:tblPr>
              <a:tblGrid>
                <a:gridCol w="4769989">
                  <a:extLst>
                    <a:ext uri="{9D8B030D-6E8A-4147-A177-3AD203B41FA5}">
                      <a16:colId xmlns:a16="http://schemas.microsoft.com/office/drawing/2014/main" xmlns="" val="20000"/>
                    </a:ext>
                  </a:extLst>
                </a:gridCol>
                <a:gridCol w="2581022">
                  <a:extLst>
                    <a:ext uri="{9D8B030D-6E8A-4147-A177-3AD203B41FA5}">
                      <a16:colId xmlns:a16="http://schemas.microsoft.com/office/drawing/2014/main" xmlns="" val="20001"/>
                    </a:ext>
                  </a:extLst>
                </a:gridCol>
                <a:gridCol w="1001916">
                  <a:extLst>
                    <a:ext uri="{9D8B030D-6E8A-4147-A177-3AD203B41FA5}">
                      <a16:colId xmlns:a16="http://schemas.microsoft.com/office/drawing/2014/main" xmlns="" val="20002"/>
                    </a:ext>
                  </a:extLst>
                </a:gridCol>
              </a:tblGrid>
              <a:tr h="281464">
                <a:tc gridSpan="2">
                  <a:txBody>
                    <a:bodyPr/>
                    <a:lstStyle/>
                    <a:p>
                      <a:pPr algn="ctr" fontAlgn="b"/>
                      <a:r>
                        <a:rPr lang="pt-BR" sz="1600" b="1" u="none" strike="noStrike" dirty="0">
                          <a:effectLst/>
                          <a:latin typeface="Arial" panose="020B0604020202020204" pitchFamily="34" charset="0"/>
                          <a:cs typeface="Arial" panose="020B0604020202020204" pitchFamily="34" charset="0"/>
                        </a:rPr>
                        <a:t>Operações de Crédito em BH:</a:t>
                      </a:r>
                      <a:endParaRPr lang="pt-BR" sz="16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tc hMerge="1">
                  <a:txBody>
                    <a:bodyPr/>
                    <a:lstStyle/>
                    <a:p>
                      <a:endParaRPr lang="pt-BR"/>
                    </a:p>
                  </a:txBody>
                  <a:tcPr/>
                </a:tc>
                <a:tc>
                  <a:txBody>
                    <a:bodyPr/>
                    <a:lstStyle/>
                    <a:p>
                      <a:pPr algn="ctr" fontAlgn="b"/>
                      <a:r>
                        <a:rPr lang="pt-BR" sz="1600" b="1" u="none" strike="noStrike" dirty="0">
                          <a:effectLst/>
                          <a:latin typeface="Arial" panose="020B0604020202020204" pitchFamily="34" charset="0"/>
                          <a:cs typeface="Arial" panose="020B0604020202020204" pitchFamily="34" charset="0"/>
                        </a:rPr>
                        <a:t>%</a:t>
                      </a:r>
                      <a:endParaRPr lang="pt-BR" sz="16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extLst>
                  <a:ext uri="{0D108BD9-81ED-4DB2-BD59-A6C34878D82A}">
                    <a16:rowId xmlns:a16="http://schemas.microsoft.com/office/drawing/2014/main" xmlns="" val="10000"/>
                  </a:ext>
                </a:extLst>
              </a:tr>
              <a:tr h="280349">
                <a:tc>
                  <a:txBody>
                    <a:bodyPr/>
                    <a:lstStyle/>
                    <a:p>
                      <a:pPr algn="l" fontAlgn="b"/>
                      <a:r>
                        <a:rPr lang="pt-BR" sz="1600" u="none" strike="noStrike" dirty="0">
                          <a:effectLst/>
                          <a:latin typeface="Arial" panose="020B0604020202020204" pitchFamily="34" charset="0"/>
                          <a:cs typeface="Arial" panose="020B0604020202020204" pitchFamily="34" charset="0"/>
                        </a:rPr>
                        <a:t>CAIXA ECONOMICA FEDERAL</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600" u="none" strike="noStrike" dirty="0">
                          <a:effectLst/>
                          <a:latin typeface="Arial" panose="020B0604020202020204" pitchFamily="34" charset="0"/>
                          <a:cs typeface="Arial" panose="020B0604020202020204" pitchFamily="34" charset="0"/>
                        </a:rPr>
                        <a:t>R$ 42.041.135.246,00</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600" u="none" strike="noStrike" dirty="0">
                          <a:effectLst/>
                          <a:latin typeface="Arial" panose="020B0604020202020204" pitchFamily="34" charset="0"/>
                          <a:cs typeface="Arial" panose="020B0604020202020204" pitchFamily="34" charset="0"/>
                        </a:rPr>
                        <a:t>50,24</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1"/>
                  </a:ext>
                </a:extLst>
              </a:tr>
              <a:tr h="280349">
                <a:tc>
                  <a:txBody>
                    <a:bodyPr/>
                    <a:lstStyle/>
                    <a:p>
                      <a:pPr algn="l" fontAlgn="b"/>
                      <a:r>
                        <a:rPr lang="pt-BR" sz="1600" u="none" strike="noStrike" dirty="0">
                          <a:effectLst/>
                          <a:latin typeface="Arial" panose="020B0604020202020204" pitchFamily="34" charset="0"/>
                          <a:cs typeface="Arial" panose="020B0604020202020204" pitchFamily="34" charset="0"/>
                        </a:rPr>
                        <a:t>BCO DO BRASIL S.A.</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600" u="none" strike="noStrike" dirty="0">
                          <a:effectLst/>
                          <a:latin typeface="Arial" panose="020B0604020202020204" pitchFamily="34" charset="0"/>
                          <a:cs typeface="Arial" panose="020B0604020202020204" pitchFamily="34" charset="0"/>
                        </a:rPr>
                        <a:t>R$ 18.683.158.825,00</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600" u="none" strike="noStrike" dirty="0">
                          <a:effectLst/>
                          <a:latin typeface="Arial" panose="020B0604020202020204" pitchFamily="34" charset="0"/>
                          <a:cs typeface="Arial" panose="020B0604020202020204" pitchFamily="34" charset="0"/>
                        </a:rPr>
                        <a:t>22,33</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2"/>
                  </a:ext>
                </a:extLst>
              </a:tr>
              <a:tr h="280349">
                <a:tc>
                  <a:txBody>
                    <a:bodyPr/>
                    <a:lstStyle/>
                    <a:p>
                      <a:pPr algn="l" fontAlgn="b"/>
                      <a:r>
                        <a:rPr lang="pt-BR" sz="1600" u="none" strike="noStrike" dirty="0">
                          <a:effectLst/>
                          <a:latin typeface="Arial" panose="020B0604020202020204" pitchFamily="34" charset="0"/>
                          <a:cs typeface="Arial" panose="020B0604020202020204" pitchFamily="34" charset="0"/>
                        </a:rPr>
                        <a:t>BCO DO ESTADO DO RS S.A.</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600" u="none" strike="noStrike" dirty="0">
                          <a:effectLst/>
                          <a:latin typeface="Arial" panose="020B0604020202020204" pitchFamily="34" charset="0"/>
                          <a:cs typeface="Arial" panose="020B0604020202020204" pitchFamily="34" charset="0"/>
                        </a:rPr>
                        <a:t>R$ 44.792.270,00</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600" u="none" strike="noStrike" dirty="0">
                          <a:effectLst/>
                          <a:latin typeface="Arial" panose="020B0604020202020204" pitchFamily="34" charset="0"/>
                          <a:cs typeface="Arial" panose="020B0604020202020204" pitchFamily="34" charset="0"/>
                        </a:rPr>
                        <a:t>0,05</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3"/>
                  </a:ext>
                </a:extLst>
              </a:tr>
              <a:tr h="280349">
                <a:tc>
                  <a:txBody>
                    <a:bodyPr/>
                    <a:lstStyle/>
                    <a:p>
                      <a:pPr algn="ctr" fontAlgn="b"/>
                      <a:r>
                        <a:rPr lang="pt-BR" sz="1600" b="1" u="none" strike="noStrike" dirty="0">
                          <a:effectLst/>
                          <a:latin typeface="Arial" panose="020B0604020202020204" pitchFamily="34" charset="0"/>
                          <a:cs typeface="Arial" panose="020B0604020202020204" pitchFamily="34" charset="0"/>
                        </a:rPr>
                        <a:t>Total nos Bancos Públicos:</a:t>
                      </a:r>
                      <a:endParaRPr lang="pt-BR" sz="16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C000"/>
                    </a:solidFill>
                  </a:tcPr>
                </a:tc>
                <a:tc>
                  <a:txBody>
                    <a:bodyPr/>
                    <a:lstStyle/>
                    <a:p>
                      <a:pPr algn="r" fontAlgn="b"/>
                      <a:r>
                        <a:rPr lang="pt-BR" sz="1600" b="1" u="none" strike="noStrike" dirty="0">
                          <a:effectLst/>
                          <a:latin typeface="Arial" panose="020B0604020202020204" pitchFamily="34" charset="0"/>
                          <a:cs typeface="Arial" panose="020B0604020202020204" pitchFamily="34" charset="0"/>
                        </a:rPr>
                        <a:t>R$ 60.769.086.341,00</a:t>
                      </a:r>
                      <a:endParaRPr lang="pt-BR" sz="16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C000"/>
                    </a:solidFill>
                  </a:tcPr>
                </a:tc>
                <a:tc>
                  <a:txBody>
                    <a:bodyPr/>
                    <a:lstStyle/>
                    <a:p>
                      <a:pPr algn="ctr" fontAlgn="b"/>
                      <a:r>
                        <a:rPr lang="pt-BR" sz="1600" b="1" u="none" strike="noStrike" dirty="0">
                          <a:effectLst/>
                          <a:latin typeface="Arial" panose="020B0604020202020204" pitchFamily="34" charset="0"/>
                          <a:cs typeface="Arial" panose="020B0604020202020204" pitchFamily="34" charset="0"/>
                        </a:rPr>
                        <a:t>72,63</a:t>
                      </a:r>
                      <a:endParaRPr lang="pt-BR" sz="16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C000"/>
                    </a:solidFill>
                  </a:tcPr>
                </a:tc>
                <a:extLst>
                  <a:ext uri="{0D108BD9-81ED-4DB2-BD59-A6C34878D82A}">
                    <a16:rowId xmlns:a16="http://schemas.microsoft.com/office/drawing/2014/main" xmlns="" val="10004"/>
                  </a:ext>
                </a:extLst>
              </a:tr>
              <a:tr h="280349">
                <a:tc>
                  <a:txBody>
                    <a:bodyPr/>
                    <a:lstStyle/>
                    <a:p>
                      <a:pPr algn="l" fontAlgn="b"/>
                      <a:r>
                        <a:rPr lang="pt-BR" sz="1600" u="none" strike="noStrike">
                          <a:effectLst/>
                          <a:latin typeface="Arial" panose="020B0604020202020204" pitchFamily="34" charset="0"/>
                          <a:cs typeface="Arial" panose="020B0604020202020204" pitchFamily="34" charset="0"/>
                        </a:rPr>
                        <a:t>BCO BMG S.A.</a:t>
                      </a:r>
                      <a:endParaRPr lang="pt-BR" sz="16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600" u="none" strike="noStrike" dirty="0">
                          <a:effectLst/>
                          <a:latin typeface="Arial" panose="020B0604020202020204" pitchFamily="34" charset="0"/>
                          <a:cs typeface="Arial" panose="020B0604020202020204" pitchFamily="34" charset="0"/>
                        </a:rPr>
                        <a:t>R$ 7.268.808.642,00</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600" u="none" strike="noStrike" dirty="0">
                          <a:effectLst/>
                          <a:latin typeface="Arial" panose="020B0604020202020204" pitchFamily="34" charset="0"/>
                          <a:cs typeface="Arial" panose="020B0604020202020204" pitchFamily="34" charset="0"/>
                        </a:rPr>
                        <a:t>8,69</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5"/>
                  </a:ext>
                </a:extLst>
              </a:tr>
              <a:tr h="280349">
                <a:tc>
                  <a:txBody>
                    <a:bodyPr/>
                    <a:lstStyle/>
                    <a:p>
                      <a:pPr algn="l" fontAlgn="b"/>
                      <a:r>
                        <a:rPr lang="pt-BR" sz="1600" u="none" strike="noStrike">
                          <a:effectLst/>
                          <a:latin typeface="Arial" panose="020B0604020202020204" pitchFamily="34" charset="0"/>
                          <a:cs typeface="Arial" panose="020B0604020202020204" pitchFamily="34" charset="0"/>
                        </a:rPr>
                        <a:t>BCO MERCANTIL DO BRASIL S.A.</a:t>
                      </a:r>
                      <a:endParaRPr lang="pt-BR" sz="16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600" u="none" strike="noStrike" dirty="0">
                          <a:effectLst/>
                          <a:latin typeface="Arial" panose="020B0604020202020204" pitchFamily="34" charset="0"/>
                          <a:cs typeface="Arial" panose="020B0604020202020204" pitchFamily="34" charset="0"/>
                        </a:rPr>
                        <a:t>R$ 5.073.173.507,00</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600" u="none" strike="noStrike" dirty="0">
                          <a:effectLst/>
                          <a:latin typeface="Arial" panose="020B0604020202020204" pitchFamily="34" charset="0"/>
                          <a:cs typeface="Arial" panose="020B0604020202020204" pitchFamily="34" charset="0"/>
                        </a:rPr>
                        <a:t>6,06</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6"/>
                  </a:ext>
                </a:extLst>
              </a:tr>
              <a:tr h="280349">
                <a:tc>
                  <a:txBody>
                    <a:bodyPr/>
                    <a:lstStyle/>
                    <a:p>
                      <a:pPr algn="l" fontAlgn="b"/>
                      <a:r>
                        <a:rPr lang="pt-BR" sz="1600" u="none" strike="noStrike">
                          <a:effectLst/>
                          <a:latin typeface="Arial" panose="020B0604020202020204" pitchFamily="34" charset="0"/>
                          <a:cs typeface="Arial" panose="020B0604020202020204" pitchFamily="34" charset="0"/>
                        </a:rPr>
                        <a:t>BANCO INTER</a:t>
                      </a:r>
                      <a:endParaRPr lang="pt-BR" sz="16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600" u="none" strike="noStrike" dirty="0">
                          <a:effectLst/>
                          <a:latin typeface="Arial" panose="020B0604020202020204" pitchFamily="34" charset="0"/>
                          <a:cs typeface="Arial" panose="020B0604020202020204" pitchFamily="34" charset="0"/>
                        </a:rPr>
                        <a:t>R$ 2.468.749.429,00</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600" u="none" strike="noStrike" dirty="0">
                          <a:effectLst/>
                          <a:latin typeface="Arial" panose="020B0604020202020204" pitchFamily="34" charset="0"/>
                          <a:cs typeface="Arial" panose="020B0604020202020204" pitchFamily="34" charset="0"/>
                        </a:rPr>
                        <a:t>2,95</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7"/>
                  </a:ext>
                </a:extLst>
              </a:tr>
              <a:tr h="280349">
                <a:tc>
                  <a:txBody>
                    <a:bodyPr/>
                    <a:lstStyle/>
                    <a:p>
                      <a:pPr algn="l" fontAlgn="b"/>
                      <a:r>
                        <a:rPr lang="pt-BR" sz="1600" u="none" strike="noStrike">
                          <a:effectLst/>
                          <a:latin typeface="Arial" panose="020B0604020202020204" pitchFamily="34" charset="0"/>
                          <a:cs typeface="Arial" panose="020B0604020202020204" pitchFamily="34" charset="0"/>
                        </a:rPr>
                        <a:t>ITAÚ UNIBANCO BM S.A.</a:t>
                      </a:r>
                      <a:endParaRPr lang="pt-BR" sz="16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600" u="none" strike="noStrike" dirty="0">
                          <a:effectLst/>
                          <a:latin typeface="Arial" panose="020B0604020202020204" pitchFamily="34" charset="0"/>
                          <a:cs typeface="Arial" panose="020B0604020202020204" pitchFamily="34" charset="0"/>
                        </a:rPr>
                        <a:t>R$ 2.192.580.918,00</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600" u="none" strike="noStrike" dirty="0">
                          <a:effectLst/>
                          <a:latin typeface="Arial" panose="020B0604020202020204" pitchFamily="34" charset="0"/>
                          <a:cs typeface="Arial" panose="020B0604020202020204" pitchFamily="34" charset="0"/>
                        </a:rPr>
                        <a:t>2,62</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8"/>
                  </a:ext>
                </a:extLst>
              </a:tr>
              <a:tr h="280349">
                <a:tc>
                  <a:txBody>
                    <a:bodyPr/>
                    <a:lstStyle/>
                    <a:p>
                      <a:pPr algn="l" fontAlgn="b"/>
                      <a:r>
                        <a:rPr lang="pt-BR" sz="1600" u="none" strike="noStrike">
                          <a:effectLst/>
                          <a:latin typeface="Arial" panose="020B0604020202020204" pitchFamily="34" charset="0"/>
                          <a:cs typeface="Arial" panose="020B0604020202020204" pitchFamily="34" charset="0"/>
                        </a:rPr>
                        <a:t>BCO SANTANDER (BRASIL) S.A.</a:t>
                      </a:r>
                      <a:endParaRPr lang="pt-BR" sz="16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600" u="none" strike="noStrike" dirty="0">
                          <a:effectLst/>
                          <a:latin typeface="Arial" panose="020B0604020202020204" pitchFamily="34" charset="0"/>
                          <a:cs typeface="Arial" panose="020B0604020202020204" pitchFamily="34" charset="0"/>
                        </a:rPr>
                        <a:t>R$ 1.888.803.208,00</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600" u="none" strike="noStrike" dirty="0">
                          <a:effectLst/>
                          <a:latin typeface="Arial" panose="020B0604020202020204" pitchFamily="34" charset="0"/>
                          <a:cs typeface="Arial" panose="020B0604020202020204" pitchFamily="34" charset="0"/>
                        </a:rPr>
                        <a:t>2,26</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9"/>
                  </a:ext>
                </a:extLst>
              </a:tr>
              <a:tr h="280349">
                <a:tc>
                  <a:txBody>
                    <a:bodyPr/>
                    <a:lstStyle/>
                    <a:p>
                      <a:pPr algn="l" fontAlgn="b"/>
                      <a:r>
                        <a:rPr lang="pt-BR" sz="1600" u="none" strike="noStrike" dirty="0">
                          <a:effectLst/>
                          <a:latin typeface="Arial" panose="020B0604020202020204" pitchFamily="34" charset="0"/>
                          <a:cs typeface="Arial" panose="020B0604020202020204" pitchFamily="34" charset="0"/>
                        </a:rPr>
                        <a:t>BANCO BONSUCESSO S.A.</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600" u="none" strike="noStrike" dirty="0">
                          <a:effectLst/>
                          <a:latin typeface="Arial" panose="020B0604020202020204" pitchFamily="34" charset="0"/>
                          <a:cs typeface="Arial" panose="020B0604020202020204" pitchFamily="34" charset="0"/>
                        </a:rPr>
                        <a:t>R$ 979.489.317,00</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600" u="none" strike="noStrike" dirty="0">
                          <a:effectLst/>
                          <a:latin typeface="Arial" panose="020B0604020202020204" pitchFamily="34" charset="0"/>
                          <a:cs typeface="Arial" panose="020B0604020202020204" pitchFamily="34" charset="0"/>
                        </a:rPr>
                        <a:t>1,17</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10"/>
                  </a:ext>
                </a:extLst>
              </a:tr>
              <a:tr h="280349">
                <a:tc>
                  <a:txBody>
                    <a:bodyPr/>
                    <a:lstStyle/>
                    <a:p>
                      <a:pPr algn="l" fontAlgn="b"/>
                      <a:r>
                        <a:rPr lang="pt-BR" sz="1600" u="none" strike="noStrike">
                          <a:effectLst/>
                          <a:latin typeface="Arial" panose="020B0604020202020204" pitchFamily="34" charset="0"/>
                          <a:cs typeface="Arial" panose="020B0604020202020204" pitchFamily="34" charset="0"/>
                        </a:rPr>
                        <a:t>BCO SAFRA S.A.</a:t>
                      </a:r>
                      <a:endParaRPr lang="pt-BR" sz="16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600" u="none" strike="noStrike" dirty="0">
                          <a:effectLst/>
                          <a:latin typeface="Arial" panose="020B0604020202020204" pitchFamily="34" charset="0"/>
                          <a:cs typeface="Arial" panose="020B0604020202020204" pitchFamily="34" charset="0"/>
                        </a:rPr>
                        <a:t>R$ 902.711.097,00</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600" u="none" strike="noStrike" dirty="0">
                          <a:effectLst/>
                          <a:latin typeface="Arial" panose="020B0604020202020204" pitchFamily="34" charset="0"/>
                          <a:cs typeface="Arial" panose="020B0604020202020204" pitchFamily="34" charset="0"/>
                        </a:rPr>
                        <a:t>1,08</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11"/>
                  </a:ext>
                </a:extLst>
              </a:tr>
              <a:tr h="280349">
                <a:tc>
                  <a:txBody>
                    <a:bodyPr/>
                    <a:lstStyle/>
                    <a:p>
                      <a:pPr algn="l" fontAlgn="b"/>
                      <a:r>
                        <a:rPr lang="pt-BR" sz="1600" u="none" strike="noStrike" dirty="0">
                          <a:effectLst/>
                          <a:latin typeface="Arial" panose="020B0604020202020204" pitchFamily="34" charset="0"/>
                          <a:cs typeface="Arial" panose="020B0604020202020204" pitchFamily="34" charset="0"/>
                        </a:rPr>
                        <a:t>Outros bancos privados</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600" u="none" strike="noStrike" dirty="0">
                          <a:effectLst/>
                          <a:latin typeface="Arial" panose="020B0604020202020204" pitchFamily="34" charset="0"/>
                          <a:cs typeface="Arial" panose="020B0604020202020204" pitchFamily="34" charset="0"/>
                        </a:rPr>
                        <a:t>R$ 2.129.646.114,00</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ctr" fontAlgn="b"/>
                      <a:r>
                        <a:rPr lang="pt-BR" sz="1600" u="none" strike="noStrike" dirty="0">
                          <a:effectLst/>
                          <a:latin typeface="Arial" panose="020B0604020202020204" pitchFamily="34" charset="0"/>
                          <a:cs typeface="Arial" panose="020B0604020202020204" pitchFamily="34" charset="0"/>
                        </a:rPr>
                        <a:t>2,55</a:t>
                      </a:r>
                      <a:endParaRPr lang="pt-BR" sz="16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12"/>
                  </a:ext>
                </a:extLst>
              </a:tr>
              <a:tr h="280349">
                <a:tc>
                  <a:txBody>
                    <a:bodyPr/>
                    <a:lstStyle/>
                    <a:p>
                      <a:pPr algn="ctr" fontAlgn="b"/>
                      <a:r>
                        <a:rPr lang="pt-BR" sz="1600" b="1" u="none" strike="noStrike" dirty="0">
                          <a:effectLst/>
                          <a:latin typeface="Arial" panose="020B0604020202020204" pitchFamily="34" charset="0"/>
                          <a:cs typeface="Arial" panose="020B0604020202020204" pitchFamily="34" charset="0"/>
                        </a:rPr>
                        <a:t>Total nos Bancos Privados:</a:t>
                      </a:r>
                      <a:endParaRPr lang="pt-BR" sz="16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C000"/>
                    </a:solidFill>
                  </a:tcPr>
                </a:tc>
                <a:tc>
                  <a:txBody>
                    <a:bodyPr/>
                    <a:lstStyle/>
                    <a:p>
                      <a:pPr algn="r" fontAlgn="b"/>
                      <a:r>
                        <a:rPr lang="pt-BR" sz="1600" b="1" u="none" strike="noStrike" dirty="0">
                          <a:effectLst/>
                          <a:latin typeface="Arial" panose="020B0604020202020204" pitchFamily="34" charset="0"/>
                          <a:cs typeface="Arial" panose="020B0604020202020204" pitchFamily="34" charset="0"/>
                        </a:rPr>
                        <a:t>R$ 22.903.962.232,00</a:t>
                      </a:r>
                      <a:endParaRPr lang="pt-BR" sz="16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C000"/>
                    </a:solidFill>
                  </a:tcPr>
                </a:tc>
                <a:tc>
                  <a:txBody>
                    <a:bodyPr/>
                    <a:lstStyle/>
                    <a:p>
                      <a:pPr algn="ctr" fontAlgn="b"/>
                      <a:r>
                        <a:rPr lang="pt-BR" sz="1600" b="1" u="none" strike="noStrike" dirty="0">
                          <a:effectLst/>
                          <a:latin typeface="Arial" panose="020B0604020202020204" pitchFamily="34" charset="0"/>
                          <a:cs typeface="Arial" panose="020B0604020202020204" pitchFamily="34" charset="0"/>
                        </a:rPr>
                        <a:t>27,37</a:t>
                      </a:r>
                      <a:endParaRPr lang="pt-BR" sz="16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C000"/>
                    </a:solidFill>
                  </a:tcPr>
                </a:tc>
                <a:extLst>
                  <a:ext uri="{0D108BD9-81ED-4DB2-BD59-A6C34878D82A}">
                    <a16:rowId xmlns:a16="http://schemas.microsoft.com/office/drawing/2014/main" xmlns="" val="10013"/>
                  </a:ext>
                </a:extLst>
              </a:tr>
              <a:tr h="280349">
                <a:tc>
                  <a:txBody>
                    <a:bodyPr/>
                    <a:lstStyle/>
                    <a:p>
                      <a:pPr algn="l" fontAlgn="b"/>
                      <a:r>
                        <a:rPr lang="pt-BR" sz="1600" b="1" u="none" strike="noStrike" dirty="0">
                          <a:effectLst/>
                          <a:latin typeface="Arial" panose="020B0604020202020204" pitchFamily="34" charset="0"/>
                          <a:cs typeface="Arial" panose="020B0604020202020204" pitchFamily="34" charset="0"/>
                        </a:rPr>
                        <a:t>Total das Operações de crédito no município:</a:t>
                      </a:r>
                      <a:endParaRPr lang="pt-BR" sz="16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tc>
                  <a:txBody>
                    <a:bodyPr/>
                    <a:lstStyle/>
                    <a:p>
                      <a:pPr algn="r" fontAlgn="b"/>
                      <a:r>
                        <a:rPr lang="pt-BR" sz="1600" b="1" u="none" strike="noStrike" dirty="0">
                          <a:effectLst/>
                          <a:latin typeface="Arial" panose="020B0604020202020204" pitchFamily="34" charset="0"/>
                          <a:cs typeface="Arial" panose="020B0604020202020204" pitchFamily="34" charset="0"/>
                        </a:rPr>
                        <a:t>R$ 83.673.048.573,00</a:t>
                      </a:r>
                      <a:endParaRPr lang="pt-BR" sz="16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tc>
                  <a:txBody>
                    <a:bodyPr/>
                    <a:lstStyle/>
                    <a:p>
                      <a:pPr algn="ctr" fontAlgn="b"/>
                      <a:r>
                        <a:rPr lang="pt-BR" sz="1600" b="1" u="none" strike="noStrike" dirty="0">
                          <a:effectLst/>
                          <a:latin typeface="Arial" panose="020B0604020202020204" pitchFamily="34" charset="0"/>
                          <a:cs typeface="Arial" panose="020B0604020202020204" pitchFamily="34" charset="0"/>
                        </a:rPr>
                        <a:t>100,00</a:t>
                      </a:r>
                      <a:endParaRPr lang="pt-BR" sz="16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extLst>
                  <a:ext uri="{0D108BD9-81ED-4DB2-BD59-A6C34878D82A}">
                    <a16:rowId xmlns:a16="http://schemas.microsoft.com/office/drawing/2014/main" xmlns="" val="10014"/>
                  </a:ext>
                </a:extLst>
              </a:tr>
            </a:tbl>
          </a:graphicData>
        </a:graphic>
      </p:graphicFrame>
      <p:sp>
        <p:nvSpPr>
          <p:cNvPr id="6" name="Retângulo de cantos arredondados 5"/>
          <p:cNvSpPr/>
          <p:nvPr/>
        </p:nvSpPr>
        <p:spPr>
          <a:xfrm>
            <a:off x="7867408" y="1607438"/>
            <a:ext cx="593024" cy="300117"/>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800" dirty="0"/>
          </a:p>
        </p:txBody>
      </p:sp>
      <p:sp>
        <p:nvSpPr>
          <p:cNvPr id="8" name="Retângulo de cantos arredondados 7"/>
          <p:cNvSpPr/>
          <p:nvPr/>
        </p:nvSpPr>
        <p:spPr>
          <a:xfrm>
            <a:off x="7867408" y="1859230"/>
            <a:ext cx="593024" cy="300117"/>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800" dirty="0"/>
          </a:p>
        </p:txBody>
      </p:sp>
      <p:sp>
        <p:nvSpPr>
          <p:cNvPr id="9" name="CaixaDeTexto 8"/>
          <p:cNvSpPr txBox="1"/>
          <p:nvPr/>
        </p:nvSpPr>
        <p:spPr>
          <a:xfrm>
            <a:off x="323527" y="5756098"/>
            <a:ext cx="8352927" cy="369332"/>
          </a:xfrm>
          <a:prstGeom prst="rect">
            <a:avLst/>
          </a:prstGeom>
          <a:solidFill>
            <a:schemeClr val="accent2">
              <a:lumMod val="75000"/>
            </a:schemeClr>
          </a:solidFill>
        </p:spPr>
        <p:txBody>
          <a:bodyPr wrap="square" rtlCol="0">
            <a:spAutoFit/>
          </a:bodyPr>
          <a:lstStyle/>
          <a:p>
            <a:pPr algn="ctr"/>
            <a:r>
              <a:rPr lang="pt-BR" sz="1800" b="1" dirty="0">
                <a:solidFill>
                  <a:schemeClr val="bg1"/>
                </a:solidFill>
                <a:latin typeface="Arial" panose="020B0604020202020204" pitchFamily="34" charset="0"/>
                <a:cs typeface="Arial" panose="020B0604020202020204" pitchFamily="34" charset="0"/>
              </a:rPr>
              <a:t>72,6% do crédito no município estão nos bancos públicos</a:t>
            </a:r>
          </a:p>
        </p:txBody>
      </p:sp>
    </p:spTree>
    <p:extLst>
      <p:ext uri="{BB962C8B-B14F-4D97-AF65-F5344CB8AC3E}">
        <p14:creationId xmlns:p14="http://schemas.microsoft.com/office/powerpoint/2010/main" xmlns="" val="36019556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xmlns="" id="{9A3EEC11-019E-4296-84FE-957F61144B01}"/>
              </a:ext>
            </a:extLst>
          </p:cNvPr>
          <p:cNvSpPr txBox="1">
            <a:spLocks noChangeArrowheads="1"/>
          </p:cNvSpPr>
          <p:nvPr/>
        </p:nvSpPr>
        <p:spPr bwMode="auto">
          <a:xfrm>
            <a:off x="0" y="857250"/>
            <a:ext cx="9144000" cy="461665"/>
          </a:xfrm>
          <a:prstGeom prst="rect">
            <a:avLst/>
          </a:prstGeom>
          <a:noFill/>
          <a:ln w="9525">
            <a:noFill/>
            <a:miter lim="800000"/>
            <a:headEnd/>
            <a:tailEnd/>
          </a:ln>
        </p:spPr>
        <p:txBody>
          <a:bodyPr wrap="square">
            <a:spAutoFit/>
          </a:bodyPr>
          <a:lstStyle/>
          <a:p>
            <a:pPr algn="ctr">
              <a:spcAft>
                <a:spcPts val="450"/>
              </a:spcAft>
            </a:pPr>
            <a:r>
              <a:rPr lang="pt-BR" b="1" dirty="0">
                <a:solidFill>
                  <a:srgbClr val="013C80"/>
                </a:solidFill>
                <a:latin typeface="Arial" panose="020B0604020202020204" pitchFamily="34" charset="0"/>
                <a:cs typeface="Arial" panose="020B0604020202020204" pitchFamily="34" charset="0"/>
              </a:rPr>
              <a:t>O TOTAL RURAL E IMOBILIÁRIO EM BELO HORIZONTE</a:t>
            </a:r>
          </a:p>
        </p:txBody>
      </p:sp>
      <p:sp>
        <p:nvSpPr>
          <p:cNvPr id="6" name="Retângulo 1">
            <a:extLst/>
          </p:cNvPr>
          <p:cNvSpPr>
            <a:spLocks noChangeArrowheads="1"/>
          </p:cNvSpPr>
          <p:nvPr/>
        </p:nvSpPr>
        <p:spPr bwMode="auto">
          <a:xfrm>
            <a:off x="2843808" y="6345973"/>
            <a:ext cx="5022056" cy="253916"/>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defRPr/>
            </a:pPr>
            <a:r>
              <a:rPr lang="pt-BR" altLang="pt-BR" sz="1050" dirty="0">
                <a:latin typeface="Arial" charset="0"/>
              </a:rPr>
              <a:t>Fonte: Banco Central do Brasil (dados de 01.11.2017)</a:t>
            </a:r>
          </a:p>
        </p:txBody>
      </p:sp>
      <p:sp>
        <p:nvSpPr>
          <p:cNvPr id="9" name="CaixaDeTexto 8"/>
          <p:cNvSpPr txBox="1"/>
          <p:nvPr/>
        </p:nvSpPr>
        <p:spPr>
          <a:xfrm>
            <a:off x="395535" y="5517232"/>
            <a:ext cx="8496946" cy="646331"/>
          </a:xfrm>
          <a:prstGeom prst="rect">
            <a:avLst/>
          </a:prstGeom>
          <a:solidFill>
            <a:srgbClr val="C00000"/>
          </a:solidFill>
        </p:spPr>
        <p:txBody>
          <a:bodyPr wrap="square" rtlCol="0">
            <a:spAutoFit/>
          </a:bodyPr>
          <a:lstStyle/>
          <a:p>
            <a:pPr algn="ctr"/>
            <a:r>
              <a:rPr lang="pt-BR" sz="1800" b="1" dirty="0">
                <a:solidFill>
                  <a:schemeClr val="bg1"/>
                </a:solidFill>
                <a:latin typeface="Arial" panose="020B0604020202020204" pitchFamily="34" charset="0"/>
                <a:cs typeface="Arial" panose="020B0604020202020204" pitchFamily="34" charset="0"/>
              </a:rPr>
              <a:t>60% do Crédito Rural  e 94,6% do Imobiliário de Belo Horizonte, são administrados pelos bancos públicos </a:t>
            </a:r>
          </a:p>
        </p:txBody>
      </p:sp>
      <p:graphicFrame>
        <p:nvGraphicFramePr>
          <p:cNvPr id="2" name="Tabela 1"/>
          <p:cNvGraphicFramePr>
            <a:graphicFrameLocks noGrp="1"/>
          </p:cNvGraphicFramePr>
          <p:nvPr>
            <p:extLst>
              <p:ext uri="{D42A27DB-BD31-4B8C-83A1-F6EECF244321}">
                <p14:modId xmlns:p14="http://schemas.microsoft.com/office/powerpoint/2010/main" xmlns="" val="3668674212"/>
              </p:ext>
            </p:extLst>
          </p:nvPr>
        </p:nvGraphicFramePr>
        <p:xfrm>
          <a:off x="395535" y="1295832"/>
          <a:ext cx="8496946" cy="4038990"/>
        </p:xfrm>
        <a:graphic>
          <a:graphicData uri="http://schemas.openxmlformats.org/drawingml/2006/table">
            <a:tbl>
              <a:tblPr>
                <a:tableStyleId>{5C22544A-7EE6-4342-B048-85BDC9FD1C3A}</a:tableStyleId>
              </a:tblPr>
              <a:tblGrid>
                <a:gridCol w="2869433">
                  <a:extLst>
                    <a:ext uri="{9D8B030D-6E8A-4147-A177-3AD203B41FA5}">
                      <a16:colId xmlns:a16="http://schemas.microsoft.com/office/drawing/2014/main" xmlns="" val="20000"/>
                    </a:ext>
                  </a:extLst>
                </a:gridCol>
                <a:gridCol w="1950632">
                  <a:extLst>
                    <a:ext uri="{9D8B030D-6E8A-4147-A177-3AD203B41FA5}">
                      <a16:colId xmlns:a16="http://schemas.microsoft.com/office/drawing/2014/main" xmlns="" val="20001"/>
                    </a:ext>
                  </a:extLst>
                </a:gridCol>
                <a:gridCol w="626989">
                  <a:extLst>
                    <a:ext uri="{9D8B030D-6E8A-4147-A177-3AD203B41FA5}">
                      <a16:colId xmlns:a16="http://schemas.microsoft.com/office/drawing/2014/main" xmlns="" val="20002"/>
                    </a:ext>
                  </a:extLst>
                </a:gridCol>
                <a:gridCol w="2434228">
                  <a:extLst>
                    <a:ext uri="{9D8B030D-6E8A-4147-A177-3AD203B41FA5}">
                      <a16:colId xmlns:a16="http://schemas.microsoft.com/office/drawing/2014/main" xmlns="" val="20003"/>
                    </a:ext>
                  </a:extLst>
                </a:gridCol>
                <a:gridCol w="615664">
                  <a:extLst>
                    <a:ext uri="{9D8B030D-6E8A-4147-A177-3AD203B41FA5}">
                      <a16:colId xmlns:a16="http://schemas.microsoft.com/office/drawing/2014/main" xmlns="" val="20004"/>
                    </a:ext>
                  </a:extLst>
                </a:gridCol>
              </a:tblGrid>
              <a:tr h="332968">
                <a:tc>
                  <a:txBody>
                    <a:bodyPr/>
                    <a:lstStyle/>
                    <a:p>
                      <a:pPr algn="ctr" fontAlgn="b"/>
                      <a:r>
                        <a:rPr lang="pt-BR" sz="1500" b="1" u="none" strike="noStrike" dirty="0">
                          <a:effectLst/>
                          <a:latin typeface="Arial" panose="020B0604020202020204" pitchFamily="34" charset="0"/>
                          <a:cs typeface="Arial" panose="020B0604020202020204" pitchFamily="34" charset="0"/>
                        </a:rPr>
                        <a:t>Instituições</a:t>
                      </a:r>
                      <a:endParaRPr lang="pt-BR" sz="15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tc>
                  <a:txBody>
                    <a:bodyPr/>
                    <a:lstStyle/>
                    <a:p>
                      <a:pPr algn="ctr" fontAlgn="b"/>
                      <a:r>
                        <a:rPr lang="pt-BR" sz="1500" b="1" u="none" strike="noStrike" dirty="0">
                          <a:effectLst/>
                          <a:latin typeface="Arial" panose="020B0604020202020204" pitchFamily="34" charset="0"/>
                          <a:cs typeface="Arial" panose="020B0604020202020204" pitchFamily="34" charset="0"/>
                        </a:rPr>
                        <a:t>Crédito Rural em BH:</a:t>
                      </a:r>
                      <a:endParaRPr lang="pt-BR" sz="15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tc>
                  <a:txBody>
                    <a:bodyPr/>
                    <a:lstStyle/>
                    <a:p>
                      <a:pPr algn="ctr" fontAlgn="b"/>
                      <a:r>
                        <a:rPr lang="pt-BR" sz="1500" b="1" u="none" strike="noStrike" dirty="0">
                          <a:effectLst/>
                          <a:latin typeface="Arial" panose="020B0604020202020204" pitchFamily="34" charset="0"/>
                          <a:cs typeface="Arial" panose="020B0604020202020204" pitchFamily="34" charset="0"/>
                        </a:rPr>
                        <a:t>%</a:t>
                      </a:r>
                      <a:endParaRPr lang="pt-BR" sz="15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tc>
                  <a:txBody>
                    <a:bodyPr/>
                    <a:lstStyle/>
                    <a:p>
                      <a:pPr algn="ctr" fontAlgn="b"/>
                      <a:r>
                        <a:rPr lang="pt-BR" sz="1500" b="1" u="none" strike="noStrike" dirty="0">
                          <a:effectLst/>
                          <a:latin typeface="Arial" panose="020B0604020202020204" pitchFamily="34" charset="0"/>
                          <a:cs typeface="Arial" panose="020B0604020202020204" pitchFamily="34" charset="0"/>
                        </a:rPr>
                        <a:t>Crédito Imobiliário em BH:</a:t>
                      </a:r>
                      <a:endParaRPr lang="pt-BR" sz="15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tc>
                  <a:txBody>
                    <a:bodyPr/>
                    <a:lstStyle/>
                    <a:p>
                      <a:pPr algn="ctr" fontAlgn="b"/>
                      <a:r>
                        <a:rPr lang="pt-BR" sz="1500" b="1" u="none" strike="noStrike" dirty="0">
                          <a:effectLst/>
                          <a:latin typeface="Arial" panose="020B0604020202020204" pitchFamily="34" charset="0"/>
                          <a:cs typeface="Arial" panose="020B0604020202020204" pitchFamily="34" charset="0"/>
                        </a:rPr>
                        <a:t>%</a:t>
                      </a:r>
                      <a:endParaRPr lang="pt-BR" sz="15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extLst>
                  <a:ext uri="{0D108BD9-81ED-4DB2-BD59-A6C34878D82A}">
                    <a16:rowId xmlns:a16="http://schemas.microsoft.com/office/drawing/2014/main" xmlns="" val="10000"/>
                  </a:ext>
                </a:extLst>
              </a:tr>
              <a:tr h="294698">
                <a:tc>
                  <a:txBody>
                    <a:bodyPr/>
                    <a:lstStyle/>
                    <a:p>
                      <a:pPr algn="l" fontAlgn="b"/>
                      <a:r>
                        <a:rPr lang="pt-BR" sz="1400" u="none" strike="noStrike" dirty="0">
                          <a:effectLst/>
                          <a:latin typeface="Arial" panose="020B0604020202020204" pitchFamily="34" charset="0"/>
                          <a:cs typeface="Arial" panose="020B0604020202020204" pitchFamily="34" charset="0"/>
                        </a:rPr>
                        <a:t>CAIXA ECONOMICA FEDERAL</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R$ 159.444.196,00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7,63</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R$ 16.950.724.135,00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90,40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1"/>
                  </a:ext>
                </a:extLst>
              </a:tr>
              <a:tr h="294698">
                <a:tc>
                  <a:txBody>
                    <a:bodyPr/>
                    <a:lstStyle/>
                    <a:p>
                      <a:pPr algn="l" fontAlgn="b"/>
                      <a:r>
                        <a:rPr lang="pt-BR" sz="1400" u="none" strike="noStrike">
                          <a:effectLst/>
                          <a:latin typeface="Arial" panose="020B0604020202020204" pitchFamily="34" charset="0"/>
                          <a:cs typeface="Arial" panose="020B0604020202020204" pitchFamily="34" charset="0"/>
                        </a:rPr>
                        <a:t>BCO DO BRASIL S.A.</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R$ 1.091.741.695,00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52,23</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R$ 784.295.935,00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4,18</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2"/>
                  </a:ext>
                </a:extLst>
              </a:tr>
              <a:tr h="294698">
                <a:tc>
                  <a:txBody>
                    <a:bodyPr/>
                    <a:lstStyle/>
                    <a:p>
                      <a:pPr algn="ctr" fontAlgn="b"/>
                      <a:r>
                        <a:rPr lang="pt-BR" sz="1400" b="1" u="none" strike="noStrike" dirty="0">
                          <a:effectLst/>
                          <a:latin typeface="Arial" panose="020B0604020202020204" pitchFamily="34" charset="0"/>
                          <a:cs typeface="Arial" panose="020B0604020202020204" pitchFamily="34" charset="0"/>
                        </a:rPr>
                        <a:t>Total nos Bancos Públicos:</a:t>
                      </a:r>
                      <a:endParaRPr lang="pt-BR" sz="14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C000"/>
                    </a:solidFill>
                  </a:tcPr>
                </a:tc>
                <a:tc>
                  <a:txBody>
                    <a:bodyPr/>
                    <a:lstStyle/>
                    <a:p>
                      <a:pPr algn="r" fontAlgn="b"/>
                      <a:r>
                        <a:rPr lang="pt-BR" sz="1400" b="1" u="none" strike="noStrike" dirty="0">
                          <a:effectLst/>
                          <a:latin typeface="Arial" panose="020B0604020202020204" pitchFamily="34" charset="0"/>
                          <a:cs typeface="Arial" panose="020B0604020202020204" pitchFamily="34" charset="0"/>
                        </a:rPr>
                        <a:t>R$ 1.251.185.891,00</a:t>
                      </a:r>
                      <a:endParaRPr lang="pt-BR" sz="14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C000"/>
                    </a:solidFill>
                  </a:tcPr>
                </a:tc>
                <a:tc>
                  <a:txBody>
                    <a:bodyPr/>
                    <a:lstStyle/>
                    <a:p>
                      <a:pPr algn="r" fontAlgn="b"/>
                      <a:r>
                        <a:rPr lang="pt-BR" sz="1400" b="1" u="none" strike="noStrike" dirty="0">
                          <a:effectLst/>
                          <a:latin typeface="Arial" panose="020B0604020202020204" pitchFamily="34" charset="0"/>
                          <a:cs typeface="Arial" panose="020B0604020202020204" pitchFamily="34" charset="0"/>
                        </a:rPr>
                        <a:t>59,86</a:t>
                      </a:r>
                      <a:endParaRPr lang="pt-BR" sz="14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C000"/>
                    </a:solidFill>
                  </a:tcPr>
                </a:tc>
                <a:tc>
                  <a:txBody>
                    <a:bodyPr/>
                    <a:lstStyle/>
                    <a:p>
                      <a:pPr algn="r" fontAlgn="b"/>
                      <a:r>
                        <a:rPr lang="pt-BR" sz="1400" b="1" u="none" strike="noStrike" dirty="0">
                          <a:effectLst/>
                          <a:latin typeface="Arial" panose="020B0604020202020204" pitchFamily="34" charset="0"/>
                          <a:cs typeface="Arial" panose="020B0604020202020204" pitchFamily="34" charset="0"/>
                        </a:rPr>
                        <a:t>R$ 17.735.020.070,00</a:t>
                      </a:r>
                      <a:endParaRPr lang="pt-BR" sz="14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C000"/>
                    </a:solidFill>
                  </a:tcPr>
                </a:tc>
                <a:tc>
                  <a:txBody>
                    <a:bodyPr/>
                    <a:lstStyle/>
                    <a:p>
                      <a:pPr algn="r" fontAlgn="b"/>
                      <a:r>
                        <a:rPr lang="pt-BR" sz="1400" b="1" u="none" strike="noStrike" dirty="0">
                          <a:effectLst/>
                          <a:latin typeface="Arial" panose="020B0604020202020204" pitchFamily="34" charset="0"/>
                          <a:cs typeface="Arial" panose="020B0604020202020204" pitchFamily="34" charset="0"/>
                        </a:rPr>
                        <a:t>94,58</a:t>
                      </a:r>
                      <a:endParaRPr lang="pt-BR" sz="14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C000"/>
                    </a:solidFill>
                  </a:tcPr>
                </a:tc>
                <a:extLst>
                  <a:ext uri="{0D108BD9-81ED-4DB2-BD59-A6C34878D82A}">
                    <a16:rowId xmlns:a16="http://schemas.microsoft.com/office/drawing/2014/main" xmlns="" val="10003"/>
                  </a:ext>
                </a:extLst>
              </a:tr>
              <a:tr h="294698">
                <a:tc>
                  <a:txBody>
                    <a:bodyPr/>
                    <a:lstStyle/>
                    <a:p>
                      <a:pPr algn="l" fontAlgn="b"/>
                      <a:r>
                        <a:rPr lang="pt-BR" sz="1400" u="none" strike="noStrike">
                          <a:effectLst/>
                          <a:latin typeface="Arial" panose="020B0604020202020204" pitchFamily="34" charset="0"/>
                          <a:cs typeface="Arial" panose="020B0604020202020204" pitchFamily="34" charset="0"/>
                        </a:rPr>
                        <a:t>BCO BMG S.A.</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R$ 21.874.501,00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1,05</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4"/>
                  </a:ext>
                </a:extLst>
              </a:tr>
              <a:tr h="294698">
                <a:tc>
                  <a:txBody>
                    <a:bodyPr/>
                    <a:lstStyle/>
                    <a:p>
                      <a:pPr algn="l" fontAlgn="b"/>
                      <a:r>
                        <a:rPr lang="pt-BR" sz="1400" u="none" strike="noStrike">
                          <a:effectLst/>
                          <a:latin typeface="Arial" panose="020B0604020202020204" pitchFamily="34" charset="0"/>
                          <a:cs typeface="Arial" panose="020B0604020202020204" pitchFamily="34" charset="0"/>
                        </a:rPr>
                        <a:t>BCO MERCANTIL DO BRASIL S.A.</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R$ 444.481.845,00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21,26</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R$ 95.510.505,00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0,51</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5"/>
                  </a:ext>
                </a:extLst>
              </a:tr>
              <a:tr h="294698">
                <a:tc>
                  <a:txBody>
                    <a:bodyPr/>
                    <a:lstStyle/>
                    <a:p>
                      <a:pPr algn="l" fontAlgn="b"/>
                      <a:r>
                        <a:rPr lang="pt-BR" sz="1400" u="none" strike="noStrike">
                          <a:effectLst/>
                          <a:latin typeface="Arial" panose="020B0604020202020204" pitchFamily="34" charset="0"/>
                          <a:cs typeface="Arial" panose="020B0604020202020204" pitchFamily="34" charset="0"/>
                        </a:rPr>
                        <a:t>BANCO INTER</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R$ 0,00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0,00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R$ 833.824.723,00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4,45</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6"/>
                  </a:ext>
                </a:extLst>
              </a:tr>
              <a:tr h="294698">
                <a:tc>
                  <a:txBody>
                    <a:bodyPr/>
                    <a:lstStyle/>
                    <a:p>
                      <a:pPr algn="l" fontAlgn="b"/>
                      <a:r>
                        <a:rPr lang="pt-BR" sz="1400" u="none" strike="noStrike">
                          <a:effectLst/>
                          <a:latin typeface="Arial" panose="020B0604020202020204" pitchFamily="34" charset="0"/>
                          <a:cs typeface="Arial" panose="020B0604020202020204" pitchFamily="34" charset="0"/>
                        </a:rPr>
                        <a:t>ITAÚ UNIBANCO BM S.A.</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R$ 16.134.402,00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0,77</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7"/>
                  </a:ext>
                </a:extLst>
              </a:tr>
              <a:tr h="294698">
                <a:tc>
                  <a:txBody>
                    <a:bodyPr/>
                    <a:lstStyle/>
                    <a:p>
                      <a:pPr algn="l" fontAlgn="b"/>
                      <a:r>
                        <a:rPr lang="pt-BR" sz="1400" u="none" strike="noStrike">
                          <a:effectLst/>
                          <a:latin typeface="Arial" panose="020B0604020202020204" pitchFamily="34" charset="0"/>
                          <a:cs typeface="Arial" panose="020B0604020202020204" pitchFamily="34" charset="0"/>
                        </a:rPr>
                        <a:t>BCO SANTANDER (BRASIL) S.A.</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R$ 96.869.172,00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4,63</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8"/>
                  </a:ext>
                </a:extLst>
              </a:tr>
              <a:tr h="294698">
                <a:tc>
                  <a:txBody>
                    <a:bodyPr/>
                    <a:lstStyle/>
                    <a:p>
                      <a:pPr algn="l" fontAlgn="b"/>
                      <a:r>
                        <a:rPr lang="pt-BR" sz="1400" u="none" strike="noStrike" dirty="0">
                          <a:effectLst/>
                          <a:latin typeface="Arial" panose="020B0604020202020204" pitchFamily="34" charset="0"/>
                          <a:cs typeface="Arial" panose="020B0604020202020204" pitchFamily="34" charset="0"/>
                        </a:rPr>
                        <a:t>BCO SAFRA S.A.</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R$ 142.450.344,00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6,81</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R$ 0,00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0,00</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09"/>
                  </a:ext>
                </a:extLst>
              </a:tr>
              <a:tr h="294698">
                <a:tc>
                  <a:txBody>
                    <a:bodyPr/>
                    <a:lstStyle/>
                    <a:p>
                      <a:pPr algn="l" fontAlgn="b"/>
                      <a:r>
                        <a:rPr lang="pt-BR" sz="1400" u="none" strike="noStrike">
                          <a:effectLst/>
                          <a:latin typeface="Arial" panose="020B0604020202020204" pitchFamily="34" charset="0"/>
                          <a:cs typeface="Arial" panose="020B0604020202020204" pitchFamily="34" charset="0"/>
                        </a:rPr>
                        <a:t>Outros bancos privados</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R$ 117.354.623,00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5,61</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a:effectLst/>
                          <a:latin typeface="Arial" panose="020B0604020202020204" pitchFamily="34" charset="0"/>
                          <a:cs typeface="Arial" panose="020B0604020202020204" pitchFamily="34" charset="0"/>
                        </a:rPr>
                        <a:t>R$ 87.202.426,00</a:t>
                      </a:r>
                      <a:endParaRPr lang="pt-BR" sz="1400" b="0" i="0" u="none" strike="noStrike">
                        <a:solidFill>
                          <a:srgbClr val="000000"/>
                        </a:solidFill>
                        <a:effectLst/>
                        <a:latin typeface="Arial" panose="020B0604020202020204" pitchFamily="34" charset="0"/>
                        <a:cs typeface="Arial" panose="020B0604020202020204" pitchFamily="34" charset="0"/>
                      </a:endParaRPr>
                    </a:p>
                  </a:txBody>
                  <a:tcPr marL="7144" marR="7144" marT="7144" marB="0" anchor="b"/>
                </a:tc>
                <a:tc>
                  <a:txBody>
                    <a:bodyPr/>
                    <a:lstStyle/>
                    <a:p>
                      <a:pPr algn="r" fontAlgn="b"/>
                      <a:r>
                        <a:rPr lang="pt-BR" sz="1400" u="none" strike="noStrike" dirty="0">
                          <a:effectLst/>
                          <a:latin typeface="Arial" panose="020B0604020202020204" pitchFamily="34" charset="0"/>
                          <a:cs typeface="Arial" panose="020B0604020202020204" pitchFamily="34" charset="0"/>
                        </a:rPr>
                        <a:t>0,47</a:t>
                      </a:r>
                      <a:endParaRPr lang="pt-BR" sz="1400" b="0"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tc>
                <a:extLst>
                  <a:ext uri="{0D108BD9-81ED-4DB2-BD59-A6C34878D82A}">
                    <a16:rowId xmlns:a16="http://schemas.microsoft.com/office/drawing/2014/main" xmlns="" val="10010"/>
                  </a:ext>
                </a:extLst>
              </a:tr>
              <a:tr h="294698">
                <a:tc>
                  <a:txBody>
                    <a:bodyPr/>
                    <a:lstStyle/>
                    <a:p>
                      <a:pPr algn="ctr" fontAlgn="b"/>
                      <a:r>
                        <a:rPr lang="pt-BR" sz="1400" b="1" u="none" strike="noStrike" dirty="0">
                          <a:effectLst/>
                          <a:latin typeface="Arial" panose="020B0604020202020204" pitchFamily="34" charset="0"/>
                          <a:cs typeface="Arial" panose="020B0604020202020204" pitchFamily="34" charset="0"/>
                        </a:rPr>
                        <a:t>Total nos Bancos Privados:</a:t>
                      </a:r>
                      <a:endParaRPr lang="pt-BR" sz="14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C000"/>
                    </a:solidFill>
                  </a:tcPr>
                </a:tc>
                <a:tc>
                  <a:txBody>
                    <a:bodyPr/>
                    <a:lstStyle/>
                    <a:p>
                      <a:pPr algn="r" fontAlgn="b"/>
                      <a:r>
                        <a:rPr lang="pt-BR" sz="1400" b="1" u="none" strike="noStrike" dirty="0">
                          <a:effectLst/>
                          <a:latin typeface="Arial" panose="020B0604020202020204" pitchFamily="34" charset="0"/>
                          <a:cs typeface="Arial" panose="020B0604020202020204" pitchFamily="34" charset="0"/>
                        </a:rPr>
                        <a:t>R$ 839.164.887,00</a:t>
                      </a:r>
                      <a:endParaRPr lang="pt-BR" sz="14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C000"/>
                    </a:solidFill>
                  </a:tcPr>
                </a:tc>
                <a:tc>
                  <a:txBody>
                    <a:bodyPr/>
                    <a:lstStyle/>
                    <a:p>
                      <a:pPr algn="r" fontAlgn="b"/>
                      <a:r>
                        <a:rPr lang="pt-BR" sz="1400" b="1" u="none" strike="noStrike" dirty="0">
                          <a:effectLst/>
                          <a:latin typeface="Arial" panose="020B0604020202020204" pitchFamily="34" charset="0"/>
                          <a:cs typeface="Arial" panose="020B0604020202020204" pitchFamily="34" charset="0"/>
                        </a:rPr>
                        <a:t>40,14</a:t>
                      </a:r>
                      <a:endParaRPr lang="pt-BR" sz="14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C000"/>
                    </a:solidFill>
                  </a:tcPr>
                </a:tc>
                <a:tc>
                  <a:txBody>
                    <a:bodyPr/>
                    <a:lstStyle/>
                    <a:p>
                      <a:pPr algn="r" fontAlgn="b"/>
                      <a:r>
                        <a:rPr lang="pt-BR" sz="1400" b="1" u="none" strike="noStrike" dirty="0">
                          <a:effectLst/>
                          <a:latin typeface="Arial" panose="020B0604020202020204" pitchFamily="34" charset="0"/>
                          <a:cs typeface="Arial" panose="020B0604020202020204" pitchFamily="34" charset="0"/>
                        </a:rPr>
                        <a:t>R$ 1.016.537.654,00</a:t>
                      </a:r>
                      <a:endParaRPr lang="pt-BR" sz="14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C000"/>
                    </a:solidFill>
                  </a:tcPr>
                </a:tc>
                <a:tc>
                  <a:txBody>
                    <a:bodyPr/>
                    <a:lstStyle/>
                    <a:p>
                      <a:pPr algn="r" fontAlgn="b"/>
                      <a:r>
                        <a:rPr lang="pt-BR" sz="1400" b="1" u="none" strike="noStrike" dirty="0">
                          <a:effectLst/>
                          <a:latin typeface="Arial" panose="020B0604020202020204" pitchFamily="34" charset="0"/>
                          <a:cs typeface="Arial" panose="020B0604020202020204" pitchFamily="34" charset="0"/>
                        </a:rPr>
                        <a:t>5,42</a:t>
                      </a:r>
                      <a:endParaRPr lang="pt-BR" sz="14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C000"/>
                    </a:solidFill>
                  </a:tcPr>
                </a:tc>
                <a:extLst>
                  <a:ext uri="{0D108BD9-81ED-4DB2-BD59-A6C34878D82A}">
                    <a16:rowId xmlns:a16="http://schemas.microsoft.com/office/drawing/2014/main" xmlns="" val="10011"/>
                  </a:ext>
                </a:extLst>
              </a:tr>
              <a:tr h="464344">
                <a:tc>
                  <a:txBody>
                    <a:bodyPr/>
                    <a:lstStyle/>
                    <a:p>
                      <a:pPr algn="l" fontAlgn="b"/>
                      <a:r>
                        <a:rPr lang="pt-BR" sz="1500" b="1" u="none" strike="noStrike" dirty="0">
                          <a:effectLst/>
                          <a:latin typeface="Arial" panose="020B0604020202020204" pitchFamily="34" charset="0"/>
                          <a:cs typeface="Arial" panose="020B0604020202020204" pitchFamily="34" charset="0"/>
                        </a:rPr>
                        <a:t>Total no município de Belo Horizonte:</a:t>
                      </a:r>
                      <a:endParaRPr lang="pt-BR" sz="15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tc>
                  <a:txBody>
                    <a:bodyPr/>
                    <a:lstStyle/>
                    <a:p>
                      <a:pPr algn="r" fontAlgn="b"/>
                      <a:r>
                        <a:rPr lang="pt-BR" sz="1500" b="1" u="none" strike="noStrike" dirty="0">
                          <a:effectLst/>
                          <a:latin typeface="Arial" panose="020B0604020202020204" pitchFamily="34" charset="0"/>
                          <a:cs typeface="Arial" panose="020B0604020202020204" pitchFamily="34" charset="0"/>
                        </a:rPr>
                        <a:t>R$ 2.090.350.778,00</a:t>
                      </a:r>
                      <a:endParaRPr lang="pt-BR" sz="15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tc>
                  <a:txBody>
                    <a:bodyPr/>
                    <a:lstStyle/>
                    <a:p>
                      <a:pPr algn="r" fontAlgn="b"/>
                      <a:r>
                        <a:rPr lang="pt-BR" sz="1500" b="1" u="none" strike="noStrike" dirty="0">
                          <a:effectLst/>
                          <a:latin typeface="Arial" panose="020B0604020202020204" pitchFamily="34" charset="0"/>
                          <a:cs typeface="Arial" panose="020B0604020202020204" pitchFamily="34" charset="0"/>
                        </a:rPr>
                        <a:t>100,00</a:t>
                      </a:r>
                      <a:endParaRPr lang="pt-BR" sz="15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tc>
                  <a:txBody>
                    <a:bodyPr/>
                    <a:lstStyle/>
                    <a:p>
                      <a:pPr algn="r" fontAlgn="b"/>
                      <a:r>
                        <a:rPr lang="pt-BR" sz="1500" b="1" u="none" strike="noStrike" dirty="0">
                          <a:effectLst/>
                          <a:latin typeface="Arial" panose="020B0604020202020204" pitchFamily="34" charset="0"/>
                          <a:cs typeface="Arial" panose="020B0604020202020204" pitchFamily="34" charset="0"/>
                        </a:rPr>
                        <a:t>R$ 18.751.557.724,00</a:t>
                      </a:r>
                      <a:endParaRPr lang="pt-BR" sz="15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tc>
                  <a:txBody>
                    <a:bodyPr/>
                    <a:lstStyle/>
                    <a:p>
                      <a:pPr algn="r" fontAlgn="b"/>
                      <a:r>
                        <a:rPr lang="pt-BR" sz="1500" b="1" u="none" strike="noStrike" dirty="0">
                          <a:effectLst/>
                          <a:latin typeface="Arial" panose="020B0604020202020204" pitchFamily="34" charset="0"/>
                          <a:cs typeface="Arial" panose="020B0604020202020204" pitchFamily="34" charset="0"/>
                        </a:rPr>
                        <a:t>100,00</a:t>
                      </a:r>
                      <a:endParaRPr lang="pt-BR" sz="1500" b="1" i="0" u="none" strike="noStrike" dirty="0">
                        <a:solidFill>
                          <a:srgbClr val="000000"/>
                        </a:solidFill>
                        <a:effectLst/>
                        <a:latin typeface="Arial" panose="020B0604020202020204" pitchFamily="34" charset="0"/>
                        <a:cs typeface="Arial" panose="020B0604020202020204" pitchFamily="34" charset="0"/>
                      </a:endParaRPr>
                    </a:p>
                  </a:txBody>
                  <a:tcPr marL="7144" marR="7144" marT="7144" marB="0" anchor="b">
                    <a:solidFill>
                      <a:srgbClr val="FFFF00"/>
                    </a:solidFill>
                  </a:tcPr>
                </a:tc>
                <a:extLst>
                  <a:ext uri="{0D108BD9-81ED-4DB2-BD59-A6C34878D82A}">
                    <a16:rowId xmlns:a16="http://schemas.microsoft.com/office/drawing/2014/main" xmlns="" val="10012"/>
                  </a:ext>
                </a:extLst>
              </a:tr>
            </a:tbl>
          </a:graphicData>
        </a:graphic>
      </p:graphicFrame>
    </p:spTree>
    <p:extLst>
      <p:ext uri="{BB962C8B-B14F-4D97-AF65-F5344CB8AC3E}">
        <p14:creationId xmlns:p14="http://schemas.microsoft.com/office/powerpoint/2010/main" xmlns="" val="42025370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56010" y="2160387"/>
            <a:ext cx="8904131" cy="3101490"/>
          </a:xfrm>
          <a:prstGeom prst="rect">
            <a:avLst/>
          </a:prstGeom>
        </p:spPr>
        <p:txBody>
          <a:bodyPr wrap="square">
            <a:spAutoFit/>
          </a:bodyPr>
          <a:lstStyle/>
          <a:p>
            <a:pPr algn="ctr">
              <a:lnSpc>
                <a:spcPct val="150000"/>
              </a:lnSpc>
              <a:spcBef>
                <a:spcPts val="431"/>
              </a:spcBef>
            </a:pPr>
            <a:r>
              <a:rPr lang="pt-BR" sz="2100" b="1" dirty="0">
                <a:solidFill>
                  <a:srgbClr val="C00000"/>
                </a:solidFill>
                <a:latin typeface="Arial" panose="020B0604020202020204" pitchFamily="34" charset="0"/>
                <a:ea typeface="Tahoma Bold" charset="0"/>
                <a:cs typeface="Arial" pitchFamily="34" charset="0"/>
              </a:rPr>
              <a:t>Programa Bolsa Família (PBF):</a:t>
            </a:r>
          </a:p>
          <a:p>
            <a:pPr algn="ctr">
              <a:lnSpc>
                <a:spcPct val="150000"/>
              </a:lnSpc>
              <a:spcBef>
                <a:spcPts val="431"/>
              </a:spcBef>
            </a:pPr>
            <a:endParaRPr lang="pt-BR" sz="825" b="1" dirty="0">
              <a:solidFill>
                <a:srgbClr val="C00000"/>
              </a:solidFill>
              <a:latin typeface="Arial" panose="020B0604020202020204" pitchFamily="34" charset="0"/>
              <a:ea typeface="Tahoma Bold" charset="0"/>
              <a:cs typeface="Arial" pitchFamily="34" charset="0"/>
            </a:endParaRPr>
          </a:p>
          <a:p>
            <a:pPr marL="257175" indent="-257175">
              <a:lnSpc>
                <a:spcPct val="150000"/>
              </a:lnSpc>
              <a:spcBef>
                <a:spcPts val="431"/>
              </a:spcBef>
              <a:buFont typeface="Wingdings" panose="05000000000000000000" pitchFamily="2" charset="2"/>
              <a:buChar char="§"/>
            </a:pPr>
            <a:r>
              <a:rPr lang="pt-BR" sz="1800" b="1" dirty="0">
                <a:solidFill>
                  <a:srgbClr val="002060"/>
                </a:solidFill>
                <a:latin typeface="Arial" panose="020B0604020202020204" pitchFamily="34" charset="0"/>
                <a:cs typeface="Arial" panose="020B0604020202020204" pitchFamily="34" charset="0"/>
              </a:rPr>
              <a:t>1.031.604 famílias beneficiárias (13,15% da população), </a:t>
            </a:r>
          </a:p>
          <a:p>
            <a:pPr marL="257175" indent="-257175">
              <a:lnSpc>
                <a:spcPct val="150000"/>
              </a:lnSpc>
              <a:spcBef>
                <a:spcPts val="431"/>
              </a:spcBef>
              <a:buFont typeface="Wingdings" panose="05000000000000000000" pitchFamily="2" charset="2"/>
              <a:buChar char="§"/>
            </a:pPr>
            <a:r>
              <a:rPr lang="pt-BR" sz="1800" b="1" dirty="0">
                <a:solidFill>
                  <a:srgbClr val="002060"/>
                </a:solidFill>
                <a:latin typeface="Arial" panose="020B0604020202020204" pitchFamily="34" charset="0"/>
                <a:ea typeface="Tahoma Bold" charset="0"/>
                <a:cs typeface="Arial" pitchFamily="34" charset="0"/>
              </a:rPr>
              <a:t>Valor médio do benefício: R$ 168,51;</a:t>
            </a:r>
          </a:p>
          <a:p>
            <a:pPr marL="257175" indent="-257175">
              <a:lnSpc>
                <a:spcPct val="150000"/>
              </a:lnSpc>
              <a:spcBef>
                <a:spcPts val="431"/>
              </a:spcBef>
              <a:buFont typeface="Wingdings" panose="05000000000000000000" pitchFamily="2" charset="2"/>
              <a:buChar char="§"/>
            </a:pPr>
            <a:r>
              <a:rPr lang="pt-BR" sz="1800" b="1" dirty="0">
                <a:solidFill>
                  <a:srgbClr val="002060"/>
                </a:solidFill>
                <a:latin typeface="Arial" panose="020B0604020202020204" pitchFamily="34" charset="0"/>
                <a:cs typeface="Arial" panose="020B0604020202020204" pitchFamily="34" charset="0"/>
              </a:rPr>
              <a:t>748.203 </a:t>
            </a:r>
            <a:r>
              <a:rPr lang="pt-BR" sz="1800" b="1" dirty="0">
                <a:solidFill>
                  <a:srgbClr val="002060"/>
                </a:solidFill>
                <a:latin typeface="Arial" panose="020B0604020202020204" pitchFamily="34" charset="0"/>
                <a:ea typeface="Tahoma Bold" charset="0"/>
                <a:cs typeface="Arial" pitchFamily="34" charset="0"/>
              </a:rPr>
              <a:t>famílias acompanhadas no perfil Saúde e </a:t>
            </a:r>
            <a:r>
              <a:rPr lang="pt-BR" sz="1800" b="1" dirty="0">
                <a:solidFill>
                  <a:srgbClr val="002060"/>
                </a:solidFill>
                <a:latin typeface="Arial" panose="020B0604020202020204" pitchFamily="34" charset="0"/>
                <a:cs typeface="Arial" panose="020B0604020202020204" pitchFamily="34" charset="0"/>
              </a:rPr>
              <a:t>1.033.891</a:t>
            </a:r>
            <a:r>
              <a:rPr lang="pt-BR" sz="1800" b="1" dirty="0">
                <a:solidFill>
                  <a:srgbClr val="002060"/>
                </a:solidFill>
                <a:latin typeface="Arial" panose="020B0604020202020204" pitchFamily="34" charset="0"/>
                <a:ea typeface="Tahoma Bold" charset="0"/>
                <a:cs typeface="Arial" pitchFamily="34" charset="0"/>
              </a:rPr>
              <a:t> crianças e jovens acompanhados no perfil educação;</a:t>
            </a:r>
          </a:p>
          <a:p>
            <a:pPr marL="257175" indent="-257175">
              <a:lnSpc>
                <a:spcPct val="150000"/>
              </a:lnSpc>
              <a:spcBef>
                <a:spcPts val="431"/>
              </a:spcBef>
              <a:buFont typeface="Wingdings" panose="05000000000000000000" pitchFamily="2" charset="2"/>
              <a:buChar char="§"/>
            </a:pPr>
            <a:r>
              <a:rPr lang="pt-BR" sz="1800" b="1" dirty="0">
                <a:solidFill>
                  <a:srgbClr val="002060"/>
                </a:solidFill>
                <a:latin typeface="Arial" panose="020B0604020202020204" pitchFamily="34" charset="0"/>
                <a:cs typeface="Arial" panose="020B0604020202020204" pitchFamily="34" charset="0"/>
              </a:rPr>
              <a:t>R$ 173.835.229,00 </a:t>
            </a:r>
            <a:r>
              <a:rPr lang="pt-BR" sz="1800" b="1" dirty="0">
                <a:solidFill>
                  <a:srgbClr val="002060"/>
                </a:solidFill>
                <a:latin typeface="Arial" panose="020B0604020202020204" pitchFamily="34" charset="0"/>
                <a:ea typeface="Tahoma Bold" charset="0"/>
                <a:cs typeface="Arial" pitchFamily="34" charset="0"/>
              </a:rPr>
              <a:t>pagos em benefícios, em outubro de 2017.</a:t>
            </a:r>
            <a:r>
              <a:rPr lang="pt-BR" sz="1800" b="1" dirty="0">
                <a:solidFill>
                  <a:srgbClr val="013C80"/>
                </a:solidFill>
                <a:latin typeface="Arial" panose="020B0604020202020204" pitchFamily="34" charset="0"/>
                <a:ea typeface="Tahoma Bold" charset="0"/>
                <a:cs typeface="Arial" pitchFamily="34" charset="0"/>
              </a:rPr>
              <a:t> </a:t>
            </a:r>
          </a:p>
        </p:txBody>
      </p:sp>
      <p:sp>
        <p:nvSpPr>
          <p:cNvPr id="5" name="CaixaDeTexto 4">
            <a:extLst>
              <a:ext uri="{FF2B5EF4-FFF2-40B4-BE49-F238E27FC236}">
                <a16:creationId xmlns:a16="http://schemas.microsoft.com/office/drawing/2014/main" xmlns="" id="{9A3EEC11-019E-4296-84FE-957F61144B01}"/>
              </a:ext>
            </a:extLst>
          </p:cNvPr>
          <p:cNvSpPr txBox="1">
            <a:spLocks noChangeArrowheads="1"/>
          </p:cNvSpPr>
          <p:nvPr/>
        </p:nvSpPr>
        <p:spPr bwMode="auto">
          <a:xfrm>
            <a:off x="359532" y="1236165"/>
            <a:ext cx="8424936" cy="523220"/>
          </a:xfrm>
          <a:prstGeom prst="rect">
            <a:avLst/>
          </a:prstGeom>
          <a:solidFill>
            <a:srgbClr val="0070C0"/>
          </a:solidFill>
          <a:ln w="9525">
            <a:noFill/>
            <a:miter lim="800000"/>
            <a:headEnd/>
            <a:tailEnd/>
          </a:ln>
        </p:spPr>
        <p:txBody>
          <a:bodyPr wrap="square">
            <a:spAutoFit/>
          </a:bodyPr>
          <a:lstStyle/>
          <a:p>
            <a:pPr algn="ctr">
              <a:spcAft>
                <a:spcPts val="450"/>
              </a:spcAft>
            </a:pPr>
            <a:r>
              <a:rPr lang="pt-BR" sz="2800" b="1" dirty="0">
                <a:solidFill>
                  <a:schemeClr val="bg1"/>
                </a:solidFill>
                <a:latin typeface="Arial" panose="020B0604020202020204" pitchFamily="34" charset="0"/>
                <a:cs typeface="Arial" panose="020B0604020202020204" pitchFamily="34" charset="0"/>
              </a:rPr>
              <a:t>A CAIXA NO ESTADO DE MINAS GERAIS</a:t>
            </a:r>
          </a:p>
        </p:txBody>
      </p:sp>
      <p:sp>
        <p:nvSpPr>
          <p:cNvPr id="3" name="Retângulo 2">
            <a:extLst>
              <a:ext uri="{FF2B5EF4-FFF2-40B4-BE49-F238E27FC236}">
                <a16:creationId xmlns:a16="http://schemas.microsoft.com/office/drawing/2014/main" xmlns="" id="{F7FD8B78-CD1B-4E2A-A84E-5A7D861F6B94}"/>
              </a:ext>
            </a:extLst>
          </p:cNvPr>
          <p:cNvSpPr/>
          <p:nvPr/>
        </p:nvSpPr>
        <p:spPr>
          <a:xfrm>
            <a:off x="156010" y="5932183"/>
            <a:ext cx="2964146" cy="338554"/>
          </a:xfrm>
          <a:prstGeom prst="rect">
            <a:avLst/>
          </a:prstGeom>
        </p:spPr>
        <p:txBody>
          <a:bodyPr wrap="square">
            <a:spAutoFit/>
          </a:bodyPr>
          <a:lstStyle/>
          <a:p>
            <a:r>
              <a:rPr lang="pt-BR" sz="1600" u="sng" dirty="0">
                <a:solidFill>
                  <a:srgbClr val="0070C0"/>
                </a:solidFill>
                <a:latin typeface="Arial" panose="020B0604020202020204" pitchFamily="34" charset="0"/>
                <a:ea typeface="Calibri" panose="020F0502020204030204" pitchFamily="34" charset="0"/>
                <a:cs typeface="Arial" panose="020B0604020202020204" pitchFamily="34" charset="0"/>
                <a:hlinkClick r:id="rId3"/>
              </a:rPr>
              <a:t>http://mds.gov.br/bolsafamilia</a:t>
            </a:r>
            <a:endParaRPr lang="pt-BR" sz="1600" dirty="0">
              <a:solidFill>
                <a:srgbClr val="0070C0"/>
              </a:solidFill>
              <a:latin typeface="Arial" panose="020B0604020202020204" pitchFamily="34" charset="0"/>
              <a:cs typeface="Arial" panose="020B0604020202020204" pitchFamily="34" charset="0"/>
            </a:endParaRPr>
          </a:p>
        </p:txBody>
      </p:sp>
      <p:sp>
        <p:nvSpPr>
          <p:cNvPr id="6" name="Retângulo 5">
            <a:extLst>
              <a:ext uri="{FF2B5EF4-FFF2-40B4-BE49-F238E27FC236}">
                <a16:creationId xmlns:a16="http://schemas.microsoft.com/office/drawing/2014/main" xmlns="" id="{DD5C659B-398A-4299-8A08-E60E034CE7FC}"/>
              </a:ext>
            </a:extLst>
          </p:cNvPr>
          <p:cNvSpPr/>
          <p:nvPr/>
        </p:nvSpPr>
        <p:spPr>
          <a:xfrm>
            <a:off x="156010" y="6239640"/>
            <a:ext cx="8664462" cy="338554"/>
          </a:xfrm>
          <a:prstGeom prst="rect">
            <a:avLst/>
          </a:prstGeom>
        </p:spPr>
        <p:txBody>
          <a:bodyPr wrap="square">
            <a:spAutoFit/>
          </a:bodyPr>
          <a:lstStyle/>
          <a:p>
            <a:r>
              <a:rPr lang="pt-BR" sz="1600" dirty="0">
                <a:latin typeface="Arial" panose="020B0604020202020204" pitchFamily="34" charset="0"/>
                <a:cs typeface="Arial" panose="020B0604020202020204" pitchFamily="34" charset="0"/>
                <a:hlinkClick r:id="rId4"/>
              </a:rPr>
              <a:t>http://www.portaltransparencia.gov.br/PortalTransparenciaListaUFs.asp?Exercicio=2016</a:t>
            </a:r>
            <a:endParaRPr lang="pt-BR"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7759480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268285" y="1674845"/>
            <a:ext cx="8904131" cy="3983783"/>
          </a:xfrm>
          <a:prstGeom prst="rect">
            <a:avLst/>
          </a:prstGeom>
        </p:spPr>
        <p:txBody>
          <a:bodyPr wrap="square">
            <a:spAutoFit/>
          </a:bodyPr>
          <a:lstStyle/>
          <a:p>
            <a:pPr algn="ctr">
              <a:lnSpc>
                <a:spcPct val="150000"/>
              </a:lnSpc>
              <a:spcBef>
                <a:spcPts val="431"/>
              </a:spcBef>
            </a:pPr>
            <a:r>
              <a:rPr lang="pt-BR" sz="2100" b="1" dirty="0">
                <a:solidFill>
                  <a:srgbClr val="C00000"/>
                </a:solidFill>
                <a:latin typeface="Arial" pitchFamily="34" charset="0"/>
                <a:ea typeface="Tahoma Bold" charset="0"/>
                <a:cs typeface="Arial" pitchFamily="34" charset="0"/>
              </a:rPr>
              <a:t>Programa Bolsa Família (PBF):</a:t>
            </a:r>
          </a:p>
          <a:p>
            <a:pPr algn="ctr">
              <a:lnSpc>
                <a:spcPct val="150000"/>
              </a:lnSpc>
              <a:spcBef>
                <a:spcPts val="431"/>
              </a:spcBef>
            </a:pPr>
            <a:endParaRPr lang="pt-BR" sz="825" b="1" dirty="0">
              <a:solidFill>
                <a:srgbClr val="C00000"/>
              </a:solidFill>
              <a:latin typeface="Arial" pitchFamily="34" charset="0"/>
              <a:ea typeface="Tahoma Bold" charset="0"/>
              <a:cs typeface="Arial" pitchFamily="34" charset="0"/>
            </a:endParaRPr>
          </a:p>
          <a:p>
            <a:pPr marL="257175" indent="-257175">
              <a:lnSpc>
                <a:spcPct val="150000"/>
              </a:lnSpc>
              <a:spcBef>
                <a:spcPts val="431"/>
              </a:spcBef>
              <a:buFont typeface="Wingdings" panose="05000000000000000000" pitchFamily="2" charset="2"/>
              <a:buChar char="§"/>
            </a:pPr>
            <a:r>
              <a:rPr lang="pt-BR" sz="1800" b="1" dirty="0">
                <a:latin typeface="Arial" panose="020B0604020202020204" pitchFamily="34" charset="0"/>
                <a:cs typeface="Arial" panose="020B0604020202020204" pitchFamily="34" charset="0"/>
              </a:rPr>
              <a:t>54.549 famílias </a:t>
            </a:r>
            <a:r>
              <a:rPr lang="pt-BR" sz="1800" b="1" dirty="0">
                <a:solidFill>
                  <a:srgbClr val="002060"/>
                </a:solidFill>
                <a:latin typeface="Arial" panose="020B0604020202020204" pitchFamily="34" charset="0"/>
                <a:cs typeface="Arial" panose="020B0604020202020204" pitchFamily="34" charset="0"/>
              </a:rPr>
              <a:t>beneficiárias (5,56% da população), sendo 15.187 famílias que, sem o programa, estariam em condição de </a:t>
            </a:r>
            <a:r>
              <a:rPr lang="pt-BR" sz="1800" b="1" dirty="0">
                <a:solidFill>
                  <a:srgbClr val="C00000"/>
                </a:solidFill>
                <a:latin typeface="Arial" panose="020B0604020202020204" pitchFamily="34" charset="0"/>
                <a:cs typeface="Arial" panose="020B0604020202020204" pitchFamily="34" charset="0"/>
              </a:rPr>
              <a:t>extrema pobreza</a:t>
            </a:r>
            <a:r>
              <a:rPr lang="pt-BR" sz="1800" b="1" dirty="0">
                <a:solidFill>
                  <a:srgbClr val="002060"/>
                </a:solidFill>
                <a:latin typeface="Arial" panose="020B0604020202020204" pitchFamily="34" charset="0"/>
                <a:cs typeface="Arial" panose="020B0604020202020204" pitchFamily="34" charset="0"/>
              </a:rPr>
              <a:t>. </a:t>
            </a:r>
            <a:endParaRPr lang="pt-BR" sz="1800" b="1" dirty="0">
              <a:solidFill>
                <a:srgbClr val="002060"/>
              </a:solidFill>
              <a:latin typeface="Arial" pitchFamily="34" charset="0"/>
              <a:ea typeface="Tahoma Bold" charset="0"/>
              <a:cs typeface="Arial" pitchFamily="34" charset="0"/>
            </a:endParaRPr>
          </a:p>
          <a:p>
            <a:pPr marL="257175" indent="-257175">
              <a:lnSpc>
                <a:spcPct val="150000"/>
              </a:lnSpc>
              <a:spcBef>
                <a:spcPts val="431"/>
              </a:spcBef>
              <a:buFont typeface="Wingdings" panose="05000000000000000000" pitchFamily="2" charset="2"/>
              <a:buChar char="§"/>
            </a:pPr>
            <a:r>
              <a:rPr lang="pt-BR" sz="1800" b="1" dirty="0">
                <a:solidFill>
                  <a:srgbClr val="002060"/>
                </a:solidFill>
                <a:latin typeface="Arial" pitchFamily="34" charset="0"/>
                <a:ea typeface="Tahoma Bold" charset="0"/>
                <a:cs typeface="Arial" pitchFamily="34" charset="0"/>
              </a:rPr>
              <a:t>Valor médio do benefício: R$ 144,94;</a:t>
            </a:r>
          </a:p>
          <a:p>
            <a:pPr marL="257175" indent="-257175">
              <a:lnSpc>
                <a:spcPct val="150000"/>
              </a:lnSpc>
              <a:spcBef>
                <a:spcPts val="431"/>
              </a:spcBef>
              <a:buFont typeface="Wingdings" panose="05000000000000000000" pitchFamily="2" charset="2"/>
              <a:buChar char="§"/>
            </a:pPr>
            <a:r>
              <a:rPr lang="pt-BR" sz="1800" b="1" dirty="0">
                <a:solidFill>
                  <a:srgbClr val="002060"/>
                </a:solidFill>
                <a:latin typeface="Arial" panose="020B0604020202020204" pitchFamily="34" charset="0"/>
                <a:cs typeface="Arial" panose="020B0604020202020204" pitchFamily="34" charset="0"/>
              </a:rPr>
              <a:t>48.445 </a:t>
            </a:r>
            <a:r>
              <a:rPr lang="pt-BR" sz="1800" b="1" dirty="0">
                <a:solidFill>
                  <a:srgbClr val="002060"/>
                </a:solidFill>
                <a:latin typeface="Arial" pitchFamily="34" charset="0"/>
                <a:ea typeface="Tahoma Bold" charset="0"/>
                <a:cs typeface="Arial" pitchFamily="34" charset="0"/>
              </a:rPr>
              <a:t>famílias acompanhadas no perfil Saúde e </a:t>
            </a:r>
            <a:r>
              <a:rPr lang="pt-BR" sz="1800" b="1" dirty="0">
                <a:solidFill>
                  <a:srgbClr val="002060"/>
                </a:solidFill>
                <a:latin typeface="Arial" panose="020B0604020202020204" pitchFamily="34" charset="0"/>
                <a:cs typeface="Arial" panose="020B0604020202020204" pitchFamily="34" charset="0"/>
              </a:rPr>
              <a:t>62.940</a:t>
            </a:r>
            <a:r>
              <a:rPr lang="pt-BR" sz="1800" b="1" dirty="0">
                <a:solidFill>
                  <a:srgbClr val="002060"/>
                </a:solidFill>
                <a:latin typeface="Arial" pitchFamily="34" charset="0"/>
                <a:ea typeface="Tahoma Bold" charset="0"/>
                <a:cs typeface="Arial" pitchFamily="34" charset="0"/>
              </a:rPr>
              <a:t> crianças e jovens acompanhados no perfil educação;</a:t>
            </a:r>
          </a:p>
          <a:p>
            <a:pPr marL="257175" indent="-257175">
              <a:lnSpc>
                <a:spcPct val="150000"/>
              </a:lnSpc>
              <a:spcBef>
                <a:spcPts val="431"/>
              </a:spcBef>
              <a:buFont typeface="Wingdings" panose="05000000000000000000" pitchFamily="2" charset="2"/>
              <a:buChar char="§"/>
            </a:pPr>
            <a:r>
              <a:rPr lang="pt-BR" sz="1800" b="1" dirty="0">
                <a:solidFill>
                  <a:srgbClr val="002060"/>
                </a:solidFill>
                <a:latin typeface="Arial" panose="020B0604020202020204" pitchFamily="34" charset="0"/>
                <a:cs typeface="Arial" panose="020B0604020202020204" pitchFamily="34" charset="0"/>
              </a:rPr>
              <a:t>R$ 108.020.696,00 bilhões pagos em benefícios, em 2016;</a:t>
            </a:r>
            <a:endParaRPr lang="pt-BR" sz="1800" b="1" dirty="0">
              <a:solidFill>
                <a:srgbClr val="002060"/>
              </a:solidFill>
              <a:latin typeface="Arial" pitchFamily="34" charset="0"/>
              <a:ea typeface="Tahoma Bold" charset="0"/>
              <a:cs typeface="Arial" pitchFamily="34" charset="0"/>
            </a:endParaRPr>
          </a:p>
          <a:p>
            <a:pPr marL="257175" indent="-257175">
              <a:lnSpc>
                <a:spcPct val="150000"/>
              </a:lnSpc>
              <a:spcBef>
                <a:spcPts val="431"/>
              </a:spcBef>
              <a:buFont typeface="Wingdings" panose="05000000000000000000" pitchFamily="2" charset="2"/>
              <a:buChar char="§"/>
            </a:pPr>
            <a:r>
              <a:rPr lang="pt-BR" sz="1800" b="1" dirty="0">
                <a:solidFill>
                  <a:srgbClr val="002060"/>
                </a:solidFill>
                <a:latin typeface="Arial" panose="020B0604020202020204" pitchFamily="34" charset="0"/>
                <a:cs typeface="Arial" panose="020B0604020202020204" pitchFamily="34" charset="0"/>
              </a:rPr>
              <a:t>R$ 7.906.378,00 </a:t>
            </a:r>
            <a:r>
              <a:rPr lang="pt-BR" sz="1800" b="1" dirty="0">
                <a:solidFill>
                  <a:srgbClr val="002060"/>
                </a:solidFill>
                <a:latin typeface="Arial" pitchFamily="34" charset="0"/>
                <a:ea typeface="Tahoma Bold" charset="0"/>
                <a:cs typeface="Arial" pitchFamily="34" charset="0"/>
              </a:rPr>
              <a:t>pagos em benefícios, em outubro de 2017.</a:t>
            </a:r>
            <a:r>
              <a:rPr lang="pt-BR" sz="1800" b="1" dirty="0">
                <a:solidFill>
                  <a:srgbClr val="013C80"/>
                </a:solidFill>
                <a:latin typeface="Arial" pitchFamily="34" charset="0"/>
                <a:ea typeface="Tahoma Bold" charset="0"/>
                <a:cs typeface="Arial" pitchFamily="34" charset="0"/>
              </a:rPr>
              <a:t> </a:t>
            </a:r>
          </a:p>
        </p:txBody>
      </p:sp>
      <p:sp>
        <p:nvSpPr>
          <p:cNvPr id="3" name="Retângulo 2">
            <a:extLst>
              <a:ext uri="{FF2B5EF4-FFF2-40B4-BE49-F238E27FC236}">
                <a16:creationId xmlns:a16="http://schemas.microsoft.com/office/drawing/2014/main" xmlns="" id="{F7FD8B78-CD1B-4E2A-A84E-5A7D861F6B94}"/>
              </a:ext>
            </a:extLst>
          </p:cNvPr>
          <p:cNvSpPr/>
          <p:nvPr/>
        </p:nvSpPr>
        <p:spPr>
          <a:xfrm>
            <a:off x="323528" y="5715572"/>
            <a:ext cx="2964146" cy="338554"/>
          </a:xfrm>
          <a:prstGeom prst="rect">
            <a:avLst/>
          </a:prstGeom>
        </p:spPr>
        <p:txBody>
          <a:bodyPr wrap="square">
            <a:spAutoFit/>
          </a:bodyPr>
          <a:lstStyle/>
          <a:p>
            <a:r>
              <a:rPr lang="pt-BR" sz="1600" dirty="0">
                <a:latin typeface="Calibri" panose="020F0502020204030204" pitchFamily="34" charset="0"/>
                <a:ea typeface="Calibri" panose="020F0502020204030204" pitchFamily="34" charset="0"/>
                <a:cs typeface="Times New Roman" panose="02020603050405020304" pitchFamily="18" charset="0"/>
                <a:hlinkClick r:id="rId3"/>
              </a:rPr>
              <a:t>http://mds.gov.br/bolsafamilia</a:t>
            </a:r>
            <a:endParaRPr lang="pt-BR" sz="1600" dirty="0"/>
          </a:p>
        </p:txBody>
      </p:sp>
      <p:sp>
        <p:nvSpPr>
          <p:cNvPr id="6" name="Retângulo 5">
            <a:extLst>
              <a:ext uri="{FF2B5EF4-FFF2-40B4-BE49-F238E27FC236}">
                <a16:creationId xmlns:a16="http://schemas.microsoft.com/office/drawing/2014/main" xmlns="" id="{DD5C659B-398A-4299-8A08-E60E034CE7FC}"/>
              </a:ext>
            </a:extLst>
          </p:cNvPr>
          <p:cNvSpPr/>
          <p:nvPr/>
        </p:nvSpPr>
        <p:spPr>
          <a:xfrm>
            <a:off x="323528" y="6023029"/>
            <a:ext cx="6339980" cy="584775"/>
          </a:xfrm>
          <a:prstGeom prst="rect">
            <a:avLst/>
          </a:prstGeom>
        </p:spPr>
        <p:txBody>
          <a:bodyPr wrap="square">
            <a:spAutoFit/>
          </a:bodyPr>
          <a:lstStyle/>
          <a:p>
            <a:r>
              <a:rPr lang="pt-BR" sz="1600" dirty="0">
                <a:hlinkClick r:id="rId4"/>
              </a:rPr>
              <a:t>http://www.portaltransparencia.gov.br/PortalTransparenciaListaUFs.asp?Exercicio=2016</a:t>
            </a:r>
            <a:endParaRPr lang="pt-BR" sz="1600" dirty="0"/>
          </a:p>
        </p:txBody>
      </p:sp>
      <p:sp>
        <p:nvSpPr>
          <p:cNvPr id="7" name="CaixaDeTexto 6">
            <a:extLst>
              <a:ext uri="{FF2B5EF4-FFF2-40B4-BE49-F238E27FC236}">
                <a16:creationId xmlns:a16="http://schemas.microsoft.com/office/drawing/2014/main" xmlns="" id="{E530FE1F-0956-4364-8785-F0645F845893}"/>
              </a:ext>
            </a:extLst>
          </p:cNvPr>
          <p:cNvSpPr txBox="1">
            <a:spLocks noChangeArrowheads="1"/>
          </p:cNvSpPr>
          <p:nvPr/>
        </p:nvSpPr>
        <p:spPr bwMode="auto">
          <a:xfrm>
            <a:off x="395607" y="965429"/>
            <a:ext cx="8424936" cy="523220"/>
          </a:xfrm>
          <a:prstGeom prst="rect">
            <a:avLst/>
          </a:prstGeom>
          <a:solidFill>
            <a:srgbClr val="0070C0"/>
          </a:solidFill>
          <a:ln w="9525">
            <a:noFill/>
            <a:miter lim="800000"/>
            <a:headEnd/>
            <a:tailEnd/>
          </a:ln>
        </p:spPr>
        <p:txBody>
          <a:bodyPr wrap="square">
            <a:spAutoFit/>
          </a:bodyPr>
          <a:lstStyle/>
          <a:p>
            <a:pPr algn="ctr">
              <a:spcAft>
                <a:spcPts val="450"/>
              </a:spcAft>
            </a:pPr>
            <a:r>
              <a:rPr lang="pt-BR" sz="2800" b="1" dirty="0">
                <a:solidFill>
                  <a:schemeClr val="bg1"/>
                </a:solidFill>
                <a:latin typeface="Arial" panose="020B0604020202020204" pitchFamily="34" charset="0"/>
                <a:cs typeface="Arial" panose="020B0604020202020204" pitchFamily="34" charset="0"/>
              </a:rPr>
              <a:t>A CAIXA EM BELO HORIZONTE</a:t>
            </a:r>
          </a:p>
        </p:txBody>
      </p:sp>
    </p:spTree>
    <p:extLst>
      <p:ext uri="{BB962C8B-B14F-4D97-AF65-F5344CB8AC3E}">
        <p14:creationId xmlns:p14="http://schemas.microsoft.com/office/powerpoint/2010/main" xmlns="" val="6111645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521804" y="1916832"/>
            <a:ext cx="8100392" cy="3793346"/>
          </a:xfrm>
          <a:prstGeom prst="rect">
            <a:avLst/>
          </a:prstGeom>
        </p:spPr>
        <p:txBody>
          <a:bodyPr wrap="square">
            <a:spAutoFit/>
          </a:bodyPr>
          <a:lstStyle/>
          <a:p>
            <a:pPr marL="257175" indent="-257175">
              <a:lnSpc>
                <a:spcPct val="150000"/>
              </a:lnSpc>
              <a:spcBef>
                <a:spcPts val="431"/>
              </a:spcBef>
              <a:buFont typeface="Wingdings" panose="05000000000000000000" pitchFamily="2" charset="2"/>
              <a:buChar char="§"/>
            </a:pPr>
            <a:r>
              <a:rPr lang="pt-BR" sz="1800" b="1" dirty="0">
                <a:solidFill>
                  <a:srgbClr val="013C80"/>
                </a:solidFill>
                <a:latin typeface="Arial" pitchFamily="34" charset="0"/>
                <a:ea typeface="Tahoma Bold" charset="0"/>
                <a:cs typeface="Arial" pitchFamily="34" charset="0"/>
              </a:rPr>
              <a:t>Fundo de Participação dos Municípios: </a:t>
            </a:r>
            <a:r>
              <a:rPr lang="pt-BR" sz="1800" b="1" dirty="0">
                <a:solidFill>
                  <a:srgbClr val="002060"/>
                </a:solidFill>
                <a:latin typeface="Arial" pitchFamily="34" charset="0"/>
                <a:ea typeface="Tahoma Bold" charset="0"/>
                <a:cs typeface="Arial" pitchFamily="34" charset="0"/>
              </a:rPr>
              <a:t>R$ </a:t>
            </a:r>
            <a:r>
              <a:rPr lang="pt-BR" sz="1800" b="1" dirty="0">
                <a:solidFill>
                  <a:srgbClr val="002060"/>
                </a:solidFill>
                <a:latin typeface="Arial" panose="020B0604020202020204" pitchFamily="34" charset="0"/>
                <a:cs typeface="Arial" panose="020B0604020202020204" pitchFamily="34" charset="0"/>
              </a:rPr>
              <a:t>3.121.337.630,23 </a:t>
            </a:r>
            <a:r>
              <a:rPr lang="pt-BR" sz="1800" b="1" dirty="0">
                <a:solidFill>
                  <a:srgbClr val="002060"/>
                </a:solidFill>
                <a:latin typeface="Arial" pitchFamily="34" charset="0"/>
                <a:ea typeface="Tahoma Bold" charset="0"/>
                <a:cs typeface="Arial" pitchFamily="34" charset="0"/>
              </a:rPr>
              <a:t>em 2016; </a:t>
            </a:r>
          </a:p>
          <a:p>
            <a:pPr marL="257175" indent="-257175">
              <a:lnSpc>
                <a:spcPct val="150000"/>
              </a:lnSpc>
              <a:spcBef>
                <a:spcPts val="431"/>
              </a:spcBef>
              <a:buFont typeface="Wingdings" panose="05000000000000000000" pitchFamily="2" charset="2"/>
              <a:buChar char="§"/>
            </a:pPr>
            <a:r>
              <a:rPr lang="pt-BR" sz="1800" b="1" dirty="0">
                <a:solidFill>
                  <a:srgbClr val="002060"/>
                </a:solidFill>
                <a:latin typeface="Arial" pitchFamily="34" charset="0"/>
                <a:ea typeface="Tahoma Bold" charset="0"/>
                <a:cs typeface="Arial" pitchFamily="34" charset="0"/>
              </a:rPr>
              <a:t>FUNDEB: R$ </a:t>
            </a:r>
            <a:r>
              <a:rPr lang="pt-BR" sz="1800" b="1" dirty="0">
                <a:solidFill>
                  <a:srgbClr val="002060"/>
                </a:solidFill>
                <a:latin typeface="Arial" panose="020B0604020202020204" pitchFamily="34" charset="0"/>
                <a:cs typeface="Arial" panose="020B0604020202020204" pitchFamily="34" charset="0"/>
              </a:rPr>
              <a:t>1.782.492.062,08 </a:t>
            </a:r>
            <a:r>
              <a:rPr lang="pt-BR" sz="1800" b="1" dirty="0">
                <a:solidFill>
                  <a:srgbClr val="002060"/>
                </a:solidFill>
                <a:latin typeface="Arial" pitchFamily="34" charset="0"/>
                <a:ea typeface="Tahoma Bold" charset="0"/>
                <a:cs typeface="Arial" pitchFamily="34" charset="0"/>
              </a:rPr>
              <a:t>em 2016;</a:t>
            </a:r>
          </a:p>
          <a:p>
            <a:pPr marL="257175" indent="-257175">
              <a:lnSpc>
                <a:spcPct val="150000"/>
              </a:lnSpc>
              <a:spcBef>
                <a:spcPts val="431"/>
              </a:spcBef>
              <a:buFont typeface="Wingdings" panose="05000000000000000000" pitchFamily="2" charset="2"/>
              <a:buChar char="§"/>
            </a:pPr>
            <a:r>
              <a:rPr lang="pt-BR" sz="1800" b="1" dirty="0">
                <a:solidFill>
                  <a:srgbClr val="002060"/>
                </a:solidFill>
                <a:latin typeface="Arial" pitchFamily="34" charset="0"/>
                <a:ea typeface="Tahoma Bold" charset="0"/>
                <a:cs typeface="Arial" pitchFamily="34" charset="0"/>
              </a:rPr>
              <a:t>Programa de apoio à alimentação escolar na educação básica (PNAE): R$ </a:t>
            </a:r>
            <a:r>
              <a:rPr lang="pt-BR" sz="1800" b="1" dirty="0">
                <a:solidFill>
                  <a:srgbClr val="002060"/>
                </a:solidFill>
                <a:latin typeface="Arial" panose="020B0604020202020204" pitchFamily="34" charset="0"/>
                <a:cs typeface="Arial" panose="020B0604020202020204" pitchFamily="34" charset="0"/>
              </a:rPr>
              <a:t>121.045.575,60 EM 2016.</a:t>
            </a:r>
          </a:p>
          <a:p>
            <a:pPr>
              <a:lnSpc>
                <a:spcPct val="150000"/>
              </a:lnSpc>
              <a:spcBef>
                <a:spcPts val="431"/>
              </a:spcBef>
            </a:pPr>
            <a:r>
              <a:rPr lang="pt-BR" sz="1800" b="1" dirty="0">
                <a:solidFill>
                  <a:srgbClr val="002060"/>
                </a:solidFill>
                <a:latin typeface="Arial" pitchFamily="34" charset="0"/>
                <a:ea typeface="Tahoma Bold" charset="0"/>
                <a:cs typeface="Arial" pitchFamily="34" charset="0"/>
              </a:rPr>
              <a:t> </a:t>
            </a:r>
          </a:p>
          <a:p>
            <a:pPr marL="257175" indent="-257175">
              <a:lnSpc>
                <a:spcPct val="150000"/>
              </a:lnSpc>
              <a:spcBef>
                <a:spcPts val="431"/>
              </a:spcBef>
              <a:buFont typeface="Wingdings" panose="05000000000000000000" pitchFamily="2" charset="2"/>
              <a:buChar char="§"/>
            </a:pPr>
            <a:r>
              <a:rPr lang="pt-BR" sz="1800" b="1" dirty="0">
                <a:solidFill>
                  <a:srgbClr val="013C80"/>
                </a:solidFill>
                <a:latin typeface="Arial" pitchFamily="34" charset="0"/>
                <a:ea typeface="Tahoma Bold" charset="0"/>
                <a:cs typeface="Arial" pitchFamily="34" charset="0"/>
              </a:rPr>
              <a:t>Fundo Municipal de </a:t>
            </a:r>
            <a:r>
              <a:rPr lang="pt-BR" sz="1800" b="1" dirty="0">
                <a:solidFill>
                  <a:srgbClr val="002060"/>
                </a:solidFill>
                <a:latin typeface="Arial" panose="020B0604020202020204" pitchFamily="34" charset="0"/>
                <a:ea typeface="Tahoma Bold" charset="0"/>
                <a:cs typeface="Arial" pitchFamily="34" charset="0"/>
              </a:rPr>
              <a:t>Saúde – FMS: R$ </a:t>
            </a:r>
            <a:r>
              <a:rPr lang="pt-BR" sz="1800" b="1" dirty="0">
                <a:solidFill>
                  <a:srgbClr val="002060"/>
                </a:solidFill>
                <a:latin typeface="Arial" panose="020B0604020202020204" pitchFamily="34" charset="0"/>
                <a:cs typeface="Arial" panose="020B0604020202020204" pitchFamily="34" charset="0"/>
              </a:rPr>
              <a:t>5.692.698.238,18 </a:t>
            </a:r>
            <a:r>
              <a:rPr lang="pt-BR" sz="1800" b="1" dirty="0">
                <a:solidFill>
                  <a:srgbClr val="002060"/>
                </a:solidFill>
                <a:latin typeface="Arial" pitchFamily="34" charset="0"/>
                <a:ea typeface="Tahoma Bold" charset="0"/>
                <a:cs typeface="Arial" pitchFamily="34" charset="0"/>
              </a:rPr>
              <a:t>em 2016</a:t>
            </a:r>
            <a:r>
              <a:rPr lang="pt-BR" sz="1800" b="1" dirty="0">
                <a:solidFill>
                  <a:srgbClr val="013C80"/>
                </a:solidFill>
                <a:latin typeface="Arial" pitchFamily="34" charset="0"/>
                <a:ea typeface="Tahoma Bold" charset="0"/>
                <a:cs typeface="Arial" pitchFamily="34" charset="0"/>
              </a:rPr>
              <a:t>;</a:t>
            </a:r>
          </a:p>
          <a:p>
            <a:pPr marL="257175" indent="-257175">
              <a:lnSpc>
                <a:spcPct val="150000"/>
              </a:lnSpc>
              <a:spcBef>
                <a:spcPts val="431"/>
              </a:spcBef>
              <a:buFont typeface="Wingdings" panose="05000000000000000000" pitchFamily="2" charset="2"/>
              <a:buChar char="§"/>
            </a:pPr>
            <a:r>
              <a:rPr lang="pt-BR" sz="1800" b="1" dirty="0">
                <a:solidFill>
                  <a:srgbClr val="013C80"/>
                </a:solidFill>
                <a:latin typeface="Arial" pitchFamily="34" charset="0"/>
                <a:ea typeface="Tahoma Bold" charset="0"/>
                <a:cs typeface="Arial" pitchFamily="34" charset="0"/>
              </a:rPr>
              <a:t>Fundo Municipal de </a:t>
            </a:r>
            <a:r>
              <a:rPr lang="pt-BR" sz="1800" b="1" dirty="0">
                <a:solidFill>
                  <a:srgbClr val="002060"/>
                </a:solidFill>
                <a:latin typeface="Arial" panose="020B0604020202020204" pitchFamily="34" charset="0"/>
                <a:ea typeface="Tahoma Bold" charset="0"/>
                <a:cs typeface="Arial" pitchFamily="34" charset="0"/>
              </a:rPr>
              <a:t>Saúde – FMS: R$ </a:t>
            </a:r>
            <a:r>
              <a:rPr lang="pt-BR" sz="1800" b="1" dirty="0">
                <a:solidFill>
                  <a:srgbClr val="002060"/>
                </a:solidFill>
                <a:latin typeface="Arial" panose="020B0604020202020204" pitchFamily="34" charset="0"/>
                <a:cs typeface="Arial" panose="020B0604020202020204" pitchFamily="34" charset="0"/>
              </a:rPr>
              <a:t>5.183.281.513,39 </a:t>
            </a:r>
            <a:r>
              <a:rPr lang="pt-BR" sz="1800" b="1" dirty="0">
                <a:solidFill>
                  <a:srgbClr val="002060"/>
                </a:solidFill>
                <a:latin typeface="Arial" pitchFamily="34" charset="0"/>
                <a:ea typeface="Tahoma Bold" charset="0"/>
                <a:cs typeface="Arial" pitchFamily="34" charset="0"/>
              </a:rPr>
              <a:t>em 2017.</a:t>
            </a:r>
          </a:p>
          <a:p>
            <a:pPr marL="257175" indent="-257175">
              <a:lnSpc>
                <a:spcPct val="150000"/>
              </a:lnSpc>
              <a:spcBef>
                <a:spcPts val="431"/>
              </a:spcBef>
              <a:buFont typeface="Wingdings" panose="05000000000000000000" pitchFamily="2" charset="2"/>
              <a:buChar char="§"/>
            </a:pPr>
            <a:endParaRPr lang="pt-BR" sz="2100" b="1" dirty="0">
              <a:solidFill>
                <a:srgbClr val="013C80"/>
              </a:solidFill>
              <a:latin typeface="Arial" pitchFamily="34" charset="0"/>
              <a:ea typeface="Tahoma Bold" charset="0"/>
              <a:cs typeface="Arial" pitchFamily="34" charset="0"/>
            </a:endParaRPr>
          </a:p>
        </p:txBody>
      </p:sp>
      <p:sp>
        <p:nvSpPr>
          <p:cNvPr id="7" name="CaixaDeTexto 6"/>
          <p:cNvSpPr txBox="1">
            <a:spLocks noChangeArrowheads="1"/>
          </p:cNvSpPr>
          <p:nvPr/>
        </p:nvSpPr>
        <p:spPr bwMode="auto">
          <a:xfrm>
            <a:off x="683568" y="980728"/>
            <a:ext cx="7536080" cy="523220"/>
          </a:xfrm>
          <a:prstGeom prst="rect">
            <a:avLst/>
          </a:prstGeom>
          <a:solidFill>
            <a:srgbClr val="FFFF00"/>
          </a:solidFill>
          <a:ln w="9525">
            <a:noFill/>
            <a:miter lim="800000"/>
            <a:headEnd/>
            <a:tailEnd/>
          </a:ln>
        </p:spPr>
        <p:txBody>
          <a:bodyPr wrap="square">
            <a:spAutoFit/>
          </a:bodyPr>
          <a:lstStyle/>
          <a:p>
            <a:pPr algn="ctr">
              <a:spcAft>
                <a:spcPts val="450"/>
              </a:spcAft>
            </a:pPr>
            <a:r>
              <a:rPr lang="pt-BR" sz="2800" b="1" dirty="0">
                <a:solidFill>
                  <a:srgbClr val="0070C0"/>
                </a:solidFill>
                <a:latin typeface="Arial" panose="020B0604020202020204" pitchFamily="34" charset="0"/>
                <a:cs typeface="Arial" panose="020B0604020202020204" pitchFamily="34" charset="0"/>
              </a:rPr>
              <a:t>O BB NO ESTADO DE MINAS GERAIS</a:t>
            </a:r>
          </a:p>
        </p:txBody>
      </p:sp>
      <p:sp>
        <p:nvSpPr>
          <p:cNvPr id="6" name="Rectangle 1"/>
          <p:cNvSpPr>
            <a:spLocks noChangeArrowheads="1"/>
          </p:cNvSpPr>
          <p:nvPr/>
        </p:nvSpPr>
        <p:spPr bwMode="auto">
          <a:xfrm>
            <a:off x="152324" y="4067992"/>
            <a:ext cx="138564" cy="48474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hangingPunct="0"/>
            <a:r>
              <a:rPr lang="pt-BR" altLang="pt-BR" sz="1350">
                <a:latin typeface="Arial" panose="020B0604020202020204" pitchFamily="34" charset="0"/>
              </a:rPr>
              <a:t/>
            </a:r>
            <a:br>
              <a:rPr lang="pt-BR" altLang="pt-BR" sz="1350">
                <a:latin typeface="Arial" panose="020B0604020202020204" pitchFamily="34" charset="0"/>
              </a:rPr>
            </a:br>
            <a:endParaRPr lang="pt-BR" altLang="pt-BR" sz="1350">
              <a:latin typeface="Arial" panose="020B0604020202020204" pitchFamily="34" charset="0"/>
            </a:endParaRPr>
          </a:p>
        </p:txBody>
      </p:sp>
    </p:spTree>
    <p:extLst>
      <p:ext uri="{BB962C8B-B14F-4D97-AF65-F5344CB8AC3E}">
        <p14:creationId xmlns:p14="http://schemas.microsoft.com/office/powerpoint/2010/main" xmlns="" val="33480032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413792" y="2129113"/>
            <a:ext cx="8316416" cy="3724096"/>
          </a:xfrm>
          <a:prstGeom prst="rect">
            <a:avLst/>
          </a:prstGeom>
        </p:spPr>
        <p:txBody>
          <a:bodyPr wrap="square">
            <a:spAutoFit/>
          </a:bodyPr>
          <a:lstStyle/>
          <a:p>
            <a:pPr marL="257175" indent="-257175">
              <a:lnSpc>
                <a:spcPct val="150000"/>
              </a:lnSpc>
              <a:spcBef>
                <a:spcPts val="431"/>
              </a:spcBef>
              <a:buFont typeface="Wingdings" panose="05000000000000000000" pitchFamily="2" charset="2"/>
              <a:buChar char="§"/>
            </a:pPr>
            <a:r>
              <a:rPr lang="pt-BR" sz="1800" b="1" dirty="0">
                <a:solidFill>
                  <a:srgbClr val="013C80"/>
                </a:solidFill>
                <a:latin typeface="Arial" pitchFamily="34" charset="0"/>
                <a:ea typeface="Tahoma Bold" charset="0"/>
                <a:cs typeface="Arial" pitchFamily="34" charset="0"/>
              </a:rPr>
              <a:t>Fundo de Participação dos </a:t>
            </a:r>
            <a:r>
              <a:rPr lang="pt-BR" sz="1800" b="1" dirty="0">
                <a:solidFill>
                  <a:srgbClr val="002060"/>
                </a:solidFill>
                <a:latin typeface="Arial" pitchFamily="34" charset="0"/>
                <a:ea typeface="Tahoma Bold" charset="0"/>
                <a:cs typeface="Arial" pitchFamily="34" charset="0"/>
              </a:rPr>
              <a:t>Municípios: R$ </a:t>
            </a:r>
            <a:r>
              <a:rPr lang="pt-BR" sz="1800" b="1" dirty="0">
                <a:solidFill>
                  <a:srgbClr val="002060"/>
                </a:solidFill>
                <a:latin typeface="Arial" panose="020B0604020202020204" pitchFamily="34" charset="0"/>
                <a:cs typeface="Arial" panose="020B0604020202020204" pitchFamily="34" charset="0"/>
              </a:rPr>
              <a:t>406.325.814,14 </a:t>
            </a:r>
            <a:r>
              <a:rPr lang="pt-BR" sz="1800" b="1" dirty="0">
                <a:solidFill>
                  <a:srgbClr val="002060"/>
                </a:solidFill>
                <a:latin typeface="Arial" pitchFamily="34" charset="0"/>
                <a:ea typeface="Tahoma Bold" charset="0"/>
                <a:cs typeface="Arial" pitchFamily="34" charset="0"/>
              </a:rPr>
              <a:t>em 2016; </a:t>
            </a:r>
          </a:p>
          <a:p>
            <a:pPr marL="257175" indent="-257175">
              <a:lnSpc>
                <a:spcPct val="150000"/>
              </a:lnSpc>
              <a:spcBef>
                <a:spcPts val="431"/>
              </a:spcBef>
              <a:buFont typeface="Wingdings" panose="05000000000000000000" pitchFamily="2" charset="2"/>
              <a:buChar char="§"/>
            </a:pPr>
            <a:r>
              <a:rPr lang="pt-BR" sz="1800" b="1" dirty="0">
                <a:solidFill>
                  <a:srgbClr val="002060"/>
                </a:solidFill>
                <a:latin typeface="Arial" pitchFamily="34" charset="0"/>
                <a:ea typeface="Tahoma Bold" charset="0"/>
                <a:cs typeface="Arial" pitchFamily="34" charset="0"/>
              </a:rPr>
              <a:t>FUNDEB: R$ </a:t>
            </a:r>
            <a:r>
              <a:rPr lang="pt-BR" sz="1800" b="1" dirty="0">
                <a:solidFill>
                  <a:srgbClr val="002060"/>
                </a:solidFill>
                <a:latin typeface="Arial" panose="020B0604020202020204" pitchFamily="34" charset="0"/>
                <a:cs typeface="Arial" panose="020B0604020202020204" pitchFamily="34" charset="0"/>
              </a:rPr>
              <a:t>163.632.980,86 </a:t>
            </a:r>
            <a:r>
              <a:rPr lang="pt-BR" sz="1800" b="1" dirty="0">
                <a:solidFill>
                  <a:srgbClr val="002060"/>
                </a:solidFill>
                <a:latin typeface="Arial" pitchFamily="34" charset="0"/>
                <a:ea typeface="Tahoma Bold" charset="0"/>
                <a:cs typeface="Arial" pitchFamily="34" charset="0"/>
              </a:rPr>
              <a:t>em 2016;</a:t>
            </a:r>
          </a:p>
          <a:p>
            <a:pPr marL="257175" indent="-257175">
              <a:lnSpc>
                <a:spcPct val="150000"/>
              </a:lnSpc>
              <a:spcBef>
                <a:spcPts val="431"/>
              </a:spcBef>
              <a:buFont typeface="Wingdings" panose="05000000000000000000" pitchFamily="2" charset="2"/>
              <a:buChar char="§"/>
            </a:pPr>
            <a:r>
              <a:rPr lang="pt-BR" sz="1800" b="1" dirty="0">
                <a:solidFill>
                  <a:srgbClr val="002060"/>
                </a:solidFill>
                <a:latin typeface="Arial" pitchFamily="34" charset="0"/>
                <a:ea typeface="Tahoma Bold" charset="0"/>
                <a:cs typeface="Arial" pitchFamily="34" charset="0"/>
              </a:rPr>
              <a:t>Programa de apoio à alimentação escolar na educação básica (PNAE): R$ </a:t>
            </a:r>
            <a:r>
              <a:rPr lang="pt-BR" sz="1800" b="1" dirty="0">
                <a:solidFill>
                  <a:srgbClr val="002060"/>
                </a:solidFill>
                <a:latin typeface="Arial" panose="020B0604020202020204" pitchFamily="34" charset="0"/>
                <a:cs typeface="Arial" panose="020B0604020202020204" pitchFamily="34" charset="0"/>
              </a:rPr>
              <a:t>21.093.004,00 em 2016.</a:t>
            </a:r>
            <a:endParaRPr lang="pt-BR" sz="1800" b="1" dirty="0">
              <a:solidFill>
                <a:srgbClr val="002060"/>
              </a:solidFill>
              <a:latin typeface="Arial" pitchFamily="34" charset="0"/>
              <a:ea typeface="Tahoma Bold" charset="0"/>
              <a:cs typeface="Arial" pitchFamily="34" charset="0"/>
            </a:endParaRPr>
          </a:p>
          <a:p>
            <a:pPr marL="257175" indent="-257175">
              <a:lnSpc>
                <a:spcPct val="150000"/>
              </a:lnSpc>
              <a:spcBef>
                <a:spcPts val="431"/>
              </a:spcBef>
              <a:buFont typeface="Wingdings" panose="05000000000000000000" pitchFamily="2" charset="2"/>
              <a:buChar char="§"/>
            </a:pPr>
            <a:endParaRPr lang="pt-BR" sz="1800" b="1" dirty="0">
              <a:solidFill>
                <a:srgbClr val="013C80"/>
              </a:solidFill>
              <a:latin typeface="Arial" pitchFamily="34" charset="0"/>
              <a:ea typeface="Tahoma Bold" charset="0"/>
              <a:cs typeface="Arial" pitchFamily="34" charset="0"/>
            </a:endParaRPr>
          </a:p>
          <a:p>
            <a:pPr marL="257175" indent="-257175">
              <a:lnSpc>
                <a:spcPct val="150000"/>
              </a:lnSpc>
              <a:spcBef>
                <a:spcPts val="431"/>
              </a:spcBef>
              <a:buFont typeface="Wingdings" panose="05000000000000000000" pitchFamily="2" charset="2"/>
              <a:buChar char="§"/>
            </a:pPr>
            <a:r>
              <a:rPr lang="pt-BR" sz="1800" b="1" dirty="0">
                <a:solidFill>
                  <a:srgbClr val="013C80"/>
                </a:solidFill>
                <a:latin typeface="Arial" pitchFamily="34" charset="0"/>
                <a:ea typeface="Tahoma Bold" charset="0"/>
                <a:cs typeface="Arial" pitchFamily="34" charset="0"/>
              </a:rPr>
              <a:t>Fundo Municipal de </a:t>
            </a:r>
            <a:r>
              <a:rPr lang="pt-BR" sz="1800" b="1" dirty="0">
                <a:solidFill>
                  <a:srgbClr val="002060"/>
                </a:solidFill>
                <a:latin typeface="Arial" panose="020B0604020202020204" pitchFamily="34" charset="0"/>
                <a:ea typeface="Tahoma Bold" charset="0"/>
                <a:cs typeface="Arial" pitchFamily="34" charset="0"/>
              </a:rPr>
              <a:t>Saúde – FMS: R$ 2.467.615.565,06 em 2016</a:t>
            </a:r>
            <a:r>
              <a:rPr lang="pt-BR" sz="1800" b="1" dirty="0">
                <a:solidFill>
                  <a:srgbClr val="013C80"/>
                </a:solidFill>
                <a:latin typeface="Arial" pitchFamily="34" charset="0"/>
                <a:ea typeface="Tahoma Bold" charset="0"/>
                <a:cs typeface="Arial" pitchFamily="34" charset="0"/>
              </a:rPr>
              <a:t>;</a:t>
            </a:r>
          </a:p>
          <a:p>
            <a:pPr marL="257175" indent="-257175">
              <a:lnSpc>
                <a:spcPct val="150000"/>
              </a:lnSpc>
              <a:spcBef>
                <a:spcPts val="431"/>
              </a:spcBef>
              <a:buFont typeface="Wingdings" panose="05000000000000000000" pitchFamily="2" charset="2"/>
              <a:buChar char="§"/>
            </a:pPr>
            <a:r>
              <a:rPr lang="pt-BR" sz="1800" b="1" dirty="0">
                <a:solidFill>
                  <a:srgbClr val="013C80"/>
                </a:solidFill>
                <a:latin typeface="Arial" pitchFamily="34" charset="0"/>
                <a:ea typeface="Tahoma Bold" charset="0"/>
                <a:cs typeface="Arial" pitchFamily="34" charset="0"/>
              </a:rPr>
              <a:t>Fundo Municipal de </a:t>
            </a:r>
            <a:r>
              <a:rPr lang="pt-BR" sz="1800" b="1" dirty="0">
                <a:solidFill>
                  <a:srgbClr val="002060"/>
                </a:solidFill>
                <a:latin typeface="Arial" panose="020B0604020202020204" pitchFamily="34" charset="0"/>
                <a:ea typeface="Tahoma Bold" charset="0"/>
                <a:cs typeface="Arial" pitchFamily="34" charset="0"/>
              </a:rPr>
              <a:t>Saúde – FMS: R$ 2.186.692.231,36 em 2017.</a:t>
            </a:r>
          </a:p>
          <a:p>
            <a:pPr marL="257175" indent="-257175">
              <a:lnSpc>
                <a:spcPct val="150000"/>
              </a:lnSpc>
              <a:spcBef>
                <a:spcPts val="431"/>
              </a:spcBef>
              <a:buFont typeface="Wingdings" panose="05000000000000000000" pitchFamily="2" charset="2"/>
              <a:buChar char="§"/>
            </a:pPr>
            <a:endParaRPr lang="pt-BR" sz="1800" b="1" dirty="0">
              <a:solidFill>
                <a:srgbClr val="013C80"/>
              </a:solidFill>
              <a:latin typeface="Arial" pitchFamily="34" charset="0"/>
              <a:ea typeface="Tahoma Bold" charset="0"/>
              <a:cs typeface="Arial" pitchFamily="34" charset="0"/>
            </a:endParaRPr>
          </a:p>
        </p:txBody>
      </p:sp>
      <p:sp>
        <p:nvSpPr>
          <p:cNvPr id="7" name="CaixaDeTexto 6"/>
          <p:cNvSpPr txBox="1">
            <a:spLocks noChangeArrowheads="1"/>
          </p:cNvSpPr>
          <p:nvPr/>
        </p:nvSpPr>
        <p:spPr bwMode="auto">
          <a:xfrm>
            <a:off x="676218" y="1004791"/>
            <a:ext cx="8144253" cy="523220"/>
          </a:xfrm>
          <a:prstGeom prst="rect">
            <a:avLst/>
          </a:prstGeom>
          <a:solidFill>
            <a:srgbClr val="FFFF00"/>
          </a:solidFill>
          <a:ln w="9525">
            <a:noFill/>
            <a:miter lim="800000"/>
            <a:headEnd/>
            <a:tailEnd/>
          </a:ln>
        </p:spPr>
        <p:txBody>
          <a:bodyPr wrap="square">
            <a:spAutoFit/>
          </a:bodyPr>
          <a:lstStyle/>
          <a:p>
            <a:pPr algn="ctr">
              <a:spcAft>
                <a:spcPts val="450"/>
              </a:spcAft>
            </a:pPr>
            <a:r>
              <a:rPr lang="pt-BR" sz="2800" b="1" dirty="0">
                <a:solidFill>
                  <a:srgbClr val="0070C0"/>
                </a:solidFill>
                <a:latin typeface="Arial" panose="020B0604020202020204" pitchFamily="34" charset="0"/>
                <a:cs typeface="Arial" panose="020B0604020202020204" pitchFamily="34" charset="0"/>
              </a:rPr>
              <a:t>O BB NO MUNICÍPIO DE BELO HORIZONTE</a:t>
            </a:r>
          </a:p>
        </p:txBody>
      </p:sp>
      <p:sp>
        <p:nvSpPr>
          <p:cNvPr id="6" name="Rectangle 1"/>
          <p:cNvSpPr>
            <a:spLocks noChangeArrowheads="1"/>
          </p:cNvSpPr>
          <p:nvPr/>
        </p:nvSpPr>
        <p:spPr bwMode="auto">
          <a:xfrm>
            <a:off x="152324" y="4067992"/>
            <a:ext cx="138564" cy="48474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hangingPunct="0"/>
            <a:r>
              <a:rPr lang="pt-BR" altLang="pt-BR" sz="1350">
                <a:latin typeface="Arial" panose="020B0604020202020204" pitchFamily="34" charset="0"/>
              </a:rPr>
              <a:t/>
            </a:r>
            <a:br>
              <a:rPr lang="pt-BR" altLang="pt-BR" sz="1350">
                <a:latin typeface="Arial" panose="020B0604020202020204" pitchFamily="34" charset="0"/>
              </a:rPr>
            </a:br>
            <a:endParaRPr lang="pt-BR" altLang="pt-BR" sz="1350">
              <a:latin typeface="Arial" panose="020B0604020202020204" pitchFamily="34" charset="0"/>
            </a:endParaRPr>
          </a:p>
        </p:txBody>
      </p:sp>
    </p:spTree>
    <p:extLst>
      <p:ext uri="{BB962C8B-B14F-4D97-AF65-F5344CB8AC3E}">
        <p14:creationId xmlns:p14="http://schemas.microsoft.com/office/powerpoint/2010/main" xmlns="" val="16765583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a:extLst>
              <a:ext uri="{FF2B5EF4-FFF2-40B4-BE49-F238E27FC236}">
                <a16:creationId xmlns:a16="http://schemas.microsoft.com/office/drawing/2014/main" xmlns="" id="{A784E184-01E1-4D54-95B8-80F5D111BAF8}"/>
              </a:ext>
            </a:extLst>
          </p:cNvPr>
          <p:cNvSpPr>
            <a:spLocks noGrp="1"/>
          </p:cNvSpPr>
          <p:nvPr>
            <p:ph type="title"/>
          </p:nvPr>
        </p:nvSpPr>
        <p:spPr>
          <a:xfrm>
            <a:off x="534060" y="980728"/>
            <a:ext cx="7924140" cy="771872"/>
          </a:xfrm>
          <a:solidFill>
            <a:srgbClr val="C00000"/>
          </a:solidFill>
        </p:spPr>
        <p:txBody>
          <a:bodyPr/>
          <a:lstStyle/>
          <a:p>
            <a:pPr eaLnBrk="1" hangingPunct="1"/>
            <a:r>
              <a:rPr lang="pt-BR" altLang="pt-BR" sz="2600" dirty="0">
                <a:solidFill>
                  <a:schemeClr val="bg1"/>
                </a:solidFill>
                <a:latin typeface="Arial" panose="020B0604020202020204" pitchFamily="34" charset="0"/>
                <a:cs typeface="Arial" panose="020B0604020202020204" pitchFamily="34" charset="0"/>
              </a:rPr>
              <a:t>O atual Governo Federal está sucateando</a:t>
            </a:r>
            <a:br>
              <a:rPr lang="pt-BR" altLang="pt-BR" sz="2600" dirty="0">
                <a:solidFill>
                  <a:schemeClr val="bg1"/>
                </a:solidFill>
                <a:latin typeface="Arial" panose="020B0604020202020204" pitchFamily="34" charset="0"/>
                <a:cs typeface="Arial" panose="020B0604020202020204" pitchFamily="34" charset="0"/>
              </a:rPr>
            </a:br>
            <a:r>
              <a:rPr lang="pt-BR" altLang="pt-BR" sz="2600" dirty="0">
                <a:solidFill>
                  <a:schemeClr val="bg1"/>
                </a:solidFill>
                <a:latin typeface="Arial" panose="020B0604020202020204" pitchFamily="34" charset="0"/>
                <a:cs typeface="Arial" panose="020B0604020202020204" pitchFamily="34" charset="0"/>
              </a:rPr>
              <a:t>os bancos públicos</a:t>
            </a:r>
          </a:p>
        </p:txBody>
      </p:sp>
      <p:pic>
        <p:nvPicPr>
          <p:cNvPr id="8195" name="Picture 3">
            <a:extLst>
              <a:ext uri="{FF2B5EF4-FFF2-40B4-BE49-F238E27FC236}">
                <a16:creationId xmlns:a16="http://schemas.microsoft.com/office/drawing/2014/main" xmlns="" id="{03D03ECA-30C5-4BE6-A801-553C44A1BEF7}"/>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4060" y="1916832"/>
            <a:ext cx="4059238" cy="45703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196" name="Picture 4">
            <a:extLst>
              <a:ext uri="{FF2B5EF4-FFF2-40B4-BE49-F238E27FC236}">
                <a16:creationId xmlns:a16="http://schemas.microsoft.com/office/drawing/2014/main" xmlns="" id="{E751F01C-9960-4C58-AC5C-250BFA3156C4}"/>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764087" y="1916832"/>
            <a:ext cx="3694113" cy="9930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197" name="Picture 5">
            <a:extLst>
              <a:ext uri="{FF2B5EF4-FFF2-40B4-BE49-F238E27FC236}">
                <a16:creationId xmlns:a16="http://schemas.microsoft.com/office/drawing/2014/main" xmlns="" id="{DA2ED6B8-7786-4598-84C6-5364570C1692}"/>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764087" y="2997200"/>
            <a:ext cx="3694113" cy="1011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198" name="Picture 2">
            <a:extLst>
              <a:ext uri="{FF2B5EF4-FFF2-40B4-BE49-F238E27FC236}">
                <a16:creationId xmlns:a16="http://schemas.microsoft.com/office/drawing/2014/main" xmlns="" id="{6C43710B-1C78-4386-BE70-DF55C074B8F7}"/>
              </a:ext>
            </a:extLst>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767536" y="4297117"/>
            <a:ext cx="3719513" cy="11017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199" name="Picture 4">
            <a:extLst>
              <a:ext uri="{FF2B5EF4-FFF2-40B4-BE49-F238E27FC236}">
                <a16:creationId xmlns:a16="http://schemas.microsoft.com/office/drawing/2014/main" xmlns="" id="{3639399D-B758-4D12-A9E5-DA4703FCF46B}"/>
              </a:ext>
            </a:extLst>
          </p:cNvPr>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4764087" y="5477528"/>
            <a:ext cx="3722962" cy="10096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1218390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510601">
            <a:off x="3473770" y="2527216"/>
            <a:ext cx="5247460" cy="3065248"/>
          </a:xfrm>
          <a:prstGeom prst="rect">
            <a:avLst/>
          </a:prstGeom>
        </p:spPr>
      </p:pic>
      <p:pic>
        <p:nvPicPr>
          <p:cNvPr id="4" name="Imagem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79250" y="3376891"/>
            <a:ext cx="3851920" cy="2049063"/>
          </a:xfrm>
          <a:prstGeom prst="rect">
            <a:avLst/>
          </a:prstGeom>
        </p:spPr>
      </p:pic>
      <p:pic>
        <p:nvPicPr>
          <p:cNvPr id="5" name="Imagem 4"/>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1149486">
            <a:off x="128707" y="5279120"/>
            <a:ext cx="4353004" cy="814433"/>
          </a:xfrm>
          <a:prstGeom prst="rect">
            <a:avLst/>
          </a:prstGeom>
        </p:spPr>
      </p:pic>
      <p:cxnSp>
        <p:nvCxnSpPr>
          <p:cNvPr id="8" name="Conector de seta reta 7"/>
          <p:cNvCxnSpPr/>
          <p:nvPr/>
        </p:nvCxnSpPr>
        <p:spPr>
          <a:xfrm>
            <a:off x="1675394" y="4998198"/>
            <a:ext cx="144016" cy="631450"/>
          </a:xfrm>
          <a:prstGeom prst="straightConnector1">
            <a:avLst/>
          </a:prstGeom>
          <a:ln w="76200" cmpd="thickThi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7" name="Título 1">
            <a:extLst>
              <a:ext uri="{FF2B5EF4-FFF2-40B4-BE49-F238E27FC236}">
                <a16:creationId xmlns:a16="http://schemas.microsoft.com/office/drawing/2014/main" xmlns="" id="{11254376-31C1-4794-8E43-8AEBEF60B132}"/>
              </a:ext>
            </a:extLst>
          </p:cNvPr>
          <p:cNvSpPr txBox="1">
            <a:spLocks/>
          </p:cNvSpPr>
          <p:nvPr/>
        </p:nvSpPr>
        <p:spPr>
          <a:xfrm>
            <a:off x="608300" y="1052736"/>
            <a:ext cx="7924140" cy="936104"/>
          </a:xfrm>
          <a:prstGeom prst="rect">
            <a:avLst/>
          </a:prstGeom>
          <a:solidFill>
            <a:srgbClr val="C00000"/>
          </a:solidFill>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a:lstStyle>
          <a:p>
            <a:pPr eaLnBrk="1" hangingPunct="1"/>
            <a:r>
              <a:rPr lang="pt-BR" altLang="pt-BR" sz="2600" kern="0" dirty="0">
                <a:solidFill>
                  <a:schemeClr val="bg1"/>
                </a:solidFill>
                <a:latin typeface="Arial" panose="020B0604020202020204" pitchFamily="34" charset="0"/>
                <a:cs typeface="Arial" panose="020B0604020202020204" pitchFamily="34" charset="0"/>
              </a:rPr>
              <a:t>O sucateamento passa para a sociedade a </a:t>
            </a:r>
            <a:br>
              <a:rPr lang="pt-BR" altLang="pt-BR" sz="2600" kern="0" dirty="0">
                <a:solidFill>
                  <a:schemeClr val="bg1"/>
                </a:solidFill>
                <a:latin typeface="Arial" panose="020B0604020202020204" pitchFamily="34" charset="0"/>
                <a:cs typeface="Arial" panose="020B0604020202020204" pitchFamily="34" charset="0"/>
              </a:rPr>
            </a:br>
            <a:r>
              <a:rPr lang="pt-BR" altLang="pt-BR" sz="2600" kern="0" dirty="0">
                <a:solidFill>
                  <a:schemeClr val="bg1"/>
                </a:solidFill>
                <a:latin typeface="Arial" panose="020B0604020202020204" pitchFamily="34" charset="0"/>
                <a:cs typeface="Arial" panose="020B0604020202020204" pitchFamily="34" charset="0"/>
              </a:rPr>
              <a:t>ideia de ineficiência</a:t>
            </a:r>
          </a:p>
        </p:txBody>
      </p:sp>
    </p:spTree>
    <p:extLst>
      <p:ext uri="{BB962C8B-B14F-4D97-AF65-F5344CB8AC3E}">
        <p14:creationId xmlns:p14="http://schemas.microsoft.com/office/powerpoint/2010/main" xmlns="" val="144943629"/>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000" fill="hold"/>
                                        <p:tgtEl>
                                          <p:spTgt spid="8"/>
                                        </p:tgtEl>
                                        <p:attrNameLst>
                                          <p:attrName>ppt_w</p:attrName>
                                        </p:attrNameLst>
                                      </p:cBhvr>
                                      <p:tavLst>
                                        <p:tav tm="0">
                                          <p:val>
                                            <p:fltVal val="0"/>
                                          </p:val>
                                        </p:tav>
                                        <p:tav tm="100000">
                                          <p:val>
                                            <p:strVal val="#ppt_w"/>
                                          </p:val>
                                        </p:tav>
                                      </p:tavLst>
                                    </p:anim>
                                    <p:anim calcmode="lin" valueType="num">
                                      <p:cBhvr>
                                        <p:cTn id="12" dur="1000" fill="hold"/>
                                        <p:tgtEl>
                                          <p:spTgt spid="8"/>
                                        </p:tgtEl>
                                        <p:attrNameLst>
                                          <p:attrName>ppt_h</p:attrName>
                                        </p:attrNameLst>
                                      </p:cBhvr>
                                      <p:tavLst>
                                        <p:tav tm="0">
                                          <p:val>
                                            <p:fltVal val="0"/>
                                          </p:val>
                                        </p:tav>
                                        <p:tav tm="100000">
                                          <p:val>
                                            <p:strVal val="#ppt_h"/>
                                          </p:val>
                                        </p:tav>
                                      </p:tavLst>
                                    </p:anim>
                                    <p:anim calcmode="lin" valueType="num">
                                      <p:cBhvr>
                                        <p:cTn id="13" dur="1000" fill="hold"/>
                                        <p:tgtEl>
                                          <p:spTgt spid="8"/>
                                        </p:tgtEl>
                                        <p:attrNameLst>
                                          <p:attrName>style.rotation</p:attrName>
                                        </p:attrNameLst>
                                      </p:cBhvr>
                                      <p:tavLst>
                                        <p:tav tm="0">
                                          <p:val>
                                            <p:fltVal val="90"/>
                                          </p:val>
                                        </p:tav>
                                        <p:tav tm="100000">
                                          <p:val>
                                            <p:fltVal val="0"/>
                                          </p:val>
                                        </p:tav>
                                      </p:tavLst>
                                    </p:anim>
                                    <p:animEffect transition="in" filter="fade">
                                      <p:cBhvr>
                                        <p:cTn id="14" dur="1000"/>
                                        <p:tgtEl>
                                          <p:spTgt spid="8"/>
                                        </p:tgtEl>
                                      </p:cBhvr>
                                    </p:animEffect>
                                  </p:childTnLst>
                                </p:cTn>
                              </p:par>
                              <p:par>
                                <p:cTn id="15" presetID="31"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ppt_w</p:attrName>
                                        </p:attrNameLst>
                                      </p:cBhvr>
                                      <p:tavLst>
                                        <p:tav tm="0">
                                          <p:val>
                                            <p:fltVal val="0"/>
                                          </p:val>
                                        </p:tav>
                                        <p:tav tm="100000">
                                          <p:val>
                                            <p:strVal val="#ppt_w"/>
                                          </p:val>
                                        </p:tav>
                                      </p:tavLst>
                                    </p:anim>
                                    <p:anim calcmode="lin" valueType="num">
                                      <p:cBhvr>
                                        <p:cTn id="18" dur="1000" fill="hold"/>
                                        <p:tgtEl>
                                          <p:spTgt spid="5"/>
                                        </p:tgtEl>
                                        <p:attrNameLst>
                                          <p:attrName>ppt_h</p:attrName>
                                        </p:attrNameLst>
                                      </p:cBhvr>
                                      <p:tavLst>
                                        <p:tav tm="0">
                                          <p:val>
                                            <p:fltVal val="0"/>
                                          </p:val>
                                        </p:tav>
                                        <p:tav tm="100000">
                                          <p:val>
                                            <p:strVal val="#ppt_h"/>
                                          </p:val>
                                        </p:tav>
                                      </p:tavLst>
                                    </p:anim>
                                    <p:anim calcmode="lin" valueType="num">
                                      <p:cBhvr>
                                        <p:cTn id="19" dur="1000" fill="hold"/>
                                        <p:tgtEl>
                                          <p:spTgt spid="5"/>
                                        </p:tgtEl>
                                        <p:attrNameLst>
                                          <p:attrName>style.rotation</p:attrName>
                                        </p:attrNameLst>
                                      </p:cBhvr>
                                      <p:tavLst>
                                        <p:tav tm="0">
                                          <p:val>
                                            <p:fltVal val="90"/>
                                          </p:val>
                                        </p:tav>
                                        <p:tav tm="100000">
                                          <p:val>
                                            <p:fltVal val="0"/>
                                          </p:val>
                                        </p:tav>
                                      </p:tavLst>
                                    </p:anim>
                                    <p:animEffect transition="in" filter="fade">
                                      <p:cBhvr>
                                        <p:cTn id="20" dur="10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xmlns="" id="{CE7E04FA-4084-45B5-BFBF-206398BD38A0}"/>
              </a:ext>
            </a:extLst>
          </p:cNvPr>
          <p:cNvPicPr>
            <a:picLocks noGrp="1" noChangeAspect="1" noChangeArrowheads="1"/>
          </p:cNvPicPr>
          <p:nvPr>
            <p:ph idx="1"/>
          </p:nvPr>
        </p:nvPicPr>
        <p:blipFill>
          <a:blip r:embed="rId2" cstate="print"/>
          <a:srcRect/>
          <a:stretch>
            <a:fillRect/>
          </a:stretch>
        </p:blipFill>
        <p:spPr>
          <a:xfrm>
            <a:off x="3579813" y="1988840"/>
            <a:ext cx="5095875" cy="4597717"/>
          </a:xfrm>
          <a:effectLst>
            <a:outerShdw blurRad="292100" dist="139700" dir="2700000" algn="tl" rotWithShape="0">
              <a:srgbClr val="333333">
                <a:alpha val="65000"/>
              </a:srgbClr>
            </a:outerShdw>
          </a:effectLst>
        </p:spPr>
      </p:pic>
      <p:sp>
        <p:nvSpPr>
          <p:cNvPr id="7171" name="Título 1">
            <a:extLst>
              <a:ext uri="{FF2B5EF4-FFF2-40B4-BE49-F238E27FC236}">
                <a16:creationId xmlns:a16="http://schemas.microsoft.com/office/drawing/2014/main" xmlns="" id="{5C67948E-3F29-423C-B7AB-3066A07118C3}"/>
              </a:ext>
            </a:extLst>
          </p:cNvPr>
          <p:cNvSpPr>
            <a:spLocks noGrp="1"/>
          </p:cNvSpPr>
          <p:nvPr>
            <p:ph type="title"/>
          </p:nvPr>
        </p:nvSpPr>
        <p:spPr>
          <a:xfrm>
            <a:off x="611188" y="980728"/>
            <a:ext cx="8064500" cy="792088"/>
          </a:xfrm>
          <a:solidFill>
            <a:srgbClr val="C00000"/>
          </a:solidFill>
        </p:spPr>
        <p:txBody>
          <a:bodyPr/>
          <a:lstStyle/>
          <a:p>
            <a:pPr eaLnBrk="1" hangingPunct="1"/>
            <a:r>
              <a:rPr lang="pt-BR" altLang="pt-BR" sz="2600" dirty="0">
                <a:solidFill>
                  <a:schemeClr val="bg1"/>
                </a:solidFill>
                <a:latin typeface="Arial" panose="020B0604020202020204" pitchFamily="34" charset="0"/>
                <a:cs typeface="Arial" panose="020B0604020202020204" pitchFamily="34" charset="0"/>
              </a:rPr>
              <a:t>Não é nova a ideia de privatização</a:t>
            </a:r>
            <a:br>
              <a:rPr lang="pt-BR" altLang="pt-BR" sz="2600" dirty="0">
                <a:solidFill>
                  <a:schemeClr val="bg1"/>
                </a:solidFill>
                <a:latin typeface="Arial" panose="020B0604020202020204" pitchFamily="34" charset="0"/>
                <a:cs typeface="Arial" panose="020B0604020202020204" pitchFamily="34" charset="0"/>
              </a:rPr>
            </a:br>
            <a:r>
              <a:rPr lang="pt-BR" altLang="pt-BR" sz="2600" dirty="0">
                <a:solidFill>
                  <a:schemeClr val="bg1"/>
                </a:solidFill>
                <a:latin typeface="Arial" panose="020B0604020202020204" pitchFamily="34" charset="0"/>
                <a:cs typeface="Arial" panose="020B0604020202020204" pitchFamily="34" charset="0"/>
              </a:rPr>
              <a:t>dos bancos públicos no Brasil</a:t>
            </a:r>
            <a:endParaRPr lang="pt-BR" altLang="pt-BR" sz="2600" i="1" dirty="0">
              <a:solidFill>
                <a:schemeClr val="bg1"/>
              </a:solidFill>
              <a:latin typeface="Arial" panose="020B0604020202020204" pitchFamily="34" charset="0"/>
              <a:cs typeface="Arial" panose="020B0604020202020204" pitchFamily="34" charset="0"/>
            </a:endParaRPr>
          </a:p>
        </p:txBody>
      </p:sp>
      <p:sp>
        <p:nvSpPr>
          <p:cNvPr id="7172" name="CaixaDeTexto 5">
            <a:extLst>
              <a:ext uri="{FF2B5EF4-FFF2-40B4-BE49-F238E27FC236}">
                <a16:creationId xmlns:a16="http://schemas.microsoft.com/office/drawing/2014/main" xmlns="" id="{475DA43D-1503-4A2A-9041-16DC87682BF6}"/>
              </a:ext>
            </a:extLst>
          </p:cNvPr>
          <p:cNvSpPr txBox="1">
            <a:spLocks noChangeArrowheads="1"/>
          </p:cNvSpPr>
          <p:nvPr/>
        </p:nvSpPr>
        <p:spPr bwMode="auto">
          <a:xfrm>
            <a:off x="611188" y="3170238"/>
            <a:ext cx="2808287" cy="3416320"/>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pt-BR" altLang="pt-BR" sz="1800" dirty="0">
                <a:solidFill>
                  <a:schemeClr val="bg1"/>
                </a:solidFill>
                <a:cs typeface="Arial" panose="020B0604020202020204" pitchFamily="34" charset="0"/>
              </a:rPr>
              <a:t>Redução do corpo de funcionários, fechamento de agências, aumento das taxas de juros, descapitalização do BNDES e pressão para privatização de bancos estaduais. Essas e outras medidas sinalizam que os bancos públicos estão sob ataque na gestão Michel Temer</a:t>
            </a:r>
          </a:p>
        </p:txBody>
      </p:sp>
      <p:sp>
        <p:nvSpPr>
          <p:cNvPr id="7173" name="CaixaDeTexto 2">
            <a:extLst>
              <a:ext uri="{FF2B5EF4-FFF2-40B4-BE49-F238E27FC236}">
                <a16:creationId xmlns:a16="http://schemas.microsoft.com/office/drawing/2014/main" xmlns="" id="{3C33EE59-7CF6-40E8-ABD6-0FA1BD8F039B}"/>
              </a:ext>
            </a:extLst>
          </p:cNvPr>
          <p:cNvSpPr txBox="1">
            <a:spLocks noChangeArrowheads="1"/>
          </p:cNvSpPr>
          <p:nvPr/>
        </p:nvSpPr>
        <p:spPr bwMode="auto">
          <a:xfrm>
            <a:off x="611188" y="1991742"/>
            <a:ext cx="2808287" cy="1077218"/>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pt-BR" altLang="pt-BR" sz="1800" dirty="0">
                <a:solidFill>
                  <a:schemeClr val="bg1"/>
                </a:solidFill>
              </a:rPr>
              <a:t>Tudo indica que os bancos públicos estão sob ameaça!</a:t>
            </a:r>
          </a:p>
          <a:p>
            <a:pPr eaLnBrk="1" hangingPunct="1"/>
            <a:endParaRPr lang="pt-BR" altLang="pt-BR" sz="1000" dirty="0">
              <a:solidFill>
                <a:schemeClr val="bg1"/>
              </a:solidFill>
            </a:endParaRPr>
          </a:p>
        </p:txBody>
      </p:sp>
    </p:spTree>
    <p:extLst>
      <p:ext uri="{BB962C8B-B14F-4D97-AF65-F5344CB8AC3E}">
        <p14:creationId xmlns:p14="http://schemas.microsoft.com/office/powerpoint/2010/main" xmlns="" val="41302988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a:extLst>
              <a:ext uri="{FF2B5EF4-FFF2-40B4-BE49-F238E27FC236}">
                <a16:creationId xmlns:a16="http://schemas.microsoft.com/office/drawing/2014/main" xmlns="" id="{3CCD458F-F001-4909-86ED-005CDC0C7CE1}"/>
              </a:ext>
            </a:extLst>
          </p:cNvPr>
          <p:cNvSpPr>
            <a:spLocks noGrp="1"/>
          </p:cNvSpPr>
          <p:nvPr>
            <p:ph type="title"/>
          </p:nvPr>
        </p:nvSpPr>
        <p:spPr>
          <a:xfrm>
            <a:off x="395536" y="908720"/>
            <a:ext cx="8062664" cy="843880"/>
          </a:xfrm>
          <a:solidFill>
            <a:srgbClr val="C00000"/>
          </a:solidFill>
        </p:spPr>
        <p:txBody>
          <a:bodyPr/>
          <a:lstStyle/>
          <a:p>
            <a:pPr eaLnBrk="1" hangingPunct="1"/>
            <a:r>
              <a:rPr lang="pt-BR" altLang="pt-BR" sz="2600" dirty="0">
                <a:solidFill>
                  <a:schemeClr val="bg1"/>
                </a:solidFill>
                <a:latin typeface="Arial" panose="020B0604020202020204" pitchFamily="34" charset="0"/>
                <a:cs typeface="Arial" panose="020B0604020202020204" pitchFamily="34" charset="0"/>
              </a:rPr>
              <a:t>Mudanças na legislação podem jogar mais dinheiro na mãos dos banqueiros</a:t>
            </a:r>
          </a:p>
        </p:txBody>
      </p:sp>
      <p:pic>
        <p:nvPicPr>
          <p:cNvPr id="10243" name="Picture 3">
            <a:extLst>
              <a:ext uri="{FF2B5EF4-FFF2-40B4-BE49-F238E27FC236}">
                <a16:creationId xmlns:a16="http://schemas.microsoft.com/office/drawing/2014/main" xmlns="" id="{8BAFC90F-6E1F-4947-AB0B-CB585B910624}"/>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46594" y="2420888"/>
            <a:ext cx="2790825" cy="990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100" name="Picture 4">
            <a:extLst>
              <a:ext uri="{FF2B5EF4-FFF2-40B4-BE49-F238E27FC236}">
                <a16:creationId xmlns:a16="http://schemas.microsoft.com/office/drawing/2014/main" xmlns="" id="{8F9DE621-1059-474F-9302-3816A4D93CBA}"/>
              </a:ext>
            </a:extLst>
          </p:cNvPr>
          <p:cNvPicPr>
            <a:picLocks noChangeAspect="1" noChangeArrowheads="1"/>
          </p:cNvPicPr>
          <p:nvPr/>
        </p:nvPicPr>
        <p:blipFill>
          <a:blip r:embed="rId3" cstate="print"/>
          <a:srcRect/>
          <a:stretch>
            <a:fillRect/>
          </a:stretch>
        </p:blipFill>
        <p:spPr bwMode="auto">
          <a:xfrm>
            <a:off x="4400322" y="2199542"/>
            <a:ext cx="4036936" cy="3168377"/>
          </a:xfrm>
          <a:prstGeom prst="rect">
            <a:avLst/>
          </a:prstGeom>
          <a:ln>
            <a:noFill/>
          </a:ln>
          <a:effectLst>
            <a:outerShdw blurRad="292100" dist="139700" dir="2700000" algn="tl" rotWithShape="0">
              <a:srgbClr val="333333">
                <a:alpha val="65000"/>
              </a:srgbClr>
            </a:outerShdw>
          </a:effectLst>
        </p:spPr>
      </p:pic>
      <p:pic>
        <p:nvPicPr>
          <p:cNvPr id="10245" name="Picture 5">
            <a:extLst>
              <a:ext uri="{FF2B5EF4-FFF2-40B4-BE49-F238E27FC236}">
                <a16:creationId xmlns:a16="http://schemas.microsoft.com/office/drawing/2014/main" xmlns="" id="{661350C2-27D4-4CE7-8A8A-1F4CB4181EB4}"/>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90513" y="3485233"/>
            <a:ext cx="2122487" cy="1631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46" name="Picture 6">
            <a:extLst>
              <a:ext uri="{FF2B5EF4-FFF2-40B4-BE49-F238E27FC236}">
                <a16:creationId xmlns:a16="http://schemas.microsoft.com/office/drawing/2014/main" xmlns="" id="{6A0AD58C-1F56-4FE7-89B8-24344CDDCF28}"/>
              </a:ext>
            </a:extLst>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403781" y="5223991"/>
            <a:ext cx="2076450" cy="1390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47" name="Picture 7">
            <a:extLst>
              <a:ext uri="{FF2B5EF4-FFF2-40B4-BE49-F238E27FC236}">
                <a16:creationId xmlns:a16="http://schemas.microsoft.com/office/drawing/2014/main" xmlns="" id="{6055D6DC-3916-4B6A-B8A6-56D023C8892A}"/>
              </a:ext>
            </a:extLst>
          </p:cNvPr>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4400322" y="5733255"/>
            <a:ext cx="4057878" cy="84798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40858564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a:extLst>
              <a:ext uri="{FF2B5EF4-FFF2-40B4-BE49-F238E27FC236}">
                <a16:creationId xmlns:a16="http://schemas.microsoft.com/office/drawing/2014/main" xmlns="" id="{7291CC40-3D47-4AEB-BA38-0CAA34BAC123}"/>
              </a:ext>
            </a:extLst>
          </p:cNvPr>
          <p:cNvSpPr txBox="1">
            <a:spLocks/>
          </p:cNvSpPr>
          <p:nvPr/>
        </p:nvSpPr>
        <p:spPr>
          <a:xfrm>
            <a:off x="849784" y="1052736"/>
            <a:ext cx="7708875" cy="566936"/>
          </a:xfrm>
          <a:prstGeom prst="rect">
            <a:avLst/>
          </a:prstGeom>
          <a:solidFill>
            <a:srgbClr val="C00000"/>
          </a:solidFill>
        </p:spPr>
        <p:txBody>
          <a:bodyPr anchor="ctr"/>
          <a:lstStyle/>
          <a:p>
            <a:pPr algn="ctr" fontAlgn="auto">
              <a:spcAft>
                <a:spcPts val="0"/>
              </a:spcAft>
              <a:defRPr/>
            </a:pPr>
            <a:r>
              <a:rPr lang="pt-BR" sz="2600" dirty="0">
                <a:solidFill>
                  <a:schemeClr val="bg1"/>
                </a:solidFill>
                <a:latin typeface="Arial" panose="020B0604020202020204" pitchFamily="34" charset="0"/>
                <a:ea typeface="+mj-ea"/>
                <a:cs typeface="Arial" panose="020B0604020202020204" pitchFamily="34" charset="0"/>
              </a:rPr>
              <a:t>O Brasil precisa dos seus bancos públicos!</a:t>
            </a:r>
          </a:p>
        </p:txBody>
      </p:sp>
      <p:pic>
        <p:nvPicPr>
          <p:cNvPr id="11267" name="Picture 3">
            <a:extLst>
              <a:ext uri="{FF2B5EF4-FFF2-40B4-BE49-F238E27FC236}">
                <a16:creationId xmlns:a16="http://schemas.microsoft.com/office/drawing/2014/main" xmlns="" id="{EA86B17B-6690-4424-BC80-67E12C137E8D}"/>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49784" y="1700809"/>
            <a:ext cx="2134794" cy="462912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1268" name="Picture 4">
            <a:extLst>
              <a:ext uri="{FF2B5EF4-FFF2-40B4-BE49-F238E27FC236}">
                <a16:creationId xmlns:a16="http://schemas.microsoft.com/office/drawing/2014/main" xmlns="" id="{74A03F5C-6E6B-4D35-8F3E-400D764E4542}"/>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987824" y="1700808"/>
            <a:ext cx="5570835" cy="46319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6293956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a:extLst>
              <a:ext uri="{FF2B5EF4-FFF2-40B4-BE49-F238E27FC236}">
                <a16:creationId xmlns:a16="http://schemas.microsoft.com/office/drawing/2014/main" xmlns="" id="{873B7F97-8D70-426E-B177-F7DBC6B75AB3}"/>
              </a:ext>
            </a:extLst>
          </p:cNvPr>
          <p:cNvSpPr txBox="1">
            <a:spLocks/>
          </p:cNvSpPr>
          <p:nvPr/>
        </p:nvSpPr>
        <p:spPr>
          <a:xfrm>
            <a:off x="468313" y="1052736"/>
            <a:ext cx="8156079" cy="769628"/>
          </a:xfrm>
          <a:prstGeom prst="rect">
            <a:avLst/>
          </a:prstGeom>
          <a:solidFill>
            <a:srgbClr val="C00000"/>
          </a:solidFill>
        </p:spPr>
        <p:txBody>
          <a:bodyPr anchor="ctr"/>
          <a:lstStyle/>
          <a:p>
            <a:pPr algn="ctr" fontAlgn="auto">
              <a:spcAft>
                <a:spcPts val="0"/>
              </a:spcAft>
              <a:defRPr/>
            </a:pPr>
            <a:r>
              <a:rPr lang="pt-BR" sz="2600" dirty="0">
                <a:solidFill>
                  <a:schemeClr val="bg1"/>
                </a:solidFill>
                <a:latin typeface="Arial" panose="020B0604020202020204" pitchFamily="34" charset="0"/>
                <a:ea typeface="+mj-ea"/>
                <a:cs typeface="Arial" panose="020B0604020202020204" pitchFamily="34" charset="0"/>
              </a:rPr>
              <a:t>Sem bancos públicos menos estudantes</a:t>
            </a:r>
            <a:br>
              <a:rPr lang="pt-BR" sz="2600" dirty="0">
                <a:solidFill>
                  <a:schemeClr val="bg1"/>
                </a:solidFill>
                <a:latin typeface="Arial" panose="020B0604020202020204" pitchFamily="34" charset="0"/>
                <a:ea typeface="+mj-ea"/>
                <a:cs typeface="Arial" panose="020B0604020202020204" pitchFamily="34" charset="0"/>
              </a:rPr>
            </a:br>
            <a:r>
              <a:rPr lang="pt-BR" sz="2600" dirty="0">
                <a:solidFill>
                  <a:schemeClr val="bg1"/>
                </a:solidFill>
                <a:latin typeface="Arial" panose="020B0604020202020204" pitchFamily="34" charset="0"/>
                <a:ea typeface="+mj-ea"/>
                <a:cs typeface="Arial" panose="020B0604020202020204" pitchFamily="34" charset="0"/>
              </a:rPr>
              <a:t>estariam nas universidades </a:t>
            </a:r>
          </a:p>
        </p:txBody>
      </p:sp>
      <p:pic>
        <p:nvPicPr>
          <p:cNvPr id="10244" name="Picture 1">
            <a:extLst>
              <a:ext uri="{FF2B5EF4-FFF2-40B4-BE49-F238E27FC236}">
                <a16:creationId xmlns:a16="http://schemas.microsoft.com/office/drawing/2014/main" xmlns="" id="{1A7094A0-2A96-43CE-AE5D-7BC5B650DA2A}"/>
              </a:ext>
            </a:extLst>
          </p:cNvPr>
          <p:cNvPicPr>
            <a:picLocks noChangeAspect="1" noChangeArrowheads="1"/>
          </p:cNvPicPr>
          <p:nvPr/>
        </p:nvPicPr>
        <p:blipFill>
          <a:blip r:embed="rId2" cstate="print"/>
          <a:srcRect/>
          <a:stretch>
            <a:fillRect/>
          </a:stretch>
        </p:blipFill>
        <p:spPr bwMode="auto">
          <a:xfrm>
            <a:off x="5292725" y="1941492"/>
            <a:ext cx="3331667" cy="452405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45" name="Picture 2">
            <a:extLst>
              <a:ext uri="{FF2B5EF4-FFF2-40B4-BE49-F238E27FC236}">
                <a16:creationId xmlns:a16="http://schemas.microsoft.com/office/drawing/2014/main" xmlns="" id="{EAED3060-10AE-46B3-A99F-A01A02A37C70}"/>
              </a:ext>
            </a:extLst>
          </p:cNvPr>
          <p:cNvPicPr>
            <a:picLocks noChangeAspect="1" noChangeArrowheads="1"/>
          </p:cNvPicPr>
          <p:nvPr/>
        </p:nvPicPr>
        <p:blipFill>
          <a:blip r:embed="rId3" cstate="print"/>
          <a:srcRect/>
          <a:stretch>
            <a:fillRect/>
          </a:stretch>
        </p:blipFill>
        <p:spPr bwMode="auto">
          <a:xfrm>
            <a:off x="3781425" y="1931022"/>
            <a:ext cx="1223963" cy="14636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67" name="Picture 3">
            <a:extLst>
              <a:ext uri="{FF2B5EF4-FFF2-40B4-BE49-F238E27FC236}">
                <a16:creationId xmlns:a16="http://schemas.microsoft.com/office/drawing/2014/main" xmlns="" id="{760312A3-7F1E-4993-BEF1-2B50486DA3DC}"/>
              </a:ext>
            </a:extLst>
          </p:cNvPr>
          <p:cNvPicPr>
            <a:picLocks noChangeAspect="1" noChangeArrowheads="1"/>
          </p:cNvPicPr>
          <p:nvPr/>
        </p:nvPicPr>
        <p:blipFill>
          <a:blip r:embed="rId4" cstate="print"/>
          <a:srcRect/>
          <a:stretch>
            <a:fillRect/>
          </a:stretch>
        </p:blipFill>
        <p:spPr bwMode="auto">
          <a:xfrm>
            <a:off x="468313" y="1934991"/>
            <a:ext cx="3168650" cy="3582988"/>
          </a:xfrm>
          <a:prstGeom prst="rect">
            <a:avLst/>
          </a:prstGeom>
          <a:ln>
            <a:noFill/>
          </a:ln>
          <a:effectLst>
            <a:outerShdw blurRad="292100" dist="139700" dir="2700000" algn="tl" rotWithShape="0">
              <a:srgbClr val="333333">
                <a:alpha val="65000"/>
              </a:srgbClr>
            </a:outerShdw>
          </a:effectLst>
        </p:spPr>
      </p:pic>
      <p:pic>
        <p:nvPicPr>
          <p:cNvPr id="11268" name="Picture 4">
            <a:extLst>
              <a:ext uri="{FF2B5EF4-FFF2-40B4-BE49-F238E27FC236}">
                <a16:creationId xmlns:a16="http://schemas.microsoft.com/office/drawing/2014/main" xmlns="" id="{D8D74401-9418-4286-A6FF-0CAB4BD11A3E}"/>
              </a:ext>
            </a:extLst>
          </p:cNvPr>
          <p:cNvPicPr>
            <a:picLocks noChangeAspect="1" noChangeArrowheads="1"/>
          </p:cNvPicPr>
          <p:nvPr/>
        </p:nvPicPr>
        <p:blipFill>
          <a:blip r:embed="rId5" cstate="print"/>
          <a:srcRect/>
          <a:stretch>
            <a:fillRect/>
          </a:stretch>
        </p:blipFill>
        <p:spPr bwMode="auto">
          <a:xfrm>
            <a:off x="468313" y="5735295"/>
            <a:ext cx="4537075" cy="730250"/>
          </a:xfrm>
          <a:prstGeom prst="rect">
            <a:avLst/>
          </a:prstGeom>
          <a:ln>
            <a:noFill/>
          </a:ln>
          <a:effectLst>
            <a:outerShdw blurRad="292100" dist="139700" dir="2700000" algn="tl" rotWithShape="0">
              <a:srgbClr val="333333">
                <a:alpha val="65000"/>
              </a:srgbClr>
            </a:outerShdw>
          </a:effectLst>
        </p:spPr>
      </p:pic>
      <p:pic>
        <p:nvPicPr>
          <p:cNvPr id="12296" name="Picture 5">
            <a:extLst>
              <a:ext uri="{FF2B5EF4-FFF2-40B4-BE49-F238E27FC236}">
                <a16:creationId xmlns:a16="http://schemas.microsoft.com/office/drawing/2014/main" xmlns="" id="{EA906583-7558-4683-B9A9-1CC9AA2E1C44}"/>
              </a:ext>
            </a:extLst>
          </p:cNvPr>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3781425" y="3430416"/>
            <a:ext cx="1223963" cy="2087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0630825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a:extLst>
              <a:ext uri="{FF2B5EF4-FFF2-40B4-BE49-F238E27FC236}">
                <a16:creationId xmlns:a16="http://schemas.microsoft.com/office/drawing/2014/main" xmlns="" id="{83D16E6D-E12A-43D1-800E-796A1289073A}"/>
              </a:ext>
            </a:extLst>
          </p:cNvPr>
          <p:cNvSpPr txBox="1">
            <a:spLocks/>
          </p:cNvSpPr>
          <p:nvPr/>
        </p:nvSpPr>
        <p:spPr>
          <a:xfrm>
            <a:off x="466725" y="980727"/>
            <a:ext cx="7991475" cy="897993"/>
          </a:xfrm>
          <a:prstGeom prst="rect">
            <a:avLst/>
          </a:prstGeom>
          <a:solidFill>
            <a:srgbClr val="C00000"/>
          </a:solidFill>
        </p:spPr>
        <p:txBody>
          <a:bodyPr anchor="ctr"/>
          <a:lstStyle/>
          <a:p>
            <a:pPr algn="ctr" fontAlgn="auto">
              <a:spcAft>
                <a:spcPts val="0"/>
              </a:spcAft>
              <a:defRPr/>
            </a:pPr>
            <a:r>
              <a:rPr lang="pt-BR" sz="2600" dirty="0">
                <a:solidFill>
                  <a:schemeClr val="bg1"/>
                </a:solidFill>
                <a:latin typeface="Arial" panose="020B0604020202020204" pitchFamily="34" charset="0"/>
                <a:ea typeface="+mj-ea"/>
                <a:cs typeface="Arial" panose="020B0604020202020204" pitchFamily="34" charset="0"/>
              </a:rPr>
              <a:t>Sem bancos públicos a comida seria mais cara</a:t>
            </a:r>
            <a:br>
              <a:rPr lang="pt-BR" sz="2600" dirty="0">
                <a:solidFill>
                  <a:schemeClr val="bg1"/>
                </a:solidFill>
                <a:latin typeface="Arial" panose="020B0604020202020204" pitchFamily="34" charset="0"/>
                <a:ea typeface="+mj-ea"/>
                <a:cs typeface="Arial" panose="020B0604020202020204" pitchFamily="34" charset="0"/>
              </a:rPr>
            </a:br>
            <a:r>
              <a:rPr lang="pt-BR" sz="2600" dirty="0">
                <a:solidFill>
                  <a:schemeClr val="bg1"/>
                </a:solidFill>
                <a:latin typeface="Arial" panose="020B0604020202020204" pitchFamily="34" charset="0"/>
                <a:ea typeface="+mj-ea"/>
                <a:cs typeface="Arial" panose="020B0604020202020204" pitchFamily="34" charset="0"/>
              </a:rPr>
              <a:t>para os trabalhadores </a:t>
            </a:r>
          </a:p>
        </p:txBody>
      </p:sp>
      <p:pic>
        <p:nvPicPr>
          <p:cNvPr id="35842" name="Picture 2">
            <a:extLst>
              <a:ext uri="{FF2B5EF4-FFF2-40B4-BE49-F238E27FC236}">
                <a16:creationId xmlns:a16="http://schemas.microsoft.com/office/drawing/2014/main" xmlns="" id="{5440FB7C-BE0F-42BC-875C-CA856C00045F}"/>
              </a:ext>
            </a:extLst>
          </p:cNvPr>
          <p:cNvPicPr>
            <a:picLocks noChangeAspect="1" noChangeArrowheads="1"/>
          </p:cNvPicPr>
          <p:nvPr/>
        </p:nvPicPr>
        <p:blipFill>
          <a:blip r:embed="rId2" cstate="print"/>
          <a:srcRect/>
          <a:stretch>
            <a:fillRect/>
          </a:stretch>
        </p:blipFill>
        <p:spPr bwMode="auto">
          <a:xfrm>
            <a:off x="5156869" y="2090096"/>
            <a:ext cx="3301331" cy="448691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5843" name="Picture 3">
            <a:extLst>
              <a:ext uri="{FF2B5EF4-FFF2-40B4-BE49-F238E27FC236}">
                <a16:creationId xmlns:a16="http://schemas.microsoft.com/office/drawing/2014/main" xmlns="" id="{67D33598-0FB7-4EDB-965E-29781C9999F3}"/>
              </a:ext>
            </a:extLst>
          </p:cNvPr>
          <p:cNvPicPr>
            <a:picLocks noChangeAspect="1" noChangeArrowheads="1"/>
          </p:cNvPicPr>
          <p:nvPr/>
        </p:nvPicPr>
        <p:blipFill>
          <a:blip r:embed="rId3" cstate="print"/>
          <a:srcRect/>
          <a:stretch>
            <a:fillRect/>
          </a:stretch>
        </p:blipFill>
        <p:spPr bwMode="auto">
          <a:xfrm>
            <a:off x="466725" y="2215187"/>
            <a:ext cx="2728913" cy="151288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5844" name="Picture 4">
            <a:extLst>
              <a:ext uri="{FF2B5EF4-FFF2-40B4-BE49-F238E27FC236}">
                <a16:creationId xmlns:a16="http://schemas.microsoft.com/office/drawing/2014/main" xmlns="" id="{B3038500-C71F-4E47-AF29-F3F126514EC9}"/>
              </a:ext>
            </a:extLst>
          </p:cNvPr>
          <p:cNvPicPr>
            <a:picLocks noChangeAspect="1" noChangeArrowheads="1"/>
          </p:cNvPicPr>
          <p:nvPr/>
        </p:nvPicPr>
        <p:blipFill>
          <a:blip r:embed="rId4" cstate="print"/>
          <a:srcRect/>
          <a:stretch>
            <a:fillRect/>
          </a:stretch>
        </p:blipFill>
        <p:spPr bwMode="auto">
          <a:xfrm>
            <a:off x="468313" y="5621064"/>
            <a:ext cx="4391025" cy="9810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5845" name="Picture 5">
            <a:extLst>
              <a:ext uri="{FF2B5EF4-FFF2-40B4-BE49-F238E27FC236}">
                <a16:creationId xmlns:a16="http://schemas.microsoft.com/office/drawing/2014/main" xmlns="" id="{4FFDA622-F2DC-481E-B7D3-F41E8D24EBF1}"/>
              </a:ext>
            </a:extLst>
          </p:cNvPr>
          <p:cNvPicPr>
            <a:picLocks noChangeAspect="1" noChangeArrowheads="1"/>
          </p:cNvPicPr>
          <p:nvPr/>
        </p:nvPicPr>
        <p:blipFill>
          <a:blip r:embed="rId5" cstate="print"/>
          <a:srcRect/>
          <a:stretch>
            <a:fillRect/>
          </a:stretch>
        </p:blipFill>
        <p:spPr bwMode="auto">
          <a:xfrm>
            <a:off x="466725" y="3907807"/>
            <a:ext cx="4392613" cy="15335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320" name="Picture 7" descr="Resultado de imagem para agricultura familiar desenho">
            <a:extLst>
              <a:ext uri="{FF2B5EF4-FFF2-40B4-BE49-F238E27FC236}">
                <a16:creationId xmlns:a16="http://schemas.microsoft.com/office/drawing/2014/main" xmlns="" id="{94C68620-C6FE-4C58-86B8-4E3A841EFB4D}"/>
              </a:ext>
            </a:extLst>
          </p:cNvPr>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3441876" y="2058453"/>
            <a:ext cx="1566228" cy="17765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41331881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a:extLst>
              <a:ext uri="{FF2B5EF4-FFF2-40B4-BE49-F238E27FC236}">
                <a16:creationId xmlns:a16="http://schemas.microsoft.com/office/drawing/2014/main" xmlns="" id="{CF804A8C-5CA8-4677-A4DA-B92C4C2F80D3}"/>
              </a:ext>
            </a:extLst>
          </p:cNvPr>
          <p:cNvSpPr txBox="1">
            <a:spLocks/>
          </p:cNvSpPr>
          <p:nvPr/>
        </p:nvSpPr>
        <p:spPr>
          <a:xfrm>
            <a:off x="608734" y="908720"/>
            <a:ext cx="7801148" cy="504056"/>
          </a:xfrm>
          <a:prstGeom prst="rect">
            <a:avLst/>
          </a:prstGeom>
          <a:solidFill>
            <a:srgbClr val="C00000"/>
          </a:solidFill>
        </p:spPr>
        <p:txBody>
          <a:bodyPr anchor="ctr"/>
          <a:lstStyle/>
          <a:p>
            <a:pPr algn="ctr" fontAlgn="auto">
              <a:spcAft>
                <a:spcPts val="0"/>
              </a:spcAft>
              <a:defRPr/>
            </a:pPr>
            <a:r>
              <a:rPr lang="pt-BR" sz="2600" dirty="0">
                <a:solidFill>
                  <a:schemeClr val="bg1"/>
                </a:solidFill>
                <a:latin typeface="Arial" panose="020B0604020202020204" pitchFamily="34" charset="0"/>
                <a:ea typeface="+mj-ea"/>
                <a:cs typeface="Arial" panose="020B0604020202020204" pitchFamily="34" charset="0"/>
              </a:rPr>
              <a:t>Sem bancos públicos o Brasil seria mais desigual</a:t>
            </a:r>
          </a:p>
        </p:txBody>
      </p:sp>
      <p:pic>
        <p:nvPicPr>
          <p:cNvPr id="14339" name="Picture 3">
            <a:extLst>
              <a:ext uri="{FF2B5EF4-FFF2-40B4-BE49-F238E27FC236}">
                <a16:creationId xmlns:a16="http://schemas.microsoft.com/office/drawing/2014/main" xmlns="" id="{0FC1E81B-F7DE-49E5-8450-3272FDEBB2E5}"/>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860032" y="1557338"/>
            <a:ext cx="3549849" cy="490489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4340" name="Picture 5" descr="Resultado de imagem para participação regiões pib 2016">
            <a:extLst>
              <a:ext uri="{FF2B5EF4-FFF2-40B4-BE49-F238E27FC236}">
                <a16:creationId xmlns:a16="http://schemas.microsoft.com/office/drawing/2014/main" xmlns="" id="{9EF5688B-302F-4455-BE29-3B5A28E2F968}"/>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08734" y="1557338"/>
            <a:ext cx="3974379" cy="35957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4341" name="Picture 6">
            <a:extLst>
              <a:ext uri="{FF2B5EF4-FFF2-40B4-BE49-F238E27FC236}">
                <a16:creationId xmlns:a16="http://schemas.microsoft.com/office/drawing/2014/main" xmlns="" id="{601EEA3E-901D-4FED-A238-D6DA528644FE}"/>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91695" y="5153051"/>
            <a:ext cx="3974378" cy="132530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9598858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xmlns="" id="{58CDE5A5-7593-45AF-8715-EC484DFCE4D7}"/>
              </a:ext>
            </a:extLst>
          </p:cNvPr>
          <p:cNvSpPr/>
          <p:nvPr/>
        </p:nvSpPr>
        <p:spPr>
          <a:xfrm>
            <a:off x="468313" y="908720"/>
            <a:ext cx="8202612" cy="572226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3" name="Título 1">
            <a:extLst>
              <a:ext uri="{FF2B5EF4-FFF2-40B4-BE49-F238E27FC236}">
                <a16:creationId xmlns:a16="http://schemas.microsoft.com/office/drawing/2014/main" xmlns="" id="{15EAFF20-7A44-4D3A-BA96-39ACF94F545D}"/>
              </a:ext>
            </a:extLst>
          </p:cNvPr>
          <p:cNvSpPr txBox="1">
            <a:spLocks/>
          </p:cNvSpPr>
          <p:nvPr/>
        </p:nvSpPr>
        <p:spPr>
          <a:xfrm>
            <a:off x="468313" y="854202"/>
            <a:ext cx="8202612" cy="846606"/>
          </a:xfrm>
          <a:prstGeom prst="rect">
            <a:avLst/>
          </a:prstGeom>
          <a:solidFill>
            <a:srgbClr val="C00000"/>
          </a:solidFill>
        </p:spPr>
        <p:txBody>
          <a:bodyPr anchor="ctr"/>
          <a:lstStyle/>
          <a:p>
            <a:pPr algn="ctr" fontAlgn="auto">
              <a:spcAft>
                <a:spcPts val="0"/>
              </a:spcAft>
              <a:defRPr/>
            </a:pPr>
            <a:r>
              <a:rPr lang="pt-BR" sz="2600" dirty="0">
                <a:solidFill>
                  <a:schemeClr val="bg1"/>
                </a:solidFill>
                <a:latin typeface="Arial" panose="020B0604020202020204" pitchFamily="34" charset="0"/>
                <a:ea typeface="+mj-ea"/>
                <a:cs typeface="Arial" panose="020B0604020202020204" pitchFamily="34" charset="0"/>
              </a:rPr>
              <a:t>Sem bancos públicos o financiamento</a:t>
            </a:r>
            <a:br>
              <a:rPr lang="pt-BR" sz="2600" dirty="0">
                <a:solidFill>
                  <a:schemeClr val="bg1"/>
                </a:solidFill>
                <a:latin typeface="Arial" panose="020B0604020202020204" pitchFamily="34" charset="0"/>
                <a:ea typeface="+mj-ea"/>
                <a:cs typeface="Arial" panose="020B0604020202020204" pitchFamily="34" charset="0"/>
              </a:rPr>
            </a:br>
            <a:r>
              <a:rPr lang="pt-BR" sz="2600" dirty="0">
                <a:solidFill>
                  <a:schemeClr val="bg1"/>
                </a:solidFill>
                <a:latin typeface="Arial" panose="020B0604020202020204" pitchFamily="34" charset="0"/>
                <a:ea typeface="+mj-ea"/>
                <a:cs typeface="Arial" panose="020B0604020202020204" pitchFamily="34" charset="0"/>
              </a:rPr>
              <a:t>da casa própria seria mais caro</a:t>
            </a:r>
          </a:p>
        </p:txBody>
      </p:sp>
      <p:pic>
        <p:nvPicPr>
          <p:cNvPr id="15364" name="Picture 5">
            <a:extLst>
              <a:ext uri="{FF2B5EF4-FFF2-40B4-BE49-F238E27FC236}">
                <a16:creationId xmlns:a16="http://schemas.microsoft.com/office/drawing/2014/main" xmlns="" id="{478C4B70-2646-4C9F-B9C1-266660ACC69F}"/>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56320" y="1755327"/>
            <a:ext cx="3713674" cy="479420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5365" name="Picture 6">
            <a:extLst>
              <a:ext uri="{FF2B5EF4-FFF2-40B4-BE49-F238E27FC236}">
                <a16:creationId xmlns:a16="http://schemas.microsoft.com/office/drawing/2014/main" xmlns="" id="{E93FA7C0-CC9B-4DB9-93CD-D11227E5BC58}"/>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932364" y="1755327"/>
            <a:ext cx="3479995" cy="479420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5366" name="Picture 7">
            <a:extLst>
              <a:ext uri="{FF2B5EF4-FFF2-40B4-BE49-F238E27FC236}">
                <a16:creationId xmlns:a16="http://schemas.microsoft.com/office/drawing/2014/main" xmlns="" id="{D6584595-EB80-4A4D-BDF6-18C7562A761A}"/>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21382805">
            <a:off x="3813510" y="2790424"/>
            <a:ext cx="1795469" cy="127449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3085673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xmlns="" id="{D856E04E-643E-4E3F-A7ED-D24F01F307DE}"/>
              </a:ext>
            </a:extLst>
          </p:cNvPr>
          <p:cNvSpPr/>
          <p:nvPr/>
        </p:nvSpPr>
        <p:spPr>
          <a:xfrm>
            <a:off x="468313" y="908720"/>
            <a:ext cx="8202612" cy="572226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pic>
        <p:nvPicPr>
          <p:cNvPr id="16387" name="Picture 5" descr="Resultado de imagem para bndes industria desenho">
            <a:extLst>
              <a:ext uri="{FF2B5EF4-FFF2-40B4-BE49-F238E27FC236}">
                <a16:creationId xmlns:a16="http://schemas.microsoft.com/office/drawing/2014/main" xmlns="" id="{E3761C8C-B993-4054-8621-922F58659F92}"/>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7504" y="3537117"/>
            <a:ext cx="5472608" cy="3123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Título 1">
            <a:extLst>
              <a:ext uri="{FF2B5EF4-FFF2-40B4-BE49-F238E27FC236}">
                <a16:creationId xmlns:a16="http://schemas.microsoft.com/office/drawing/2014/main" xmlns="" id="{8EAB8C9F-2094-4447-9E48-CB34944CE93E}"/>
              </a:ext>
            </a:extLst>
          </p:cNvPr>
          <p:cNvSpPr txBox="1">
            <a:spLocks/>
          </p:cNvSpPr>
          <p:nvPr/>
        </p:nvSpPr>
        <p:spPr>
          <a:xfrm>
            <a:off x="468313" y="846138"/>
            <a:ext cx="8229600" cy="782662"/>
          </a:xfrm>
          <a:prstGeom prst="rect">
            <a:avLst/>
          </a:prstGeom>
          <a:solidFill>
            <a:srgbClr val="C00000"/>
          </a:solidFill>
        </p:spPr>
        <p:txBody>
          <a:bodyPr anchor="ctr"/>
          <a:lstStyle/>
          <a:p>
            <a:pPr algn="ctr" fontAlgn="auto">
              <a:spcAft>
                <a:spcPts val="0"/>
              </a:spcAft>
              <a:defRPr/>
            </a:pPr>
            <a:r>
              <a:rPr lang="pt-BR" sz="2600" dirty="0">
                <a:solidFill>
                  <a:schemeClr val="bg1"/>
                </a:solidFill>
                <a:latin typeface="Arial" panose="020B0604020202020204" pitchFamily="34" charset="0"/>
                <a:ea typeface="+mj-ea"/>
                <a:cs typeface="Arial" panose="020B0604020202020204" pitchFamily="34" charset="0"/>
              </a:rPr>
              <a:t>Sem bancos públicos faltaria investimentos</a:t>
            </a:r>
          </a:p>
          <a:p>
            <a:pPr algn="ctr" fontAlgn="auto">
              <a:spcAft>
                <a:spcPts val="0"/>
              </a:spcAft>
              <a:defRPr/>
            </a:pPr>
            <a:r>
              <a:rPr lang="pt-BR" sz="2600" dirty="0">
                <a:solidFill>
                  <a:schemeClr val="bg1"/>
                </a:solidFill>
                <a:latin typeface="Arial" panose="020B0604020202020204" pitchFamily="34" charset="0"/>
                <a:ea typeface="+mj-ea"/>
                <a:cs typeface="Arial" panose="020B0604020202020204" pitchFamily="34" charset="0"/>
              </a:rPr>
              <a:t>para a indústria</a:t>
            </a:r>
          </a:p>
        </p:txBody>
      </p:sp>
      <p:pic>
        <p:nvPicPr>
          <p:cNvPr id="16389" name="Picture 2">
            <a:extLst>
              <a:ext uri="{FF2B5EF4-FFF2-40B4-BE49-F238E27FC236}">
                <a16:creationId xmlns:a16="http://schemas.microsoft.com/office/drawing/2014/main" xmlns="" id="{B663D063-4924-47B5-9197-3926F7E9B16A}"/>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65725" y="1772816"/>
            <a:ext cx="3296298" cy="475238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8915" name="Picture 3">
            <a:extLst>
              <a:ext uri="{FF2B5EF4-FFF2-40B4-BE49-F238E27FC236}">
                <a16:creationId xmlns:a16="http://schemas.microsoft.com/office/drawing/2014/main" xmlns="" id="{712D52FD-42A8-45EA-92F8-982B4C4F4CED}"/>
              </a:ext>
            </a:extLst>
          </p:cNvPr>
          <p:cNvPicPr>
            <a:picLocks noChangeAspect="1" noChangeArrowheads="1"/>
          </p:cNvPicPr>
          <p:nvPr/>
        </p:nvPicPr>
        <p:blipFill>
          <a:blip r:embed="rId4" cstate="print"/>
          <a:srcRect/>
          <a:stretch>
            <a:fillRect/>
          </a:stretch>
        </p:blipFill>
        <p:spPr bwMode="auto">
          <a:xfrm>
            <a:off x="630238" y="1772816"/>
            <a:ext cx="4373810" cy="230425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7908422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xmlns="" id="{B6E44733-C9A8-4584-AB38-C22DA30DE734}"/>
              </a:ext>
            </a:extLst>
          </p:cNvPr>
          <p:cNvSpPr/>
          <p:nvPr/>
        </p:nvSpPr>
        <p:spPr>
          <a:xfrm>
            <a:off x="468313" y="908720"/>
            <a:ext cx="8229600" cy="561662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pic>
        <p:nvPicPr>
          <p:cNvPr id="17411" name="Picture 4">
            <a:extLst>
              <a:ext uri="{FF2B5EF4-FFF2-40B4-BE49-F238E27FC236}">
                <a16:creationId xmlns:a16="http://schemas.microsoft.com/office/drawing/2014/main" xmlns="" id="{6145A21F-7DE8-43C2-9DFA-78584F8414AA}"/>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218883" y="4105913"/>
            <a:ext cx="4313557" cy="227541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Título 1">
            <a:extLst>
              <a:ext uri="{FF2B5EF4-FFF2-40B4-BE49-F238E27FC236}">
                <a16:creationId xmlns:a16="http://schemas.microsoft.com/office/drawing/2014/main" xmlns="" id="{4EE04C24-91CA-4646-8133-287F1B82262C}"/>
              </a:ext>
            </a:extLst>
          </p:cNvPr>
          <p:cNvSpPr txBox="1">
            <a:spLocks/>
          </p:cNvSpPr>
          <p:nvPr/>
        </p:nvSpPr>
        <p:spPr>
          <a:xfrm>
            <a:off x="468313" y="836712"/>
            <a:ext cx="8229600" cy="792088"/>
          </a:xfrm>
          <a:prstGeom prst="rect">
            <a:avLst/>
          </a:prstGeom>
          <a:solidFill>
            <a:srgbClr val="C00000"/>
          </a:solidFill>
        </p:spPr>
        <p:txBody>
          <a:bodyPr anchor="ctr"/>
          <a:lstStyle/>
          <a:p>
            <a:pPr algn="ctr" fontAlgn="auto">
              <a:spcAft>
                <a:spcPts val="0"/>
              </a:spcAft>
              <a:defRPr/>
            </a:pPr>
            <a:r>
              <a:rPr lang="pt-BR" sz="2600" dirty="0">
                <a:solidFill>
                  <a:schemeClr val="bg1"/>
                </a:solidFill>
                <a:latin typeface="Arial" panose="020B0604020202020204" pitchFamily="34" charset="0"/>
                <a:ea typeface="+mj-ea"/>
                <a:cs typeface="Arial" panose="020B0604020202020204" pitchFamily="34" charset="0"/>
              </a:rPr>
              <a:t>Sem bancos públicos faltaria investimentos</a:t>
            </a:r>
            <a:br>
              <a:rPr lang="pt-BR" sz="2600" dirty="0">
                <a:solidFill>
                  <a:schemeClr val="bg1"/>
                </a:solidFill>
                <a:latin typeface="Arial" panose="020B0604020202020204" pitchFamily="34" charset="0"/>
                <a:ea typeface="+mj-ea"/>
                <a:cs typeface="Arial" panose="020B0604020202020204" pitchFamily="34" charset="0"/>
              </a:rPr>
            </a:br>
            <a:r>
              <a:rPr lang="pt-BR" sz="2600" dirty="0">
                <a:solidFill>
                  <a:schemeClr val="bg1"/>
                </a:solidFill>
                <a:latin typeface="Arial" panose="020B0604020202020204" pitchFamily="34" charset="0"/>
                <a:ea typeface="+mj-ea"/>
                <a:cs typeface="Arial" panose="020B0604020202020204" pitchFamily="34" charset="0"/>
              </a:rPr>
              <a:t>para a infraestrutura</a:t>
            </a:r>
          </a:p>
        </p:txBody>
      </p:sp>
      <p:pic>
        <p:nvPicPr>
          <p:cNvPr id="17413" name="Picture 2">
            <a:extLst>
              <a:ext uri="{FF2B5EF4-FFF2-40B4-BE49-F238E27FC236}">
                <a16:creationId xmlns:a16="http://schemas.microsoft.com/office/drawing/2014/main" xmlns="" id="{DAEABAB7-AC59-4EC4-BB3D-4BB8F508B97F}"/>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11560" y="1772817"/>
            <a:ext cx="3337814" cy="460851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7414" name="Picture 3">
            <a:extLst>
              <a:ext uri="{FF2B5EF4-FFF2-40B4-BE49-F238E27FC236}">
                <a16:creationId xmlns:a16="http://schemas.microsoft.com/office/drawing/2014/main" xmlns="" id="{F945DE19-B1DB-4E6E-A626-E0A61943B31E}"/>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218884" y="1772816"/>
            <a:ext cx="4313556" cy="218908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994364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741922" y="5530652"/>
            <a:ext cx="1800198" cy="1080301"/>
          </a:xfrm>
          <a:prstGeom prst="rect">
            <a:avLst/>
          </a:prstGeom>
        </p:spPr>
      </p:pic>
      <p:pic>
        <p:nvPicPr>
          <p:cNvPr id="9" name="Imagem 8"/>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741922" y="4400112"/>
            <a:ext cx="1846438" cy="923219"/>
          </a:xfrm>
          <a:prstGeom prst="rect">
            <a:avLst/>
          </a:prstGeom>
        </p:spPr>
      </p:pic>
      <p:pic>
        <p:nvPicPr>
          <p:cNvPr id="10" name="Imagem 9"/>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3639772" y="1562591"/>
            <a:ext cx="1883041" cy="892561"/>
          </a:xfrm>
          <a:prstGeom prst="rect">
            <a:avLst/>
          </a:prstGeom>
        </p:spPr>
      </p:pic>
      <p:pic>
        <p:nvPicPr>
          <p:cNvPr id="11" name="Imagem 10"/>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3619470" y="4163825"/>
            <a:ext cx="1862738" cy="844799"/>
          </a:xfrm>
          <a:prstGeom prst="rect">
            <a:avLst/>
          </a:prstGeom>
        </p:spPr>
      </p:pic>
      <p:pic>
        <p:nvPicPr>
          <p:cNvPr id="12" name="Imagem 11"/>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3633298" y="3390693"/>
            <a:ext cx="1903344" cy="532341"/>
          </a:xfrm>
          <a:prstGeom prst="rect">
            <a:avLst/>
          </a:prstGeom>
        </p:spPr>
      </p:pic>
      <p:pic>
        <p:nvPicPr>
          <p:cNvPr id="13" name="Imagem 12"/>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3633298" y="2700896"/>
            <a:ext cx="1883041" cy="444053"/>
          </a:xfrm>
          <a:prstGeom prst="rect">
            <a:avLst/>
          </a:prstGeom>
        </p:spPr>
      </p:pic>
      <p:pic>
        <p:nvPicPr>
          <p:cNvPr id="14" name="Imagem 13"/>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755576" y="1138983"/>
            <a:ext cx="1800200" cy="819091"/>
          </a:xfrm>
          <a:prstGeom prst="rect">
            <a:avLst/>
          </a:prstGeom>
        </p:spPr>
      </p:pic>
      <p:pic>
        <p:nvPicPr>
          <p:cNvPr id="17" name="Imagem 16"/>
          <p:cNvPicPr>
            <a:picLocks noChangeAspect="1"/>
          </p:cNvPicPr>
          <p:nvPr/>
        </p:nvPicPr>
        <p:blipFill>
          <a:blip r:embed="rId10" cstate="print">
            <a:extLst>
              <a:ext uri="{28A0092B-C50C-407E-A947-70E740481C1C}">
                <a14:useLocalDpi xmlns:a14="http://schemas.microsoft.com/office/drawing/2010/main" xmlns="" val="0"/>
              </a:ext>
            </a:extLst>
          </a:blip>
          <a:stretch>
            <a:fillRect/>
          </a:stretch>
        </p:blipFill>
        <p:spPr>
          <a:xfrm>
            <a:off x="728207" y="2185138"/>
            <a:ext cx="1827568" cy="1016505"/>
          </a:xfrm>
          <a:prstGeom prst="rect">
            <a:avLst/>
          </a:prstGeom>
        </p:spPr>
      </p:pic>
      <p:pic>
        <p:nvPicPr>
          <p:cNvPr id="18" name="Imagem 17"/>
          <p:cNvPicPr>
            <a:picLocks noChangeAspect="1"/>
          </p:cNvPicPr>
          <p:nvPr/>
        </p:nvPicPr>
        <p:blipFill>
          <a:blip r:embed="rId11" cstate="print">
            <a:extLst>
              <a:ext uri="{28A0092B-C50C-407E-A947-70E740481C1C}">
                <a14:useLocalDpi xmlns:a14="http://schemas.microsoft.com/office/drawing/2010/main" xmlns="" val="0"/>
              </a:ext>
            </a:extLst>
          </a:blip>
          <a:stretch>
            <a:fillRect/>
          </a:stretch>
        </p:blipFill>
        <p:spPr>
          <a:xfrm>
            <a:off x="755576" y="3461391"/>
            <a:ext cx="1800199" cy="623319"/>
          </a:xfrm>
          <a:prstGeom prst="rect">
            <a:avLst/>
          </a:prstGeom>
        </p:spPr>
      </p:pic>
      <p:pic>
        <p:nvPicPr>
          <p:cNvPr id="19" name="Imagem 18"/>
          <p:cNvPicPr>
            <a:picLocks noChangeAspect="1"/>
          </p:cNvPicPr>
          <p:nvPr/>
        </p:nvPicPr>
        <p:blipFill>
          <a:blip r:embed="rId12" cstate="print">
            <a:extLst>
              <a:ext uri="{28A0092B-C50C-407E-A947-70E740481C1C}">
                <a14:useLocalDpi xmlns:a14="http://schemas.microsoft.com/office/drawing/2010/main" xmlns="" val="0"/>
              </a:ext>
            </a:extLst>
          </a:blip>
          <a:stretch>
            <a:fillRect/>
          </a:stretch>
        </p:blipFill>
        <p:spPr>
          <a:xfrm>
            <a:off x="3619470" y="5249415"/>
            <a:ext cx="1903344" cy="940733"/>
          </a:xfrm>
          <a:prstGeom prst="rect">
            <a:avLst/>
          </a:prstGeom>
        </p:spPr>
      </p:pic>
      <p:pic>
        <p:nvPicPr>
          <p:cNvPr id="16" name="Imagem 15">
            <a:extLst>
              <a:ext uri="{FF2B5EF4-FFF2-40B4-BE49-F238E27FC236}">
                <a16:creationId xmlns:a16="http://schemas.microsoft.com/office/drawing/2014/main" xmlns="" id="{7E17C614-7F7B-4B62-927C-3D45C72BF253}"/>
              </a:ext>
            </a:extLst>
          </p:cNvPr>
          <p:cNvPicPr>
            <a:picLocks noChangeAspect="1"/>
          </p:cNvPicPr>
          <p:nvPr/>
        </p:nvPicPr>
        <p:blipFill>
          <a:blip r:embed="rId13" cstate="print">
            <a:extLst>
              <a:ext uri="{28A0092B-C50C-407E-A947-70E740481C1C}">
                <a14:useLocalDpi xmlns:a14="http://schemas.microsoft.com/office/drawing/2010/main" xmlns="" val="0"/>
              </a:ext>
            </a:extLst>
          </a:blip>
          <a:stretch>
            <a:fillRect/>
          </a:stretch>
        </p:blipFill>
        <p:spPr>
          <a:xfrm>
            <a:off x="6338754" y="5541706"/>
            <a:ext cx="2049670" cy="695606"/>
          </a:xfrm>
          <a:prstGeom prst="rect">
            <a:avLst/>
          </a:prstGeom>
        </p:spPr>
      </p:pic>
      <p:pic>
        <p:nvPicPr>
          <p:cNvPr id="20" name="Imagem 19">
            <a:extLst>
              <a:ext uri="{FF2B5EF4-FFF2-40B4-BE49-F238E27FC236}">
                <a16:creationId xmlns:a16="http://schemas.microsoft.com/office/drawing/2014/main" xmlns="" id="{54B24BE6-A11F-48DE-AC67-6A63BD364325}"/>
              </a:ext>
            </a:extLst>
          </p:cNvPr>
          <p:cNvPicPr>
            <a:picLocks noChangeAspect="1"/>
          </p:cNvPicPr>
          <p:nvPr/>
        </p:nvPicPr>
        <p:blipFill>
          <a:blip r:embed="rId14" cstate="print">
            <a:extLst>
              <a:ext uri="{28A0092B-C50C-407E-A947-70E740481C1C}">
                <a14:useLocalDpi xmlns:a14="http://schemas.microsoft.com/office/drawing/2010/main" xmlns="" val="0"/>
              </a:ext>
            </a:extLst>
          </a:blip>
          <a:stretch>
            <a:fillRect/>
          </a:stretch>
        </p:blipFill>
        <p:spPr>
          <a:xfrm>
            <a:off x="6391637" y="2443217"/>
            <a:ext cx="1905513" cy="662166"/>
          </a:xfrm>
          <a:prstGeom prst="rect">
            <a:avLst/>
          </a:prstGeom>
        </p:spPr>
      </p:pic>
      <p:pic>
        <p:nvPicPr>
          <p:cNvPr id="21" name="Imagem 20">
            <a:extLst>
              <a:ext uri="{FF2B5EF4-FFF2-40B4-BE49-F238E27FC236}">
                <a16:creationId xmlns:a16="http://schemas.microsoft.com/office/drawing/2014/main" xmlns="" id="{9053CBA2-D3C2-440B-A28F-0D4AB8241B64}"/>
              </a:ext>
            </a:extLst>
          </p:cNvPr>
          <p:cNvPicPr>
            <a:picLocks noChangeAspect="1"/>
          </p:cNvPicPr>
          <p:nvPr/>
        </p:nvPicPr>
        <p:blipFill>
          <a:blip r:embed="rId15" cstate="print">
            <a:extLst>
              <a:ext uri="{28A0092B-C50C-407E-A947-70E740481C1C}">
                <a14:useLocalDpi xmlns:a14="http://schemas.microsoft.com/office/drawing/2010/main" xmlns="" val="0"/>
              </a:ext>
            </a:extLst>
          </a:blip>
          <a:stretch>
            <a:fillRect/>
          </a:stretch>
        </p:blipFill>
        <p:spPr>
          <a:xfrm>
            <a:off x="6338434" y="4416872"/>
            <a:ext cx="1944318" cy="905611"/>
          </a:xfrm>
          <a:prstGeom prst="rect">
            <a:avLst/>
          </a:prstGeom>
        </p:spPr>
      </p:pic>
      <p:pic>
        <p:nvPicPr>
          <p:cNvPr id="22" name="Imagem 21">
            <a:extLst>
              <a:ext uri="{FF2B5EF4-FFF2-40B4-BE49-F238E27FC236}">
                <a16:creationId xmlns:a16="http://schemas.microsoft.com/office/drawing/2014/main" xmlns="" id="{0028006B-9F5B-496D-9F7F-5E5DFFA76D45}"/>
              </a:ext>
            </a:extLst>
          </p:cNvPr>
          <p:cNvPicPr>
            <a:picLocks noChangeAspect="1"/>
          </p:cNvPicPr>
          <p:nvPr/>
        </p:nvPicPr>
        <p:blipFill>
          <a:blip r:embed="rId16" cstate="print">
            <a:extLst>
              <a:ext uri="{28A0092B-C50C-407E-A947-70E740481C1C}">
                <a14:useLocalDpi xmlns:a14="http://schemas.microsoft.com/office/drawing/2010/main" xmlns="" val="0"/>
              </a:ext>
            </a:extLst>
          </a:blip>
          <a:stretch>
            <a:fillRect/>
          </a:stretch>
        </p:blipFill>
        <p:spPr>
          <a:xfrm>
            <a:off x="6391637" y="3327809"/>
            <a:ext cx="1944316" cy="842537"/>
          </a:xfrm>
          <a:prstGeom prst="rect">
            <a:avLst/>
          </a:prstGeom>
        </p:spPr>
      </p:pic>
      <p:pic>
        <p:nvPicPr>
          <p:cNvPr id="23" name="Imagem 22">
            <a:extLst>
              <a:ext uri="{FF2B5EF4-FFF2-40B4-BE49-F238E27FC236}">
                <a16:creationId xmlns:a16="http://schemas.microsoft.com/office/drawing/2014/main" xmlns="" id="{60728191-CFBB-4B3A-914E-6C639B3C914E}"/>
              </a:ext>
            </a:extLst>
          </p:cNvPr>
          <p:cNvPicPr>
            <a:picLocks noChangeAspect="1"/>
          </p:cNvPicPr>
          <p:nvPr/>
        </p:nvPicPr>
        <p:blipFill>
          <a:blip r:embed="rId17" cstate="print">
            <a:extLst>
              <a:ext uri="{28A0092B-C50C-407E-A947-70E740481C1C}">
                <a14:useLocalDpi xmlns:a14="http://schemas.microsoft.com/office/drawing/2010/main" xmlns="" val="0"/>
              </a:ext>
            </a:extLst>
          </a:blip>
          <a:stretch>
            <a:fillRect/>
          </a:stretch>
        </p:blipFill>
        <p:spPr>
          <a:xfrm>
            <a:off x="6311457" y="1649812"/>
            <a:ext cx="2049986" cy="548035"/>
          </a:xfrm>
          <a:prstGeom prst="rect">
            <a:avLst/>
          </a:prstGeom>
        </p:spPr>
      </p:pic>
    </p:spTree>
    <p:extLst>
      <p:ext uri="{BB962C8B-B14F-4D97-AF65-F5344CB8AC3E}">
        <p14:creationId xmlns:p14="http://schemas.microsoft.com/office/powerpoint/2010/main" xmlns="" val="2745854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down)">
                                      <p:cBhvr>
                                        <p:cTn id="10" dur="500"/>
                                        <p:tgtEl>
                                          <p:spTgt spid="17"/>
                                        </p:tgtEl>
                                      </p:cBhvr>
                                    </p:animEffect>
                                  </p:childTnLst>
                                </p:cTn>
                              </p:par>
                              <p:par>
                                <p:cTn id="11" presetID="22" presetClass="entr" presetSubtype="4"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down)">
                                      <p:cBhvr>
                                        <p:cTn id="13" dur="500"/>
                                        <p:tgtEl>
                                          <p:spTgt spid="18"/>
                                        </p:tgtEl>
                                      </p:cBhvr>
                                    </p:animEffect>
                                  </p:childTnLst>
                                </p:cTn>
                              </p:par>
                              <p:par>
                                <p:cTn id="14" presetID="22" presetClass="entr" presetSubtype="4"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par>
                                <p:cTn id="17" presetID="22"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down)">
                                      <p:cBhvr>
                                        <p:cTn id="24" dur="500"/>
                                        <p:tgtEl>
                                          <p:spTgt spid="10"/>
                                        </p:tgtEl>
                                      </p:cBhvr>
                                    </p:animEffect>
                                  </p:childTnLst>
                                </p:cTn>
                              </p:par>
                              <p:par>
                                <p:cTn id="25" presetID="22" presetClass="entr" presetSubtype="4"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down)">
                                      <p:cBhvr>
                                        <p:cTn id="27" dur="500"/>
                                        <p:tgtEl>
                                          <p:spTgt spid="13"/>
                                        </p:tgtEl>
                                      </p:cBhvr>
                                    </p:animEffect>
                                  </p:childTnLst>
                                </p:cTn>
                              </p:par>
                              <p:par>
                                <p:cTn id="28" presetID="22" presetClass="entr" presetSubtype="4"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down)">
                                      <p:cBhvr>
                                        <p:cTn id="30" dur="500"/>
                                        <p:tgtEl>
                                          <p:spTgt spid="12"/>
                                        </p:tgtEl>
                                      </p:cBhvr>
                                    </p:animEffect>
                                  </p:childTnLst>
                                </p:cTn>
                              </p:par>
                              <p:par>
                                <p:cTn id="31" presetID="22" presetClass="entr" presetSubtype="4"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down)">
                                      <p:cBhvr>
                                        <p:cTn id="33" dur="500"/>
                                        <p:tgtEl>
                                          <p:spTgt spid="11"/>
                                        </p:tgtEl>
                                      </p:cBhvr>
                                    </p:animEffect>
                                  </p:childTnLst>
                                </p:cTn>
                              </p:par>
                              <p:par>
                                <p:cTn id="34" presetID="22" presetClass="entr" presetSubtype="4"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down)">
                                      <p:cBhvr>
                                        <p:cTn id="36" dur="500"/>
                                        <p:tgtEl>
                                          <p:spTgt spid="19"/>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down)">
                                      <p:cBhvr>
                                        <p:cTn id="41" dur="500"/>
                                        <p:tgtEl>
                                          <p:spTgt spid="20"/>
                                        </p:tgtEl>
                                      </p:cBhvr>
                                    </p:animEffect>
                                  </p:childTnLst>
                                </p:cTn>
                              </p:par>
                              <p:par>
                                <p:cTn id="42" presetID="22" presetClass="entr" presetSubtype="4" fill="hold" nodeType="with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wipe(down)">
                                      <p:cBhvr>
                                        <p:cTn id="44" dur="500"/>
                                        <p:tgtEl>
                                          <p:spTgt spid="22"/>
                                        </p:tgtEl>
                                      </p:cBhvr>
                                    </p:animEffect>
                                  </p:childTnLst>
                                </p:cTn>
                              </p:par>
                              <p:par>
                                <p:cTn id="45" presetID="22" presetClass="entr" presetSubtype="4" fill="hold"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down)">
                                      <p:cBhvr>
                                        <p:cTn id="47" dur="500"/>
                                        <p:tgtEl>
                                          <p:spTgt spid="21"/>
                                        </p:tgtEl>
                                      </p:cBhvr>
                                    </p:animEffect>
                                  </p:childTnLst>
                                </p:cTn>
                              </p:par>
                              <p:par>
                                <p:cTn id="48" presetID="22" presetClass="entr" presetSubtype="4" fill="hold"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xmlns="" id="{B121E21B-EDCE-4CB2-BEE8-179DC59129BD}"/>
              </a:ext>
            </a:extLst>
          </p:cNvPr>
          <p:cNvSpPr/>
          <p:nvPr/>
        </p:nvSpPr>
        <p:spPr>
          <a:xfrm>
            <a:off x="468313" y="1412776"/>
            <a:ext cx="8202612" cy="482453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3" name="Título 1">
            <a:extLst>
              <a:ext uri="{FF2B5EF4-FFF2-40B4-BE49-F238E27FC236}">
                <a16:creationId xmlns:a16="http://schemas.microsoft.com/office/drawing/2014/main" xmlns="" id="{BC7F6A82-70B5-46B9-8141-7D08210F249E}"/>
              </a:ext>
            </a:extLst>
          </p:cNvPr>
          <p:cNvSpPr txBox="1">
            <a:spLocks/>
          </p:cNvSpPr>
          <p:nvPr/>
        </p:nvSpPr>
        <p:spPr>
          <a:xfrm>
            <a:off x="468313" y="980728"/>
            <a:ext cx="8202612" cy="734471"/>
          </a:xfrm>
          <a:prstGeom prst="rect">
            <a:avLst/>
          </a:prstGeom>
          <a:solidFill>
            <a:srgbClr val="C00000"/>
          </a:solidFill>
        </p:spPr>
        <p:txBody>
          <a:bodyPr anchor="ctr"/>
          <a:lstStyle/>
          <a:p>
            <a:pPr algn="ctr" fontAlgn="auto">
              <a:spcAft>
                <a:spcPts val="0"/>
              </a:spcAft>
              <a:defRPr/>
            </a:pPr>
            <a:r>
              <a:rPr lang="pt-BR" sz="2600" dirty="0">
                <a:solidFill>
                  <a:schemeClr val="bg1"/>
                </a:solidFill>
                <a:latin typeface="Arial" panose="020B0604020202020204" pitchFamily="34" charset="0"/>
                <a:ea typeface="+mj-ea"/>
                <a:cs typeface="Arial" panose="020B0604020202020204" pitchFamily="34" charset="0"/>
              </a:rPr>
              <a:t>Defendemos os bancos públicos!</a:t>
            </a:r>
          </a:p>
        </p:txBody>
      </p:sp>
      <p:pic>
        <p:nvPicPr>
          <p:cNvPr id="8" name="Imagem 7">
            <a:extLst>
              <a:ext uri="{FF2B5EF4-FFF2-40B4-BE49-F238E27FC236}">
                <a16:creationId xmlns:a16="http://schemas.microsoft.com/office/drawing/2014/main" xmlns="" id="{7B3E8387-FFD8-45D1-9B40-08AAD8829927}"/>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rot="21399172">
            <a:off x="551086" y="2416688"/>
            <a:ext cx="3531083" cy="3320768"/>
          </a:xfrm>
          <a:prstGeom prst="rect">
            <a:avLst/>
          </a:prstGeom>
        </p:spPr>
      </p:pic>
      <p:pic>
        <p:nvPicPr>
          <p:cNvPr id="7" name="Imagem 6">
            <a:extLst>
              <a:ext uri="{FF2B5EF4-FFF2-40B4-BE49-F238E27FC236}">
                <a16:creationId xmlns:a16="http://schemas.microsoft.com/office/drawing/2014/main" xmlns="" id="{932789FC-741E-42C5-8299-98BC7701D8EE}"/>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150340" y="2564904"/>
            <a:ext cx="4520585" cy="2671563"/>
          </a:xfrm>
          <a:prstGeom prst="rect">
            <a:avLst/>
          </a:prstGeom>
        </p:spPr>
      </p:pic>
    </p:spTree>
    <p:extLst>
      <p:ext uri="{BB962C8B-B14F-4D97-AF65-F5344CB8AC3E}">
        <p14:creationId xmlns:p14="http://schemas.microsoft.com/office/powerpoint/2010/main" xmlns="" val="3632623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xmlns="" id="{AD1E91D3-2163-40F1-91E1-18D46B92CA23}"/>
              </a:ext>
            </a:extLst>
          </p:cNvPr>
          <p:cNvSpPr/>
          <p:nvPr/>
        </p:nvSpPr>
        <p:spPr>
          <a:xfrm>
            <a:off x="468313" y="908720"/>
            <a:ext cx="8202612" cy="572226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pic>
        <p:nvPicPr>
          <p:cNvPr id="19459" name="Picture 2" descr="A oposição lançou, na última terça (13), a Frente Parlamentar em Defesa dos Bancos Públicos - Créditos: PT no Senado">
            <a:extLst>
              <a:ext uri="{FF2B5EF4-FFF2-40B4-BE49-F238E27FC236}">
                <a16:creationId xmlns:a16="http://schemas.microsoft.com/office/drawing/2014/main" xmlns="" id="{9219AD24-6698-4ED1-97F8-76AC29C15B98}"/>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11188" y="1844823"/>
            <a:ext cx="7921625" cy="30669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Título 1">
            <a:extLst>
              <a:ext uri="{FF2B5EF4-FFF2-40B4-BE49-F238E27FC236}">
                <a16:creationId xmlns:a16="http://schemas.microsoft.com/office/drawing/2014/main" xmlns="" id="{1F28E548-5C5D-4BC3-AC2A-AE8E8447A457}"/>
              </a:ext>
            </a:extLst>
          </p:cNvPr>
          <p:cNvSpPr txBox="1">
            <a:spLocks/>
          </p:cNvSpPr>
          <p:nvPr/>
        </p:nvSpPr>
        <p:spPr>
          <a:xfrm>
            <a:off x="468313" y="908720"/>
            <a:ext cx="8229600" cy="836848"/>
          </a:xfrm>
          <a:prstGeom prst="rect">
            <a:avLst/>
          </a:prstGeom>
          <a:solidFill>
            <a:srgbClr val="C00000"/>
          </a:solidFill>
        </p:spPr>
        <p:txBody>
          <a:bodyPr anchor="ctr"/>
          <a:lstStyle/>
          <a:p>
            <a:pPr algn="ctr" fontAlgn="auto">
              <a:spcAft>
                <a:spcPts val="0"/>
              </a:spcAft>
              <a:defRPr/>
            </a:pPr>
            <a:r>
              <a:rPr lang="pt-BR" sz="2600" dirty="0">
                <a:solidFill>
                  <a:schemeClr val="bg1"/>
                </a:solidFill>
                <a:latin typeface="Arial" panose="020B0604020202020204" pitchFamily="34" charset="0"/>
                <a:ea typeface="+mj-ea"/>
                <a:cs typeface="Arial" panose="020B0604020202020204" pitchFamily="34" charset="0"/>
              </a:rPr>
              <a:t>Frente Parlamentar Mista em Defesa</a:t>
            </a:r>
            <a:br>
              <a:rPr lang="pt-BR" sz="2600" dirty="0">
                <a:solidFill>
                  <a:schemeClr val="bg1"/>
                </a:solidFill>
                <a:latin typeface="Arial" panose="020B0604020202020204" pitchFamily="34" charset="0"/>
                <a:ea typeface="+mj-ea"/>
                <a:cs typeface="Arial" panose="020B0604020202020204" pitchFamily="34" charset="0"/>
              </a:rPr>
            </a:br>
            <a:r>
              <a:rPr lang="pt-BR" sz="2600" dirty="0">
                <a:solidFill>
                  <a:schemeClr val="bg1"/>
                </a:solidFill>
                <a:latin typeface="Arial" panose="020B0604020202020204" pitchFamily="34" charset="0"/>
                <a:ea typeface="+mj-ea"/>
                <a:cs typeface="Arial" panose="020B0604020202020204" pitchFamily="34" charset="0"/>
              </a:rPr>
              <a:t>dos Bancos Públicos</a:t>
            </a:r>
          </a:p>
        </p:txBody>
      </p:sp>
      <p:sp>
        <p:nvSpPr>
          <p:cNvPr id="19461" name="CaixaDeTexto 3">
            <a:extLst>
              <a:ext uri="{FF2B5EF4-FFF2-40B4-BE49-F238E27FC236}">
                <a16:creationId xmlns:a16="http://schemas.microsoft.com/office/drawing/2014/main" xmlns="" id="{18F22CB9-161E-4F2E-96E8-8937C07B10B2}"/>
              </a:ext>
            </a:extLst>
          </p:cNvPr>
          <p:cNvSpPr txBox="1">
            <a:spLocks noChangeArrowheads="1"/>
          </p:cNvSpPr>
          <p:nvPr/>
        </p:nvSpPr>
        <p:spPr bwMode="auto">
          <a:xfrm>
            <a:off x="611188" y="5085184"/>
            <a:ext cx="7921625" cy="1446550"/>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pt-BR" altLang="pt-BR" sz="2200" dirty="0">
                <a:solidFill>
                  <a:schemeClr val="bg1"/>
                </a:solidFill>
                <a:cs typeface="Arial" panose="020B0604020202020204" pitchFamily="34" charset="0"/>
              </a:rPr>
              <a:t>Lançada em 13 de junho por parlamentares da oposição, tem por objetivo enfrentar o sucateamento e o esvaziamento do papel das instituições financeiras públicas ameaçadas de privatização pelo governo Temer.</a:t>
            </a:r>
          </a:p>
        </p:txBody>
      </p:sp>
    </p:spTree>
    <p:extLst>
      <p:ext uri="{BB962C8B-B14F-4D97-AF65-F5344CB8AC3E}">
        <p14:creationId xmlns:p14="http://schemas.microsoft.com/office/powerpoint/2010/main" xmlns="" val="28844367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1243907">
            <a:off x="606828" y="1550064"/>
            <a:ext cx="4271684" cy="4308382"/>
          </a:xfrm>
          <a:prstGeom prst="rect">
            <a:avLst/>
          </a:prstGeom>
        </p:spPr>
      </p:pic>
      <p:pic>
        <p:nvPicPr>
          <p:cNvPr id="4" name="Imagem 3">
            <a:extLst>
              <a:ext uri="{FF2B5EF4-FFF2-40B4-BE49-F238E27FC236}">
                <a16:creationId xmlns:a16="http://schemas.microsoft.com/office/drawing/2014/main" xmlns="" id="{682EDE04-40AA-4737-95CA-150E581E02CB}"/>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704437">
            <a:off x="4427984" y="2204864"/>
            <a:ext cx="4374052" cy="2460405"/>
          </a:xfrm>
          <a:prstGeom prst="rect">
            <a:avLst/>
          </a:prstGeom>
        </p:spPr>
      </p:pic>
    </p:spTree>
    <p:extLst>
      <p:ext uri="{BB962C8B-B14F-4D97-AF65-F5344CB8AC3E}">
        <p14:creationId xmlns:p14="http://schemas.microsoft.com/office/powerpoint/2010/main" xmlns="" val="3721913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a:extLst>
              <a:ext uri="{FF2B5EF4-FFF2-40B4-BE49-F238E27FC236}">
                <a16:creationId xmlns:a16="http://schemas.microsoft.com/office/drawing/2014/main" xmlns="" id="{4EB0C827-F685-41C8-ABF3-2BE011195FD6}"/>
              </a:ext>
            </a:extLst>
          </p:cNvPr>
          <p:cNvSpPr>
            <a:spLocks noGrp="1"/>
          </p:cNvSpPr>
          <p:nvPr>
            <p:ph type="title"/>
          </p:nvPr>
        </p:nvSpPr>
        <p:spPr>
          <a:xfrm>
            <a:off x="539750" y="1124744"/>
            <a:ext cx="7763349" cy="711225"/>
          </a:xfrm>
          <a:solidFill>
            <a:srgbClr val="C00000"/>
          </a:solidFill>
        </p:spPr>
        <p:txBody>
          <a:bodyPr/>
          <a:lstStyle/>
          <a:p>
            <a:r>
              <a:rPr lang="pt-BR" altLang="pt-BR" sz="2600" dirty="0">
                <a:solidFill>
                  <a:schemeClr val="bg1"/>
                </a:solidFill>
                <a:latin typeface="Arial" panose="020B0604020202020204" pitchFamily="34" charset="0"/>
                <a:cs typeface="Arial" panose="020B0604020202020204" pitchFamily="34" charset="0"/>
              </a:rPr>
              <a:t>Audiências</a:t>
            </a:r>
            <a:r>
              <a:rPr lang="pt-BR" altLang="pt-BR" sz="2600" dirty="0">
                <a:latin typeface="Arial" panose="020B0604020202020204" pitchFamily="34" charset="0"/>
                <a:cs typeface="Arial" panose="020B0604020202020204" pitchFamily="34" charset="0"/>
              </a:rPr>
              <a:t> </a:t>
            </a:r>
            <a:r>
              <a:rPr lang="pt-BR" altLang="pt-BR" sz="2600" dirty="0">
                <a:solidFill>
                  <a:schemeClr val="bg1"/>
                </a:solidFill>
                <a:latin typeface="Arial" panose="020B0604020202020204" pitchFamily="34" charset="0"/>
                <a:cs typeface="Arial" panose="020B0604020202020204" pitchFamily="34" charset="0"/>
              </a:rPr>
              <a:t>Públicas</a:t>
            </a:r>
          </a:p>
        </p:txBody>
      </p:sp>
      <p:pic>
        <p:nvPicPr>
          <p:cNvPr id="20483" name="Picture 2">
            <a:extLst>
              <a:ext uri="{FF2B5EF4-FFF2-40B4-BE49-F238E27FC236}">
                <a16:creationId xmlns:a16="http://schemas.microsoft.com/office/drawing/2014/main" xmlns="" id="{E33DA8D6-80A5-4943-9BC5-4A25E907CCEC}"/>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2132856"/>
            <a:ext cx="7763349" cy="4158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0485427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1213001">
            <a:off x="2537464" y="770558"/>
            <a:ext cx="4230302" cy="5819057"/>
          </a:xfrm>
          <a:prstGeom prst="rect">
            <a:avLst/>
          </a:prstGeom>
        </p:spPr>
      </p:pic>
    </p:spTree>
    <p:extLst>
      <p:ext uri="{BB962C8B-B14F-4D97-AF65-F5344CB8AC3E}">
        <p14:creationId xmlns:p14="http://schemas.microsoft.com/office/powerpoint/2010/main" xmlns="" val="7017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1243907">
            <a:off x="1964535" y="1225071"/>
            <a:ext cx="4986998" cy="5029841"/>
          </a:xfrm>
          <a:prstGeom prst="rect">
            <a:avLst/>
          </a:prstGeom>
        </p:spPr>
      </p:pic>
    </p:spTree>
    <p:extLst>
      <p:ext uri="{BB962C8B-B14F-4D97-AF65-F5344CB8AC3E}">
        <p14:creationId xmlns:p14="http://schemas.microsoft.com/office/powerpoint/2010/main" xmlns="" val="2644927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1366866">
            <a:off x="1512680" y="820144"/>
            <a:ext cx="5191632" cy="5519345"/>
          </a:xfrm>
          <a:prstGeom prst="rect">
            <a:avLst/>
          </a:prstGeom>
        </p:spPr>
      </p:pic>
      <p:sp>
        <p:nvSpPr>
          <p:cNvPr id="7" name="Seta em curva para baixo 6"/>
          <p:cNvSpPr/>
          <p:nvPr/>
        </p:nvSpPr>
        <p:spPr>
          <a:xfrm rot="8238400">
            <a:off x="4175900" y="873401"/>
            <a:ext cx="3411105" cy="1863947"/>
          </a:xfrm>
          <a:prstGeom prst="curved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solidFill>
                <a:schemeClr val="tx1"/>
              </a:solidFill>
            </a:endParaRPr>
          </a:p>
        </p:txBody>
      </p:sp>
    </p:spTree>
    <p:extLst>
      <p:ext uri="{BB962C8B-B14F-4D97-AF65-F5344CB8AC3E}">
        <p14:creationId xmlns:p14="http://schemas.microsoft.com/office/powerpoint/2010/main" xmlns="" val="4128975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Box 4">
            <a:extLst>
              <a:ext uri="{FF2B5EF4-FFF2-40B4-BE49-F238E27FC236}">
                <a16:creationId xmlns:a16="http://schemas.microsoft.com/office/drawing/2014/main" xmlns="" id="{4B07788B-9DC5-4622-86E9-11F5F593885A}"/>
              </a:ext>
            </a:extLst>
          </p:cNvPr>
          <p:cNvSpPr txBox="1">
            <a:spLocks noChangeArrowheads="1"/>
          </p:cNvSpPr>
          <p:nvPr/>
        </p:nvSpPr>
        <p:spPr bwMode="auto">
          <a:xfrm>
            <a:off x="1547813" y="2924175"/>
            <a:ext cx="6477000" cy="8239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defTabSz="449263" eaLnBrk="0" hangingPunct="0">
              <a:defRPr sz="2400">
                <a:solidFill>
                  <a:schemeClr val="tx1"/>
                </a:solidFill>
                <a:latin typeface="Times New Roman" panose="02020603050405020304" pitchFamily="18" charset="0"/>
              </a:defRPr>
            </a:lvl1pPr>
            <a:lvl2pPr marL="742950" indent="-285750" defTabSz="449263" eaLnBrk="0" hangingPunct="0">
              <a:defRPr sz="2400">
                <a:solidFill>
                  <a:schemeClr val="tx1"/>
                </a:solidFill>
                <a:latin typeface="Times New Roman" panose="02020603050405020304" pitchFamily="18" charset="0"/>
              </a:defRPr>
            </a:lvl2pPr>
            <a:lvl3pPr marL="1143000" indent="-228600" defTabSz="449263" eaLnBrk="0" hangingPunct="0">
              <a:defRPr sz="2400">
                <a:solidFill>
                  <a:schemeClr val="tx1"/>
                </a:solidFill>
                <a:latin typeface="Times New Roman" panose="02020603050405020304" pitchFamily="18" charset="0"/>
              </a:defRPr>
            </a:lvl3pPr>
            <a:lvl4pPr marL="1600200" indent="-228600" defTabSz="449263" eaLnBrk="0" hangingPunct="0">
              <a:defRPr sz="2400">
                <a:solidFill>
                  <a:schemeClr val="tx1"/>
                </a:solidFill>
                <a:latin typeface="Times New Roman" panose="02020603050405020304" pitchFamily="18" charset="0"/>
              </a:defRPr>
            </a:lvl4pPr>
            <a:lvl5pPr marL="2057400" indent="-228600" defTabSz="449263" eaLnBrk="0" hangingPunct="0">
              <a:defRPr sz="2400">
                <a:solidFill>
                  <a:schemeClr val="tx1"/>
                </a:solidFill>
                <a:latin typeface="Times New Roman" panose="02020603050405020304" pitchFamily="18" charset="0"/>
              </a:defRPr>
            </a:lvl5pPr>
            <a:lvl6pPr marL="2514600" indent="-228600" defTabSz="449263"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449263"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449263"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449263"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buClr>
                <a:srgbClr val="000000"/>
              </a:buClr>
              <a:buSzPct val="100000"/>
              <a:buFont typeface="Times New Roman" panose="02020603050405020304" pitchFamily="18" charset="0"/>
              <a:buNone/>
            </a:pPr>
            <a:endParaRPr kumimoji="1" lang="pt-BR" altLang="pt-BR" sz="4800" b="1" i="1">
              <a:solidFill>
                <a:srgbClr val="FFFFFF"/>
              </a:solidFill>
              <a:latin typeface="Arial" panose="020B0604020202020204" pitchFamily="34" charset="0"/>
            </a:endParaRPr>
          </a:p>
        </p:txBody>
      </p:sp>
      <p:sp>
        <p:nvSpPr>
          <p:cNvPr id="12" name="Text Box 9">
            <a:extLst>
              <a:ext uri="{FF2B5EF4-FFF2-40B4-BE49-F238E27FC236}">
                <a16:creationId xmlns:a16="http://schemas.microsoft.com/office/drawing/2014/main" xmlns="" id="{A34E95D4-3563-438C-8AC1-24C36248E867}"/>
              </a:ext>
            </a:extLst>
          </p:cNvPr>
          <p:cNvSpPr txBox="1">
            <a:spLocks noChangeArrowheads="1"/>
          </p:cNvSpPr>
          <p:nvPr/>
        </p:nvSpPr>
        <p:spPr bwMode="auto">
          <a:xfrm>
            <a:off x="4427984" y="5199462"/>
            <a:ext cx="3978291" cy="310036"/>
          </a:xfrm>
          <a:prstGeom prst="rect">
            <a:avLst/>
          </a:prstGeom>
          <a:gradFill rotWithShape="1">
            <a:gsLst>
              <a:gs pos="0">
                <a:srgbClr val="761800"/>
              </a:gs>
              <a:gs pos="40000">
                <a:srgbClr val="FF3300">
                  <a:alpha val="21000"/>
                </a:srgbClr>
              </a:gs>
              <a:gs pos="100000">
                <a:srgbClr val="761800"/>
              </a:gs>
            </a:gsLst>
            <a:lin ang="0" scaled="1"/>
          </a:gradFill>
          <a:ln>
            <a:noFill/>
          </a:ln>
          <a:extLst/>
        </p:spPr>
        <p:txBody>
          <a:bodyPr wrap="square">
            <a:spAutoFit/>
          </a:bodyPr>
          <a:lstStyle>
            <a:lvl1pPr defTabSz="449263" eaLnBrk="0" hangingPunct="0">
              <a:defRPr sz="2400">
                <a:solidFill>
                  <a:schemeClr val="tx1"/>
                </a:solidFill>
                <a:latin typeface="Times New Roman" panose="02020603050405020304" pitchFamily="18" charset="0"/>
              </a:defRPr>
            </a:lvl1pPr>
            <a:lvl2pPr marL="742950" indent="-285750" defTabSz="449263" eaLnBrk="0" hangingPunct="0">
              <a:defRPr sz="2400">
                <a:solidFill>
                  <a:schemeClr val="tx1"/>
                </a:solidFill>
                <a:latin typeface="Times New Roman" panose="02020603050405020304" pitchFamily="18" charset="0"/>
              </a:defRPr>
            </a:lvl2pPr>
            <a:lvl3pPr marL="1143000" indent="-228600" defTabSz="449263" eaLnBrk="0" hangingPunct="0">
              <a:defRPr sz="2400">
                <a:solidFill>
                  <a:schemeClr val="tx1"/>
                </a:solidFill>
                <a:latin typeface="Times New Roman" panose="02020603050405020304" pitchFamily="18" charset="0"/>
              </a:defRPr>
            </a:lvl3pPr>
            <a:lvl4pPr marL="1600200" indent="-228600" defTabSz="449263" eaLnBrk="0" hangingPunct="0">
              <a:defRPr sz="2400">
                <a:solidFill>
                  <a:schemeClr val="tx1"/>
                </a:solidFill>
                <a:latin typeface="Times New Roman" panose="02020603050405020304" pitchFamily="18" charset="0"/>
              </a:defRPr>
            </a:lvl4pPr>
            <a:lvl5pPr marL="2057400" indent="-228600" defTabSz="449263" eaLnBrk="0" hangingPunct="0">
              <a:defRPr sz="2400">
                <a:solidFill>
                  <a:schemeClr val="tx1"/>
                </a:solidFill>
                <a:latin typeface="Times New Roman" panose="02020603050405020304" pitchFamily="18" charset="0"/>
              </a:defRPr>
            </a:lvl5pPr>
            <a:lvl6pPr marL="2514600" indent="-228600" defTabSz="449263"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449263"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449263"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449263"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buClr>
                <a:srgbClr val="000000"/>
              </a:buClr>
              <a:buSzPct val="100000"/>
              <a:buFont typeface="Times New Roman" panose="02020603050405020304" pitchFamily="18" charset="0"/>
              <a:buNone/>
            </a:pPr>
            <a:endParaRPr lang="pt-BR" altLang="pt-BR" sz="800">
              <a:solidFill>
                <a:srgbClr val="000000"/>
              </a:solidFill>
              <a:latin typeface="Agency FB" panose="020B0503020202020204" pitchFamily="34" charset="0"/>
            </a:endParaRPr>
          </a:p>
        </p:txBody>
      </p:sp>
      <p:sp>
        <p:nvSpPr>
          <p:cNvPr id="14" name="Retângulo 3">
            <a:extLst>
              <a:ext uri="{FF2B5EF4-FFF2-40B4-BE49-F238E27FC236}">
                <a16:creationId xmlns:a16="http://schemas.microsoft.com/office/drawing/2014/main" xmlns="" id="{4DF261DC-E982-4CDE-8065-17D99C378686}"/>
              </a:ext>
            </a:extLst>
          </p:cNvPr>
          <p:cNvSpPr>
            <a:spLocks noChangeArrowheads="1"/>
          </p:cNvSpPr>
          <p:nvPr/>
        </p:nvSpPr>
        <p:spPr bwMode="auto">
          <a:xfrm>
            <a:off x="755576" y="1297438"/>
            <a:ext cx="7632849" cy="504775"/>
          </a:xfrm>
          <a:prstGeom prst="rect">
            <a:avLst/>
          </a:prstGeom>
          <a:solidFill>
            <a:srgbClr val="C00000"/>
          </a:solidFill>
          <a:ln w="9525" algn="ctr">
            <a:solidFill>
              <a:schemeClr val="tx1"/>
            </a:solidFill>
            <a:round/>
            <a:headEnd/>
            <a:tailEnd/>
          </a:ln>
        </p:spPr>
        <p:txBody>
          <a:bodyPr/>
          <a:lstStyle>
            <a:lvl1pPr defTabSz="449263" eaLnBrk="0" hangingPunct="0">
              <a:defRPr sz="2400">
                <a:solidFill>
                  <a:schemeClr val="tx1"/>
                </a:solidFill>
                <a:latin typeface="Times New Roman" panose="02020603050405020304" pitchFamily="18" charset="0"/>
              </a:defRPr>
            </a:lvl1pPr>
            <a:lvl2pPr marL="742950" indent="-285750" defTabSz="449263" eaLnBrk="0" hangingPunct="0">
              <a:defRPr sz="2400">
                <a:solidFill>
                  <a:schemeClr val="tx1"/>
                </a:solidFill>
                <a:latin typeface="Times New Roman" panose="02020603050405020304" pitchFamily="18" charset="0"/>
              </a:defRPr>
            </a:lvl2pPr>
            <a:lvl3pPr marL="1143000" indent="-228600" defTabSz="449263" eaLnBrk="0" hangingPunct="0">
              <a:defRPr sz="2400">
                <a:solidFill>
                  <a:schemeClr val="tx1"/>
                </a:solidFill>
                <a:latin typeface="Times New Roman" panose="02020603050405020304" pitchFamily="18" charset="0"/>
              </a:defRPr>
            </a:lvl3pPr>
            <a:lvl4pPr marL="1600200" indent="-228600" defTabSz="449263" eaLnBrk="0" hangingPunct="0">
              <a:defRPr sz="2400">
                <a:solidFill>
                  <a:schemeClr val="tx1"/>
                </a:solidFill>
                <a:latin typeface="Times New Roman" panose="02020603050405020304" pitchFamily="18" charset="0"/>
              </a:defRPr>
            </a:lvl4pPr>
            <a:lvl5pPr marL="2057400" indent="-228600" defTabSz="449263" eaLnBrk="0" hangingPunct="0">
              <a:defRPr sz="2400">
                <a:solidFill>
                  <a:schemeClr val="tx1"/>
                </a:solidFill>
                <a:latin typeface="Times New Roman" panose="02020603050405020304" pitchFamily="18" charset="0"/>
              </a:defRPr>
            </a:lvl5pPr>
            <a:lvl6pPr marL="2514600" indent="-228600" defTabSz="449263"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449263"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449263"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449263"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buClr>
                <a:srgbClr val="000000"/>
              </a:buClr>
              <a:buSzPct val="100000"/>
              <a:buFont typeface="Times New Roman" panose="02020603050405020304" pitchFamily="18" charset="0"/>
              <a:buNone/>
            </a:pPr>
            <a:r>
              <a:rPr lang="pt-BR" altLang="pt-BR" sz="2600" dirty="0">
                <a:solidFill>
                  <a:srgbClr val="FFFFFF"/>
                </a:solidFill>
                <a:latin typeface="Arial" panose="020B0604020202020204" pitchFamily="34" charset="0"/>
              </a:rPr>
              <a:t>2017</a:t>
            </a:r>
          </a:p>
        </p:txBody>
      </p:sp>
      <p:sp>
        <p:nvSpPr>
          <p:cNvPr id="15" name="CaixaDeTexto 14">
            <a:extLst>
              <a:ext uri="{FF2B5EF4-FFF2-40B4-BE49-F238E27FC236}">
                <a16:creationId xmlns:a16="http://schemas.microsoft.com/office/drawing/2014/main" xmlns="" id="{EF4A935A-8B89-4150-896E-9D6CE41F9131}"/>
              </a:ext>
            </a:extLst>
          </p:cNvPr>
          <p:cNvSpPr txBox="1"/>
          <p:nvPr/>
        </p:nvSpPr>
        <p:spPr>
          <a:xfrm>
            <a:off x="736914" y="2043469"/>
            <a:ext cx="7848872" cy="2585323"/>
          </a:xfrm>
          <a:prstGeom prst="rect">
            <a:avLst/>
          </a:prstGeom>
          <a:noFill/>
        </p:spPr>
        <p:txBody>
          <a:bodyPr wrap="square" rtlCol="0">
            <a:spAutoFit/>
          </a:bodyPr>
          <a:lstStyle/>
          <a:p>
            <a:r>
              <a:rPr lang="pt-BR" sz="18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Wagner Nascimento</a:t>
            </a:r>
            <a:br>
              <a:rPr lang="pt-BR" sz="18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pt-BR" sz="18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pt-BR" sz="1800" i="1" dirty="0">
                <a:latin typeface="Arial" panose="020B0604020202020204" pitchFamily="34" charset="0"/>
                <a:cs typeface="Arial" panose="020B0604020202020204" pitchFamily="34" charset="0"/>
              </a:rPr>
              <a:t>Diretor do Sindicato dos Bancários de BH e Região</a:t>
            </a:r>
            <a:br>
              <a:rPr lang="pt-BR" sz="1800" i="1" dirty="0">
                <a:latin typeface="Arial" panose="020B0604020202020204" pitchFamily="34" charset="0"/>
                <a:cs typeface="Arial" panose="020B0604020202020204" pitchFamily="34" charset="0"/>
              </a:rPr>
            </a:br>
            <a:r>
              <a:rPr lang="pt-BR" sz="18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pt-BR" sz="1800" i="1" dirty="0">
                <a:latin typeface="Arial" panose="020B0604020202020204" pitchFamily="34" charset="0"/>
                <a:cs typeface="Arial" panose="020B0604020202020204" pitchFamily="34" charset="0"/>
              </a:rPr>
              <a:t>Coordenador da Comissão de Empresa dos Funcionários do BB</a:t>
            </a:r>
          </a:p>
          <a:p>
            <a:r>
              <a:rPr lang="pt-BR" sz="1800" i="1" dirty="0">
                <a:latin typeface="Arial" panose="020B0604020202020204" pitchFamily="34" charset="0"/>
                <a:cs typeface="Arial" panose="020B0604020202020204" pitchFamily="34" charset="0"/>
              </a:rPr>
              <a:t>  pela CONTRAF-CUT</a:t>
            </a:r>
          </a:p>
          <a:p>
            <a:r>
              <a:rPr lang="pt-BR" sz="1800" i="1" dirty="0">
                <a:latin typeface="Arial" panose="020B0604020202020204" pitchFamily="34" charset="0"/>
                <a:cs typeface="Arial" panose="020B0604020202020204" pitchFamily="34" charset="0"/>
              </a:rPr>
              <a:t/>
            </a:r>
            <a:br>
              <a:rPr lang="pt-BR" sz="1800" i="1" dirty="0">
                <a:latin typeface="Arial" panose="020B0604020202020204" pitchFamily="34" charset="0"/>
                <a:cs typeface="Arial" panose="020B0604020202020204" pitchFamily="34" charset="0"/>
              </a:rPr>
            </a:br>
            <a:r>
              <a:rPr lang="pt-BR" sz="1800" i="1" dirty="0">
                <a:latin typeface="Arial" panose="020B0604020202020204" pitchFamily="34" charset="0"/>
                <a:cs typeface="Arial" panose="020B0604020202020204" pitchFamily="34" charset="0"/>
              </a:rPr>
              <a:t>wagnersnascimento@yahoo.com.br</a:t>
            </a:r>
          </a:p>
          <a:p>
            <a:r>
              <a:rPr lang="pt-BR" sz="1800" i="1" dirty="0">
                <a:latin typeface="Arial" panose="020B0604020202020204" pitchFamily="34" charset="0"/>
                <a:cs typeface="Arial" panose="020B0604020202020204" pitchFamily="34" charset="0"/>
              </a:rPr>
              <a:t>(31) 99231-6686 - </a:t>
            </a:r>
            <a:r>
              <a:rPr lang="pt-BR" sz="1800" i="1" dirty="0" err="1">
                <a:latin typeface="Arial" panose="020B0604020202020204" pitchFamily="34" charset="0"/>
                <a:cs typeface="Arial" panose="020B0604020202020204" pitchFamily="34" charset="0"/>
              </a:rPr>
              <a:t>whatsapp</a:t>
            </a:r>
            <a:endParaRPr lang="pt-BR" sz="1800" i="1" dirty="0">
              <a:latin typeface="Arial" panose="020B0604020202020204" pitchFamily="34" charset="0"/>
              <a:cs typeface="Arial" panose="020B0604020202020204" pitchFamily="34" charset="0"/>
            </a:endParaRPr>
          </a:p>
          <a:p>
            <a:r>
              <a:rPr lang="pt-BR" sz="1800" i="1" dirty="0">
                <a:latin typeface="Arial" panose="020B0604020202020204" pitchFamily="34" charset="0"/>
                <a:cs typeface="Arial" panose="020B0604020202020204" pitchFamily="34" charset="0"/>
              </a:rPr>
              <a:t>(31) 99186-1836 – </a:t>
            </a:r>
            <a:r>
              <a:rPr lang="pt-BR" sz="1800" i="1" dirty="0" err="1">
                <a:latin typeface="Arial" panose="020B0604020202020204" pitchFamily="34" charset="0"/>
                <a:cs typeface="Arial" panose="020B0604020202020204" pitchFamily="34" charset="0"/>
              </a:rPr>
              <a:t>whatsapp</a:t>
            </a:r>
            <a:endParaRPr lang="pt-BR" sz="1800" i="1" dirty="0">
              <a:latin typeface="Arial" panose="020B0604020202020204" pitchFamily="34" charset="0"/>
              <a:cs typeface="Arial" panose="020B0604020202020204" pitchFamily="34" charset="0"/>
            </a:endParaRPr>
          </a:p>
          <a:p>
            <a:r>
              <a:rPr lang="pt-BR" sz="1800" i="1" dirty="0">
                <a:latin typeface="Arial" panose="020B0604020202020204" pitchFamily="34" charset="0"/>
                <a:cs typeface="Arial" panose="020B0604020202020204" pitchFamily="34" charset="0"/>
              </a:rPr>
              <a:t>(11) 97216-3716</a:t>
            </a:r>
          </a:p>
        </p:txBody>
      </p:sp>
    </p:spTree>
    <p:extLst>
      <p:ext uri="{BB962C8B-B14F-4D97-AF65-F5344CB8AC3E}">
        <p14:creationId xmlns:p14="http://schemas.microsoft.com/office/powerpoint/2010/main" xmlns="" val="3809869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down)">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p:bldLst>
  </p:timing>
</p:sld>
</file>

<file path=ppt/theme/theme1.xml><?xml version="1.0" encoding="utf-8"?>
<a:theme xmlns:a="http://schemas.openxmlformats.org/drawingml/2006/main" name="Estrutura padrão">
  <a:themeElements>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Estrutura padrão">
      <a:majorFont>
        <a:latin typeface="Times New Roman"/>
        <a:ea typeface=""/>
        <a:cs typeface=""/>
      </a:majorFont>
      <a:minorFont>
        <a:latin typeface="Times New Roman"/>
        <a:ea typeface=""/>
        <a:cs typeface=""/>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strutura padrão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strutura padrão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strutura padrã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strutura padrã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strutura padrã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strutura padrã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1181</TotalTime>
  <Words>1791</Words>
  <Application>Microsoft Office PowerPoint</Application>
  <PresentationFormat>Apresentação na tela (4:3)</PresentationFormat>
  <Paragraphs>383</Paragraphs>
  <Slides>37</Slides>
  <Notes>11</Notes>
  <HiddenSlides>0</HiddenSlides>
  <MMClips>0</MMClips>
  <ScaleCrop>false</ScaleCrop>
  <HeadingPairs>
    <vt:vector size="4" baseType="variant">
      <vt:variant>
        <vt:lpstr>Tema</vt:lpstr>
      </vt:variant>
      <vt:variant>
        <vt:i4>1</vt:i4>
      </vt:variant>
      <vt:variant>
        <vt:lpstr>Títulos de slides</vt:lpstr>
      </vt:variant>
      <vt:variant>
        <vt:i4>37</vt:i4>
      </vt:variant>
    </vt:vector>
  </HeadingPairs>
  <TitlesOfParts>
    <vt:vector size="38" baseType="lpstr">
      <vt:lpstr>Estrutura padrão</vt:lpstr>
      <vt:lpstr>Slide 1</vt:lpstr>
      <vt:lpstr>Slide 2</vt:lpstr>
      <vt:lpstr>Cepal ONU Comissão Econômica para a America Latina e o Caribe</vt:lpstr>
      <vt:lpstr>Slide 4</vt:lpstr>
      <vt:lpstr>Os bancos públicos são a maior fonte de crédito para o desenvolvimento </vt:lpstr>
      <vt:lpstr>Os bancos públicos incomodam  a concorrência privada</vt:lpstr>
      <vt:lpstr>PANORAMA dos PRINCIPAIS bancos públicos - MINAS GERAIS - BELO HORIZONE </vt:lpstr>
      <vt:lpstr>Slide 8</vt:lpstr>
      <vt:lpstr>Slide 9</vt:lpstr>
      <vt:lpstr>Slide 10</vt:lpstr>
      <vt:lpstr>Slide 11</vt:lpstr>
      <vt:lpstr>Slide 12</vt:lpstr>
      <vt:lpstr>Slide 13</vt:lpstr>
      <vt:lpstr>Slide 14</vt:lpstr>
      <vt:lpstr>Slide 15</vt:lpstr>
      <vt:lpstr>Slide 16</vt:lpstr>
      <vt:lpstr>Slide 17</vt:lpstr>
      <vt:lpstr>O atual Governo Federal está sucateando os bancos públicos</vt:lpstr>
      <vt:lpstr>Slide 19</vt:lpstr>
      <vt:lpstr>Não é nova a ideia de privatização dos bancos públicos no Brasil</vt:lpstr>
      <vt:lpstr>Mudanças na legislação podem jogar mais dinheiro na mãos dos banqueiros</vt:lpstr>
      <vt:lpstr>Slide 22</vt:lpstr>
      <vt:lpstr>Slide 23</vt:lpstr>
      <vt:lpstr>Slide 24</vt:lpstr>
      <vt:lpstr>Slide 25</vt:lpstr>
      <vt:lpstr>Slide 26</vt:lpstr>
      <vt:lpstr>Slide 27</vt:lpstr>
      <vt:lpstr>Slide 28</vt:lpstr>
      <vt:lpstr>Slide 29</vt:lpstr>
      <vt:lpstr>Slide 30</vt:lpstr>
      <vt:lpstr>Slide 31</vt:lpstr>
      <vt:lpstr>Slide 32</vt:lpstr>
      <vt:lpstr>Audiências Públicas</vt:lpstr>
      <vt:lpstr>Slide 34</vt:lpstr>
      <vt:lpstr>Slide 35</vt:lpstr>
      <vt:lpstr>Slide 36</vt:lpstr>
      <vt:lpstr>Slide 37</vt:lpstr>
    </vt:vector>
  </TitlesOfParts>
  <Company>A' Design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Alexandre Rolim</dc:creator>
  <cp:lastModifiedBy>miguel</cp:lastModifiedBy>
  <cp:revision>91</cp:revision>
  <dcterms:created xsi:type="dcterms:W3CDTF">2006-05-12T19:38:46Z</dcterms:created>
  <dcterms:modified xsi:type="dcterms:W3CDTF">2017-11-20T21:10:01Z</dcterms:modified>
</cp:coreProperties>
</file>