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1.xml" ContentType="application/vnd.openxmlformats-officedocument.themeOverride+xml"/>
  <Override PartName="/ppt/drawings/drawing1.xml" ContentType="application/vnd.openxmlformats-officedocument.drawingml.chartshape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Lst>
  <p:notesMasterIdLst>
    <p:notesMasterId r:id="rId38"/>
  </p:notesMasterIdLst>
  <p:sldIdLst>
    <p:sldId id="369" r:id="rId3"/>
    <p:sldId id="290" r:id="rId4"/>
    <p:sldId id="346" r:id="rId5"/>
    <p:sldId id="348" r:id="rId6"/>
    <p:sldId id="368" r:id="rId7"/>
    <p:sldId id="350" r:id="rId8"/>
    <p:sldId id="366" r:id="rId9"/>
    <p:sldId id="351" r:id="rId10"/>
    <p:sldId id="352" r:id="rId11"/>
    <p:sldId id="353" r:id="rId12"/>
    <p:sldId id="354" r:id="rId13"/>
    <p:sldId id="355" r:id="rId14"/>
    <p:sldId id="356" r:id="rId15"/>
    <p:sldId id="372" r:id="rId16"/>
    <p:sldId id="357" r:id="rId17"/>
    <p:sldId id="306" r:id="rId18"/>
    <p:sldId id="310" r:id="rId19"/>
    <p:sldId id="312" r:id="rId20"/>
    <p:sldId id="313" r:id="rId21"/>
    <p:sldId id="311" r:id="rId22"/>
    <p:sldId id="370" r:id="rId23"/>
    <p:sldId id="315" r:id="rId24"/>
    <p:sldId id="371" r:id="rId25"/>
    <p:sldId id="358" r:id="rId26"/>
    <p:sldId id="359" r:id="rId27"/>
    <p:sldId id="360" r:id="rId28"/>
    <p:sldId id="364" r:id="rId29"/>
    <p:sldId id="363" r:id="rId30"/>
    <p:sldId id="361" r:id="rId31"/>
    <p:sldId id="362" r:id="rId32"/>
    <p:sldId id="330" r:id="rId33"/>
    <p:sldId id="340" r:id="rId34"/>
    <p:sldId id="341" r:id="rId35"/>
    <p:sldId id="342" r:id="rId36"/>
    <p:sldId id="293" r:id="rId37"/>
  </p:sldIdLst>
  <p:sldSz cx="10160000" cy="5715000"/>
  <p:notesSz cx="9926638" cy="6797675"/>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504D"/>
    <a:srgbClr val="C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FD4443E-F989-4FC4-A0C8-D5A2AF1F390B}" styleName="Estilo Escuro 1 - Ênfase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7DF18680-E054-41AD-8BC1-D1AEF772440D}" styleName="Estilo Médio 2 - Ênfase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250" autoAdjust="0"/>
    <p:restoredTop sz="94660"/>
  </p:normalViewPr>
  <p:slideViewPr>
    <p:cSldViewPr>
      <p:cViewPr varScale="1">
        <p:scale>
          <a:sx n="77" d="100"/>
          <a:sy n="77" d="100"/>
        </p:scale>
        <p:origin x="1056" y="84"/>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oleObject" Target="file:///D:\Users\min1575\Desktop\C&#243;pia%20de%20Apresenta&#231;&#227;o%20comunidade%2031%2001.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D:\Users\min1575\Desktop\Barragem%202.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3.xml"/><Relationship Id="rId1" Type="http://schemas.microsoft.com/office/2011/relationships/chartStyle" Target="style3.xml"/><Relationship Id="rId5" Type="http://schemas.openxmlformats.org/officeDocument/2006/relationships/chartUserShapes" Target="../drawings/drawing1.xml"/><Relationship Id="rId4"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9636562820603118E-2"/>
          <c:y val="5.2018170985999403E-2"/>
          <c:w val="0.94072687435879376"/>
          <c:h val="0.70272266904974678"/>
        </c:manualLayout>
      </c:layout>
      <c:areaChart>
        <c:grouping val="standard"/>
        <c:varyColors val="0"/>
        <c:ser>
          <c:idx val="0"/>
          <c:order val="0"/>
          <c:tx>
            <c:strRef>
              <c:f>Produção!$A$6</c:f>
              <c:strCache>
                <c:ptCount val="1"/>
                <c:pt idx="0">
                  <c:v>Deposição de rejeito na barragem</c:v>
                </c:pt>
              </c:strCache>
            </c:strRef>
          </c:tx>
          <c:spPr>
            <a:solidFill>
              <a:schemeClr val="bg1">
                <a:lumMod val="75000"/>
              </a:schemeClr>
            </a:solidFill>
            <a:ln>
              <a:noFill/>
            </a:ln>
            <a:effectLst/>
          </c:spPr>
          <c:cat>
            <c:numRef>
              <c:f>Produção!$B$5:$I$5</c:f>
              <c:numCache>
                <c:formatCode>General</c:formatCode>
                <c:ptCount val="8"/>
                <c:pt idx="0">
                  <c:v>2016</c:v>
                </c:pt>
                <c:pt idx="1">
                  <c:v>2017</c:v>
                </c:pt>
                <c:pt idx="2">
                  <c:v>2018</c:v>
                </c:pt>
                <c:pt idx="3">
                  <c:v>2019</c:v>
                </c:pt>
                <c:pt idx="4">
                  <c:v>2020</c:v>
                </c:pt>
                <c:pt idx="5">
                  <c:v>2021</c:v>
                </c:pt>
                <c:pt idx="6">
                  <c:v>2022</c:v>
                </c:pt>
                <c:pt idx="7">
                  <c:v>2023</c:v>
                </c:pt>
              </c:numCache>
            </c:numRef>
          </c:cat>
          <c:val>
            <c:numRef>
              <c:f>Produção!$B$6:$I$6</c:f>
              <c:numCache>
                <c:formatCode>#,##0.0</c:formatCode>
                <c:ptCount val="8"/>
                <c:pt idx="0">
                  <c:v>9.2550000000000026</c:v>
                </c:pt>
                <c:pt idx="1">
                  <c:v>6.1499999999999986</c:v>
                </c:pt>
                <c:pt idx="2">
                  <c:v>5.5090000000000003</c:v>
                </c:pt>
                <c:pt idx="3">
                  <c:v>1.0036142205579299</c:v>
                </c:pt>
              </c:numCache>
            </c:numRef>
          </c:val>
          <c:extLst>
            <c:ext xmlns:c16="http://schemas.microsoft.com/office/drawing/2014/chart" uri="{C3380CC4-5D6E-409C-BE32-E72D297353CC}">
              <c16:uniqueId val="{00000000-8D70-43C1-BD61-889301BB9A80}"/>
            </c:ext>
          </c:extLst>
        </c:ser>
        <c:dLbls>
          <c:showLegendKey val="0"/>
          <c:showVal val="0"/>
          <c:showCatName val="0"/>
          <c:showSerName val="0"/>
          <c:showPercent val="0"/>
          <c:showBubbleSize val="0"/>
        </c:dLbls>
        <c:axId val="381349968"/>
        <c:axId val="566542848"/>
      </c:areaChart>
      <c:lineChart>
        <c:grouping val="standard"/>
        <c:varyColors val="0"/>
        <c:ser>
          <c:idx val="3"/>
          <c:order val="2"/>
          <c:tx>
            <c:strRef>
              <c:f>Produção!$A$9</c:f>
              <c:strCache>
                <c:ptCount val="1"/>
                <c:pt idx="0">
                  <c:v>Rot. Rejeito Barragem</c:v>
                </c:pt>
              </c:strCache>
            </c:strRef>
          </c:tx>
          <c:spPr>
            <a:ln w="28575" cap="rnd">
              <a:noFill/>
              <a:round/>
            </a:ln>
            <a:effectLst/>
          </c:spPr>
          <c:marker>
            <c:symbol val="none"/>
          </c:marker>
          <c:dLbls>
            <c:dLbl>
              <c:idx val="5"/>
              <c:delete val="1"/>
              <c:extLst>
                <c:ext xmlns:c15="http://schemas.microsoft.com/office/drawing/2012/chart" uri="{CE6537A1-D6FC-4f65-9D91-7224C49458BB}"/>
                <c:ext xmlns:c16="http://schemas.microsoft.com/office/drawing/2014/chart" uri="{C3380CC4-5D6E-409C-BE32-E72D297353CC}">
                  <c16:uniqueId val="{00000002-8D70-43C1-BD61-889301BB9A80}"/>
                </c:ext>
              </c:extLst>
            </c:dLbl>
            <c:dLbl>
              <c:idx val="6"/>
              <c:delete val="1"/>
              <c:extLst>
                <c:ext xmlns:c15="http://schemas.microsoft.com/office/drawing/2012/chart" uri="{CE6537A1-D6FC-4f65-9D91-7224C49458BB}"/>
                <c:ext xmlns:c16="http://schemas.microsoft.com/office/drawing/2014/chart" uri="{C3380CC4-5D6E-409C-BE32-E72D297353CC}">
                  <c16:uniqueId val="{00000003-8D70-43C1-BD61-889301BB9A80}"/>
                </c:ext>
              </c:extLst>
            </c:dLbl>
            <c:dLbl>
              <c:idx val="7"/>
              <c:delete val="1"/>
              <c:extLst>
                <c:ext xmlns:c15="http://schemas.microsoft.com/office/drawing/2012/chart" uri="{CE6537A1-D6FC-4f65-9D91-7224C49458BB}"/>
                <c:ext xmlns:c16="http://schemas.microsoft.com/office/drawing/2014/chart" uri="{C3380CC4-5D6E-409C-BE32-E72D297353CC}">
                  <c16:uniqueId val="{00000004-8D70-43C1-BD61-889301BB9A80}"/>
                </c:ext>
              </c:extLst>
            </c:dLbl>
            <c:spPr>
              <a:noFill/>
              <a:ln>
                <a:noFill/>
              </a:ln>
              <a:effectLst/>
            </c:spPr>
            <c:txPr>
              <a:bodyPr rot="0" spcFirstLastPara="1" vertOverflow="ellipsis" vert="horz" wrap="square" anchor="ctr" anchorCtr="1"/>
              <a:lstStyle/>
              <a:p>
                <a:pPr>
                  <a:defRPr sz="1400" b="1" i="0" u="none" strike="noStrike" kern="1200" baseline="0">
                    <a:solidFill>
                      <a:schemeClr val="bg1">
                        <a:lumMod val="50000"/>
                      </a:schemeClr>
                    </a:solidFill>
                    <a:latin typeface="+mn-lt"/>
                    <a:ea typeface="+mn-ea"/>
                    <a:cs typeface="+mn-cs"/>
                  </a:defRPr>
                </a:pPr>
                <a:endParaRPr lang="pt-BR"/>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Produção!$B$5:$I$5</c:f>
              <c:numCache>
                <c:formatCode>General</c:formatCode>
                <c:ptCount val="8"/>
                <c:pt idx="0">
                  <c:v>2016</c:v>
                </c:pt>
                <c:pt idx="1">
                  <c:v>2017</c:v>
                </c:pt>
                <c:pt idx="2">
                  <c:v>2018</c:v>
                </c:pt>
                <c:pt idx="3">
                  <c:v>2019</c:v>
                </c:pt>
                <c:pt idx="4">
                  <c:v>2020</c:v>
                </c:pt>
                <c:pt idx="5">
                  <c:v>2021</c:v>
                </c:pt>
                <c:pt idx="6">
                  <c:v>2022</c:v>
                </c:pt>
                <c:pt idx="7">
                  <c:v>2023</c:v>
                </c:pt>
              </c:numCache>
            </c:numRef>
          </c:cat>
          <c:val>
            <c:numRef>
              <c:f>Produção!$B$9:$I$9</c:f>
              <c:numCache>
                <c:formatCode>#,##0.0</c:formatCode>
                <c:ptCount val="8"/>
                <c:pt idx="0">
                  <c:v>9.2550000000000026</c:v>
                </c:pt>
                <c:pt idx="1">
                  <c:v>6.1499999999999986</c:v>
                </c:pt>
                <c:pt idx="2">
                  <c:v>5.5090000000000003</c:v>
                </c:pt>
                <c:pt idx="3">
                  <c:v>1.0036142205579299</c:v>
                </c:pt>
              </c:numCache>
            </c:numRef>
          </c:val>
          <c:smooth val="0"/>
          <c:extLst>
            <c:ext xmlns:c16="http://schemas.microsoft.com/office/drawing/2014/chart" uri="{C3380CC4-5D6E-409C-BE32-E72D297353CC}">
              <c16:uniqueId val="{00000005-8D70-43C1-BD61-889301BB9A80}"/>
            </c:ext>
          </c:extLst>
        </c:ser>
        <c:ser>
          <c:idx val="4"/>
          <c:order val="3"/>
          <c:tx>
            <c:strRef>
              <c:f>Produção!$A$10</c:f>
              <c:strCache>
                <c:ptCount val="1"/>
                <c:pt idx="0">
                  <c:v>Rot. Rejeito empilhado</c:v>
                </c:pt>
              </c:strCache>
            </c:strRef>
          </c:tx>
          <c:spPr>
            <a:ln w="28575" cap="rnd">
              <a:noFill/>
              <a:round/>
            </a:ln>
            <a:effectLst/>
          </c:spPr>
          <c:marker>
            <c:symbol val="none"/>
          </c:marker>
          <c:cat>
            <c:numRef>
              <c:f>Produção!$B$5:$I$5</c:f>
              <c:numCache>
                <c:formatCode>General</c:formatCode>
                <c:ptCount val="8"/>
                <c:pt idx="0">
                  <c:v>2016</c:v>
                </c:pt>
                <c:pt idx="1">
                  <c:v>2017</c:v>
                </c:pt>
                <c:pt idx="2">
                  <c:v>2018</c:v>
                </c:pt>
                <c:pt idx="3">
                  <c:v>2019</c:v>
                </c:pt>
                <c:pt idx="4">
                  <c:v>2020</c:v>
                </c:pt>
                <c:pt idx="5">
                  <c:v>2021</c:v>
                </c:pt>
                <c:pt idx="6">
                  <c:v>2022</c:v>
                </c:pt>
                <c:pt idx="7">
                  <c:v>2023</c:v>
                </c:pt>
              </c:numCache>
            </c:numRef>
          </c:cat>
          <c:val>
            <c:numRef>
              <c:f>Produção!$B$10:$I$10</c:f>
              <c:numCache>
                <c:formatCode>General</c:formatCode>
                <c:ptCount val="8"/>
                <c:pt idx="2" formatCode="#,##0.0">
                  <c:v>0.4</c:v>
                </c:pt>
                <c:pt idx="3" formatCode="#,##0.0">
                  <c:v>5.6</c:v>
                </c:pt>
                <c:pt idx="4" formatCode="#,##0.0">
                  <c:v>8</c:v>
                </c:pt>
                <c:pt idx="5" formatCode="#,##0.0">
                  <c:v>8</c:v>
                </c:pt>
                <c:pt idx="6" formatCode="#,##0.0">
                  <c:v>8</c:v>
                </c:pt>
                <c:pt idx="7" formatCode="#,##0.0">
                  <c:v>8</c:v>
                </c:pt>
              </c:numCache>
            </c:numRef>
          </c:val>
          <c:smooth val="0"/>
          <c:extLst>
            <c:ext xmlns:c16="http://schemas.microsoft.com/office/drawing/2014/chart" uri="{C3380CC4-5D6E-409C-BE32-E72D297353CC}">
              <c16:uniqueId val="{00000008-8D70-43C1-BD61-889301BB9A80}"/>
            </c:ext>
          </c:extLst>
        </c:ser>
        <c:dLbls>
          <c:showLegendKey val="0"/>
          <c:showVal val="0"/>
          <c:showCatName val="0"/>
          <c:showSerName val="0"/>
          <c:showPercent val="0"/>
          <c:showBubbleSize val="0"/>
        </c:dLbls>
        <c:marker val="1"/>
        <c:smooth val="0"/>
        <c:axId val="381349968"/>
        <c:axId val="566542848"/>
      </c:lineChart>
      <c:lineChart>
        <c:grouping val="standard"/>
        <c:varyColors val="0"/>
        <c:ser>
          <c:idx val="2"/>
          <c:order val="1"/>
          <c:tx>
            <c:strRef>
              <c:f>Produção!$A$8</c:f>
              <c:strCache>
                <c:ptCount val="1"/>
                <c:pt idx="0">
                  <c:v>Produção a úmido</c:v>
                </c:pt>
              </c:strCache>
            </c:strRef>
          </c:tx>
          <c:spPr>
            <a:ln w="28575" cap="rnd">
              <a:solidFill>
                <a:schemeClr val="accent1">
                  <a:lumMod val="75000"/>
                </a:schemeClr>
              </a:solidFill>
              <a:round/>
            </a:ln>
            <a:effectLst/>
          </c:spPr>
          <c:marker>
            <c:symbol val="none"/>
          </c:marker>
          <c:dLbls>
            <c:numFmt formatCode="#,##0.0" sourceLinked="0"/>
            <c:spPr>
              <a:noFill/>
              <a:ln>
                <a:noFill/>
              </a:ln>
              <a:effectLst/>
            </c:spPr>
            <c:txPr>
              <a:bodyPr rot="0" spcFirstLastPara="1" vertOverflow="ellipsis" vert="horz" wrap="square" anchor="ctr" anchorCtr="1"/>
              <a:lstStyle/>
              <a:p>
                <a:pPr>
                  <a:defRPr sz="1400" b="1" i="0" u="none" strike="noStrike" kern="1200" baseline="0">
                    <a:solidFill>
                      <a:schemeClr val="accent1">
                        <a:lumMod val="50000"/>
                      </a:schemeClr>
                    </a:solidFill>
                    <a:latin typeface="+mn-lt"/>
                    <a:ea typeface="+mn-ea"/>
                    <a:cs typeface="+mn-cs"/>
                  </a:defRPr>
                </a:pPr>
                <a:endParaRPr lang="pt-BR"/>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Produção!$B$5:$I$5</c:f>
              <c:numCache>
                <c:formatCode>General</c:formatCode>
                <c:ptCount val="8"/>
                <c:pt idx="0">
                  <c:v>2016</c:v>
                </c:pt>
                <c:pt idx="1">
                  <c:v>2017</c:v>
                </c:pt>
                <c:pt idx="2">
                  <c:v>2018</c:v>
                </c:pt>
                <c:pt idx="3">
                  <c:v>2019</c:v>
                </c:pt>
                <c:pt idx="4">
                  <c:v>2020</c:v>
                </c:pt>
                <c:pt idx="5">
                  <c:v>2021</c:v>
                </c:pt>
                <c:pt idx="6">
                  <c:v>2022</c:v>
                </c:pt>
                <c:pt idx="7">
                  <c:v>2023</c:v>
                </c:pt>
              </c:numCache>
            </c:numRef>
          </c:cat>
          <c:val>
            <c:numRef>
              <c:f>Produção!$B$8:$I$8</c:f>
              <c:numCache>
                <c:formatCode>#,##0.0</c:formatCode>
                <c:ptCount val="8"/>
                <c:pt idx="0">
                  <c:v>23.009</c:v>
                </c:pt>
                <c:pt idx="1">
                  <c:v>18.058</c:v>
                </c:pt>
                <c:pt idx="2">
                  <c:v>16.105</c:v>
                </c:pt>
                <c:pt idx="3">
                  <c:v>20</c:v>
                </c:pt>
                <c:pt idx="4">
                  <c:v>21.5</c:v>
                </c:pt>
                <c:pt idx="5">
                  <c:v>21.5</c:v>
                </c:pt>
                <c:pt idx="6">
                  <c:v>21.5</c:v>
                </c:pt>
                <c:pt idx="7">
                  <c:v>21.5</c:v>
                </c:pt>
              </c:numCache>
            </c:numRef>
          </c:val>
          <c:smooth val="0"/>
          <c:extLst>
            <c:ext xmlns:c16="http://schemas.microsoft.com/office/drawing/2014/chart" uri="{C3380CC4-5D6E-409C-BE32-E72D297353CC}">
              <c16:uniqueId val="{00000009-8D70-43C1-BD61-889301BB9A80}"/>
            </c:ext>
          </c:extLst>
        </c:ser>
        <c:dLbls>
          <c:showLegendKey val="0"/>
          <c:showVal val="0"/>
          <c:showCatName val="0"/>
          <c:showSerName val="0"/>
          <c:showPercent val="0"/>
          <c:showBubbleSize val="0"/>
        </c:dLbls>
        <c:marker val="1"/>
        <c:smooth val="0"/>
        <c:axId val="370550736"/>
        <c:axId val="551780864"/>
      </c:lineChart>
      <c:catAx>
        <c:axId val="381349968"/>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pt-BR"/>
          </a:p>
        </c:txPr>
        <c:crossAx val="566542848"/>
        <c:crosses val="autoZero"/>
        <c:auto val="1"/>
        <c:lblAlgn val="ctr"/>
        <c:lblOffset val="100"/>
        <c:noMultiLvlLbl val="0"/>
      </c:catAx>
      <c:valAx>
        <c:axId val="566542848"/>
        <c:scaling>
          <c:orientation val="minMax"/>
          <c:max val="30"/>
        </c:scaling>
        <c:delete val="0"/>
        <c:axPos val="l"/>
        <c:numFmt formatCode="#,##0.0" sourceLinked="1"/>
        <c:majorTickMark val="none"/>
        <c:minorTickMark val="none"/>
        <c:tickLblPos val="none"/>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pt-BR"/>
          </a:p>
        </c:txPr>
        <c:crossAx val="381349968"/>
        <c:crosses val="autoZero"/>
        <c:crossBetween val="between"/>
      </c:valAx>
      <c:valAx>
        <c:axId val="551780864"/>
        <c:scaling>
          <c:orientation val="minMax"/>
          <c:min val="10"/>
        </c:scaling>
        <c:delete val="0"/>
        <c:axPos val="r"/>
        <c:numFmt formatCode="#,##0.0" sourceLinked="1"/>
        <c:majorTickMark val="out"/>
        <c:minorTickMark val="none"/>
        <c:tickLblPos val="none"/>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pt-BR"/>
          </a:p>
        </c:txPr>
        <c:crossAx val="370550736"/>
        <c:crosses val="max"/>
        <c:crossBetween val="between"/>
      </c:valAx>
      <c:catAx>
        <c:axId val="370550736"/>
        <c:scaling>
          <c:orientation val="minMax"/>
        </c:scaling>
        <c:delete val="1"/>
        <c:axPos val="b"/>
        <c:numFmt formatCode="General" sourceLinked="1"/>
        <c:majorTickMark val="out"/>
        <c:minorTickMark val="none"/>
        <c:tickLblPos val="nextTo"/>
        <c:crossAx val="551780864"/>
        <c:crosses val="autoZero"/>
        <c:auto val="1"/>
        <c:lblAlgn val="ctr"/>
        <c:lblOffset val="100"/>
        <c:noMultiLvlLbl val="0"/>
      </c:catAx>
      <c:spPr>
        <a:noFill/>
        <a:ln>
          <a:noFill/>
        </a:ln>
        <a:effectLst/>
      </c:spPr>
    </c:plotArea>
    <c:legend>
      <c:legendPos val="b"/>
      <c:legendEntry>
        <c:idx val="1"/>
        <c:delete val="1"/>
      </c:legendEntry>
      <c:legendEntry>
        <c:idx val="2"/>
        <c:delete val="1"/>
      </c:legendEntry>
      <c:layout>
        <c:manualLayout>
          <c:xMode val="edge"/>
          <c:yMode val="edge"/>
          <c:x val="0"/>
          <c:y val="0.87583296097706287"/>
          <c:w val="1"/>
          <c:h val="9.579349121239201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pt-BR"/>
        </a:p>
      </c:txPr>
    </c:legend>
    <c:plotVisOnly val="1"/>
    <c:dispBlanksAs val="zero"/>
    <c:showDLblsOverMax val="0"/>
  </c:chart>
  <c:spPr>
    <a:noFill/>
    <a:ln w="9525" cap="flat" cmpd="sng" algn="ctr">
      <a:noFill/>
      <a:round/>
    </a:ln>
    <a:effectLst/>
  </c:spPr>
  <c:txPr>
    <a:bodyPr/>
    <a:lstStyle/>
    <a:p>
      <a:pPr>
        <a:defRPr sz="1400"/>
      </a:pPr>
      <a:endParaRPr lang="pt-B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Produção!$A$15</c:f>
              <c:strCache>
                <c:ptCount val="1"/>
                <c:pt idx="0">
                  <c:v>Produção</c:v>
                </c:pt>
              </c:strCache>
            </c:strRef>
          </c:tx>
          <c:spPr>
            <a:solidFill>
              <a:schemeClr val="accent1">
                <a:lumMod val="5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mn-lt"/>
                    <a:ea typeface="+mn-ea"/>
                    <a:cs typeface="+mn-cs"/>
                  </a:defRPr>
                </a:pPr>
                <a:endParaRPr lang="pt-B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Produção!$B$14:$M$14</c:f>
              <c:numCache>
                <c:formatCode>General</c:formatCode>
                <c:ptCount val="12"/>
                <c:pt idx="0">
                  <c:v>2012</c:v>
                </c:pt>
                <c:pt idx="1">
                  <c:v>2013</c:v>
                </c:pt>
                <c:pt idx="2">
                  <c:v>2014</c:v>
                </c:pt>
                <c:pt idx="3">
                  <c:v>2015</c:v>
                </c:pt>
                <c:pt idx="4">
                  <c:v>2016</c:v>
                </c:pt>
                <c:pt idx="5">
                  <c:v>2017</c:v>
                </c:pt>
                <c:pt idx="6">
                  <c:v>2018</c:v>
                </c:pt>
                <c:pt idx="7">
                  <c:v>2019</c:v>
                </c:pt>
                <c:pt idx="8">
                  <c:v>2020</c:v>
                </c:pt>
                <c:pt idx="9">
                  <c:v>2021</c:v>
                </c:pt>
                <c:pt idx="10">
                  <c:v>2022</c:v>
                </c:pt>
                <c:pt idx="11">
                  <c:v>2023</c:v>
                </c:pt>
              </c:numCache>
            </c:numRef>
          </c:cat>
          <c:val>
            <c:numRef>
              <c:f>Produção!$B$15:$M$15</c:f>
              <c:numCache>
                <c:formatCode>#,##0.0</c:formatCode>
                <c:ptCount val="12"/>
                <c:pt idx="0">
                  <c:v>3.4558663099999998</c:v>
                </c:pt>
                <c:pt idx="1">
                  <c:v>3.4164645560000002</c:v>
                </c:pt>
                <c:pt idx="2">
                  <c:v>7.0320505779999998</c:v>
                </c:pt>
                <c:pt idx="3">
                  <c:v>7.5403261149999992</c:v>
                </c:pt>
                <c:pt idx="4">
                  <c:v>8.9013517753344136</c:v>
                </c:pt>
                <c:pt idx="5">
                  <c:v>11.804558310700001</c:v>
                </c:pt>
                <c:pt idx="6">
                  <c:v>11.415225149133231</c:v>
                </c:pt>
                <c:pt idx="7">
                  <c:v>11.5</c:v>
                </c:pt>
                <c:pt idx="8">
                  <c:v>9.6297418673914983</c:v>
                </c:pt>
                <c:pt idx="9">
                  <c:v>6.0001999999999995</c:v>
                </c:pt>
                <c:pt idx="10">
                  <c:v>6.000200000000004</c:v>
                </c:pt>
                <c:pt idx="11">
                  <c:v>6.0001999999999978</c:v>
                </c:pt>
              </c:numCache>
            </c:numRef>
          </c:val>
          <c:extLst>
            <c:ext xmlns:c16="http://schemas.microsoft.com/office/drawing/2014/chart" uri="{C3380CC4-5D6E-409C-BE32-E72D297353CC}">
              <c16:uniqueId val="{00000000-389C-4CC6-90EF-A252657F322B}"/>
            </c:ext>
          </c:extLst>
        </c:ser>
        <c:dLbls>
          <c:showLegendKey val="0"/>
          <c:showVal val="0"/>
          <c:showCatName val="0"/>
          <c:showSerName val="0"/>
          <c:showPercent val="0"/>
          <c:showBubbleSize val="0"/>
        </c:dLbls>
        <c:gapWidth val="30"/>
        <c:axId val="412916800"/>
        <c:axId val="452250928"/>
      </c:barChart>
      <c:catAx>
        <c:axId val="4129168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pt-BR"/>
          </a:p>
        </c:txPr>
        <c:crossAx val="452250928"/>
        <c:crosses val="autoZero"/>
        <c:auto val="1"/>
        <c:lblAlgn val="ctr"/>
        <c:lblOffset val="100"/>
        <c:noMultiLvlLbl val="0"/>
      </c:catAx>
      <c:valAx>
        <c:axId val="452250928"/>
        <c:scaling>
          <c:orientation val="minMax"/>
        </c:scaling>
        <c:delete val="0"/>
        <c:axPos val="l"/>
        <c:numFmt formatCode="#,##0.0"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pt-BR"/>
          </a:p>
        </c:txPr>
        <c:crossAx val="412916800"/>
        <c:crosses val="autoZero"/>
        <c:crossBetween val="between"/>
      </c:valAx>
      <c:spPr>
        <a:noFill/>
        <a:ln>
          <a:noFill/>
        </a:ln>
        <a:effectLst/>
      </c:spPr>
    </c:plotArea>
    <c:plotVisOnly val="1"/>
    <c:dispBlanksAs val="gap"/>
    <c:showDLblsOverMax val="0"/>
  </c:chart>
  <c:spPr>
    <a:noFill/>
    <a:ln w="9525" cap="flat" cmpd="sng" algn="ctr">
      <a:noFill/>
      <a:round/>
    </a:ln>
    <a:effectLst/>
  </c:spPr>
  <c:txPr>
    <a:bodyPr/>
    <a:lstStyle/>
    <a:p>
      <a:pPr>
        <a:defRPr/>
      </a:pPr>
      <a:endParaRPr lang="pt-B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1" i="0" u="none" strike="noStrike" kern="1200" spc="0" baseline="0">
                <a:solidFill>
                  <a:schemeClr val="tx1">
                    <a:lumMod val="65000"/>
                    <a:lumOff val="35000"/>
                  </a:schemeClr>
                </a:solidFill>
                <a:latin typeface="+mn-lt"/>
                <a:ea typeface="+mn-ea"/>
                <a:cs typeface="+mn-cs"/>
              </a:defRPr>
            </a:pPr>
            <a:r>
              <a:rPr lang="pt-BR" sz="1600" b="1" dirty="0"/>
              <a:t>Resultados</a:t>
            </a:r>
            <a:r>
              <a:rPr lang="pt-BR" sz="1600" b="1" baseline="0" dirty="0"/>
              <a:t> Turbidez CMIN- Ano de 2019 – NTU (Unidade </a:t>
            </a:r>
            <a:r>
              <a:rPr lang="pt-BR" sz="1600" b="1" baseline="0" dirty="0" err="1"/>
              <a:t>Nefelométrica</a:t>
            </a:r>
            <a:r>
              <a:rPr lang="pt-BR" sz="1600" b="1" baseline="0" dirty="0"/>
              <a:t> </a:t>
            </a:r>
            <a:r>
              <a:rPr lang="pt-BR" sz="1600" b="1" baseline="0"/>
              <a:t>de Turbidez)</a:t>
            </a:r>
            <a:endParaRPr lang="pt-BR" sz="1600" b="1"/>
          </a:p>
        </c:rich>
      </c:tx>
      <c:layout>
        <c:manualLayout>
          <c:xMode val="edge"/>
          <c:yMode val="edge"/>
          <c:x val="0.36173183963846434"/>
          <c:y val="1.5747060282827977E-2"/>
        </c:manualLayout>
      </c:layout>
      <c:overlay val="0"/>
      <c:spPr>
        <a:noFill/>
        <a:ln>
          <a:noFill/>
        </a:ln>
        <a:effectLst/>
      </c:spPr>
      <c:txPr>
        <a:bodyPr rot="0" spcFirstLastPara="1" vertOverflow="ellipsis" vert="horz" wrap="square" anchor="ctr" anchorCtr="1"/>
        <a:lstStyle/>
        <a:p>
          <a:pPr>
            <a:defRPr sz="1600" b="1" i="0" u="none" strike="noStrike" kern="1200" spc="0" baseline="0">
              <a:solidFill>
                <a:schemeClr val="tx1">
                  <a:lumMod val="65000"/>
                  <a:lumOff val="35000"/>
                </a:schemeClr>
              </a:solidFill>
              <a:latin typeface="+mn-lt"/>
              <a:ea typeface="+mn-ea"/>
              <a:cs typeface="+mn-cs"/>
            </a:defRPr>
          </a:pPr>
          <a:endParaRPr lang="pt-BR"/>
        </a:p>
      </c:txPr>
    </c:title>
    <c:autoTitleDeleted val="0"/>
    <c:plotArea>
      <c:layout>
        <c:manualLayout>
          <c:layoutTarget val="inner"/>
          <c:xMode val="edge"/>
          <c:yMode val="edge"/>
          <c:x val="3.8173568786174915E-2"/>
          <c:y val="8.623112198597839E-2"/>
          <c:w val="0.91787787732494386"/>
          <c:h val="0.7989642251264788"/>
        </c:manualLayout>
      </c:layout>
      <c:barChart>
        <c:barDir val="col"/>
        <c:grouping val="clustered"/>
        <c:varyColors val="0"/>
        <c:ser>
          <c:idx val="0"/>
          <c:order val="0"/>
          <c:tx>
            <c:strRef>
              <c:f>Planilha1!$A$2</c:f>
              <c:strCache>
                <c:ptCount val="1"/>
                <c:pt idx="0">
                  <c:v>Barragem Casa de Pedra</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pt-B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Planilha1!$A$3:$A$8</c:f>
              <c:numCache>
                <c:formatCode>mmm\-yy</c:formatCode>
                <c:ptCount val="6"/>
                <c:pt idx="0">
                  <c:v>43466</c:v>
                </c:pt>
                <c:pt idx="1">
                  <c:v>43497</c:v>
                </c:pt>
                <c:pt idx="2">
                  <c:v>43525</c:v>
                </c:pt>
                <c:pt idx="3">
                  <c:v>43556</c:v>
                </c:pt>
                <c:pt idx="4">
                  <c:v>43586</c:v>
                </c:pt>
                <c:pt idx="5">
                  <c:v>43617</c:v>
                </c:pt>
              </c:numCache>
            </c:numRef>
          </c:cat>
          <c:val>
            <c:numRef>
              <c:f>Planilha1!$B$3:$B$8</c:f>
              <c:numCache>
                <c:formatCode>General</c:formatCode>
                <c:ptCount val="6"/>
                <c:pt idx="0">
                  <c:v>1.9</c:v>
                </c:pt>
                <c:pt idx="1">
                  <c:v>14.2</c:v>
                </c:pt>
                <c:pt idx="2">
                  <c:v>4.4000000000000004</c:v>
                </c:pt>
                <c:pt idx="3" formatCode="0.0">
                  <c:v>4</c:v>
                </c:pt>
                <c:pt idx="4">
                  <c:v>6.2</c:v>
                </c:pt>
                <c:pt idx="5">
                  <c:v>5.3</c:v>
                </c:pt>
              </c:numCache>
            </c:numRef>
          </c:val>
          <c:extLst>
            <c:ext xmlns:c16="http://schemas.microsoft.com/office/drawing/2014/chart" uri="{C3380CC4-5D6E-409C-BE32-E72D297353CC}">
              <c16:uniqueId val="{00000000-C586-496B-9901-850BEB4FD89E}"/>
            </c:ext>
          </c:extLst>
        </c:ser>
        <c:ser>
          <c:idx val="1"/>
          <c:order val="1"/>
          <c:tx>
            <c:strRef>
              <c:f>Planilha1!$C$2</c:f>
              <c:strCache>
                <c:ptCount val="1"/>
                <c:pt idx="0">
                  <c:v>Barragem do Lagarto</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pt-B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Planilha1!$A$3:$A$8</c:f>
              <c:numCache>
                <c:formatCode>mmm\-yy</c:formatCode>
                <c:ptCount val="6"/>
                <c:pt idx="0">
                  <c:v>43466</c:v>
                </c:pt>
                <c:pt idx="1">
                  <c:v>43497</c:v>
                </c:pt>
                <c:pt idx="2">
                  <c:v>43525</c:v>
                </c:pt>
                <c:pt idx="3">
                  <c:v>43556</c:v>
                </c:pt>
                <c:pt idx="4">
                  <c:v>43586</c:v>
                </c:pt>
                <c:pt idx="5">
                  <c:v>43617</c:v>
                </c:pt>
              </c:numCache>
            </c:numRef>
          </c:cat>
          <c:val>
            <c:numRef>
              <c:f>Planilha1!$C$3:$C$8</c:f>
              <c:numCache>
                <c:formatCode>General</c:formatCode>
                <c:ptCount val="6"/>
                <c:pt idx="0">
                  <c:v>2.6</c:v>
                </c:pt>
                <c:pt idx="1">
                  <c:v>2.9</c:v>
                </c:pt>
                <c:pt idx="2">
                  <c:v>12.2</c:v>
                </c:pt>
                <c:pt idx="3">
                  <c:v>4.8</c:v>
                </c:pt>
                <c:pt idx="4">
                  <c:v>4.3</c:v>
                </c:pt>
                <c:pt idx="5">
                  <c:v>5.5</c:v>
                </c:pt>
              </c:numCache>
            </c:numRef>
          </c:val>
          <c:extLst>
            <c:ext xmlns:c16="http://schemas.microsoft.com/office/drawing/2014/chart" uri="{C3380CC4-5D6E-409C-BE32-E72D297353CC}">
              <c16:uniqueId val="{00000001-C586-496B-9901-850BEB4FD89E}"/>
            </c:ext>
          </c:extLst>
        </c:ser>
        <c:ser>
          <c:idx val="3"/>
          <c:order val="3"/>
          <c:tx>
            <c:strRef>
              <c:f>Planilha1!$E$2</c:f>
              <c:strCache>
                <c:ptCount val="1"/>
                <c:pt idx="0">
                  <c:v>Dique do Bichento</c:v>
                </c:pt>
              </c:strCache>
            </c:strRef>
          </c:tx>
          <c:spPr>
            <a:solidFill>
              <a:schemeClr val="accent1">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pt-B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Planilha1!$A$3:$A$8</c:f>
              <c:numCache>
                <c:formatCode>mmm\-yy</c:formatCode>
                <c:ptCount val="6"/>
                <c:pt idx="0">
                  <c:v>43466</c:v>
                </c:pt>
                <c:pt idx="1">
                  <c:v>43497</c:v>
                </c:pt>
                <c:pt idx="2">
                  <c:v>43525</c:v>
                </c:pt>
                <c:pt idx="3">
                  <c:v>43556</c:v>
                </c:pt>
                <c:pt idx="4">
                  <c:v>43586</c:v>
                </c:pt>
                <c:pt idx="5">
                  <c:v>43617</c:v>
                </c:pt>
              </c:numCache>
            </c:numRef>
          </c:cat>
          <c:val>
            <c:numRef>
              <c:f>Planilha1!$E$3:$E$8</c:f>
              <c:numCache>
                <c:formatCode>General</c:formatCode>
                <c:ptCount val="6"/>
                <c:pt idx="0">
                  <c:v>4.4000000000000004</c:v>
                </c:pt>
                <c:pt idx="1">
                  <c:v>44.6</c:v>
                </c:pt>
                <c:pt idx="2">
                  <c:v>43.6</c:v>
                </c:pt>
                <c:pt idx="3">
                  <c:v>98.8</c:v>
                </c:pt>
                <c:pt idx="4">
                  <c:v>9.3000000000000007</c:v>
                </c:pt>
                <c:pt idx="5">
                  <c:v>1.3</c:v>
                </c:pt>
              </c:numCache>
            </c:numRef>
          </c:val>
          <c:extLst>
            <c:ext xmlns:c16="http://schemas.microsoft.com/office/drawing/2014/chart" uri="{C3380CC4-5D6E-409C-BE32-E72D297353CC}">
              <c16:uniqueId val="{00000002-C586-496B-9901-850BEB4FD89E}"/>
            </c:ext>
          </c:extLst>
        </c:ser>
        <c:ser>
          <c:idx val="5"/>
          <c:order val="5"/>
          <c:tx>
            <c:strRef>
              <c:f>Planilha1!$G$2</c:f>
              <c:strCache>
                <c:ptCount val="1"/>
                <c:pt idx="0">
                  <c:v>Dique do Esmeril</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pt-B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Planilha1!$A$3:$A$8</c:f>
              <c:numCache>
                <c:formatCode>mmm\-yy</c:formatCode>
                <c:ptCount val="6"/>
                <c:pt idx="0">
                  <c:v>43466</c:v>
                </c:pt>
                <c:pt idx="1">
                  <c:v>43497</c:v>
                </c:pt>
                <c:pt idx="2">
                  <c:v>43525</c:v>
                </c:pt>
                <c:pt idx="3">
                  <c:v>43556</c:v>
                </c:pt>
                <c:pt idx="4">
                  <c:v>43586</c:v>
                </c:pt>
                <c:pt idx="5">
                  <c:v>43617</c:v>
                </c:pt>
              </c:numCache>
            </c:numRef>
          </c:cat>
          <c:val>
            <c:numRef>
              <c:f>Planilha1!$G$3:$G$8</c:f>
              <c:numCache>
                <c:formatCode>General</c:formatCode>
                <c:ptCount val="6"/>
                <c:pt idx="0">
                  <c:v>2.6</c:v>
                </c:pt>
                <c:pt idx="1">
                  <c:v>17.3</c:v>
                </c:pt>
                <c:pt idx="2">
                  <c:v>18.399999999999999</c:v>
                </c:pt>
                <c:pt idx="3">
                  <c:v>26.9</c:v>
                </c:pt>
                <c:pt idx="4">
                  <c:v>1.8</c:v>
                </c:pt>
                <c:pt idx="5">
                  <c:v>0.9</c:v>
                </c:pt>
              </c:numCache>
            </c:numRef>
          </c:val>
          <c:extLst>
            <c:ext xmlns:c16="http://schemas.microsoft.com/office/drawing/2014/chart" uri="{C3380CC4-5D6E-409C-BE32-E72D297353CC}">
              <c16:uniqueId val="{00000003-C586-496B-9901-850BEB4FD89E}"/>
            </c:ext>
          </c:extLst>
        </c:ser>
        <c:ser>
          <c:idx val="7"/>
          <c:order val="7"/>
          <c:tx>
            <c:strRef>
              <c:f>Planilha1!$I$2</c:f>
              <c:strCache>
                <c:ptCount val="1"/>
                <c:pt idx="0">
                  <c:v>Barragem do Vigia</c:v>
                </c:pt>
              </c:strCache>
            </c:strRef>
          </c:tx>
          <c:spPr>
            <a:solidFill>
              <a:schemeClr val="accent3">
                <a:lumMod val="80000"/>
                <a:lumOff val="2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pt-B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Planilha1!$A$3:$A$8</c:f>
              <c:numCache>
                <c:formatCode>mmm\-yy</c:formatCode>
                <c:ptCount val="6"/>
                <c:pt idx="0">
                  <c:v>43466</c:v>
                </c:pt>
                <c:pt idx="1">
                  <c:v>43497</c:v>
                </c:pt>
                <c:pt idx="2">
                  <c:v>43525</c:v>
                </c:pt>
                <c:pt idx="3">
                  <c:v>43556</c:v>
                </c:pt>
                <c:pt idx="4">
                  <c:v>43586</c:v>
                </c:pt>
                <c:pt idx="5">
                  <c:v>43617</c:v>
                </c:pt>
              </c:numCache>
            </c:numRef>
          </c:cat>
          <c:val>
            <c:numRef>
              <c:f>Planilha1!$I$3:$I$8</c:f>
              <c:numCache>
                <c:formatCode>General</c:formatCode>
                <c:ptCount val="6"/>
                <c:pt idx="0">
                  <c:v>4.8</c:v>
                </c:pt>
                <c:pt idx="1">
                  <c:v>2.6</c:v>
                </c:pt>
                <c:pt idx="2">
                  <c:v>6.6</c:v>
                </c:pt>
                <c:pt idx="3">
                  <c:v>13.2</c:v>
                </c:pt>
                <c:pt idx="4">
                  <c:v>12.6</c:v>
                </c:pt>
                <c:pt idx="5">
                  <c:v>12.7</c:v>
                </c:pt>
              </c:numCache>
            </c:numRef>
          </c:val>
          <c:extLst>
            <c:ext xmlns:c16="http://schemas.microsoft.com/office/drawing/2014/chart" uri="{C3380CC4-5D6E-409C-BE32-E72D297353CC}">
              <c16:uniqueId val="{00000004-C586-496B-9901-850BEB4FD89E}"/>
            </c:ext>
          </c:extLst>
        </c:ser>
        <c:dLbls>
          <c:dLblPos val="outEnd"/>
          <c:showLegendKey val="0"/>
          <c:showVal val="1"/>
          <c:showCatName val="0"/>
          <c:showSerName val="0"/>
          <c:showPercent val="0"/>
          <c:showBubbleSize val="0"/>
        </c:dLbls>
        <c:gapWidth val="219"/>
        <c:overlap val="-27"/>
        <c:axId val="115439807"/>
        <c:axId val="978592592"/>
        <c:extLst>
          <c:ext xmlns:c15="http://schemas.microsoft.com/office/drawing/2012/chart" uri="{02D57815-91ED-43cb-92C2-25804820EDAC}">
            <c15:filteredBarSeries>
              <c15:ser>
                <c:idx val="2"/>
                <c:order val="2"/>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pt-BR"/>
                    </a:p>
                  </c:txPr>
                  <c:dLblPos val="outEnd"/>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numRef>
                    <c:extLst>
                      <c:ext uri="{02D57815-91ED-43cb-92C2-25804820EDAC}">
                        <c15:formulaRef>
                          <c15:sqref>Planilha1!$A$3:$A$8</c15:sqref>
                        </c15:formulaRef>
                      </c:ext>
                    </c:extLst>
                    <c:numCache>
                      <c:formatCode>mmm\-yy</c:formatCode>
                      <c:ptCount val="6"/>
                      <c:pt idx="0">
                        <c:v>43466</c:v>
                      </c:pt>
                      <c:pt idx="1">
                        <c:v>43497</c:v>
                      </c:pt>
                      <c:pt idx="2">
                        <c:v>43525</c:v>
                      </c:pt>
                      <c:pt idx="3">
                        <c:v>43556</c:v>
                      </c:pt>
                      <c:pt idx="4">
                        <c:v>43586</c:v>
                      </c:pt>
                      <c:pt idx="5">
                        <c:v>43617</c:v>
                      </c:pt>
                    </c:numCache>
                  </c:numRef>
                </c:cat>
                <c:val>
                  <c:numRef>
                    <c:extLst>
                      <c:ext uri="{02D57815-91ED-43cb-92C2-25804820EDAC}">
                        <c15:formulaRef>
                          <c15:sqref>Planilha1!$D$3:$D$8</c15:sqref>
                        </c15:formulaRef>
                      </c:ext>
                    </c:extLst>
                    <c:numCache>
                      <c:formatCode>General</c:formatCode>
                      <c:ptCount val="6"/>
                    </c:numCache>
                  </c:numRef>
                </c:val>
                <c:extLst>
                  <c:ext xmlns:c16="http://schemas.microsoft.com/office/drawing/2014/chart" uri="{C3380CC4-5D6E-409C-BE32-E72D297353CC}">
                    <c16:uniqueId val="{00000005-C586-496B-9901-850BEB4FD89E}"/>
                  </c:ext>
                </c:extLst>
              </c15:ser>
            </c15:filteredBarSeries>
            <c15:filteredBarSeries>
              <c15:ser>
                <c:idx val="4"/>
                <c:order val="4"/>
                <c:spPr>
                  <a:solidFill>
                    <a:schemeClr val="accent3">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pt-BR"/>
                    </a:p>
                  </c:txPr>
                  <c:dLblPos val="outEnd"/>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extLst xmlns:c15="http://schemas.microsoft.com/office/drawing/2012/chart">
                      <c:ext xmlns:c15="http://schemas.microsoft.com/office/drawing/2012/chart" uri="{02D57815-91ED-43cb-92C2-25804820EDAC}">
                        <c15:formulaRef>
                          <c15:sqref>Planilha1!$A$3:$A$8</c15:sqref>
                        </c15:formulaRef>
                      </c:ext>
                    </c:extLst>
                    <c:numCache>
                      <c:formatCode>mmm\-yy</c:formatCode>
                      <c:ptCount val="6"/>
                      <c:pt idx="0">
                        <c:v>43466</c:v>
                      </c:pt>
                      <c:pt idx="1">
                        <c:v>43497</c:v>
                      </c:pt>
                      <c:pt idx="2">
                        <c:v>43525</c:v>
                      </c:pt>
                      <c:pt idx="3">
                        <c:v>43556</c:v>
                      </c:pt>
                      <c:pt idx="4">
                        <c:v>43586</c:v>
                      </c:pt>
                      <c:pt idx="5">
                        <c:v>43617</c:v>
                      </c:pt>
                    </c:numCache>
                  </c:numRef>
                </c:cat>
                <c:val>
                  <c:numRef>
                    <c:extLst xmlns:c15="http://schemas.microsoft.com/office/drawing/2012/chart">
                      <c:ext xmlns:c15="http://schemas.microsoft.com/office/drawing/2012/chart" uri="{02D57815-91ED-43cb-92C2-25804820EDAC}">
                        <c15:formulaRef>
                          <c15:sqref>Planilha1!$F$3:$F$8</c15:sqref>
                        </c15:formulaRef>
                      </c:ext>
                    </c:extLst>
                    <c:numCache>
                      <c:formatCode>General</c:formatCode>
                      <c:ptCount val="6"/>
                    </c:numCache>
                  </c:numRef>
                </c:val>
                <c:extLst xmlns:c15="http://schemas.microsoft.com/office/drawing/2012/chart">
                  <c:ext xmlns:c16="http://schemas.microsoft.com/office/drawing/2014/chart" uri="{C3380CC4-5D6E-409C-BE32-E72D297353CC}">
                    <c16:uniqueId val="{00000006-C586-496B-9901-850BEB4FD89E}"/>
                  </c:ext>
                </c:extLst>
              </c15:ser>
            </c15:filteredBarSeries>
            <c15:filteredBarSeries>
              <c15:ser>
                <c:idx val="6"/>
                <c:order val="6"/>
                <c:spPr>
                  <a:solidFill>
                    <a:schemeClr val="accent1">
                      <a:lumMod val="80000"/>
                      <a:lumOff val="2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pt-BR"/>
                    </a:p>
                  </c:txPr>
                  <c:dLblPos val="outEnd"/>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extLst xmlns:c15="http://schemas.microsoft.com/office/drawing/2012/chart">
                      <c:ext xmlns:c15="http://schemas.microsoft.com/office/drawing/2012/chart" uri="{02D57815-91ED-43cb-92C2-25804820EDAC}">
                        <c15:formulaRef>
                          <c15:sqref>Planilha1!$A$3:$A$8</c15:sqref>
                        </c15:formulaRef>
                      </c:ext>
                    </c:extLst>
                    <c:numCache>
                      <c:formatCode>mmm\-yy</c:formatCode>
                      <c:ptCount val="6"/>
                      <c:pt idx="0">
                        <c:v>43466</c:v>
                      </c:pt>
                      <c:pt idx="1">
                        <c:v>43497</c:v>
                      </c:pt>
                      <c:pt idx="2">
                        <c:v>43525</c:v>
                      </c:pt>
                      <c:pt idx="3">
                        <c:v>43556</c:v>
                      </c:pt>
                      <c:pt idx="4">
                        <c:v>43586</c:v>
                      </c:pt>
                      <c:pt idx="5">
                        <c:v>43617</c:v>
                      </c:pt>
                    </c:numCache>
                  </c:numRef>
                </c:cat>
                <c:val>
                  <c:numRef>
                    <c:extLst xmlns:c15="http://schemas.microsoft.com/office/drawing/2012/chart">
                      <c:ext xmlns:c15="http://schemas.microsoft.com/office/drawing/2012/chart" uri="{02D57815-91ED-43cb-92C2-25804820EDAC}">
                        <c15:formulaRef>
                          <c15:sqref>Planilha1!$H$3:$H$8</c15:sqref>
                        </c15:formulaRef>
                      </c:ext>
                    </c:extLst>
                    <c:numCache>
                      <c:formatCode>General</c:formatCode>
                      <c:ptCount val="6"/>
                    </c:numCache>
                  </c:numRef>
                </c:val>
                <c:extLst xmlns:c15="http://schemas.microsoft.com/office/drawing/2012/chart">
                  <c:ext xmlns:c16="http://schemas.microsoft.com/office/drawing/2014/chart" uri="{C3380CC4-5D6E-409C-BE32-E72D297353CC}">
                    <c16:uniqueId val="{00000007-C586-496B-9901-850BEB4FD89E}"/>
                  </c:ext>
                </c:extLst>
              </c15:ser>
            </c15:filteredBarSeries>
          </c:ext>
        </c:extLst>
      </c:barChart>
      <c:dateAx>
        <c:axId val="115439807"/>
        <c:scaling>
          <c:orientation val="minMax"/>
        </c:scaling>
        <c:delete val="0"/>
        <c:axPos val="b"/>
        <c:numFmt formatCode="mmm\-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endParaRPr lang="pt-BR"/>
          </a:p>
        </c:txPr>
        <c:crossAx val="978592592"/>
        <c:crosses val="autoZero"/>
        <c:auto val="1"/>
        <c:lblOffset val="100"/>
        <c:baseTimeUnit val="months"/>
      </c:dateAx>
      <c:valAx>
        <c:axId val="978592592"/>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115439807"/>
        <c:crosses val="autoZero"/>
        <c:crossBetween val="between"/>
      </c:valAx>
      <c:spPr>
        <a:noFill/>
        <a:ln>
          <a:noFill/>
        </a:ln>
        <a:effectLst/>
      </c:spPr>
    </c:plotArea>
    <c:legend>
      <c:legendPos val="b"/>
      <c:layout>
        <c:manualLayout>
          <c:xMode val="edge"/>
          <c:yMode val="edge"/>
          <c:x val="9.7462990690973111E-2"/>
          <c:y val="0.94905301923128094"/>
          <c:w val="0.74617316250653076"/>
          <c:h val="4.7225862309411018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pt-B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pt-BR"/>
    </a:p>
  </c:txPr>
  <c:externalData r:id="rId4">
    <c:autoUpdate val="0"/>
  </c:externalData>
  <c:userShapes r:id="rId5"/>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55C139-40F5-4106-BFFB-AEC3F4B0955D}" type="doc">
      <dgm:prSet loTypeId="urn:microsoft.com/office/officeart/2008/layout/HorizontalMultiLevelHierarchy" loCatId="hierarchy" qsTypeId="urn:microsoft.com/office/officeart/2005/8/quickstyle/simple5" qsCatId="simple" csTypeId="urn:microsoft.com/office/officeart/2005/8/colors/colorful4" csCatId="colorful" phldr="1"/>
      <dgm:spPr/>
      <dgm:t>
        <a:bodyPr/>
        <a:lstStyle/>
        <a:p>
          <a:endParaRPr lang="pt-BR"/>
        </a:p>
      </dgm:t>
    </dgm:pt>
    <dgm:pt modelId="{EAFD3841-E1CC-40FE-89EC-B32517564AAA}">
      <dgm:prSet phldrT="[Texto]" custT="1"/>
      <dgm:spPr>
        <a:solidFill>
          <a:schemeClr val="accent1"/>
        </a:solidFill>
        <a:ln>
          <a:noFill/>
        </a:ln>
      </dgm:spPr>
      <dgm:t>
        <a:bodyPr/>
        <a:lstStyle/>
        <a:p>
          <a:r>
            <a:rPr lang="pt-BR" sz="2800" dirty="0">
              <a:latin typeface="+mn-lt"/>
            </a:rPr>
            <a:t>Complexo Casa de Pedra</a:t>
          </a:r>
        </a:p>
      </dgm:t>
    </dgm:pt>
    <dgm:pt modelId="{5D9E2C4B-F279-4DAF-9FC8-7494A70C8DA0}" type="parTrans" cxnId="{317C44DE-049B-4BAE-95C1-3F6EDF21A863}">
      <dgm:prSet/>
      <dgm:spPr/>
      <dgm:t>
        <a:bodyPr/>
        <a:lstStyle/>
        <a:p>
          <a:endParaRPr lang="pt-BR" sz="3000">
            <a:latin typeface="+mn-lt"/>
          </a:endParaRPr>
        </a:p>
      </dgm:t>
    </dgm:pt>
    <dgm:pt modelId="{A8E6EB60-9F72-437C-9DA8-725256B46203}" type="sibTrans" cxnId="{317C44DE-049B-4BAE-95C1-3F6EDF21A863}">
      <dgm:prSet/>
      <dgm:spPr/>
      <dgm:t>
        <a:bodyPr/>
        <a:lstStyle/>
        <a:p>
          <a:endParaRPr lang="pt-BR" sz="3000">
            <a:latin typeface="+mn-lt"/>
          </a:endParaRPr>
        </a:p>
      </dgm:t>
    </dgm:pt>
    <dgm:pt modelId="{AD08CAD2-37DF-46D4-8BD2-80D0A1053F29}">
      <dgm:prSet phldrT="[Texto]" custT="1"/>
      <dgm:spPr>
        <a:solidFill>
          <a:schemeClr val="tx2"/>
        </a:solidFill>
      </dgm:spPr>
      <dgm:t>
        <a:bodyPr/>
        <a:lstStyle/>
        <a:p>
          <a:r>
            <a:rPr lang="pt-BR" sz="2400" dirty="0">
              <a:latin typeface="+mn-lt"/>
            </a:rPr>
            <a:t>Jusante</a:t>
          </a:r>
        </a:p>
        <a:p>
          <a:r>
            <a:rPr lang="pt-BR" sz="2400" dirty="0">
              <a:latin typeface="+mn-lt"/>
            </a:rPr>
            <a:t>(9 barragens)</a:t>
          </a:r>
        </a:p>
      </dgm:t>
    </dgm:pt>
    <dgm:pt modelId="{A9D87984-3DEE-43AE-8614-0B5F729913A3}" type="parTrans" cxnId="{69042965-295D-4E2D-AD9B-72E0AD7F6B39}">
      <dgm:prSet custT="1"/>
      <dgm:spPr/>
      <dgm:t>
        <a:bodyPr/>
        <a:lstStyle/>
        <a:p>
          <a:endParaRPr lang="pt-BR" sz="3000">
            <a:latin typeface="+mn-lt"/>
          </a:endParaRPr>
        </a:p>
      </dgm:t>
    </dgm:pt>
    <dgm:pt modelId="{7BEECD14-8621-4E88-BFFD-8EDF6D8DE1E5}" type="sibTrans" cxnId="{69042965-295D-4E2D-AD9B-72E0AD7F6B39}">
      <dgm:prSet/>
      <dgm:spPr/>
      <dgm:t>
        <a:bodyPr/>
        <a:lstStyle/>
        <a:p>
          <a:endParaRPr lang="pt-BR" sz="3000">
            <a:latin typeface="+mn-lt"/>
          </a:endParaRPr>
        </a:p>
      </dgm:t>
    </dgm:pt>
    <dgm:pt modelId="{E1B6B9A0-2409-48BD-9CC7-DD877DFC2171}">
      <dgm:prSet phldrT="[Texto]" custT="1"/>
      <dgm:spPr>
        <a:solidFill>
          <a:srgbClr val="0070C0"/>
        </a:solidFill>
      </dgm:spPr>
      <dgm:t>
        <a:bodyPr/>
        <a:lstStyle/>
        <a:p>
          <a:r>
            <a:rPr lang="pt-BR" sz="2400" dirty="0">
              <a:latin typeface="+mn-lt"/>
            </a:rPr>
            <a:t>Montante</a:t>
          </a:r>
        </a:p>
        <a:p>
          <a:r>
            <a:rPr lang="pt-BR" sz="2400" dirty="0">
              <a:latin typeface="+mn-lt"/>
            </a:rPr>
            <a:t>(1 barragem)</a:t>
          </a:r>
        </a:p>
      </dgm:t>
    </dgm:pt>
    <dgm:pt modelId="{E177C797-F3BA-413F-B121-AC4F79A19F93}" type="parTrans" cxnId="{89F8CE9A-8BAC-481F-8D75-A0F81DEEA2BD}">
      <dgm:prSet custT="1"/>
      <dgm:spPr/>
      <dgm:t>
        <a:bodyPr/>
        <a:lstStyle/>
        <a:p>
          <a:endParaRPr lang="pt-BR" sz="3000">
            <a:latin typeface="+mn-lt"/>
          </a:endParaRPr>
        </a:p>
      </dgm:t>
    </dgm:pt>
    <dgm:pt modelId="{9E1185F0-8270-43D5-BECB-BAD89A85057A}" type="sibTrans" cxnId="{89F8CE9A-8BAC-481F-8D75-A0F81DEEA2BD}">
      <dgm:prSet/>
      <dgm:spPr/>
      <dgm:t>
        <a:bodyPr/>
        <a:lstStyle/>
        <a:p>
          <a:endParaRPr lang="pt-BR" sz="3000">
            <a:latin typeface="+mn-lt"/>
          </a:endParaRPr>
        </a:p>
      </dgm:t>
    </dgm:pt>
    <dgm:pt modelId="{D4A4BE1B-5880-42FF-BCAF-76533558172F}">
      <dgm:prSet custT="1"/>
      <dgm:spPr/>
      <dgm:t>
        <a:bodyPr/>
        <a:lstStyle/>
        <a:p>
          <a:r>
            <a:rPr lang="pt-BR" sz="3000" dirty="0">
              <a:latin typeface="+mn-lt"/>
            </a:rPr>
            <a:t>2 Rejeito</a:t>
          </a:r>
        </a:p>
      </dgm:t>
    </dgm:pt>
    <dgm:pt modelId="{7FDCCA3A-682F-476F-B19D-37F7CC0A2704}" type="parTrans" cxnId="{DC8D20F8-7BF2-4B9A-9C15-D91F167C64D7}">
      <dgm:prSet custT="1"/>
      <dgm:spPr/>
      <dgm:t>
        <a:bodyPr/>
        <a:lstStyle/>
        <a:p>
          <a:endParaRPr lang="pt-BR" sz="3000">
            <a:latin typeface="+mn-lt"/>
          </a:endParaRPr>
        </a:p>
      </dgm:t>
    </dgm:pt>
    <dgm:pt modelId="{8E378F30-B3E1-487C-BA1E-F2F7B83AFC52}" type="sibTrans" cxnId="{DC8D20F8-7BF2-4B9A-9C15-D91F167C64D7}">
      <dgm:prSet/>
      <dgm:spPr/>
      <dgm:t>
        <a:bodyPr/>
        <a:lstStyle/>
        <a:p>
          <a:endParaRPr lang="pt-BR" sz="3000">
            <a:latin typeface="+mn-lt"/>
          </a:endParaRPr>
        </a:p>
      </dgm:t>
    </dgm:pt>
    <dgm:pt modelId="{74DD894B-867C-4CA5-8742-DC0B3932BCDA}">
      <dgm:prSet custT="1"/>
      <dgm:spPr/>
      <dgm:t>
        <a:bodyPr/>
        <a:lstStyle/>
        <a:p>
          <a:r>
            <a:rPr lang="pt-BR" sz="2800" dirty="0">
              <a:latin typeface="+mn-lt"/>
            </a:rPr>
            <a:t>7 Sedimentos</a:t>
          </a:r>
        </a:p>
      </dgm:t>
    </dgm:pt>
    <dgm:pt modelId="{AEEB8EA6-50C4-47BC-899A-186F5632E660}" type="parTrans" cxnId="{C0605C68-5977-4E77-8CB4-B55F74FD708E}">
      <dgm:prSet custT="1"/>
      <dgm:spPr/>
      <dgm:t>
        <a:bodyPr/>
        <a:lstStyle/>
        <a:p>
          <a:endParaRPr lang="pt-BR" sz="3000">
            <a:latin typeface="+mn-lt"/>
          </a:endParaRPr>
        </a:p>
      </dgm:t>
    </dgm:pt>
    <dgm:pt modelId="{C1B76D15-58D1-4171-B3A1-9829978495C7}" type="sibTrans" cxnId="{C0605C68-5977-4E77-8CB4-B55F74FD708E}">
      <dgm:prSet/>
      <dgm:spPr/>
      <dgm:t>
        <a:bodyPr/>
        <a:lstStyle/>
        <a:p>
          <a:endParaRPr lang="pt-BR" sz="3000">
            <a:latin typeface="+mn-lt"/>
          </a:endParaRPr>
        </a:p>
      </dgm:t>
    </dgm:pt>
    <dgm:pt modelId="{CD216C75-A77E-4395-86BB-86D1DD5D4C60}">
      <dgm:prSet custT="1"/>
      <dgm:spPr/>
      <dgm:t>
        <a:bodyPr/>
        <a:lstStyle/>
        <a:p>
          <a:r>
            <a:rPr lang="pt-BR" sz="3000" dirty="0">
              <a:latin typeface="+mn-lt"/>
            </a:rPr>
            <a:t>Rejeito</a:t>
          </a:r>
        </a:p>
      </dgm:t>
    </dgm:pt>
    <dgm:pt modelId="{90415016-9516-4CF0-84A0-DF5E46AF59A8}" type="parTrans" cxnId="{2C4B9BDA-1D54-473C-BDD4-021040C26804}">
      <dgm:prSet custT="1"/>
      <dgm:spPr/>
      <dgm:t>
        <a:bodyPr/>
        <a:lstStyle/>
        <a:p>
          <a:endParaRPr lang="pt-BR" sz="3000">
            <a:latin typeface="+mn-lt"/>
          </a:endParaRPr>
        </a:p>
      </dgm:t>
    </dgm:pt>
    <dgm:pt modelId="{A8AE3DF5-D09E-4169-9386-758960E76602}" type="sibTrans" cxnId="{2C4B9BDA-1D54-473C-BDD4-021040C26804}">
      <dgm:prSet/>
      <dgm:spPr/>
      <dgm:t>
        <a:bodyPr/>
        <a:lstStyle/>
        <a:p>
          <a:endParaRPr lang="pt-BR" sz="3000">
            <a:latin typeface="+mn-lt"/>
          </a:endParaRPr>
        </a:p>
      </dgm:t>
    </dgm:pt>
    <dgm:pt modelId="{8E7E9964-7709-499D-B9FF-0261D6DFB73E}">
      <dgm:prSet custT="1"/>
      <dgm:spPr>
        <a:solidFill>
          <a:schemeClr val="accent6">
            <a:lumMod val="75000"/>
          </a:schemeClr>
        </a:solidFill>
      </dgm:spPr>
      <dgm:t>
        <a:bodyPr/>
        <a:lstStyle/>
        <a:p>
          <a:r>
            <a:rPr lang="pt-BR" sz="2000" dirty="0"/>
            <a:t>Casa de Pedra</a:t>
          </a:r>
        </a:p>
      </dgm:t>
    </dgm:pt>
    <dgm:pt modelId="{81360E16-06B3-4C0C-8D2B-E755246730E0}" type="parTrans" cxnId="{418C3A52-38C8-4473-A805-1A3C77C39241}">
      <dgm:prSet>
        <dgm:style>
          <a:lnRef idx="1">
            <a:schemeClr val="accent6"/>
          </a:lnRef>
          <a:fillRef idx="0">
            <a:schemeClr val="accent6"/>
          </a:fillRef>
          <a:effectRef idx="0">
            <a:schemeClr val="accent6"/>
          </a:effectRef>
          <a:fontRef idx="minor">
            <a:schemeClr val="tx1"/>
          </a:fontRef>
        </dgm:style>
      </dgm:prSet>
      <dgm:spPr/>
      <dgm:t>
        <a:bodyPr/>
        <a:lstStyle/>
        <a:p>
          <a:endParaRPr lang="pt-BR"/>
        </a:p>
      </dgm:t>
    </dgm:pt>
    <dgm:pt modelId="{91F247E0-5C15-4839-B267-3AC19C642E34}" type="sibTrans" cxnId="{418C3A52-38C8-4473-A805-1A3C77C39241}">
      <dgm:prSet/>
      <dgm:spPr/>
      <dgm:t>
        <a:bodyPr/>
        <a:lstStyle/>
        <a:p>
          <a:endParaRPr lang="pt-BR"/>
        </a:p>
      </dgm:t>
    </dgm:pt>
    <dgm:pt modelId="{F0308FDC-8C4E-4ED3-B0F0-BAC7F896BD2D}">
      <dgm:prSet custT="1"/>
      <dgm:spPr>
        <a:solidFill>
          <a:schemeClr val="accent6">
            <a:lumMod val="75000"/>
          </a:schemeClr>
        </a:solidFill>
      </dgm:spPr>
      <dgm:t>
        <a:bodyPr/>
        <a:lstStyle/>
        <a:p>
          <a:r>
            <a:rPr lang="pt-BR" sz="2000" dirty="0"/>
            <a:t>B5</a:t>
          </a:r>
        </a:p>
      </dgm:t>
    </dgm:pt>
    <dgm:pt modelId="{AC49E651-6392-4A09-B97F-B09031CFA6B8}" type="parTrans" cxnId="{4798DB3C-54BD-4FA1-824F-E3B9E0B10F60}">
      <dgm:prSet>
        <dgm:style>
          <a:lnRef idx="1">
            <a:schemeClr val="accent6"/>
          </a:lnRef>
          <a:fillRef idx="0">
            <a:schemeClr val="accent6"/>
          </a:fillRef>
          <a:effectRef idx="0">
            <a:schemeClr val="accent6"/>
          </a:effectRef>
          <a:fontRef idx="minor">
            <a:schemeClr val="tx1"/>
          </a:fontRef>
        </dgm:style>
      </dgm:prSet>
      <dgm:spPr/>
      <dgm:t>
        <a:bodyPr/>
        <a:lstStyle/>
        <a:p>
          <a:endParaRPr lang="pt-BR"/>
        </a:p>
      </dgm:t>
    </dgm:pt>
    <dgm:pt modelId="{B8A26E8C-3A23-4012-BADF-9F38E553DF93}" type="sibTrans" cxnId="{4798DB3C-54BD-4FA1-824F-E3B9E0B10F60}">
      <dgm:prSet/>
      <dgm:spPr/>
      <dgm:t>
        <a:bodyPr/>
        <a:lstStyle/>
        <a:p>
          <a:endParaRPr lang="pt-BR"/>
        </a:p>
      </dgm:t>
    </dgm:pt>
    <dgm:pt modelId="{8F78B45C-AA89-4522-BFCC-2917EF761D65}">
      <dgm:prSet custT="1"/>
      <dgm:spPr>
        <a:solidFill>
          <a:schemeClr val="accent6">
            <a:lumMod val="75000"/>
          </a:schemeClr>
        </a:solidFill>
      </dgm:spPr>
      <dgm:t>
        <a:bodyPr/>
        <a:lstStyle/>
        <a:p>
          <a:r>
            <a:rPr lang="pt-BR" sz="2000" dirty="0"/>
            <a:t>Esmeril IV</a:t>
          </a:r>
        </a:p>
      </dgm:t>
    </dgm:pt>
    <dgm:pt modelId="{11AFFBB2-12B9-44A7-A309-CAAFC20934F5}" type="parTrans" cxnId="{F823737C-D1AF-4749-8F7A-F6DCC1A285E0}">
      <dgm:prSet>
        <dgm:style>
          <a:lnRef idx="1">
            <a:schemeClr val="accent6"/>
          </a:lnRef>
          <a:fillRef idx="0">
            <a:schemeClr val="accent6"/>
          </a:fillRef>
          <a:effectRef idx="0">
            <a:schemeClr val="accent6"/>
          </a:effectRef>
          <a:fontRef idx="minor">
            <a:schemeClr val="tx1"/>
          </a:fontRef>
        </dgm:style>
      </dgm:prSet>
      <dgm:spPr/>
      <dgm:t>
        <a:bodyPr/>
        <a:lstStyle/>
        <a:p>
          <a:endParaRPr lang="pt-BR"/>
        </a:p>
      </dgm:t>
    </dgm:pt>
    <dgm:pt modelId="{44FF6166-518A-4DDB-AE59-410079171AAC}" type="sibTrans" cxnId="{F823737C-D1AF-4749-8F7A-F6DCC1A285E0}">
      <dgm:prSet/>
      <dgm:spPr/>
      <dgm:t>
        <a:bodyPr/>
        <a:lstStyle/>
        <a:p>
          <a:endParaRPr lang="pt-BR"/>
        </a:p>
      </dgm:t>
    </dgm:pt>
    <dgm:pt modelId="{38766D03-B721-4D0F-BD93-1EA9CFD6CDC4}">
      <dgm:prSet custT="1"/>
      <dgm:spPr>
        <a:solidFill>
          <a:schemeClr val="accent6">
            <a:lumMod val="75000"/>
          </a:schemeClr>
        </a:solidFill>
      </dgm:spPr>
      <dgm:t>
        <a:bodyPr/>
        <a:lstStyle/>
        <a:p>
          <a:r>
            <a:rPr lang="pt-BR" sz="2000" dirty="0"/>
            <a:t>Bichento IIIA</a:t>
          </a:r>
        </a:p>
      </dgm:t>
    </dgm:pt>
    <dgm:pt modelId="{1D23EA7E-EAB2-4F54-9CAB-9B934589A2BE}" type="parTrans" cxnId="{0132311B-3BBA-47A0-A97B-C64F89618DB3}">
      <dgm:prSet>
        <dgm:style>
          <a:lnRef idx="1">
            <a:schemeClr val="accent6"/>
          </a:lnRef>
          <a:fillRef idx="0">
            <a:schemeClr val="accent6"/>
          </a:fillRef>
          <a:effectRef idx="0">
            <a:schemeClr val="accent6"/>
          </a:effectRef>
          <a:fontRef idx="minor">
            <a:schemeClr val="tx1"/>
          </a:fontRef>
        </dgm:style>
      </dgm:prSet>
      <dgm:spPr/>
      <dgm:t>
        <a:bodyPr/>
        <a:lstStyle/>
        <a:p>
          <a:endParaRPr lang="pt-BR"/>
        </a:p>
      </dgm:t>
    </dgm:pt>
    <dgm:pt modelId="{8F6F8A6D-BBAE-4318-8179-0F197002F1F7}" type="sibTrans" cxnId="{0132311B-3BBA-47A0-A97B-C64F89618DB3}">
      <dgm:prSet/>
      <dgm:spPr/>
      <dgm:t>
        <a:bodyPr/>
        <a:lstStyle/>
        <a:p>
          <a:endParaRPr lang="pt-BR"/>
        </a:p>
      </dgm:t>
    </dgm:pt>
    <dgm:pt modelId="{ECF5E8EC-C3B6-48E7-98B9-B38F6672E43C}">
      <dgm:prSet custT="1"/>
      <dgm:spPr>
        <a:solidFill>
          <a:schemeClr val="accent6">
            <a:lumMod val="75000"/>
          </a:schemeClr>
        </a:solidFill>
      </dgm:spPr>
      <dgm:t>
        <a:bodyPr/>
        <a:lstStyle/>
        <a:p>
          <a:r>
            <a:rPr lang="pt-BR" sz="2000" dirty="0"/>
            <a:t>Engenho</a:t>
          </a:r>
        </a:p>
      </dgm:t>
    </dgm:pt>
    <dgm:pt modelId="{7B0FEDC9-D3B9-4405-9AF5-0E4667C94E30}" type="parTrans" cxnId="{0DFEA900-F216-4AE8-84DE-EEEC61451BDA}">
      <dgm:prSet>
        <dgm:style>
          <a:lnRef idx="1">
            <a:schemeClr val="accent6"/>
          </a:lnRef>
          <a:fillRef idx="0">
            <a:schemeClr val="accent6"/>
          </a:fillRef>
          <a:effectRef idx="0">
            <a:schemeClr val="accent6"/>
          </a:effectRef>
          <a:fontRef idx="minor">
            <a:schemeClr val="tx1"/>
          </a:fontRef>
        </dgm:style>
      </dgm:prSet>
      <dgm:spPr/>
      <dgm:t>
        <a:bodyPr/>
        <a:lstStyle/>
        <a:p>
          <a:endParaRPr lang="pt-BR"/>
        </a:p>
      </dgm:t>
    </dgm:pt>
    <dgm:pt modelId="{C670C5B4-F212-496A-A30D-51A6C69615C3}" type="sibTrans" cxnId="{0DFEA900-F216-4AE8-84DE-EEEC61451BDA}">
      <dgm:prSet/>
      <dgm:spPr/>
      <dgm:t>
        <a:bodyPr/>
        <a:lstStyle/>
        <a:p>
          <a:endParaRPr lang="pt-BR"/>
        </a:p>
      </dgm:t>
    </dgm:pt>
    <dgm:pt modelId="{DF17F823-7CB6-493C-8B19-4A224D235F8B}">
      <dgm:prSet custT="1"/>
      <dgm:spPr>
        <a:solidFill>
          <a:schemeClr val="accent6">
            <a:lumMod val="75000"/>
          </a:schemeClr>
        </a:solidFill>
      </dgm:spPr>
      <dgm:t>
        <a:bodyPr/>
        <a:lstStyle/>
        <a:p>
          <a:r>
            <a:rPr lang="pt-BR" sz="2000" dirty="0"/>
            <a:t>Vila II</a:t>
          </a:r>
        </a:p>
      </dgm:t>
    </dgm:pt>
    <dgm:pt modelId="{C35CDB53-7651-422E-AA49-C406BFB5D31D}" type="parTrans" cxnId="{8E066DCB-77B8-44C8-B447-25452B664F73}">
      <dgm:prSet>
        <dgm:style>
          <a:lnRef idx="1">
            <a:schemeClr val="accent6"/>
          </a:lnRef>
          <a:fillRef idx="0">
            <a:schemeClr val="accent6"/>
          </a:fillRef>
          <a:effectRef idx="0">
            <a:schemeClr val="accent6"/>
          </a:effectRef>
          <a:fontRef idx="minor">
            <a:schemeClr val="tx1"/>
          </a:fontRef>
        </dgm:style>
      </dgm:prSet>
      <dgm:spPr/>
      <dgm:t>
        <a:bodyPr/>
        <a:lstStyle/>
        <a:p>
          <a:endParaRPr lang="pt-BR"/>
        </a:p>
      </dgm:t>
    </dgm:pt>
    <dgm:pt modelId="{8C7B60FA-33DB-41E6-9476-AC6F240FA7DF}" type="sibTrans" cxnId="{8E066DCB-77B8-44C8-B447-25452B664F73}">
      <dgm:prSet/>
      <dgm:spPr/>
      <dgm:t>
        <a:bodyPr/>
        <a:lstStyle/>
        <a:p>
          <a:endParaRPr lang="pt-BR"/>
        </a:p>
      </dgm:t>
    </dgm:pt>
    <dgm:pt modelId="{6C66505E-7087-4123-856E-A4EBDADCD7D4}">
      <dgm:prSet custT="1"/>
      <dgm:spPr>
        <a:solidFill>
          <a:schemeClr val="accent6">
            <a:lumMod val="75000"/>
          </a:schemeClr>
        </a:solidFill>
      </dgm:spPr>
      <dgm:t>
        <a:bodyPr/>
        <a:lstStyle/>
        <a:p>
          <a:r>
            <a:rPr lang="pt-BR" sz="2000" dirty="0"/>
            <a:t>Poço Fundo</a:t>
          </a:r>
        </a:p>
      </dgm:t>
    </dgm:pt>
    <dgm:pt modelId="{47CB8224-94F4-41F0-8301-E6A42D668786}" type="parTrans" cxnId="{65A16D60-FF05-4770-AF67-7DE517894A37}">
      <dgm:prSet>
        <dgm:style>
          <a:lnRef idx="1">
            <a:schemeClr val="accent6"/>
          </a:lnRef>
          <a:fillRef idx="0">
            <a:schemeClr val="accent6"/>
          </a:fillRef>
          <a:effectRef idx="0">
            <a:schemeClr val="accent6"/>
          </a:effectRef>
          <a:fontRef idx="minor">
            <a:schemeClr val="tx1"/>
          </a:fontRef>
        </dgm:style>
      </dgm:prSet>
      <dgm:spPr/>
      <dgm:t>
        <a:bodyPr/>
        <a:lstStyle/>
        <a:p>
          <a:endParaRPr lang="pt-BR"/>
        </a:p>
      </dgm:t>
    </dgm:pt>
    <dgm:pt modelId="{DADD754C-B9C1-4B22-BBD3-71E25DFD6911}" type="sibTrans" cxnId="{65A16D60-FF05-4770-AF67-7DE517894A37}">
      <dgm:prSet/>
      <dgm:spPr/>
      <dgm:t>
        <a:bodyPr/>
        <a:lstStyle/>
        <a:p>
          <a:endParaRPr lang="pt-BR"/>
        </a:p>
      </dgm:t>
    </dgm:pt>
    <dgm:pt modelId="{F076DCD7-9F98-4EBF-892F-2149B6B5A1A4}">
      <dgm:prSet custT="1"/>
      <dgm:spPr>
        <a:solidFill>
          <a:schemeClr val="accent6">
            <a:lumMod val="75000"/>
          </a:schemeClr>
        </a:solidFill>
      </dgm:spPr>
      <dgm:t>
        <a:bodyPr/>
        <a:lstStyle/>
        <a:p>
          <a:r>
            <a:rPr lang="pt-BR" sz="2000" dirty="0"/>
            <a:t>Lagarto</a:t>
          </a:r>
        </a:p>
      </dgm:t>
    </dgm:pt>
    <dgm:pt modelId="{63E87BBA-4217-417D-8FED-91F89BF706A3}" type="parTrans" cxnId="{3D852D0E-99EC-4685-A85B-774143FC8988}">
      <dgm:prSet>
        <dgm:style>
          <a:lnRef idx="1">
            <a:schemeClr val="accent6"/>
          </a:lnRef>
          <a:fillRef idx="0">
            <a:schemeClr val="accent6"/>
          </a:fillRef>
          <a:effectRef idx="0">
            <a:schemeClr val="accent6"/>
          </a:effectRef>
          <a:fontRef idx="minor">
            <a:schemeClr val="tx1"/>
          </a:fontRef>
        </dgm:style>
      </dgm:prSet>
      <dgm:spPr/>
      <dgm:t>
        <a:bodyPr/>
        <a:lstStyle/>
        <a:p>
          <a:endParaRPr lang="pt-BR"/>
        </a:p>
      </dgm:t>
    </dgm:pt>
    <dgm:pt modelId="{37AA6552-17CA-4B0F-BE57-25901F63C3C6}" type="sibTrans" cxnId="{3D852D0E-99EC-4685-A85B-774143FC8988}">
      <dgm:prSet/>
      <dgm:spPr/>
      <dgm:t>
        <a:bodyPr/>
        <a:lstStyle/>
        <a:p>
          <a:endParaRPr lang="pt-BR"/>
        </a:p>
      </dgm:t>
    </dgm:pt>
    <dgm:pt modelId="{76C2CE32-BCAE-4BB8-8C90-C522D8F9DB42}">
      <dgm:prSet custT="1"/>
      <dgm:spPr>
        <a:solidFill>
          <a:schemeClr val="accent6">
            <a:lumMod val="75000"/>
          </a:schemeClr>
        </a:solidFill>
      </dgm:spPr>
      <dgm:t>
        <a:bodyPr/>
        <a:lstStyle/>
        <a:p>
          <a:r>
            <a:rPr lang="pt-BR" sz="1800" dirty="0"/>
            <a:t>Batateiro de Baixo</a:t>
          </a:r>
        </a:p>
      </dgm:t>
    </dgm:pt>
    <dgm:pt modelId="{4E5E1C27-1B53-450E-AC95-9CDDA665AED4}" type="parTrans" cxnId="{6A02177D-DEBC-4F6C-917C-85832F83B666}">
      <dgm:prSet>
        <dgm:style>
          <a:lnRef idx="1">
            <a:schemeClr val="accent6"/>
          </a:lnRef>
          <a:fillRef idx="0">
            <a:schemeClr val="accent6"/>
          </a:fillRef>
          <a:effectRef idx="0">
            <a:schemeClr val="accent6"/>
          </a:effectRef>
          <a:fontRef idx="minor">
            <a:schemeClr val="tx1"/>
          </a:fontRef>
        </dgm:style>
      </dgm:prSet>
      <dgm:spPr/>
      <dgm:t>
        <a:bodyPr/>
        <a:lstStyle/>
        <a:p>
          <a:endParaRPr lang="pt-BR"/>
        </a:p>
      </dgm:t>
    </dgm:pt>
    <dgm:pt modelId="{87BB5529-48B6-43FD-8B0A-56FD94F12E4F}" type="sibTrans" cxnId="{6A02177D-DEBC-4F6C-917C-85832F83B666}">
      <dgm:prSet/>
      <dgm:spPr/>
      <dgm:t>
        <a:bodyPr/>
        <a:lstStyle/>
        <a:p>
          <a:endParaRPr lang="pt-BR"/>
        </a:p>
      </dgm:t>
    </dgm:pt>
    <dgm:pt modelId="{8619D77C-5E1C-40B1-8231-95B140C90C24}">
      <dgm:prSet custT="1"/>
      <dgm:spPr>
        <a:solidFill>
          <a:schemeClr val="accent6">
            <a:lumMod val="75000"/>
          </a:schemeClr>
        </a:solidFill>
      </dgm:spPr>
      <dgm:t>
        <a:bodyPr/>
        <a:lstStyle/>
        <a:p>
          <a:r>
            <a:rPr lang="pt-BR" sz="2000" dirty="0"/>
            <a:t>B4</a:t>
          </a:r>
        </a:p>
      </dgm:t>
    </dgm:pt>
    <dgm:pt modelId="{4046CB7F-98A3-4F5E-B859-82C2F888C4ED}" type="parTrans" cxnId="{69EF3DFF-9B19-41ED-97D7-3359BF0ACB50}">
      <dgm:prSet>
        <dgm:style>
          <a:lnRef idx="1">
            <a:schemeClr val="accent6"/>
          </a:lnRef>
          <a:fillRef idx="0">
            <a:schemeClr val="accent6"/>
          </a:fillRef>
          <a:effectRef idx="0">
            <a:schemeClr val="accent6"/>
          </a:effectRef>
          <a:fontRef idx="minor">
            <a:schemeClr val="tx1"/>
          </a:fontRef>
        </dgm:style>
      </dgm:prSet>
      <dgm:spPr/>
      <dgm:t>
        <a:bodyPr/>
        <a:lstStyle/>
        <a:p>
          <a:endParaRPr lang="pt-BR"/>
        </a:p>
      </dgm:t>
    </dgm:pt>
    <dgm:pt modelId="{7E088D6E-7765-4001-B19B-13894570AA62}" type="sibTrans" cxnId="{69EF3DFF-9B19-41ED-97D7-3359BF0ACB50}">
      <dgm:prSet/>
      <dgm:spPr/>
      <dgm:t>
        <a:bodyPr/>
        <a:lstStyle/>
        <a:p>
          <a:endParaRPr lang="pt-BR"/>
        </a:p>
      </dgm:t>
    </dgm:pt>
    <dgm:pt modelId="{EA1C6FB9-0712-43FF-8FA2-A22CCD52B57E}" type="pres">
      <dgm:prSet presAssocID="{7255C139-40F5-4106-BFFB-AEC3F4B0955D}" presName="Name0" presStyleCnt="0">
        <dgm:presLayoutVars>
          <dgm:chPref val="1"/>
          <dgm:dir/>
          <dgm:animOne val="branch"/>
          <dgm:animLvl val="lvl"/>
          <dgm:resizeHandles val="exact"/>
        </dgm:presLayoutVars>
      </dgm:prSet>
      <dgm:spPr/>
    </dgm:pt>
    <dgm:pt modelId="{E7F41247-887C-47E9-AD0C-E3B5151A0167}" type="pres">
      <dgm:prSet presAssocID="{EAFD3841-E1CC-40FE-89EC-B32517564AAA}" presName="root1" presStyleCnt="0"/>
      <dgm:spPr/>
    </dgm:pt>
    <dgm:pt modelId="{BEFE641E-6610-4286-AC3B-9883475BC242}" type="pres">
      <dgm:prSet presAssocID="{EAFD3841-E1CC-40FE-89EC-B32517564AAA}" presName="LevelOneTextNode" presStyleLbl="node0" presStyleIdx="0" presStyleCnt="1" custScaleX="86836" custScaleY="177336">
        <dgm:presLayoutVars>
          <dgm:chPref val="3"/>
        </dgm:presLayoutVars>
      </dgm:prSet>
      <dgm:spPr/>
    </dgm:pt>
    <dgm:pt modelId="{0AED5960-B976-44A8-A2A4-C0FFBECD81E2}" type="pres">
      <dgm:prSet presAssocID="{EAFD3841-E1CC-40FE-89EC-B32517564AAA}" presName="level2hierChild" presStyleCnt="0"/>
      <dgm:spPr/>
    </dgm:pt>
    <dgm:pt modelId="{272808EF-FE28-446C-A12B-6339EFDF189B}" type="pres">
      <dgm:prSet presAssocID="{A9D87984-3DEE-43AE-8614-0B5F729913A3}" presName="conn2-1" presStyleLbl="parChTrans1D2" presStyleIdx="0" presStyleCnt="2"/>
      <dgm:spPr/>
    </dgm:pt>
    <dgm:pt modelId="{23AB0152-37F8-4BA4-8A9E-15C13E4B40FB}" type="pres">
      <dgm:prSet presAssocID="{A9D87984-3DEE-43AE-8614-0B5F729913A3}" presName="connTx" presStyleLbl="parChTrans1D2" presStyleIdx="0" presStyleCnt="2"/>
      <dgm:spPr/>
    </dgm:pt>
    <dgm:pt modelId="{3BA2E0D4-7DEC-458F-844E-19CA8FF21887}" type="pres">
      <dgm:prSet presAssocID="{AD08CAD2-37DF-46D4-8BD2-80D0A1053F29}" presName="root2" presStyleCnt="0"/>
      <dgm:spPr/>
    </dgm:pt>
    <dgm:pt modelId="{C108E0E7-A27F-4498-82D3-B611E6C5C742}" type="pres">
      <dgm:prSet presAssocID="{AD08CAD2-37DF-46D4-8BD2-80D0A1053F29}" presName="LevelTwoTextNode" presStyleLbl="node2" presStyleIdx="0" presStyleCnt="2" custScaleX="133023" custScaleY="186993">
        <dgm:presLayoutVars>
          <dgm:chPref val="3"/>
        </dgm:presLayoutVars>
      </dgm:prSet>
      <dgm:spPr/>
    </dgm:pt>
    <dgm:pt modelId="{A45735BF-AFF7-42CA-9DDE-55346682E9B3}" type="pres">
      <dgm:prSet presAssocID="{AD08CAD2-37DF-46D4-8BD2-80D0A1053F29}" presName="level3hierChild" presStyleCnt="0"/>
      <dgm:spPr/>
    </dgm:pt>
    <dgm:pt modelId="{20980F0A-8D26-4EC5-BB36-3AB4839BB7B0}" type="pres">
      <dgm:prSet presAssocID="{7FDCCA3A-682F-476F-B19D-37F7CC0A2704}" presName="conn2-1" presStyleLbl="parChTrans1D3" presStyleIdx="0" presStyleCnt="3"/>
      <dgm:spPr/>
    </dgm:pt>
    <dgm:pt modelId="{560EE881-D908-4857-A5D5-75F4C717118F}" type="pres">
      <dgm:prSet presAssocID="{7FDCCA3A-682F-476F-B19D-37F7CC0A2704}" presName="connTx" presStyleLbl="parChTrans1D3" presStyleIdx="0" presStyleCnt="3"/>
      <dgm:spPr/>
    </dgm:pt>
    <dgm:pt modelId="{682A4916-9CD7-4DD4-978D-6510B76DE7BC}" type="pres">
      <dgm:prSet presAssocID="{D4A4BE1B-5880-42FF-BCAF-76533558172F}" presName="root2" presStyleCnt="0"/>
      <dgm:spPr/>
    </dgm:pt>
    <dgm:pt modelId="{07FF6796-8D8E-47CA-A8FD-A5765EA3BE65}" type="pres">
      <dgm:prSet presAssocID="{D4A4BE1B-5880-42FF-BCAF-76533558172F}" presName="LevelTwoTextNode" presStyleLbl="node3" presStyleIdx="0" presStyleCnt="3" custScaleX="133023" custScaleY="218854">
        <dgm:presLayoutVars>
          <dgm:chPref val="3"/>
        </dgm:presLayoutVars>
      </dgm:prSet>
      <dgm:spPr/>
    </dgm:pt>
    <dgm:pt modelId="{DB5BF554-700C-4E26-A0DD-87023D3D2F2E}" type="pres">
      <dgm:prSet presAssocID="{D4A4BE1B-5880-42FF-BCAF-76533558172F}" presName="level3hierChild" presStyleCnt="0"/>
      <dgm:spPr/>
    </dgm:pt>
    <dgm:pt modelId="{7B453D2A-8694-4BB2-986F-F1DC2D9543C6}" type="pres">
      <dgm:prSet presAssocID="{81360E16-06B3-4C0C-8D2B-E755246730E0}" presName="conn2-1" presStyleLbl="parChTrans1D4" presStyleIdx="0" presStyleCnt="10"/>
      <dgm:spPr/>
    </dgm:pt>
    <dgm:pt modelId="{FD5F32BB-A791-40B1-AFBE-68D541DF301B}" type="pres">
      <dgm:prSet presAssocID="{81360E16-06B3-4C0C-8D2B-E755246730E0}" presName="connTx" presStyleLbl="parChTrans1D4" presStyleIdx="0" presStyleCnt="10"/>
      <dgm:spPr/>
    </dgm:pt>
    <dgm:pt modelId="{463123E7-CB1F-4C4E-A0B5-FDA98F083DDB}" type="pres">
      <dgm:prSet presAssocID="{8E7E9964-7709-499D-B9FF-0261D6DFB73E}" presName="root2" presStyleCnt="0"/>
      <dgm:spPr/>
    </dgm:pt>
    <dgm:pt modelId="{E1511183-86DF-4ACD-B680-B8932B8DE9D2}" type="pres">
      <dgm:prSet presAssocID="{8E7E9964-7709-499D-B9FF-0261D6DFB73E}" presName="LevelTwoTextNode" presStyleLbl="node4" presStyleIdx="0" presStyleCnt="10" custScaleX="130405" custScaleY="71218">
        <dgm:presLayoutVars>
          <dgm:chPref val="3"/>
        </dgm:presLayoutVars>
      </dgm:prSet>
      <dgm:spPr/>
    </dgm:pt>
    <dgm:pt modelId="{532647F8-E9B7-4511-91E7-2EF4BB63626D}" type="pres">
      <dgm:prSet presAssocID="{8E7E9964-7709-499D-B9FF-0261D6DFB73E}" presName="level3hierChild" presStyleCnt="0"/>
      <dgm:spPr/>
    </dgm:pt>
    <dgm:pt modelId="{B6727D60-D2F6-4078-87C6-9EB6741FD696}" type="pres">
      <dgm:prSet presAssocID="{AC49E651-6392-4A09-B97F-B09031CFA6B8}" presName="conn2-1" presStyleLbl="parChTrans1D4" presStyleIdx="1" presStyleCnt="10"/>
      <dgm:spPr/>
    </dgm:pt>
    <dgm:pt modelId="{B9AD123F-CA78-43AD-9578-92D47F8F40D0}" type="pres">
      <dgm:prSet presAssocID="{AC49E651-6392-4A09-B97F-B09031CFA6B8}" presName="connTx" presStyleLbl="parChTrans1D4" presStyleIdx="1" presStyleCnt="10"/>
      <dgm:spPr/>
    </dgm:pt>
    <dgm:pt modelId="{C3C1919F-48C7-450E-BAE9-8478E320E772}" type="pres">
      <dgm:prSet presAssocID="{F0308FDC-8C4E-4ED3-B0F0-BAC7F896BD2D}" presName="root2" presStyleCnt="0"/>
      <dgm:spPr/>
    </dgm:pt>
    <dgm:pt modelId="{22B3D45A-1F63-4E15-8AD8-4975E47627AF}" type="pres">
      <dgm:prSet presAssocID="{F0308FDC-8C4E-4ED3-B0F0-BAC7F896BD2D}" presName="LevelTwoTextNode" presStyleLbl="node4" presStyleIdx="1" presStyleCnt="10" custScaleX="130405" custScaleY="71218">
        <dgm:presLayoutVars>
          <dgm:chPref val="3"/>
        </dgm:presLayoutVars>
      </dgm:prSet>
      <dgm:spPr/>
    </dgm:pt>
    <dgm:pt modelId="{FCEAC43B-8BC9-403B-BAF0-57699313AB81}" type="pres">
      <dgm:prSet presAssocID="{F0308FDC-8C4E-4ED3-B0F0-BAC7F896BD2D}" presName="level3hierChild" presStyleCnt="0"/>
      <dgm:spPr/>
    </dgm:pt>
    <dgm:pt modelId="{73169725-290E-4024-B831-6EC685092C43}" type="pres">
      <dgm:prSet presAssocID="{AEEB8EA6-50C4-47BC-899A-186F5632E660}" presName="conn2-1" presStyleLbl="parChTrans1D3" presStyleIdx="1" presStyleCnt="3"/>
      <dgm:spPr/>
    </dgm:pt>
    <dgm:pt modelId="{07E62C3E-20FC-400B-B556-7A486BA5C23F}" type="pres">
      <dgm:prSet presAssocID="{AEEB8EA6-50C4-47BC-899A-186F5632E660}" presName="connTx" presStyleLbl="parChTrans1D3" presStyleIdx="1" presStyleCnt="3"/>
      <dgm:spPr/>
    </dgm:pt>
    <dgm:pt modelId="{4AB33CF2-E33B-4B4D-AA9D-87ECFBC8986C}" type="pres">
      <dgm:prSet presAssocID="{74DD894B-867C-4CA5-8742-DC0B3932BCDA}" presName="root2" presStyleCnt="0"/>
      <dgm:spPr/>
    </dgm:pt>
    <dgm:pt modelId="{47143496-90F8-472B-BF08-D3EEC4DE357E}" type="pres">
      <dgm:prSet presAssocID="{74DD894B-867C-4CA5-8742-DC0B3932BCDA}" presName="LevelTwoTextNode" presStyleLbl="node3" presStyleIdx="1" presStyleCnt="3" custScaleX="133023" custScaleY="218854">
        <dgm:presLayoutVars>
          <dgm:chPref val="3"/>
        </dgm:presLayoutVars>
      </dgm:prSet>
      <dgm:spPr/>
    </dgm:pt>
    <dgm:pt modelId="{5A551FEB-E996-4FF8-A670-C5A20FDD6D68}" type="pres">
      <dgm:prSet presAssocID="{74DD894B-867C-4CA5-8742-DC0B3932BCDA}" presName="level3hierChild" presStyleCnt="0"/>
      <dgm:spPr/>
    </dgm:pt>
    <dgm:pt modelId="{EE7AA15C-9FEE-429E-B96B-116961A49FD5}" type="pres">
      <dgm:prSet presAssocID="{11AFFBB2-12B9-44A7-A309-CAAFC20934F5}" presName="conn2-1" presStyleLbl="parChTrans1D4" presStyleIdx="2" presStyleCnt="10"/>
      <dgm:spPr/>
    </dgm:pt>
    <dgm:pt modelId="{0E26FF99-910A-4A67-ACBE-179EE2221622}" type="pres">
      <dgm:prSet presAssocID="{11AFFBB2-12B9-44A7-A309-CAAFC20934F5}" presName="connTx" presStyleLbl="parChTrans1D4" presStyleIdx="2" presStyleCnt="10"/>
      <dgm:spPr/>
    </dgm:pt>
    <dgm:pt modelId="{130D0AEF-3946-4108-9793-21ED0B0CA626}" type="pres">
      <dgm:prSet presAssocID="{8F78B45C-AA89-4522-BFCC-2917EF761D65}" presName="root2" presStyleCnt="0"/>
      <dgm:spPr/>
    </dgm:pt>
    <dgm:pt modelId="{1AE825C3-036D-4F7E-8325-56690D2A175A}" type="pres">
      <dgm:prSet presAssocID="{8F78B45C-AA89-4522-BFCC-2917EF761D65}" presName="LevelTwoTextNode" presStyleLbl="node4" presStyleIdx="2" presStyleCnt="10" custScaleX="130405" custScaleY="71218">
        <dgm:presLayoutVars>
          <dgm:chPref val="3"/>
        </dgm:presLayoutVars>
      </dgm:prSet>
      <dgm:spPr/>
    </dgm:pt>
    <dgm:pt modelId="{F67E7509-7E99-4A12-A244-986F0CAFBB39}" type="pres">
      <dgm:prSet presAssocID="{8F78B45C-AA89-4522-BFCC-2917EF761D65}" presName="level3hierChild" presStyleCnt="0"/>
      <dgm:spPr/>
    </dgm:pt>
    <dgm:pt modelId="{7641F920-8192-4369-8080-A3FE0F39EC0A}" type="pres">
      <dgm:prSet presAssocID="{1D23EA7E-EAB2-4F54-9CAB-9B934589A2BE}" presName="conn2-1" presStyleLbl="parChTrans1D4" presStyleIdx="3" presStyleCnt="10"/>
      <dgm:spPr/>
    </dgm:pt>
    <dgm:pt modelId="{68A7707F-F3CF-4AD4-B48C-084AFC53ACD4}" type="pres">
      <dgm:prSet presAssocID="{1D23EA7E-EAB2-4F54-9CAB-9B934589A2BE}" presName="connTx" presStyleLbl="parChTrans1D4" presStyleIdx="3" presStyleCnt="10"/>
      <dgm:spPr/>
    </dgm:pt>
    <dgm:pt modelId="{593B8B36-7A54-4282-927E-AD129618BCE9}" type="pres">
      <dgm:prSet presAssocID="{38766D03-B721-4D0F-BD93-1EA9CFD6CDC4}" presName="root2" presStyleCnt="0"/>
      <dgm:spPr/>
    </dgm:pt>
    <dgm:pt modelId="{69651884-0D0F-4213-9BAA-5C4434237C4A}" type="pres">
      <dgm:prSet presAssocID="{38766D03-B721-4D0F-BD93-1EA9CFD6CDC4}" presName="LevelTwoTextNode" presStyleLbl="node4" presStyleIdx="3" presStyleCnt="10" custScaleX="130405" custScaleY="71218">
        <dgm:presLayoutVars>
          <dgm:chPref val="3"/>
        </dgm:presLayoutVars>
      </dgm:prSet>
      <dgm:spPr/>
    </dgm:pt>
    <dgm:pt modelId="{FEC81594-8A6B-4CCB-A2D1-DC11C76BC758}" type="pres">
      <dgm:prSet presAssocID="{38766D03-B721-4D0F-BD93-1EA9CFD6CDC4}" presName="level3hierChild" presStyleCnt="0"/>
      <dgm:spPr/>
    </dgm:pt>
    <dgm:pt modelId="{B65AA93E-75CF-4052-B4FF-7733048EE5E5}" type="pres">
      <dgm:prSet presAssocID="{7B0FEDC9-D3B9-4405-9AF5-0E4667C94E30}" presName="conn2-1" presStyleLbl="parChTrans1D4" presStyleIdx="4" presStyleCnt="10"/>
      <dgm:spPr/>
    </dgm:pt>
    <dgm:pt modelId="{55527F29-B25E-4861-8AD9-A18F247C7ECA}" type="pres">
      <dgm:prSet presAssocID="{7B0FEDC9-D3B9-4405-9AF5-0E4667C94E30}" presName="connTx" presStyleLbl="parChTrans1D4" presStyleIdx="4" presStyleCnt="10"/>
      <dgm:spPr/>
    </dgm:pt>
    <dgm:pt modelId="{8D9BD761-D026-4AC7-ACD9-573EC2DEAF54}" type="pres">
      <dgm:prSet presAssocID="{ECF5E8EC-C3B6-48E7-98B9-B38F6672E43C}" presName="root2" presStyleCnt="0"/>
      <dgm:spPr/>
    </dgm:pt>
    <dgm:pt modelId="{DF60BFFE-C2CC-4F78-A022-6F2726C91603}" type="pres">
      <dgm:prSet presAssocID="{ECF5E8EC-C3B6-48E7-98B9-B38F6672E43C}" presName="LevelTwoTextNode" presStyleLbl="node4" presStyleIdx="4" presStyleCnt="10" custScaleX="130405" custScaleY="71218">
        <dgm:presLayoutVars>
          <dgm:chPref val="3"/>
        </dgm:presLayoutVars>
      </dgm:prSet>
      <dgm:spPr/>
    </dgm:pt>
    <dgm:pt modelId="{008FF425-D655-4132-848F-07F39F1BC5E6}" type="pres">
      <dgm:prSet presAssocID="{ECF5E8EC-C3B6-48E7-98B9-B38F6672E43C}" presName="level3hierChild" presStyleCnt="0"/>
      <dgm:spPr/>
    </dgm:pt>
    <dgm:pt modelId="{80AB09BC-6822-4507-A120-2DF315753037}" type="pres">
      <dgm:prSet presAssocID="{C35CDB53-7651-422E-AA49-C406BFB5D31D}" presName="conn2-1" presStyleLbl="parChTrans1D4" presStyleIdx="5" presStyleCnt="10"/>
      <dgm:spPr/>
    </dgm:pt>
    <dgm:pt modelId="{74A5AB68-E431-46FA-8AB5-CB602D424570}" type="pres">
      <dgm:prSet presAssocID="{C35CDB53-7651-422E-AA49-C406BFB5D31D}" presName="connTx" presStyleLbl="parChTrans1D4" presStyleIdx="5" presStyleCnt="10"/>
      <dgm:spPr/>
    </dgm:pt>
    <dgm:pt modelId="{4D8D43C5-8C67-4DCC-AA0B-4C9CB5D883BF}" type="pres">
      <dgm:prSet presAssocID="{DF17F823-7CB6-493C-8B19-4A224D235F8B}" presName="root2" presStyleCnt="0"/>
      <dgm:spPr/>
    </dgm:pt>
    <dgm:pt modelId="{B4E61388-BA87-410A-B3A5-BFE47E2F0D82}" type="pres">
      <dgm:prSet presAssocID="{DF17F823-7CB6-493C-8B19-4A224D235F8B}" presName="LevelTwoTextNode" presStyleLbl="node4" presStyleIdx="5" presStyleCnt="10" custScaleX="130405" custScaleY="71218">
        <dgm:presLayoutVars>
          <dgm:chPref val="3"/>
        </dgm:presLayoutVars>
      </dgm:prSet>
      <dgm:spPr/>
    </dgm:pt>
    <dgm:pt modelId="{A18003F6-AA07-43C5-9D6A-5164F9693F34}" type="pres">
      <dgm:prSet presAssocID="{DF17F823-7CB6-493C-8B19-4A224D235F8B}" presName="level3hierChild" presStyleCnt="0"/>
      <dgm:spPr/>
    </dgm:pt>
    <dgm:pt modelId="{5BBB7502-3D83-4788-8965-A202B2533A4D}" type="pres">
      <dgm:prSet presAssocID="{47CB8224-94F4-41F0-8301-E6A42D668786}" presName="conn2-1" presStyleLbl="parChTrans1D4" presStyleIdx="6" presStyleCnt="10"/>
      <dgm:spPr/>
    </dgm:pt>
    <dgm:pt modelId="{7E76BCD5-2CDC-4150-AF96-483B095E4B41}" type="pres">
      <dgm:prSet presAssocID="{47CB8224-94F4-41F0-8301-E6A42D668786}" presName="connTx" presStyleLbl="parChTrans1D4" presStyleIdx="6" presStyleCnt="10"/>
      <dgm:spPr/>
    </dgm:pt>
    <dgm:pt modelId="{F48EA756-FFA1-4332-A229-3E3869E4BF11}" type="pres">
      <dgm:prSet presAssocID="{6C66505E-7087-4123-856E-A4EBDADCD7D4}" presName="root2" presStyleCnt="0"/>
      <dgm:spPr/>
    </dgm:pt>
    <dgm:pt modelId="{5713F906-5AC6-4190-BC77-8E16D4AC055B}" type="pres">
      <dgm:prSet presAssocID="{6C66505E-7087-4123-856E-A4EBDADCD7D4}" presName="LevelTwoTextNode" presStyleLbl="node4" presStyleIdx="6" presStyleCnt="10" custScaleX="130405" custScaleY="71218">
        <dgm:presLayoutVars>
          <dgm:chPref val="3"/>
        </dgm:presLayoutVars>
      </dgm:prSet>
      <dgm:spPr/>
    </dgm:pt>
    <dgm:pt modelId="{34158551-A65D-4048-BE9C-6BEF5C278700}" type="pres">
      <dgm:prSet presAssocID="{6C66505E-7087-4123-856E-A4EBDADCD7D4}" presName="level3hierChild" presStyleCnt="0"/>
      <dgm:spPr/>
    </dgm:pt>
    <dgm:pt modelId="{98DF7A66-BE3B-4836-B2BB-A626CF870C93}" type="pres">
      <dgm:prSet presAssocID="{63E87BBA-4217-417D-8FED-91F89BF706A3}" presName="conn2-1" presStyleLbl="parChTrans1D4" presStyleIdx="7" presStyleCnt="10"/>
      <dgm:spPr/>
    </dgm:pt>
    <dgm:pt modelId="{75E82942-D553-4581-8C66-E63167ADCE70}" type="pres">
      <dgm:prSet presAssocID="{63E87BBA-4217-417D-8FED-91F89BF706A3}" presName="connTx" presStyleLbl="parChTrans1D4" presStyleIdx="7" presStyleCnt="10"/>
      <dgm:spPr/>
    </dgm:pt>
    <dgm:pt modelId="{ED3C8D60-ABB9-477E-91F4-C9CBF60C136F}" type="pres">
      <dgm:prSet presAssocID="{F076DCD7-9F98-4EBF-892F-2149B6B5A1A4}" presName="root2" presStyleCnt="0"/>
      <dgm:spPr/>
    </dgm:pt>
    <dgm:pt modelId="{A0C7C23D-E287-4D65-B4BF-D0F2A14A89C0}" type="pres">
      <dgm:prSet presAssocID="{F076DCD7-9F98-4EBF-892F-2149B6B5A1A4}" presName="LevelTwoTextNode" presStyleLbl="node4" presStyleIdx="7" presStyleCnt="10" custScaleX="130405" custScaleY="71218">
        <dgm:presLayoutVars>
          <dgm:chPref val="3"/>
        </dgm:presLayoutVars>
      </dgm:prSet>
      <dgm:spPr/>
    </dgm:pt>
    <dgm:pt modelId="{F974B239-A639-48EE-8EAA-C14C642B5569}" type="pres">
      <dgm:prSet presAssocID="{F076DCD7-9F98-4EBF-892F-2149B6B5A1A4}" presName="level3hierChild" presStyleCnt="0"/>
      <dgm:spPr/>
    </dgm:pt>
    <dgm:pt modelId="{B46E8EC5-6453-4FE3-9D96-1F7A8AF7A101}" type="pres">
      <dgm:prSet presAssocID="{4E5E1C27-1B53-450E-AC95-9CDDA665AED4}" presName="conn2-1" presStyleLbl="parChTrans1D4" presStyleIdx="8" presStyleCnt="10"/>
      <dgm:spPr/>
    </dgm:pt>
    <dgm:pt modelId="{128AE05E-DFE6-47F8-A06A-62A921888B45}" type="pres">
      <dgm:prSet presAssocID="{4E5E1C27-1B53-450E-AC95-9CDDA665AED4}" presName="connTx" presStyleLbl="parChTrans1D4" presStyleIdx="8" presStyleCnt="10"/>
      <dgm:spPr/>
    </dgm:pt>
    <dgm:pt modelId="{18ADD036-EA98-4F8E-92EF-A985CF466C6B}" type="pres">
      <dgm:prSet presAssocID="{76C2CE32-BCAE-4BB8-8C90-C522D8F9DB42}" presName="root2" presStyleCnt="0"/>
      <dgm:spPr/>
    </dgm:pt>
    <dgm:pt modelId="{9AAAD4FC-C555-4904-B445-0D69E4AE90DD}" type="pres">
      <dgm:prSet presAssocID="{76C2CE32-BCAE-4BB8-8C90-C522D8F9DB42}" presName="LevelTwoTextNode" presStyleLbl="node4" presStyleIdx="8" presStyleCnt="10" custScaleX="130405" custScaleY="71218">
        <dgm:presLayoutVars>
          <dgm:chPref val="3"/>
        </dgm:presLayoutVars>
      </dgm:prSet>
      <dgm:spPr/>
    </dgm:pt>
    <dgm:pt modelId="{B0E0F55C-9048-440B-B9FE-09613A516D08}" type="pres">
      <dgm:prSet presAssocID="{76C2CE32-BCAE-4BB8-8C90-C522D8F9DB42}" presName="level3hierChild" presStyleCnt="0"/>
      <dgm:spPr/>
    </dgm:pt>
    <dgm:pt modelId="{E188D220-44F7-4DE8-BCBA-BBFE66781142}" type="pres">
      <dgm:prSet presAssocID="{E177C797-F3BA-413F-B121-AC4F79A19F93}" presName="conn2-1" presStyleLbl="parChTrans1D2" presStyleIdx="1" presStyleCnt="2"/>
      <dgm:spPr/>
    </dgm:pt>
    <dgm:pt modelId="{D53A51AC-F1BF-4CB9-A173-90812839659E}" type="pres">
      <dgm:prSet presAssocID="{E177C797-F3BA-413F-B121-AC4F79A19F93}" presName="connTx" presStyleLbl="parChTrans1D2" presStyleIdx="1" presStyleCnt="2"/>
      <dgm:spPr/>
    </dgm:pt>
    <dgm:pt modelId="{83320AAF-F4FA-4033-A448-3DFC095A1577}" type="pres">
      <dgm:prSet presAssocID="{E1B6B9A0-2409-48BD-9CC7-DD877DFC2171}" presName="root2" presStyleCnt="0"/>
      <dgm:spPr/>
    </dgm:pt>
    <dgm:pt modelId="{3CD452FA-FC05-45A5-938F-4DE2FB886B72}" type="pres">
      <dgm:prSet presAssocID="{E1B6B9A0-2409-48BD-9CC7-DD877DFC2171}" presName="LevelTwoTextNode" presStyleLbl="node2" presStyleIdx="1" presStyleCnt="2" custScaleX="133023" custScaleY="186993">
        <dgm:presLayoutVars>
          <dgm:chPref val="3"/>
        </dgm:presLayoutVars>
      </dgm:prSet>
      <dgm:spPr/>
    </dgm:pt>
    <dgm:pt modelId="{33CA272B-8284-4A73-B4CD-67DFF1008BE0}" type="pres">
      <dgm:prSet presAssocID="{E1B6B9A0-2409-48BD-9CC7-DD877DFC2171}" presName="level3hierChild" presStyleCnt="0"/>
      <dgm:spPr/>
    </dgm:pt>
    <dgm:pt modelId="{94EFF103-BD15-4914-8BE8-E89D5E7BBA96}" type="pres">
      <dgm:prSet presAssocID="{90415016-9516-4CF0-84A0-DF5E46AF59A8}" presName="conn2-1" presStyleLbl="parChTrans1D3" presStyleIdx="2" presStyleCnt="3"/>
      <dgm:spPr/>
    </dgm:pt>
    <dgm:pt modelId="{8E2D1086-42B7-4F56-9339-74F4B0F9A11D}" type="pres">
      <dgm:prSet presAssocID="{90415016-9516-4CF0-84A0-DF5E46AF59A8}" presName="connTx" presStyleLbl="parChTrans1D3" presStyleIdx="2" presStyleCnt="3"/>
      <dgm:spPr/>
    </dgm:pt>
    <dgm:pt modelId="{05F8EE49-18EE-42F3-818B-FB81C4BCE31A}" type="pres">
      <dgm:prSet presAssocID="{CD216C75-A77E-4395-86BB-86D1DD5D4C60}" presName="root2" presStyleCnt="0"/>
      <dgm:spPr/>
    </dgm:pt>
    <dgm:pt modelId="{03FADD03-EA38-47F3-B14F-14DD22E15410}" type="pres">
      <dgm:prSet presAssocID="{CD216C75-A77E-4395-86BB-86D1DD5D4C60}" presName="LevelTwoTextNode" presStyleLbl="node3" presStyleIdx="2" presStyleCnt="3" custScaleX="133023" custScaleY="218854">
        <dgm:presLayoutVars>
          <dgm:chPref val="3"/>
        </dgm:presLayoutVars>
      </dgm:prSet>
      <dgm:spPr/>
    </dgm:pt>
    <dgm:pt modelId="{62386B36-B569-4E92-8B1E-C47AA293AADA}" type="pres">
      <dgm:prSet presAssocID="{CD216C75-A77E-4395-86BB-86D1DD5D4C60}" presName="level3hierChild" presStyleCnt="0"/>
      <dgm:spPr/>
    </dgm:pt>
    <dgm:pt modelId="{6396FAF8-966D-42D9-9F16-1C95D566FF20}" type="pres">
      <dgm:prSet presAssocID="{4046CB7F-98A3-4F5E-B859-82C2F888C4ED}" presName="conn2-1" presStyleLbl="parChTrans1D4" presStyleIdx="9" presStyleCnt="10"/>
      <dgm:spPr/>
    </dgm:pt>
    <dgm:pt modelId="{32FBF956-3E2E-4ACB-9C0D-875ECE6F6F2D}" type="pres">
      <dgm:prSet presAssocID="{4046CB7F-98A3-4F5E-B859-82C2F888C4ED}" presName="connTx" presStyleLbl="parChTrans1D4" presStyleIdx="9" presStyleCnt="10"/>
      <dgm:spPr/>
    </dgm:pt>
    <dgm:pt modelId="{47B54BA8-9CEB-4890-B7F1-DA78E3810CA4}" type="pres">
      <dgm:prSet presAssocID="{8619D77C-5E1C-40B1-8231-95B140C90C24}" presName="root2" presStyleCnt="0"/>
      <dgm:spPr/>
    </dgm:pt>
    <dgm:pt modelId="{69266C7F-B0FD-47BD-AA06-889D02C8EE50}" type="pres">
      <dgm:prSet presAssocID="{8619D77C-5E1C-40B1-8231-95B140C90C24}" presName="LevelTwoTextNode" presStyleLbl="node4" presStyleIdx="9" presStyleCnt="10" custScaleX="130405" custScaleY="71218">
        <dgm:presLayoutVars>
          <dgm:chPref val="3"/>
        </dgm:presLayoutVars>
      </dgm:prSet>
      <dgm:spPr/>
    </dgm:pt>
    <dgm:pt modelId="{095872F8-C484-4472-9C3C-814184DDFCF3}" type="pres">
      <dgm:prSet presAssocID="{8619D77C-5E1C-40B1-8231-95B140C90C24}" presName="level3hierChild" presStyleCnt="0"/>
      <dgm:spPr/>
    </dgm:pt>
  </dgm:ptLst>
  <dgm:cxnLst>
    <dgm:cxn modelId="{455B6C18-404A-49C7-A6B1-B5FF4BAACD6F}" type="presOf" srcId="{A9D87984-3DEE-43AE-8614-0B5F729913A3}" destId="{272808EF-FE28-446C-A12B-6339EFDF189B}" srcOrd="0" destOrd="0" presId="urn:microsoft.com/office/officeart/2008/layout/HorizontalMultiLevelHierarchy"/>
    <dgm:cxn modelId="{6542C8A3-9A00-41D4-8B15-37A2F9019928}" type="presOf" srcId="{8E7E9964-7709-499D-B9FF-0261D6DFB73E}" destId="{E1511183-86DF-4ACD-B680-B8932B8DE9D2}" srcOrd="0" destOrd="0" presId="urn:microsoft.com/office/officeart/2008/layout/HorizontalMultiLevelHierarchy"/>
    <dgm:cxn modelId="{62316246-F8C4-42A2-A423-7C64AE5AED73}" type="presOf" srcId="{AEEB8EA6-50C4-47BC-899A-186F5632E660}" destId="{07E62C3E-20FC-400B-B556-7A486BA5C23F}" srcOrd="1" destOrd="0" presId="urn:microsoft.com/office/officeart/2008/layout/HorizontalMultiLevelHierarchy"/>
    <dgm:cxn modelId="{829DAA53-08CE-4EF7-B824-2430F99E0734}" type="presOf" srcId="{4046CB7F-98A3-4F5E-B859-82C2F888C4ED}" destId="{32FBF956-3E2E-4ACB-9C0D-875ECE6F6F2D}" srcOrd="1" destOrd="0" presId="urn:microsoft.com/office/officeart/2008/layout/HorizontalMultiLevelHierarchy"/>
    <dgm:cxn modelId="{69042965-295D-4E2D-AD9B-72E0AD7F6B39}" srcId="{EAFD3841-E1CC-40FE-89EC-B32517564AAA}" destId="{AD08CAD2-37DF-46D4-8BD2-80D0A1053F29}" srcOrd="0" destOrd="0" parTransId="{A9D87984-3DEE-43AE-8614-0B5F729913A3}" sibTransId="{7BEECD14-8621-4E88-BFFD-8EDF6D8DE1E5}"/>
    <dgm:cxn modelId="{317C44DE-049B-4BAE-95C1-3F6EDF21A863}" srcId="{7255C139-40F5-4106-BFFB-AEC3F4B0955D}" destId="{EAFD3841-E1CC-40FE-89EC-B32517564AAA}" srcOrd="0" destOrd="0" parTransId="{5D9E2C4B-F279-4DAF-9FC8-7494A70C8DA0}" sibTransId="{A8E6EB60-9F72-437C-9DA8-725256B46203}"/>
    <dgm:cxn modelId="{778539E5-ECBF-4A92-B5D4-D777E7571625}" type="presOf" srcId="{E1B6B9A0-2409-48BD-9CC7-DD877DFC2171}" destId="{3CD452FA-FC05-45A5-938F-4DE2FB886B72}" srcOrd="0" destOrd="0" presId="urn:microsoft.com/office/officeart/2008/layout/HorizontalMultiLevelHierarchy"/>
    <dgm:cxn modelId="{0810D8B2-E78C-4180-AB08-9FA2F54B43DC}" type="presOf" srcId="{CD216C75-A77E-4395-86BB-86D1DD5D4C60}" destId="{03FADD03-EA38-47F3-B14F-14DD22E15410}" srcOrd="0" destOrd="0" presId="urn:microsoft.com/office/officeart/2008/layout/HorizontalMultiLevelHierarchy"/>
    <dgm:cxn modelId="{89F8CE9A-8BAC-481F-8D75-A0F81DEEA2BD}" srcId="{EAFD3841-E1CC-40FE-89EC-B32517564AAA}" destId="{E1B6B9A0-2409-48BD-9CC7-DD877DFC2171}" srcOrd="1" destOrd="0" parTransId="{E177C797-F3BA-413F-B121-AC4F79A19F93}" sibTransId="{9E1185F0-8270-43D5-BECB-BAD89A85057A}"/>
    <dgm:cxn modelId="{C0605C68-5977-4E77-8CB4-B55F74FD708E}" srcId="{AD08CAD2-37DF-46D4-8BD2-80D0A1053F29}" destId="{74DD894B-867C-4CA5-8742-DC0B3932BCDA}" srcOrd="1" destOrd="0" parTransId="{AEEB8EA6-50C4-47BC-899A-186F5632E660}" sibTransId="{C1B76D15-58D1-4171-B3A1-9829978495C7}"/>
    <dgm:cxn modelId="{0862F7B7-5EE5-4A96-979A-50EB2956B11C}" type="presOf" srcId="{E177C797-F3BA-413F-B121-AC4F79A19F93}" destId="{D53A51AC-F1BF-4CB9-A173-90812839659E}" srcOrd="1" destOrd="0" presId="urn:microsoft.com/office/officeart/2008/layout/HorizontalMultiLevelHierarchy"/>
    <dgm:cxn modelId="{789CC867-79BC-48D4-90C5-BB588FBFE30A}" type="presOf" srcId="{38766D03-B721-4D0F-BD93-1EA9CFD6CDC4}" destId="{69651884-0D0F-4213-9BAA-5C4434237C4A}" srcOrd="0" destOrd="0" presId="urn:microsoft.com/office/officeart/2008/layout/HorizontalMultiLevelHierarchy"/>
    <dgm:cxn modelId="{65A16D60-FF05-4770-AF67-7DE517894A37}" srcId="{74DD894B-867C-4CA5-8742-DC0B3932BCDA}" destId="{6C66505E-7087-4123-856E-A4EBDADCD7D4}" srcOrd="4" destOrd="0" parTransId="{47CB8224-94F4-41F0-8301-E6A42D668786}" sibTransId="{DADD754C-B9C1-4B22-BBD3-71E25DFD6911}"/>
    <dgm:cxn modelId="{5A62D7FD-9538-44D5-8660-50DD5204F2AF}" type="presOf" srcId="{8F78B45C-AA89-4522-BFCC-2917EF761D65}" destId="{1AE825C3-036D-4F7E-8325-56690D2A175A}" srcOrd="0" destOrd="0" presId="urn:microsoft.com/office/officeart/2008/layout/HorizontalMultiLevelHierarchy"/>
    <dgm:cxn modelId="{5E7CE64B-617C-481E-B661-4D396C014A36}" type="presOf" srcId="{4E5E1C27-1B53-450E-AC95-9CDDA665AED4}" destId="{128AE05E-DFE6-47F8-A06A-62A921888B45}" srcOrd="1" destOrd="0" presId="urn:microsoft.com/office/officeart/2008/layout/HorizontalMultiLevelHierarchy"/>
    <dgm:cxn modelId="{FA87AEFF-97E7-4F87-9234-BB60514B7C57}" type="presOf" srcId="{EAFD3841-E1CC-40FE-89EC-B32517564AAA}" destId="{BEFE641E-6610-4286-AC3B-9883475BC242}" srcOrd="0" destOrd="0" presId="urn:microsoft.com/office/officeart/2008/layout/HorizontalMultiLevelHierarchy"/>
    <dgm:cxn modelId="{B6A30158-8848-4A57-94D4-ED5E193809CA}" type="presOf" srcId="{8619D77C-5E1C-40B1-8231-95B140C90C24}" destId="{69266C7F-B0FD-47BD-AA06-889D02C8EE50}" srcOrd="0" destOrd="0" presId="urn:microsoft.com/office/officeart/2008/layout/HorizontalMultiLevelHierarchy"/>
    <dgm:cxn modelId="{497714F1-34D0-4F26-BBAC-2DB5079A8E94}" type="presOf" srcId="{7255C139-40F5-4106-BFFB-AEC3F4B0955D}" destId="{EA1C6FB9-0712-43FF-8FA2-A22CCD52B57E}" srcOrd="0" destOrd="0" presId="urn:microsoft.com/office/officeart/2008/layout/HorizontalMultiLevelHierarchy"/>
    <dgm:cxn modelId="{F823737C-D1AF-4749-8F7A-F6DCC1A285E0}" srcId="{74DD894B-867C-4CA5-8742-DC0B3932BCDA}" destId="{8F78B45C-AA89-4522-BFCC-2917EF761D65}" srcOrd="0" destOrd="0" parTransId="{11AFFBB2-12B9-44A7-A309-CAAFC20934F5}" sibTransId="{44FF6166-518A-4DDB-AE59-410079171AAC}"/>
    <dgm:cxn modelId="{8A113B74-B2D8-4467-9294-9D42845D8D19}" type="presOf" srcId="{11AFFBB2-12B9-44A7-A309-CAAFC20934F5}" destId="{0E26FF99-910A-4A67-ACBE-179EE2221622}" srcOrd="1" destOrd="0" presId="urn:microsoft.com/office/officeart/2008/layout/HorizontalMultiLevelHierarchy"/>
    <dgm:cxn modelId="{E1D60C29-C126-4BA3-A325-1D8647B92C17}" type="presOf" srcId="{90415016-9516-4CF0-84A0-DF5E46AF59A8}" destId="{8E2D1086-42B7-4F56-9339-74F4B0F9A11D}" srcOrd="1" destOrd="0" presId="urn:microsoft.com/office/officeart/2008/layout/HorizontalMultiLevelHierarchy"/>
    <dgm:cxn modelId="{69EF3DFF-9B19-41ED-97D7-3359BF0ACB50}" srcId="{CD216C75-A77E-4395-86BB-86D1DD5D4C60}" destId="{8619D77C-5E1C-40B1-8231-95B140C90C24}" srcOrd="0" destOrd="0" parTransId="{4046CB7F-98A3-4F5E-B859-82C2F888C4ED}" sibTransId="{7E088D6E-7765-4001-B19B-13894570AA62}"/>
    <dgm:cxn modelId="{FB6162C2-6DBF-4E6B-B8A4-495FD3F3B84E}" type="presOf" srcId="{F0308FDC-8C4E-4ED3-B0F0-BAC7F896BD2D}" destId="{22B3D45A-1F63-4E15-8AD8-4975E47627AF}" srcOrd="0" destOrd="0" presId="urn:microsoft.com/office/officeart/2008/layout/HorizontalMultiLevelHierarchy"/>
    <dgm:cxn modelId="{FB00117B-6AB7-4D0B-8144-AEE9D79BCE24}" type="presOf" srcId="{81360E16-06B3-4C0C-8D2B-E755246730E0}" destId="{7B453D2A-8694-4BB2-986F-F1DC2D9543C6}" srcOrd="0" destOrd="0" presId="urn:microsoft.com/office/officeart/2008/layout/HorizontalMultiLevelHierarchy"/>
    <dgm:cxn modelId="{52D03379-0167-454B-86F2-4E496DDFB09F}" type="presOf" srcId="{90415016-9516-4CF0-84A0-DF5E46AF59A8}" destId="{94EFF103-BD15-4914-8BE8-E89D5E7BBA96}" srcOrd="0" destOrd="0" presId="urn:microsoft.com/office/officeart/2008/layout/HorizontalMultiLevelHierarchy"/>
    <dgm:cxn modelId="{7D5AFAAF-9052-4D1F-B076-42F21DDC4325}" type="presOf" srcId="{7B0FEDC9-D3B9-4405-9AF5-0E4667C94E30}" destId="{55527F29-B25E-4861-8AD9-A18F247C7ECA}" srcOrd="1" destOrd="0" presId="urn:microsoft.com/office/officeart/2008/layout/HorizontalMultiLevelHierarchy"/>
    <dgm:cxn modelId="{C5E8A4F4-7A1D-4297-AD86-B12DE82139D0}" type="presOf" srcId="{AC49E651-6392-4A09-B97F-B09031CFA6B8}" destId="{B6727D60-D2F6-4078-87C6-9EB6741FD696}" srcOrd="0" destOrd="0" presId="urn:microsoft.com/office/officeart/2008/layout/HorizontalMultiLevelHierarchy"/>
    <dgm:cxn modelId="{2478AFD6-E7F7-45B8-B208-060F9A2767BC}" type="presOf" srcId="{AEEB8EA6-50C4-47BC-899A-186F5632E660}" destId="{73169725-290E-4024-B831-6EC685092C43}" srcOrd="0" destOrd="0" presId="urn:microsoft.com/office/officeart/2008/layout/HorizontalMultiLevelHierarchy"/>
    <dgm:cxn modelId="{0DFEA900-F216-4AE8-84DE-EEEC61451BDA}" srcId="{74DD894B-867C-4CA5-8742-DC0B3932BCDA}" destId="{ECF5E8EC-C3B6-48E7-98B9-B38F6672E43C}" srcOrd="2" destOrd="0" parTransId="{7B0FEDC9-D3B9-4405-9AF5-0E4667C94E30}" sibTransId="{C670C5B4-F212-496A-A30D-51A6C69615C3}"/>
    <dgm:cxn modelId="{C9918A38-F44E-4933-A3C0-32A58403AB53}" type="presOf" srcId="{4E5E1C27-1B53-450E-AC95-9CDDA665AED4}" destId="{B46E8EC5-6453-4FE3-9D96-1F7A8AF7A101}" srcOrd="0" destOrd="0" presId="urn:microsoft.com/office/officeart/2008/layout/HorizontalMultiLevelHierarchy"/>
    <dgm:cxn modelId="{D138425B-A5E5-4C5A-B7C8-39FFA4DC8024}" type="presOf" srcId="{1D23EA7E-EAB2-4F54-9CAB-9B934589A2BE}" destId="{7641F920-8192-4369-8080-A3FE0F39EC0A}" srcOrd="0" destOrd="0" presId="urn:microsoft.com/office/officeart/2008/layout/HorizontalMultiLevelHierarchy"/>
    <dgm:cxn modelId="{3D852D0E-99EC-4685-A85B-774143FC8988}" srcId="{74DD894B-867C-4CA5-8742-DC0B3932BCDA}" destId="{F076DCD7-9F98-4EBF-892F-2149B6B5A1A4}" srcOrd="5" destOrd="0" parTransId="{63E87BBA-4217-417D-8FED-91F89BF706A3}" sibTransId="{37AA6552-17CA-4B0F-BE57-25901F63C3C6}"/>
    <dgm:cxn modelId="{418C3A52-38C8-4473-A805-1A3C77C39241}" srcId="{D4A4BE1B-5880-42FF-BCAF-76533558172F}" destId="{8E7E9964-7709-499D-B9FF-0261D6DFB73E}" srcOrd="0" destOrd="0" parTransId="{81360E16-06B3-4C0C-8D2B-E755246730E0}" sibTransId="{91F247E0-5C15-4839-B267-3AC19C642E34}"/>
    <dgm:cxn modelId="{4854E2D6-220E-491F-8DE5-ED2B935DAF5E}" type="presOf" srcId="{47CB8224-94F4-41F0-8301-E6A42D668786}" destId="{5BBB7502-3D83-4788-8965-A202B2533A4D}" srcOrd="0" destOrd="0" presId="urn:microsoft.com/office/officeart/2008/layout/HorizontalMultiLevelHierarchy"/>
    <dgm:cxn modelId="{AC2C6FF0-2682-4E08-B46A-E0DEF49EF7B7}" type="presOf" srcId="{11AFFBB2-12B9-44A7-A309-CAAFC20934F5}" destId="{EE7AA15C-9FEE-429E-B96B-116961A49FD5}" srcOrd="0" destOrd="0" presId="urn:microsoft.com/office/officeart/2008/layout/HorizontalMultiLevelHierarchy"/>
    <dgm:cxn modelId="{78E8C7CB-F74C-40EB-BC9C-7A33B03C3AB8}" type="presOf" srcId="{63E87BBA-4217-417D-8FED-91F89BF706A3}" destId="{98DF7A66-BE3B-4836-B2BB-A626CF870C93}" srcOrd="0" destOrd="0" presId="urn:microsoft.com/office/officeart/2008/layout/HorizontalMultiLevelHierarchy"/>
    <dgm:cxn modelId="{5D6EBC63-F11B-4193-8F38-99EEC7C19A37}" type="presOf" srcId="{6C66505E-7087-4123-856E-A4EBDADCD7D4}" destId="{5713F906-5AC6-4190-BC77-8E16D4AC055B}" srcOrd="0" destOrd="0" presId="urn:microsoft.com/office/officeart/2008/layout/HorizontalMultiLevelHierarchy"/>
    <dgm:cxn modelId="{DB535EDE-077A-443A-A54A-753AFCEAFE86}" type="presOf" srcId="{C35CDB53-7651-422E-AA49-C406BFB5D31D}" destId="{80AB09BC-6822-4507-A120-2DF315753037}" srcOrd="0" destOrd="0" presId="urn:microsoft.com/office/officeart/2008/layout/HorizontalMultiLevelHierarchy"/>
    <dgm:cxn modelId="{8A35E16C-8DF8-4CA5-BD2E-6E824BCC9E48}" type="presOf" srcId="{74DD894B-867C-4CA5-8742-DC0B3932BCDA}" destId="{47143496-90F8-472B-BF08-D3EEC4DE357E}" srcOrd="0" destOrd="0" presId="urn:microsoft.com/office/officeart/2008/layout/HorizontalMultiLevelHierarchy"/>
    <dgm:cxn modelId="{0132311B-3BBA-47A0-A97B-C64F89618DB3}" srcId="{74DD894B-867C-4CA5-8742-DC0B3932BCDA}" destId="{38766D03-B721-4D0F-BD93-1EA9CFD6CDC4}" srcOrd="1" destOrd="0" parTransId="{1D23EA7E-EAB2-4F54-9CAB-9B934589A2BE}" sibTransId="{8F6F8A6D-BBAE-4318-8179-0F197002F1F7}"/>
    <dgm:cxn modelId="{65AD4FAD-9921-4CA0-8E22-2D14FBDDB767}" type="presOf" srcId="{4046CB7F-98A3-4F5E-B859-82C2F888C4ED}" destId="{6396FAF8-966D-42D9-9F16-1C95D566FF20}" srcOrd="0" destOrd="0" presId="urn:microsoft.com/office/officeart/2008/layout/HorizontalMultiLevelHierarchy"/>
    <dgm:cxn modelId="{F3CF06C9-CFA8-42A0-9CD2-F1D0C1272F7B}" type="presOf" srcId="{C35CDB53-7651-422E-AA49-C406BFB5D31D}" destId="{74A5AB68-E431-46FA-8AB5-CB602D424570}" srcOrd="1" destOrd="0" presId="urn:microsoft.com/office/officeart/2008/layout/HorizontalMultiLevelHierarchy"/>
    <dgm:cxn modelId="{7A9A4410-85BE-4BAF-BD84-D2E288E3B247}" type="presOf" srcId="{63E87BBA-4217-417D-8FED-91F89BF706A3}" destId="{75E82942-D553-4581-8C66-E63167ADCE70}" srcOrd="1" destOrd="0" presId="urn:microsoft.com/office/officeart/2008/layout/HorizontalMultiLevelHierarchy"/>
    <dgm:cxn modelId="{4798DB3C-54BD-4FA1-824F-E3B9E0B10F60}" srcId="{D4A4BE1B-5880-42FF-BCAF-76533558172F}" destId="{F0308FDC-8C4E-4ED3-B0F0-BAC7F896BD2D}" srcOrd="1" destOrd="0" parTransId="{AC49E651-6392-4A09-B97F-B09031CFA6B8}" sibTransId="{B8A26E8C-3A23-4012-BADF-9F38E553DF93}"/>
    <dgm:cxn modelId="{4C64E6C9-9B5A-404F-8110-5031102C128B}" type="presOf" srcId="{47CB8224-94F4-41F0-8301-E6A42D668786}" destId="{7E76BCD5-2CDC-4150-AF96-483B095E4B41}" srcOrd="1" destOrd="0" presId="urn:microsoft.com/office/officeart/2008/layout/HorizontalMultiLevelHierarchy"/>
    <dgm:cxn modelId="{3EB43C77-A178-434E-B7E2-7D4A2BBCEE85}" type="presOf" srcId="{DF17F823-7CB6-493C-8B19-4A224D235F8B}" destId="{B4E61388-BA87-410A-B3A5-BFE47E2F0D82}" srcOrd="0" destOrd="0" presId="urn:microsoft.com/office/officeart/2008/layout/HorizontalMultiLevelHierarchy"/>
    <dgm:cxn modelId="{C042591D-6239-4242-86E4-9916FB9200E6}" type="presOf" srcId="{AC49E651-6392-4A09-B97F-B09031CFA6B8}" destId="{B9AD123F-CA78-43AD-9578-92D47F8F40D0}" srcOrd="1" destOrd="0" presId="urn:microsoft.com/office/officeart/2008/layout/HorizontalMultiLevelHierarchy"/>
    <dgm:cxn modelId="{CFB83DA6-54EA-424E-9A72-4CE678F59A24}" type="presOf" srcId="{7B0FEDC9-D3B9-4405-9AF5-0E4667C94E30}" destId="{B65AA93E-75CF-4052-B4FF-7733048EE5E5}" srcOrd="0" destOrd="0" presId="urn:microsoft.com/office/officeart/2008/layout/HorizontalMultiLevelHierarchy"/>
    <dgm:cxn modelId="{2C4B9BDA-1D54-473C-BDD4-021040C26804}" srcId="{E1B6B9A0-2409-48BD-9CC7-DD877DFC2171}" destId="{CD216C75-A77E-4395-86BB-86D1DD5D4C60}" srcOrd="0" destOrd="0" parTransId="{90415016-9516-4CF0-84A0-DF5E46AF59A8}" sibTransId="{A8AE3DF5-D09E-4169-9386-758960E76602}"/>
    <dgm:cxn modelId="{6A02177D-DEBC-4F6C-917C-85832F83B666}" srcId="{74DD894B-867C-4CA5-8742-DC0B3932BCDA}" destId="{76C2CE32-BCAE-4BB8-8C90-C522D8F9DB42}" srcOrd="6" destOrd="0" parTransId="{4E5E1C27-1B53-450E-AC95-9CDDA665AED4}" sibTransId="{87BB5529-48B6-43FD-8B0A-56FD94F12E4F}"/>
    <dgm:cxn modelId="{7C9E5240-5993-43FA-B3AF-F4153B858649}" type="presOf" srcId="{A9D87984-3DEE-43AE-8614-0B5F729913A3}" destId="{23AB0152-37F8-4BA4-8A9E-15C13E4B40FB}" srcOrd="1" destOrd="0" presId="urn:microsoft.com/office/officeart/2008/layout/HorizontalMultiLevelHierarchy"/>
    <dgm:cxn modelId="{2B07CDBC-E012-408E-81AD-F59DDCAEC486}" type="presOf" srcId="{ECF5E8EC-C3B6-48E7-98B9-B38F6672E43C}" destId="{DF60BFFE-C2CC-4F78-A022-6F2726C91603}" srcOrd="0" destOrd="0" presId="urn:microsoft.com/office/officeart/2008/layout/HorizontalMultiLevelHierarchy"/>
    <dgm:cxn modelId="{28BDEE91-8C41-4894-9F70-32145E8B7B3C}" type="presOf" srcId="{E177C797-F3BA-413F-B121-AC4F79A19F93}" destId="{E188D220-44F7-4DE8-BCBA-BBFE66781142}" srcOrd="0" destOrd="0" presId="urn:microsoft.com/office/officeart/2008/layout/HorizontalMultiLevelHierarchy"/>
    <dgm:cxn modelId="{B437977C-695D-437F-8085-6EE7BFD5333C}" type="presOf" srcId="{81360E16-06B3-4C0C-8D2B-E755246730E0}" destId="{FD5F32BB-A791-40B1-AFBE-68D541DF301B}" srcOrd="1" destOrd="0" presId="urn:microsoft.com/office/officeart/2008/layout/HorizontalMultiLevelHierarchy"/>
    <dgm:cxn modelId="{FE4C89B2-607F-4F73-8AD3-1168FD48CC1C}" type="presOf" srcId="{76C2CE32-BCAE-4BB8-8C90-C522D8F9DB42}" destId="{9AAAD4FC-C555-4904-B445-0D69E4AE90DD}" srcOrd="0" destOrd="0" presId="urn:microsoft.com/office/officeart/2008/layout/HorizontalMultiLevelHierarchy"/>
    <dgm:cxn modelId="{A2AAC78A-EB15-4349-89CD-04EE8BF62ACA}" type="presOf" srcId="{F076DCD7-9F98-4EBF-892F-2149B6B5A1A4}" destId="{A0C7C23D-E287-4D65-B4BF-D0F2A14A89C0}" srcOrd="0" destOrd="0" presId="urn:microsoft.com/office/officeart/2008/layout/HorizontalMultiLevelHierarchy"/>
    <dgm:cxn modelId="{DC8D20F8-7BF2-4B9A-9C15-D91F167C64D7}" srcId="{AD08CAD2-37DF-46D4-8BD2-80D0A1053F29}" destId="{D4A4BE1B-5880-42FF-BCAF-76533558172F}" srcOrd="0" destOrd="0" parTransId="{7FDCCA3A-682F-476F-B19D-37F7CC0A2704}" sibTransId="{8E378F30-B3E1-487C-BA1E-F2F7B83AFC52}"/>
    <dgm:cxn modelId="{C5220F95-F948-480D-950A-2DE39657F9EF}" type="presOf" srcId="{7FDCCA3A-682F-476F-B19D-37F7CC0A2704}" destId="{560EE881-D908-4857-A5D5-75F4C717118F}" srcOrd="1" destOrd="0" presId="urn:microsoft.com/office/officeart/2008/layout/HorizontalMultiLevelHierarchy"/>
    <dgm:cxn modelId="{6673A55A-2073-4963-A7EA-2114959F8916}" type="presOf" srcId="{7FDCCA3A-682F-476F-B19D-37F7CC0A2704}" destId="{20980F0A-8D26-4EC5-BB36-3AB4839BB7B0}" srcOrd="0" destOrd="0" presId="urn:microsoft.com/office/officeart/2008/layout/HorizontalMultiLevelHierarchy"/>
    <dgm:cxn modelId="{31746C0C-6021-48E5-B789-A11BD3224188}" type="presOf" srcId="{D4A4BE1B-5880-42FF-BCAF-76533558172F}" destId="{07FF6796-8D8E-47CA-A8FD-A5765EA3BE65}" srcOrd="0" destOrd="0" presId="urn:microsoft.com/office/officeart/2008/layout/HorizontalMultiLevelHierarchy"/>
    <dgm:cxn modelId="{CBD25255-B9AA-4E31-ABB7-767A42C376A1}" type="presOf" srcId="{AD08CAD2-37DF-46D4-8BD2-80D0A1053F29}" destId="{C108E0E7-A27F-4498-82D3-B611E6C5C742}" srcOrd="0" destOrd="0" presId="urn:microsoft.com/office/officeart/2008/layout/HorizontalMultiLevelHierarchy"/>
    <dgm:cxn modelId="{08EB29F5-3D21-4D8F-AFA0-9C966FDB5A28}" type="presOf" srcId="{1D23EA7E-EAB2-4F54-9CAB-9B934589A2BE}" destId="{68A7707F-F3CF-4AD4-B48C-084AFC53ACD4}" srcOrd="1" destOrd="0" presId="urn:microsoft.com/office/officeart/2008/layout/HorizontalMultiLevelHierarchy"/>
    <dgm:cxn modelId="{8E066DCB-77B8-44C8-B447-25452B664F73}" srcId="{74DD894B-867C-4CA5-8742-DC0B3932BCDA}" destId="{DF17F823-7CB6-493C-8B19-4A224D235F8B}" srcOrd="3" destOrd="0" parTransId="{C35CDB53-7651-422E-AA49-C406BFB5D31D}" sibTransId="{8C7B60FA-33DB-41E6-9476-AC6F240FA7DF}"/>
    <dgm:cxn modelId="{A15FDA70-DC1A-4A4A-A217-A17873F6B486}" type="presParOf" srcId="{EA1C6FB9-0712-43FF-8FA2-A22CCD52B57E}" destId="{E7F41247-887C-47E9-AD0C-E3B5151A0167}" srcOrd="0" destOrd="0" presId="urn:microsoft.com/office/officeart/2008/layout/HorizontalMultiLevelHierarchy"/>
    <dgm:cxn modelId="{622671E4-F55D-490F-B812-B701CDB5F861}" type="presParOf" srcId="{E7F41247-887C-47E9-AD0C-E3B5151A0167}" destId="{BEFE641E-6610-4286-AC3B-9883475BC242}" srcOrd="0" destOrd="0" presId="urn:microsoft.com/office/officeart/2008/layout/HorizontalMultiLevelHierarchy"/>
    <dgm:cxn modelId="{2E4A9CC2-A1F2-4F55-B57C-CD53CAE41443}" type="presParOf" srcId="{E7F41247-887C-47E9-AD0C-E3B5151A0167}" destId="{0AED5960-B976-44A8-A2A4-C0FFBECD81E2}" srcOrd="1" destOrd="0" presId="urn:microsoft.com/office/officeart/2008/layout/HorizontalMultiLevelHierarchy"/>
    <dgm:cxn modelId="{F7A3B12A-1A94-4A2D-ABCA-671EA1093994}" type="presParOf" srcId="{0AED5960-B976-44A8-A2A4-C0FFBECD81E2}" destId="{272808EF-FE28-446C-A12B-6339EFDF189B}" srcOrd="0" destOrd="0" presId="urn:microsoft.com/office/officeart/2008/layout/HorizontalMultiLevelHierarchy"/>
    <dgm:cxn modelId="{7229DFDD-FC5F-4E8B-9FB5-3553C1313B57}" type="presParOf" srcId="{272808EF-FE28-446C-A12B-6339EFDF189B}" destId="{23AB0152-37F8-4BA4-8A9E-15C13E4B40FB}" srcOrd="0" destOrd="0" presId="urn:microsoft.com/office/officeart/2008/layout/HorizontalMultiLevelHierarchy"/>
    <dgm:cxn modelId="{1067871C-558C-4B90-8C3D-269CF966CE1C}" type="presParOf" srcId="{0AED5960-B976-44A8-A2A4-C0FFBECD81E2}" destId="{3BA2E0D4-7DEC-458F-844E-19CA8FF21887}" srcOrd="1" destOrd="0" presId="urn:microsoft.com/office/officeart/2008/layout/HorizontalMultiLevelHierarchy"/>
    <dgm:cxn modelId="{73D33085-656F-4429-93C2-8BB177BDCB03}" type="presParOf" srcId="{3BA2E0D4-7DEC-458F-844E-19CA8FF21887}" destId="{C108E0E7-A27F-4498-82D3-B611E6C5C742}" srcOrd="0" destOrd="0" presId="urn:microsoft.com/office/officeart/2008/layout/HorizontalMultiLevelHierarchy"/>
    <dgm:cxn modelId="{674582AF-1EC8-4CED-9DF6-D929AE4EFA8C}" type="presParOf" srcId="{3BA2E0D4-7DEC-458F-844E-19CA8FF21887}" destId="{A45735BF-AFF7-42CA-9DDE-55346682E9B3}" srcOrd="1" destOrd="0" presId="urn:microsoft.com/office/officeart/2008/layout/HorizontalMultiLevelHierarchy"/>
    <dgm:cxn modelId="{3F05C504-4CB0-4826-87D4-72D371A1CDCC}" type="presParOf" srcId="{A45735BF-AFF7-42CA-9DDE-55346682E9B3}" destId="{20980F0A-8D26-4EC5-BB36-3AB4839BB7B0}" srcOrd="0" destOrd="0" presId="urn:microsoft.com/office/officeart/2008/layout/HorizontalMultiLevelHierarchy"/>
    <dgm:cxn modelId="{230525A5-4FF5-4E16-844B-858C4FCF716A}" type="presParOf" srcId="{20980F0A-8D26-4EC5-BB36-3AB4839BB7B0}" destId="{560EE881-D908-4857-A5D5-75F4C717118F}" srcOrd="0" destOrd="0" presId="urn:microsoft.com/office/officeart/2008/layout/HorizontalMultiLevelHierarchy"/>
    <dgm:cxn modelId="{9C431B4D-C4FF-4B22-B175-68D27DD7F622}" type="presParOf" srcId="{A45735BF-AFF7-42CA-9DDE-55346682E9B3}" destId="{682A4916-9CD7-4DD4-978D-6510B76DE7BC}" srcOrd="1" destOrd="0" presId="urn:microsoft.com/office/officeart/2008/layout/HorizontalMultiLevelHierarchy"/>
    <dgm:cxn modelId="{75148554-A4FF-4DB0-B46C-2435B938EC1C}" type="presParOf" srcId="{682A4916-9CD7-4DD4-978D-6510B76DE7BC}" destId="{07FF6796-8D8E-47CA-A8FD-A5765EA3BE65}" srcOrd="0" destOrd="0" presId="urn:microsoft.com/office/officeart/2008/layout/HorizontalMultiLevelHierarchy"/>
    <dgm:cxn modelId="{E231AB05-EBBF-47E9-B2EF-3EC6F79ED829}" type="presParOf" srcId="{682A4916-9CD7-4DD4-978D-6510B76DE7BC}" destId="{DB5BF554-700C-4E26-A0DD-87023D3D2F2E}" srcOrd="1" destOrd="0" presId="urn:microsoft.com/office/officeart/2008/layout/HorizontalMultiLevelHierarchy"/>
    <dgm:cxn modelId="{B050406A-37C7-4C54-AC17-C1039E70ADE6}" type="presParOf" srcId="{DB5BF554-700C-4E26-A0DD-87023D3D2F2E}" destId="{7B453D2A-8694-4BB2-986F-F1DC2D9543C6}" srcOrd="0" destOrd="0" presId="urn:microsoft.com/office/officeart/2008/layout/HorizontalMultiLevelHierarchy"/>
    <dgm:cxn modelId="{5E042A63-7375-48C9-840D-588B2F2F82B4}" type="presParOf" srcId="{7B453D2A-8694-4BB2-986F-F1DC2D9543C6}" destId="{FD5F32BB-A791-40B1-AFBE-68D541DF301B}" srcOrd="0" destOrd="0" presId="urn:microsoft.com/office/officeart/2008/layout/HorizontalMultiLevelHierarchy"/>
    <dgm:cxn modelId="{D47C4AC1-0554-4D7E-ABDA-B0D578991713}" type="presParOf" srcId="{DB5BF554-700C-4E26-A0DD-87023D3D2F2E}" destId="{463123E7-CB1F-4C4E-A0B5-FDA98F083DDB}" srcOrd="1" destOrd="0" presId="urn:microsoft.com/office/officeart/2008/layout/HorizontalMultiLevelHierarchy"/>
    <dgm:cxn modelId="{D6E8C1BC-BE93-4CEB-B079-F45BE3A57D6E}" type="presParOf" srcId="{463123E7-CB1F-4C4E-A0B5-FDA98F083DDB}" destId="{E1511183-86DF-4ACD-B680-B8932B8DE9D2}" srcOrd="0" destOrd="0" presId="urn:microsoft.com/office/officeart/2008/layout/HorizontalMultiLevelHierarchy"/>
    <dgm:cxn modelId="{38918A23-11CE-468E-81BF-10DFF5B528EC}" type="presParOf" srcId="{463123E7-CB1F-4C4E-A0B5-FDA98F083DDB}" destId="{532647F8-E9B7-4511-91E7-2EF4BB63626D}" srcOrd="1" destOrd="0" presId="urn:microsoft.com/office/officeart/2008/layout/HorizontalMultiLevelHierarchy"/>
    <dgm:cxn modelId="{633AD299-42DC-43FA-95BF-A22CF57749F4}" type="presParOf" srcId="{DB5BF554-700C-4E26-A0DD-87023D3D2F2E}" destId="{B6727D60-D2F6-4078-87C6-9EB6741FD696}" srcOrd="2" destOrd="0" presId="urn:microsoft.com/office/officeart/2008/layout/HorizontalMultiLevelHierarchy"/>
    <dgm:cxn modelId="{BD53749D-DE53-419D-BD99-E42196CA2DDD}" type="presParOf" srcId="{B6727D60-D2F6-4078-87C6-9EB6741FD696}" destId="{B9AD123F-CA78-43AD-9578-92D47F8F40D0}" srcOrd="0" destOrd="0" presId="urn:microsoft.com/office/officeart/2008/layout/HorizontalMultiLevelHierarchy"/>
    <dgm:cxn modelId="{94FAEB9A-F436-4007-A823-10C66DC1A4F8}" type="presParOf" srcId="{DB5BF554-700C-4E26-A0DD-87023D3D2F2E}" destId="{C3C1919F-48C7-450E-BAE9-8478E320E772}" srcOrd="3" destOrd="0" presId="urn:microsoft.com/office/officeart/2008/layout/HorizontalMultiLevelHierarchy"/>
    <dgm:cxn modelId="{7A91E838-554B-4DAD-9529-36AF74FFF121}" type="presParOf" srcId="{C3C1919F-48C7-450E-BAE9-8478E320E772}" destId="{22B3D45A-1F63-4E15-8AD8-4975E47627AF}" srcOrd="0" destOrd="0" presId="urn:microsoft.com/office/officeart/2008/layout/HorizontalMultiLevelHierarchy"/>
    <dgm:cxn modelId="{58032740-9BC3-4439-A126-44790D6451FC}" type="presParOf" srcId="{C3C1919F-48C7-450E-BAE9-8478E320E772}" destId="{FCEAC43B-8BC9-403B-BAF0-57699313AB81}" srcOrd="1" destOrd="0" presId="urn:microsoft.com/office/officeart/2008/layout/HorizontalMultiLevelHierarchy"/>
    <dgm:cxn modelId="{DE6CBF2C-D33F-440A-93CC-52D58262505D}" type="presParOf" srcId="{A45735BF-AFF7-42CA-9DDE-55346682E9B3}" destId="{73169725-290E-4024-B831-6EC685092C43}" srcOrd="2" destOrd="0" presId="urn:microsoft.com/office/officeart/2008/layout/HorizontalMultiLevelHierarchy"/>
    <dgm:cxn modelId="{8FA541C4-4358-4589-A97A-41616063BDD1}" type="presParOf" srcId="{73169725-290E-4024-B831-6EC685092C43}" destId="{07E62C3E-20FC-400B-B556-7A486BA5C23F}" srcOrd="0" destOrd="0" presId="urn:microsoft.com/office/officeart/2008/layout/HorizontalMultiLevelHierarchy"/>
    <dgm:cxn modelId="{2904C781-666B-47BF-A6D2-F02DF4C96FD0}" type="presParOf" srcId="{A45735BF-AFF7-42CA-9DDE-55346682E9B3}" destId="{4AB33CF2-E33B-4B4D-AA9D-87ECFBC8986C}" srcOrd="3" destOrd="0" presId="urn:microsoft.com/office/officeart/2008/layout/HorizontalMultiLevelHierarchy"/>
    <dgm:cxn modelId="{E9D10858-E8A5-42D6-9F12-60160609321A}" type="presParOf" srcId="{4AB33CF2-E33B-4B4D-AA9D-87ECFBC8986C}" destId="{47143496-90F8-472B-BF08-D3EEC4DE357E}" srcOrd="0" destOrd="0" presId="urn:microsoft.com/office/officeart/2008/layout/HorizontalMultiLevelHierarchy"/>
    <dgm:cxn modelId="{8D5D54AD-2665-42F6-BF66-46CD2B43FA57}" type="presParOf" srcId="{4AB33CF2-E33B-4B4D-AA9D-87ECFBC8986C}" destId="{5A551FEB-E996-4FF8-A670-C5A20FDD6D68}" srcOrd="1" destOrd="0" presId="urn:microsoft.com/office/officeart/2008/layout/HorizontalMultiLevelHierarchy"/>
    <dgm:cxn modelId="{BFB46CD7-3911-46D1-A523-B68A37D78E4B}" type="presParOf" srcId="{5A551FEB-E996-4FF8-A670-C5A20FDD6D68}" destId="{EE7AA15C-9FEE-429E-B96B-116961A49FD5}" srcOrd="0" destOrd="0" presId="urn:microsoft.com/office/officeart/2008/layout/HorizontalMultiLevelHierarchy"/>
    <dgm:cxn modelId="{DE8CB872-C333-40A0-BBC4-470EED40A889}" type="presParOf" srcId="{EE7AA15C-9FEE-429E-B96B-116961A49FD5}" destId="{0E26FF99-910A-4A67-ACBE-179EE2221622}" srcOrd="0" destOrd="0" presId="urn:microsoft.com/office/officeart/2008/layout/HorizontalMultiLevelHierarchy"/>
    <dgm:cxn modelId="{0ED814B3-271D-4474-A750-AF16312F73CF}" type="presParOf" srcId="{5A551FEB-E996-4FF8-A670-C5A20FDD6D68}" destId="{130D0AEF-3946-4108-9793-21ED0B0CA626}" srcOrd="1" destOrd="0" presId="urn:microsoft.com/office/officeart/2008/layout/HorizontalMultiLevelHierarchy"/>
    <dgm:cxn modelId="{0F606A16-6233-4288-AF84-043B11CDD1F8}" type="presParOf" srcId="{130D0AEF-3946-4108-9793-21ED0B0CA626}" destId="{1AE825C3-036D-4F7E-8325-56690D2A175A}" srcOrd="0" destOrd="0" presId="urn:microsoft.com/office/officeart/2008/layout/HorizontalMultiLevelHierarchy"/>
    <dgm:cxn modelId="{72AD1D13-C90F-4824-A469-02A6C1BB130C}" type="presParOf" srcId="{130D0AEF-3946-4108-9793-21ED0B0CA626}" destId="{F67E7509-7E99-4A12-A244-986F0CAFBB39}" srcOrd="1" destOrd="0" presId="urn:microsoft.com/office/officeart/2008/layout/HorizontalMultiLevelHierarchy"/>
    <dgm:cxn modelId="{132FF02C-000C-47DA-85AE-49B75D369EA5}" type="presParOf" srcId="{5A551FEB-E996-4FF8-A670-C5A20FDD6D68}" destId="{7641F920-8192-4369-8080-A3FE0F39EC0A}" srcOrd="2" destOrd="0" presId="urn:microsoft.com/office/officeart/2008/layout/HorizontalMultiLevelHierarchy"/>
    <dgm:cxn modelId="{F17D57E5-D430-42F5-9888-DBF87F61C2FC}" type="presParOf" srcId="{7641F920-8192-4369-8080-A3FE0F39EC0A}" destId="{68A7707F-F3CF-4AD4-B48C-084AFC53ACD4}" srcOrd="0" destOrd="0" presId="urn:microsoft.com/office/officeart/2008/layout/HorizontalMultiLevelHierarchy"/>
    <dgm:cxn modelId="{08730270-BC42-4762-B812-EA476B1F706A}" type="presParOf" srcId="{5A551FEB-E996-4FF8-A670-C5A20FDD6D68}" destId="{593B8B36-7A54-4282-927E-AD129618BCE9}" srcOrd="3" destOrd="0" presId="urn:microsoft.com/office/officeart/2008/layout/HorizontalMultiLevelHierarchy"/>
    <dgm:cxn modelId="{0668F181-3C93-4367-BE9D-5ABC3AC326F3}" type="presParOf" srcId="{593B8B36-7A54-4282-927E-AD129618BCE9}" destId="{69651884-0D0F-4213-9BAA-5C4434237C4A}" srcOrd="0" destOrd="0" presId="urn:microsoft.com/office/officeart/2008/layout/HorizontalMultiLevelHierarchy"/>
    <dgm:cxn modelId="{0598773B-0BC7-4CD0-80A6-DAE038137952}" type="presParOf" srcId="{593B8B36-7A54-4282-927E-AD129618BCE9}" destId="{FEC81594-8A6B-4CCB-A2D1-DC11C76BC758}" srcOrd="1" destOrd="0" presId="urn:microsoft.com/office/officeart/2008/layout/HorizontalMultiLevelHierarchy"/>
    <dgm:cxn modelId="{E44476F2-FBE7-4B34-9DC4-4202D6F9B7E9}" type="presParOf" srcId="{5A551FEB-E996-4FF8-A670-C5A20FDD6D68}" destId="{B65AA93E-75CF-4052-B4FF-7733048EE5E5}" srcOrd="4" destOrd="0" presId="urn:microsoft.com/office/officeart/2008/layout/HorizontalMultiLevelHierarchy"/>
    <dgm:cxn modelId="{3918DF71-57CA-4667-9CA6-8AC5825D8283}" type="presParOf" srcId="{B65AA93E-75CF-4052-B4FF-7733048EE5E5}" destId="{55527F29-B25E-4861-8AD9-A18F247C7ECA}" srcOrd="0" destOrd="0" presId="urn:microsoft.com/office/officeart/2008/layout/HorizontalMultiLevelHierarchy"/>
    <dgm:cxn modelId="{F8F7FCF8-F5E2-4817-8975-708D64DD2751}" type="presParOf" srcId="{5A551FEB-E996-4FF8-A670-C5A20FDD6D68}" destId="{8D9BD761-D026-4AC7-ACD9-573EC2DEAF54}" srcOrd="5" destOrd="0" presId="urn:microsoft.com/office/officeart/2008/layout/HorizontalMultiLevelHierarchy"/>
    <dgm:cxn modelId="{5B70DAFD-08B3-4832-8B0B-2CA898768FCC}" type="presParOf" srcId="{8D9BD761-D026-4AC7-ACD9-573EC2DEAF54}" destId="{DF60BFFE-C2CC-4F78-A022-6F2726C91603}" srcOrd="0" destOrd="0" presId="urn:microsoft.com/office/officeart/2008/layout/HorizontalMultiLevelHierarchy"/>
    <dgm:cxn modelId="{37D0AA7D-92C3-44B6-821F-D210E0DEDF83}" type="presParOf" srcId="{8D9BD761-D026-4AC7-ACD9-573EC2DEAF54}" destId="{008FF425-D655-4132-848F-07F39F1BC5E6}" srcOrd="1" destOrd="0" presId="urn:microsoft.com/office/officeart/2008/layout/HorizontalMultiLevelHierarchy"/>
    <dgm:cxn modelId="{2E860C56-1EE9-4886-82C7-B90B2E06579C}" type="presParOf" srcId="{5A551FEB-E996-4FF8-A670-C5A20FDD6D68}" destId="{80AB09BC-6822-4507-A120-2DF315753037}" srcOrd="6" destOrd="0" presId="urn:microsoft.com/office/officeart/2008/layout/HorizontalMultiLevelHierarchy"/>
    <dgm:cxn modelId="{66DD215B-33F2-4E16-955C-64628260D5B1}" type="presParOf" srcId="{80AB09BC-6822-4507-A120-2DF315753037}" destId="{74A5AB68-E431-46FA-8AB5-CB602D424570}" srcOrd="0" destOrd="0" presId="urn:microsoft.com/office/officeart/2008/layout/HorizontalMultiLevelHierarchy"/>
    <dgm:cxn modelId="{97EF4A5A-F62F-45DB-9558-8FB72622F692}" type="presParOf" srcId="{5A551FEB-E996-4FF8-A670-C5A20FDD6D68}" destId="{4D8D43C5-8C67-4DCC-AA0B-4C9CB5D883BF}" srcOrd="7" destOrd="0" presId="urn:microsoft.com/office/officeart/2008/layout/HorizontalMultiLevelHierarchy"/>
    <dgm:cxn modelId="{084D2196-A426-4810-BA94-2E0387493E94}" type="presParOf" srcId="{4D8D43C5-8C67-4DCC-AA0B-4C9CB5D883BF}" destId="{B4E61388-BA87-410A-B3A5-BFE47E2F0D82}" srcOrd="0" destOrd="0" presId="urn:microsoft.com/office/officeart/2008/layout/HorizontalMultiLevelHierarchy"/>
    <dgm:cxn modelId="{EA6772B5-969B-4122-8E75-DD1AB8DDE999}" type="presParOf" srcId="{4D8D43C5-8C67-4DCC-AA0B-4C9CB5D883BF}" destId="{A18003F6-AA07-43C5-9D6A-5164F9693F34}" srcOrd="1" destOrd="0" presId="urn:microsoft.com/office/officeart/2008/layout/HorizontalMultiLevelHierarchy"/>
    <dgm:cxn modelId="{3C65D57F-E077-4386-A23A-A1203221620E}" type="presParOf" srcId="{5A551FEB-E996-4FF8-A670-C5A20FDD6D68}" destId="{5BBB7502-3D83-4788-8965-A202B2533A4D}" srcOrd="8" destOrd="0" presId="urn:microsoft.com/office/officeart/2008/layout/HorizontalMultiLevelHierarchy"/>
    <dgm:cxn modelId="{55EAEC7A-A075-4AEB-9552-25E09C765C11}" type="presParOf" srcId="{5BBB7502-3D83-4788-8965-A202B2533A4D}" destId="{7E76BCD5-2CDC-4150-AF96-483B095E4B41}" srcOrd="0" destOrd="0" presId="urn:microsoft.com/office/officeart/2008/layout/HorizontalMultiLevelHierarchy"/>
    <dgm:cxn modelId="{5F860F57-01AE-4128-B156-91E065046205}" type="presParOf" srcId="{5A551FEB-E996-4FF8-A670-C5A20FDD6D68}" destId="{F48EA756-FFA1-4332-A229-3E3869E4BF11}" srcOrd="9" destOrd="0" presId="urn:microsoft.com/office/officeart/2008/layout/HorizontalMultiLevelHierarchy"/>
    <dgm:cxn modelId="{4D7FD222-BC06-4B2C-B50E-FF2DA33EA7EF}" type="presParOf" srcId="{F48EA756-FFA1-4332-A229-3E3869E4BF11}" destId="{5713F906-5AC6-4190-BC77-8E16D4AC055B}" srcOrd="0" destOrd="0" presId="urn:microsoft.com/office/officeart/2008/layout/HorizontalMultiLevelHierarchy"/>
    <dgm:cxn modelId="{CF00EBD4-2AD6-4DDD-A6CE-D21815C2121E}" type="presParOf" srcId="{F48EA756-FFA1-4332-A229-3E3869E4BF11}" destId="{34158551-A65D-4048-BE9C-6BEF5C278700}" srcOrd="1" destOrd="0" presId="urn:microsoft.com/office/officeart/2008/layout/HorizontalMultiLevelHierarchy"/>
    <dgm:cxn modelId="{AD047C20-6DA5-47A8-A53D-001C44DD5CDA}" type="presParOf" srcId="{5A551FEB-E996-4FF8-A670-C5A20FDD6D68}" destId="{98DF7A66-BE3B-4836-B2BB-A626CF870C93}" srcOrd="10" destOrd="0" presId="urn:microsoft.com/office/officeart/2008/layout/HorizontalMultiLevelHierarchy"/>
    <dgm:cxn modelId="{C9609574-D49C-43EF-B4E4-0699E0890A0E}" type="presParOf" srcId="{98DF7A66-BE3B-4836-B2BB-A626CF870C93}" destId="{75E82942-D553-4581-8C66-E63167ADCE70}" srcOrd="0" destOrd="0" presId="urn:microsoft.com/office/officeart/2008/layout/HorizontalMultiLevelHierarchy"/>
    <dgm:cxn modelId="{CF850797-46F5-4759-8DC8-ECA4AC5923CA}" type="presParOf" srcId="{5A551FEB-E996-4FF8-A670-C5A20FDD6D68}" destId="{ED3C8D60-ABB9-477E-91F4-C9CBF60C136F}" srcOrd="11" destOrd="0" presId="urn:microsoft.com/office/officeart/2008/layout/HorizontalMultiLevelHierarchy"/>
    <dgm:cxn modelId="{90DDAFA8-8556-4CF7-9155-41193506F7FD}" type="presParOf" srcId="{ED3C8D60-ABB9-477E-91F4-C9CBF60C136F}" destId="{A0C7C23D-E287-4D65-B4BF-D0F2A14A89C0}" srcOrd="0" destOrd="0" presId="urn:microsoft.com/office/officeart/2008/layout/HorizontalMultiLevelHierarchy"/>
    <dgm:cxn modelId="{F9FBC9F9-09EE-40D0-965A-F22ED8A6C508}" type="presParOf" srcId="{ED3C8D60-ABB9-477E-91F4-C9CBF60C136F}" destId="{F974B239-A639-48EE-8EAA-C14C642B5569}" srcOrd="1" destOrd="0" presId="urn:microsoft.com/office/officeart/2008/layout/HorizontalMultiLevelHierarchy"/>
    <dgm:cxn modelId="{DF373A21-9E0C-4B81-BF0D-14681AD7B7F4}" type="presParOf" srcId="{5A551FEB-E996-4FF8-A670-C5A20FDD6D68}" destId="{B46E8EC5-6453-4FE3-9D96-1F7A8AF7A101}" srcOrd="12" destOrd="0" presId="urn:microsoft.com/office/officeart/2008/layout/HorizontalMultiLevelHierarchy"/>
    <dgm:cxn modelId="{F108A9A9-936E-4591-BF3B-36F51E6A48AD}" type="presParOf" srcId="{B46E8EC5-6453-4FE3-9D96-1F7A8AF7A101}" destId="{128AE05E-DFE6-47F8-A06A-62A921888B45}" srcOrd="0" destOrd="0" presId="urn:microsoft.com/office/officeart/2008/layout/HorizontalMultiLevelHierarchy"/>
    <dgm:cxn modelId="{003FA7B1-A1F2-42CD-8988-C64132F692C6}" type="presParOf" srcId="{5A551FEB-E996-4FF8-A670-C5A20FDD6D68}" destId="{18ADD036-EA98-4F8E-92EF-A985CF466C6B}" srcOrd="13" destOrd="0" presId="urn:microsoft.com/office/officeart/2008/layout/HorizontalMultiLevelHierarchy"/>
    <dgm:cxn modelId="{F57F42E9-C174-4166-A235-9D6E8DAF6B84}" type="presParOf" srcId="{18ADD036-EA98-4F8E-92EF-A985CF466C6B}" destId="{9AAAD4FC-C555-4904-B445-0D69E4AE90DD}" srcOrd="0" destOrd="0" presId="urn:microsoft.com/office/officeart/2008/layout/HorizontalMultiLevelHierarchy"/>
    <dgm:cxn modelId="{4175DAFF-E032-48E2-98F0-1D2A78D0A32C}" type="presParOf" srcId="{18ADD036-EA98-4F8E-92EF-A985CF466C6B}" destId="{B0E0F55C-9048-440B-B9FE-09613A516D08}" srcOrd="1" destOrd="0" presId="urn:microsoft.com/office/officeart/2008/layout/HorizontalMultiLevelHierarchy"/>
    <dgm:cxn modelId="{DC7D5696-91E2-4842-B665-CD03B4C03D17}" type="presParOf" srcId="{0AED5960-B976-44A8-A2A4-C0FFBECD81E2}" destId="{E188D220-44F7-4DE8-BCBA-BBFE66781142}" srcOrd="2" destOrd="0" presId="urn:microsoft.com/office/officeart/2008/layout/HorizontalMultiLevelHierarchy"/>
    <dgm:cxn modelId="{874F09BE-81CC-4E50-BC23-3775675181E9}" type="presParOf" srcId="{E188D220-44F7-4DE8-BCBA-BBFE66781142}" destId="{D53A51AC-F1BF-4CB9-A173-90812839659E}" srcOrd="0" destOrd="0" presId="urn:microsoft.com/office/officeart/2008/layout/HorizontalMultiLevelHierarchy"/>
    <dgm:cxn modelId="{15223FB6-E8F2-4105-82C1-835ED16D82FD}" type="presParOf" srcId="{0AED5960-B976-44A8-A2A4-C0FFBECD81E2}" destId="{83320AAF-F4FA-4033-A448-3DFC095A1577}" srcOrd="3" destOrd="0" presId="urn:microsoft.com/office/officeart/2008/layout/HorizontalMultiLevelHierarchy"/>
    <dgm:cxn modelId="{EAF4365B-87E2-4E0D-8CBC-805346E09628}" type="presParOf" srcId="{83320AAF-F4FA-4033-A448-3DFC095A1577}" destId="{3CD452FA-FC05-45A5-938F-4DE2FB886B72}" srcOrd="0" destOrd="0" presId="urn:microsoft.com/office/officeart/2008/layout/HorizontalMultiLevelHierarchy"/>
    <dgm:cxn modelId="{9AB47A70-0998-4F3E-BF92-6A6AD963FD1E}" type="presParOf" srcId="{83320AAF-F4FA-4033-A448-3DFC095A1577}" destId="{33CA272B-8284-4A73-B4CD-67DFF1008BE0}" srcOrd="1" destOrd="0" presId="urn:microsoft.com/office/officeart/2008/layout/HorizontalMultiLevelHierarchy"/>
    <dgm:cxn modelId="{0A5FE716-CADB-4C4C-B2FB-2BA9C01CD247}" type="presParOf" srcId="{33CA272B-8284-4A73-B4CD-67DFF1008BE0}" destId="{94EFF103-BD15-4914-8BE8-E89D5E7BBA96}" srcOrd="0" destOrd="0" presId="urn:microsoft.com/office/officeart/2008/layout/HorizontalMultiLevelHierarchy"/>
    <dgm:cxn modelId="{8B9FE558-7CF0-4984-B288-7A448EF7D437}" type="presParOf" srcId="{94EFF103-BD15-4914-8BE8-E89D5E7BBA96}" destId="{8E2D1086-42B7-4F56-9339-74F4B0F9A11D}" srcOrd="0" destOrd="0" presId="urn:microsoft.com/office/officeart/2008/layout/HorizontalMultiLevelHierarchy"/>
    <dgm:cxn modelId="{CE2EDA6E-E380-4419-870A-E459AC663702}" type="presParOf" srcId="{33CA272B-8284-4A73-B4CD-67DFF1008BE0}" destId="{05F8EE49-18EE-42F3-818B-FB81C4BCE31A}" srcOrd="1" destOrd="0" presId="urn:microsoft.com/office/officeart/2008/layout/HorizontalMultiLevelHierarchy"/>
    <dgm:cxn modelId="{AF8D471A-0386-4AD7-B8C1-DE662C4BE13A}" type="presParOf" srcId="{05F8EE49-18EE-42F3-818B-FB81C4BCE31A}" destId="{03FADD03-EA38-47F3-B14F-14DD22E15410}" srcOrd="0" destOrd="0" presId="urn:microsoft.com/office/officeart/2008/layout/HorizontalMultiLevelHierarchy"/>
    <dgm:cxn modelId="{80A5D6D9-6D42-49BA-B63F-68B06E9CD876}" type="presParOf" srcId="{05F8EE49-18EE-42F3-818B-FB81C4BCE31A}" destId="{62386B36-B569-4E92-8B1E-C47AA293AADA}" srcOrd="1" destOrd="0" presId="urn:microsoft.com/office/officeart/2008/layout/HorizontalMultiLevelHierarchy"/>
    <dgm:cxn modelId="{93866C49-289E-4200-974F-DA6A8E4D8E6E}" type="presParOf" srcId="{62386B36-B569-4E92-8B1E-C47AA293AADA}" destId="{6396FAF8-966D-42D9-9F16-1C95D566FF20}" srcOrd="0" destOrd="0" presId="urn:microsoft.com/office/officeart/2008/layout/HorizontalMultiLevelHierarchy"/>
    <dgm:cxn modelId="{D55683A5-6F44-4DF4-88CC-203D924AF7C7}" type="presParOf" srcId="{6396FAF8-966D-42D9-9F16-1C95D566FF20}" destId="{32FBF956-3E2E-4ACB-9C0D-875ECE6F6F2D}" srcOrd="0" destOrd="0" presId="urn:microsoft.com/office/officeart/2008/layout/HorizontalMultiLevelHierarchy"/>
    <dgm:cxn modelId="{4714CFFF-6D1C-42C4-AB29-13AF471426B3}" type="presParOf" srcId="{62386B36-B569-4E92-8B1E-C47AA293AADA}" destId="{47B54BA8-9CEB-4890-B7F1-DA78E3810CA4}" srcOrd="1" destOrd="0" presId="urn:microsoft.com/office/officeart/2008/layout/HorizontalMultiLevelHierarchy"/>
    <dgm:cxn modelId="{097EFEC7-F1F5-4EDD-94A8-3D379BF04015}" type="presParOf" srcId="{47B54BA8-9CEB-4890-B7F1-DA78E3810CA4}" destId="{69266C7F-B0FD-47BD-AA06-889D02C8EE50}" srcOrd="0" destOrd="0" presId="urn:microsoft.com/office/officeart/2008/layout/HorizontalMultiLevelHierarchy"/>
    <dgm:cxn modelId="{652123BC-D3BE-49BA-BA49-9FD3397B4296}" type="presParOf" srcId="{47B54BA8-9CEB-4890-B7F1-DA78E3810CA4}" destId="{095872F8-C484-4472-9C3C-814184DDFCF3}"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EF99269-719A-493A-9C84-74EB52489B00}" type="doc">
      <dgm:prSet loTypeId="urn:microsoft.com/office/officeart/2005/8/layout/radial5" loCatId="relationship" qsTypeId="urn:microsoft.com/office/officeart/2005/8/quickstyle/simple5" qsCatId="simple" csTypeId="urn:microsoft.com/office/officeart/2005/8/colors/colorful2" csCatId="colorful" phldr="1"/>
      <dgm:spPr/>
      <dgm:t>
        <a:bodyPr/>
        <a:lstStyle/>
        <a:p>
          <a:endParaRPr lang="pt-BR"/>
        </a:p>
      </dgm:t>
    </dgm:pt>
    <dgm:pt modelId="{882C8C79-6928-4269-9087-A68658C9207B}">
      <dgm:prSet phldrT="[Texto]" custT="1"/>
      <dgm:spPr/>
      <dgm:t>
        <a:bodyPr/>
        <a:lstStyle/>
        <a:p>
          <a:r>
            <a:rPr lang="pt-BR" sz="2200" dirty="0"/>
            <a:t>Gestão de Barragens</a:t>
          </a:r>
        </a:p>
      </dgm:t>
    </dgm:pt>
    <dgm:pt modelId="{38BEC1BE-6B6F-4DB0-B71F-942BD56E58F7}" type="parTrans" cxnId="{5BFC8298-E3A3-4C1C-9F8D-0AADBFC108BA}">
      <dgm:prSet/>
      <dgm:spPr/>
      <dgm:t>
        <a:bodyPr/>
        <a:lstStyle/>
        <a:p>
          <a:endParaRPr lang="pt-BR"/>
        </a:p>
      </dgm:t>
    </dgm:pt>
    <dgm:pt modelId="{3CA877EA-4995-4D50-871C-F4A2ABB2289A}" type="sibTrans" cxnId="{5BFC8298-E3A3-4C1C-9F8D-0AADBFC108BA}">
      <dgm:prSet/>
      <dgm:spPr/>
      <dgm:t>
        <a:bodyPr/>
        <a:lstStyle/>
        <a:p>
          <a:endParaRPr lang="pt-BR"/>
        </a:p>
      </dgm:t>
    </dgm:pt>
    <dgm:pt modelId="{7A61662A-C3BE-42E6-8957-4308D43B8DAC}">
      <dgm:prSet phldrT="[Texto]" custT="1"/>
      <dgm:spPr/>
      <dgm:t>
        <a:bodyPr/>
        <a:lstStyle/>
        <a:p>
          <a:endParaRPr lang="pt-BR" sz="2100" dirty="0"/>
        </a:p>
      </dgm:t>
    </dgm:pt>
    <dgm:pt modelId="{F4EDCF39-E96F-41B7-958B-2F98B3423CA2}" type="parTrans" cxnId="{56A160CA-B7A3-4F7E-8402-12A2677F0905}">
      <dgm:prSet/>
      <dgm:spPr/>
      <dgm:t>
        <a:bodyPr/>
        <a:lstStyle/>
        <a:p>
          <a:endParaRPr lang="pt-BR"/>
        </a:p>
      </dgm:t>
    </dgm:pt>
    <dgm:pt modelId="{7CD4E87E-D6F1-41C9-8EC5-826C6B75FB82}" type="sibTrans" cxnId="{56A160CA-B7A3-4F7E-8402-12A2677F0905}">
      <dgm:prSet/>
      <dgm:spPr/>
      <dgm:t>
        <a:bodyPr/>
        <a:lstStyle/>
        <a:p>
          <a:endParaRPr lang="pt-BR"/>
        </a:p>
      </dgm:t>
    </dgm:pt>
    <dgm:pt modelId="{C7CC0C1B-3948-44A2-85E6-BA67EE5BE1C3}">
      <dgm:prSet phldrT="[Texto]" custT="1"/>
      <dgm:spPr/>
      <dgm:t>
        <a:bodyPr/>
        <a:lstStyle/>
        <a:p>
          <a:r>
            <a:rPr lang="pt-BR" sz="2200" dirty="0"/>
            <a:t>Auditorias externas e internas</a:t>
          </a:r>
        </a:p>
      </dgm:t>
    </dgm:pt>
    <dgm:pt modelId="{A775D610-B095-4DB4-A6B5-040E971F745B}" type="parTrans" cxnId="{0E390A56-477F-4BE2-A8ED-720522658C7B}">
      <dgm:prSet/>
      <dgm:spPr/>
      <dgm:t>
        <a:bodyPr/>
        <a:lstStyle/>
        <a:p>
          <a:endParaRPr lang="pt-BR"/>
        </a:p>
      </dgm:t>
    </dgm:pt>
    <dgm:pt modelId="{39545FA9-5540-4720-8A64-3DBF05D5280D}" type="sibTrans" cxnId="{0E390A56-477F-4BE2-A8ED-720522658C7B}">
      <dgm:prSet/>
      <dgm:spPr/>
      <dgm:t>
        <a:bodyPr/>
        <a:lstStyle/>
        <a:p>
          <a:endParaRPr lang="pt-BR"/>
        </a:p>
      </dgm:t>
    </dgm:pt>
    <dgm:pt modelId="{6B3A8C8C-DA01-437E-B3EE-7A879AB163FB}">
      <dgm:prSet phldrT="[Texto]" custT="1"/>
      <dgm:spPr/>
      <dgm:t>
        <a:bodyPr/>
        <a:lstStyle/>
        <a:p>
          <a:r>
            <a:rPr lang="pt-BR" sz="1800" dirty="0"/>
            <a:t>Manutenção preventiva e corretiva</a:t>
          </a:r>
        </a:p>
      </dgm:t>
    </dgm:pt>
    <dgm:pt modelId="{FB86D2D8-416C-49A1-B8C2-AAD026888B49}" type="parTrans" cxnId="{73707AB0-ADDA-4B5E-8FC3-DDCBA1139855}">
      <dgm:prSet/>
      <dgm:spPr/>
      <dgm:t>
        <a:bodyPr/>
        <a:lstStyle/>
        <a:p>
          <a:endParaRPr lang="pt-BR"/>
        </a:p>
      </dgm:t>
    </dgm:pt>
    <dgm:pt modelId="{7A00D8FE-D2E7-4886-A809-C8D6DA73B24E}" type="sibTrans" cxnId="{73707AB0-ADDA-4B5E-8FC3-DDCBA1139855}">
      <dgm:prSet/>
      <dgm:spPr/>
      <dgm:t>
        <a:bodyPr/>
        <a:lstStyle/>
        <a:p>
          <a:endParaRPr lang="pt-BR"/>
        </a:p>
      </dgm:t>
    </dgm:pt>
    <dgm:pt modelId="{6A2AD95F-8BA5-41F2-87EC-472FD6976738}">
      <dgm:prSet phldrT="[Texto]" custT="1"/>
      <dgm:spPr/>
      <dgm:t>
        <a:bodyPr/>
        <a:lstStyle/>
        <a:p>
          <a:r>
            <a:rPr lang="pt-BR" sz="1800" dirty="0"/>
            <a:t>Atendimento a legislação vigente</a:t>
          </a:r>
        </a:p>
      </dgm:t>
    </dgm:pt>
    <dgm:pt modelId="{1A6AB035-C63A-4E7A-A497-D72BDFD5921E}" type="parTrans" cxnId="{2EE410EF-927C-430F-AD23-357FC1287461}">
      <dgm:prSet/>
      <dgm:spPr/>
      <dgm:t>
        <a:bodyPr/>
        <a:lstStyle/>
        <a:p>
          <a:endParaRPr lang="pt-BR"/>
        </a:p>
      </dgm:t>
    </dgm:pt>
    <dgm:pt modelId="{B110F225-6788-4AD9-B0EC-44A3AD7B0FA9}" type="sibTrans" cxnId="{2EE410EF-927C-430F-AD23-357FC1287461}">
      <dgm:prSet/>
      <dgm:spPr/>
      <dgm:t>
        <a:bodyPr/>
        <a:lstStyle/>
        <a:p>
          <a:endParaRPr lang="pt-BR"/>
        </a:p>
      </dgm:t>
    </dgm:pt>
    <dgm:pt modelId="{F5764D71-3246-41C1-A78E-5B5661875125}">
      <dgm:prSet custT="1"/>
      <dgm:spPr/>
      <dgm:t>
        <a:bodyPr/>
        <a:lstStyle/>
        <a:p>
          <a:endParaRPr lang="pt-BR" sz="2100" dirty="0"/>
        </a:p>
      </dgm:t>
    </dgm:pt>
    <dgm:pt modelId="{7C9F0934-3FD0-40BA-A38A-A63FED748823}" type="parTrans" cxnId="{67C2426B-F2A2-4A61-BD47-65ABA0E32C11}">
      <dgm:prSet/>
      <dgm:spPr/>
      <dgm:t>
        <a:bodyPr/>
        <a:lstStyle/>
        <a:p>
          <a:endParaRPr lang="pt-BR"/>
        </a:p>
      </dgm:t>
    </dgm:pt>
    <dgm:pt modelId="{5F86AA0D-2F33-4447-B680-4BE4A5421C2F}" type="sibTrans" cxnId="{67C2426B-F2A2-4A61-BD47-65ABA0E32C11}">
      <dgm:prSet/>
      <dgm:spPr/>
      <dgm:t>
        <a:bodyPr/>
        <a:lstStyle/>
        <a:p>
          <a:endParaRPr lang="pt-BR"/>
        </a:p>
      </dgm:t>
    </dgm:pt>
    <dgm:pt modelId="{91B786E6-D3DE-40A2-B665-611257113E4F}">
      <dgm:prSet/>
      <dgm:spPr/>
      <dgm:t>
        <a:bodyPr/>
        <a:lstStyle/>
        <a:p>
          <a:endParaRPr lang="pt-BR"/>
        </a:p>
      </dgm:t>
    </dgm:pt>
    <dgm:pt modelId="{A6EB9D76-AB1A-4B0B-824B-071D54934595}" type="parTrans" cxnId="{33CDA050-96DB-4F9B-A12B-90A88E8BF1DF}">
      <dgm:prSet/>
      <dgm:spPr/>
      <dgm:t>
        <a:bodyPr/>
        <a:lstStyle/>
        <a:p>
          <a:endParaRPr lang="pt-BR"/>
        </a:p>
      </dgm:t>
    </dgm:pt>
    <dgm:pt modelId="{CC0E60C7-C0A5-499F-85E0-628749DB0AFC}" type="sibTrans" cxnId="{33CDA050-96DB-4F9B-A12B-90A88E8BF1DF}">
      <dgm:prSet/>
      <dgm:spPr/>
      <dgm:t>
        <a:bodyPr/>
        <a:lstStyle/>
        <a:p>
          <a:endParaRPr lang="pt-BR"/>
        </a:p>
      </dgm:t>
    </dgm:pt>
    <dgm:pt modelId="{A646278F-BAE5-4094-81B3-4228A3B62C41}" type="pres">
      <dgm:prSet presAssocID="{CEF99269-719A-493A-9C84-74EB52489B00}" presName="Name0" presStyleCnt="0">
        <dgm:presLayoutVars>
          <dgm:chMax val="1"/>
          <dgm:dir/>
          <dgm:animLvl val="ctr"/>
          <dgm:resizeHandles val="exact"/>
        </dgm:presLayoutVars>
      </dgm:prSet>
      <dgm:spPr/>
    </dgm:pt>
    <dgm:pt modelId="{328AED33-41B7-4011-BCF7-0FE65BC962DA}" type="pres">
      <dgm:prSet presAssocID="{882C8C79-6928-4269-9087-A68658C9207B}" presName="centerShape" presStyleLbl="node0" presStyleIdx="0" presStyleCnt="1" custScaleX="157164"/>
      <dgm:spPr/>
    </dgm:pt>
    <dgm:pt modelId="{E09FBAA5-B2D4-435B-B431-B7C96197FBE5}" type="pres">
      <dgm:prSet presAssocID="{F4EDCF39-E96F-41B7-958B-2F98B3423CA2}" presName="parTrans" presStyleLbl="sibTrans2D1" presStyleIdx="0" presStyleCnt="6"/>
      <dgm:spPr/>
    </dgm:pt>
    <dgm:pt modelId="{F3E00C80-8E61-4E50-80E0-E76C3AD10009}" type="pres">
      <dgm:prSet presAssocID="{F4EDCF39-E96F-41B7-958B-2F98B3423CA2}" presName="connectorText" presStyleLbl="sibTrans2D1" presStyleIdx="0" presStyleCnt="6"/>
      <dgm:spPr/>
    </dgm:pt>
    <dgm:pt modelId="{55547BF7-CA60-4ACB-AE19-343313EC7797}" type="pres">
      <dgm:prSet presAssocID="{7A61662A-C3BE-42E6-8957-4308D43B8DAC}" presName="node" presStyleLbl="node1" presStyleIdx="0" presStyleCnt="6" custScaleX="152934">
        <dgm:presLayoutVars>
          <dgm:bulletEnabled val="1"/>
        </dgm:presLayoutVars>
      </dgm:prSet>
      <dgm:spPr/>
    </dgm:pt>
    <dgm:pt modelId="{F14ED3F9-A776-48A2-A27C-35B1C5132C5B}" type="pres">
      <dgm:prSet presAssocID="{A775D610-B095-4DB4-A6B5-040E971F745B}" presName="parTrans" presStyleLbl="sibTrans2D1" presStyleIdx="1" presStyleCnt="6"/>
      <dgm:spPr/>
    </dgm:pt>
    <dgm:pt modelId="{CE439CAA-24F7-40F1-A678-50B8187CE85F}" type="pres">
      <dgm:prSet presAssocID="{A775D610-B095-4DB4-A6B5-040E971F745B}" presName="connectorText" presStyleLbl="sibTrans2D1" presStyleIdx="1" presStyleCnt="6"/>
      <dgm:spPr/>
    </dgm:pt>
    <dgm:pt modelId="{0F979719-9A11-489D-9CD3-71F6C124EB4D}" type="pres">
      <dgm:prSet presAssocID="{C7CC0C1B-3948-44A2-85E6-BA67EE5BE1C3}" presName="node" presStyleLbl="node1" presStyleIdx="1" presStyleCnt="6" custScaleX="153030" custRadScaleRad="136933" custRadScaleInc="16193">
        <dgm:presLayoutVars>
          <dgm:bulletEnabled val="1"/>
        </dgm:presLayoutVars>
      </dgm:prSet>
      <dgm:spPr/>
    </dgm:pt>
    <dgm:pt modelId="{73EE9BF3-B996-400E-9E49-9646ED8E4BB5}" type="pres">
      <dgm:prSet presAssocID="{FB86D2D8-416C-49A1-B8C2-AAD026888B49}" presName="parTrans" presStyleLbl="sibTrans2D1" presStyleIdx="2" presStyleCnt="6"/>
      <dgm:spPr/>
    </dgm:pt>
    <dgm:pt modelId="{ACDC2A86-CBEA-4BB3-9464-5734DF8CC5CB}" type="pres">
      <dgm:prSet presAssocID="{FB86D2D8-416C-49A1-B8C2-AAD026888B49}" presName="connectorText" presStyleLbl="sibTrans2D1" presStyleIdx="2" presStyleCnt="6"/>
      <dgm:spPr/>
    </dgm:pt>
    <dgm:pt modelId="{297A332D-FBAA-4FC0-8BA8-F02B03A751A7}" type="pres">
      <dgm:prSet presAssocID="{6B3A8C8C-DA01-437E-B3EE-7A879AB163FB}" presName="node" presStyleLbl="node1" presStyleIdx="2" presStyleCnt="6" custScaleX="160455" custRadScaleRad="133466" custRadScaleInc="-33612">
        <dgm:presLayoutVars>
          <dgm:bulletEnabled val="1"/>
        </dgm:presLayoutVars>
      </dgm:prSet>
      <dgm:spPr/>
    </dgm:pt>
    <dgm:pt modelId="{10829B89-7520-4C68-B16F-BDECAB3FADBC}" type="pres">
      <dgm:prSet presAssocID="{1A6AB035-C63A-4E7A-A497-D72BDFD5921E}" presName="parTrans" presStyleLbl="sibTrans2D1" presStyleIdx="3" presStyleCnt="6"/>
      <dgm:spPr/>
    </dgm:pt>
    <dgm:pt modelId="{3A602189-7247-41A6-824B-E9CE9015798D}" type="pres">
      <dgm:prSet presAssocID="{1A6AB035-C63A-4E7A-A497-D72BDFD5921E}" presName="connectorText" presStyleLbl="sibTrans2D1" presStyleIdx="3" presStyleCnt="6"/>
      <dgm:spPr/>
    </dgm:pt>
    <dgm:pt modelId="{EEA5B7E0-1FF1-468E-8073-B0FF6F026D05}" type="pres">
      <dgm:prSet presAssocID="{6A2AD95F-8BA5-41F2-87EC-472FD6976738}" presName="node" presStyleLbl="node1" presStyleIdx="3" presStyleCnt="6" custScaleX="163851" custRadScaleRad="95904" custRadScaleInc="10926">
        <dgm:presLayoutVars>
          <dgm:bulletEnabled val="1"/>
        </dgm:presLayoutVars>
      </dgm:prSet>
      <dgm:spPr/>
    </dgm:pt>
    <dgm:pt modelId="{9BB2BFF6-87DC-478A-845D-ED1937B2E3E9}" type="pres">
      <dgm:prSet presAssocID="{7C9F0934-3FD0-40BA-A38A-A63FED748823}" presName="parTrans" presStyleLbl="sibTrans2D1" presStyleIdx="4" presStyleCnt="6"/>
      <dgm:spPr/>
    </dgm:pt>
    <dgm:pt modelId="{61034FB0-8850-403D-A044-093257033D98}" type="pres">
      <dgm:prSet presAssocID="{7C9F0934-3FD0-40BA-A38A-A63FED748823}" presName="connectorText" presStyleLbl="sibTrans2D1" presStyleIdx="4" presStyleCnt="6"/>
      <dgm:spPr/>
    </dgm:pt>
    <dgm:pt modelId="{1CC7406A-2951-4D83-BD96-A36F4203A8BD}" type="pres">
      <dgm:prSet presAssocID="{F5764D71-3246-41C1-A78E-5B5661875125}" presName="node" presStyleLbl="node1" presStyleIdx="4" presStyleCnt="6" custScaleX="155713" custRadScaleRad="130381" custRadScaleInc="30545">
        <dgm:presLayoutVars>
          <dgm:bulletEnabled val="1"/>
        </dgm:presLayoutVars>
      </dgm:prSet>
      <dgm:spPr/>
    </dgm:pt>
    <dgm:pt modelId="{5D03EA29-CDCF-4F05-BA69-9CC3693CA2CE}" type="pres">
      <dgm:prSet presAssocID="{A6EB9D76-AB1A-4B0B-824B-071D54934595}" presName="parTrans" presStyleLbl="sibTrans2D1" presStyleIdx="5" presStyleCnt="6"/>
      <dgm:spPr/>
    </dgm:pt>
    <dgm:pt modelId="{4CBA4394-1098-47C6-8BB6-84D3962D31D0}" type="pres">
      <dgm:prSet presAssocID="{A6EB9D76-AB1A-4B0B-824B-071D54934595}" presName="connectorText" presStyleLbl="sibTrans2D1" presStyleIdx="5" presStyleCnt="6"/>
      <dgm:spPr/>
    </dgm:pt>
    <dgm:pt modelId="{BFA192F4-D7A7-43D1-9FE0-618FC6F6320B}" type="pres">
      <dgm:prSet presAssocID="{91B786E6-D3DE-40A2-B665-611257113E4F}" presName="node" presStyleLbl="node1" presStyleIdx="5" presStyleCnt="6" custScaleX="170667" custScaleY="96202" custRadScaleRad="133182" custRadScaleInc="-26498">
        <dgm:presLayoutVars>
          <dgm:bulletEnabled val="1"/>
        </dgm:presLayoutVars>
      </dgm:prSet>
      <dgm:spPr/>
    </dgm:pt>
  </dgm:ptLst>
  <dgm:cxnLst>
    <dgm:cxn modelId="{59A1141C-6998-431F-886C-CFC5012F009A}" type="presOf" srcId="{A775D610-B095-4DB4-A6B5-040E971F745B}" destId="{F14ED3F9-A776-48A2-A27C-35B1C5132C5B}" srcOrd="0" destOrd="0" presId="urn:microsoft.com/office/officeart/2005/8/layout/radial5"/>
    <dgm:cxn modelId="{56A160CA-B7A3-4F7E-8402-12A2677F0905}" srcId="{882C8C79-6928-4269-9087-A68658C9207B}" destId="{7A61662A-C3BE-42E6-8957-4308D43B8DAC}" srcOrd="0" destOrd="0" parTransId="{F4EDCF39-E96F-41B7-958B-2F98B3423CA2}" sibTransId="{7CD4E87E-D6F1-41C9-8EC5-826C6B75FB82}"/>
    <dgm:cxn modelId="{73707AB0-ADDA-4B5E-8FC3-DDCBA1139855}" srcId="{882C8C79-6928-4269-9087-A68658C9207B}" destId="{6B3A8C8C-DA01-437E-B3EE-7A879AB163FB}" srcOrd="2" destOrd="0" parTransId="{FB86D2D8-416C-49A1-B8C2-AAD026888B49}" sibTransId="{7A00D8FE-D2E7-4886-A809-C8D6DA73B24E}"/>
    <dgm:cxn modelId="{C1F38073-2E0E-415B-80BC-14485EC3BB95}" type="presOf" srcId="{F4EDCF39-E96F-41B7-958B-2F98B3423CA2}" destId="{E09FBAA5-B2D4-435B-B431-B7C96197FBE5}" srcOrd="0" destOrd="0" presId="urn:microsoft.com/office/officeart/2005/8/layout/radial5"/>
    <dgm:cxn modelId="{0E390A56-477F-4BE2-A8ED-720522658C7B}" srcId="{882C8C79-6928-4269-9087-A68658C9207B}" destId="{C7CC0C1B-3948-44A2-85E6-BA67EE5BE1C3}" srcOrd="1" destOrd="0" parTransId="{A775D610-B095-4DB4-A6B5-040E971F745B}" sibTransId="{39545FA9-5540-4720-8A64-3DBF05D5280D}"/>
    <dgm:cxn modelId="{3EECEB5C-BFCD-4AB8-8E84-B9F0CC950949}" type="presOf" srcId="{91B786E6-D3DE-40A2-B665-611257113E4F}" destId="{BFA192F4-D7A7-43D1-9FE0-618FC6F6320B}" srcOrd="0" destOrd="0" presId="urn:microsoft.com/office/officeart/2005/8/layout/radial5"/>
    <dgm:cxn modelId="{2EE410EF-927C-430F-AD23-357FC1287461}" srcId="{882C8C79-6928-4269-9087-A68658C9207B}" destId="{6A2AD95F-8BA5-41F2-87EC-472FD6976738}" srcOrd="3" destOrd="0" parTransId="{1A6AB035-C63A-4E7A-A497-D72BDFD5921E}" sibTransId="{B110F225-6788-4AD9-B0EC-44A3AD7B0FA9}"/>
    <dgm:cxn modelId="{BD38AEDF-4105-4321-B41C-4BD76472AFFB}" type="presOf" srcId="{6A2AD95F-8BA5-41F2-87EC-472FD6976738}" destId="{EEA5B7E0-1FF1-468E-8073-B0FF6F026D05}" srcOrd="0" destOrd="0" presId="urn:microsoft.com/office/officeart/2005/8/layout/radial5"/>
    <dgm:cxn modelId="{33CDA050-96DB-4F9B-A12B-90A88E8BF1DF}" srcId="{882C8C79-6928-4269-9087-A68658C9207B}" destId="{91B786E6-D3DE-40A2-B665-611257113E4F}" srcOrd="5" destOrd="0" parTransId="{A6EB9D76-AB1A-4B0B-824B-071D54934595}" sibTransId="{CC0E60C7-C0A5-499F-85E0-628749DB0AFC}"/>
    <dgm:cxn modelId="{8943F701-5FA7-4960-86E6-507BD471D934}" type="presOf" srcId="{A775D610-B095-4DB4-A6B5-040E971F745B}" destId="{CE439CAA-24F7-40F1-A678-50B8187CE85F}" srcOrd="1" destOrd="0" presId="urn:microsoft.com/office/officeart/2005/8/layout/radial5"/>
    <dgm:cxn modelId="{615B8C24-E058-4025-8BC2-79929176DDC6}" type="presOf" srcId="{FB86D2D8-416C-49A1-B8C2-AAD026888B49}" destId="{ACDC2A86-CBEA-4BB3-9464-5734DF8CC5CB}" srcOrd="1" destOrd="0" presId="urn:microsoft.com/office/officeart/2005/8/layout/radial5"/>
    <dgm:cxn modelId="{41AAAAE5-EBC7-48A9-9A8F-61A016E2D77F}" type="presOf" srcId="{6B3A8C8C-DA01-437E-B3EE-7A879AB163FB}" destId="{297A332D-FBAA-4FC0-8BA8-F02B03A751A7}" srcOrd="0" destOrd="0" presId="urn:microsoft.com/office/officeart/2005/8/layout/radial5"/>
    <dgm:cxn modelId="{1EF13B4C-3B99-4EE6-A813-52AD8A899824}" type="presOf" srcId="{A6EB9D76-AB1A-4B0B-824B-071D54934595}" destId="{4CBA4394-1098-47C6-8BB6-84D3962D31D0}" srcOrd="1" destOrd="0" presId="urn:microsoft.com/office/officeart/2005/8/layout/radial5"/>
    <dgm:cxn modelId="{78030941-21DB-4F88-87D7-FD2207109AE4}" type="presOf" srcId="{FB86D2D8-416C-49A1-B8C2-AAD026888B49}" destId="{73EE9BF3-B996-400E-9E49-9646ED8E4BB5}" srcOrd="0" destOrd="0" presId="urn:microsoft.com/office/officeart/2005/8/layout/radial5"/>
    <dgm:cxn modelId="{9A93469C-008E-4177-ACE5-D67A5D71A73F}" type="presOf" srcId="{1A6AB035-C63A-4E7A-A497-D72BDFD5921E}" destId="{3A602189-7247-41A6-824B-E9CE9015798D}" srcOrd="1" destOrd="0" presId="urn:microsoft.com/office/officeart/2005/8/layout/radial5"/>
    <dgm:cxn modelId="{796FC1E4-10C8-42C5-86E6-C083A212C886}" type="presOf" srcId="{F4EDCF39-E96F-41B7-958B-2F98B3423CA2}" destId="{F3E00C80-8E61-4E50-80E0-E76C3AD10009}" srcOrd="1" destOrd="0" presId="urn:microsoft.com/office/officeart/2005/8/layout/radial5"/>
    <dgm:cxn modelId="{E69C1C55-7675-43E2-B381-76B84AF87CC5}" type="presOf" srcId="{7C9F0934-3FD0-40BA-A38A-A63FED748823}" destId="{61034FB0-8850-403D-A044-093257033D98}" srcOrd="1" destOrd="0" presId="urn:microsoft.com/office/officeart/2005/8/layout/radial5"/>
    <dgm:cxn modelId="{081760D7-3020-433D-98B0-38EA80F1DB13}" type="presOf" srcId="{F5764D71-3246-41C1-A78E-5B5661875125}" destId="{1CC7406A-2951-4D83-BD96-A36F4203A8BD}" srcOrd="0" destOrd="0" presId="urn:microsoft.com/office/officeart/2005/8/layout/radial5"/>
    <dgm:cxn modelId="{35376424-F433-4DAB-84EA-DE6F61F57D15}" type="presOf" srcId="{A6EB9D76-AB1A-4B0B-824B-071D54934595}" destId="{5D03EA29-CDCF-4F05-BA69-9CC3693CA2CE}" srcOrd="0" destOrd="0" presId="urn:microsoft.com/office/officeart/2005/8/layout/radial5"/>
    <dgm:cxn modelId="{3D8265E5-929B-4820-8378-DF217A6BEC19}" type="presOf" srcId="{1A6AB035-C63A-4E7A-A497-D72BDFD5921E}" destId="{10829B89-7520-4C68-B16F-BDECAB3FADBC}" srcOrd="0" destOrd="0" presId="urn:microsoft.com/office/officeart/2005/8/layout/radial5"/>
    <dgm:cxn modelId="{E68E4312-62B6-4826-AF07-ED168CC4DF79}" type="presOf" srcId="{7A61662A-C3BE-42E6-8957-4308D43B8DAC}" destId="{55547BF7-CA60-4ACB-AE19-343313EC7797}" srcOrd="0" destOrd="0" presId="urn:microsoft.com/office/officeart/2005/8/layout/radial5"/>
    <dgm:cxn modelId="{67C2426B-F2A2-4A61-BD47-65ABA0E32C11}" srcId="{882C8C79-6928-4269-9087-A68658C9207B}" destId="{F5764D71-3246-41C1-A78E-5B5661875125}" srcOrd="4" destOrd="0" parTransId="{7C9F0934-3FD0-40BA-A38A-A63FED748823}" sibTransId="{5F86AA0D-2F33-4447-B680-4BE4A5421C2F}"/>
    <dgm:cxn modelId="{7CD46BC5-BC18-4F3F-96B1-2B74A95344C8}" type="presOf" srcId="{7C9F0934-3FD0-40BA-A38A-A63FED748823}" destId="{9BB2BFF6-87DC-478A-845D-ED1937B2E3E9}" srcOrd="0" destOrd="0" presId="urn:microsoft.com/office/officeart/2005/8/layout/radial5"/>
    <dgm:cxn modelId="{5BFC8298-E3A3-4C1C-9F8D-0AADBFC108BA}" srcId="{CEF99269-719A-493A-9C84-74EB52489B00}" destId="{882C8C79-6928-4269-9087-A68658C9207B}" srcOrd="0" destOrd="0" parTransId="{38BEC1BE-6B6F-4DB0-B71F-942BD56E58F7}" sibTransId="{3CA877EA-4995-4D50-871C-F4A2ABB2289A}"/>
    <dgm:cxn modelId="{D99D72D1-9F2C-4713-A110-79E56D4A1FB1}" type="presOf" srcId="{C7CC0C1B-3948-44A2-85E6-BA67EE5BE1C3}" destId="{0F979719-9A11-489D-9CD3-71F6C124EB4D}" srcOrd="0" destOrd="0" presId="urn:microsoft.com/office/officeart/2005/8/layout/radial5"/>
    <dgm:cxn modelId="{9D1F6FE0-3EDB-4718-9B02-CB9DE5242A1A}" type="presOf" srcId="{CEF99269-719A-493A-9C84-74EB52489B00}" destId="{A646278F-BAE5-4094-81B3-4228A3B62C41}" srcOrd="0" destOrd="0" presId="urn:microsoft.com/office/officeart/2005/8/layout/radial5"/>
    <dgm:cxn modelId="{B1AA28D1-BD2F-4D42-A496-9F3546C17923}" type="presOf" srcId="{882C8C79-6928-4269-9087-A68658C9207B}" destId="{328AED33-41B7-4011-BCF7-0FE65BC962DA}" srcOrd="0" destOrd="0" presId="urn:microsoft.com/office/officeart/2005/8/layout/radial5"/>
    <dgm:cxn modelId="{1EC06B06-E98F-41D0-AA7D-E0806680564B}" type="presParOf" srcId="{A646278F-BAE5-4094-81B3-4228A3B62C41}" destId="{328AED33-41B7-4011-BCF7-0FE65BC962DA}" srcOrd="0" destOrd="0" presId="urn:microsoft.com/office/officeart/2005/8/layout/radial5"/>
    <dgm:cxn modelId="{9D70A757-A190-411B-966B-DD2022178911}" type="presParOf" srcId="{A646278F-BAE5-4094-81B3-4228A3B62C41}" destId="{E09FBAA5-B2D4-435B-B431-B7C96197FBE5}" srcOrd="1" destOrd="0" presId="urn:microsoft.com/office/officeart/2005/8/layout/radial5"/>
    <dgm:cxn modelId="{9516F710-198A-4D51-B226-CC9509364849}" type="presParOf" srcId="{E09FBAA5-B2D4-435B-B431-B7C96197FBE5}" destId="{F3E00C80-8E61-4E50-80E0-E76C3AD10009}" srcOrd="0" destOrd="0" presId="urn:microsoft.com/office/officeart/2005/8/layout/radial5"/>
    <dgm:cxn modelId="{4470CDF3-7A3A-4880-AFBE-BD30A56221CB}" type="presParOf" srcId="{A646278F-BAE5-4094-81B3-4228A3B62C41}" destId="{55547BF7-CA60-4ACB-AE19-343313EC7797}" srcOrd="2" destOrd="0" presId="urn:microsoft.com/office/officeart/2005/8/layout/radial5"/>
    <dgm:cxn modelId="{D9465AE3-FF73-4158-BE57-153DF60C0F5D}" type="presParOf" srcId="{A646278F-BAE5-4094-81B3-4228A3B62C41}" destId="{F14ED3F9-A776-48A2-A27C-35B1C5132C5B}" srcOrd="3" destOrd="0" presId="urn:microsoft.com/office/officeart/2005/8/layout/radial5"/>
    <dgm:cxn modelId="{0D6F75EF-7151-4F76-B588-8FF6076A6A9E}" type="presParOf" srcId="{F14ED3F9-A776-48A2-A27C-35B1C5132C5B}" destId="{CE439CAA-24F7-40F1-A678-50B8187CE85F}" srcOrd="0" destOrd="0" presId="urn:microsoft.com/office/officeart/2005/8/layout/radial5"/>
    <dgm:cxn modelId="{00D89996-6DCD-4437-87E6-8DA5D6A95C1B}" type="presParOf" srcId="{A646278F-BAE5-4094-81B3-4228A3B62C41}" destId="{0F979719-9A11-489D-9CD3-71F6C124EB4D}" srcOrd="4" destOrd="0" presId="urn:microsoft.com/office/officeart/2005/8/layout/radial5"/>
    <dgm:cxn modelId="{E1672207-3368-4CEA-B068-EBB53D03FFA4}" type="presParOf" srcId="{A646278F-BAE5-4094-81B3-4228A3B62C41}" destId="{73EE9BF3-B996-400E-9E49-9646ED8E4BB5}" srcOrd="5" destOrd="0" presId="urn:microsoft.com/office/officeart/2005/8/layout/radial5"/>
    <dgm:cxn modelId="{C204D206-FFB9-4959-AF32-4F18AD9A08E5}" type="presParOf" srcId="{73EE9BF3-B996-400E-9E49-9646ED8E4BB5}" destId="{ACDC2A86-CBEA-4BB3-9464-5734DF8CC5CB}" srcOrd="0" destOrd="0" presId="urn:microsoft.com/office/officeart/2005/8/layout/radial5"/>
    <dgm:cxn modelId="{8EA45F23-3FFB-4E5C-B2FE-BD31784DA63C}" type="presParOf" srcId="{A646278F-BAE5-4094-81B3-4228A3B62C41}" destId="{297A332D-FBAA-4FC0-8BA8-F02B03A751A7}" srcOrd="6" destOrd="0" presId="urn:microsoft.com/office/officeart/2005/8/layout/radial5"/>
    <dgm:cxn modelId="{7338A0A4-627E-435E-92D0-ED4A0AB0163B}" type="presParOf" srcId="{A646278F-BAE5-4094-81B3-4228A3B62C41}" destId="{10829B89-7520-4C68-B16F-BDECAB3FADBC}" srcOrd="7" destOrd="0" presId="urn:microsoft.com/office/officeart/2005/8/layout/radial5"/>
    <dgm:cxn modelId="{FFD8F0EA-83D0-4AAB-A945-C413FFF46E69}" type="presParOf" srcId="{10829B89-7520-4C68-B16F-BDECAB3FADBC}" destId="{3A602189-7247-41A6-824B-E9CE9015798D}" srcOrd="0" destOrd="0" presId="urn:microsoft.com/office/officeart/2005/8/layout/radial5"/>
    <dgm:cxn modelId="{AA9BC591-39F4-460E-8C26-F46AAB595F4A}" type="presParOf" srcId="{A646278F-BAE5-4094-81B3-4228A3B62C41}" destId="{EEA5B7E0-1FF1-468E-8073-B0FF6F026D05}" srcOrd="8" destOrd="0" presId="urn:microsoft.com/office/officeart/2005/8/layout/radial5"/>
    <dgm:cxn modelId="{FBC1EA1D-272A-435F-8DB7-3B1769C1449C}" type="presParOf" srcId="{A646278F-BAE5-4094-81B3-4228A3B62C41}" destId="{9BB2BFF6-87DC-478A-845D-ED1937B2E3E9}" srcOrd="9" destOrd="0" presId="urn:microsoft.com/office/officeart/2005/8/layout/radial5"/>
    <dgm:cxn modelId="{A34D4ACC-1403-4A2E-89AE-D0D3B2418A9F}" type="presParOf" srcId="{9BB2BFF6-87DC-478A-845D-ED1937B2E3E9}" destId="{61034FB0-8850-403D-A044-093257033D98}" srcOrd="0" destOrd="0" presId="urn:microsoft.com/office/officeart/2005/8/layout/radial5"/>
    <dgm:cxn modelId="{D09BAECD-71F7-43C4-A85F-B8EA7FECCBE5}" type="presParOf" srcId="{A646278F-BAE5-4094-81B3-4228A3B62C41}" destId="{1CC7406A-2951-4D83-BD96-A36F4203A8BD}" srcOrd="10" destOrd="0" presId="urn:microsoft.com/office/officeart/2005/8/layout/radial5"/>
    <dgm:cxn modelId="{57F1CF90-B4ED-400D-AF1D-5E023B2720A4}" type="presParOf" srcId="{A646278F-BAE5-4094-81B3-4228A3B62C41}" destId="{5D03EA29-CDCF-4F05-BA69-9CC3693CA2CE}" srcOrd="11" destOrd="0" presId="urn:microsoft.com/office/officeart/2005/8/layout/radial5"/>
    <dgm:cxn modelId="{6364424E-1398-4EA0-A8C1-151E701CFBC0}" type="presParOf" srcId="{5D03EA29-CDCF-4F05-BA69-9CC3693CA2CE}" destId="{4CBA4394-1098-47C6-8BB6-84D3962D31D0}" srcOrd="0" destOrd="0" presId="urn:microsoft.com/office/officeart/2005/8/layout/radial5"/>
    <dgm:cxn modelId="{9C7A4EBE-4F1D-424F-8B0F-C40B6EABA7DE}" type="presParOf" srcId="{A646278F-BAE5-4094-81B3-4228A3B62C41}" destId="{BFA192F4-D7A7-43D1-9FE0-618FC6F6320B}" srcOrd="12"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96FAF8-966D-42D9-9F16-1C95D566FF20}">
      <dsp:nvSpPr>
        <dsp:cNvPr id="0" name=""/>
        <dsp:cNvSpPr/>
      </dsp:nvSpPr>
      <dsp:spPr>
        <a:xfrm>
          <a:off x="6957619" y="3768028"/>
          <a:ext cx="269495" cy="91440"/>
        </a:xfrm>
        <a:custGeom>
          <a:avLst/>
          <a:gdLst/>
          <a:ahLst/>
          <a:cxnLst/>
          <a:rect l="0" t="0" r="0" b="0"/>
          <a:pathLst>
            <a:path>
              <a:moveTo>
                <a:pt x="0" y="45720"/>
              </a:moveTo>
              <a:lnTo>
                <a:pt x="269495" y="45720"/>
              </a:lnTo>
            </a:path>
          </a:pathLst>
        </a:custGeom>
        <a:noFill/>
        <a:ln w="9525" cap="flat" cmpd="sng" algn="ctr">
          <a:solidFill>
            <a:schemeClr val="accent6">
              <a:shade val="95000"/>
              <a:satMod val="105000"/>
            </a:schemeClr>
          </a:solidFill>
          <a:prstDash val="solid"/>
        </a:ln>
        <a:effectLst/>
      </dsp:spPr>
      <dsp:style>
        <a:lnRef idx="1">
          <a:schemeClr val="accent6"/>
        </a:lnRef>
        <a:fillRef idx="0">
          <a:schemeClr val="accent6"/>
        </a:fillRef>
        <a:effectRef idx="0">
          <a:schemeClr val="accent6"/>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pt-BR" sz="500" kern="1200"/>
        </a:p>
      </dsp:txBody>
      <dsp:txXfrm>
        <a:off x="7085630" y="3807010"/>
        <a:ext cx="13474" cy="13474"/>
      </dsp:txXfrm>
    </dsp:sp>
    <dsp:sp modelId="{94EFF103-BD15-4914-8BE8-E89D5E7BBA96}">
      <dsp:nvSpPr>
        <dsp:cNvPr id="0" name=""/>
        <dsp:cNvSpPr/>
      </dsp:nvSpPr>
      <dsp:spPr>
        <a:xfrm>
          <a:off x="4895667" y="3768028"/>
          <a:ext cx="269495" cy="91440"/>
        </a:xfrm>
        <a:custGeom>
          <a:avLst/>
          <a:gdLst/>
          <a:ahLst/>
          <a:cxnLst/>
          <a:rect l="0" t="0" r="0" b="0"/>
          <a:pathLst>
            <a:path>
              <a:moveTo>
                <a:pt x="0" y="45720"/>
              </a:moveTo>
              <a:lnTo>
                <a:pt x="269495" y="45720"/>
              </a:lnTo>
            </a:path>
          </a:pathLst>
        </a:cu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333500">
            <a:lnSpc>
              <a:spcPct val="90000"/>
            </a:lnSpc>
            <a:spcBef>
              <a:spcPct val="0"/>
            </a:spcBef>
            <a:spcAft>
              <a:spcPct val="35000"/>
            </a:spcAft>
            <a:buNone/>
          </a:pPr>
          <a:endParaRPr lang="pt-BR" sz="3000" kern="1200">
            <a:latin typeface="+mn-lt"/>
          </a:endParaRPr>
        </a:p>
      </dsp:txBody>
      <dsp:txXfrm>
        <a:off x="5023677" y="3807010"/>
        <a:ext cx="13474" cy="13474"/>
      </dsp:txXfrm>
    </dsp:sp>
    <dsp:sp modelId="{E188D220-44F7-4DE8-BCBA-BBFE66781142}">
      <dsp:nvSpPr>
        <dsp:cNvPr id="0" name=""/>
        <dsp:cNvSpPr/>
      </dsp:nvSpPr>
      <dsp:spPr>
        <a:xfrm>
          <a:off x="2833714" y="2578499"/>
          <a:ext cx="269495" cy="1235248"/>
        </a:xfrm>
        <a:custGeom>
          <a:avLst/>
          <a:gdLst/>
          <a:ahLst/>
          <a:cxnLst/>
          <a:rect l="0" t="0" r="0" b="0"/>
          <a:pathLst>
            <a:path>
              <a:moveTo>
                <a:pt x="0" y="0"/>
              </a:moveTo>
              <a:lnTo>
                <a:pt x="134747" y="0"/>
              </a:lnTo>
              <a:lnTo>
                <a:pt x="134747" y="1235248"/>
              </a:lnTo>
              <a:lnTo>
                <a:pt x="269495" y="1235248"/>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333500">
            <a:lnSpc>
              <a:spcPct val="90000"/>
            </a:lnSpc>
            <a:spcBef>
              <a:spcPct val="0"/>
            </a:spcBef>
            <a:spcAft>
              <a:spcPct val="35000"/>
            </a:spcAft>
            <a:buNone/>
          </a:pPr>
          <a:endParaRPr lang="pt-BR" sz="3000" kern="1200">
            <a:latin typeface="+mn-lt"/>
          </a:endParaRPr>
        </a:p>
      </dsp:txBody>
      <dsp:txXfrm>
        <a:off x="2936855" y="3164516"/>
        <a:ext cx="63215" cy="63215"/>
      </dsp:txXfrm>
    </dsp:sp>
    <dsp:sp modelId="{B46E8EC5-6453-4FE3-9D96-1F7A8AF7A101}">
      <dsp:nvSpPr>
        <dsp:cNvPr id="0" name=""/>
        <dsp:cNvSpPr/>
      </dsp:nvSpPr>
      <dsp:spPr>
        <a:xfrm>
          <a:off x="6957619" y="2232629"/>
          <a:ext cx="269495" cy="1185838"/>
        </a:xfrm>
        <a:custGeom>
          <a:avLst/>
          <a:gdLst/>
          <a:ahLst/>
          <a:cxnLst/>
          <a:rect l="0" t="0" r="0" b="0"/>
          <a:pathLst>
            <a:path>
              <a:moveTo>
                <a:pt x="0" y="0"/>
              </a:moveTo>
              <a:lnTo>
                <a:pt x="134747" y="0"/>
              </a:lnTo>
              <a:lnTo>
                <a:pt x="134747" y="1185838"/>
              </a:lnTo>
              <a:lnTo>
                <a:pt x="269495" y="1185838"/>
              </a:lnTo>
            </a:path>
          </a:pathLst>
        </a:custGeom>
        <a:noFill/>
        <a:ln w="9525" cap="flat" cmpd="sng" algn="ctr">
          <a:solidFill>
            <a:schemeClr val="accent6">
              <a:shade val="95000"/>
              <a:satMod val="105000"/>
            </a:schemeClr>
          </a:solidFill>
          <a:prstDash val="solid"/>
        </a:ln>
        <a:effectLst/>
      </dsp:spPr>
      <dsp:style>
        <a:lnRef idx="1">
          <a:schemeClr val="accent6"/>
        </a:lnRef>
        <a:fillRef idx="0">
          <a:schemeClr val="accent6"/>
        </a:fillRef>
        <a:effectRef idx="0">
          <a:schemeClr val="accent6"/>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pt-BR" sz="500" kern="1200"/>
        </a:p>
      </dsp:txBody>
      <dsp:txXfrm>
        <a:off x="7061965" y="2795147"/>
        <a:ext cx="60803" cy="60803"/>
      </dsp:txXfrm>
    </dsp:sp>
    <dsp:sp modelId="{98DF7A66-BE3B-4836-B2BB-A626CF870C93}">
      <dsp:nvSpPr>
        <dsp:cNvPr id="0" name=""/>
        <dsp:cNvSpPr/>
      </dsp:nvSpPr>
      <dsp:spPr>
        <a:xfrm>
          <a:off x="6957619" y="2232629"/>
          <a:ext cx="269495" cy="790559"/>
        </a:xfrm>
        <a:custGeom>
          <a:avLst/>
          <a:gdLst/>
          <a:ahLst/>
          <a:cxnLst/>
          <a:rect l="0" t="0" r="0" b="0"/>
          <a:pathLst>
            <a:path>
              <a:moveTo>
                <a:pt x="0" y="0"/>
              </a:moveTo>
              <a:lnTo>
                <a:pt x="134747" y="0"/>
              </a:lnTo>
              <a:lnTo>
                <a:pt x="134747" y="790559"/>
              </a:lnTo>
              <a:lnTo>
                <a:pt x="269495" y="790559"/>
              </a:lnTo>
            </a:path>
          </a:pathLst>
        </a:custGeom>
        <a:noFill/>
        <a:ln w="9525" cap="flat" cmpd="sng" algn="ctr">
          <a:solidFill>
            <a:schemeClr val="accent6">
              <a:shade val="95000"/>
              <a:satMod val="105000"/>
            </a:schemeClr>
          </a:solidFill>
          <a:prstDash val="solid"/>
        </a:ln>
        <a:effectLst/>
      </dsp:spPr>
      <dsp:style>
        <a:lnRef idx="1">
          <a:schemeClr val="accent6"/>
        </a:lnRef>
        <a:fillRef idx="0">
          <a:schemeClr val="accent6"/>
        </a:fillRef>
        <a:effectRef idx="0">
          <a:schemeClr val="accent6"/>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pt-BR" sz="500" kern="1200"/>
        </a:p>
      </dsp:txBody>
      <dsp:txXfrm>
        <a:off x="7071486" y="2607028"/>
        <a:ext cx="41761" cy="41761"/>
      </dsp:txXfrm>
    </dsp:sp>
    <dsp:sp modelId="{5BBB7502-3D83-4788-8965-A202B2533A4D}">
      <dsp:nvSpPr>
        <dsp:cNvPr id="0" name=""/>
        <dsp:cNvSpPr/>
      </dsp:nvSpPr>
      <dsp:spPr>
        <a:xfrm>
          <a:off x="6957619" y="2232629"/>
          <a:ext cx="269495" cy="395279"/>
        </a:xfrm>
        <a:custGeom>
          <a:avLst/>
          <a:gdLst/>
          <a:ahLst/>
          <a:cxnLst/>
          <a:rect l="0" t="0" r="0" b="0"/>
          <a:pathLst>
            <a:path>
              <a:moveTo>
                <a:pt x="0" y="0"/>
              </a:moveTo>
              <a:lnTo>
                <a:pt x="134747" y="0"/>
              </a:lnTo>
              <a:lnTo>
                <a:pt x="134747" y="395279"/>
              </a:lnTo>
              <a:lnTo>
                <a:pt x="269495" y="395279"/>
              </a:lnTo>
            </a:path>
          </a:pathLst>
        </a:custGeom>
        <a:noFill/>
        <a:ln w="9525" cap="flat" cmpd="sng" algn="ctr">
          <a:solidFill>
            <a:schemeClr val="accent6">
              <a:shade val="95000"/>
              <a:satMod val="105000"/>
            </a:schemeClr>
          </a:solidFill>
          <a:prstDash val="solid"/>
        </a:ln>
        <a:effectLst/>
      </dsp:spPr>
      <dsp:style>
        <a:lnRef idx="1">
          <a:schemeClr val="accent6"/>
        </a:lnRef>
        <a:fillRef idx="0">
          <a:schemeClr val="accent6"/>
        </a:fillRef>
        <a:effectRef idx="0">
          <a:schemeClr val="accent6"/>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pt-BR" sz="500" kern="1200"/>
        </a:p>
      </dsp:txBody>
      <dsp:txXfrm>
        <a:off x="7080407" y="2418309"/>
        <a:ext cx="23920" cy="23920"/>
      </dsp:txXfrm>
    </dsp:sp>
    <dsp:sp modelId="{80AB09BC-6822-4507-A120-2DF315753037}">
      <dsp:nvSpPr>
        <dsp:cNvPr id="0" name=""/>
        <dsp:cNvSpPr/>
      </dsp:nvSpPr>
      <dsp:spPr>
        <a:xfrm>
          <a:off x="6957619" y="2186909"/>
          <a:ext cx="269495" cy="91440"/>
        </a:xfrm>
        <a:custGeom>
          <a:avLst/>
          <a:gdLst/>
          <a:ahLst/>
          <a:cxnLst/>
          <a:rect l="0" t="0" r="0" b="0"/>
          <a:pathLst>
            <a:path>
              <a:moveTo>
                <a:pt x="0" y="45720"/>
              </a:moveTo>
              <a:lnTo>
                <a:pt x="269495" y="45720"/>
              </a:lnTo>
            </a:path>
          </a:pathLst>
        </a:custGeom>
        <a:noFill/>
        <a:ln w="9525" cap="flat" cmpd="sng" algn="ctr">
          <a:solidFill>
            <a:schemeClr val="accent6">
              <a:shade val="95000"/>
              <a:satMod val="105000"/>
            </a:schemeClr>
          </a:solidFill>
          <a:prstDash val="solid"/>
        </a:ln>
        <a:effectLst/>
      </dsp:spPr>
      <dsp:style>
        <a:lnRef idx="1">
          <a:schemeClr val="accent6"/>
        </a:lnRef>
        <a:fillRef idx="0">
          <a:schemeClr val="accent6"/>
        </a:fillRef>
        <a:effectRef idx="0">
          <a:schemeClr val="accent6"/>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pt-BR" sz="500" kern="1200"/>
        </a:p>
      </dsp:txBody>
      <dsp:txXfrm>
        <a:off x="7085630" y="2225892"/>
        <a:ext cx="13474" cy="13474"/>
      </dsp:txXfrm>
    </dsp:sp>
    <dsp:sp modelId="{B65AA93E-75CF-4052-B4FF-7733048EE5E5}">
      <dsp:nvSpPr>
        <dsp:cNvPr id="0" name=""/>
        <dsp:cNvSpPr/>
      </dsp:nvSpPr>
      <dsp:spPr>
        <a:xfrm>
          <a:off x="6957619" y="1837350"/>
          <a:ext cx="269495" cy="395279"/>
        </a:xfrm>
        <a:custGeom>
          <a:avLst/>
          <a:gdLst/>
          <a:ahLst/>
          <a:cxnLst/>
          <a:rect l="0" t="0" r="0" b="0"/>
          <a:pathLst>
            <a:path>
              <a:moveTo>
                <a:pt x="0" y="395279"/>
              </a:moveTo>
              <a:lnTo>
                <a:pt x="134747" y="395279"/>
              </a:lnTo>
              <a:lnTo>
                <a:pt x="134747" y="0"/>
              </a:lnTo>
              <a:lnTo>
                <a:pt x="269495" y="0"/>
              </a:lnTo>
            </a:path>
          </a:pathLst>
        </a:custGeom>
        <a:noFill/>
        <a:ln w="9525" cap="flat" cmpd="sng" algn="ctr">
          <a:solidFill>
            <a:schemeClr val="accent6">
              <a:shade val="95000"/>
              <a:satMod val="105000"/>
            </a:schemeClr>
          </a:solidFill>
          <a:prstDash val="solid"/>
        </a:ln>
        <a:effectLst/>
      </dsp:spPr>
      <dsp:style>
        <a:lnRef idx="1">
          <a:schemeClr val="accent6"/>
        </a:lnRef>
        <a:fillRef idx="0">
          <a:schemeClr val="accent6"/>
        </a:fillRef>
        <a:effectRef idx="0">
          <a:schemeClr val="accent6"/>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pt-BR" sz="500" kern="1200"/>
        </a:p>
      </dsp:txBody>
      <dsp:txXfrm>
        <a:off x="7080407" y="2023029"/>
        <a:ext cx="23920" cy="23920"/>
      </dsp:txXfrm>
    </dsp:sp>
    <dsp:sp modelId="{7641F920-8192-4369-8080-A3FE0F39EC0A}">
      <dsp:nvSpPr>
        <dsp:cNvPr id="0" name=""/>
        <dsp:cNvSpPr/>
      </dsp:nvSpPr>
      <dsp:spPr>
        <a:xfrm>
          <a:off x="6957619" y="1442070"/>
          <a:ext cx="269495" cy="790559"/>
        </a:xfrm>
        <a:custGeom>
          <a:avLst/>
          <a:gdLst/>
          <a:ahLst/>
          <a:cxnLst/>
          <a:rect l="0" t="0" r="0" b="0"/>
          <a:pathLst>
            <a:path>
              <a:moveTo>
                <a:pt x="0" y="790559"/>
              </a:moveTo>
              <a:lnTo>
                <a:pt x="134747" y="790559"/>
              </a:lnTo>
              <a:lnTo>
                <a:pt x="134747" y="0"/>
              </a:lnTo>
              <a:lnTo>
                <a:pt x="269495" y="0"/>
              </a:lnTo>
            </a:path>
          </a:pathLst>
        </a:custGeom>
        <a:noFill/>
        <a:ln w="9525" cap="flat" cmpd="sng" algn="ctr">
          <a:solidFill>
            <a:schemeClr val="accent6">
              <a:shade val="95000"/>
              <a:satMod val="105000"/>
            </a:schemeClr>
          </a:solidFill>
          <a:prstDash val="solid"/>
        </a:ln>
        <a:effectLst/>
      </dsp:spPr>
      <dsp:style>
        <a:lnRef idx="1">
          <a:schemeClr val="accent6"/>
        </a:lnRef>
        <a:fillRef idx="0">
          <a:schemeClr val="accent6"/>
        </a:fillRef>
        <a:effectRef idx="0">
          <a:schemeClr val="accent6"/>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pt-BR" sz="500" kern="1200"/>
        </a:p>
      </dsp:txBody>
      <dsp:txXfrm>
        <a:off x="7071486" y="1816469"/>
        <a:ext cx="41761" cy="41761"/>
      </dsp:txXfrm>
    </dsp:sp>
    <dsp:sp modelId="{EE7AA15C-9FEE-429E-B96B-116961A49FD5}">
      <dsp:nvSpPr>
        <dsp:cNvPr id="0" name=""/>
        <dsp:cNvSpPr/>
      </dsp:nvSpPr>
      <dsp:spPr>
        <a:xfrm>
          <a:off x="6957619" y="1046790"/>
          <a:ext cx="269495" cy="1185838"/>
        </a:xfrm>
        <a:custGeom>
          <a:avLst/>
          <a:gdLst/>
          <a:ahLst/>
          <a:cxnLst/>
          <a:rect l="0" t="0" r="0" b="0"/>
          <a:pathLst>
            <a:path>
              <a:moveTo>
                <a:pt x="0" y="1185838"/>
              </a:moveTo>
              <a:lnTo>
                <a:pt x="134747" y="1185838"/>
              </a:lnTo>
              <a:lnTo>
                <a:pt x="134747" y="0"/>
              </a:lnTo>
              <a:lnTo>
                <a:pt x="269495" y="0"/>
              </a:lnTo>
            </a:path>
          </a:pathLst>
        </a:custGeom>
        <a:noFill/>
        <a:ln w="9525" cap="flat" cmpd="sng" algn="ctr">
          <a:solidFill>
            <a:schemeClr val="accent6">
              <a:shade val="95000"/>
              <a:satMod val="105000"/>
            </a:schemeClr>
          </a:solidFill>
          <a:prstDash val="solid"/>
        </a:ln>
        <a:effectLst/>
      </dsp:spPr>
      <dsp:style>
        <a:lnRef idx="1">
          <a:schemeClr val="accent6"/>
        </a:lnRef>
        <a:fillRef idx="0">
          <a:schemeClr val="accent6"/>
        </a:fillRef>
        <a:effectRef idx="0">
          <a:schemeClr val="accent6"/>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pt-BR" sz="500" kern="1200"/>
        </a:p>
      </dsp:txBody>
      <dsp:txXfrm>
        <a:off x="7061965" y="1609308"/>
        <a:ext cx="60803" cy="60803"/>
      </dsp:txXfrm>
    </dsp:sp>
    <dsp:sp modelId="{73169725-290E-4024-B831-6EC685092C43}">
      <dsp:nvSpPr>
        <dsp:cNvPr id="0" name=""/>
        <dsp:cNvSpPr/>
      </dsp:nvSpPr>
      <dsp:spPr>
        <a:xfrm>
          <a:off x="4895667" y="1343250"/>
          <a:ext cx="269495" cy="889379"/>
        </a:xfrm>
        <a:custGeom>
          <a:avLst/>
          <a:gdLst/>
          <a:ahLst/>
          <a:cxnLst/>
          <a:rect l="0" t="0" r="0" b="0"/>
          <a:pathLst>
            <a:path>
              <a:moveTo>
                <a:pt x="0" y="0"/>
              </a:moveTo>
              <a:lnTo>
                <a:pt x="134747" y="0"/>
              </a:lnTo>
              <a:lnTo>
                <a:pt x="134747" y="889379"/>
              </a:lnTo>
              <a:lnTo>
                <a:pt x="269495" y="889379"/>
              </a:lnTo>
            </a:path>
          </a:pathLst>
        </a:cu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333500">
            <a:lnSpc>
              <a:spcPct val="90000"/>
            </a:lnSpc>
            <a:spcBef>
              <a:spcPct val="0"/>
            </a:spcBef>
            <a:spcAft>
              <a:spcPct val="35000"/>
            </a:spcAft>
            <a:buNone/>
          </a:pPr>
          <a:endParaRPr lang="pt-BR" sz="3000" kern="1200">
            <a:latin typeface="+mn-lt"/>
          </a:endParaRPr>
        </a:p>
      </dsp:txBody>
      <dsp:txXfrm>
        <a:off x="5007182" y="1764707"/>
        <a:ext cx="46465" cy="46465"/>
      </dsp:txXfrm>
    </dsp:sp>
    <dsp:sp modelId="{B6727D60-D2F6-4078-87C6-9EB6741FD696}">
      <dsp:nvSpPr>
        <dsp:cNvPr id="0" name=""/>
        <dsp:cNvSpPr/>
      </dsp:nvSpPr>
      <dsp:spPr>
        <a:xfrm>
          <a:off x="6957619" y="453871"/>
          <a:ext cx="269495" cy="197639"/>
        </a:xfrm>
        <a:custGeom>
          <a:avLst/>
          <a:gdLst/>
          <a:ahLst/>
          <a:cxnLst/>
          <a:rect l="0" t="0" r="0" b="0"/>
          <a:pathLst>
            <a:path>
              <a:moveTo>
                <a:pt x="0" y="0"/>
              </a:moveTo>
              <a:lnTo>
                <a:pt x="134747" y="0"/>
              </a:lnTo>
              <a:lnTo>
                <a:pt x="134747" y="197639"/>
              </a:lnTo>
              <a:lnTo>
                <a:pt x="269495" y="197639"/>
              </a:lnTo>
            </a:path>
          </a:pathLst>
        </a:custGeom>
        <a:noFill/>
        <a:ln w="9525" cap="flat" cmpd="sng" algn="ctr">
          <a:solidFill>
            <a:schemeClr val="accent6">
              <a:shade val="95000"/>
              <a:satMod val="105000"/>
            </a:schemeClr>
          </a:solidFill>
          <a:prstDash val="solid"/>
        </a:ln>
        <a:effectLst/>
      </dsp:spPr>
      <dsp:style>
        <a:lnRef idx="1">
          <a:schemeClr val="accent6"/>
        </a:lnRef>
        <a:fillRef idx="0">
          <a:schemeClr val="accent6"/>
        </a:fillRef>
        <a:effectRef idx="0">
          <a:schemeClr val="accent6"/>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pt-BR" sz="500" kern="1200"/>
        </a:p>
      </dsp:txBody>
      <dsp:txXfrm>
        <a:off x="7084012" y="544336"/>
        <a:ext cx="16709" cy="16709"/>
      </dsp:txXfrm>
    </dsp:sp>
    <dsp:sp modelId="{7B453D2A-8694-4BB2-986F-F1DC2D9543C6}">
      <dsp:nvSpPr>
        <dsp:cNvPr id="0" name=""/>
        <dsp:cNvSpPr/>
      </dsp:nvSpPr>
      <dsp:spPr>
        <a:xfrm>
          <a:off x="6957619" y="256231"/>
          <a:ext cx="269495" cy="197639"/>
        </a:xfrm>
        <a:custGeom>
          <a:avLst/>
          <a:gdLst/>
          <a:ahLst/>
          <a:cxnLst/>
          <a:rect l="0" t="0" r="0" b="0"/>
          <a:pathLst>
            <a:path>
              <a:moveTo>
                <a:pt x="0" y="197639"/>
              </a:moveTo>
              <a:lnTo>
                <a:pt x="134747" y="197639"/>
              </a:lnTo>
              <a:lnTo>
                <a:pt x="134747" y="0"/>
              </a:lnTo>
              <a:lnTo>
                <a:pt x="269495" y="0"/>
              </a:lnTo>
            </a:path>
          </a:pathLst>
        </a:custGeom>
        <a:noFill/>
        <a:ln w="9525" cap="flat" cmpd="sng" algn="ctr">
          <a:solidFill>
            <a:schemeClr val="accent6">
              <a:shade val="95000"/>
              <a:satMod val="105000"/>
            </a:schemeClr>
          </a:solidFill>
          <a:prstDash val="solid"/>
        </a:ln>
        <a:effectLst/>
      </dsp:spPr>
      <dsp:style>
        <a:lnRef idx="1">
          <a:schemeClr val="accent6"/>
        </a:lnRef>
        <a:fillRef idx="0">
          <a:schemeClr val="accent6"/>
        </a:fillRef>
        <a:effectRef idx="0">
          <a:schemeClr val="accent6"/>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pt-BR" sz="500" kern="1200"/>
        </a:p>
      </dsp:txBody>
      <dsp:txXfrm>
        <a:off x="7084012" y="346696"/>
        <a:ext cx="16709" cy="16709"/>
      </dsp:txXfrm>
    </dsp:sp>
    <dsp:sp modelId="{20980F0A-8D26-4EC5-BB36-3AB4839BB7B0}">
      <dsp:nvSpPr>
        <dsp:cNvPr id="0" name=""/>
        <dsp:cNvSpPr/>
      </dsp:nvSpPr>
      <dsp:spPr>
        <a:xfrm>
          <a:off x="4895667" y="453871"/>
          <a:ext cx="269495" cy="889379"/>
        </a:xfrm>
        <a:custGeom>
          <a:avLst/>
          <a:gdLst/>
          <a:ahLst/>
          <a:cxnLst/>
          <a:rect l="0" t="0" r="0" b="0"/>
          <a:pathLst>
            <a:path>
              <a:moveTo>
                <a:pt x="0" y="889379"/>
              </a:moveTo>
              <a:lnTo>
                <a:pt x="134747" y="889379"/>
              </a:lnTo>
              <a:lnTo>
                <a:pt x="134747" y="0"/>
              </a:lnTo>
              <a:lnTo>
                <a:pt x="269495" y="0"/>
              </a:lnTo>
            </a:path>
          </a:pathLst>
        </a:cu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333500">
            <a:lnSpc>
              <a:spcPct val="90000"/>
            </a:lnSpc>
            <a:spcBef>
              <a:spcPct val="0"/>
            </a:spcBef>
            <a:spcAft>
              <a:spcPct val="35000"/>
            </a:spcAft>
            <a:buNone/>
          </a:pPr>
          <a:endParaRPr lang="pt-BR" sz="3000" kern="1200">
            <a:latin typeface="+mn-lt"/>
          </a:endParaRPr>
        </a:p>
      </dsp:txBody>
      <dsp:txXfrm>
        <a:off x="5007182" y="875328"/>
        <a:ext cx="46465" cy="46465"/>
      </dsp:txXfrm>
    </dsp:sp>
    <dsp:sp modelId="{272808EF-FE28-446C-A12B-6339EFDF189B}">
      <dsp:nvSpPr>
        <dsp:cNvPr id="0" name=""/>
        <dsp:cNvSpPr/>
      </dsp:nvSpPr>
      <dsp:spPr>
        <a:xfrm>
          <a:off x="2833714" y="1343250"/>
          <a:ext cx="269495" cy="1235248"/>
        </a:xfrm>
        <a:custGeom>
          <a:avLst/>
          <a:gdLst/>
          <a:ahLst/>
          <a:cxnLst/>
          <a:rect l="0" t="0" r="0" b="0"/>
          <a:pathLst>
            <a:path>
              <a:moveTo>
                <a:pt x="0" y="1235248"/>
              </a:moveTo>
              <a:lnTo>
                <a:pt x="134747" y="1235248"/>
              </a:lnTo>
              <a:lnTo>
                <a:pt x="134747" y="0"/>
              </a:lnTo>
              <a:lnTo>
                <a:pt x="269495" y="0"/>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333500">
            <a:lnSpc>
              <a:spcPct val="90000"/>
            </a:lnSpc>
            <a:spcBef>
              <a:spcPct val="0"/>
            </a:spcBef>
            <a:spcAft>
              <a:spcPct val="35000"/>
            </a:spcAft>
            <a:buNone/>
          </a:pPr>
          <a:endParaRPr lang="pt-BR" sz="3000" kern="1200">
            <a:latin typeface="+mn-lt"/>
          </a:endParaRPr>
        </a:p>
      </dsp:txBody>
      <dsp:txXfrm>
        <a:off x="2936855" y="1929267"/>
        <a:ext cx="63215" cy="63215"/>
      </dsp:txXfrm>
    </dsp:sp>
    <dsp:sp modelId="{BEFE641E-6610-4286-AC3B-9883475BC242}">
      <dsp:nvSpPr>
        <dsp:cNvPr id="0" name=""/>
        <dsp:cNvSpPr/>
      </dsp:nvSpPr>
      <dsp:spPr>
        <a:xfrm rot="16200000">
          <a:off x="738173" y="2400131"/>
          <a:ext cx="3834346" cy="356736"/>
        </a:xfrm>
        <a:prstGeom prst="rect">
          <a:avLst/>
        </a:prstGeom>
        <a:solidFill>
          <a:schemeClr val="accent1"/>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pt-BR" sz="2800" kern="1200" dirty="0">
              <a:latin typeface="+mn-lt"/>
            </a:rPr>
            <a:t>Complexo Casa de Pedra</a:t>
          </a:r>
        </a:p>
      </dsp:txBody>
      <dsp:txXfrm>
        <a:off x="738173" y="2400131"/>
        <a:ext cx="3834346" cy="356736"/>
      </dsp:txXfrm>
    </dsp:sp>
    <dsp:sp modelId="{C108E0E7-A27F-4498-82D3-B611E6C5C742}">
      <dsp:nvSpPr>
        <dsp:cNvPr id="0" name=""/>
        <dsp:cNvSpPr/>
      </dsp:nvSpPr>
      <dsp:spPr>
        <a:xfrm>
          <a:off x="3103210" y="959151"/>
          <a:ext cx="1792456" cy="768198"/>
        </a:xfrm>
        <a:prstGeom prst="rect">
          <a:avLst/>
        </a:prstGeom>
        <a:solidFill>
          <a:schemeClr val="tx2"/>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t-BR" sz="2400" kern="1200" dirty="0">
              <a:latin typeface="+mn-lt"/>
            </a:rPr>
            <a:t>Jusante</a:t>
          </a:r>
        </a:p>
        <a:p>
          <a:pPr marL="0" lvl="0" indent="0" algn="ctr" defTabSz="1066800">
            <a:lnSpc>
              <a:spcPct val="90000"/>
            </a:lnSpc>
            <a:spcBef>
              <a:spcPct val="0"/>
            </a:spcBef>
            <a:spcAft>
              <a:spcPct val="35000"/>
            </a:spcAft>
            <a:buNone/>
          </a:pPr>
          <a:r>
            <a:rPr lang="pt-BR" sz="2400" kern="1200" dirty="0">
              <a:latin typeface="+mn-lt"/>
            </a:rPr>
            <a:t>(9 barragens)</a:t>
          </a:r>
        </a:p>
      </dsp:txBody>
      <dsp:txXfrm>
        <a:off x="3103210" y="959151"/>
        <a:ext cx="1792456" cy="768198"/>
      </dsp:txXfrm>
    </dsp:sp>
    <dsp:sp modelId="{07FF6796-8D8E-47CA-A8FD-A5765EA3BE65}">
      <dsp:nvSpPr>
        <dsp:cNvPr id="0" name=""/>
        <dsp:cNvSpPr/>
      </dsp:nvSpPr>
      <dsp:spPr>
        <a:xfrm>
          <a:off x="5165162" y="4327"/>
          <a:ext cx="1792456" cy="899088"/>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pt-BR" sz="3000" kern="1200" dirty="0">
              <a:latin typeface="+mn-lt"/>
            </a:rPr>
            <a:t>2 Rejeito</a:t>
          </a:r>
        </a:p>
      </dsp:txBody>
      <dsp:txXfrm>
        <a:off x="5165162" y="4327"/>
        <a:ext cx="1792456" cy="899088"/>
      </dsp:txXfrm>
    </dsp:sp>
    <dsp:sp modelId="{E1511183-86DF-4ACD-B680-B8932B8DE9D2}">
      <dsp:nvSpPr>
        <dsp:cNvPr id="0" name=""/>
        <dsp:cNvSpPr/>
      </dsp:nvSpPr>
      <dsp:spPr>
        <a:xfrm>
          <a:off x="7227115" y="109944"/>
          <a:ext cx="1757179" cy="292575"/>
        </a:xfrm>
        <a:prstGeom prst="rect">
          <a:avLst/>
        </a:prstGeom>
        <a:solidFill>
          <a:schemeClr val="accent6">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kern="1200" dirty="0"/>
            <a:t>Casa de Pedra</a:t>
          </a:r>
        </a:p>
      </dsp:txBody>
      <dsp:txXfrm>
        <a:off x="7227115" y="109944"/>
        <a:ext cx="1757179" cy="292575"/>
      </dsp:txXfrm>
    </dsp:sp>
    <dsp:sp modelId="{22B3D45A-1F63-4E15-8AD8-4975E47627AF}">
      <dsp:nvSpPr>
        <dsp:cNvPr id="0" name=""/>
        <dsp:cNvSpPr/>
      </dsp:nvSpPr>
      <dsp:spPr>
        <a:xfrm>
          <a:off x="7227115" y="505223"/>
          <a:ext cx="1757179" cy="292575"/>
        </a:xfrm>
        <a:prstGeom prst="rect">
          <a:avLst/>
        </a:prstGeom>
        <a:solidFill>
          <a:schemeClr val="accent6">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kern="1200" dirty="0"/>
            <a:t>B5</a:t>
          </a:r>
        </a:p>
      </dsp:txBody>
      <dsp:txXfrm>
        <a:off x="7227115" y="505223"/>
        <a:ext cx="1757179" cy="292575"/>
      </dsp:txXfrm>
    </dsp:sp>
    <dsp:sp modelId="{47143496-90F8-472B-BF08-D3EEC4DE357E}">
      <dsp:nvSpPr>
        <dsp:cNvPr id="0" name=""/>
        <dsp:cNvSpPr/>
      </dsp:nvSpPr>
      <dsp:spPr>
        <a:xfrm>
          <a:off x="5165162" y="1783085"/>
          <a:ext cx="1792456" cy="899088"/>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pt-BR" sz="2800" kern="1200" dirty="0">
              <a:latin typeface="+mn-lt"/>
            </a:rPr>
            <a:t>7 Sedimentos</a:t>
          </a:r>
        </a:p>
      </dsp:txBody>
      <dsp:txXfrm>
        <a:off x="5165162" y="1783085"/>
        <a:ext cx="1792456" cy="899088"/>
      </dsp:txXfrm>
    </dsp:sp>
    <dsp:sp modelId="{1AE825C3-036D-4F7E-8325-56690D2A175A}">
      <dsp:nvSpPr>
        <dsp:cNvPr id="0" name=""/>
        <dsp:cNvSpPr/>
      </dsp:nvSpPr>
      <dsp:spPr>
        <a:xfrm>
          <a:off x="7227115" y="900503"/>
          <a:ext cx="1757179" cy="292575"/>
        </a:xfrm>
        <a:prstGeom prst="rect">
          <a:avLst/>
        </a:prstGeom>
        <a:solidFill>
          <a:schemeClr val="accent6">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kern="1200" dirty="0"/>
            <a:t>Esmeril IV</a:t>
          </a:r>
        </a:p>
      </dsp:txBody>
      <dsp:txXfrm>
        <a:off x="7227115" y="900503"/>
        <a:ext cx="1757179" cy="292575"/>
      </dsp:txXfrm>
    </dsp:sp>
    <dsp:sp modelId="{69651884-0D0F-4213-9BAA-5C4434237C4A}">
      <dsp:nvSpPr>
        <dsp:cNvPr id="0" name=""/>
        <dsp:cNvSpPr/>
      </dsp:nvSpPr>
      <dsp:spPr>
        <a:xfrm>
          <a:off x="7227115" y="1295782"/>
          <a:ext cx="1757179" cy="292575"/>
        </a:xfrm>
        <a:prstGeom prst="rect">
          <a:avLst/>
        </a:prstGeom>
        <a:solidFill>
          <a:schemeClr val="accent6">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kern="1200" dirty="0"/>
            <a:t>Bichento IIIA</a:t>
          </a:r>
        </a:p>
      </dsp:txBody>
      <dsp:txXfrm>
        <a:off x="7227115" y="1295782"/>
        <a:ext cx="1757179" cy="292575"/>
      </dsp:txXfrm>
    </dsp:sp>
    <dsp:sp modelId="{DF60BFFE-C2CC-4F78-A022-6F2726C91603}">
      <dsp:nvSpPr>
        <dsp:cNvPr id="0" name=""/>
        <dsp:cNvSpPr/>
      </dsp:nvSpPr>
      <dsp:spPr>
        <a:xfrm>
          <a:off x="7227115" y="1691062"/>
          <a:ext cx="1757179" cy="292575"/>
        </a:xfrm>
        <a:prstGeom prst="rect">
          <a:avLst/>
        </a:prstGeom>
        <a:solidFill>
          <a:schemeClr val="accent6">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kern="1200" dirty="0"/>
            <a:t>Engenho</a:t>
          </a:r>
        </a:p>
      </dsp:txBody>
      <dsp:txXfrm>
        <a:off x="7227115" y="1691062"/>
        <a:ext cx="1757179" cy="292575"/>
      </dsp:txXfrm>
    </dsp:sp>
    <dsp:sp modelId="{B4E61388-BA87-410A-B3A5-BFE47E2F0D82}">
      <dsp:nvSpPr>
        <dsp:cNvPr id="0" name=""/>
        <dsp:cNvSpPr/>
      </dsp:nvSpPr>
      <dsp:spPr>
        <a:xfrm>
          <a:off x="7227115" y="2086342"/>
          <a:ext cx="1757179" cy="292575"/>
        </a:xfrm>
        <a:prstGeom prst="rect">
          <a:avLst/>
        </a:prstGeom>
        <a:solidFill>
          <a:schemeClr val="accent6">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kern="1200" dirty="0"/>
            <a:t>Vila II</a:t>
          </a:r>
        </a:p>
      </dsp:txBody>
      <dsp:txXfrm>
        <a:off x="7227115" y="2086342"/>
        <a:ext cx="1757179" cy="292575"/>
      </dsp:txXfrm>
    </dsp:sp>
    <dsp:sp modelId="{5713F906-5AC6-4190-BC77-8E16D4AC055B}">
      <dsp:nvSpPr>
        <dsp:cNvPr id="0" name=""/>
        <dsp:cNvSpPr/>
      </dsp:nvSpPr>
      <dsp:spPr>
        <a:xfrm>
          <a:off x="7227115" y="2481621"/>
          <a:ext cx="1757179" cy="292575"/>
        </a:xfrm>
        <a:prstGeom prst="rect">
          <a:avLst/>
        </a:prstGeom>
        <a:solidFill>
          <a:schemeClr val="accent6">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kern="1200" dirty="0"/>
            <a:t>Poço Fundo</a:t>
          </a:r>
        </a:p>
      </dsp:txBody>
      <dsp:txXfrm>
        <a:off x="7227115" y="2481621"/>
        <a:ext cx="1757179" cy="292575"/>
      </dsp:txXfrm>
    </dsp:sp>
    <dsp:sp modelId="{A0C7C23D-E287-4D65-B4BF-D0F2A14A89C0}">
      <dsp:nvSpPr>
        <dsp:cNvPr id="0" name=""/>
        <dsp:cNvSpPr/>
      </dsp:nvSpPr>
      <dsp:spPr>
        <a:xfrm>
          <a:off x="7227115" y="2876901"/>
          <a:ext cx="1757179" cy="292575"/>
        </a:xfrm>
        <a:prstGeom prst="rect">
          <a:avLst/>
        </a:prstGeom>
        <a:solidFill>
          <a:schemeClr val="accent6">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kern="1200" dirty="0"/>
            <a:t>Lagarto</a:t>
          </a:r>
        </a:p>
      </dsp:txBody>
      <dsp:txXfrm>
        <a:off x="7227115" y="2876901"/>
        <a:ext cx="1757179" cy="292575"/>
      </dsp:txXfrm>
    </dsp:sp>
    <dsp:sp modelId="{9AAAD4FC-C555-4904-B445-0D69E4AE90DD}">
      <dsp:nvSpPr>
        <dsp:cNvPr id="0" name=""/>
        <dsp:cNvSpPr/>
      </dsp:nvSpPr>
      <dsp:spPr>
        <a:xfrm>
          <a:off x="7227115" y="3272180"/>
          <a:ext cx="1757179" cy="292575"/>
        </a:xfrm>
        <a:prstGeom prst="rect">
          <a:avLst/>
        </a:prstGeom>
        <a:solidFill>
          <a:schemeClr val="accent6">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pt-BR" sz="1800" kern="1200" dirty="0"/>
            <a:t>Batateiro de Baixo</a:t>
          </a:r>
        </a:p>
      </dsp:txBody>
      <dsp:txXfrm>
        <a:off x="7227115" y="3272180"/>
        <a:ext cx="1757179" cy="292575"/>
      </dsp:txXfrm>
    </dsp:sp>
    <dsp:sp modelId="{3CD452FA-FC05-45A5-938F-4DE2FB886B72}">
      <dsp:nvSpPr>
        <dsp:cNvPr id="0" name=""/>
        <dsp:cNvSpPr/>
      </dsp:nvSpPr>
      <dsp:spPr>
        <a:xfrm>
          <a:off x="3103210" y="3429648"/>
          <a:ext cx="1792456" cy="768198"/>
        </a:xfrm>
        <a:prstGeom prst="rect">
          <a:avLst/>
        </a:prstGeom>
        <a:solidFill>
          <a:srgbClr val="0070C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t-BR" sz="2400" kern="1200" dirty="0">
              <a:latin typeface="+mn-lt"/>
            </a:rPr>
            <a:t>Montante</a:t>
          </a:r>
        </a:p>
        <a:p>
          <a:pPr marL="0" lvl="0" indent="0" algn="ctr" defTabSz="1066800">
            <a:lnSpc>
              <a:spcPct val="90000"/>
            </a:lnSpc>
            <a:spcBef>
              <a:spcPct val="0"/>
            </a:spcBef>
            <a:spcAft>
              <a:spcPct val="35000"/>
            </a:spcAft>
            <a:buNone/>
          </a:pPr>
          <a:r>
            <a:rPr lang="pt-BR" sz="2400" kern="1200" dirty="0">
              <a:latin typeface="+mn-lt"/>
            </a:rPr>
            <a:t>(1 barragem)</a:t>
          </a:r>
        </a:p>
      </dsp:txBody>
      <dsp:txXfrm>
        <a:off x="3103210" y="3429648"/>
        <a:ext cx="1792456" cy="768198"/>
      </dsp:txXfrm>
    </dsp:sp>
    <dsp:sp modelId="{03FADD03-EA38-47F3-B14F-14DD22E15410}">
      <dsp:nvSpPr>
        <dsp:cNvPr id="0" name=""/>
        <dsp:cNvSpPr/>
      </dsp:nvSpPr>
      <dsp:spPr>
        <a:xfrm>
          <a:off x="5165162" y="3364203"/>
          <a:ext cx="1792456" cy="899088"/>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pt-BR" sz="3000" kern="1200" dirty="0">
              <a:latin typeface="+mn-lt"/>
            </a:rPr>
            <a:t>Rejeito</a:t>
          </a:r>
        </a:p>
      </dsp:txBody>
      <dsp:txXfrm>
        <a:off x="5165162" y="3364203"/>
        <a:ext cx="1792456" cy="899088"/>
      </dsp:txXfrm>
    </dsp:sp>
    <dsp:sp modelId="{69266C7F-B0FD-47BD-AA06-889D02C8EE50}">
      <dsp:nvSpPr>
        <dsp:cNvPr id="0" name=""/>
        <dsp:cNvSpPr/>
      </dsp:nvSpPr>
      <dsp:spPr>
        <a:xfrm>
          <a:off x="7227115" y="3667460"/>
          <a:ext cx="1757179" cy="292575"/>
        </a:xfrm>
        <a:prstGeom prst="rect">
          <a:avLst/>
        </a:prstGeom>
        <a:solidFill>
          <a:schemeClr val="accent6">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kern="1200" dirty="0"/>
            <a:t>B4</a:t>
          </a:r>
        </a:p>
      </dsp:txBody>
      <dsp:txXfrm>
        <a:off x="7227115" y="3667460"/>
        <a:ext cx="1757179" cy="2925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8AED33-41B7-4011-BCF7-0FE65BC962DA}">
      <dsp:nvSpPr>
        <dsp:cNvPr id="0" name=""/>
        <dsp:cNvSpPr/>
      </dsp:nvSpPr>
      <dsp:spPr>
        <a:xfrm>
          <a:off x="2802722" y="1581684"/>
          <a:ext cx="1772332" cy="1127696"/>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pt-BR" sz="2200" kern="1200" dirty="0"/>
            <a:t>Gestão de Barragens</a:t>
          </a:r>
        </a:p>
      </dsp:txBody>
      <dsp:txXfrm>
        <a:off x="3062274" y="1746831"/>
        <a:ext cx="1253228" cy="797402"/>
      </dsp:txXfrm>
    </dsp:sp>
    <dsp:sp modelId="{E09FBAA5-B2D4-435B-B431-B7C96197FBE5}">
      <dsp:nvSpPr>
        <dsp:cNvPr id="0" name=""/>
        <dsp:cNvSpPr/>
      </dsp:nvSpPr>
      <dsp:spPr>
        <a:xfrm rot="16200000">
          <a:off x="3569388" y="1171268"/>
          <a:ext cx="239000" cy="383416"/>
        </a:xfrm>
        <a:prstGeom prst="rightArrow">
          <a:avLst>
            <a:gd name="adj1" fmla="val 60000"/>
            <a:gd name="adj2" fmla="val 5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pt-BR" sz="1600" kern="1200"/>
        </a:p>
      </dsp:txBody>
      <dsp:txXfrm>
        <a:off x="3605238" y="1283801"/>
        <a:ext cx="167300" cy="230050"/>
      </dsp:txXfrm>
    </dsp:sp>
    <dsp:sp modelId="{55547BF7-CA60-4ACB-AE19-343313EC7797}">
      <dsp:nvSpPr>
        <dsp:cNvPr id="0" name=""/>
        <dsp:cNvSpPr/>
      </dsp:nvSpPr>
      <dsp:spPr>
        <a:xfrm>
          <a:off x="2826573" y="3043"/>
          <a:ext cx="1724631" cy="1127696"/>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endParaRPr lang="pt-BR" sz="2100" kern="1200" dirty="0"/>
        </a:p>
      </dsp:txBody>
      <dsp:txXfrm>
        <a:off x="3079139" y="168190"/>
        <a:ext cx="1219499" cy="797402"/>
      </dsp:txXfrm>
    </dsp:sp>
    <dsp:sp modelId="{F14ED3F9-A776-48A2-A27C-35B1C5132C5B}">
      <dsp:nvSpPr>
        <dsp:cNvPr id="0" name=""/>
        <dsp:cNvSpPr/>
      </dsp:nvSpPr>
      <dsp:spPr>
        <a:xfrm rot="20091474">
          <a:off x="4506418" y="1495544"/>
          <a:ext cx="317848" cy="383416"/>
        </a:xfrm>
        <a:prstGeom prst="rightArrow">
          <a:avLst>
            <a:gd name="adj1" fmla="val 60000"/>
            <a:gd name="adj2" fmla="val 50000"/>
          </a:avLst>
        </a:prstGeom>
        <a:gradFill rotWithShape="0">
          <a:gsLst>
            <a:gs pos="0">
              <a:schemeClr val="accent2">
                <a:hueOff val="936304"/>
                <a:satOff val="-1168"/>
                <a:lumOff val="275"/>
                <a:alphaOff val="0"/>
                <a:shade val="51000"/>
                <a:satMod val="130000"/>
              </a:schemeClr>
            </a:gs>
            <a:gs pos="80000">
              <a:schemeClr val="accent2">
                <a:hueOff val="936304"/>
                <a:satOff val="-1168"/>
                <a:lumOff val="275"/>
                <a:alphaOff val="0"/>
                <a:shade val="93000"/>
                <a:satMod val="130000"/>
              </a:schemeClr>
            </a:gs>
            <a:gs pos="100000">
              <a:schemeClr val="accent2">
                <a:hueOff val="936304"/>
                <a:satOff val="-1168"/>
                <a:lumOff val="27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pt-BR" sz="1600" kern="1200"/>
        </a:p>
      </dsp:txBody>
      <dsp:txXfrm>
        <a:off x="4510935" y="1592483"/>
        <a:ext cx="222494" cy="230050"/>
      </dsp:txXfrm>
    </dsp:sp>
    <dsp:sp modelId="{0F979719-9A11-489D-9CD3-71F6C124EB4D}">
      <dsp:nvSpPr>
        <dsp:cNvPr id="0" name=""/>
        <dsp:cNvSpPr/>
      </dsp:nvSpPr>
      <dsp:spPr>
        <a:xfrm>
          <a:off x="4782907" y="663262"/>
          <a:ext cx="1725713" cy="1127696"/>
        </a:xfrm>
        <a:prstGeom prst="ellipse">
          <a:avLst/>
        </a:prstGeom>
        <a:gradFill rotWithShape="0">
          <a:gsLst>
            <a:gs pos="0">
              <a:schemeClr val="accent2">
                <a:hueOff val="936304"/>
                <a:satOff val="-1168"/>
                <a:lumOff val="275"/>
                <a:alphaOff val="0"/>
                <a:shade val="51000"/>
                <a:satMod val="130000"/>
              </a:schemeClr>
            </a:gs>
            <a:gs pos="80000">
              <a:schemeClr val="accent2">
                <a:hueOff val="936304"/>
                <a:satOff val="-1168"/>
                <a:lumOff val="275"/>
                <a:alphaOff val="0"/>
                <a:shade val="93000"/>
                <a:satMod val="130000"/>
              </a:schemeClr>
            </a:gs>
            <a:gs pos="100000">
              <a:schemeClr val="accent2">
                <a:hueOff val="936304"/>
                <a:satOff val="-1168"/>
                <a:lumOff val="27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pt-BR" sz="2200" kern="1200" dirty="0"/>
            <a:t>Auditorias externas e internas</a:t>
          </a:r>
        </a:p>
      </dsp:txBody>
      <dsp:txXfrm>
        <a:off x="5035632" y="828409"/>
        <a:ext cx="1220263" cy="797402"/>
      </dsp:txXfrm>
    </dsp:sp>
    <dsp:sp modelId="{73EE9BF3-B996-400E-9E49-9646ED8E4BB5}">
      <dsp:nvSpPr>
        <dsp:cNvPr id="0" name=""/>
        <dsp:cNvSpPr/>
      </dsp:nvSpPr>
      <dsp:spPr>
        <a:xfrm rot="1194984">
          <a:off x="4546047" y="2308169"/>
          <a:ext cx="241671" cy="383416"/>
        </a:xfrm>
        <a:prstGeom prst="rightArrow">
          <a:avLst>
            <a:gd name="adj1" fmla="val 60000"/>
            <a:gd name="adj2" fmla="val 50000"/>
          </a:avLst>
        </a:prstGeom>
        <a:gradFill rotWithShape="0">
          <a:gsLst>
            <a:gs pos="0">
              <a:schemeClr val="accent2">
                <a:hueOff val="1872608"/>
                <a:satOff val="-2336"/>
                <a:lumOff val="549"/>
                <a:alphaOff val="0"/>
                <a:shade val="51000"/>
                <a:satMod val="130000"/>
              </a:schemeClr>
            </a:gs>
            <a:gs pos="80000">
              <a:schemeClr val="accent2">
                <a:hueOff val="1872608"/>
                <a:satOff val="-2336"/>
                <a:lumOff val="549"/>
                <a:alphaOff val="0"/>
                <a:shade val="93000"/>
                <a:satMod val="130000"/>
              </a:schemeClr>
            </a:gs>
            <a:gs pos="100000">
              <a:schemeClr val="accent2">
                <a:hueOff val="1872608"/>
                <a:satOff val="-2336"/>
                <a:lumOff val="54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pt-BR" sz="1600" kern="1200"/>
        </a:p>
      </dsp:txBody>
      <dsp:txXfrm>
        <a:off x="4548215" y="2372503"/>
        <a:ext cx="169170" cy="230050"/>
      </dsp:txXfrm>
    </dsp:sp>
    <dsp:sp modelId="{297A332D-FBAA-4FC0-8BA8-F02B03A751A7}">
      <dsp:nvSpPr>
        <dsp:cNvPr id="0" name=""/>
        <dsp:cNvSpPr/>
      </dsp:nvSpPr>
      <dsp:spPr>
        <a:xfrm>
          <a:off x="4765099" y="2299413"/>
          <a:ext cx="1809445" cy="1127696"/>
        </a:xfrm>
        <a:prstGeom prst="ellipse">
          <a:avLst/>
        </a:prstGeom>
        <a:gradFill rotWithShape="0">
          <a:gsLst>
            <a:gs pos="0">
              <a:schemeClr val="accent2">
                <a:hueOff val="1872608"/>
                <a:satOff val="-2336"/>
                <a:lumOff val="549"/>
                <a:alphaOff val="0"/>
                <a:shade val="51000"/>
                <a:satMod val="130000"/>
              </a:schemeClr>
            </a:gs>
            <a:gs pos="80000">
              <a:schemeClr val="accent2">
                <a:hueOff val="1872608"/>
                <a:satOff val="-2336"/>
                <a:lumOff val="549"/>
                <a:alphaOff val="0"/>
                <a:shade val="93000"/>
                <a:satMod val="130000"/>
              </a:schemeClr>
            </a:gs>
            <a:gs pos="100000">
              <a:schemeClr val="accent2">
                <a:hueOff val="1872608"/>
                <a:satOff val="-2336"/>
                <a:lumOff val="54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pt-BR" sz="1800" kern="1200" dirty="0"/>
            <a:t>Manutenção preventiva e corretiva</a:t>
          </a:r>
        </a:p>
      </dsp:txBody>
      <dsp:txXfrm>
        <a:off x="5030086" y="2464560"/>
        <a:ext cx="1279471" cy="797402"/>
      </dsp:txXfrm>
    </dsp:sp>
    <dsp:sp modelId="{10829B89-7520-4C68-B16F-BDECAB3FADBC}">
      <dsp:nvSpPr>
        <dsp:cNvPr id="0" name=""/>
        <dsp:cNvSpPr/>
      </dsp:nvSpPr>
      <dsp:spPr>
        <a:xfrm rot="5596668">
          <a:off x="3543871" y="2703792"/>
          <a:ext cx="204131" cy="383416"/>
        </a:xfrm>
        <a:prstGeom prst="rightArrow">
          <a:avLst>
            <a:gd name="adj1" fmla="val 60000"/>
            <a:gd name="adj2" fmla="val 50000"/>
          </a:avLst>
        </a:prstGeom>
        <a:gradFill rotWithShape="0">
          <a:gsLst>
            <a:gs pos="0">
              <a:schemeClr val="accent2">
                <a:hueOff val="2808911"/>
                <a:satOff val="-3503"/>
                <a:lumOff val="824"/>
                <a:alphaOff val="0"/>
                <a:shade val="51000"/>
                <a:satMod val="130000"/>
              </a:schemeClr>
            </a:gs>
            <a:gs pos="80000">
              <a:schemeClr val="accent2">
                <a:hueOff val="2808911"/>
                <a:satOff val="-3503"/>
                <a:lumOff val="824"/>
                <a:alphaOff val="0"/>
                <a:shade val="93000"/>
                <a:satMod val="130000"/>
              </a:schemeClr>
            </a:gs>
            <a:gs pos="100000">
              <a:schemeClr val="accent2">
                <a:hueOff val="2808911"/>
                <a:satOff val="-3503"/>
                <a:lumOff val="82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pt-BR" sz="1600" kern="1200"/>
        </a:p>
      </dsp:txBody>
      <dsp:txXfrm rot="10800000">
        <a:off x="3576241" y="2749906"/>
        <a:ext cx="142892" cy="230050"/>
      </dsp:txXfrm>
    </dsp:sp>
    <dsp:sp modelId="{EEA5B7E0-1FF1-468E-8073-B0FF6F026D05}">
      <dsp:nvSpPr>
        <dsp:cNvPr id="0" name=""/>
        <dsp:cNvSpPr/>
      </dsp:nvSpPr>
      <dsp:spPr>
        <a:xfrm>
          <a:off x="2678452" y="3093186"/>
          <a:ext cx="1847742" cy="1127696"/>
        </a:xfrm>
        <a:prstGeom prst="ellipse">
          <a:avLst/>
        </a:prstGeom>
        <a:gradFill rotWithShape="0">
          <a:gsLst>
            <a:gs pos="0">
              <a:schemeClr val="accent2">
                <a:hueOff val="2808911"/>
                <a:satOff val="-3503"/>
                <a:lumOff val="824"/>
                <a:alphaOff val="0"/>
                <a:shade val="51000"/>
                <a:satMod val="130000"/>
              </a:schemeClr>
            </a:gs>
            <a:gs pos="80000">
              <a:schemeClr val="accent2">
                <a:hueOff val="2808911"/>
                <a:satOff val="-3503"/>
                <a:lumOff val="824"/>
                <a:alphaOff val="0"/>
                <a:shade val="93000"/>
                <a:satMod val="130000"/>
              </a:schemeClr>
            </a:gs>
            <a:gs pos="100000">
              <a:schemeClr val="accent2">
                <a:hueOff val="2808911"/>
                <a:satOff val="-3503"/>
                <a:lumOff val="82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pt-BR" sz="1800" kern="1200" dirty="0"/>
            <a:t>Atendimento a legislação vigente</a:t>
          </a:r>
        </a:p>
      </dsp:txBody>
      <dsp:txXfrm>
        <a:off x="2949048" y="3258333"/>
        <a:ext cx="1306550" cy="797402"/>
      </dsp:txXfrm>
    </dsp:sp>
    <dsp:sp modelId="{9BB2BFF6-87DC-478A-845D-ED1937B2E3E9}">
      <dsp:nvSpPr>
        <dsp:cNvPr id="0" name=""/>
        <dsp:cNvSpPr/>
      </dsp:nvSpPr>
      <dsp:spPr>
        <a:xfrm rot="9549810">
          <a:off x="2614956" y="2318545"/>
          <a:ext cx="231273" cy="383416"/>
        </a:xfrm>
        <a:prstGeom prst="rightArrow">
          <a:avLst>
            <a:gd name="adj1" fmla="val 60000"/>
            <a:gd name="adj2" fmla="val 50000"/>
          </a:avLst>
        </a:prstGeom>
        <a:gradFill rotWithShape="0">
          <a:gsLst>
            <a:gs pos="0">
              <a:schemeClr val="accent2">
                <a:hueOff val="3745215"/>
                <a:satOff val="-4671"/>
                <a:lumOff val="1098"/>
                <a:alphaOff val="0"/>
                <a:shade val="51000"/>
                <a:satMod val="130000"/>
              </a:schemeClr>
            </a:gs>
            <a:gs pos="80000">
              <a:schemeClr val="accent2">
                <a:hueOff val="3745215"/>
                <a:satOff val="-4671"/>
                <a:lumOff val="1098"/>
                <a:alphaOff val="0"/>
                <a:shade val="93000"/>
                <a:satMod val="130000"/>
              </a:schemeClr>
            </a:gs>
            <a:gs pos="100000">
              <a:schemeClr val="accent2">
                <a:hueOff val="3745215"/>
                <a:satOff val="-4671"/>
                <a:lumOff val="109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pt-BR" sz="1600" kern="1200"/>
        </a:p>
      </dsp:txBody>
      <dsp:txXfrm rot="10800000">
        <a:off x="2682069" y="2382888"/>
        <a:ext cx="161891" cy="230050"/>
      </dsp:txXfrm>
    </dsp:sp>
    <dsp:sp modelId="{1CC7406A-2951-4D83-BD96-A36F4203A8BD}">
      <dsp:nvSpPr>
        <dsp:cNvPr id="0" name=""/>
        <dsp:cNvSpPr/>
      </dsp:nvSpPr>
      <dsp:spPr>
        <a:xfrm>
          <a:off x="887267" y="2313807"/>
          <a:ext cx="1755970" cy="1127696"/>
        </a:xfrm>
        <a:prstGeom prst="ellipse">
          <a:avLst/>
        </a:prstGeom>
        <a:gradFill rotWithShape="0">
          <a:gsLst>
            <a:gs pos="0">
              <a:schemeClr val="accent2">
                <a:hueOff val="3745215"/>
                <a:satOff val="-4671"/>
                <a:lumOff val="1098"/>
                <a:alphaOff val="0"/>
                <a:shade val="51000"/>
                <a:satMod val="130000"/>
              </a:schemeClr>
            </a:gs>
            <a:gs pos="80000">
              <a:schemeClr val="accent2">
                <a:hueOff val="3745215"/>
                <a:satOff val="-4671"/>
                <a:lumOff val="1098"/>
                <a:alphaOff val="0"/>
                <a:shade val="93000"/>
                <a:satMod val="130000"/>
              </a:schemeClr>
            </a:gs>
            <a:gs pos="100000">
              <a:schemeClr val="accent2">
                <a:hueOff val="3745215"/>
                <a:satOff val="-4671"/>
                <a:lumOff val="109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endParaRPr lang="pt-BR" sz="2100" kern="1200" dirty="0"/>
        </a:p>
      </dsp:txBody>
      <dsp:txXfrm>
        <a:off x="1144423" y="2478954"/>
        <a:ext cx="1241658" cy="797402"/>
      </dsp:txXfrm>
    </dsp:sp>
    <dsp:sp modelId="{5D03EA29-CDCF-4F05-BA69-9CC3693CA2CE}">
      <dsp:nvSpPr>
        <dsp:cNvPr id="0" name=""/>
        <dsp:cNvSpPr/>
      </dsp:nvSpPr>
      <dsp:spPr>
        <a:xfrm rot="12123036">
          <a:off x="2617819" y="1568584"/>
          <a:ext cx="239975" cy="383416"/>
        </a:xfrm>
        <a:prstGeom prst="rightArrow">
          <a:avLst>
            <a:gd name="adj1" fmla="val 60000"/>
            <a:gd name="adj2" fmla="val 50000"/>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pt-BR" sz="1600" kern="1200"/>
        </a:p>
      </dsp:txBody>
      <dsp:txXfrm rot="10800000">
        <a:off x="2687178" y="1658781"/>
        <a:ext cx="167983" cy="230050"/>
      </dsp:txXfrm>
    </dsp:sp>
    <dsp:sp modelId="{BFA192F4-D7A7-43D1-9FE0-618FC6F6320B}">
      <dsp:nvSpPr>
        <dsp:cNvPr id="0" name=""/>
        <dsp:cNvSpPr/>
      </dsp:nvSpPr>
      <dsp:spPr>
        <a:xfrm>
          <a:off x="777911" y="813780"/>
          <a:ext cx="1924605" cy="1084866"/>
        </a:xfrm>
        <a:prstGeom prst="ellipse">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8420" tIns="58420" rIns="58420" bIns="58420" numCol="1" spcCol="1270" anchor="ctr" anchorCtr="0">
          <a:noAutofit/>
        </a:bodyPr>
        <a:lstStyle/>
        <a:p>
          <a:pPr marL="0" lvl="0" indent="0" algn="ctr" defTabSz="2044700">
            <a:lnSpc>
              <a:spcPct val="90000"/>
            </a:lnSpc>
            <a:spcBef>
              <a:spcPct val="0"/>
            </a:spcBef>
            <a:spcAft>
              <a:spcPct val="35000"/>
            </a:spcAft>
            <a:buNone/>
          </a:pPr>
          <a:endParaRPr lang="pt-BR" sz="4600" kern="1200"/>
        </a:p>
      </dsp:txBody>
      <dsp:txXfrm>
        <a:off x="1059763" y="972655"/>
        <a:ext cx="1360901" cy="767116"/>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0.03275</cdr:x>
      <cdr:y>0.0767</cdr:y>
    </cdr:from>
    <cdr:to>
      <cdr:x>0.12183</cdr:x>
      <cdr:y>0.2729</cdr:y>
    </cdr:to>
    <cdr:sp macro="" textlink="">
      <cdr:nvSpPr>
        <cdr:cNvPr id="2" name="CaixaDeTexto 1">
          <a:extLst xmlns:a="http://schemas.openxmlformats.org/drawingml/2006/main">
            <a:ext uri="{FF2B5EF4-FFF2-40B4-BE49-F238E27FC236}">
              <a16:creationId xmlns:a16="http://schemas.microsoft.com/office/drawing/2014/main" id="{DFEFF565-AA0D-4C2C-863D-86BD4787027A}"/>
            </a:ext>
          </a:extLst>
        </cdr:cNvPr>
        <cdr:cNvSpPr txBox="1"/>
      </cdr:nvSpPr>
      <cdr:spPr>
        <a:xfrm xmlns:a="http://schemas.openxmlformats.org/drawingml/2006/main">
          <a:off x="336179" y="357471"/>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pt-BR" sz="1100"/>
        </a:p>
      </cdr:txBody>
    </cdr:sp>
  </cdr:relSizeAnchor>
  <cdr:relSizeAnchor xmlns:cdr="http://schemas.openxmlformats.org/drawingml/2006/chartDrawing">
    <cdr:from>
      <cdr:x>0</cdr:x>
      <cdr:y>0.11823</cdr:y>
    </cdr:from>
    <cdr:to>
      <cdr:x>0.04535</cdr:x>
      <cdr:y>1</cdr:y>
    </cdr:to>
    <cdr:sp macro="" textlink="">
      <cdr:nvSpPr>
        <cdr:cNvPr id="3" name="CaixaDeTexto 2">
          <a:extLst xmlns:a="http://schemas.openxmlformats.org/drawingml/2006/main">
            <a:ext uri="{FF2B5EF4-FFF2-40B4-BE49-F238E27FC236}">
              <a16:creationId xmlns:a16="http://schemas.microsoft.com/office/drawing/2014/main" id="{5A59F885-534A-4C7A-BC65-8B20527103D6}"/>
            </a:ext>
          </a:extLst>
        </cdr:cNvPr>
        <cdr:cNvSpPr txBox="1"/>
      </cdr:nvSpPr>
      <cdr:spPr>
        <a:xfrm xmlns:a="http://schemas.openxmlformats.org/drawingml/2006/main">
          <a:off x="0" y="594289"/>
          <a:ext cx="482602" cy="44323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endParaRPr lang="pt-BR" sz="1000" b="1"/>
        </a:p>
        <a:p xmlns:a="http://schemas.openxmlformats.org/drawingml/2006/main">
          <a:pPr algn="ctr"/>
          <a:endParaRPr lang="pt-BR" sz="1000" b="1"/>
        </a:p>
        <a:p xmlns:a="http://schemas.openxmlformats.org/drawingml/2006/main">
          <a:pPr algn="ctr"/>
          <a:r>
            <a:rPr lang="pt-BR" sz="1000" b="1"/>
            <a:t>100</a:t>
          </a:r>
        </a:p>
        <a:p xmlns:a="http://schemas.openxmlformats.org/drawingml/2006/main">
          <a:pPr algn="ctr"/>
          <a:endParaRPr lang="pt-BR" sz="1000" b="1"/>
        </a:p>
        <a:p xmlns:a="http://schemas.openxmlformats.org/drawingml/2006/main">
          <a:pPr algn="ctr"/>
          <a:endParaRPr lang="pt-BR" sz="1000" b="1"/>
        </a:p>
        <a:p xmlns:a="http://schemas.openxmlformats.org/drawingml/2006/main">
          <a:pPr algn="ctr"/>
          <a:br>
            <a:rPr lang="pt-BR" sz="1000" b="1"/>
          </a:br>
          <a:r>
            <a:rPr lang="pt-BR" sz="1000" b="1"/>
            <a:t>80</a:t>
          </a:r>
        </a:p>
        <a:p xmlns:a="http://schemas.openxmlformats.org/drawingml/2006/main">
          <a:pPr algn="ctr"/>
          <a:endParaRPr lang="pt-BR" sz="1000" b="1"/>
        </a:p>
        <a:p xmlns:a="http://schemas.openxmlformats.org/drawingml/2006/main">
          <a:pPr algn="ctr"/>
          <a:endParaRPr lang="pt-BR" sz="1000" b="1"/>
        </a:p>
        <a:p xmlns:a="http://schemas.openxmlformats.org/drawingml/2006/main">
          <a:pPr algn="ctr"/>
          <a:endParaRPr lang="pt-BR" sz="1000" b="1"/>
        </a:p>
        <a:p xmlns:a="http://schemas.openxmlformats.org/drawingml/2006/main">
          <a:pPr algn="ctr"/>
          <a:br>
            <a:rPr lang="pt-BR" sz="1000" b="1"/>
          </a:br>
          <a:r>
            <a:rPr lang="pt-BR" sz="1000" b="1"/>
            <a:t>60</a:t>
          </a:r>
        </a:p>
        <a:p xmlns:a="http://schemas.openxmlformats.org/drawingml/2006/main">
          <a:pPr algn="ctr"/>
          <a:endParaRPr lang="pt-BR" sz="1000" b="1"/>
        </a:p>
        <a:p xmlns:a="http://schemas.openxmlformats.org/drawingml/2006/main">
          <a:pPr algn="ctr"/>
          <a:endParaRPr lang="pt-BR" sz="1000" b="1"/>
        </a:p>
        <a:p xmlns:a="http://schemas.openxmlformats.org/drawingml/2006/main">
          <a:pPr algn="ctr"/>
          <a:br>
            <a:rPr lang="pt-BR" sz="1000" b="1"/>
          </a:br>
          <a:r>
            <a:rPr lang="pt-BR" sz="1000" b="1"/>
            <a:t>40</a:t>
          </a:r>
        </a:p>
        <a:p xmlns:a="http://schemas.openxmlformats.org/drawingml/2006/main">
          <a:pPr algn="ctr"/>
          <a:br>
            <a:rPr lang="pt-BR" sz="1000" b="1"/>
          </a:br>
          <a:endParaRPr lang="pt-BR" sz="1000" b="1"/>
        </a:p>
        <a:p xmlns:a="http://schemas.openxmlformats.org/drawingml/2006/main">
          <a:pPr algn="ctr"/>
          <a:endParaRPr lang="pt-BR" sz="1000" b="1"/>
        </a:p>
        <a:p xmlns:a="http://schemas.openxmlformats.org/drawingml/2006/main">
          <a:pPr algn="ctr"/>
          <a:r>
            <a:rPr lang="pt-BR" sz="1000" b="1"/>
            <a:t>20</a:t>
          </a:r>
        </a:p>
        <a:p xmlns:a="http://schemas.openxmlformats.org/drawingml/2006/main">
          <a:pPr algn="ctr"/>
          <a:endParaRPr lang="pt-BR" sz="1000" b="1"/>
        </a:p>
        <a:p xmlns:a="http://schemas.openxmlformats.org/drawingml/2006/main">
          <a:pPr algn="ctr"/>
          <a:endParaRPr lang="pt-BR" sz="1000" b="1"/>
        </a:p>
        <a:p xmlns:a="http://schemas.openxmlformats.org/drawingml/2006/main">
          <a:pPr algn="ctr"/>
          <a:br>
            <a:rPr lang="pt-BR" sz="1000" b="1"/>
          </a:br>
          <a:br>
            <a:rPr lang="pt-BR" sz="1000" b="1"/>
          </a:br>
          <a:r>
            <a:rPr lang="pt-BR" sz="1000" b="1"/>
            <a:t>0</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4301027" cy="339884"/>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5622511" y="0"/>
            <a:ext cx="4302577" cy="339884"/>
          </a:xfrm>
          <a:prstGeom prst="rect">
            <a:avLst/>
          </a:prstGeom>
        </p:spPr>
        <p:txBody>
          <a:bodyPr vert="horz" lIns="91440" tIns="45720" rIns="91440" bIns="45720" rtlCol="0"/>
          <a:lstStyle>
            <a:lvl1pPr algn="r">
              <a:defRPr sz="1200"/>
            </a:lvl1pPr>
          </a:lstStyle>
          <a:p>
            <a:fld id="{CA4EB495-C0E8-47FF-996A-37017F85EE86}" type="datetimeFigureOut">
              <a:rPr lang="pt-BR" smtClean="0"/>
              <a:t>18/07/2019</a:t>
            </a:fld>
            <a:endParaRPr lang="pt-BR"/>
          </a:p>
        </p:txBody>
      </p:sp>
      <p:sp>
        <p:nvSpPr>
          <p:cNvPr id="4" name="Espaço Reservado para Imagem de Slide 3"/>
          <p:cNvSpPr>
            <a:spLocks noGrp="1" noRot="1" noChangeAspect="1"/>
          </p:cNvSpPr>
          <p:nvPr>
            <p:ph type="sldImg" idx="2"/>
          </p:nvPr>
        </p:nvSpPr>
        <p:spPr>
          <a:xfrm>
            <a:off x="2697163" y="509588"/>
            <a:ext cx="4532312" cy="2549525"/>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992664" y="3228896"/>
            <a:ext cx="7941310" cy="3058954"/>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6455903"/>
            <a:ext cx="4301027" cy="339884"/>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5622511" y="6455903"/>
            <a:ext cx="4302577" cy="339884"/>
          </a:xfrm>
          <a:prstGeom prst="rect">
            <a:avLst/>
          </a:prstGeom>
        </p:spPr>
        <p:txBody>
          <a:bodyPr vert="horz" lIns="91440" tIns="45720" rIns="91440" bIns="45720" rtlCol="0" anchor="b"/>
          <a:lstStyle>
            <a:lvl1pPr algn="r">
              <a:defRPr sz="1200"/>
            </a:lvl1pPr>
          </a:lstStyle>
          <a:p>
            <a:fld id="{44D14895-D9FF-45C2-9B89-7F523AB2B533}" type="slidenum">
              <a:rPr lang="pt-BR" smtClean="0"/>
              <a:t>‹nº›</a:t>
            </a:fld>
            <a:endParaRPr lang="pt-BR"/>
          </a:p>
        </p:txBody>
      </p:sp>
    </p:spTree>
    <p:extLst>
      <p:ext uri="{BB962C8B-B14F-4D97-AF65-F5344CB8AC3E}">
        <p14:creationId xmlns:p14="http://schemas.microsoft.com/office/powerpoint/2010/main" val="16767219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1263650" y="344488"/>
            <a:ext cx="6734175" cy="3787775"/>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B4CA0E49-B6CA-4920-A03D-256DCB53FAB2}" type="slidenum">
              <a:rPr lang="pt-BR" smtClean="0"/>
              <a:pPr/>
              <a:t>12</a:t>
            </a:fld>
            <a:endParaRPr lang="pt-BR" dirty="0"/>
          </a:p>
        </p:txBody>
      </p:sp>
    </p:spTree>
    <p:extLst>
      <p:ext uri="{BB962C8B-B14F-4D97-AF65-F5344CB8AC3E}">
        <p14:creationId xmlns:p14="http://schemas.microsoft.com/office/powerpoint/2010/main" val="1116203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44D14895-D9FF-45C2-9B89-7F523AB2B533}" type="slidenum">
              <a:rPr lang="pt-BR" smtClean="0"/>
              <a:t>33</a:t>
            </a:fld>
            <a:endParaRPr lang="pt-BR"/>
          </a:p>
        </p:txBody>
      </p:sp>
    </p:spTree>
    <p:extLst>
      <p:ext uri="{BB962C8B-B14F-4D97-AF65-F5344CB8AC3E}">
        <p14:creationId xmlns:p14="http://schemas.microsoft.com/office/powerpoint/2010/main" val="8006911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762476" y="1771650"/>
            <a:ext cx="8641398" cy="120015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524952" y="3200400"/>
            <a:ext cx="7116445" cy="142875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7/18/2019</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transition spd="slow">
    <p:cover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1" i="0">
                <a:solidFill>
                  <a:srgbClr val="FF0000"/>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7/18/2019</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transition spd="slow">
    <p:cover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1" i="0">
                <a:solidFill>
                  <a:srgbClr val="FF0000"/>
                </a:solidFill>
                <a:latin typeface="Calibri"/>
                <a:cs typeface="Calibri"/>
              </a:defRPr>
            </a:lvl1pPr>
          </a:lstStyle>
          <a:p>
            <a:endParaRPr/>
          </a:p>
        </p:txBody>
      </p:sp>
      <p:sp>
        <p:nvSpPr>
          <p:cNvPr id="3" name="Holder 3"/>
          <p:cNvSpPr>
            <a:spLocks noGrp="1"/>
          </p:cNvSpPr>
          <p:nvPr>
            <p:ph sz="half" idx="2"/>
          </p:nvPr>
        </p:nvSpPr>
        <p:spPr>
          <a:xfrm>
            <a:off x="802335" y="1291590"/>
            <a:ext cx="3601085" cy="3318510"/>
          </a:xfrm>
          <a:prstGeom prst="rect">
            <a:avLst/>
          </a:prstGeom>
        </p:spPr>
        <p:txBody>
          <a:bodyPr wrap="square" lIns="0" tIns="0" rIns="0" bIns="0">
            <a:spAutoFit/>
          </a:bodyPr>
          <a:lstStyle>
            <a:lvl1pPr>
              <a:defRPr sz="1800" b="0" i="1">
                <a:solidFill>
                  <a:schemeClr val="tx1"/>
                </a:solidFill>
                <a:latin typeface="Calibri"/>
                <a:cs typeface="Calibri"/>
              </a:defRPr>
            </a:lvl1pPr>
          </a:lstStyle>
          <a:p>
            <a:endParaRPr/>
          </a:p>
        </p:txBody>
      </p:sp>
      <p:sp>
        <p:nvSpPr>
          <p:cNvPr id="4" name="Holder 4"/>
          <p:cNvSpPr>
            <a:spLocks noGrp="1"/>
          </p:cNvSpPr>
          <p:nvPr>
            <p:ph sz="half" idx="3"/>
          </p:nvPr>
        </p:nvSpPr>
        <p:spPr>
          <a:xfrm>
            <a:off x="5235670" y="1314450"/>
            <a:ext cx="4422362" cy="377190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7/18/2019</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transition spd="slow">
    <p:cover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1" i="0">
                <a:solidFill>
                  <a:srgbClr val="FF0000"/>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7/18/2019</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transition spd="slow">
    <p:cover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7/18/2019</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transition spd="slow">
    <p:cover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Slide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947679387"/>
      </p:ext>
    </p:extLst>
  </p:cSld>
  <p:clrMapOvr>
    <a:masterClrMapping/>
  </p:clrMapOvr>
  <p:transition spd="slow">
    <p:cover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Duas Partes de Conteúdo + Subtítulo">
    <p:spTree>
      <p:nvGrpSpPr>
        <p:cNvPr id="1" name=""/>
        <p:cNvGrpSpPr/>
        <p:nvPr/>
      </p:nvGrpSpPr>
      <p:grpSpPr>
        <a:xfrm>
          <a:off x="0" y="0"/>
          <a:ext cx="0" cy="0"/>
          <a:chOff x="0" y="0"/>
          <a:chExt cx="0" cy="0"/>
        </a:xfrm>
      </p:grpSpPr>
      <p:sp>
        <p:nvSpPr>
          <p:cNvPr id="7" name="Espaço Reservado para Número de Slide 6">
            <a:extLst>
              <a:ext uri="{FF2B5EF4-FFF2-40B4-BE49-F238E27FC236}">
                <a16:creationId xmlns:a16="http://schemas.microsoft.com/office/drawing/2014/main" id="{243EA794-1F5F-48D7-8210-07F89FC7B364}"/>
              </a:ext>
            </a:extLst>
          </p:cNvPr>
          <p:cNvSpPr>
            <a:spLocks noGrp="1"/>
          </p:cNvSpPr>
          <p:nvPr>
            <p:ph type="sldNum" sz="quarter" idx="12"/>
          </p:nvPr>
        </p:nvSpPr>
        <p:spPr/>
        <p:txBody>
          <a:bodyPr/>
          <a:lstStyle/>
          <a:p>
            <a:fld id="{7EDE7B51-0465-4FBF-A374-7FD7830CEB18}" type="slidenum">
              <a:rPr lang="pt-BR" smtClean="0"/>
              <a:t>‹nº›</a:t>
            </a:fld>
            <a:endParaRPr lang="pt-BR"/>
          </a:p>
        </p:txBody>
      </p:sp>
      <p:sp>
        <p:nvSpPr>
          <p:cNvPr id="8" name="Espaço Reservado para Título 1">
            <a:extLst>
              <a:ext uri="{FF2B5EF4-FFF2-40B4-BE49-F238E27FC236}">
                <a16:creationId xmlns:a16="http://schemas.microsoft.com/office/drawing/2014/main" id="{329B9482-3656-4BB0-AEEC-E37A652EB47F}"/>
              </a:ext>
            </a:extLst>
          </p:cNvPr>
          <p:cNvSpPr>
            <a:spLocks noGrp="1"/>
          </p:cNvSpPr>
          <p:nvPr>
            <p:ph type="title" hasCustomPrompt="1"/>
          </p:nvPr>
        </p:nvSpPr>
        <p:spPr>
          <a:xfrm>
            <a:off x="269009" y="304271"/>
            <a:ext cx="9664700" cy="1104636"/>
          </a:xfrm>
          <a:prstGeom prst="rect">
            <a:avLst/>
          </a:prstGeom>
        </p:spPr>
        <p:txBody>
          <a:bodyPr vert="horz" lIns="91440" tIns="45720" rIns="91440" bIns="45720" rtlCol="0" anchor="ctr">
            <a:normAutofit/>
          </a:bodyPr>
          <a:lstStyle>
            <a:lvl1pPr>
              <a:defRPr/>
            </a:lvl1pPr>
          </a:lstStyle>
          <a:p>
            <a:r>
              <a:rPr lang="pt-BR" dirty="0"/>
              <a:t>Este é um </a:t>
            </a:r>
            <a:r>
              <a:rPr lang="pt-BR" dirty="0" err="1"/>
              <a:t>template</a:t>
            </a:r>
            <a:r>
              <a:rPr lang="pt-BR" dirty="0"/>
              <a:t> para uso geral. Título + subtítulo 2 colunas + Texto 2 colunas</a:t>
            </a:r>
          </a:p>
        </p:txBody>
      </p:sp>
      <p:sp>
        <p:nvSpPr>
          <p:cNvPr id="3" name="Espaço Reservado para Texto 2">
            <a:extLst>
              <a:ext uri="{FF2B5EF4-FFF2-40B4-BE49-F238E27FC236}">
                <a16:creationId xmlns:a16="http://schemas.microsoft.com/office/drawing/2014/main" id="{5DD4B364-FF5D-482C-A8F4-8CDE6285F379}"/>
              </a:ext>
            </a:extLst>
          </p:cNvPr>
          <p:cNvSpPr>
            <a:spLocks noGrp="1"/>
          </p:cNvSpPr>
          <p:nvPr>
            <p:ph type="body" sz="quarter" idx="15" hasCustomPrompt="1"/>
          </p:nvPr>
        </p:nvSpPr>
        <p:spPr>
          <a:xfrm>
            <a:off x="269010" y="1588824"/>
            <a:ext cx="4683991" cy="752739"/>
          </a:xfrm>
        </p:spPr>
        <p:txBody>
          <a:bodyPr vert="horz" lIns="91440" tIns="45720" rIns="91440" bIns="45720" rtlCol="0">
            <a:normAutofit/>
          </a:bodyPr>
          <a:lstStyle>
            <a:lvl1pPr>
              <a:defRPr lang="pt-BR" sz="2000" dirty="0" smtClean="0">
                <a:latin typeface="Akzidenz-Grotesk BQ" pitchFamily="50" charset="0"/>
                <a:ea typeface="Roboto Medium" panose="02000000000000000000" pitchFamily="2" charset="0"/>
              </a:defRPr>
            </a:lvl1pPr>
            <a:lvl2pPr>
              <a:defRPr lang="pt-BR" sz="1500" dirty="0" smtClean="0"/>
            </a:lvl2pPr>
            <a:lvl3pPr>
              <a:defRPr lang="pt-BR" sz="1500" dirty="0" smtClean="0"/>
            </a:lvl3pPr>
            <a:lvl4pPr>
              <a:defRPr lang="pt-BR" dirty="0" smtClean="0"/>
            </a:lvl4pPr>
            <a:lvl5pPr>
              <a:defRPr lang="pt-BR" dirty="0"/>
            </a:lvl5pPr>
          </a:lstStyle>
          <a:p>
            <a:pPr lvl="0"/>
            <a:r>
              <a:rPr lang="pt-BR" dirty="0"/>
              <a:t>Subtítulo, </a:t>
            </a:r>
            <a:r>
              <a:rPr lang="pt-BR" dirty="0" err="1"/>
              <a:t>Akzidenz</a:t>
            </a:r>
            <a:r>
              <a:rPr lang="pt-BR" dirty="0"/>
              <a:t> 22pt</a:t>
            </a:r>
          </a:p>
        </p:txBody>
      </p:sp>
      <p:sp>
        <p:nvSpPr>
          <p:cNvPr id="5" name="Espaço Reservado para Texto 4">
            <a:extLst>
              <a:ext uri="{FF2B5EF4-FFF2-40B4-BE49-F238E27FC236}">
                <a16:creationId xmlns:a16="http://schemas.microsoft.com/office/drawing/2014/main" id="{EEFCE864-3207-4544-9D02-672D74640622}"/>
              </a:ext>
            </a:extLst>
          </p:cNvPr>
          <p:cNvSpPr>
            <a:spLocks noGrp="1"/>
          </p:cNvSpPr>
          <p:nvPr>
            <p:ph type="body" sz="quarter" idx="16" hasCustomPrompt="1"/>
          </p:nvPr>
        </p:nvSpPr>
        <p:spPr>
          <a:xfrm>
            <a:off x="269010" y="2498991"/>
            <a:ext cx="4683991" cy="2648479"/>
          </a:xfrm>
        </p:spPr>
        <p:txBody>
          <a:bodyPr vert="horz" lIns="91440" tIns="45720" rIns="91440" bIns="45720" rtlCol="0">
            <a:normAutofit/>
          </a:bodyPr>
          <a:lstStyle>
            <a:lvl1pPr>
              <a:defRPr lang="pt-BR" dirty="0" smtClean="0"/>
            </a:lvl1pPr>
            <a:lvl2pPr>
              <a:defRPr lang="pt-BR" sz="1500" dirty="0" smtClean="0"/>
            </a:lvl2pPr>
            <a:lvl3pPr>
              <a:defRPr lang="pt-BR" sz="1500" dirty="0" smtClean="0"/>
            </a:lvl3pPr>
            <a:lvl4pPr>
              <a:defRPr lang="pt-BR" dirty="0" smtClean="0"/>
            </a:lvl4pPr>
            <a:lvl5pPr>
              <a:defRPr lang="pt-BR" dirty="0"/>
            </a:lvl5pPr>
          </a:lstStyle>
          <a:p>
            <a:pPr lvl="0"/>
            <a:r>
              <a:rPr lang="pt-BR" dirty="0"/>
              <a:t>Texto corrido normal, fonte </a:t>
            </a:r>
            <a:r>
              <a:rPr lang="pt-BR" dirty="0" err="1"/>
              <a:t>Akzidenz</a:t>
            </a:r>
            <a:r>
              <a:rPr lang="pt-BR" dirty="0"/>
              <a:t>, tamanho mínimo de 22pt.</a:t>
            </a:r>
          </a:p>
          <a:p>
            <a:pPr lvl="0"/>
            <a:endParaRPr lang="pt-BR" dirty="0"/>
          </a:p>
          <a:p>
            <a:pPr lvl="0"/>
            <a:endParaRPr lang="pt-BR" dirty="0"/>
          </a:p>
        </p:txBody>
      </p:sp>
      <p:sp>
        <p:nvSpPr>
          <p:cNvPr id="16" name="Espaço Reservado para Texto 2">
            <a:extLst>
              <a:ext uri="{FF2B5EF4-FFF2-40B4-BE49-F238E27FC236}">
                <a16:creationId xmlns:a16="http://schemas.microsoft.com/office/drawing/2014/main" id="{BBCD32E5-734F-4D9A-9B47-AE2B64372ED9}"/>
              </a:ext>
            </a:extLst>
          </p:cNvPr>
          <p:cNvSpPr>
            <a:spLocks noGrp="1"/>
          </p:cNvSpPr>
          <p:nvPr>
            <p:ph type="body" sz="quarter" idx="17" hasCustomPrompt="1"/>
          </p:nvPr>
        </p:nvSpPr>
        <p:spPr>
          <a:xfrm>
            <a:off x="5249719" y="1606142"/>
            <a:ext cx="4683991" cy="752739"/>
          </a:xfrm>
        </p:spPr>
        <p:txBody>
          <a:bodyPr vert="horz" lIns="91440" tIns="45720" rIns="91440" bIns="45720" rtlCol="0">
            <a:normAutofit/>
          </a:bodyPr>
          <a:lstStyle>
            <a:lvl1pPr marL="0" marR="0" indent="0" algn="l" defTabSz="761970" rtl="0" eaLnBrk="1" fontAlgn="auto" latinLnBrk="0" hangingPunct="1">
              <a:lnSpc>
                <a:spcPct val="90000"/>
              </a:lnSpc>
              <a:spcBef>
                <a:spcPts val="833"/>
              </a:spcBef>
              <a:spcAft>
                <a:spcPts val="0"/>
              </a:spcAft>
              <a:buClrTx/>
              <a:buSzTx/>
              <a:buFont typeface="Arial" panose="020B0604020202020204" pitchFamily="34" charset="0"/>
              <a:buNone/>
              <a:tabLst/>
              <a:defRPr lang="pt-BR" sz="2000">
                <a:latin typeface="Akzidenz-Grotesk BQ" pitchFamily="50" charset="0"/>
                <a:ea typeface="Roboto Medium" panose="02000000000000000000" pitchFamily="2" charset="0"/>
              </a:defRPr>
            </a:lvl1pPr>
            <a:lvl2pPr>
              <a:defRPr lang="pt-BR" sz="1500" dirty="0" smtClean="0"/>
            </a:lvl2pPr>
            <a:lvl3pPr>
              <a:defRPr lang="pt-BR" sz="1500" dirty="0" smtClean="0"/>
            </a:lvl3pPr>
            <a:lvl4pPr>
              <a:defRPr lang="pt-BR" dirty="0" smtClean="0"/>
            </a:lvl4pPr>
            <a:lvl5pPr>
              <a:defRPr lang="pt-BR" dirty="0"/>
            </a:lvl5pPr>
          </a:lstStyle>
          <a:p>
            <a:pPr marL="0" marR="0" lvl="0" indent="0" algn="l" defTabSz="761970" rtl="0" eaLnBrk="1" fontAlgn="auto" latinLnBrk="0" hangingPunct="1">
              <a:lnSpc>
                <a:spcPct val="90000"/>
              </a:lnSpc>
              <a:spcBef>
                <a:spcPts val="833"/>
              </a:spcBef>
              <a:spcAft>
                <a:spcPts val="0"/>
              </a:spcAft>
              <a:buClrTx/>
              <a:buSzTx/>
              <a:buFont typeface="Arial" panose="020B0604020202020204" pitchFamily="34" charset="0"/>
              <a:buNone/>
              <a:tabLst/>
              <a:defRPr/>
            </a:pPr>
            <a:r>
              <a:rPr lang="pt-BR" dirty="0"/>
              <a:t>Subtítulo, </a:t>
            </a:r>
            <a:r>
              <a:rPr lang="pt-BR" dirty="0" err="1"/>
              <a:t>Akzidenz</a:t>
            </a:r>
            <a:r>
              <a:rPr lang="pt-BR" dirty="0"/>
              <a:t> 22pt</a:t>
            </a:r>
          </a:p>
          <a:p>
            <a:pPr lvl="0"/>
            <a:endParaRPr lang="pt-BR" dirty="0"/>
          </a:p>
        </p:txBody>
      </p:sp>
      <p:sp>
        <p:nvSpPr>
          <p:cNvPr id="17" name="Espaço Reservado para Texto 4">
            <a:extLst>
              <a:ext uri="{FF2B5EF4-FFF2-40B4-BE49-F238E27FC236}">
                <a16:creationId xmlns:a16="http://schemas.microsoft.com/office/drawing/2014/main" id="{23293FA7-670D-4911-B7AD-87B0B7E3A070}"/>
              </a:ext>
            </a:extLst>
          </p:cNvPr>
          <p:cNvSpPr>
            <a:spLocks noGrp="1"/>
          </p:cNvSpPr>
          <p:nvPr>
            <p:ph type="body" sz="quarter" idx="18" hasCustomPrompt="1"/>
          </p:nvPr>
        </p:nvSpPr>
        <p:spPr>
          <a:xfrm>
            <a:off x="5249719" y="2516309"/>
            <a:ext cx="4683991" cy="2648479"/>
          </a:xfrm>
        </p:spPr>
        <p:txBody>
          <a:bodyPr vert="horz" lIns="91440" tIns="45720" rIns="91440" bIns="45720" rtlCol="0">
            <a:normAutofit/>
          </a:bodyPr>
          <a:lstStyle>
            <a:lvl1pPr>
              <a:defRPr lang="pt-BR" dirty="0" smtClean="0"/>
            </a:lvl1pPr>
            <a:lvl2pPr>
              <a:defRPr lang="pt-BR" sz="1500" dirty="0" smtClean="0"/>
            </a:lvl2pPr>
            <a:lvl3pPr>
              <a:defRPr lang="pt-BR" sz="1500" dirty="0" smtClean="0"/>
            </a:lvl3pPr>
            <a:lvl4pPr>
              <a:defRPr lang="pt-BR" dirty="0" smtClean="0"/>
            </a:lvl4pPr>
            <a:lvl5pPr>
              <a:defRPr lang="pt-BR" dirty="0"/>
            </a:lvl5pPr>
          </a:lstStyle>
          <a:p>
            <a:pPr lvl="0"/>
            <a:r>
              <a:rPr lang="pt-BR" dirty="0"/>
              <a:t>Texto corrido normal, fonte </a:t>
            </a:r>
            <a:r>
              <a:rPr lang="pt-BR" dirty="0" err="1"/>
              <a:t>Akzidenz</a:t>
            </a:r>
            <a:r>
              <a:rPr lang="pt-BR" dirty="0"/>
              <a:t>, tamanho mínimo de 22pt.</a:t>
            </a:r>
          </a:p>
          <a:p>
            <a:pPr lvl="0"/>
            <a:endParaRPr lang="pt-BR" dirty="0"/>
          </a:p>
          <a:p>
            <a:pPr lvl="0"/>
            <a:endParaRPr lang="pt-BR" dirty="0"/>
          </a:p>
        </p:txBody>
      </p:sp>
    </p:spTree>
    <p:extLst>
      <p:ext uri="{BB962C8B-B14F-4D97-AF65-F5344CB8AC3E}">
        <p14:creationId xmlns:p14="http://schemas.microsoft.com/office/powerpoint/2010/main" val="3784805415"/>
      </p:ext>
    </p:extLst>
  </p:cSld>
  <p:clrMapOvr>
    <a:masterClrMapping/>
  </p:clrMapOvr>
  <p:transition spd="slow">
    <p:cover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762000" y="1771650"/>
            <a:ext cx="8636000" cy="830997"/>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524000" y="3200400"/>
            <a:ext cx="71120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7/18/2019</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extLst>
      <p:ext uri="{BB962C8B-B14F-4D97-AF65-F5344CB8AC3E}">
        <p14:creationId xmlns:p14="http://schemas.microsoft.com/office/powerpoint/2010/main" val="1629646978"/>
      </p:ext>
    </p:extLst>
  </p:cSld>
  <p:clrMapOvr>
    <a:masterClrMapping/>
  </p:clrMapOvr>
  <p:transition spd="slow">
    <p:cover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a:xfrm>
            <a:off x="3879638" y="1747901"/>
            <a:ext cx="2400723" cy="692497"/>
          </a:xfrm>
        </p:spPr>
        <p:txBody>
          <a:bodyPr lIns="0" tIns="0" rIns="0" bIns="0"/>
          <a:lstStyle>
            <a:lvl1pPr>
              <a:defRPr sz="4500" b="1" i="0">
                <a:solidFill>
                  <a:srgbClr val="244060"/>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7/18/2019</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extLst>
      <p:ext uri="{BB962C8B-B14F-4D97-AF65-F5344CB8AC3E}">
        <p14:creationId xmlns:p14="http://schemas.microsoft.com/office/powerpoint/2010/main" val="3431288687"/>
      </p:ext>
    </p:extLst>
  </p:cSld>
  <p:clrMapOvr>
    <a:masterClrMapping/>
  </p:clrMapOvr>
  <p:transition spd="slow">
    <p:cover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a:xfrm>
            <a:off x="3879638" y="1747901"/>
            <a:ext cx="2400723" cy="692497"/>
          </a:xfrm>
        </p:spPr>
        <p:txBody>
          <a:bodyPr lIns="0" tIns="0" rIns="0" bIns="0"/>
          <a:lstStyle>
            <a:lvl1pPr>
              <a:defRPr sz="4500" b="1" i="0">
                <a:solidFill>
                  <a:srgbClr val="244060"/>
                </a:solidFill>
                <a:latin typeface="Arial"/>
                <a:cs typeface="Arial"/>
              </a:defRPr>
            </a:lvl1pPr>
          </a:lstStyle>
          <a:p>
            <a:endParaRPr/>
          </a:p>
        </p:txBody>
      </p:sp>
      <p:sp>
        <p:nvSpPr>
          <p:cNvPr id="3" name="Holder 3"/>
          <p:cNvSpPr>
            <a:spLocks noGrp="1"/>
          </p:cNvSpPr>
          <p:nvPr>
            <p:ph sz="half" idx="2"/>
          </p:nvPr>
        </p:nvSpPr>
        <p:spPr>
          <a:xfrm>
            <a:off x="508000" y="1314450"/>
            <a:ext cx="44196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232400" y="1314450"/>
            <a:ext cx="4419600" cy="276999"/>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7/18/2019</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extLst>
      <p:ext uri="{BB962C8B-B14F-4D97-AF65-F5344CB8AC3E}">
        <p14:creationId xmlns:p14="http://schemas.microsoft.com/office/powerpoint/2010/main" val="155275700"/>
      </p:ext>
    </p:extLst>
  </p:cSld>
  <p:clrMapOvr>
    <a:masterClrMapping/>
  </p:clrMapOvr>
  <p:transition spd="slow">
    <p:cover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a:xfrm>
            <a:off x="3879638" y="1747901"/>
            <a:ext cx="2400723" cy="692497"/>
          </a:xfrm>
        </p:spPr>
        <p:txBody>
          <a:bodyPr lIns="0" tIns="0" rIns="0" bIns="0"/>
          <a:lstStyle>
            <a:lvl1pPr>
              <a:defRPr sz="4500" b="1" i="0">
                <a:solidFill>
                  <a:srgbClr val="244060"/>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7/18/2019</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extLst>
      <p:ext uri="{BB962C8B-B14F-4D97-AF65-F5344CB8AC3E}">
        <p14:creationId xmlns:p14="http://schemas.microsoft.com/office/powerpoint/2010/main" val="901641200"/>
      </p:ext>
    </p:extLst>
  </p:cSld>
  <p:clrMapOvr>
    <a:masterClrMapping/>
  </p:clrMapOvr>
  <p:transition spd="slow">
    <p:cover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16" name="bk object 16"/>
          <p:cNvSpPr/>
          <p:nvPr/>
        </p:nvSpPr>
        <p:spPr>
          <a:xfrm>
            <a:off x="0" y="645160"/>
            <a:ext cx="10160000" cy="15346"/>
          </a:xfrm>
          <a:custGeom>
            <a:avLst/>
            <a:gdLst/>
            <a:ahLst/>
            <a:cxnLst/>
            <a:rect l="l" t="t" r="r" b="b"/>
            <a:pathLst>
              <a:path w="12192000" h="18415">
                <a:moveTo>
                  <a:pt x="0" y="18287"/>
                </a:moveTo>
                <a:lnTo>
                  <a:pt x="12192000" y="18287"/>
                </a:lnTo>
                <a:lnTo>
                  <a:pt x="12192000" y="0"/>
                </a:lnTo>
                <a:lnTo>
                  <a:pt x="0" y="0"/>
                </a:lnTo>
                <a:lnTo>
                  <a:pt x="0" y="18287"/>
                </a:lnTo>
                <a:close/>
              </a:path>
            </a:pathLst>
          </a:custGeom>
          <a:solidFill>
            <a:srgbClr val="003366"/>
          </a:solidFill>
        </p:spPr>
        <p:txBody>
          <a:bodyPr wrap="square" lIns="0" tIns="0" rIns="0" bIns="0" rtlCol="0"/>
          <a:lstStyle/>
          <a:p>
            <a:endParaRPr sz="1500"/>
          </a:p>
        </p:txBody>
      </p:sp>
      <p:sp>
        <p:nvSpPr>
          <p:cNvPr id="18" name="bk object 18"/>
          <p:cNvSpPr/>
          <p:nvPr/>
        </p:nvSpPr>
        <p:spPr>
          <a:xfrm>
            <a:off x="0" y="660400"/>
            <a:ext cx="10160000" cy="59796"/>
          </a:xfrm>
          <a:custGeom>
            <a:avLst/>
            <a:gdLst/>
            <a:ahLst/>
            <a:cxnLst/>
            <a:rect l="l" t="t" r="r" b="b"/>
            <a:pathLst>
              <a:path w="12192000" h="71755">
                <a:moveTo>
                  <a:pt x="0" y="71628"/>
                </a:moveTo>
                <a:lnTo>
                  <a:pt x="12192000" y="71628"/>
                </a:lnTo>
                <a:lnTo>
                  <a:pt x="12192000" y="0"/>
                </a:lnTo>
                <a:lnTo>
                  <a:pt x="0" y="0"/>
                </a:lnTo>
                <a:lnTo>
                  <a:pt x="0" y="71628"/>
                </a:lnTo>
                <a:close/>
              </a:path>
            </a:pathLst>
          </a:custGeom>
          <a:solidFill>
            <a:srgbClr val="17375E"/>
          </a:solidFill>
        </p:spPr>
        <p:txBody>
          <a:bodyPr wrap="square" lIns="0" tIns="0" rIns="0" bIns="0" rtlCol="0"/>
          <a:lstStyle/>
          <a:p>
            <a:endParaRPr sz="1500"/>
          </a:p>
        </p:txBody>
      </p:sp>
      <p:sp>
        <p:nvSpPr>
          <p:cNvPr id="19" name="bk object 19"/>
          <p:cNvSpPr/>
          <p:nvPr/>
        </p:nvSpPr>
        <p:spPr>
          <a:xfrm>
            <a:off x="0" y="3089910"/>
            <a:ext cx="10160000" cy="2625196"/>
          </a:xfrm>
          <a:custGeom>
            <a:avLst/>
            <a:gdLst/>
            <a:ahLst/>
            <a:cxnLst/>
            <a:rect l="l" t="t" r="r" b="b"/>
            <a:pathLst>
              <a:path w="12192000" h="3150234">
                <a:moveTo>
                  <a:pt x="0" y="3150106"/>
                </a:moveTo>
                <a:lnTo>
                  <a:pt x="12192000" y="3150106"/>
                </a:lnTo>
                <a:lnTo>
                  <a:pt x="12192000" y="0"/>
                </a:lnTo>
                <a:lnTo>
                  <a:pt x="0" y="0"/>
                </a:lnTo>
                <a:lnTo>
                  <a:pt x="0" y="3150106"/>
                </a:lnTo>
                <a:close/>
              </a:path>
            </a:pathLst>
          </a:custGeom>
          <a:solidFill>
            <a:srgbClr val="17375E"/>
          </a:solidFill>
        </p:spPr>
        <p:txBody>
          <a:bodyPr wrap="square" lIns="0" tIns="0" rIns="0" bIns="0" rtlCol="0"/>
          <a:lstStyle/>
          <a:p>
            <a:endParaRPr sz="1500"/>
          </a:p>
        </p:txBody>
      </p:sp>
      <p:sp>
        <p:nvSpPr>
          <p:cNvPr id="20" name="bk object 20"/>
          <p:cNvSpPr/>
          <p:nvPr/>
        </p:nvSpPr>
        <p:spPr>
          <a:xfrm>
            <a:off x="3426460" y="779780"/>
            <a:ext cx="3305810" cy="2250440"/>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500"/>
          </a:p>
        </p:txBody>
      </p:sp>
      <p:sp>
        <p:nvSpPr>
          <p:cNvPr id="21" name="bk object 21"/>
          <p:cNvSpPr/>
          <p:nvPr/>
        </p:nvSpPr>
        <p:spPr>
          <a:xfrm>
            <a:off x="59689" y="779040"/>
            <a:ext cx="3305810" cy="2251181"/>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500"/>
          </a:p>
        </p:txBody>
      </p:sp>
      <p:sp>
        <p:nvSpPr>
          <p:cNvPr id="22" name="bk object 22"/>
          <p:cNvSpPr/>
          <p:nvPr/>
        </p:nvSpPr>
        <p:spPr>
          <a:xfrm>
            <a:off x="6791960" y="779780"/>
            <a:ext cx="3309620" cy="2250440"/>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500"/>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dirty="0"/>
          </a:p>
        </p:txBody>
      </p:sp>
    </p:spTree>
    <p:extLst>
      <p:ext uri="{BB962C8B-B14F-4D97-AF65-F5344CB8AC3E}">
        <p14:creationId xmlns:p14="http://schemas.microsoft.com/office/powerpoint/2010/main" val="1812710204"/>
      </p:ext>
    </p:extLst>
  </p:cSld>
  <p:clrMapOvr>
    <a:masterClrMapping/>
  </p:clrMapOvr>
  <p:transition spd="slow">
    <p:cover dir="r"/>
  </p:transition>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Slide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7156478"/>
      </p:ext>
    </p:extLst>
  </p:cSld>
  <p:clrMapOvr>
    <a:masterClrMapping/>
  </p:clrMapOvr>
  <p:transition spd="slow">
    <p:cover dir="r"/>
  </p:transition>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0.xml"/><Relationship Id="rId7" Type="http://schemas.openxmlformats.org/officeDocument/2006/relationships/theme" Target="../theme/theme2.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2719958" y="5462998"/>
            <a:ext cx="7440295" cy="243840"/>
          </a:xfrm>
          <a:custGeom>
            <a:avLst/>
            <a:gdLst/>
            <a:ahLst/>
            <a:cxnLst/>
            <a:rect l="l" t="t" r="r" b="b"/>
            <a:pathLst>
              <a:path w="7440295" h="243839">
                <a:moveTo>
                  <a:pt x="0" y="243319"/>
                </a:moveTo>
                <a:lnTo>
                  <a:pt x="7440041" y="243319"/>
                </a:lnTo>
                <a:lnTo>
                  <a:pt x="7440041" y="0"/>
                </a:lnTo>
                <a:lnTo>
                  <a:pt x="0" y="0"/>
                </a:lnTo>
                <a:lnTo>
                  <a:pt x="0" y="243319"/>
                </a:lnTo>
                <a:close/>
              </a:path>
            </a:pathLst>
          </a:custGeom>
          <a:solidFill>
            <a:srgbClr val="001F5F"/>
          </a:solidFill>
        </p:spPr>
        <p:txBody>
          <a:bodyPr wrap="square" lIns="0" tIns="0" rIns="0" bIns="0" rtlCol="0"/>
          <a:lstStyle/>
          <a:p>
            <a:endParaRPr/>
          </a:p>
        </p:txBody>
      </p:sp>
      <p:sp>
        <p:nvSpPr>
          <p:cNvPr id="17" name="bk object 17"/>
          <p:cNvSpPr/>
          <p:nvPr/>
        </p:nvSpPr>
        <p:spPr>
          <a:xfrm>
            <a:off x="9560559" y="5489052"/>
            <a:ext cx="560057" cy="207962"/>
          </a:xfrm>
          <a:prstGeom prst="rect">
            <a:avLst/>
          </a:prstGeom>
          <a:blipFill>
            <a:blip r:embed="rId9"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2" name="Holder 2"/>
          <p:cNvSpPr>
            <a:spLocks noGrp="1"/>
          </p:cNvSpPr>
          <p:nvPr>
            <p:ph type="title"/>
          </p:nvPr>
        </p:nvSpPr>
        <p:spPr>
          <a:xfrm>
            <a:off x="923797" y="42418"/>
            <a:ext cx="8318754" cy="991235"/>
          </a:xfrm>
          <a:prstGeom prst="rect">
            <a:avLst/>
          </a:prstGeom>
        </p:spPr>
        <p:txBody>
          <a:bodyPr wrap="square" lIns="0" tIns="0" rIns="0" bIns="0">
            <a:spAutoFit/>
          </a:bodyPr>
          <a:lstStyle>
            <a:lvl1pPr>
              <a:defRPr sz="3200" b="1" i="0">
                <a:solidFill>
                  <a:srgbClr val="FF0000"/>
                </a:solidFill>
                <a:latin typeface="Calibri"/>
                <a:cs typeface="Calibri"/>
              </a:defRPr>
            </a:lvl1pPr>
          </a:lstStyle>
          <a:p>
            <a:endParaRPr/>
          </a:p>
        </p:txBody>
      </p:sp>
      <p:sp>
        <p:nvSpPr>
          <p:cNvPr id="3" name="Holder 3"/>
          <p:cNvSpPr>
            <a:spLocks noGrp="1"/>
          </p:cNvSpPr>
          <p:nvPr>
            <p:ph type="body" idx="1"/>
          </p:nvPr>
        </p:nvSpPr>
        <p:spPr>
          <a:xfrm>
            <a:off x="103555" y="959358"/>
            <a:ext cx="9959238" cy="331851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3456559" y="5314950"/>
            <a:ext cx="3253232" cy="28575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08317" y="5314950"/>
            <a:ext cx="2338260" cy="28575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7/18/2019</a:t>
            </a:fld>
            <a:endParaRPr lang="en-US"/>
          </a:p>
        </p:txBody>
      </p:sp>
      <p:sp>
        <p:nvSpPr>
          <p:cNvPr id="6" name="Holder 6"/>
          <p:cNvSpPr>
            <a:spLocks noGrp="1"/>
          </p:cNvSpPr>
          <p:nvPr>
            <p:ph type="sldNum" sz="quarter" idx="7"/>
          </p:nvPr>
        </p:nvSpPr>
        <p:spPr>
          <a:xfrm>
            <a:off x="7319772" y="5314950"/>
            <a:ext cx="2338260" cy="28575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‹nº›</a:t>
            </a:fld>
            <a:endParaRPr/>
          </a:p>
        </p:txBody>
      </p:sp>
      <p:sp>
        <p:nvSpPr>
          <p:cNvPr id="9" name="bk object 16"/>
          <p:cNvSpPr/>
          <p:nvPr userDrawn="1"/>
        </p:nvSpPr>
        <p:spPr>
          <a:xfrm>
            <a:off x="0" y="667385"/>
            <a:ext cx="10160000" cy="0"/>
          </a:xfrm>
          <a:custGeom>
            <a:avLst/>
            <a:gdLst/>
            <a:ahLst/>
            <a:cxnLst/>
            <a:rect l="l" t="t" r="r" b="b"/>
            <a:pathLst>
              <a:path w="12192000">
                <a:moveTo>
                  <a:pt x="0" y="0"/>
                </a:moveTo>
                <a:lnTo>
                  <a:pt x="12192000" y="0"/>
                </a:lnTo>
              </a:path>
            </a:pathLst>
          </a:custGeom>
          <a:ln w="53339">
            <a:solidFill>
              <a:srgbClr val="003366"/>
            </a:solidFill>
          </a:ln>
        </p:spPr>
        <p:txBody>
          <a:bodyPr wrap="square" lIns="0" tIns="0" rIns="0" bIns="0" rtlCol="0"/>
          <a:lstStyle/>
          <a:p>
            <a:endParaRPr sz="150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75" r:id="rId7"/>
  </p:sldLayoutIdLst>
  <p:transition spd="slow">
    <p:cover dir="r"/>
  </p:transition>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667385"/>
            <a:ext cx="10160000" cy="0"/>
          </a:xfrm>
          <a:custGeom>
            <a:avLst/>
            <a:gdLst/>
            <a:ahLst/>
            <a:cxnLst/>
            <a:rect l="l" t="t" r="r" b="b"/>
            <a:pathLst>
              <a:path w="12192000">
                <a:moveTo>
                  <a:pt x="0" y="0"/>
                </a:moveTo>
                <a:lnTo>
                  <a:pt x="12192000" y="0"/>
                </a:lnTo>
              </a:path>
            </a:pathLst>
          </a:custGeom>
          <a:ln w="53339">
            <a:solidFill>
              <a:srgbClr val="003366"/>
            </a:solidFill>
          </a:ln>
        </p:spPr>
        <p:txBody>
          <a:bodyPr wrap="square" lIns="0" tIns="0" rIns="0" bIns="0" rtlCol="0"/>
          <a:lstStyle/>
          <a:p>
            <a:endParaRPr sz="1500"/>
          </a:p>
        </p:txBody>
      </p:sp>
      <p:sp>
        <p:nvSpPr>
          <p:cNvPr id="2" name="Holder 2"/>
          <p:cNvSpPr>
            <a:spLocks noGrp="1"/>
          </p:cNvSpPr>
          <p:nvPr>
            <p:ph type="title"/>
          </p:nvPr>
        </p:nvSpPr>
        <p:spPr>
          <a:xfrm>
            <a:off x="3879638" y="1747901"/>
            <a:ext cx="2400723" cy="830997"/>
          </a:xfrm>
          <a:prstGeom prst="rect">
            <a:avLst/>
          </a:prstGeom>
        </p:spPr>
        <p:txBody>
          <a:bodyPr wrap="square" lIns="0" tIns="0" rIns="0" bIns="0">
            <a:spAutoFit/>
          </a:bodyPr>
          <a:lstStyle>
            <a:lvl1pPr>
              <a:defRPr sz="5400" b="1" i="0">
                <a:solidFill>
                  <a:srgbClr val="244060"/>
                </a:solidFill>
                <a:latin typeface="Arial"/>
                <a:cs typeface="Arial"/>
              </a:defRPr>
            </a:lvl1pPr>
          </a:lstStyle>
          <a:p>
            <a:endParaRPr/>
          </a:p>
        </p:txBody>
      </p:sp>
      <p:sp>
        <p:nvSpPr>
          <p:cNvPr id="3" name="Holder 3"/>
          <p:cNvSpPr>
            <a:spLocks noGrp="1"/>
          </p:cNvSpPr>
          <p:nvPr>
            <p:ph type="body" idx="1"/>
          </p:nvPr>
        </p:nvSpPr>
        <p:spPr>
          <a:xfrm>
            <a:off x="445769" y="1692910"/>
            <a:ext cx="9268460" cy="276999"/>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3454400" y="5314950"/>
            <a:ext cx="3251200" cy="28575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08000" y="5314950"/>
            <a:ext cx="2336800" cy="28575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7/18/2019</a:t>
            </a:fld>
            <a:endParaRPr lang="en-US"/>
          </a:p>
        </p:txBody>
      </p:sp>
      <p:sp>
        <p:nvSpPr>
          <p:cNvPr id="6" name="Holder 6"/>
          <p:cNvSpPr>
            <a:spLocks noGrp="1"/>
          </p:cNvSpPr>
          <p:nvPr>
            <p:ph type="sldNum" sz="quarter" idx="7"/>
          </p:nvPr>
        </p:nvSpPr>
        <p:spPr>
          <a:xfrm>
            <a:off x="7315200" y="5314950"/>
            <a:ext cx="2336800" cy="28575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‹nº›</a:t>
            </a:fld>
            <a:endParaRPr/>
          </a:p>
        </p:txBody>
      </p:sp>
    </p:spTree>
    <p:extLst>
      <p:ext uri="{BB962C8B-B14F-4D97-AF65-F5344CB8AC3E}">
        <p14:creationId xmlns:p14="http://schemas.microsoft.com/office/powerpoint/2010/main" val="2119144301"/>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Lst>
  <p:transition spd="slow">
    <p:cover dir="r"/>
  </p:transition>
  <p:txStyles>
    <p:titleStyle>
      <a:lvl1pPr>
        <a:defRPr>
          <a:latin typeface="+mj-lt"/>
          <a:ea typeface="+mj-ea"/>
          <a:cs typeface="+mj-cs"/>
        </a:defRPr>
      </a:lvl1pPr>
    </p:titleStyle>
    <p:bodyStyle>
      <a:lvl1pPr marL="0">
        <a:defRPr>
          <a:latin typeface="+mn-lt"/>
          <a:ea typeface="+mn-ea"/>
          <a:cs typeface="+mn-cs"/>
        </a:defRPr>
      </a:lvl1pPr>
      <a:lvl2pPr marL="380985">
        <a:defRPr>
          <a:latin typeface="+mn-lt"/>
          <a:ea typeface="+mn-ea"/>
          <a:cs typeface="+mn-cs"/>
        </a:defRPr>
      </a:lvl2pPr>
      <a:lvl3pPr marL="761970">
        <a:defRPr>
          <a:latin typeface="+mn-lt"/>
          <a:ea typeface="+mn-ea"/>
          <a:cs typeface="+mn-cs"/>
        </a:defRPr>
      </a:lvl3pPr>
      <a:lvl4pPr marL="1142954">
        <a:defRPr>
          <a:latin typeface="+mn-lt"/>
          <a:ea typeface="+mn-ea"/>
          <a:cs typeface="+mn-cs"/>
        </a:defRPr>
      </a:lvl4pPr>
      <a:lvl5pPr marL="1523939">
        <a:defRPr>
          <a:latin typeface="+mn-lt"/>
          <a:ea typeface="+mn-ea"/>
          <a:cs typeface="+mn-cs"/>
        </a:defRPr>
      </a:lvl5pPr>
      <a:lvl6pPr marL="1904924">
        <a:defRPr>
          <a:latin typeface="+mn-lt"/>
          <a:ea typeface="+mn-ea"/>
          <a:cs typeface="+mn-cs"/>
        </a:defRPr>
      </a:lvl6pPr>
      <a:lvl7pPr marL="2285909">
        <a:defRPr>
          <a:latin typeface="+mn-lt"/>
          <a:ea typeface="+mn-ea"/>
          <a:cs typeface="+mn-cs"/>
        </a:defRPr>
      </a:lvl7pPr>
      <a:lvl8pPr marL="2666893">
        <a:defRPr>
          <a:latin typeface="+mn-lt"/>
          <a:ea typeface="+mn-ea"/>
          <a:cs typeface="+mn-cs"/>
        </a:defRPr>
      </a:lvl8pPr>
      <a:lvl9pPr marL="3047878">
        <a:defRPr>
          <a:latin typeface="+mn-lt"/>
          <a:ea typeface="+mn-ea"/>
          <a:cs typeface="+mn-cs"/>
        </a:defRPr>
      </a:lvl9pPr>
    </p:bodyStyle>
    <p:otherStyle>
      <a:lvl1pPr marL="0">
        <a:defRPr>
          <a:latin typeface="+mn-lt"/>
          <a:ea typeface="+mn-ea"/>
          <a:cs typeface="+mn-cs"/>
        </a:defRPr>
      </a:lvl1pPr>
      <a:lvl2pPr marL="380985">
        <a:defRPr>
          <a:latin typeface="+mn-lt"/>
          <a:ea typeface="+mn-ea"/>
          <a:cs typeface="+mn-cs"/>
        </a:defRPr>
      </a:lvl2pPr>
      <a:lvl3pPr marL="761970">
        <a:defRPr>
          <a:latin typeface="+mn-lt"/>
          <a:ea typeface="+mn-ea"/>
          <a:cs typeface="+mn-cs"/>
        </a:defRPr>
      </a:lvl3pPr>
      <a:lvl4pPr marL="1142954">
        <a:defRPr>
          <a:latin typeface="+mn-lt"/>
          <a:ea typeface="+mn-ea"/>
          <a:cs typeface="+mn-cs"/>
        </a:defRPr>
      </a:lvl4pPr>
      <a:lvl5pPr marL="1523939">
        <a:defRPr>
          <a:latin typeface="+mn-lt"/>
          <a:ea typeface="+mn-ea"/>
          <a:cs typeface="+mn-cs"/>
        </a:defRPr>
      </a:lvl5pPr>
      <a:lvl6pPr marL="1904924">
        <a:defRPr>
          <a:latin typeface="+mn-lt"/>
          <a:ea typeface="+mn-ea"/>
          <a:cs typeface="+mn-cs"/>
        </a:defRPr>
      </a:lvl6pPr>
      <a:lvl7pPr marL="2285909">
        <a:defRPr>
          <a:latin typeface="+mn-lt"/>
          <a:ea typeface="+mn-ea"/>
          <a:cs typeface="+mn-cs"/>
        </a:defRPr>
      </a:lvl7pPr>
      <a:lvl8pPr marL="2666893">
        <a:defRPr>
          <a:latin typeface="+mn-lt"/>
          <a:ea typeface="+mn-ea"/>
          <a:cs typeface="+mn-cs"/>
        </a:defRPr>
      </a:lvl8pPr>
      <a:lvl9pPr marL="3047878">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7" Type="http://schemas.microsoft.com/office/2007/relationships/hdphoto" Target="../media/hdphoto3.wdp"/><Relationship Id="rId2" Type="http://schemas.openxmlformats.org/officeDocument/2006/relationships/image" Target="../media/image5.jpeg"/><Relationship Id="rId1" Type="http://schemas.openxmlformats.org/officeDocument/2006/relationships/slideLayout" Target="../slideLayouts/slideLayout6.xml"/><Relationship Id="rId6" Type="http://schemas.openxmlformats.org/officeDocument/2006/relationships/image" Target="../media/image7.jpeg"/><Relationship Id="rId5" Type="http://schemas.microsoft.com/office/2007/relationships/hdphoto" Target="../media/hdphoto2.wdp"/><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7" Type="http://schemas.microsoft.com/office/2007/relationships/hdphoto" Target="../media/hdphoto3.wdp"/><Relationship Id="rId2" Type="http://schemas.openxmlformats.org/officeDocument/2006/relationships/image" Target="../media/image5.jpeg"/><Relationship Id="rId1" Type="http://schemas.openxmlformats.org/officeDocument/2006/relationships/slideLayout" Target="../slideLayouts/slideLayout6.xml"/><Relationship Id="rId6" Type="http://schemas.openxmlformats.org/officeDocument/2006/relationships/image" Target="../media/image7.jpeg"/><Relationship Id="rId5" Type="http://schemas.microsoft.com/office/2007/relationships/hdphoto" Target="../media/hdphoto2.wdp"/><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6.xml"/><Relationship Id="rId5" Type="http://schemas.openxmlformats.org/officeDocument/2006/relationships/image" Target="../media/image20.jpeg"/><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6.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9" Type="http://schemas.openxmlformats.org/officeDocument/2006/relationships/image" Target="../media/image30.png"/></Relationships>
</file>

<file path=ppt/slides/_rels/slide19.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6.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 Id="rId9" Type="http://schemas.openxmlformats.org/officeDocument/2006/relationships/image" Target="../media/image38.png"/></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2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8.png"/><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51.jpeg"/></Relationships>
</file>

<file path=ppt/slides/_rels/slide2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51.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image" Target="../media/image54.png"/></Relationships>
</file>

<file path=ppt/slides/_rels/slide2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6.xml"/><Relationship Id="rId5" Type="http://schemas.openxmlformats.org/officeDocument/2006/relationships/image" Target="../media/image60.jpeg"/><Relationship Id="rId4" Type="http://schemas.openxmlformats.org/officeDocument/2006/relationships/image" Target="../media/image59.jpeg"/></Relationships>
</file>

<file path=ppt/slides/_rels/slide3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13.xml"/><Relationship Id="rId5" Type="http://schemas.openxmlformats.org/officeDocument/2006/relationships/image" Target="../media/image1.png"/><Relationship Id="rId4" Type="http://schemas.openxmlformats.org/officeDocument/2006/relationships/image" Target="../media/image64.jpe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6.jpeg"/><Relationship Id="rId4" Type="http://schemas.openxmlformats.org/officeDocument/2006/relationships/image" Target="../media/image65.jpeg"/></Relationships>
</file>

<file path=ppt/slides/_rels/slide34.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4"/>
          <p:cNvSpPr>
            <a:spLocks noChangeArrowheads="1"/>
          </p:cNvSpPr>
          <p:nvPr/>
        </p:nvSpPr>
        <p:spPr bwMode="auto">
          <a:xfrm>
            <a:off x="0" y="697260"/>
            <a:ext cx="10161000" cy="5070000"/>
          </a:xfrm>
          <a:prstGeom prst="rect">
            <a:avLst/>
          </a:prstGeom>
          <a:solidFill>
            <a:schemeClr val="tx2">
              <a:lumMod val="75000"/>
            </a:schemeClr>
          </a:solidFill>
          <a:ln w="0">
            <a:noFill/>
            <a:miter lim="800000"/>
            <a:headEnd/>
            <a:tailEnd/>
          </a:ln>
          <a:effectLst/>
        </p:spPr>
        <p:txBody>
          <a:bodyPr wrap="none" anchor="ctr"/>
          <a:lstStyle/>
          <a:p>
            <a:pPr eaLnBrk="0" hangingPunct="0"/>
            <a:endParaRPr lang="pt-BR" sz="1500" dirty="0">
              <a:solidFill>
                <a:schemeClr val="bg1"/>
              </a:solidFill>
            </a:endParaRPr>
          </a:p>
        </p:txBody>
      </p:sp>
      <p:pic>
        <p:nvPicPr>
          <p:cNvPr id="5" name="Picture 2" descr="C:\Users\CS58764\AppData\Local\Microsoft\Windows\Temporary Internet Files\Content.Outlook\ZP12BR43\Carregador de vagões FCR.JPG"/>
          <p:cNvPicPr preferRelativeResize="0">
            <a:picLocks noChangeArrowheads="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rcRect/>
          <a:stretch>
            <a:fillRect/>
          </a:stretch>
        </p:blipFill>
        <p:spPr bwMode="auto">
          <a:xfrm>
            <a:off x="3426000" y="780000"/>
            <a:ext cx="3306000" cy="2250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p:cNvPicPr preferRelativeResize="0">
            <a:picLocks noChangeArrowheads="1"/>
          </p:cNvPicPr>
          <p:nvPr/>
        </p:nvPicPr>
        <p:blipFill>
          <a:blip r:embed="rId4" cstate="email">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a:ext>
            </a:extLst>
          </a:blip>
          <a:srcRect t="-476"/>
          <a:stretch>
            <a:fillRect/>
          </a:stretch>
        </p:blipFill>
        <p:spPr bwMode="auto">
          <a:xfrm>
            <a:off x="60000" y="768000"/>
            <a:ext cx="3306000" cy="2250000"/>
          </a:xfrm>
          <a:prstGeom prst="rect">
            <a:avLst/>
          </a:prstGeom>
          <a:noFill/>
          <a:ln w="9525">
            <a:noFill/>
            <a:miter lim="800000"/>
            <a:headEnd/>
            <a:tailEnd/>
          </a:ln>
        </p:spPr>
      </p:pic>
      <p:pic>
        <p:nvPicPr>
          <p:cNvPr id="7" name="Picture 6" descr="H:\Garantia da Qualidade\Apresentações\Fotos\FOTOS\foto porto 1X.JPG"/>
          <p:cNvPicPr preferRelativeResize="0">
            <a:picLocks noChangeArrowheads="1"/>
          </p:cNvPicPr>
          <p:nvPr/>
        </p:nvPicPr>
        <p:blipFill>
          <a:blip r:embed="rId6" cstate="email">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a:ext>
            </a:extLst>
          </a:blip>
          <a:srcRect/>
          <a:stretch>
            <a:fillRect/>
          </a:stretch>
        </p:blipFill>
        <p:spPr bwMode="auto">
          <a:xfrm>
            <a:off x="6792000" y="780000"/>
            <a:ext cx="3306000" cy="2250000"/>
          </a:xfrm>
          <a:prstGeom prst="rect">
            <a:avLst/>
          </a:prstGeom>
          <a:noFill/>
          <a:ln>
            <a:noFill/>
          </a:ln>
        </p:spPr>
      </p:pic>
      <p:sp>
        <p:nvSpPr>
          <p:cNvPr id="8" name="Retângulo 7"/>
          <p:cNvSpPr/>
          <p:nvPr/>
        </p:nvSpPr>
        <p:spPr>
          <a:xfrm>
            <a:off x="0" y="3637922"/>
            <a:ext cx="10160000" cy="769441"/>
          </a:xfrm>
          <a:prstGeom prst="rect">
            <a:avLst/>
          </a:prstGeom>
          <a:noFill/>
        </p:spPr>
        <p:txBody>
          <a:bodyPr wrap="square">
            <a:spAutoFit/>
            <a:scene3d>
              <a:camera prst="orthographicFront"/>
              <a:lightRig rig="soft" dir="t">
                <a:rot lat="0" lon="0" rev="10800000"/>
              </a:lightRig>
            </a:scene3d>
            <a:sp3d>
              <a:bevelT w="27940" h="12700"/>
              <a:contourClr>
                <a:srgbClr val="DDDDDD"/>
              </a:contourClr>
            </a:sp3d>
          </a:bodyPr>
          <a:lstStyle/>
          <a:p>
            <a:pPr algn="ctr"/>
            <a:r>
              <a:rPr lang="pt-BR" sz="4400" b="1" dirty="0">
                <a:solidFill>
                  <a:schemeClr val="bg1"/>
                </a:solidFill>
              </a:rPr>
              <a:t>HISTÓRICO PRODUÇÃO CSN MINERAÇÃO</a:t>
            </a:r>
            <a:endParaRPr lang="pt-BR" sz="4400" b="1" i="1" dirty="0">
              <a:solidFill>
                <a:schemeClr val="bg1"/>
              </a:solidFill>
            </a:endParaRPr>
          </a:p>
        </p:txBody>
      </p:sp>
      <p:sp>
        <p:nvSpPr>
          <p:cNvPr id="10" name="Rectangle 22"/>
          <p:cNvSpPr>
            <a:spLocks noChangeArrowheads="1"/>
          </p:cNvSpPr>
          <p:nvPr/>
        </p:nvSpPr>
        <p:spPr bwMode="auto">
          <a:xfrm flipV="1">
            <a:off x="0" y="720000"/>
            <a:ext cx="10161000" cy="60000"/>
          </a:xfrm>
          <a:prstGeom prst="rect">
            <a:avLst/>
          </a:prstGeom>
          <a:solidFill>
            <a:schemeClr val="bg1"/>
          </a:solidFill>
          <a:ln w="9525">
            <a:noFill/>
            <a:miter lim="800000"/>
            <a:headEnd/>
            <a:tailEnd/>
          </a:ln>
          <a:effectLst/>
        </p:spPr>
        <p:txBody>
          <a:bodyPr rot="10800000" wrap="none" lIns="80635" tIns="40318" rIns="80635" bIns="40318" anchor="ctr"/>
          <a:lstStyle/>
          <a:p>
            <a:pPr defTabSz="806947">
              <a:defRPr/>
            </a:pPr>
            <a:endParaRPr lang="pt-BR" sz="1750" b="1" dirty="0">
              <a:solidFill>
                <a:schemeClr val="accent2">
                  <a:lumMod val="75000"/>
                </a:schemeClr>
              </a:solidFill>
              <a:latin typeface="Times" pitchFamily="18" charset="0"/>
            </a:endParaRPr>
          </a:p>
        </p:txBody>
      </p:sp>
      <p:sp>
        <p:nvSpPr>
          <p:cNvPr id="11" name="Rectangle 22"/>
          <p:cNvSpPr>
            <a:spLocks noChangeArrowheads="1"/>
          </p:cNvSpPr>
          <p:nvPr/>
        </p:nvSpPr>
        <p:spPr bwMode="auto">
          <a:xfrm flipV="1">
            <a:off x="0" y="3030000"/>
            <a:ext cx="10161000" cy="60000"/>
          </a:xfrm>
          <a:prstGeom prst="rect">
            <a:avLst/>
          </a:prstGeom>
          <a:solidFill>
            <a:schemeClr val="bg1"/>
          </a:solidFill>
          <a:ln w="9525">
            <a:noFill/>
            <a:miter lim="800000"/>
            <a:headEnd/>
            <a:tailEnd/>
          </a:ln>
          <a:effectLst/>
        </p:spPr>
        <p:txBody>
          <a:bodyPr rot="10800000" wrap="none" lIns="80635" tIns="40318" rIns="80635" bIns="40318" anchor="ctr"/>
          <a:lstStyle/>
          <a:p>
            <a:pPr defTabSz="806947">
              <a:defRPr/>
            </a:pPr>
            <a:endParaRPr lang="pt-BR" sz="1750" b="1" dirty="0">
              <a:solidFill>
                <a:schemeClr val="accent2">
                  <a:lumMod val="75000"/>
                </a:schemeClr>
              </a:solidFill>
              <a:latin typeface="Times" pitchFamily="18" charset="0"/>
            </a:endParaRPr>
          </a:p>
        </p:txBody>
      </p:sp>
      <p:sp>
        <p:nvSpPr>
          <p:cNvPr id="12" name="Retângulo 11"/>
          <p:cNvSpPr/>
          <p:nvPr/>
        </p:nvSpPr>
        <p:spPr bwMode="auto">
          <a:xfrm>
            <a:off x="0" y="1712644"/>
            <a:ext cx="60000" cy="384713"/>
          </a:xfrm>
          <a:prstGeom prst="rect">
            <a:avLst/>
          </a:prstGeom>
          <a:solidFill>
            <a:schemeClr val="bg1"/>
          </a:solidFill>
          <a:ln w="9525">
            <a:noFill/>
            <a:miter lim="800000"/>
            <a:headEnd/>
            <a:tailEnd/>
          </a:ln>
          <a:effectLst/>
        </p:spPr>
        <p:txBody>
          <a:bodyPr lIns="76193" tIns="38096" rIns="76193" bIns="38096" rtlCol="0" anchor="ctr">
            <a:spAutoFit/>
          </a:bodyPr>
          <a:lstStyle/>
          <a:p>
            <a:pPr algn="ctr">
              <a:spcBef>
                <a:spcPct val="50000"/>
              </a:spcBef>
            </a:pPr>
            <a:endParaRPr lang="pt-BR" sz="2000" b="1" i="1" dirty="0">
              <a:solidFill>
                <a:srgbClr val="002060"/>
              </a:solidFill>
              <a:effectLst>
                <a:outerShdw blurRad="38100" dist="38100" dir="2700000" algn="tl">
                  <a:srgbClr val="C0C0C0"/>
                </a:outerShdw>
              </a:effectLst>
              <a:latin typeface="Trebuchet MS" pitchFamily="34" charset="0"/>
            </a:endParaRPr>
          </a:p>
        </p:txBody>
      </p:sp>
      <p:sp>
        <p:nvSpPr>
          <p:cNvPr id="13" name="Retângulo 12"/>
          <p:cNvSpPr/>
          <p:nvPr/>
        </p:nvSpPr>
        <p:spPr bwMode="auto">
          <a:xfrm>
            <a:off x="6732000" y="1712644"/>
            <a:ext cx="60000" cy="384713"/>
          </a:xfrm>
          <a:prstGeom prst="rect">
            <a:avLst/>
          </a:prstGeom>
          <a:solidFill>
            <a:schemeClr val="bg1"/>
          </a:solidFill>
          <a:ln w="9525">
            <a:noFill/>
            <a:miter lim="800000"/>
            <a:headEnd/>
            <a:tailEnd/>
          </a:ln>
          <a:effectLst/>
        </p:spPr>
        <p:txBody>
          <a:bodyPr lIns="76193" tIns="38096" rIns="76193" bIns="38096" rtlCol="0" anchor="ctr">
            <a:spAutoFit/>
          </a:bodyPr>
          <a:lstStyle/>
          <a:p>
            <a:pPr algn="ctr">
              <a:spcBef>
                <a:spcPct val="50000"/>
              </a:spcBef>
            </a:pPr>
            <a:endParaRPr lang="pt-BR" sz="2000" b="1" i="1" dirty="0">
              <a:solidFill>
                <a:srgbClr val="002060"/>
              </a:solidFill>
              <a:effectLst>
                <a:outerShdw blurRad="38100" dist="38100" dir="2700000" algn="tl">
                  <a:srgbClr val="C0C0C0"/>
                </a:outerShdw>
              </a:effectLst>
              <a:latin typeface="Trebuchet MS" pitchFamily="34" charset="0"/>
            </a:endParaRPr>
          </a:p>
        </p:txBody>
      </p:sp>
      <p:sp>
        <p:nvSpPr>
          <p:cNvPr id="14" name="Retângulo 13"/>
          <p:cNvSpPr/>
          <p:nvPr/>
        </p:nvSpPr>
        <p:spPr bwMode="auto">
          <a:xfrm>
            <a:off x="3366000" y="1712644"/>
            <a:ext cx="60000" cy="384713"/>
          </a:xfrm>
          <a:prstGeom prst="rect">
            <a:avLst/>
          </a:prstGeom>
          <a:solidFill>
            <a:schemeClr val="bg1"/>
          </a:solidFill>
          <a:ln w="9525">
            <a:noFill/>
            <a:miter lim="800000"/>
            <a:headEnd/>
            <a:tailEnd/>
          </a:ln>
          <a:effectLst/>
        </p:spPr>
        <p:txBody>
          <a:bodyPr lIns="76193" tIns="38096" rIns="76193" bIns="38096" rtlCol="0" anchor="ctr">
            <a:spAutoFit/>
          </a:bodyPr>
          <a:lstStyle/>
          <a:p>
            <a:pPr algn="ctr">
              <a:spcBef>
                <a:spcPct val="50000"/>
              </a:spcBef>
            </a:pPr>
            <a:endParaRPr lang="pt-BR" sz="2000" b="1" i="1" dirty="0">
              <a:solidFill>
                <a:srgbClr val="002060"/>
              </a:solidFill>
              <a:effectLst>
                <a:outerShdw blurRad="38100" dist="38100" dir="2700000" algn="tl">
                  <a:srgbClr val="C0C0C0"/>
                </a:outerShdw>
              </a:effectLst>
              <a:latin typeface="Trebuchet MS" pitchFamily="34" charset="0"/>
            </a:endParaRPr>
          </a:p>
        </p:txBody>
      </p:sp>
      <p:sp>
        <p:nvSpPr>
          <p:cNvPr id="15" name="Retângulo 14"/>
          <p:cNvSpPr/>
          <p:nvPr/>
        </p:nvSpPr>
        <p:spPr bwMode="auto">
          <a:xfrm>
            <a:off x="10101000" y="1712643"/>
            <a:ext cx="60000" cy="384713"/>
          </a:xfrm>
          <a:prstGeom prst="rect">
            <a:avLst/>
          </a:prstGeom>
          <a:solidFill>
            <a:schemeClr val="bg1"/>
          </a:solidFill>
          <a:ln w="9525">
            <a:noFill/>
            <a:miter lim="800000"/>
            <a:headEnd/>
            <a:tailEnd/>
          </a:ln>
          <a:effectLst/>
        </p:spPr>
        <p:txBody>
          <a:bodyPr lIns="76193" tIns="38096" rIns="76193" bIns="38096" rtlCol="0" anchor="ctr">
            <a:spAutoFit/>
          </a:bodyPr>
          <a:lstStyle/>
          <a:p>
            <a:pPr algn="ctr">
              <a:spcBef>
                <a:spcPct val="50000"/>
              </a:spcBef>
            </a:pPr>
            <a:endParaRPr lang="pt-BR" sz="2000" b="1" i="1" dirty="0">
              <a:solidFill>
                <a:srgbClr val="002060"/>
              </a:solidFill>
              <a:effectLst>
                <a:outerShdw blurRad="38100" dist="38100" dir="2700000" algn="tl">
                  <a:srgbClr val="C0C0C0"/>
                </a:outerShdw>
              </a:effectLst>
              <a:latin typeface="Trebuchet MS" pitchFamily="34" charset="0"/>
            </a:endParaRPr>
          </a:p>
        </p:txBody>
      </p:sp>
    </p:spTree>
    <p:extLst>
      <p:ext uri="{BB962C8B-B14F-4D97-AF65-F5344CB8AC3E}">
        <p14:creationId xmlns:p14="http://schemas.microsoft.com/office/powerpoint/2010/main" val="62669724"/>
      </p:ext>
    </p:extLst>
  </p:cSld>
  <p:clrMapOvr>
    <a:masterClrMapping/>
  </p:clrMapOvr>
  <p:transition spd="slow">
    <p:cover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 name="Gráfico 60">
            <a:extLst>
              <a:ext uri="{FF2B5EF4-FFF2-40B4-BE49-F238E27FC236}">
                <a16:creationId xmlns:a16="http://schemas.microsoft.com/office/drawing/2014/main" id="{A3CC0C68-908D-4EC3-B545-ACDF6A0F33EE}"/>
              </a:ext>
            </a:extLst>
          </p:cNvPr>
          <p:cNvGraphicFramePr>
            <a:graphicFrameLocks/>
          </p:cNvGraphicFramePr>
          <p:nvPr>
            <p:extLst>
              <p:ext uri="{D42A27DB-BD31-4B8C-83A1-F6EECF244321}">
                <p14:modId xmlns:p14="http://schemas.microsoft.com/office/powerpoint/2010/main" val="68892393"/>
              </p:ext>
            </p:extLst>
          </p:nvPr>
        </p:nvGraphicFramePr>
        <p:xfrm>
          <a:off x="1800086" y="1312620"/>
          <a:ext cx="3339920" cy="2238000"/>
        </p:xfrm>
        <a:graphic>
          <a:graphicData uri="http://schemas.openxmlformats.org/drawingml/2006/chart">
            <c:chart xmlns:c="http://schemas.openxmlformats.org/drawingml/2006/chart" xmlns:r="http://schemas.openxmlformats.org/officeDocument/2006/relationships" r:id="rId2"/>
          </a:graphicData>
        </a:graphic>
      </p:graphicFrame>
      <p:sp>
        <p:nvSpPr>
          <p:cNvPr id="53" name="Retângulo 52">
            <a:extLst>
              <a:ext uri="{FF2B5EF4-FFF2-40B4-BE49-F238E27FC236}">
                <a16:creationId xmlns:a16="http://schemas.microsoft.com/office/drawing/2014/main" id="{5444934F-C20B-4A6F-9277-707EB112C880}"/>
              </a:ext>
            </a:extLst>
          </p:cNvPr>
          <p:cNvSpPr/>
          <p:nvPr/>
        </p:nvSpPr>
        <p:spPr>
          <a:xfrm>
            <a:off x="5448058" y="819104"/>
            <a:ext cx="4577600" cy="3059901"/>
          </a:xfrm>
          <a:prstGeom prst="rect">
            <a:avLst/>
          </a:prstGeom>
          <a:solidFill>
            <a:srgbClr val="E6ED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33" dirty="0">
              <a:solidFill>
                <a:schemeClr val="tx1">
                  <a:lumMod val="65000"/>
                  <a:lumOff val="35000"/>
                </a:schemeClr>
              </a:solidFill>
            </a:endParaRPr>
          </a:p>
        </p:txBody>
      </p:sp>
      <p:graphicFrame>
        <p:nvGraphicFramePr>
          <p:cNvPr id="23" name="Gráfico 22">
            <a:extLst>
              <a:ext uri="{FF2B5EF4-FFF2-40B4-BE49-F238E27FC236}">
                <a16:creationId xmlns:a16="http://schemas.microsoft.com/office/drawing/2014/main" id="{87E29811-A77B-4EB8-AC3F-5217F0C0D995}"/>
              </a:ext>
            </a:extLst>
          </p:cNvPr>
          <p:cNvGraphicFramePr>
            <a:graphicFrameLocks/>
          </p:cNvGraphicFramePr>
          <p:nvPr>
            <p:extLst>
              <p:ext uri="{D42A27DB-BD31-4B8C-83A1-F6EECF244321}">
                <p14:modId xmlns:p14="http://schemas.microsoft.com/office/powerpoint/2010/main" val="445102661"/>
              </p:ext>
            </p:extLst>
          </p:nvPr>
        </p:nvGraphicFramePr>
        <p:xfrm>
          <a:off x="0" y="3692932"/>
          <a:ext cx="5150714" cy="1740533"/>
        </p:xfrm>
        <a:graphic>
          <a:graphicData uri="http://schemas.openxmlformats.org/drawingml/2006/chart">
            <c:chart xmlns:c="http://schemas.openxmlformats.org/drawingml/2006/chart" xmlns:r="http://schemas.openxmlformats.org/officeDocument/2006/relationships" r:id="rId3"/>
          </a:graphicData>
        </a:graphic>
      </p:graphicFrame>
      <p:sp>
        <p:nvSpPr>
          <p:cNvPr id="34" name="Título 1"/>
          <p:cNvSpPr txBox="1">
            <a:spLocks/>
          </p:cNvSpPr>
          <p:nvPr/>
        </p:nvSpPr>
        <p:spPr>
          <a:xfrm>
            <a:off x="192143" y="32646"/>
            <a:ext cx="8760973" cy="645000"/>
          </a:xfrm>
          <a:prstGeom prst="rect">
            <a:avLst/>
          </a:prstGeom>
        </p:spPr>
        <p:txBody>
          <a:bodyPr anchor="ctr" anchorCtr="0"/>
          <a:lstStyle>
            <a:lvl1pPr algn="ctr" defTabSz="914400" rtl="0" eaLnBrk="0" fontAlgn="base" latinLnBrk="0" hangingPunct="0">
              <a:spcBef>
                <a:spcPct val="50000"/>
              </a:spcBef>
              <a:spcAft>
                <a:spcPct val="0"/>
              </a:spcAft>
              <a:buNone/>
              <a:defRPr lang="pt-BR" sz="2300" b="1" i="0" kern="1200" dirty="0">
                <a:solidFill>
                  <a:srgbClr val="003366"/>
                </a:solidFill>
                <a:effectLst/>
                <a:latin typeface="Trebuchet MS" pitchFamily="34" charset="0"/>
                <a:ea typeface="+mn-ea"/>
                <a:cs typeface="+mn-cs"/>
              </a:defRPr>
            </a:lvl1pPr>
          </a:lstStyle>
          <a:p>
            <a:pPr algn="l"/>
            <a:r>
              <a:rPr lang="pt-BR" sz="2000" dirty="0">
                <a:solidFill>
                  <a:schemeClr val="accent1">
                    <a:lumMod val="50000"/>
                  </a:schemeClr>
                </a:solidFill>
                <a:latin typeface="+mn-lt"/>
              </a:rPr>
              <a:t>HISTÓRICO PRODUÇÃO CSN MINERAÇÃO</a:t>
            </a:r>
            <a:endParaRPr lang="pt-BR" sz="2000" i="1" dirty="0">
              <a:solidFill>
                <a:schemeClr val="accent1">
                  <a:lumMod val="50000"/>
                </a:schemeClr>
              </a:solidFill>
              <a:latin typeface="+mn-lt"/>
            </a:endParaRPr>
          </a:p>
        </p:txBody>
      </p:sp>
      <p:sp>
        <p:nvSpPr>
          <p:cNvPr id="11" name="CaixaDeTexto 10"/>
          <p:cNvSpPr txBox="1"/>
          <p:nvPr/>
        </p:nvSpPr>
        <p:spPr>
          <a:xfrm>
            <a:off x="-46538" y="5548393"/>
            <a:ext cx="7346785" cy="192354"/>
          </a:xfrm>
          <a:prstGeom prst="rect">
            <a:avLst/>
          </a:prstGeom>
          <a:noFill/>
        </p:spPr>
        <p:txBody>
          <a:bodyPr wrap="square" lIns="76194" tIns="38097" rIns="76194" bIns="38097" rtlCol="0">
            <a:spAutoFit/>
          </a:bodyPr>
          <a:lstStyle/>
          <a:p>
            <a:r>
              <a:rPr lang="pt-BR" sz="750" dirty="0">
                <a:solidFill>
                  <a:schemeClr val="bg1">
                    <a:lumMod val="50000"/>
                  </a:schemeClr>
                </a:solidFill>
              </a:rPr>
              <a:t>FONTE: CSN MINERAÇÃO </a:t>
            </a:r>
          </a:p>
        </p:txBody>
      </p:sp>
      <p:sp>
        <p:nvSpPr>
          <p:cNvPr id="26" name="Retângulo 25">
            <a:extLst>
              <a:ext uri="{FF2B5EF4-FFF2-40B4-BE49-F238E27FC236}">
                <a16:creationId xmlns:a16="http://schemas.microsoft.com/office/drawing/2014/main" id="{35250241-C931-43BB-BE98-AE69C23F5D77}"/>
              </a:ext>
            </a:extLst>
          </p:cNvPr>
          <p:cNvSpPr/>
          <p:nvPr/>
        </p:nvSpPr>
        <p:spPr>
          <a:xfrm>
            <a:off x="216708" y="640204"/>
            <a:ext cx="2220247" cy="438582"/>
          </a:xfrm>
          <a:prstGeom prst="rect">
            <a:avLst/>
          </a:prstGeom>
        </p:spPr>
        <p:txBody>
          <a:bodyPr wrap="square">
            <a:spAutoFit/>
          </a:bodyPr>
          <a:lstStyle/>
          <a:p>
            <a:pPr>
              <a:lnSpc>
                <a:spcPct val="150000"/>
              </a:lnSpc>
              <a:buClr>
                <a:schemeClr val="accent1">
                  <a:lumMod val="50000"/>
                </a:schemeClr>
              </a:buClr>
            </a:pPr>
            <a:r>
              <a:rPr lang="pt-BR" sz="1500" b="1" dirty="0">
                <a:solidFill>
                  <a:schemeClr val="tx1">
                    <a:lumMod val="65000"/>
                    <a:lumOff val="35000"/>
                  </a:schemeClr>
                </a:solidFill>
              </a:rPr>
              <a:t>Produção a Úmido (Mt)</a:t>
            </a:r>
          </a:p>
        </p:txBody>
      </p:sp>
      <p:sp>
        <p:nvSpPr>
          <p:cNvPr id="27" name="Retângulo 26">
            <a:extLst>
              <a:ext uri="{FF2B5EF4-FFF2-40B4-BE49-F238E27FC236}">
                <a16:creationId xmlns:a16="http://schemas.microsoft.com/office/drawing/2014/main" id="{DD7E0315-119C-4C3D-B652-0A56A31953A7}"/>
              </a:ext>
            </a:extLst>
          </p:cNvPr>
          <p:cNvSpPr/>
          <p:nvPr/>
        </p:nvSpPr>
        <p:spPr>
          <a:xfrm>
            <a:off x="91501" y="3391431"/>
            <a:ext cx="2048172" cy="438582"/>
          </a:xfrm>
          <a:prstGeom prst="rect">
            <a:avLst/>
          </a:prstGeom>
        </p:spPr>
        <p:txBody>
          <a:bodyPr wrap="square">
            <a:spAutoFit/>
          </a:bodyPr>
          <a:lstStyle/>
          <a:p>
            <a:pPr>
              <a:lnSpc>
                <a:spcPct val="150000"/>
              </a:lnSpc>
              <a:buClr>
                <a:schemeClr val="accent1">
                  <a:lumMod val="50000"/>
                </a:schemeClr>
              </a:buClr>
            </a:pPr>
            <a:r>
              <a:rPr lang="pt-BR" sz="1500" b="1" dirty="0">
                <a:solidFill>
                  <a:schemeClr val="tx1">
                    <a:lumMod val="65000"/>
                    <a:lumOff val="35000"/>
                  </a:schemeClr>
                </a:solidFill>
              </a:rPr>
              <a:t>Produção a Seco (Mt)</a:t>
            </a:r>
          </a:p>
        </p:txBody>
      </p:sp>
      <p:sp>
        <p:nvSpPr>
          <p:cNvPr id="31" name="Retângulo 30">
            <a:extLst>
              <a:ext uri="{FF2B5EF4-FFF2-40B4-BE49-F238E27FC236}">
                <a16:creationId xmlns:a16="http://schemas.microsoft.com/office/drawing/2014/main" id="{E2DF5C0E-1F1F-4612-B39A-99ED646B4468}"/>
              </a:ext>
            </a:extLst>
          </p:cNvPr>
          <p:cNvSpPr/>
          <p:nvPr/>
        </p:nvSpPr>
        <p:spPr>
          <a:xfrm>
            <a:off x="5483843" y="781388"/>
            <a:ext cx="4527377" cy="3118290"/>
          </a:xfrm>
          <a:prstGeom prst="rect">
            <a:avLst/>
          </a:prstGeom>
        </p:spPr>
        <p:txBody>
          <a:bodyPr wrap="square">
            <a:spAutoFit/>
          </a:bodyPr>
          <a:lstStyle/>
          <a:p>
            <a:pPr marL="285739" indent="-285739">
              <a:spcBef>
                <a:spcPts val="250"/>
              </a:spcBef>
              <a:buClr>
                <a:schemeClr val="accent1">
                  <a:lumMod val="50000"/>
                </a:schemeClr>
              </a:buClr>
              <a:buFont typeface="Wingdings" panose="05000000000000000000" pitchFamily="2" charset="2"/>
              <a:buChar char="ü"/>
            </a:pPr>
            <a:r>
              <a:rPr lang="pt-BR" sz="1333" b="1" dirty="0">
                <a:solidFill>
                  <a:schemeClr val="tx1">
                    <a:lumMod val="65000"/>
                    <a:lumOff val="35000"/>
                  </a:schemeClr>
                </a:solidFill>
              </a:rPr>
              <a:t>2012</a:t>
            </a:r>
            <a:r>
              <a:rPr lang="pt-BR" sz="1333" dirty="0">
                <a:solidFill>
                  <a:schemeClr val="tx1">
                    <a:lumMod val="65000"/>
                    <a:lumOff val="35000"/>
                  </a:schemeClr>
                </a:solidFill>
              </a:rPr>
              <a:t>: Início da </a:t>
            </a:r>
            <a:r>
              <a:rPr lang="pt-BR" sz="1500" b="1" dirty="0">
                <a:solidFill>
                  <a:schemeClr val="accent1">
                    <a:lumMod val="75000"/>
                  </a:schemeClr>
                </a:solidFill>
              </a:rPr>
              <a:t>produção a seco </a:t>
            </a:r>
            <a:r>
              <a:rPr lang="pt-BR" sz="1333" dirty="0">
                <a:solidFill>
                  <a:schemeClr val="tx1">
                    <a:lumMod val="65000"/>
                    <a:lumOff val="35000"/>
                  </a:schemeClr>
                </a:solidFill>
              </a:rPr>
              <a:t>na CSN Mineração (atualmente 37% da produção total);</a:t>
            </a:r>
          </a:p>
          <a:p>
            <a:pPr marL="285739" indent="-285739">
              <a:spcBef>
                <a:spcPts val="250"/>
              </a:spcBef>
              <a:buClr>
                <a:schemeClr val="accent1">
                  <a:lumMod val="50000"/>
                </a:schemeClr>
              </a:buClr>
              <a:buFont typeface="Wingdings" panose="05000000000000000000" pitchFamily="2" charset="2"/>
              <a:buChar char="ü"/>
            </a:pPr>
            <a:r>
              <a:rPr lang="pt-BR" sz="1333" b="1" dirty="0">
                <a:solidFill>
                  <a:schemeClr val="tx1">
                    <a:lumMod val="65000"/>
                    <a:lumOff val="35000"/>
                  </a:schemeClr>
                </a:solidFill>
              </a:rPr>
              <a:t>2016</a:t>
            </a:r>
            <a:r>
              <a:rPr lang="pt-BR" sz="1333" dirty="0">
                <a:solidFill>
                  <a:schemeClr val="tx1">
                    <a:lumMod val="65000"/>
                    <a:lumOff val="35000"/>
                  </a:schemeClr>
                </a:solidFill>
              </a:rPr>
              <a:t>: Mudança na estratégia de disposição de rejeito – investimentos de </a:t>
            </a:r>
            <a:r>
              <a:rPr lang="pt-BR" sz="1500" b="1" dirty="0">
                <a:solidFill>
                  <a:schemeClr val="accent1">
                    <a:lumMod val="75000"/>
                  </a:schemeClr>
                </a:solidFill>
              </a:rPr>
              <a:t>400 milhões de reais;</a:t>
            </a:r>
            <a:endParaRPr lang="pt-BR" sz="1333" b="1" dirty="0">
              <a:solidFill>
                <a:schemeClr val="accent1">
                  <a:lumMod val="75000"/>
                </a:schemeClr>
              </a:solidFill>
            </a:endParaRPr>
          </a:p>
          <a:p>
            <a:pPr marL="285739" indent="-285739">
              <a:spcBef>
                <a:spcPts val="250"/>
              </a:spcBef>
              <a:buClr>
                <a:schemeClr val="accent1">
                  <a:lumMod val="50000"/>
                </a:schemeClr>
              </a:buClr>
              <a:buFont typeface="Wingdings" panose="05000000000000000000" pitchFamily="2" charset="2"/>
              <a:buChar char="ü"/>
            </a:pPr>
            <a:r>
              <a:rPr lang="pt-BR" sz="1333" b="1" dirty="0">
                <a:solidFill>
                  <a:schemeClr val="tx1">
                    <a:lumMod val="65000"/>
                    <a:lumOff val="35000"/>
                  </a:schemeClr>
                </a:solidFill>
              </a:rPr>
              <a:t>2017</a:t>
            </a:r>
            <a:r>
              <a:rPr lang="pt-BR" sz="1333" dirty="0">
                <a:solidFill>
                  <a:schemeClr val="tx1">
                    <a:lumMod val="65000"/>
                    <a:lumOff val="35000"/>
                  </a:schemeClr>
                </a:solidFill>
              </a:rPr>
              <a:t>: Inicio da remoção de rejeitos da Barragem Casa de Pedra – </a:t>
            </a:r>
            <a:r>
              <a:rPr lang="pt-BR" sz="1500" b="1" dirty="0">
                <a:solidFill>
                  <a:schemeClr val="accent1">
                    <a:lumMod val="75000"/>
                  </a:schemeClr>
                </a:solidFill>
              </a:rPr>
              <a:t>de 2017 a 2019 7,8 Mt;</a:t>
            </a:r>
          </a:p>
          <a:p>
            <a:pPr marL="285739" indent="-285739">
              <a:spcBef>
                <a:spcPts val="250"/>
              </a:spcBef>
              <a:buClr>
                <a:schemeClr val="accent1">
                  <a:lumMod val="50000"/>
                </a:schemeClr>
              </a:buClr>
              <a:buFont typeface="Wingdings" panose="05000000000000000000" pitchFamily="2" charset="2"/>
              <a:buChar char="ü"/>
            </a:pPr>
            <a:r>
              <a:rPr lang="pt-BR" sz="1333" b="1" dirty="0">
                <a:solidFill>
                  <a:schemeClr val="tx1">
                    <a:lumMod val="65000"/>
                    <a:lumOff val="35000"/>
                  </a:schemeClr>
                </a:solidFill>
              </a:rPr>
              <a:t>2017</a:t>
            </a:r>
            <a:r>
              <a:rPr lang="pt-BR" sz="1333" dirty="0">
                <a:solidFill>
                  <a:schemeClr val="tx1">
                    <a:lumMod val="65000"/>
                    <a:lumOff val="35000"/>
                  </a:schemeClr>
                </a:solidFill>
              </a:rPr>
              <a:t>: Inicio de operação do CMAI I (redução do volume de rejeito);</a:t>
            </a:r>
          </a:p>
          <a:p>
            <a:pPr marL="285739" indent="-285739">
              <a:spcBef>
                <a:spcPts val="250"/>
              </a:spcBef>
              <a:buClr>
                <a:schemeClr val="accent1">
                  <a:lumMod val="50000"/>
                </a:schemeClr>
              </a:buClr>
              <a:buFont typeface="Wingdings" panose="05000000000000000000" pitchFamily="2" charset="2"/>
              <a:buChar char="ü"/>
            </a:pPr>
            <a:r>
              <a:rPr lang="pt-BR" sz="1333" b="1" dirty="0">
                <a:solidFill>
                  <a:schemeClr val="tx1">
                    <a:lumMod val="65000"/>
                    <a:lumOff val="35000"/>
                  </a:schemeClr>
                </a:solidFill>
              </a:rPr>
              <a:t>2018</a:t>
            </a:r>
            <a:r>
              <a:rPr lang="pt-BR" sz="1333" dirty="0">
                <a:solidFill>
                  <a:schemeClr val="tx1">
                    <a:lumMod val="65000"/>
                    <a:lumOff val="35000"/>
                  </a:schemeClr>
                </a:solidFill>
              </a:rPr>
              <a:t>: Inicio da operação da Filtragem de rejeitos I e CMAI II (redução do volume de rejeito);</a:t>
            </a:r>
          </a:p>
          <a:p>
            <a:pPr marL="285739" indent="-285739">
              <a:spcBef>
                <a:spcPts val="250"/>
              </a:spcBef>
              <a:buClr>
                <a:schemeClr val="accent1">
                  <a:lumMod val="50000"/>
                </a:schemeClr>
              </a:buClr>
              <a:buFont typeface="Wingdings" panose="05000000000000000000" pitchFamily="2" charset="2"/>
              <a:buChar char="ü"/>
            </a:pPr>
            <a:r>
              <a:rPr lang="pt-BR" sz="1333" b="1" dirty="0">
                <a:solidFill>
                  <a:schemeClr val="tx1">
                    <a:lumMod val="65000"/>
                    <a:lumOff val="35000"/>
                  </a:schemeClr>
                </a:solidFill>
              </a:rPr>
              <a:t>2019</a:t>
            </a:r>
            <a:r>
              <a:rPr lang="pt-BR" sz="1333" dirty="0">
                <a:solidFill>
                  <a:schemeClr val="tx1">
                    <a:lumMod val="65000"/>
                    <a:lumOff val="35000"/>
                  </a:schemeClr>
                </a:solidFill>
              </a:rPr>
              <a:t>: Inicio da operação de Filtragem de rejeitos II;</a:t>
            </a:r>
          </a:p>
          <a:p>
            <a:pPr marL="285739" indent="-285739">
              <a:spcBef>
                <a:spcPts val="250"/>
              </a:spcBef>
              <a:buClr>
                <a:schemeClr val="accent1">
                  <a:lumMod val="50000"/>
                </a:schemeClr>
              </a:buClr>
              <a:buFont typeface="Wingdings" panose="05000000000000000000" pitchFamily="2" charset="2"/>
              <a:buChar char="ü"/>
            </a:pPr>
            <a:r>
              <a:rPr lang="pt-BR" sz="1333" b="1" dirty="0">
                <a:solidFill>
                  <a:schemeClr val="tx1">
                    <a:lumMod val="65000"/>
                    <a:lumOff val="35000"/>
                  </a:schemeClr>
                </a:solidFill>
              </a:rPr>
              <a:t>A partir de 2020</a:t>
            </a:r>
            <a:r>
              <a:rPr lang="pt-BR" sz="1333" dirty="0">
                <a:solidFill>
                  <a:schemeClr val="tx1">
                    <a:lumMod val="65000"/>
                    <a:lumOff val="35000"/>
                  </a:schemeClr>
                </a:solidFill>
              </a:rPr>
              <a:t>:</a:t>
            </a:r>
            <a:r>
              <a:rPr lang="pt-BR" sz="1500" b="1" dirty="0">
                <a:solidFill>
                  <a:schemeClr val="accent1">
                    <a:lumMod val="75000"/>
                  </a:schemeClr>
                </a:solidFill>
              </a:rPr>
              <a:t> Operação sem disposição de rejeitos na barragem;</a:t>
            </a:r>
            <a:endParaRPr lang="pt-BR" sz="1333" b="1" dirty="0">
              <a:solidFill>
                <a:schemeClr val="accent1">
                  <a:lumMod val="75000"/>
                </a:schemeClr>
              </a:solidFill>
            </a:endParaRPr>
          </a:p>
        </p:txBody>
      </p:sp>
      <p:sp>
        <p:nvSpPr>
          <p:cNvPr id="42" name="Retângulo 41">
            <a:extLst>
              <a:ext uri="{FF2B5EF4-FFF2-40B4-BE49-F238E27FC236}">
                <a16:creationId xmlns:a16="http://schemas.microsoft.com/office/drawing/2014/main" id="{C792E316-3208-49D2-93DD-32EF40EE512A}"/>
              </a:ext>
            </a:extLst>
          </p:cNvPr>
          <p:cNvSpPr>
            <a:spLocks/>
          </p:cNvSpPr>
          <p:nvPr/>
        </p:nvSpPr>
        <p:spPr>
          <a:xfrm>
            <a:off x="169416" y="1168765"/>
            <a:ext cx="1430196" cy="1924100"/>
          </a:xfrm>
          <a:prstGeom prst="rect">
            <a:avLst/>
          </a:prstGeom>
          <a:solidFill>
            <a:schemeClr val="accent2">
              <a:lumMod val="20000"/>
              <a:lumOff val="80000"/>
              <a:alpha val="20000"/>
            </a:schemeClr>
          </a:solidFill>
          <a:ln>
            <a:solidFill>
              <a:srgbClr val="FF0000"/>
            </a:solidFill>
          </a:ln>
        </p:spPr>
        <p:txBody>
          <a:bodyPr wrap="square" rtlCol="0" anchor="ctr" anchorCtr="0">
            <a:noAutofit/>
          </a:bodyPr>
          <a:lstStyle/>
          <a:p>
            <a:pPr algn="ctr"/>
            <a:r>
              <a:rPr lang="pt-BR" sz="1333" b="1" dirty="0">
                <a:solidFill>
                  <a:schemeClr val="accent1">
                    <a:lumMod val="75000"/>
                  </a:schemeClr>
                </a:solidFill>
              </a:rPr>
              <a:t>2017 a 2019</a:t>
            </a:r>
          </a:p>
          <a:p>
            <a:endParaRPr lang="pt-BR" sz="1000" b="1" dirty="0">
              <a:solidFill>
                <a:schemeClr val="tx1">
                  <a:lumMod val="85000"/>
                  <a:lumOff val="15000"/>
                </a:schemeClr>
              </a:solidFill>
            </a:endParaRPr>
          </a:p>
          <a:p>
            <a:pPr marL="142869" indent="-142869">
              <a:buFont typeface="Arial" panose="020B0604020202020204" pitchFamily="34" charset="0"/>
              <a:buChar char="•"/>
            </a:pPr>
            <a:r>
              <a:rPr lang="pt-BR" sz="1167" b="1" dirty="0">
                <a:solidFill>
                  <a:srgbClr val="FF0000"/>
                </a:solidFill>
              </a:rPr>
              <a:t>14,9 Mt</a:t>
            </a:r>
            <a:r>
              <a:rPr lang="pt-BR" sz="1000" dirty="0">
                <a:solidFill>
                  <a:srgbClr val="FF0000"/>
                </a:solidFill>
              </a:rPr>
              <a:t> </a:t>
            </a:r>
            <a:r>
              <a:rPr lang="pt-BR" sz="1000" dirty="0">
                <a:solidFill>
                  <a:schemeClr val="tx1">
                    <a:lumMod val="85000"/>
                    <a:lumOff val="15000"/>
                  </a:schemeClr>
                </a:solidFill>
              </a:rPr>
              <a:t>de redução de produção a úmido;</a:t>
            </a:r>
          </a:p>
          <a:p>
            <a:pPr marL="142869" indent="-142869">
              <a:buFont typeface="Arial" panose="020B0604020202020204" pitchFamily="34" charset="0"/>
              <a:buChar char="•"/>
            </a:pPr>
            <a:endParaRPr lang="pt-BR" sz="1000" dirty="0">
              <a:solidFill>
                <a:schemeClr val="tx1">
                  <a:lumMod val="85000"/>
                  <a:lumOff val="15000"/>
                </a:schemeClr>
              </a:solidFill>
            </a:endParaRPr>
          </a:p>
          <a:p>
            <a:pPr marL="142869" indent="-142869">
              <a:buFont typeface="Arial" panose="020B0604020202020204" pitchFamily="34" charset="0"/>
              <a:buChar char="•"/>
            </a:pPr>
            <a:r>
              <a:rPr lang="pt-BR" sz="1167" b="1" dirty="0">
                <a:solidFill>
                  <a:schemeClr val="accent3">
                    <a:lumMod val="75000"/>
                  </a:schemeClr>
                </a:solidFill>
              </a:rPr>
              <a:t>7,7 Mt </a:t>
            </a:r>
            <a:r>
              <a:rPr lang="pt-BR" sz="1000" dirty="0">
                <a:solidFill>
                  <a:schemeClr val="tx1">
                    <a:lumMod val="85000"/>
                    <a:lumOff val="15000"/>
                  </a:schemeClr>
                </a:solidFill>
              </a:rPr>
              <a:t>de aumento de produção a seco;</a:t>
            </a:r>
          </a:p>
          <a:p>
            <a:pPr marL="142869" indent="-142869">
              <a:buFont typeface="Arial" panose="020B0604020202020204" pitchFamily="34" charset="0"/>
              <a:buChar char="•"/>
            </a:pPr>
            <a:endParaRPr lang="pt-BR" sz="1000" dirty="0">
              <a:solidFill>
                <a:schemeClr val="tx1">
                  <a:lumMod val="85000"/>
                  <a:lumOff val="15000"/>
                </a:schemeClr>
              </a:solidFill>
            </a:endParaRPr>
          </a:p>
          <a:p>
            <a:pPr marL="142869" indent="-142869">
              <a:buFont typeface="Arial" panose="020B0604020202020204" pitchFamily="34" charset="0"/>
              <a:buChar char="•"/>
            </a:pPr>
            <a:r>
              <a:rPr lang="pt-BR" sz="1333" b="1" dirty="0">
                <a:solidFill>
                  <a:schemeClr val="accent3">
                    <a:lumMod val="75000"/>
                  </a:schemeClr>
                </a:solidFill>
              </a:rPr>
              <a:t>9,5 Mt </a:t>
            </a:r>
            <a:r>
              <a:rPr lang="pt-BR" sz="1000" dirty="0">
                <a:solidFill>
                  <a:schemeClr val="tx1">
                    <a:lumMod val="85000"/>
                    <a:lumOff val="15000"/>
                  </a:schemeClr>
                </a:solidFill>
              </a:rPr>
              <a:t>de redução de disposição de rejeito.</a:t>
            </a:r>
          </a:p>
        </p:txBody>
      </p:sp>
      <p:cxnSp>
        <p:nvCxnSpPr>
          <p:cNvPr id="44" name="Conector reto 43">
            <a:extLst>
              <a:ext uri="{FF2B5EF4-FFF2-40B4-BE49-F238E27FC236}">
                <a16:creationId xmlns:a16="http://schemas.microsoft.com/office/drawing/2014/main" id="{7D25B836-CDDE-4AC2-9459-7ABAA2AA7AFF}"/>
              </a:ext>
            </a:extLst>
          </p:cNvPr>
          <p:cNvCxnSpPr>
            <a:cxnSpLocks/>
          </p:cNvCxnSpPr>
          <p:nvPr/>
        </p:nvCxnSpPr>
        <p:spPr>
          <a:xfrm>
            <a:off x="1959652" y="3637714"/>
            <a:ext cx="3072847" cy="0"/>
          </a:xfrm>
          <a:prstGeom prst="line">
            <a:avLst/>
          </a:prstGeom>
          <a:ln w="95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6" name="Conector reto 45">
            <a:extLst>
              <a:ext uri="{FF2B5EF4-FFF2-40B4-BE49-F238E27FC236}">
                <a16:creationId xmlns:a16="http://schemas.microsoft.com/office/drawing/2014/main" id="{2FD6EB38-ECB8-426F-89BD-5F42C8ABCD20}"/>
              </a:ext>
            </a:extLst>
          </p:cNvPr>
          <p:cNvCxnSpPr>
            <a:cxnSpLocks/>
          </p:cNvCxnSpPr>
          <p:nvPr/>
        </p:nvCxnSpPr>
        <p:spPr>
          <a:xfrm>
            <a:off x="2284850" y="887909"/>
            <a:ext cx="2892827" cy="0"/>
          </a:xfrm>
          <a:prstGeom prst="line">
            <a:avLst/>
          </a:prstGeom>
          <a:ln w="95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0" name="Forma livre 42">
            <a:extLst>
              <a:ext uri="{FF2B5EF4-FFF2-40B4-BE49-F238E27FC236}">
                <a16:creationId xmlns:a16="http://schemas.microsoft.com/office/drawing/2014/main" id="{7D03580C-7D65-49B5-A90F-765DE9C17C41}"/>
              </a:ext>
            </a:extLst>
          </p:cNvPr>
          <p:cNvSpPr>
            <a:spLocks/>
          </p:cNvSpPr>
          <p:nvPr/>
        </p:nvSpPr>
        <p:spPr bwMode="auto">
          <a:xfrm rot="17232352" flipH="1">
            <a:off x="1882308" y="811973"/>
            <a:ext cx="348828" cy="688072"/>
          </a:xfrm>
          <a:custGeom>
            <a:avLst/>
            <a:gdLst>
              <a:gd name="T0" fmla="*/ 230063 w 355977"/>
              <a:gd name="T1" fmla="*/ 738272 h 1160393"/>
              <a:gd name="T2" fmla="*/ 353346 w 355977"/>
              <a:gd name="T3" fmla="*/ 0 h 1160393"/>
              <a:gd name="T4" fmla="*/ 0 60000 65536"/>
              <a:gd name="T5" fmla="*/ 0 60000 65536"/>
            </a:gdLst>
            <a:ahLst/>
            <a:cxnLst>
              <a:cxn ang="T4">
                <a:pos x="T0" y="T1"/>
              </a:cxn>
              <a:cxn ang="T5">
                <a:pos x="T2" y="T3"/>
              </a:cxn>
            </a:cxnLst>
            <a:rect l="0" t="0" r="r" b="b"/>
            <a:pathLst>
              <a:path w="355977" h="1160393">
                <a:moveTo>
                  <a:pt x="231775" y="1160393"/>
                </a:moveTo>
                <a:cubicBezTo>
                  <a:pt x="0" y="443796"/>
                  <a:pt x="185639" y="316229"/>
                  <a:pt x="355977" y="0"/>
                </a:cubicBezTo>
              </a:path>
            </a:pathLst>
          </a:custGeom>
          <a:noFill/>
          <a:ln w="28575" cap="flat" cmpd="sng" algn="ctr">
            <a:solidFill>
              <a:srgbClr val="FF0000"/>
            </a:solidFill>
            <a:prstDash val="solid"/>
            <a:round/>
            <a:headEnd type="none" w="med" len="med"/>
            <a:tailEnd type="triangle" w="med" len="med"/>
          </a:ln>
          <a:extLst>
            <a:ext uri="{909E8E84-426E-40DD-AFC4-6F175D3DCCD1}">
              <a14:hiddenFill xmlns:a14="http://schemas.microsoft.com/office/drawing/2010/main">
                <a:solidFill>
                  <a:srgbClr val="FFFFFF"/>
                </a:solidFill>
              </a14:hiddenFill>
            </a:ext>
          </a:extLst>
        </p:spPr>
        <p:txBody>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dirty="0"/>
          </a:p>
        </p:txBody>
      </p:sp>
      <p:sp>
        <p:nvSpPr>
          <p:cNvPr id="24" name="Retângulo 23">
            <a:extLst>
              <a:ext uri="{FF2B5EF4-FFF2-40B4-BE49-F238E27FC236}">
                <a16:creationId xmlns:a16="http://schemas.microsoft.com/office/drawing/2014/main" id="{372F013F-52C4-4901-B23A-BFD794BEC72B}"/>
              </a:ext>
            </a:extLst>
          </p:cNvPr>
          <p:cNvSpPr/>
          <p:nvPr/>
        </p:nvSpPr>
        <p:spPr>
          <a:xfrm>
            <a:off x="2284850" y="1168765"/>
            <a:ext cx="1174970" cy="4213155"/>
          </a:xfrm>
          <a:prstGeom prst="rect">
            <a:avLst/>
          </a:prstGeom>
          <a:solidFill>
            <a:schemeClr val="accent2">
              <a:lumMod val="40000"/>
              <a:lumOff val="60000"/>
              <a:alpha val="20000"/>
            </a:schemeClr>
          </a:solidFill>
          <a:ln>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6200" tIns="38100" rIns="76200" bIns="38100" numCol="1" spcCol="0" rtlCol="0" fromWordArt="0" anchor="ctr" anchorCtr="0" forceAA="0" compatLnSpc="1">
            <a:prstTxWarp prst="textNoShape">
              <a:avLst/>
            </a:prstTxWarp>
            <a:noAutofit/>
          </a:bodyPr>
          <a:lstStyle/>
          <a:p>
            <a:pPr algn="ctr"/>
            <a:endParaRPr lang="pt-BR" sz="1500" dirty="0"/>
          </a:p>
        </p:txBody>
      </p:sp>
      <p:sp>
        <p:nvSpPr>
          <p:cNvPr id="54" name="Retângulo 53">
            <a:extLst>
              <a:ext uri="{FF2B5EF4-FFF2-40B4-BE49-F238E27FC236}">
                <a16:creationId xmlns:a16="http://schemas.microsoft.com/office/drawing/2014/main" id="{6F85A149-F808-485F-B344-74252BB55B2F}"/>
              </a:ext>
            </a:extLst>
          </p:cNvPr>
          <p:cNvSpPr>
            <a:spLocks/>
          </p:cNvSpPr>
          <p:nvPr/>
        </p:nvSpPr>
        <p:spPr>
          <a:xfrm>
            <a:off x="2349186" y="1127036"/>
            <a:ext cx="1054958" cy="534752"/>
          </a:xfrm>
          <a:prstGeom prst="rect">
            <a:avLst/>
          </a:prstGeom>
          <a:noFill/>
          <a:ln>
            <a:noFill/>
          </a:ln>
        </p:spPr>
        <p:txBody>
          <a:bodyPr wrap="square" rtlCol="0" anchor="ctr" anchorCtr="0">
            <a:noAutofit/>
          </a:bodyPr>
          <a:lstStyle/>
          <a:p>
            <a:pPr algn="ctr"/>
            <a:r>
              <a:rPr lang="pt-BR" sz="1167" b="1" dirty="0">
                <a:solidFill>
                  <a:srgbClr val="FF0000"/>
                </a:solidFill>
              </a:rPr>
              <a:t>Redução 22% de produção</a:t>
            </a:r>
            <a:endParaRPr lang="pt-BR" sz="1000" dirty="0">
              <a:solidFill>
                <a:srgbClr val="FF0000"/>
              </a:solidFill>
            </a:endParaRPr>
          </a:p>
        </p:txBody>
      </p:sp>
      <p:sp>
        <p:nvSpPr>
          <p:cNvPr id="56" name="Retângulo 55">
            <a:extLst>
              <a:ext uri="{FF2B5EF4-FFF2-40B4-BE49-F238E27FC236}">
                <a16:creationId xmlns:a16="http://schemas.microsoft.com/office/drawing/2014/main" id="{89D75235-14A8-4389-994A-A90E135DDA0D}"/>
              </a:ext>
            </a:extLst>
          </p:cNvPr>
          <p:cNvSpPr/>
          <p:nvPr/>
        </p:nvSpPr>
        <p:spPr>
          <a:xfrm>
            <a:off x="5473170" y="3924154"/>
            <a:ext cx="4577600" cy="1457402"/>
          </a:xfrm>
          <a:prstGeom prst="rect">
            <a:avLst/>
          </a:prstGeom>
          <a:solidFill>
            <a:srgbClr val="E6ED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33" dirty="0">
              <a:solidFill>
                <a:schemeClr val="tx1">
                  <a:lumMod val="65000"/>
                  <a:lumOff val="35000"/>
                </a:schemeClr>
              </a:solidFill>
            </a:endParaRPr>
          </a:p>
        </p:txBody>
      </p:sp>
      <p:sp>
        <p:nvSpPr>
          <p:cNvPr id="57" name="Retângulo 56">
            <a:extLst>
              <a:ext uri="{FF2B5EF4-FFF2-40B4-BE49-F238E27FC236}">
                <a16:creationId xmlns:a16="http://schemas.microsoft.com/office/drawing/2014/main" id="{DBB45D11-3408-4A5E-94BF-8F8DEEA3B475}"/>
              </a:ext>
            </a:extLst>
          </p:cNvPr>
          <p:cNvSpPr/>
          <p:nvPr/>
        </p:nvSpPr>
        <p:spPr>
          <a:xfrm>
            <a:off x="5437652" y="3966397"/>
            <a:ext cx="4527377" cy="1477264"/>
          </a:xfrm>
          <a:prstGeom prst="rect">
            <a:avLst/>
          </a:prstGeom>
        </p:spPr>
        <p:txBody>
          <a:bodyPr wrap="square">
            <a:spAutoFit/>
          </a:bodyPr>
          <a:lstStyle/>
          <a:p>
            <a:pPr>
              <a:spcBef>
                <a:spcPts val="500"/>
              </a:spcBef>
              <a:buClr>
                <a:schemeClr val="accent1">
                  <a:lumMod val="50000"/>
                </a:schemeClr>
              </a:buClr>
            </a:pPr>
            <a:r>
              <a:rPr lang="pt-BR" sz="1333" b="1" dirty="0">
                <a:solidFill>
                  <a:schemeClr val="tx1">
                    <a:lumMod val="65000"/>
                    <a:lumOff val="35000"/>
                  </a:schemeClr>
                </a:solidFill>
              </a:rPr>
              <a:t>Balanço de rejeito de 2019:</a:t>
            </a:r>
          </a:p>
          <a:p>
            <a:pPr>
              <a:spcBef>
                <a:spcPts val="500"/>
              </a:spcBef>
              <a:buClr>
                <a:schemeClr val="accent1">
                  <a:lumMod val="50000"/>
                </a:schemeClr>
              </a:buClr>
            </a:pPr>
            <a:r>
              <a:rPr lang="pt-BR" sz="1333" dirty="0">
                <a:solidFill>
                  <a:schemeClr val="tx1">
                    <a:lumMod val="65000"/>
                    <a:lumOff val="35000"/>
                  </a:schemeClr>
                </a:solidFill>
              </a:rPr>
              <a:t>     Geração Total: </a:t>
            </a:r>
            <a:r>
              <a:rPr lang="pt-BR" sz="1500" b="1" dirty="0">
                <a:solidFill>
                  <a:schemeClr val="tx1">
                    <a:lumMod val="65000"/>
                    <a:lumOff val="35000"/>
                  </a:schemeClr>
                </a:solidFill>
              </a:rPr>
              <a:t>6,6 Mt</a:t>
            </a:r>
          </a:p>
          <a:p>
            <a:pPr>
              <a:spcBef>
                <a:spcPts val="500"/>
              </a:spcBef>
              <a:buClr>
                <a:schemeClr val="accent1">
                  <a:lumMod val="50000"/>
                </a:schemeClr>
              </a:buClr>
            </a:pPr>
            <a:r>
              <a:rPr lang="pt-BR" sz="1333" dirty="0">
                <a:solidFill>
                  <a:schemeClr val="tx1">
                    <a:lumMod val="65000"/>
                    <a:lumOff val="35000"/>
                  </a:schemeClr>
                </a:solidFill>
              </a:rPr>
              <a:t>     Filtrado: </a:t>
            </a:r>
            <a:r>
              <a:rPr lang="pt-BR" sz="1500" b="1" dirty="0">
                <a:solidFill>
                  <a:schemeClr val="tx1">
                    <a:lumMod val="65000"/>
                    <a:lumOff val="35000"/>
                  </a:schemeClr>
                </a:solidFill>
              </a:rPr>
              <a:t>5,6 Mt (83%)</a:t>
            </a:r>
          </a:p>
          <a:p>
            <a:pPr>
              <a:spcBef>
                <a:spcPts val="500"/>
              </a:spcBef>
              <a:buClr>
                <a:schemeClr val="accent1">
                  <a:lumMod val="50000"/>
                </a:schemeClr>
              </a:buClr>
            </a:pPr>
            <a:r>
              <a:rPr lang="pt-BR" sz="1333" dirty="0">
                <a:solidFill>
                  <a:schemeClr val="tx1">
                    <a:lumMod val="65000"/>
                    <a:lumOff val="35000"/>
                  </a:schemeClr>
                </a:solidFill>
              </a:rPr>
              <a:t>     Rejeito disposto na barragem: </a:t>
            </a:r>
            <a:r>
              <a:rPr lang="pt-BR" sz="1500" b="1" dirty="0">
                <a:solidFill>
                  <a:schemeClr val="tx1">
                    <a:lumMod val="65000"/>
                    <a:lumOff val="35000"/>
                  </a:schemeClr>
                </a:solidFill>
              </a:rPr>
              <a:t>1,0 Mt</a:t>
            </a:r>
          </a:p>
          <a:p>
            <a:pPr>
              <a:spcBef>
                <a:spcPts val="500"/>
              </a:spcBef>
              <a:buClr>
                <a:schemeClr val="accent1">
                  <a:lumMod val="50000"/>
                </a:schemeClr>
              </a:buClr>
            </a:pPr>
            <a:r>
              <a:rPr lang="pt-BR" sz="1333" dirty="0">
                <a:solidFill>
                  <a:schemeClr val="tx1">
                    <a:lumMod val="65000"/>
                    <a:lumOff val="35000"/>
                  </a:schemeClr>
                </a:solidFill>
              </a:rPr>
              <a:t>     Rejeito removido da barragem: </a:t>
            </a:r>
            <a:r>
              <a:rPr lang="pt-BR" sz="1500" b="1" dirty="0">
                <a:solidFill>
                  <a:schemeClr val="tx1">
                    <a:lumMod val="65000"/>
                    <a:lumOff val="35000"/>
                  </a:schemeClr>
                </a:solidFill>
              </a:rPr>
              <a:t>2,0 Mt</a:t>
            </a:r>
            <a:endParaRPr lang="pt-BR" sz="1333" b="1" dirty="0">
              <a:solidFill>
                <a:schemeClr val="tx1">
                  <a:lumMod val="65000"/>
                  <a:lumOff val="35000"/>
                </a:schemeClr>
              </a:solidFill>
            </a:endParaRPr>
          </a:p>
        </p:txBody>
      </p:sp>
      <p:sp>
        <p:nvSpPr>
          <p:cNvPr id="59" name="Retângulo 58">
            <a:extLst>
              <a:ext uri="{FF2B5EF4-FFF2-40B4-BE49-F238E27FC236}">
                <a16:creationId xmlns:a16="http://schemas.microsoft.com/office/drawing/2014/main" id="{1C668B3D-CDC1-4CC6-9BAC-5D2CE9D108BC}"/>
              </a:ext>
            </a:extLst>
          </p:cNvPr>
          <p:cNvSpPr>
            <a:spLocks/>
          </p:cNvSpPr>
          <p:nvPr/>
        </p:nvSpPr>
        <p:spPr>
          <a:xfrm>
            <a:off x="8664851" y="3985357"/>
            <a:ext cx="1300178" cy="966760"/>
          </a:xfrm>
          <a:prstGeom prst="rect">
            <a:avLst/>
          </a:prstGeom>
          <a:noFill/>
          <a:ln>
            <a:solidFill>
              <a:schemeClr val="bg1">
                <a:lumMod val="50000"/>
              </a:schemeClr>
            </a:solidFill>
            <a:prstDash val="dash"/>
          </a:ln>
        </p:spPr>
        <p:txBody>
          <a:bodyPr wrap="square" rtlCol="0" anchor="ctr" anchorCtr="0">
            <a:noAutofit/>
          </a:bodyPr>
          <a:lstStyle/>
          <a:p>
            <a:pPr algn="ctr"/>
            <a:r>
              <a:rPr lang="pt-BR" sz="1250" b="1" dirty="0">
                <a:solidFill>
                  <a:srgbClr val="006600"/>
                </a:solidFill>
              </a:rPr>
              <a:t>Geração de espaço na barragem CdP de 1,0 Mt em 2019</a:t>
            </a:r>
          </a:p>
        </p:txBody>
      </p:sp>
    </p:spTree>
    <p:extLst>
      <p:ext uri="{BB962C8B-B14F-4D97-AF65-F5344CB8AC3E}">
        <p14:creationId xmlns:p14="http://schemas.microsoft.com/office/powerpoint/2010/main" val="2410636163"/>
      </p:ext>
    </p:extLst>
  </p:cSld>
  <p:clrMapOvr>
    <a:masterClrMapping/>
  </p:clrMapOvr>
  <p:transition spd="slow">
    <p:cover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4"/>
          <p:cNvSpPr>
            <a:spLocks noChangeArrowheads="1"/>
          </p:cNvSpPr>
          <p:nvPr/>
        </p:nvSpPr>
        <p:spPr bwMode="auto">
          <a:xfrm>
            <a:off x="0" y="697260"/>
            <a:ext cx="10161000" cy="5070000"/>
          </a:xfrm>
          <a:prstGeom prst="rect">
            <a:avLst/>
          </a:prstGeom>
          <a:solidFill>
            <a:schemeClr val="tx2">
              <a:lumMod val="75000"/>
            </a:schemeClr>
          </a:solidFill>
          <a:ln w="0">
            <a:noFill/>
            <a:miter lim="800000"/>
            <a:headEnd/>
            <a:tailEnd/>
          </a:ln>
          <a:effectLst/>
        </p:spPr>
        <p:txBody>
          <a:bodyPr wrap="none" anchor="ctr"/>
          <a:lstStyle/>
          <a:p>
            <a:pPr eaLnBrk="0" hangingPunct="0"/>
            <a:endParaRPr lang="pt-BR" sz="1500" dirty="0">
              <a:solidFill>
                <a:schemeClr val="bg1"/>
              </a:solidFill>
            </a:endParaRPr>
          </a:p>
        </p:txBody>
      </p:sp>
      <p:pic>
        <p:nvPicPr>
          <p:cNvPr id="5" name="Picture 2" descr="C:\Users\CS58764\AppData\Local\Microsoft\Windows\Temporary Internet Files\Content.Outlook\ZP12BR43\Carregador de vagões FCR.JPG"/>
          <p:cNvPicPr preferRelativeResize="0">
            <a:picLocks noChangeArrowheads="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rcRect/>
          <a:stretch>
            <a:fillRect/>
          </a:stretch>
        </p:blipFill>
        <p:spPr bwMode="auto">
          <a:xfrm>
            <a:off x="3426000" y="780000"/>
            <a:ext cx="3306000" cy="2250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p:cNvPicPr preferRelativeResize="0">
            <a:picLocks noChangeArrowheads="1"/>
          </p:cNvPicPr>
          <p:nvPr/>
        </p:nvPicPr>
        <p:blipFill>
          <a:blip r:embed="rId4" cstate="email">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a:ext>
            </a:extLst>
          </a:blip>
          <a:srcRect t="-476"/>
          <a:stretch>
            <a:fillRect/>
          </a:stretch>
        </p:blipFill>
        <p:spPr bwMode="auto">
          <a:xfrm>
            <a:off x="60000" y="768000"/>
            <a:ext cx="3306000" cy="2250000"/>
          </a:xfrm>
          <a:prstGeom prst="rect">
            <a:avLst/>
          </a:prstGeom>
          <a:noFill/>
          <a:ln w="9525">
            <a:noFill/>
            <a:miter lim="800000"/>
            <a:headEnd/>
            <a:tailEnd/>
          </a:ln>
        </p:spPr>
      </p:pic>
      <p:pic>
        <p:nvPicPr>
          <p:cNvPr id="7" name="Picture 6" descr="H:\Garantia da Qualidade\Apresentações\Fotos\FOTOS\foto porto 1X.JPG"/>
          <p:cNvPicPr preferRelativeResize="0">
            <a:picLocks noChangeArrowheads="1"/>
          </p:cNvPicPr>
          <p:nvPr/>
        </p:nvPicPr>
        <p:blipFill>
          <a:blip r:embed="rId6" cstate="email">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a:ext>
            </a:extLst>
          </a:blip>
          <a:srcRect/>
          <a:stretch>
            <a:fillRect/>
          </a:stretch>
        </p:blipFill>
        <p:spPr bwMode="auto">
          <a:xfrm>
            <a:off x="6792000" y="780000"/>
            <a:ext cx="3306000" cy="2250000"/>
          </a:xfrm>
          <a:prstGeom prst="rect">
            <a:avLst/>
          </a:prstGeom>
          <a:noFill/>
          <a:ln>
            <a:noFill/>
          </a:ln>
        </p:spPr>
      </p:pic>
      <p:sp>
        <p:nvSpPr>
          <p:cNvPr id="8" name="Retângulo 7"/>
          <p:cNvSpPr/>
          <p:nvPr/>
        </p:nvSpPr>
        <p:spPr>
          <a:xfrm>
            <a:off x="0" y="3637922"/>
            <a:ext cx="10160000" cy="769441"/>
          </a:xfrm>
          <a:prstGeom prst="rect">
            <a:avLst/>
          </a:prstGeom>
          <a:noFill/>
        </p:spPr>
        <p:txBody>
          <a:bodyPr wrap="square">
            <a:spAutoFit/>
            <a:scene3d>
              <a:camera prst="orthographicFront"/>
              <a:lightRig rig="soft" dir="t">
                <a:rot lat="0" lon="0" rev="10800000"/>
              </a:lightRig>
            </a:scene3d>
            <a:sp3d>
              <a:bevelT w="27940" h="12700"/>
              <a:contourClr>
                <a:srgbClr val="DDDDDD"/>
              </a:contourClr>
            </a:sp3d>
          </a:bodyPr>
          <a:lstStyle/>
          <a:p>
            <a:pPr algn="ctr">
              <a:defRPr/>
            </a:pPr>
            <a:r>
              <a:rPr lang="pt-BR" sz="4400" b="1" dirty="0">
                <a:solidFill>
                  <a:schemeClr val="bg1"/>
                </a:solidFill>
                <a:latin typeface="Calibri" panose="020F0502020204030204" pitchFamily="34" charset="0"/>
                <a:cs typeface="Times New Roman" panose="02020603050405020304" pitchFamily="18" charset="0"/>
              </a:rPr>
              <a:t>GESTÃO DE BARRAGENS</a:t>
            </a:r>
            <a:endParaRPr lang="pt-BR" sz="4000" b="1" dirty="0">
              <a:solidFill>
                <a:schemeClr val="bg1"/>
              </a:solidFill>
              <a:latin typeface="Calibri" panose="020F0502020204030204" pitchFamily="34" charset="0"/>
              <a:cs typeface="Times New Roman" panose="02020603050405020304" pitchFamily="18" charset="0"/>
            </a:endParaRPr>
          </a:p>
        </p:txBody>
      </p:sp>
      <p:sp>
        <p:nvSpPr>
          <p:cNvPr id="10" name="Rectangle 22"/>
          <p:cNvSpPr>
            <a:spLocks noChangeArrowheads="1"/>
          </p:cNvSpPr>
          <p:nvPr/>
        </p:nvSpPr>
        <p:spPr bwMode="auto">
          <a:xfrm flipV="1">
            <a:off x="0" y="720000"/>
            <a:ext cx="10161000" cy="60000"/>
          </a:xfrm>
          <a:prstGeom prst="rect">
            <a:avLst/>
          </a:prstGeom>
          <a:solidFill>
            <a:schemeClr val="bg1"/>
          </a:solidFill>
          <a:ln w="9525">
            <a:noFill/>
            <a:miter lim="800000"/>
            <a:headEnd/>
            <a:tailEnd/>
          </a:ln>
          <a:effectLst/>
        </p:spPr>
        <p:txBody>
          <a:bodyPr rot="10800000" wrap="none" lIns="80635" tIns="40318" rIns="80635" bIns="40318" anchor="ctr"/>
          <a:lstStyle/>
          <a:p>
            <a:pPr defTabSz="806947">
              <a:defRPr/>
            </a:pPr>
            <a:endParaRPr lang="pt-BR" sz="1750" b="1" dirty="0">
              <a:solidFill>
                <a:schemeClr val="accent2">
                  <a:lumMod val="75000"/>
                </a:schemeClr>
              </a:solidFill>
              <a:latin typeface="Times" pitchFamily="18" charset="0"/>
            </a:endParaRPr>
          </a:p>
        </p:txBody>
      </p:sp>
      <p:sp>
        <p:nvSpPr>
          <p:cNvPr id="11" name="Rectangle 22"/>
          <p:cNvSpPr>
            <a:spLocks noChangeArrowheads="1"/>
          </p:cNvSpPr>
          <p:nvPr/>
        </p:nvSpPr>
        <p:spPr bwMode="auto">
          <a:xfrm flipV="1">
            <a:off x="0" y="3030000"/>
            <a:ext cx="10161000" cy="60000"/>
          </a:xfrm>
          <a:prstGeom prst="rect">
            <a:avLst/>
          </a:prstGeom>
          <a:solidFill>
            <a:schemeClr val="bg1"/>
          </a:solidFill>
          <a:ln w="9525">
            <a:noFill/>
            <a:miter lim="800000"/>
            <a:headEnd/>
            <a:tailEnd/>
          </a:ln>
          <a:effectLst/>
        </p:spPr>
        <p:txBody>
          <a:bodyPr rot="10800000" wrap="none" lIns="80635" tIns="40318" rIns="80635" bIns="40318" anchor="ctr"/>
          <a:lstStyle/>
          <a:p>
            <a:pPr defTabSz="806947">
              <a:defRPr/>
            </a:pPr>
            <a:endParaRPr lang="pt-BR" sz="1750" b="1" dirty="0">
              <a:solidFill>
                <a:schemeClr val="accent2">
                  <a:lumMod val="75000"/>
                </a:schemeClr>
              </a:solidFill>
              <a:latin typeface="Times" pitchFamily="18" charset="0"/>
            </a:endParaRPr>
          </a:p>
        </p:txBody>
      </p:sp>
      <p:sp>
        <p:nvSpPr>
          <p:cNvPr id="12" name="Retângulo 11"/>
          <p:cNvSpPr/>
          <p:nvPr/>
        </p:nvSpPr>
        <p:spPr bwMode="auto">
          <a:xfrm>
            <a:off x="0" y="1712644"/>
            <a:ext cx="60000" cy="384713"/>
          </a:xfrm>
          <a:prstGeom prst="rect">
            <a:avLst/>
          </a:prstGeom>
          <a:solidFill>
            <a:schemeClr val="bg1"/>
          </a:solidFill>
          <a:ln w="9525">
            <a:noFill/>
            <a:miter lim="800000"/>
            <a:headEnd/>
            <a:tailEnd/>
          </a:ln>
          <a:effectLst/>
        </p:spPr>
        <p:txBody>
          <a:bodyPr lIns="76193" tIns="38096" rIns="76193" bIns="38096" rtlCol="0" anchor="ctr">
            <a:spAutoFit/>
          </a:bodyPr>
          <a:lstStyle/>
          <a:p>
            <a:pPr algn="ctr">
              <a:spcBef>
                <a:spcPct val="50000"/>
              </a:spcBef>
            </a:pPr>
            <a:endParaRPr lang="pt-BR" sz="2000" b="1" i="1" dirty="0">
              <a:solidFill>
                <a:srgbClr val="002060"/>
              </a:solidFill>
              <a:effectLst>
                <a:outerShdw blurRad="38100" dist="38100" dir="2700000" algn="tl">
                  <a:srgbClr val="C0C0C0"/>
                </a:outerShdw>
              </a:effectLst>
              <a:latin typeface="Trebuchet MS" pitchFamily="34" charset="0"/>
            </a:endParaRPr>
          </a:p>
        </p:txBody>
      </p:sp>
      <p:sp>
        <p:nvSpPr>
          <p:cNvPr id="13" name="Retângulo 12"/>
          <p:cNvSpPr/>
          <p:nvPr/>
        </p:nvSpPr>
        <p:spPr bwMode="auto">
          <a:xfrm>
            <a:off x="6732000" y="1712644"/>
            <a:ext cx="60000" cy="384713"/>
          </a:xfrm>
          <a:prstGeom prst="rect">
            <a:avLst/>
          </a:prstGeom>
          <a:solidFill>
            <a:schemeClr val="bg1"/>
          </a:solidFill>
          <a:ln w="9525">
            <a:noFill/>
            <a:miter lim="800000"/>
            <a:headEnd/>
            <a:tailEnd/>
          </a:ln>
          <a:effectLst/>
        </p:spPr>
        <p:txBody>
          <a:bodyPr lIns="76193" tIns="38096" rIns="76193" bIns="38096" rtlCol="0" anchor="ctr">
            <a:spAutoFit/>
          </a:bodyPr>
          <a:lstStyle/>
          <a:p>
            <a:pPr algn="ctr">
              <a:spcBef>
                <a:spcPct val="50000"/>
              </a:spcBef>
            </a:pPr>
            <a:endParaRPr lang="pt-BR" sz="2000" b="1" i="1" dirty="0">
              <a:solidFill>
                <a:srgbClr val="002060"/>
              </a:solidFill>
              <a:effectLst>
                <a:outerShdw blurRad="38100" dist="38100" dir="2700000" algn="tl">
                  <a:srgbClr val="C0C0C0"/>
                </a:outerShdw>
              </a:effectLst>
              <a:latin typeface="Trebuchet MS" pitchFamily="34" charset="0"/>
            </a:endParaRPr>
          </a:p>
        </p:txBody>
      </p:sp>
      <p:sp>
        <p:nvSpPr>
          <p:cNvPr id="14" name="Retângulo 13"/>
          <p:cNvSpPr/>
          <p:nvPr/>
        </p:nvSpPr>
        <p:spPr bwMode="auto">
          <a:xfrm>
            <a:off x="3366000" y="1712644"/>
            <a:ext cx="60000" cy="384713"/>
          </a:xfrm>
          <a:prstGeom prst="rect">
            <a:avLst/>
          </a:prstGeom>
          <a:solidFill>
            <a:schemeClr val="bg1"/>
          </a:solidFill>
          <a:ln w="9525">
            <a:noFill/>
            <a:miter lim="800000"/>
            <a:headEnd/>
            <a:tailEnd/>
          </a:ln>
          <a:effectLst/>
        </p:spPr>
        <p:txBody>
          <a:bodyPr lIns="76193" tIns="38096" rIns="76193" bIns="38096" rtlCol="0" anchor="ctr">
            <a:spAutoFit/>
          </a:bodyPr>
          <a:lstStyle/>
          <a:p>
            <a:pPr algn="ctr">
              <a:spcBef>
                <a:spcPct val="50000"/>
              </a:spcBef>
            </a:pPr>
            <a:endParaRPr lang="pt-BR" sz="2000" b="1" i="1" dirty="0">
              <a:solidFill>
                <a:srgbClr val="002060"/>
              </a:solidFill>
              <a:effectLst>
                <a:outerShdw blurRad="38100" dist="38100" dir="2700000" algn="tl">
                  <a:srgbClr val="C0C0C0"/>
                </a:outerShdw>
              </a:effectLst>
              <a:latin typeface="Trebuchet MS" pitchFamily="34" charset="0"/>
            </a:endParaRPr>
          </a:p>
        </p:txBody>
      </p:sp>
      <p:sp>
        <p:nvSpPr>
          <p:cNvPr id="15" name="Retângulo 14"/>
          <p:cNvSpPr/>
          <p:nvPr/>
        </p:nvSpPr>
        <p:spPr bwMode="auto">
          <a:xfrm>
            <a:off x="10101000" y="1712643"/>
            <a:ext cx="60000" cy="384713"/>
          </a:xfrm>
          <a:prstGeom prst="rect">
            <a:avLst/>
          </a:prstGeom>
          <a:solidFill>
            <a:schemeClr val="bg1"/>
          </a:solidFill>
          <a:ln w="9525">
            <a:noFill/>
            <a:miter lim="800000"/>
            <a:headEnd/>
            <a:tailEnd/>
          </a:ln>
          <a:effectLst/>
        </p:spPr>
        <p:txBody>
          <a:bodyPr lIns="76193" tIns="38096" rIns="76193" bIns="38096" rtlCol="0" anchor="ctr">
            <a:spAutoFit/>
          </a:bodyPr>
          <a:lstStyle/>
          <a:p>
            <a:pPr algn="ctr">
              <a:spcBef>
                <a:spcPct val="50000"/>
              </a:spcBef>
            </a:pPr>
            <a:endParaRPr lang="pt-BR" sz="2000" b="1" i="1" dirty="0">
              <a:solidFill>
                <a:srgbClr val="002060"/>
              </a:solidFill>
              <a:effectLst>
                <a:outerShdw blurRad="38100" dist="38100" dir="2700000" algn="tl">
                  <a:srgbClr val="C0C0C0"/>
                </a:outerShdw>
              </a:effectLst>
              <a:latin typeface="Trebuchet MS" pitchFamily="34" charset="0"/>
            </a:endParaRPr>
          </a:p>
        </p:txBody>
      </p:sp>
    </p:spTree>
    <p:extLst>
      <p:ext uri="{BB962C8B-B14F-4D97-AF65-F5344CB8AC3E}">
        <p14:creationId xmlns:p14="http://schemas.microsoft.com/office/powerpoint/2010/main" val="4040640224"/>
      </p:ext>
    </p:extLst>
  </p:cSld>
  <p:clrMapOvr>
    <a:masterClrMapping/>
  </p:clrMapOvr>
  <p:transition spd="slow">
    <p:cover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p:cNvGraphicFramePr/>
          <p:nvPr>
            <p:extLst>
              <p:ext uri="{D42A27DB-BD31-4B8C-83A1-F6EECF244321}">
                <p14:modId xmlns:p14="http://schemas.microsoft.com/office/powerpoint/2010/main" val="2039128570"/>
              </p:ext>
            </p:extLst>
          </p:nvPr>
        </p:nvGraphicFramePr>
        <p:xfrm>
          <a:off x="-947352" y="859222"/>
          <a:ext cx="11461273" cy="450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ítulo 1"/>
          <p:cNvSpPr txBox="1">
            <a:spLocks/>
          </p:cNvSpPr>
          <p:nvPr/>
        </p:nvSpPr>
        <p:spPr>
          <a:xfrm>
            <a:off x="203200" y="25052"/>
            <a:ext cx="9160170" cy="645000"/>
          </a:xfrm>
          <a:prstGeom prst="rect">
            <a:avLst/>
          </a:prstGeom>
        </p:spPr>
        <p:txBody>
          <a:bodyPr anchor="ctr" anchorCtr="0"/>
          <a:lstStyle>
            <a:defPPr>
              <a:defRPr lang="pt-BR"/>
            </a:defPPr>
            <a:lvl1pPr eaLnBrk="0" fontAlgn="base" hangingPunct="0">
              <a:spcBef>
                <a:spcPct val="50000"/>
              </a:spcBef>
              <a:spcAft>
                <a:spcPct val="0"/>
              </a:spcAft>
              <a:buNone/>
              <a:defRPr sz="2300" b="1" i="0">
                <a:solidFill>
                  <a:schemeClr val="accent1">
                    <a:lumMod val="50000"/>
                  </a:schemeClr>
                </a:solidFill>
                <a:effectLst/>
                <a:latin typeface="Trebuchet MS" pitchFamily="34" charset="0"/>
              </a:defRPr>
            </a:lvl1pPr>
          </a:lstStyle>
          <a:p>
            <a:r>
              <a:rPr lang="pt-BR" sz="2000" dirty="0">
                <a:latin typeface="+mn-lt"/>
              </a:rPr>
              <a:t>CSN MINERAÇÃO – COMPLEXO CASA DE PEDRA</a:t>
            </a:r>
          </a:p>
        </p:txBody>
      </p:sp>
      <p:sp>
        <p:nvSpPr>
          <p:cNvPr id="42" name="CaixaDeTexto 41">
            <a:extLst>
              <a:ext uri="{FF2B5EF4-FFF2-40B4-BE49-F238E27FC236}">
                <a16:creationId xmlns:a16="http://schemas.microsoft.com/office/drawing/2014/main" id="{52C67291-E190-4959-A17C-0D0EC11D4E2D}"/>
              </a:ext>
            </a:extLst>
          </p:cNvPr>
          <p:cNvSpPr txBox="1"/>
          <p:nvPr/>
        </p:nvSpPr>
        <p:spPr>
          <a:xfrm>
            <a:off x="-46538" y="5548393"/>
            <a:ext cx="7346785" cy="192354"/>
          </a:xfrm>
          <a:prstGeom prst="rect">
            <a:avLst/>
          </a:prstGeom>
          <a:noFill/>
        </p:spPr>
        <p:txBody>
          <a:bodyPr wrap="square" lIns="76194" tIns="38097" rIns="76194" bIns="38097" rtlCol="0">
            <a:spAutoFit/>
          </a:bodyPr>
          <a:lstStyle/>
          <a:p>
            <a:r>
              <a:rPr lang="pt-BR" sz="750" dirty="0">
                <a:solidFill>
                  <a:schemeClr val="bg1">
                    <a:lumMod val="50000"/>
                  </a:schemeClr>
                </a:solidFill>
              </a:rPr>
              <a:t>FONTE: CSN MINERAÇÃO </a:t>
            </a:r>
          </a:p>
        </p:txBody>
      </p:sp>
    </p:spTree>
    <p:extLst>
      <p:ext uri="{BB962C8B-B14F-4D97-AF65-F5344CB8AC3E}">
        <p14:creationId xmlns:p14="http://schemas.microsoft.com/office/powerpoint/2010/main" val="2439269498"/>
      </p:ext>
    </p:extLst>
  </p:cSld>
  <p:clrMapOvr>
    <a:masterClrMapping/>
  </p:clrMapOvr>
  <p:transition spd="slow">
    <p:cover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204592" y="165895"/>
            <a:ext cx="6714339" cy="400110"/>
          </a:xfrm>
          <a:prstGeom prst="rect">
            <a:avLst/>
          </a:prstGeom>
        </p:spPr>
        <p:txBody>
          <a:bodyPr wrap="none">
            <a:spAutoFit/>
          </a:bodyPr>
          <a:lstStyle/>
          <a:p>
            <a:r>
              <a:rPr lang="pt-BR" sz="2000" b="1" dirty="0">
                <a:solidFill>
                  <a:schemeClr val="accent1">
                    <a:lumMod val="50000"/>
                  </a:schemeClr>
                </a:solidFill>
              </a:rPr>
              <a:t>DESCARACTERIZAÇÃO: UMA REALIDADE NA CSN MINERAÇÃO</a:t>
            </a:r>
          </a:p>
        </p:txBody>
      </p:sp>
      <p:sp>
        <p:nvSpPr>
          <p:cNvPr id="3" name="CaixaDeTexto 2"/>
          <p:cNvSpPr txBox="1"/>
          <p:nvPr/>
        </p:nvSpPr>
        <p:spPr>
          <a:xfrm>
            <a:off x="203200" y="773560"/>
            <a:ext cx="9677399" cy="400110"/>
          </a:xfrm>
          <a:prstGeom prst="rect">
            <a:avLst/>
          </a:prstGeom>
          <a:noFill/>
        </p:spPr>
        <p:txBody>
          <a:bodyPr wrap="square" rtlCol="0">
            <a:spAutoFit/>
          </a:bodyPr>
          <a:lstStyle/>
          <a:p>
            <a:r>
              <a:rPr lang="pt-BR" sz="2000" b="1" dirty="0">
                <a:solidFill>
                  <a:schemeClr val="accent1">
                    <a:lumMod val="75000"/>
                  </a:schemeClr>
                </a:solidFill>
              </a:rPr>
              <a:t>A CSN Mineração está com o projeto de descaracterização de suas estruturas em curso. </a:t>
            </a:r>
          </a:p>
        </p:txBody>
      </p:sp>
      <p:sp>
        <p:nvSpPr>
          <p:cNvPr id="4" name="Retângulo 3">
            <a:extLst/>
          </p:cNvPr>
          <p:cNvSpPr/>
          <p:nvPr/>
        </p:nvSpPr>
        <p:spPr>
          <a:xfrm>
            <a:off x="215378" y="1424864"/>
            <a:ext cx="9556885" cy="923330"/>
          </a:xfrm>
          <a:prstGeom prst="rect">
            <a:avLst/>
          </a:prstGeom>
        </p:spPr>
        <p:txBody>
          <a:bodyPr wrap="square">
            <a:spAutoFit/>
          </a:bodyPr>
          <a:lstStyle/>
          <a:p>
            <a:pPr>
              <a:lnSpc>
                <a:spcPct val="150000"/>
              </a:lnSpc>
              <a:buClr>
                <a:schemeClr val="accent1">
                  <a:lumMod val="50000"/>
                </a:schemeClr>
              </a:buClr>
            </a:pPr>
            <a:r>
              <a:rPr lang="pt-BR" sz="1600" b="1" u="sng" dirty="0"/>
              <a:t>Barragens com a DESCARACTERIZAÇÃO </a:t>
            </a:r>
            <a:r>
              <a:rPr lang="pt-BR" sz="2000" b="1" u="sng" dirty="0">
                <a:highlight>
                  <a:srgbClr val="FFFF00"/>
                </a:highlight>
              </a:rPr>
              <a:t>concluída</a:t>
            </a:r>
            <a:r>
              <a:rPr lang="pt-BR" sz="1600" dirty="0"/>
              <a:t>:</a:t>
            </a:r>
          </a:p>
          <a:p>
            <a:pPr marL="285750" indent="-285750">
              <a:lnSpc>
                <a:spcPct val="150000"/>
              </a:lnSpc>
              <a:buClr>
                <a:schemeClr val="accent1">
                  <a:lumMod val="50000"/>
                </a:schemeClr>
              </a:buClr>
              <a:buFont typeface="Arial" panose="020B0604020202020204" pitchFamily="34" charset="0"/>
              <a:buChar char="•"/>
            </a:pPr>
            <a:r>
              <a:rPr lang="pt-BR" sz="1600" dirty="0"/>
              <a:t>Batateiro de Baixo, em Casa de Pedra, Congonhas;</a:t>
            </a:r>
          </a:p>
        </p:txBody>
      </p:sp>
      <p:sp>
        <p:nvSpPr>
          <p:cNvPr id="5" name="CaixaDeTexto 4"/>
          <p:cNvSpPr txBox="1"/>
          <p:nvPr/>
        </p:nvSpPr>
        <p:spPr>
          <a:xfrm>
            <a:off x="233852" y="3245719"/>
            <a:ext cx="5229124" cy="1384995"/>
          </a:xfrm>
          <a:prstGeom prst="rect">
            <a:avLst/>
          </a:prstGeom>
          <a:noFill/>
        </p:spPr>
        <p:txBody>
          <a:bodyPr wrap="none" rtlCol="0">
            <a:spAutoFit/>
          </a:bodyPr>
          <a:lstStyle/>
          <a:p>
            <a:r>
              <a:rPr lang="pt-BR" sz="1600" b="1" u="sng" dirty="0"/>
              <a:t>Barragens com a DESCARACTERIZAÇÃO </a:t>
            </a:r>
            <a:r>
              <a:rPr lang="pt-BR" sz="2000" b="1" u="sng" dirty="0">
                <a:highlight>
                  <a:srgbClr val="FFFF00"/>
                </a:highlight>
              </a:rPr>
              <a:t>em andamento</a:t>
            </a:r>
            <a:r>
              <a:rPr lang="pt-BR" sz="1600" dirty="0"/>
              <a:t>:</a:t>
            </a:r>
          </a:p>
          <a:p>
            <a:endParaRPr lang="pt-BR" sz="1600" dirty="0"/>
          </a:p>
          <a:p>
            <a:pPr marL="285750" indent="-285750">
              <a:lnSpc>
                <a:spcPct val="150000"/>
              </a:lnSpc>
              <a:buFont typeface="Arial" panose="020B0604020202020204" pitchFamily="34" charset="0"/>
              <a:buChar char="•"/>
            </a:pPr>
            <a:r>
              <a:rPr lang="pt-BR" sz="1600" dirty="0"/>
              <a:t>B5, em Casa de Pedra, na cidade de Congonhas;</a:t>
            </a:r>
          </a:p>
          <a:p>
            <a:pPr marL="285750" indent="-285750">
              <a:lnSpc>
                <a:spcPct val="150000"/>
              </a:lnSpc>
              <a:buFont typeface="Arial" panose="020B0604020202020204" pitchFamily="34" charset="0"/>
              <a:buChar char="•"/>
            </a:pPr>
            <a:r>
              <a:rPr lang="pt-BR" sz="1600" dirty="0"/>
              <a:t>Auxiliar do Vigia, na unidade Pires, em Ouro Preto;</a:t>
            </a:r>
          </a:p>
        </p:txBody>
      </p:sp>
      <p:sp>
        <p:nvSpPr>
          <p:cNvPr id="6" name="Balão de Fala: Oval 5"/>
          <p:cNvSpPr/>
          <p:nvPr/>
        </p:nvSpPr>
        <p:spPr>
          <a:xfrm rot="504473">
            <a:off x="5993863" y="1645588"/>
            <a:ext cx="3452483" cy="2133600"/>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dirty="0"/>
              <a:t>A </a:t>
            </a:r>
            <a:r>
              <a:rPr lang="pt-BR" sz="2000" b="1" dirty="0"/>
              <a:t>barragem B4</a:t>
            </a:r>
            <a:r>
              <a:rPr lang="pt-BR" sz="2000" dirty="0"/>
              <a:t>, em Casa de Pedra, </a:t>
            </a:r>
            <a:r>
              <a:rPr lang="pt-BR" sz="2000" b="1" dirty="0"/>
              <a:t>começará</a:t>
            </a:r>
            <a:r>
              <a:rPr lang="pt-BR" sz="2000" dirty="0"/>
              <a:t> ser </a:t>
            </a:r>
            <a:r>
              <a:rPr lang="pt-BR" sz="2000" b="1" dirty="0"/>
              <a:t>DESCARACTERIZADA,</a:t>
            </a:r>
            <a:r>
              <a:rPr lang="pt-BR" sz="2000" dirty="0"/>
              <a:t> ainda </a:t>
            </a:r>
            <a:r>
              <a:rPr lang="pt-BR" sz="2000" b="1" dirty="0"/>
              <a:t>em 2019 </a:t>
            </a:r>
          </a:p>
        </p:txBody>
      </p:sp>
    </p:spTree>
    <p:extLst>
      <p:ext uri="{BB962C8B-B14F-4D97-AF65-F5344CB8AC3E}">
        <p14:creationId xmlns:p14="http://schemas.microsoft.com/office/powerpoint/2010/main" val="1971585971"/>
      </p:ext>
    </p:extLst>
  </p:cSld>
  <p:clrMapOvr>
    <a:masterClrMapping/>
  </p:clrMapOvr>
  <p:transition spd="slow">
    <p:cover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a:extLst>
              <a:ext uri="{FF2B5EF4-FFF2-40B4-BE49-F238E27FC236}">
                <a16:creationId xmlns:a16="http://schemas.microsoft.com/office/drawing/2014/main" id="{2FF324F1-CED6-4C38-9F69-A734E1B6318B}"/>
              </a:ext>
            </a:extLst>
          </p:cNvPr>
          <p:cNvSpPr txBox="1"/>
          <p:nvPr/>
        </p:nvSpPr>
        <p:spPr>
          <a:xfrm>
            <a:off x="224817" y="743063"/>
            <a:ext cx="1471878" cy="338554"/>
          </a:xfrm>
          <a:prstGeom prst="rect">
            <a:avLst/>
          </a:prstGeom>
          <a:noFill/>
        </p:spPr>
        <p:txBody>
          <a:bodyPr wrap="none" rtlCol="0">
            <a:spAutoFit/>
          </a:bodyPr>
          <a:lstStyle/>
          <a:p>
            <a:r>
              <a:rPr lang="pt-BR" sz="1600" b="1" dirty="0">
                <a:solidFill>
                  <a:schemeClr val="accent1">
                    <a:lumMod val="75000"/>
                  </a:schemeClr>
                </a:solidFill>
              </a:rPr>
              <a:t>DADOS GERAIS</a:t>
            </a:r>
          </a:p>
        </p:txBody>
      </p:sp>
      <p:pic>
        <p:nvPicPr>
          <p:cNvPr id="4" name="Imagem 3">
            <a:extLst>
              <a:ext uri="{FF2B5EF4-FFF2-40B4-BE49-F238E27FC236}">
                <a16:creationId xmlns:a16="http://schemas.microsoft.com/office/drawing/2014/main" id="{FD73D636-B949-4498-AADC-9CD039C2AF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46800" y="2337940"/>
            <a:ext cx="3728702" cy="2514600"/>
          </a:xfrm>
          <a:prstGeom prst="roundRect">
            <a:avLst>
              <a:gd name="adj" fmla="val 8594"/>
            </a:avLst>
          </a:prstGeom>
          <a:solidFill>
            <a:srgbClr val="FFFFFF">
              <a:shade val="85000"/>
            </a:srgbClr>
          </a:solidFill>
          <a:ln>
            <a:noFill/>
          </a:ln>
          <a:effectLst/>
        </p:spPr>
      </p:pic>
      <p:sp>
        <p:nvSpPr>
          <p:cNvPr id="13" name="Retângulo 12">
            <a:extLst>
              <a:ext uri="{FF2B5EF4-FFF2-40B4-BE49-F238E27FC236}">
                <a16:creationId xmlns:a16="http://schemas.microsoft.com/office/drawing/2014/main" id="{F05F3CF2-8777-4105-96A8-4F0CE6050EBA}"/>
              </a:ext>
            </a:extLst>
          </p:cNvPr>
          <p:cNvSpPr/>
          <p:nvPr/>
        </p:nvSpPr>
        <p:spPr>
          <a:xfrm>
            <a:off x="224817" y="2544216"/>
            <a:ext cx="5537778" cy="2308324"/>
          </a:xfrm>
          <a:prstGeom prst="rect">
            <a:avLst/>
          </a:prstGeom>
        </p:spPr>
        <p:txBody>
          <a:bodyPr wrap="square">
            <a:spAutoFit/>
          </a:bodyPr>
          <a:lstStyle/>
          <a:p>
            <a:pPr marL="0" lvl="1" indent="-238115" algn="just">
              <a:lnSpc>
                <a:spcPct val="150000"/>
              </a:lnSpc>
              <a:buFont typeface="Arial" panose="020B0604020202020204" pitchFamily="34" charset="0"/>
              <a:buChar char="•"/>
            </a:pPr>
            <a:r>
              <a:rPr lang="pt-BR" altLang="pt-BR" sz="1600" dirty="0"/>
              <a:t>Construída em </a:t>
            </a:r>
            <a:r>
              <a:rPr lang="pt-BR" altLang="pt-BR" sz="1600" b="1" dirty="0"/>
              <a:t>aterro compactado</a:t>
            </a:r>
            <a:r>
              <a:rPr lang="pt-BR" altLang="pt-BR" sz="1600" dirty="0"/>
              <a:t>;</a:t>
            </a:r>
          </a:p>
          <a:p>
            <a:pPr marL="0" lvl="1" indent="-238115" algn="just">
              <a:lnSpc>
                <a:spcPct val="150000"/>
              </a:lnSpc>
              <a:buFont typeface="Arial" panose="020B0604020202020204" pitchFamily="34" charset="0"/>
              <a:buChar char="•"/>
            </a:pPr>
            <a:r>
              <a:rPr lang="pt-BR" sz="1600" dirty="0"/>
              <a:t>Capacidade: 65 milhões de m³, incluindo barragens B2, B3 e B6, inundadas pelo reservatório de Casa de Pedra;</a:t>
            </a:r>
            <a:endParaRPr lang="pt-BR" altLang="pt-BR" sz="1600" dirty="0"/>
          </a:p>
          <a:p>
            <a:pPr marL="0" lvl="1" indent="-238115" algn="just">
              <a:lnSpc>
                <a:spcPct val="150000"/>
              </a:lnSpc>
              <a:buFont typeface="Arial" panose="020B0604020202020204" pitchFamily="34" charset="0"/>
              <a:buChar char="•"/>
            </a:pPr>
            <a:r>
              <a:rPr lang="pt-BR" altLang="pt-BR" sz="1600" dirty="0"/>
              <a:t>Altura máxima do maciço principal: </a:t>
            </a:r>
            <a:r>
              <a:rPr lang="pt-BR" altLang="pt-BR" sz="1600" b="1" dirty="0"/>
              <a:t>84m</a:t>
            </a:r>
            <a:r>
              <a:rPr lang="pt-BR" altLang="pt-BR" sz="1600" dirty="0"/>
              <a:t>;</a:t>
            </a:r>
          </a:p>
          <a:p>
            <a:pPr marL="0" lvl="1" indent="-238115" algn="just">
              <a:lnSpc>
                <a:spcPct val="150000"/>
              </a:lnSpc>
              <a:buFont typeface="Arial" panose="020B0604020202020204" pitchFamily="34" charset="0"/>
              <a:buChar char="•"/>
            </a:pPr>
            <a:r>
              <a:rPr lang="pt-BR" sz="1600" dirty="0"/>
              <a:t>Auditoria semestral independente;</a:t>
            </a:r>
          </a:p>
          <a:p>
            <a:pPr marL="0" lvl="1" algn="just">
              <a:lnSpc>
                <a:spcPct val="150000"/>
              </a:lnSpc>
            </a:pPr>
            <a:endParaRPr lang="pt-BR" altLang="pt-BR" sz="1600" dirty="0"/>
          </a:p>
        </p:txBody>
      </p:sp>
      <p:sp>
        <p:nvSpPr>
          <p:cNvPr id="2" name="Retângulo 1"/>
          <p:cNvSpPr/>
          <p:nvPr/>
        </p:nvSpPr>
        <p:spPr>
          <a:xfrm>
            <a:off x="355600" y="160408"/>
            <a:ext cx="5263557" cy="400110"/>
          </a:xfrm>
          <a:prstGeom prst="rect">
            <a:avLst/>
          </a:prstGeom>
        </p:spPr>
        <p:txBody>
          <a:bodyPr wrap="none">
            <a:spAutoFit/>
          </a:bodyPr>
          <a:lstStyle/>
          <a:p>
            <a:r>
              <a:rPr lang="en-US" sz="2000" b="1" dirty="0">
                <a:solidFill>
                  <a:srgbClr val="002060"/>
                </a:solidFill>
              </a:rPr>
              <a:t>BARRAGEM CASA DE PEDRA – SITUAÇÃO ATUAL</a:t>
            </a:r>
            <a:endParaRPr lang="en-US" sz="900" b="1" dirty="0">
              <a:solidFill>
                <a:srgbClr val="002060"/>
              </a:solidFill>
            </a:endParaRPr>
          </a:p>
        </p:txBody>
      </p:sp>
      <p:sp>
        <p:nvSpPr>
          <p:cNvPr id="5" name="Retângulo 4"/>
          <p:cNvSpPr/>
          <p:nvPr/>
        </p:nvSpPr>
        <p:spPr>
          <a:xfrm>
            <a:off x="224817" y="1048371"/>
            <a:ext cx="9485950" cy="1531445"/>
          </a:xfrm>
          <a:prstGeom prst="rect">
            <a:avLst/>
          </a:prstGeom>
        </p:spPr>
        <p:txBody>
          <a:bodyPr wrap="square">
            <a:spAutoFit/>
          </a:bodyPr>
          <a:lstStyle/>
          <a:p>
            <a:pPr marL="0" lvl="1" indent="-238115" algn="just">
              <a:lnSpc>
                <a:spcPct val="150000"/>
              </a:lnSpc>
              <a:buFont typeface="Arial" panose="020B0604020202020204" pitchFamily="34" charset="0"/>
              <a:buChar char="•"/>
            </a:pPr>
            <a:r>
              <a:rPr lang="pt-BR" altLang="pt-BR" sz="1600" dirty="0"/>
              <a:t>Início da operação: 2009</a:t>
            </a:r>
          </a:p>
          <a:p>
            <a:pPr marL="0" lvl="1" indent="-238115" algn="just">
              <a:lnSpc>
                <a:spcPct val="150000"/>
              </a:lnSpc>
              <a:buFont typeface="Arial" panose="020B0604020202020204" pitchFamily="34" charset="0"/>
              <a:buChar char="•"/>
            </a:pPr>
            <a:r>
              <a:rPr lang="pt-BR" altLang="pt-BR" sz="1600" dirty="0"/>
              <a:t>Estrutura utilizada para armazenamento de </a:t>
            </a:r>
            <a:r>
              <a:rPr lang="pt-BR" altLang="pt-BR" sz="1600" b="1" dirty="0"/>
              <a:t>rejeito e água (recirculação);</a:t>
            </a:r>
          </a:p>
          <a:p>
            <a:pPr marL="0" lvl="1" indent="-238115" algn="just">
              <a:lnSpc>
                <a:spcPct val="150000"/>
              </a:lnSpc>
              <a:buFont typeface="Arial" panose="020B0604020202020204" pitchFamily="34" charset="0"/>
              <a:buChar char="•"/>
            </a:pPr>
            <a:r>
              <a:rPr lang="pt-BR" altLang="pt-BR" sz="1600" dirty="0"/>
              <a:t>Construída em </a:t>
            </a:r>
            <a:r>
              <a:rPr lang="pt-BR" altLang="pt-BR" sz="1600" b="1" dirty="0"/>
              <a:t>2 etapas</a:t>
            </a:r>
            <a:r>
              <a:rPr lang="pt-BR" altLang="pt-BR" sz="1600" dirty="0"/>
              <a:t>: El. 923,00 e El. 934,00;</a:t>
            </a:r>
          </a:p>
          <a:p>
            <a:pPr marL="0" lvl="1" indent="-238115" algn="just">
              <a:lnSpc>
                <a:spcPct val="150000"/>
              </a:lnSpc>
              <a:buFont typeface="Arial" panose="020B0604020202020204" pitchFamily="34" charset="0"/>
              <a:buChar char="•"/>
            </a:pPr>
            <a:r>
              <a:rPr lang="pt-BR" altLang="pt-BR" sz="1600" dirty="0"/>
              <a:t>Método de alteamento: </a:t>
            </a:r>
            <a:r>
              <a:rPr lang="pt-BR" altLang="pt-BR" sz="1600" b="1" dirty="0"/>
              <a:t>jusante, concluído em 2014;</a:t>
            </a:r>
          </a:p>
        </p:txBody>
      </p:sp>
      <p:sp>
        <p:nvSpPr>
          <p:cNvPr id="9" name="Retângulo 8">
            <a:extLst/>
          </p:cNvPr>
          <p:cNvSpPr/>
          <p:nvPr/>
        </p:nvSpPr>
        <p:spPr>
          <a:xfrm>
            <a:off x="209801" y="4229100"/>
            <a:ext cx="5544462" cy="1246880"/>
          </a:xfrm>
          <a:prstGeom prst="rect">
            <a:avLst/>
          </a:prstGeom>
        </p:spPr>
        <p:txBody>
          <a:bodyPr wrap="square">
            <a:spAutoFit/>
          </a:bodyPr>
          <a:lstStyle/>
          <a:p>
            <a:pPr marL="285750" indent="-285750">
              <a:lnSpc>
                <a:spcPct val="150000"/>
              </a:lnSpc>
              <a:buClr>
                <a:schemeClr val="accent1">
                  <a:lumMod val="50000"/>
                </a:schemeClr>
              </a:buClr>
              <a:buFont typeface="Arial" panose="020B0604020202020204" pitchFamily="34" charset="0"/>
              <a:buChar char="•"/>
            </a:pPr>
            <a:r>
              <a:rPr lang="pt-BR" sz="1667" dirty="0"/>
              <a:t>Inspeções e monitoramentos diários (inclusive feriados e finais de semana);</a:t>
            </a:r>
          </a:p>
          <a:p>
            <a:pPr marL="285750" indent="-285750">
              <a:lnSpc>
                <a:spcPct val="150000"/>
              </a:lnSpc>
              <a:buClr>
                <a:schemeClr val="accent1">
                  <a:lumMod val="50000"/>
                </a:schemeClr>
              </a:buClr>
              <a:buFont typeface="Arial" panose="020B0604020202020204" pitchFamily="34" charset="0"/>
              <a:buChar char="•"/>
            </a:pPr>
            <a:r>
              <a:rPr lang="pt-BR" sz="1667" dirty="0"/>
              <a:t>Emissão de relatórios quinzenais.</a:t>
            </a:r>
          </a:p>
        </p:txBody>
      </p:sp>
    </p:spTree>
    <p:extLst>
      <p:ext uri="{BB962C8B-B14F-4D97-AF65-F5344CB8AC3E}">
        <p14:creationId xmlns:p14="http://schemas.microsoft.com/office/powerpoint/2010/main" val="3501002927"/>
      </p:ext>
    </p:extLst>
  </p:cSld>
  <p:clrMapOvr>
    <a:masterClrMapping/>
  </p:clrMapOvr>
  <p:transition spd="slow">
    <p:cover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1"/>
          <p:cNvSpPr txBox="1">
            <a:spLocks/>
          </p:cNvSpPr>
          <p:nvPr/>
        </p:nvSpPr>
        <p:spPr>
          <a:xfrm>
            <a:off x="355600" y="0"/>
            <a:ext cx="9600000" cy="645000"/>
          </a:xfrm>
          <a:prstGeom prst="rect">
            <a:avLst/>
          </a:prstGeom>
        </p:spPr>
        <p:txBody>
          <a:bodyPr vert="horz" wrap="square" lIns="0" tIns="11113" rIns="0" bIns="0" rtlCol="0" anchor="ctr">
            <a:noAutofit/>
          </a:bodyPr>
          <a:lstStyle>
            <a:defPPr>
              <a:defRPr lang="pt-BR"/>
            </a:defPPr>
            <a:lvl1pPr marL="12700">
              <a:spcBef>
                <a:spcPts val="105"/>
              </a:spcBef>
              <a:defRPr sz="2300" b="1" i="0" spc="-5">
                <a:solidFill>
                  <a:srgbClr val="244060"/>
                </a:solidFill>
                <a:latin typeface="Trebuchet MS"/>
                <a:ea typeface="+mj-ea"/>
                <a:cs typeface="Arial"/>
              </a:defRPr>
            </a:lvl1pPr>
          </a:lstStyle>
          <a:p>
            <a:r>
              <a:rPr lang="pt-BR" sz="2000" dirty="0">
                <a:solidFill>
                  <a:schemeClr val="accent1">
                    <a:lumMod val="50000"/>
                  </a:schemeClr>
                </a:solidFill>
                <a:latin typeface="+mn-lt"/>
                <a:ea typeface="+mn-ea"/>
                <a:cs typeface="+mn-cs"/>
              </a:rPr>
              <a:t>CSN MINERAÇÃO – BARRAGENS B4, B5 E COMPLEXO PIRES</a:t>
            </a:r>
          </a:p>
        </p:txBody>
      </p:sp>
      <p:sp>
        <p:nvSpPr>
          <p:cNvPr id="9" name="CaixaDeTexto 8">
            <a:extLst/>
          </p:cNvPr>
          <p:cNvSpPr txBox="1"/>
          <p:nvPr/>
        </p:nvSpPr>
        <p:spPr>
          <a:xfrm>
            <a:off x="200370" y="907996"/>
            <a:ext cx="1505605" cy="348878"/>
          </a:xfrm>
          <a:prstGeom prst="rect">
            <a:avLst/>
          </a:prstGeom>
          <a:noFill/>
        </p:spPr>
        <p:txBody>
          <a:bodyPr wrap="none" rtlCol="0">
            <a:spAutoFit/>
          </a:bodyPr>
          <a:lstStyle/>
          <a:p>
            <a:r>
              <a:rPr lang="pt-BR" sz="1667" b="1" dirty="0">
                <a:solidFill>
                  <a:schemeClr val="accent1">
                    <a:lumMod val="75000"/>
                  </a:schemeClr>
                </a:solidFill>
              </a:rPr>
              <a:t>BARRAGEM B4</a:t>
            </a:r>
          </a:p>
        </p:txBody>
      </p:sp>
      <p:sp>
        <p:nvSpPr>
          <p:cNvPr id="10" name="Retângulo 9">
            <a:extLst/>
          </p:cNvPr>
          <p:cNvSpPr/>
          <p:nvPr/>
        </p:nvSpPr>
        <p:spPr>
          <a:xfrm>
            <a:off x="200369" y="1134137"/>
            <a:ext cx="4800533" cy="830997"/>
          </a:xfrm>
          <a:prstGeom prst="rect">
            <a:avLst/>
          </a:prstGeom>
        </p:spPr>
        <p:txBody>
          <a:bodyPr wrap="square">
            <a:spAutoFit/>
          </a:bodyPr>
          <a:lstStyle/>
          <a:p>
            <a:pPr marL="285750" indent="-285750">
              <a:lnSpc>
                <a:spcPct val="150000"/>
              </a:lnSpc>
              <a:buClr>
                <a:schemeClr val="accent1">
                  <a:lumMod val="50000"/>
                </a:schemeClr>
              </a:buClr>
              <a:buFont typeface="Arial" panose="020B0604020202020204" pitchFamily="34" charset="0"/>
              <a:buChar char="•"/>
            </a:pPr>
            <a:r>
              <a:rPr lang="pt-BR" sz="1600" dirty="0"/>
              <a:t>Operação paralisada em 2018;</a:t>
            </a:r>
          </a:p>
          <a:p>
            <a:pPr marL="285750" indent="-285750">
              <a:lnSpc>
                <a:spcPct val="150000"/>
              </a:lnSpc>
              <a:buClr>
                <a:schemeClr val="accent1">
                  <a:lumMod val="50000"/>
                </a:schemeClr>
              </a:buClr>
              <a:buFont typeface="Arial" panose="020B0604020202020204" pitchFamily="34" charset="0"/>
              <a:buChar char="•"/>
            </a:pPr>
            <a:r>
              <a:rPr lang="pt-BR" sz="1600" dirty="0"/>
              <a:t>Projeto de descaracterização em andamento.</a:t>
            </a:r>
          </a:p>
        </p:txBody>
      </p:sp>
      <p:sp>
        <p:nvSpPr>
          <p:cNvPr id="12" name="CaixaDeTexto 11">
            <a:extLst/>
          </p:cNvPr>
          <p:cNvSpPr txBox="1"/>
          <p:nvPr/>
        </p:nvSpPr>
        <p:spPr>
          <a:xfrm>
            <a:off x="200369" y="2059060"/>
            <a:ext cx="1505605" cy="348878"/>
          </a:xfrm>
          <a:prstGeom prst="rect">
            <a:avLst/>
          </a:prstGeom>
          <a:noFill/>
        </p:spPr>
        <p:txBody>
          <a:bodyPr wrap="none" rtlCol="0">
            <a:spAutoFit/>
          </a:bodyPr>
          <a:lstStyle/>
          <a:p>
            <a:r>
              <a:rPr lang="pt-BR" sz="1667" b="1" dirty="0">
                <a:solidFill>
                  <a:schemeClr val="accent1">
                    <a:lumMod val="75000"/>
                  </a:schemeClr>
                </a:solidFill>
              </a:rPr>
              <a:t>BARRAGEM B5</a:t>
            </a:r>
          </a:p>
        </p:txBody>
      </p:sp>
      <p:sp>
        <p:nvSpPr>
          <p:cNvPr id="14" name="Retângulo 13">
            <a:extLst/>
          </p:cNvPr>
          <p:cNvSpPr/>
          <p:nvPr/>
        </p:nvSpPr>
        <p:spPr>
          <a:xfrm>
            <a:off x="200369" y="2396498"/>
            <a:ext cx="8646598" cy="348878"/>
          </a:xfrm>
          <a:prstGeom prst="rect">
            <a:avLst/>
          </a:prstGeom>
        </p:spPr>
        <p:txBody>
          <a:bodyPr wrap="square">
            <a:spAutoFit/>
          </a:bodyPr>
          <a:lstStyle/>
          <a:p>
            <a:pPr marL="285750" indent="-285750">
              <a:buClr>
                <a:schemeClr val="accent1">
                  <a:lumMod val="50000"/>
                </a:schemeClr>
              </a:buClr>
              <a:buFont typeface="Arial" panose="020B0604020202020204" pitchFamily="34" charset="0"/>
              <a:buChar char="•"/>
            </a:pPr>
            <a:r>
              <a:rPr lang="pt-BR" sz="1600" dirty="0"/>
              <a:t>Obras de descaracterização em andamento com </a:t>
            </a:r>
            <a:r>
              <a:rPr lang="pt-BR" sz="1600" b="1" dirty="0"/>
              <a:t>previsão de conclusão em agosto de 2019</a:t>
            </a:r>
            <a:r>
              <a:rPr lang="pt-BR" sz="1600" dirty="0"/>
              <a:t>.</a:t>
            </a:r>
            <a:endParaRPr lang="pt-BR" sz="1600" b="1" dirty="0"/>
          </a:p>
        </p:txBody>
      </p:sp>
      <p:sp>
        <p:nvSpPr>
          <p:cNvPr id="15" name="CaixaDeTexto 14">
            <a:extLst/>
          </p:cNvPr>
          <p:cNvSpPr txBox="1"/>
          <p:nvPr/>
        </p:nvSpPr>
        <p:spPr>
          <a:xfrm>
            <a:off x="229248" y="2880538"/>
            <a:ext cx="3213059" cy="348878"/>
          </a:xfrm>
          <a:prstGeom prst="rect">
            <a:avLst/>
          </a:prstGeom>
          <a:noFill/>
        </p:spPr>
        <p:txBody>
          <a:bodyPr wrap="none" rtlCol="0">
            <a:spAutoFit/>
          </a:bodyPr>
          <a:lstStyle/>
          <a:p>
            <a:r>
              <a:rPr lang="pt-BR" sz="1667" b="1" dirty="0">
                <a:solidFill>
                  <a:schemeClr val="accent1">
                    <a:lumMod val="75000"/>
                  </a:schemeClr>
                </a:solidFill>
              </a:rPr>
              <a:t>BARRAGENS NO COMPLEXO PIRES</a:t>
            </a:r>
          </a:p>
        </p:txBody>
      </p:sp>
      <p:sp>
        <p:nvSpPr>
          <p:cNvPr id="16" name="Retângulo 15">
            <a:extLst/>
          </p:cNvPr>
          <p:cNvSpPr/>
          <p:nvPr/>
        </p:nvSpPr>
        <p:spPr>
          <a:xfrm>
            <a:off x="132929" y="3274423"/>
            <a:ext cx="10045342" cy="1938992"/>
          </a:xfrm>
          <a:prstGeom prst="rect">
            <a:avLst/>
          </a:prstGeom>
        </p:spPr>
        <p:txBody>
          <a:bodyPr wrap="square">
            <a:spAutoFit/>
          </a:bodyPr>
          <a:lstStyle/>
          <a:p>
            <a:pPr marL="285750" indent="-285750">
              <a:lnSpc>
                <a:spcPct val="150000"/>
              </a:lnSpc>
              <a:buClr>
                <a:schemeClr val="accent1">
                  <a:lumMod val="50000"/>
                </a:schemeClr>
              </a:buClr>
              <a:buFont typeface="Arial" panose="020B0604020202020204" pitchFamily="34" charset="0"/>
              <a:buChar char="•"/>
            </a:pPr>
            <a:r>
              <a:rPr lang="pt-BR" sz="1600" dirty="0"/>
              <a:t>2016: Paralisada a operação a úmido e, consequentemente, paralisação da disposição de rejeito nas barragens de rejeito do Pires;</a:t>
            </a:r>
          </a:p>
          <a:p>
            <a:pPr marL="285750" indent="-285750">
              <a:lnSpc>
                <a:spcPct val="150000"/>
              </a:lnSpc>
              <a:buClr>
                <a:schemeClr val="accent1">
                  <a:lumMod val="50000"/>
                </a:schemeClr>
              </a:buClr>
              <a:buFont typeface="Arial" panose="020B0604020202020204" pitchFamily="34" charset="0"/>
              <a:buChar char="•"/>
            </a:pPr>
            <a:r>
              <a:rPr lang="pt-BR" sz="1600" dirty="0"/>
              <a:t>2016: Início de operação a seco no Pires;</a:t>
            </a:r>
          </a:p>
          <a:p>
            <a:pPr marL="285750" indent="-285750">
              <a:lnSpc>
                <a:spcPct val="150000"/>
              </a:lnSpc>
              <a:buClr>
                <a:schemeClr val="accent1">
                  <a:lumMod val="50000"/>
                </a:schemeClr>
              </a:buClr>
              <a:buFont typeface="Arial" panose="020B0604020202020204" pitchFamily="34" charset="0"/>
              <a:buChar char="•"/>
            </a:pPr>
            <a:r>
              <a:rPr lang="pt-BR" sz="1600" dirty="0"/>
              <a:t>2018: Conclusão do projeto de descaracterização;</a:t>
            </a:r>
          </a:p>
          <a:p>
            <a:pPr marL="285750" indent="-285750">
              <a:lnSpc>
                <a:spcPct val="150000"/>
              </a:lnSpc>
              <a:buClr>
                <a:schemeClr val="accent1">
                  <a:lumMod val="50000"/>
                </a:schemeClr>
              </a:buClr>
              <a:buFont typeface="Arial" panose="020B0604020202020204" pitchFamily="34" charset="0"/>
              <a:buChar char="•"/>
            </a:pPr>
            <a:r>
              <a:rPr lang="pt-BR" sz="1600" b="1" dirty="0"/>
              <a:t>2019: Início das obras de descaracterização da barragem Auxiliar do Vigia</a:t>
            </a:r>
            <a:r>
              <a:rPr lang="pt-BR" sz="1600" dirty="0"/>
              <a:t>.</a:t>
            </a:r>
          </a:p>
        </p:txBody>
      </p:sp>
    </p:spTree>
    <p:extLst>
      <p:ext uri="{BB962C8B-B14F-4D97-AF65-F5344CB8AC3E}">
        <p14:creationId xmlns:p14="http://schemas.microsoft.com/office/powerpoint/2010/main" val="1212428047"/>
      </p:ext>
    </p:extLst>
  </p:cSld>
  <p:clrMapOvr>
    <a:masterClrMapping/>
  </p:clrMapOvr>
  <p:transition spd="slow">
    <p:cover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id="{4757945A-4463-4936-97EF-09BD285D1FE0}"/>
              </a:ext>
            </a:extLst>
          </p:cNvPr>
          <p:cNvSpPr txBox="1"/>
          <p:nvPr/>
        </p:nvSpPr>
        <p:spPr>
          <a:xfrm>
            <a:off x="279400" y="1866900"/>
            <a:ext cx="4343400" cy="1754326"/>
          </a:xfrm>
          <a:prstGeom prst="rect">
            <a:avLst/>
          </a:prstGeom>
          <a:noFill/>
        </p:spPr>
        <p:txBody>
          <a:bodyPr wrap="square" rtlCol="0">
            <a:spAutoFit/>
          </a:bodyPr>
          <a:lstStyle/>
          <a:p>
            <a:pPr eaLnBrk="0" fontAlgn="base" hangingPunct="0">
              <a:spcBef>
                <a:spcPct val="50000"/>
              </a:spcBef>
              <a:spcAft>
                <a:spcPct val="0"/>
              </a:spcAft>
            </a:pPr>
            <a:r>
              <a:rPr lang="pt-BR" sz="3600" b="1" dirty="0">
                <a:solidFill>
                  <a:srgbClr val="003366"/>
                </a:solidFill>
                <a:latin typeface="Trebuchet MS" pitchFamily="34" charset="0"/>
              </a:rPr>
              <a:t>GESTÃO </a:t>
            </a:r>
            <a:r>
              <a:rPr lang="pt-BR" sz="3600" b="1" dirty="0">
                <a:solidFill>
                  <a:srgbClr val="003366"/>
                </a:solidFill>
              </a:rPr>
              <a:t>DE</a:t>
            </a:r>
            <a:r>
              <a:rPr lang="pt-BR" sz="3600" b="1" dirty="0">
                <a:solidFill>
                  <a:srgbClr val="003366"/>
                </a:solidFill>
                <a:latin typeface="Trebuchet MS" pitchFamily="34" charset="0"/>
              </a:rPr>
              <a:t> MONITORAMENTO DE BARRAGENS</a:t>
            </a:r>
          </a:p>
        </p:txBody>
      </p:sp>
      <p:pic>
        <p:nvPicPr>
          <p:cNvPr id="4" name="Imagem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94200" y="1638300"/>
            <a:ext cx="4824422" cy="2590800"/>
          </a:xfrm>
          <a:prstGeom prst="roundRect">
            <a:avLst>
              <a:gd name="adj" fmla="val 8594"/>
            </a:avLst>
          </a:prstGeom>
          <a:solidFill>
            <a:srgbClr val="FFFFFF">
              <a:shade val="85000"/>
            </a:srgbClr>
          </a:solidFill>
          <a:ln>
            <a:noFill/>
          </a:ln>
          <a:effectLst/>
        </p:spPr>
      </p:pic>
    </p:spTree>
    <p:extLst>
      <p:ext uri="{BB962C8B-B14F-4D97-AF65-F5344CB8AC3E}">
        <p14:creationId xmlns:p14="http://schemas.microsoft.com/office/powerpoint/2010/main" val="1023223375"/>
      </p:ext>
    </p:extLst>
  </p:cSld>
  <p:clrMapOvr>
    <a:masterClrMapping/>
  </p:clrMapOvr>
  <p:transition spd="slow">
    <p:cover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Diagrama 7"/>
          <p:cNvGraphicFramePr/>
          <p:nvPr>
            <p:extLst>
              <p:ext uri="{D42A27DB-BD31-4B8C-83A1-F6EECF244321}">
                <p14:modId xmlns:p14="http://schemas.microsoft.com/office/powerpoint/2010/main" val="3929687020"/>
              </p:ext>
            </p:extLst>
          </p:nvPr>
        </p:nvGraphicFramePr>
        <p:xfrm>
          <a:off x="1441059" y="997293"/>
          <a:ext cx="7320198" cy="42910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Retângulo 8"/>
          <p:cNvSpPr/>
          <p:nvPr/>
        </p:nvSpPr>
        <p:spPr>
          <a:xfrm>
            <a:off x="2057804" y="1981156"/>
            <a:ext cx="2297024" cy="938527"/>
          </a:xfrm>
          <a:prstGeom prst="rect">
            <a:avLst/>
          </a:prstGeom>
        </p:spPr>
        <p:txBody>
          <a:bodyPr wrap="square">
            <a:spAutoFit/>
          </a:bodyPr>
          <a:lstStyle/>
          <a:p>
            <a:pPr lvl="0" algn="ctr"/>
            <a:r>
              <a:rPr lang="pt-BR" sz="1833" dirty="0">
                <a:solidFill>
                  <a:schemeClr val="bg1"/>
                </a:solidFill>
              </a:rPr>
              <a:t>Relatório de monitoramento mensal</a:t>
            </a:r>
          </a:p>
        </p:txBody>
      </p:sp>
      <p:sp>
        <p:nvSpPr>
          <p:cNvPr id="10" name="Retângulo 9"/>
          <p:cNvSpPr/>
          <p:nvPr/>
        </p:nvSpPr>
        <p:spPr>
          <a:xfrm>
            <a:off x="4140183" y="1229302"/>
            <a:ext cx="1964668" cy="656462"/>
          </a:xfrm>
          <a:prstGeom prst="rect">
            <a:avLst/>
          </a:prstGeom>
        </p:spPr>
        <p:txBody>
          <a:bodyPr wrap="square">
            <a:spAutoFit/>
          </a:bodyPr>
          <a:lstStyle/>
          <a:p>
            <a:pPr lvl="0" algn="ctr"/>
            <a:r>
              <a:rPr lang="pt-BR" sz="1833" dirty="0">
                <a:solidFill>
                  <a:schemeClr val="bg1"/>
                </a:solidFill>
              </a:rPr>
              <a:t>Monitoramento </a:t>
            </a:r>
          </a:p>
          <a:p>
            <a:pPr lvl="0" algn="ctr"/>
            <a:r>
              <a:rPr lang="pt-BR" sz="1833" dirty="0">
                <a:solidFill>
                  <a:schemeClr val="bg1"/>
                </a:solidFill>
              </a:rPr>
              <a:t>e inspeção</a:t>
            </a:r>
          </a:p>
        </p:txBody>
      </p:sp>
      <p:sp>
        <p:nvSpPr>
          <p:cNvPr id="11" name="Retângulo 10"/>
          <p:cNvSpPr/>
          <p:nvPr/>
        </p:nvSpPr>
        <p:spPr>
          <a:xfrm>
            <a:off x="2057804" y="3541287"/>
            <a:ext cx="2297024" cy="656462"/>
          </a:xfrm>
          <a:prstGeom prst="rect">
            <a:avLst/>
          </a:prstGeom>
        </p:spPr>
        <p:txBody>
          <a:bodyPr wrap="square">
            <a:spAutoFit/>
          </a:bodyPr>
          <a:lstStyle/>
          <a:p>
            <a:pPr lvl="0" algn="ctr"/>
            <a:r>
              <a:rPr lang="pt-BR" sz="1833" dirty="0">
                <a:solidFill>
                  <a:schemeClr val="bg1"/>
                </a:solidFill>
              </a:rPr>
              <a:t>Manejo </a:t>
            </a:r>
          </a:p>
          <a:p>
            <a:pPr lvl="0" algn="ctr"/>
            <a:r>
              <a:rPr lang="pt-BR" sz="1833" dirty="0">
                <a:solidFill>
                  <a:schemeClr val="bg1"/>
                </a:solidFill>
              </a:rPr>
              <a:t>de rejeito</a:t>
            </a:r>
          </a:p>
        </p:txBody>
      </p:sp>
      <p:sp>
        <p:nvSpPr>
          <p:cNvPr id="2" name="Retângulo 1"/>
          <p:cNvSpPr/>
          <p:nvPr/>
        </p:nvSpPr>
        <p:spPr>
          <a:xfrm>
            <a:off x="279400" y="191023"/>
            <a:ext cx="2222788" cy="400110"/>
          </a:xfrm>
          <a:prstGeom prst="rect">
            <a:avLst/>
          </a:prstGeom>
        </p:spPr>
        <p:txBody>
          <a:bodyPr wrap="none">
            <a:spAutoFit/>
          </a:bodyPr>
          <a:lstStyle/>
          <a:p>
            <a:r>
              <a:rPr lang="pt-BR" sz="2000" b="1" dirty="0">
                <a:solidFill>
                  <a:srgbClr val="002060"/>
                </a:solidFill>
              </a:rPr>
              <a:t>MONITORAMENTO</a:t>
            </a:r>
            <a:endParaRPr lang="pt-BR" sz="2000" b="1" i="1" dirty="0">
              <a:solidFill>
                <a:srgbClr val="002060"/>
              </a:solidFill>
            </a:endParaRPr>
          </a:p>
        </p:txBody>
      </p:sp>
    </p:spTree>
    <p:extLst>
      <p:ext uri="{BB962C8B-B14F-4D97-AF65-F5344CB8AC3E}">
        <p14:creationId xmlns:p14="http://schemas.microsoft.com/office/powerpoint/2010/main" val="551412475"/>
      </p:ext>
    </p:extLst>
  </p:cSld>
  <p:clrMapOvr>
    <a:masterClrMapping/>
  </p:clrMapOvr>
  <p:transition spd="slow">
    <p:cover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a:extLst/>
          </p:cNvPr>
          <p:cNvSpPr/>
          <p:nvPr/>
        </p:nvSpPr>
        <p:spPr>
          <a:xfrm>
            <a:off x="22251" y="950274"/>
            <a:ext cx="3857617" cy="2862322"/>
          </a:xfrm>
          <a:prstGeom prst="rect">
            <a:avLst/>
          </a:prstGeom>
        </p:spPr>
        <p:txBody>
          <a:bodyPr wrap="square">
            <a:spAutoFit/>
          </a:bodyPr>
          <a:lstStyle/>
          <a:p>
            <a:pPr marL="238110" indent="-238110" algn="just">
              <a:buClr>
                <a:schemeClr val="accent1">
                  <a:lumMod val="50000"/>
                </a:schemeClr>
              </a:buClr>
              <a:buFont typeface="Wingdings" panose="05000000000000000000" pitchFamily="2" charset="2"/>
              <a:buChar char="§"/>
            </a:pPr>
            <a:r>
              <a:rPr lang="pt-BR" sz="2000" dirty="0"/>
              <a:t>A barragem Casa de Pedra e  Dique de Sela são monitorados por </a:t>
            </a:r>
            <a:r>
              <a:rPr lang="pt-BR" sz="2000" b="1" u="sng" dirty="0"/>
              <a:t>143 instrumentos</a:t>
            </a:r>
            <a:r>
              <a:rPr lang="pt-BR" sz="2000" dirty="0"/>
              <a:t>;</a:t>
            </a:r>
          </a:p>
          <a:p>
            <a:pPr marL="238110" indent="-238110" algn="just">
              <a:buClr>
                <a:schemeClr val="accent1">
                  <a:lumMod val="50000"/>
                </a:schemeClr>
              </a:buClr>
              <a:buFont typeface="Wingdings" panose="05000000000000000000" pitchFamily="2" charset="2"/>
              <a:buChar char="§"/>
            </a:pPr>
            <a:endParaRPr lang="pt-BR" sz="2000" dirty="0"/>
          </a:p>
          <a:p>
            <a:pPr marL="238110" indent="-238110" algn="just">
              <a:buClr>
                <a:schemeClr val="accent1">
                  <a:lumMod val="50000"/>
                </a:schemeClr>
              </a:buClr>
              <a:buFont typeface="Wingdings" panose="05000000000000000000" pitchFamily="2" charset="2"/>
              <a:buChar char="§"/>
            </a:pPr>
            <a:endParaRPr lang="pt-BR" sz="2000" dirty="0"/>
          </a:p>
          <a:p>
            <a:pPr marL="238110" indent="-238110" algn="just">
              <a:buClr>
                <a:schemeClr val="accent1">
                  <a:lumMod val="50000"/>
                </a:schemeClr>
              </a:buClr>
              <a:buFont typeface="Wingdings" panose="05000000000000000000" pitchFamily="2" charset="2"/>
              <a:buChar char="§"/>
            </a:pPr>
            <a:r>
              <a:rPr lang="pt-BR" sz="2000" dirty="0"/>
              <a:t>Auxiliam na avaliação de segurança das barragens, e possibilitam a detecção precoce de eventuais problemas;</a:t>
            </a:r>
          </a:p>
        </p:txBody>
      </p:sp>
      <p:pic>
        <p:nvPicPr>
          <p:cNvPr id="5" name="Imagem 4"/>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452450" y="950275"/>
            <a:ext cx="5456792" cy="3583626"/>
          </a:xfrm>
          <a:prstGeom prst="roundRect">
            <a:avLst>
              <a:gd name="adj" fmla="val 8594"/>
            </a:avLst>
          </a:prstGeom>
          <a:solidFill>
            <a:srgbClr val="FFFFFF">
              <a:shade val="85000"/>
            </a:srgbClr>
          </a:solidFill>
          <a:ln>
            <a:noFill/>
          </a:ln>
          <a:effectLst/>
        </p:spPr>
      </p:pic>
      <p:sp>
        <p:nvSpPr>
          <p:cNvPr id="7" name="Retângulo 6">
            <a:extLst>
              <a:ext uri="{FF2B5EF4-FFF2-40B4-BE49-F238E27FC236}">
                <a16:creationId xmlns:a16="http://schemas.microsoft.com/office/drawing/2014/main" id="{EAADA47E-3281-4607-A0F3-FAE261967632}"/>
              </a:ext>
            </a:extLst>
          </p:cNvPr>
          <p:cNvSpPr/>
          <p:nvPr/>
        </p:nvSpPr>
        <p:spPr>
          <a:xfrm>
            <a:off x="22251" y="3277547"/>
            <a:ext cx="3857617" cy="2246769"/>
          </a:xfrm>
          <a:prstGeom prst="rect">
            <a:avLst/>
          </a:prstGeom>
        </p:spPr>
        <p:txBody>
          <a:bodyPr wrap="square">
            <a:spAutoFit/>
          </a:bodyPr>
          <a:lstStyle/>
          <a:p>
            <a:pPr marL="238110" indent="-238110">
              <a:buClr>
                <a:schemeClr val="accent1">
                  <a:lumMod val="50000"/>
                </a:schemeClr>
              </a:buClr>
              <a:buFont typeface="Wingdings" panose="05000000000000000000" pitchFamily="2" charset="2"/>
              <a:buChar char="§"/>
            </a:pPr>
            <a:endParaRPr lang="pt-BR" sz="2000" dirty="0">
              <a:solidFill>
                <a:schemeClr val="tx1">
                  <a:lumMod val="65000"/>
                  <a:lumOff val="35000"/>
                </a:schemeClr>
              </a:solidFill>
            </a:endParaRPr>
          </a:p>
          <a:p>
            <a:pPr marL="238110" indent="-238110">
              <a:buClr>
                <a:schemeClr val="accent1">
                  <a:lumMod val="50000"/>
                </a:schemeClr>
              </a:buClr>
              <a:buFont typeface="Wingdings" panose="05000000000000000000" pitchFamily="2" charset="2"/>
              <a:buChar char="§"/>
            </a:pPr>
            <a:endParaRPr lang="pt-BR" sz="2000" dirty="0">
              <a:solidFill>
                <a:schemeClr val="tx1">
                  <a:lumMod val="65000"/>
                  <a:lumOff val="35000"/>
                </a:schemeClr>
              </a:solidFill>
            </a:endParaRPr>
          </a:p>
          <a:p>
            <a:pPr marL="238110" indent="-238110">
              <a:buClr>
                <a:schemeClr val="accent1">
                  <a:lumMod val="50000"/>
                </a:schemeClr>
              </a:buClr>
              <a:buFont typeface="Wingdings" panose="05000000000000000000" pitchFamily="2" charset="2"/>
              <a:buChar char="§"/>
            </a:pPr>
            <a:endParaRPr lang="pt-BR" sz="2000" dirty="0">
              <a:solidFill>
                <a:schemeClr val="tx1">
                  <a:lumMod val="65000"/>
                  <a:lumOff val="35000"/>
                </a:schemeClr>
              </a:solidFill>
            </a:endParaRPr>
          </a:p>
          <a:p>
            <a:pPr marL="238110" indent="-238110" algn="just">
              <a:buClr>
                <a:schemeClr val="accent1">
                  <a:lumMod val="50000"/>
                </a:schemeClr>
              </a:buClr>
              <a:buFont typeface="Wingdings" panose="05000000000000000000" pitchFamily="2" charset="2"/>
              <a:buChar char="§"/>
            </a:pPr>
            <a:r>
              <a:rPr lang="pt-BR" sz="2000" dirty="0"/>
              <a:t>Medição de pressão, nível d’água, vazão e deslocamento superficial.</a:t>
            </a:r>
          </a:p>
          <a:p>
            <a:pPr marL="238110" indent="-238110">
              <a:buClr>
                <a:schemeClr val="accent1">
                  <a:lumMod val="50000"/>
                </a:schemeClr>
              </a:buClr>
              <a:buFont typeface="Wingdings" panose="05000000000000000000" pitchFamily="2" charset="2"/>
              <a:buChar char="§"/>
            </a:pPr>
            <a:endParaRPr lang="pt-BR" sz="2000" dirty="0">
              <a:solidFill>
                <a:schemeClr val="tx1">
                  <a:lumMod val="65000"/>
                  <a:lumOff val="35000"/>
                </a:schemeClr>
              </a:solidFill>
            </a:endParaRPr>
          </a:p>
        </p:txBody>
      </p:sp>
      <p:sp>
        <p:nvSpPr>
          <p:cNvPr id="4" name="Retângulo 3"/>
          <p:cNvSpPr/>
          <p:nvPr/>
        </p:nvSpPr>
        <p:spPr>
          <a:xfrm>
            <a:off x="203200" y="190500"/>
            <a:ext cx="4556440" cy="400110"/>
          </a:xfrm>
          <a:prstGeom prst="rect">
            <a:avLst/>
          </a:prstGeom>
        </p:spPr>
        <p:txBody>
          <a:bodyPr wrap="none">
            <a:spAutoFit/>
          </a:bodyPr>
          <a:lstStyle/>
          <a:p>
            <a:r>
              <a:rPr lang="pt-BR" sz="2000" b="1" dirty="0">
                <a:solidFill>
                  <a:srgbClr val="002060"/>
                </a:solidFill>
              </a:rPr>
              <a:t>MONITORAMENTO – INSTRUMENTAÇÃO </a:t>
            </a:r>
            <a:endParaRPr lang="pt-BR" sz="2000" b="1" i="1" dirty="0">
              <a:solidFill>
                <a:srgbClr val="002060"/>
              </a:solidFill>
            </a:endParaRPr>
          </a:p>
        </p:txBody>
      </p:sp>
    </p:spTree>
    <p:extLst>
      <p:ext uri="{BB962C8B-B14F-4D97-AF65-F5344CB8AC3E}">
        <p14:creationId xmlns:p14="http://schemas.microsoft.com/office/powerpoint/2010/main" val="1797355738"/>
      </p:ext>
    </p:extLst>
  </p:cSld>
  <p:clrMapOvr>
    <a:masterClrMapping/>
  </p:clrMapOvr>
  <p:transition spd="slow">
    <p:cover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p:cNvSpPr txBox="1"/>
          <p:nvPr/>
        </p:nvSpPr>
        <p:spPr>
          <a:xfrm>
            <a:off x="240959" y="784158"/>
            <a:ext cx="7061201" cy="1077218"/>
          </a:xfrm>
          <a:prstGeom prst="rect">
            <a:avLst/>
          </a:prstGeom>
          <a:noFill/>
        </p:spPr>
        <p:txBody>
          <a:bodyPr wrap="square" rtlCol="0">
            <a:spAutoFit/>
          </a:bodyPr>
          <a:lstStyle/>
          <a:p>
            <a:r>
              <a:rPr lang="pt-BR" sz="1600" b="1" dirty="0">
                <a:solidFill>
                  <a:schemeClr val="accent1">
                    <a:lumMod val="75000"/>
                  </a:schemeClr>
                </a:solidFill>
              </a:rPr>
              <a:t>Periodicidade de leituras: </a:t>
            </a:r>
            <a:r>
              <a:rPr lang="pt-BR" sz="1600" dirty="0"/>
              <a:t>as leituras são realizadas por técnicos especializados, com periodicidade quinzenal em situação normal; em casos especiais onde se considere necessário, a periodicidade pode ser alterada.</a:t>
            </a:r>
          </a:p>
          <a:p>
            <a:endParaRPr lang="pt-BR" sz="1600" b="1" dirty="0">
              <a:solidFill>
                <a:schemeClr val="accent1">
                  <a:lumMod val="75000"/>
                </a:schemeClr>
              </a:solidFill>
            </a:endParaRPr>
          </a:p>
        </p:txBody>
      </p:sp>
      <p:sp>
        <p:nvSpPr>
          <p:cNvPr id="8" name="CaixaDeTexto 7"/>
          <p:cNvSpPr txBox="1"/>
          <p:nvPr/>
        </p:nvSpPr>
        <p:spPr>
          <a:xfrm>
            <a:off x="204827" y="1630060"/>
            <a:ext cx="6932573" cy="1569660"/>
          </a:xfrm>
          <a:prstGeom prst="rect">
            <a:avLst/>
          </a:prstGeom>
          <a:noFill/>
        </p:spPr>
        <p:txBody>
          <a:bodyPr wrap="square" rtlCol="0">
            <a:spAutoFit/>
          </a:bodyPr>
          <a:lstStyle/>
          <a:p>
            <a:r>
              <a:rPr lang="pt-BR" sz="1600" b="1" dirty="0">
                <a:solidFill>
                  <a:schemeClr val="accent1">
                    <a:lumMod val="75000"/>
                  </a:schemeClr>
                </a:solidFill>
              </a:rPr>
              <a:t>Ferramentas de coleta de leitura: </a:t>
            </a:r>
            <a:r>
              <a:rPr lang="pt-BR" sz="1600" dirty="0"/>
              <a:t>As ferramentas utilizadas são basicamente o Pio, que consiste de um indicador de nível de água (utilizado para a medição nos piezômetros e medidores de níveis d’água), réguas para a medição de níveis nas caixas dos medidores de vazão e nível do reservatório, e estações totais para o monitoramento de deslocamento dos marcos superficiais.</a:t>
            </a:r>
          </a:p>
          <a:p>
            <a:endParaRPr lang="pt-BR" sz="1600" b="1" dirty="0">
              <a:solidFill>
                <a:schemeClr val="accent1">
                  <a:lumMod val="75000"/>
                </a:schemeClr>
              </a:solidFill>
            </a:endParaRPr>
          </a:p>
        </p:txBody>
      </p:sp>
      <p:sp>
        <p:nvSpPr>
          <p:cNvPr id="10" name="CaixaDeTexto 9"/>
          <p:cNvSpPr txBox="1"/>
          <p:nvPr/>
        </p:nvSpPr>
        <p:spPr>
          <a:xfrm>
            <a:off x="240959" y="3137349"/>
            <a:ext cx="6896441" cy="1815882"/>
          </a:xfrm>
          <a:prstGeom prst="rect">
            <a:avLst/>
          </a:prstGeom>
          <a:noFill/>
        </p:spPr>
        <p:txBody>
          <a:bodyPr wrap="square" rtlCol="0">
            <a:spAutoFit/>
          </a:bodyPr>
          <a:lstStyle/>
          <a:p>
            <a:r>
              <a:rPr lang="pt-BR" sz="1600" b="1" dirty="0">
                <a:solidFill>
                  <a:schemeClr val="accent1">
                    <a:lumMod val="75000"/>
                  </a:schemeClr>
                </a:solidFill>
              </a:rPr>
              <a:t>Armazenamento das informações: </a:t>
            </a:r>
            <a:r>
              <a:rPr lang="pt-BR" sz="1600" dirty="0"/>
              <a:t>As leituras são coletadas em campo com uso de um dispositivo móvel do tipo Tablet, utilizando o aplicativo “</a:t>
            </a:r>
            <a:r>
              <a:rPr lang="pt-BR" sz="1600" b="1" dirty="0" err="1"/>
              <a:t>Geoinspector</a:t>
            </a:r>
            <a:r>
              <a:rPr lang="pt-BR" sz="1600" dirty="0"/>
              <a:t>”. O técnico utiliza o Tablet em campo para anotar a leitura e </a:t>
            </a:r>
            <a:r>
              <a:rPr lang="pt-BR" sz="1600"/>
              <a:t>posteriormente carrega-la em </a:t>
            </a:r>
            <a:r>
              <a:rPr lang="pt-BR" sz="1600" dirty="0"/>
              <a:t>sistema web, onde fica armazenada e pode ser avaliada pelos engenheiros que compõem a equipe de Gestão de Barragens, com auxílio de um segundo software, “ SHMS – </a:t>
            </a:r>
            <a:r>
              <a:rPr lang="pt-BR" sz="1600" dirty="0" err="1"/>
              <a:t>Slope</a:t>
            </a:r>
            <a:r>
              <a:rPr lang="pt-BR" sz="1600" dirty="0"/>
              <a:t> Health </a:t>
            </a:r>
            <a:r>
              <a:rPr lang="pt-BR" sz="1600" dirty="0" err="1"/>
              <a:t>Monitoring</a:t>
            </a:r>
            <a:r>
              <a:rPr lang="pt-BR" sz="1600" dirty="0"/>
              <a:t> System.</a:t>
            </a:r>
          </a:p>
          <a:p>
            <a:endParaRPr lang="pt-BR" sz="1600" b="1" dirty="0">
              <a:solidFill>
                <a:schemeClr val="accent1">
                  <a:lumMod val="75000"/>
                </a:schemeClr>
              </a:solidFill>
            </a:endParaRPr>
          </a:p>
        </p:txBody>
      </p:sp>
      <p:pic>
        <p:nvPicPr>
          <p:cNvPr id="5" name="Imagem 4"/>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240240" y="781875"/>
            <a:ext cx="2238028" cy="2193267"/>
          </a:xfrm>
          <a:prstGeom prst="rect">
            <a:avLst/>
          </a:prstGeom>
        </p:spPr>
      </p:pic>
      <p:pic>
        <p:nvPicPr>
          <p:cNvPr id="12"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302160" y="2975142"/>
            <a:ext cx="2460273" cy="23114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tângulo 5"/>
          <p:cNvSpPr/>
          <p:nvPr/>
        </p:nvSpPr>
        <p:spPr>
          <a:xfrm>
            <a:off x="195238" y="167345"/>
            <a:ext cx="4556440" cy="400110"/>
          </a:xfrm>
          <a:prstGeom prst="rect">
            <a:avLst/>
          </a:prstGeom>
        </p:spPr>
        <p:txBody>
          <a:bodyPr wrap="none">
            <a:spAutoFit/>
          </a:bodyPr>
          <a:lstStyle/>
          <a:p>
            <a:r>
              <a:rPr lang="pt-BR" sz="2000" b="1" dirty="0">
                <a:solidFill>
                  <a:srgbClr val="002060"/>
                </a:solidFill>
              </a:rPr>
              <a:t>MONITORAMENTO – INSTRUMENTAÇÃO </a:t>
            </a:r>
            <a:endParaRPr lang="pt-BR" sz="2000" b="1" i="1" dirty="0">
              <a:solidFill>
                <a:srgbClr val="002060"/>
              </a:solidFill>
            </a:endParaRPr>
          </a:p>
        </p:txBody>
      </p:sp>
    </p:spTree>
    <p:extLst>
      <p:ext uri="{BB962C8B-B14F-4D97-AF65-F5344CB8AC3E}">
        <p14:creationId xmlns:p14="http://schemas.microsoft.com/office/powerpoint/2010/main" val="4258731977"/>
      </p:ext>
    </p:extLst>
  </p:cSld>
  <p:clrMapOvr>
    <a:masterClrMapping/>
  </p:clrMapOvr>
  <p:transition spd="slow">
    <p:cover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280134" y="1023425"/>
            <a:ext cx="3726413" cy="1524852"/>
          </a:xfrm>
          <a:prstGeom prst="rect">
            <a:avLst/>
          </a:prstGeom>
        </p:spPr>
      </p:pic>
      <p:sp>
        <p:nvSpPr>
          <p:cNvPr id="4" name="CaixaDeTexto 3"/>
          <p:cNvSpPr txBox="1"/>
          <p:nvPr/>
        </p:nvSpPr>
        <p:spPr>
          <a:xfrm>
            <a:off x="275061" y="784550"/>
            <a:ext cx="6005073" cy="1569660"/>
          </a:xfrm>
          <a:prstGeom prst="rect">
            <a:avLst/>
          </a:prstGeom>
          <a:noFill/>
        </p:spPr>
        <p:txBody>
          <a:bodyPr wrap="square" rtlCol="0">
            <a:spAutoFit/>
          </a:bodyPr>
          <a:lstStyle/>
          <a:p>
            <a:r>
              <a:rPr lang="pt-BR" sz="1600" b="1" dirty="0">
                <a:solidFill>
                  <a:schemeClr val="accent1">
                    <a:lumMod val="75000"/>
                  </a:schemeClr>
                </a:solidFill>
              </a:rPr>
              <a:t>Análise das leituras: </a:t>
            </a:r>
            <a:r>
              <a:rPr lang="pt-BR" sz="1600" dirty="0"/>
              <a:t>a avaliação e análise das informações coletadas em campo é realizada pelos engenheiro que compõem a equipe de Gestão de Barragens da CSN, a partir da elaboração de gráficos, correlacionando as informações coletadas em campo com dados de projeto, pluviometria, características observadas no local, etc.</a:t>
            </a:r>
          </a:p>
          <a:p>
            <a:endParaRPr lang="pt-BR" sz="1600" b="1" dirty="0">
              <a:solidFill>
                <a:schemeClr val="accent1">
                  <a:lumMod val="75000"/>
                </a:schemeClr>
              </a:solidFill>
            </a:endParaRPr>
          </a:p>
        </p:txBody>
      </p:sp>
      <p:pic>
        <p:nvPicPr>
          <p:cNvPr id="6" name="Imagem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329816" y="3093792"/>
            <a:ext cx="3676731" cy="1584267"/>
          </a:xfrm>
          <a:prstGeom prst="rect">
            <a:avLst/>
          </a:prstGeom>
        </p:spPr>
      </p:pic>
      <p:sp>
        <p:nvSpPr>
          <p:cNvPr id="7" name="Retângulo 6">
            <a:extLst/>
          </p:cNvPr>
          <p:cNvSpPr/>
          <p:nvPr/>
        </p:nvSpPr>
        <p:spPr>
          <a:xfrm>
            <a:off x="99447" y="2725895"/>
            <a:ext cx="6386979" cy="2554545"/>
          </a:xfrm>
          <a:prstGeom prst="rect">
            <a:avLst/>
          </a:prstGeom>
        </p:spPr>
        <p:txBody>
          <a:bodyPr wrap="square">
            <a:spAutoFit/>
          </a:bodyPr>
          <a:lstStyle/>
          <a:p>
            <a:pPr marL="238110" indent="-238110">
              <a:buClr>
                <a:schemeClr val="accent1">
                  <a:lumMod val="50000"/>
                </a:schemeClr>
              </a:buClr>
              <a:buFont typeface="Wingdings" panose="05000000000000000000" pitchFamily="2" charset="2"/>
              <a:buChar char="§"/>
            </a:pPr>
            <a:endParaRPr lang="pt-BR" sz="1600" dirty="0"/>
          </a:p>
          <a:p>
            <a:pPr marL="238110" indent="-238110">
              <a:buClr>
                <a:schemeClr val="accent1">
                  <a:lumMod val="50000"/>
                </a:schemeClr>
              </a:buClr>
              <a:buFont typeface="Wingdings" panose="05000000000000000000" pitchFamily="2" charset="2"/>
              <a:buChar char="§"/>
            </a:pPr>
            <a:endParaRPr lang="pt-BR" sz="1600" dirty="0"/>
          </a:p>
          <a:p>
            <a:pPr marL="238110" indent="-238110">
              <a:buClr>
                <a:schemeClr val="accent1">
                  <a:lumMod val="50000"/>
                </a:schemeClr>
              </a:buClr>
              <a:buFont typeface="Wingdings" panose="05000000000000000000" pitchFamily="2" charset="2"/>
              <a:buChar char="§"/>
            </a:pPr>
            <a:endParaRPr lang="pt-BR" sz="1600" dirty="0"/>
          </a:p>
          <a:p>
            <a:pPr marL="238110" indent="-238110">
              <a:buClr>
                <a:schemeClr val="accent1">
                  <a:lumMod val="50000"/>
                </a:schemeClr>
              </a:buClr>
              <a:buFont typeface="Wingdings" panose="05000000000000000000" pitchFamily="2" charset="2"/>
              <a:buChar char="§"/>
            </a:pPr>
            <a:endParaRPr lang="pt-BR" sz="1600" dirty="0"/>
          </a:p>
          <a:p>
            <a:pPr marL="238110" indent="-238110">
              <a:buClr>
                <a:schemeClr val="accent1">
                  <a:lumMod val="50000"/>
                </a:schemeClr>
              </a:buClr>
              <a:buFont typeface="Wingdings" panose="05000000000000000000" pitchFamily="2" charset="2"/>
              <a:buChar char="§"/>
            </a:pPr>
            <a:endParaRPr lang="pt-BR" sz="1600" dirty="0"/>
          </a:p>
          <a:p>
            <a:pPr>
              <a:buClr>
                <a:schemeClr val="accent1">
                  <a:lumMod val="50000"/>
                </a:schemeClr>
              </a:buClr>
            </a:pPr>
            <a:r>
              <a:rPr lang="pt-BR" sz="1600" dirty="0"/>
              <a:t> </a:t>
            </a:r>
          </a:p>
          <a:p>
            <a:pPr marL="238110" indent="-238110">
              <a:buClr>
                <a:schemeClr val="accent1">
                  <a:lumMod val="50000"/>
                </a:schemeClr>
              </a:buClr>
              <a:buFont typeface="Wingdings" panose="05000000000000000000" pitchFamily="2" charset="2"/>
              <a:buChar char="§"/>
            </a:pPr>
            <a:endParaRPr lang="pt-BR" sz="1600" dirty="0"/>
          </a:p>
          <a:p>
            <a:pPr marL="238110" indent="-238110">
              <a:buClr>
                <a:schemeClr val="accent1">
                  <a:lumMod val="50000"/>
                </a:schemeClr>
              </a:buClr>
              <a:buFont typeface="Wingdings" panose="05000000000000000000" pitchFamily="2" charset="2"/>
              <a:buChar char="§"/>
            </a:pPr>
            <a:endParaRPr lang="pt-BR" sz="1600" dirty="0"/>
          </a:p>
          <a:p>
            <a:pPr marL="238110" indent="-238110">
              <a:buClr>
                <a:schemeClr val="accent1">
                  <a:lumMod val="50000"/>
                </a:schemeClr>
              </a:buClr>
              <a:buFont typeface="Wingdings" panose="05000000000000000000" pitchFamily="2" charset="2"/>
              <a:buChar char="§"/>
            </a:pPr>
            <a:endParaRPr lang="pt-BR" sz="1600" dirty="0"/>
          </a:p>
          <a:p>
            <a:pPr marL="238110" indent="-238110">
              <a:buClr>
                <a:schemeClr val="accent1">
                  <a:lumMod val="50000"/>
                </a:schemeClr>
              </a:buClr>
              <a:buFont typeface="Wingdings" panose="05000000000000000000" pitchFamily="2" charset="2"/>
              <a:buChar char="§"/>
            </a:pPr>
            <a:endParaRPr lang="pt-BR" sz="1600" dirty="0"/>
          </a:p>
        </p:txBody>
      </p:sp>
      <p:sp>
        <p:nvSpPr>
          <p:cNvPr id="8" name="CaixaDeTexto 7"/>
          <p:cNvSpPr txBox="1"/>
          <p:nvPr/>
        </p:nvSpPr>
        <p:spPr>
          <a:xfrm>
            <a:off x="219460" y="2418119"/>
            <a:ext cx="6110356" cy="1569660"/>
          </a:xfrm>
          <a:prstGeom prst="rect">
            <a:avLst/>
          </a:prstGeom>
          <a:noFill/>
        </p:spPr>
        <p:txBody>
          <a:bodyPr wrap="square" rtlCol="0">
            <a:spAutoFit/>
          </a:bodyPr>
          <a:lstStyle/>
          <a:p>
            <a:r>
              <a:rPr lang="pt-BR" sz="1600" b="1" dirty="0">
                <a:solidFill>
                  <a:schemeClr val="accent1">
                    <a:lumMod val="75000"/>
                  </a:schemeClr>
                </a:solidFill>
              </a:rPr>
              <a:t>Níveis de referência da instrumentação: </a:t>
            </a:r>
            <a:r>
              <a:rPr lang="pt-BR" sz="1600" dirty="0"/>
              <a:t>além da avaliação realizada pelos engenheiros existe um sistema de auxílio implantado no software (SHMS) que sinaliza sempre que as leituras carregadas no sistema atingem os níveis de interesse definidos pela projetista. Os níveis são divididos entre:</a:t>
            </a:r>
          </a:p>
          <a:p>
            <a:endParaRPr lang="pt-BR" sz="1600" b="1" dirty="0">
              <a:solidFill>
                <a:schemeClr val="accent1">
                  <a:lumMod val="75000"/>
                </a:schemeClr>
              </a:solidFill>
            </a:endParaRPr>
          </a:p>
        </p:txBody>
      </p:sp>
      <p:sp>
        <p:nvSpPr>
          <p:cNvPr id="9" name="CaixaDeTexto 8"/>
          <p:cNvSpPr txBox="1"/>
          <p:nvPr/>
        </p:nvSpPr>
        <p:spPr>
          <a:xfrm>
            <a:off x="2614288" y="3881709"/>
            <a:ext cx="1227740" cy="323165"/>
          </a:xfrm>
          <a:prstGeom prst="rect">
            <a:avLst/>
          </a:prstGeom>
          <a:solidFill>
            <a:srgbClr val="FFC000"/>
          </a:solidFill>
        </p:spPr>
        <p:txBody>
          <a:bodyPr wrap="square" rtlCol="0">
            <a:spAutoFit/>
          </a:bodyPr>
          <a:lstStyle/>
          <a:p>
            <a:pPr algn="ctr"/>
            <a:r>
              <a:rPr lang="pt-BR" sz="1500" b="1" dirty="0">
                <a:solidFill>
                  <a:schemeClr val="bg1"/>
                </a:solidFill>
              </a:rPr>
              <a:t>ALERTA</a:t>
            </a:r>
          </a:p>
        </p:txBody>
      </p:sp>
      <p:sp>
        <p:nvSpPr>
          <p:cNvPr id="10" name="CaixaDeTexto 9"/>
          <p:cNvSpPr txBox="1"/>
          <p:nvPr/>
        </p:nvSpPr>
        <p:spPr>
          <a:xfrm>
            <a:off x="2614288" y="3478860"/>
            <a:ext cx="1227740" cy="323165"/>
          </a:xfrm>
          <a:prstGeom prst="rect">
            <a:avLst/>
          </a:prstGeom>
          <a:solidFill>
            <a:srgbClr val="92D050"/>
          </a:solidFill>
        </p:spPr>
        <p:txBody>
          <a:bodyPr wrap="square" rtlCol="0">
            <a:spAutoFit/>
          </a:bodyPr>
          <a:lstStyle/>
          <a:p>
            <a:pPr algn="ctr"/>
            <a:r>
              <a:rPr lang="pt-BR" sz="1500" b="1" dirty="0">
                <a:solidFill>
                  <a:schemeClr val="bg1"/>
                </a:solidFill>
              </a:rPr>
              <a:t>NORMAL</a:t>
            </a:r>
          </a:p>
        </p:txBody>
      </p:sp>
      <p:sp>
        <p:nvSpPr>
          <p:cNvPr id="11" name="CaixaDeTexto 10"/>
          <p:cNvSpPr txBox="1"/>
          <p:nvPr/>
        </p:nvSpPr>
        <p:spPr>
          <a:xfrm>
            <a:off x="2614288" y="4310944"/>
            <a:ext cx="1227740" cy="307777"/>
          </a:xfrm>
          <a:prstGeom prst="rect">
            <a:avLst/>
          </a:prstGeom>
          <a:solidFill>
            <a:srgbClr val="FF0000"/>
          </a:solidFill>
        </p:spPr>
        <p:txBody>
          <a:bodyPr wrap="square" rtlCol="0">
            <a:spAutoFit/>
          </a:bodyPr>
          <a:lstStyle/>
          <a:p>
            <a:pPr algn="ctr"/>
            <a:r>
              <a:rPr lang="pt-BR" sz="1400" b="1" dirty="0">
                <a:solidFill>
                  <a:schemeClr val="bg1"/>
                </a:solidFill>
              </a:rPr>
              <a:t>EMERGÊNCIA</a:t>
            </a:r>
          </a:p>
        </p:txBody>
      </p:sp>
      <p:sp>
        <p:nvSpPr>
          <p:cNvPr id="12" name="Retângulo 11"/>
          <p:cNvSpPr/>
          <p:nvPr/>
        </p:nvSpPr>
        <p:spPr>
          <a:xfrm>
            <a:off x="195238" y="167345"/>
            <a:ext cx="4556440" cy="400110"/>
          </a:xfrm>
          <a:prstGeom prst="rect">
            <a:avLst/>
          </a:prstGeom>
        </p:spPr>
        <p:txBody>
          <a:bodyPr wrap="none">
            <a:spAutoFit/>
          </a:bodyPr>
          <a:lstStyle/>
          <a:p>
            <a:r>
              <a:rPr lang="pt-BR" sz="2000" b="1" dirty="0">
                <a:solidFill>
                  <a:srgbClr val="002060"/>
                </a:solidFill>
              </a:rPr>
              <a:t>MONITORAMENTO – INSTRUMENTAÇÃO </a:t>
            </a:r>
            <a:endParaRPr lang="pt-BR" sz="2000" b="1" i="1" dirty="0">
              <a:solidFill>
                <a:srgbClr val="002060"/>
              </a:solidFill>
            </a:endParaRPr>
          </a:p>
        </p:txBody>
      </p:sp>
      <p:sp>
        <p:nvSpPr>
          <p:cNvPr id="13" name="Retângulo 12"/>
          <p:cNvSpPr/>
          <p:nvPr/>
        </p:nvSpPr>
        <p:spPr>
          <a:xfrm>
            <a:off x="276916" y="4638890"/>
            <a:ext cx="6003218" cy="584775"/>
          </a:xfrm>
          <a:prstGeom prst="rect">
            <a:avLst/>
          </a:prstGeom>
        </p:spPr>
        <p:txBody>
          <a:bodyPr wrap="square">
            <a:spAutoFit/>
          </a:bodyPr>
          <a:lstStyle/>
          <a:p>
            <a:pPr>
              <a:buClr>
                <a:schemeClr val="accent1">
                  <a:lumMod val="50000"/>
                </a:schemeClr>
              </a:buClr>
            </a:pPr>
            <a:r>
              <a:rPr lang="pt-BR" sz="1600" dirty="0"/>
              <a:t>e são definidos a partir de análises de estabilidade variando-se os níveis freáticos para diferentes fatores e segurança.</a:t>
            </a:r>
          </a:p>
        </p:txBody>
      </p:sp>
    </p:spTree>
    <p:extLst>
      <p:ext uri="{BB962C8B-B14F-4D97-AF65-F5344CB8AC3E}">
        <p14:creationId xmlns:p14="http://schemas.microsoft.com/office/powerpoint/2010/main" val="3721975300"/>
      </p:ext>
    </p:extLst>
  </p:cSld>
  <p:clrMapOvr>
    <a:masterClrMapping/>
  </p:clrMapOvr>
  <p:transition spd="slow">
    <p:cover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a:extLst>
              <a:ext uri="{FF2B5EF4-FFF2-40B4-BE49-F238E27FC236}">
                <a16:creationId xmlns:a16="http://schemas.microsoft.com/office/drawing/2014/main" id="{9CB9EA05-2076-41F2-B733-C17021D5242A}"/>
              </a:ext>
            </a:extLst>
          </p:cNvPr>
          <p:cNvSpPr/>
          <p:nvPr/>
        </p:nvSpPr>
        <p:spPr>
          <a:xfrm>
            <a:off x="187939" y="3540403"/>
            <a:ext cx="5209081" cy="1323439"/>
          </a:xfrm>
          <a:prstGeom prst="rect">
            <a:avLst/>
          </a:prstGeom>
        </p:spPr>
        <p:txBody>
          <a:bodyPr wrap="square">
            <a:spAutoFit/>
          </a:bodyPr>
          <a:lstStyle/>
          <a:p>
            <a:pPr marL="238110" indent="-238110">
              <a:buClr>
                <a:schemeClr val="accent1">
                  <a:lumMod val="50000"/>
                </a:schemeClr>
              </a:buClr>
              <a:buFont typeface="Wingdings" panose="05000000000000000000" pitchFamily="2" charset="2"/>
              <a:buChar char="§"/>
            </a:pPr>
            <a:r>
              <a:rPr lang="pt-BR" sz="1600" dirty="0"/>
              <a:t>Levantamentos </a:t>
            </a:r>
            <a:r>
              <a:rPr lang="pt-BR" sz="1600" dirty="0" err="1"/>
              <a:t>topobatimétricos</a:t>
            </a:r>
            <a:r>
              <a:rPr lang="pt-BR" sz="1600" dirty="0"/>
              <a:t> nos reservatórios das barragens para acompanhamento dos volumes disponíveis;</a:t>
            </a:r>
          </a:p>
          <a:p>
            <a:pPr marL="238110" indent="-238110">
              <a:buClr>
                <a:schemeClr val="accent1">
                  <a:lumMod val="50000"/>
                </a:schemeClr>
              </a:buClr>
              <a:buFont typeface="Wingdings" panose="05000000000000000000" pitchFamily="2" charset="2"/>
              <a:buChar char="§"/>
            </a:pPr>
            <a:endParaRPr lang="pt-BR" sz="1600" dirty="0"/>
          </a:p>
          <a:p>
            <a:pPr marL="238110" indent="-238110">
              <a:buClr>
                <a:schemeClr val="accent1">
                  <a:lumMod val="50000"/>
                </a:schemeClr>
              </a:buClr>
              <a:buFont typeface="Wingdings" panose="05000000000000000000" pitchFamily="2" charset="2"/>
              <a:buChar char="§"/>
            </a:pPr>
            <a:r>
              <a:rPr lang="pt-BR" sz="1600" dirty="0"/>
              <a:t>Inspeções em pontos de difícil acesso.</a:t>
            </a:r>
          </a:p>
        </p:txBody>
      </p:sp>
      <p:pic>
        <p:nvPicPr>
          <p:cNvPr id="4" name="Imagem 3">
            <a:extLst>
              <a:ext uri="{FF2B5EF4-FFF2-40B4-BE49-F238E27FC236}">
                <a16:creationId xmlns:a16="http://schemas.microsoft.com/office/drawing/2014/main" id="{5557E9C9-AF02-41F9-8423-EBA92024E29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576503" y="1333501"/>
            <a:ext cx="4318747" cy="3124200"/>
          </a:xfrm>
          <a:prstGeom prst="roundRect">
            <a:avLst>
              <a:gd name="adj" fmla="val 8594"/>
            </a:avLst>
          </a:prstGeom>
          <a:solidFill>
            <a:srgbClr val="FFFFFF">
              <a:shade val="85000"/>
            </a:srgbClr>
          </a:solidFill>
          <a:ln>
            <a:noFill/>
          </a:ln>
          <a:effectLst/>
        </p:spPr>
      </p:pic>
      <p:pic>
        <p:nvPicPr>
          <p:cNvPr id="7" name="Imagem 6">
            <a:extLst>
              <a:ext uri="{FF2B5EF4-FFF2-40B4-BE49-F238E27FC236}">
                <a16:creationId xmlns:a16="http://schemas.microsoft.com/office/drawing/2014/main" id="{9F73619B-0A76-4AF3-B43C-55BB5D2A89F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9399" y="817275"/>
            <a:ext cx="5083521" cy="2471156"/>
          </a:xfrm>
          <a:prstGeom prst="roundRect">
            <a:avLst>
              <a:gd name="adj" fmla="val 8594"/>
            </a:avLst>
          </a:prstGeom>
          <a:solidFill>
            <a:srgbClr val="FFFFFF">
              <a:shade val="85000"/>
            </a:srgbClr>
          </a:solidFill>
          <a:ln>
            <a:noFill/>
          </a:ln>
          <a:effectLst/>
        </p:spPr>
      </p:pic>
      <p:sp>
        <p:nvSpPr>
          <p:cNvPr id="5" name="Retângulo 4"/>
          <p:cNvSpPr/>
          <p:nvPr/>
        </p:nvSpPr>
        <p:spPr>
          <a:xfrm>
            <a:off x="279400" y="136308"/>
            <a:ext cx="1074140" cy="400110"/>
          </a:xfrm>
          <a:prstGeom prst="rect">
            <a:avLst/>
          </a:prstGeom>
        </p:spPr>
        <p:txBody>
          <a:bodyPr wrap="none">
            <a:spAutoFit/>
          </a:bodyPr>
          <a:lstStyle/>
          <a:p>
            <a:r>
              <a:rPr lang="pt-BR" sz="2000" b="1" dirty="0">
                <a:solidFill>
                  <a:srgbClr val="002060"/>
                </a:solidFill>
              </a:rPr>
              <a:t>DRONES</a:t>
            </a:r>
          </a:p>
        </p:txBody>
      </p:sp>
    </p:spTree>
    <p:extLst>
      <p:ext uri="{BB962C8B-B14F-4D97-AF65-F5344CB8AC3E}">
        <p14:creationId xmlns:p14="http://schemas.microsoft.com/office/powerpoint/2010/main" val="631041135"/>
      </p:ext>
    </p:extLst>
  </p:cSld>
  <p:clrMapOvr>
    <a:masterClrMapping/>
  </p:clrMapOvr>
  <p:transition spd="slow">
    <p:cover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ângulo 4"/>
          <p:cNvSpPr/>
          <p:nvPr/>
        </p:nvSpPr>
        <p:spPr>
          <a:xfrm>
            <a:off x="279400" y="136308"/>
            <a:ext cx="6048066" cy="400110"/>
          </a:xfrm>
          <a:prstGeom prst="rect">
            <a:avLst/>
          </a:prstGeom>
        </p:spPr>
        <p:txBody>
          <a:bodyPr wrap="none">
            <a:spAutoFit/>
          </a:bodyPr>
          <a:lstStyle/>
          <a:p>
            <a:r>
              <a:rPr lang="pt-BR" sz="2000" b="1" dirty="0">
                <a:solidFill>
                  <a:srgbClr val="002060"/>
                </a:solidFill>
              </a:rPr>
              <a:t>CSN MINERAÇÃO – COMPLEXO CASA DE PEDRA E PIRES</a:t>
            </a:r>
          </a:p>
        </p:txBody>
      </p:sp>
      <p:graphicFrame>
        <p:nvGraphicFramePr>
          <p:cNvPr id="7" name="Gráfico 6">
            <a:extLst>
              <a:ext uri="{FF2B5EF4-FFF2-40B4-BE49-F238E27FC236}">
                <a16:creationId xmlns:a16="http://schemas.microsoft.com/office/drawing/2014/main" id="{088E2BED-588F-478D-8631-E817935443A2}"/>
              </a:ext>
            </a:extLst>
          </p:cNvPr>
          <p:cNvGraphicFramePr>
            <a:graphicFrameLocks/>
          </p:cNvGraphicFramePr>
          <p:nvPr>
            <p:extLst>
              <p:ext uri="{D42A27DB-BD31-4B8C-83A1-F6EECF244321}">
                <p14:modId xmlns:p14="http://schemas.microsoft.com/office/powerpoint/2010/main" val="4151167022"/>
              </p:ext>
            </p:extLst>
          </p:nvPr>
        </p:nvGraphicFramePr>
        <p:xfrm>
          <a:off x="-21225" y="800100"/>
          <a:ext cx="10642602" cy="4575652"/>
        </p:xfrm>
        <a:graphic>
          <a:graphicData uri="http://schemas.openxmlformats.org/drawingml/2006/chart">
            <c:chart xmlns:c="http://schemas.openxmlformats.org/drawingml/2006/chart" xmlns:r="http://schemas.openxmlformats.org/officeDocument/2006/relationships" r:id="rId2"/>
          </a:graphicData>
        </a:graphic>
      </p:graphicFrame>
      <p:sp>
        <p:nvSpPr>
          <p:cNvPr id="4" name="Retângulo 3"/>
          <p:cNvSpPr/>
          <p:nvPr/>
        </p:nvSpPr>
        <p:spPr>
          <a:xfrm>
            <a:off x="584200" y="1943100"/>
            <a:ext cx="4953000" cy="954107"/>
          </a:xfrm>
          <a:prstGeom prst="rect">
            <a:avLst/>
          </a:prstGeom>
        </p:spPr>
        <p:txBody>
          <a:bodyPr wrap="square">
            <a:spAutoFit/>
          </a:bodyPr>
          <a:lstStyle/>
          <a:p>
            <a:pPr>
              <a:spcAft>
                <a:spcPts val="0"/>
              </a:spcAft>
            </a:pPr>
            <a:r>
              <a:rPr lang="pt-BR" sz="1400" b="1" dirty="0">
                <a:latin typeface="Calibri" panose="020F0502020204030204" pitchFamily="34" charset="0"/>
                <a:ea typeface="Calibri" panose="020F0502020204030204" pitchFamily="34" charset="0"/>
                <a:cs typeface="Times New Roman" panose="02020603050405020304" pitchFamily="18" charset="0"/>
              </a:rPr>
              <a:t>Nota</a:t>
            </a:r>
            <a:r>
              <a:rPr lang="pt-BR" sz="1400" dirty="0">
                <a:latin typeface="Calibri" panose="020F0502020204030204" pitchFamily="34" charset="0"/>
                <a:ea typeface="Calibri" panose="020F0502020204030204" pitchFamily="34" charset="0"/>
                <a:cs typeface="Times New Roman" panose="02020603050405020304" pitchFamily="18" charset="0"/>
              </a:rPr>
              <a:t>: de acordo com a legislação ambiental vigente não há limite para lançamento de efluente em barragens e/ou dique de contenção de sedimentos. No entanto, o valor máximo permitido no curso d’água à jusante é de 100 NTU .</a:t>
            </a:r>
          </a:p>
        </p:txBody>
      </p:sp>
    </p:spTree>
    <p:extLst>
      <p:ext uri="{BB962C8B-B14F-4D97-AF65-F5344CB8AC3E}">
        <p14:creationId xmlns:p14="http://schemas.microsoft.com/office/powerpoint/2010/main" val="1723370162"/>
      </p:ext>
    </p:extLst>
  </p:cSld>
  <p:clrMapOvr>
    <a:masterClrMapping/>
  </p:clrMapOvr>
  <p:transition spd="slow">
    <p:cover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06953" y="3303309"/>
            <a:ext cx="2748021" cy="2061016"/>
          </a:xfrm>
          <a:prstGeom prst="roundRect">
            <a:avLst>
              <a:gd name="adj" fmla="val 8594"/>
            </a:avLst>
          </a:prstGeom>
          <a:solidFill>
            <a:srgbClr val="FFFFFF">
              <a:shade val="85000"/>
            </a:srgbClr>
          </a:solidFill>
          <a:ln>
            <a:noFill/>
          </a:ln>
          <a:effectLst/>
        </p:spPr>
      </p:pic>
      <p:sp>
        <p:nvSpPr>
          <p:cNvPr id="4" name="CaixaDeTexto 3"/>
          <p:cNvSpPr txBox="1"/>
          <p:nvPr/>
        </p:nvSpPr>
        <p:spPr>
          <a:xfrm>
            <a:off x="246324" y="788601"/>
            <a:ext cx="5175656" cy="2554545"/>
          </a:xfrm>
          <a:prstGeom prst="rect">
            <a:avLst/>
          </a:prstGeom>
          <a:noFill/>
        </p:spPr>
        <p:txBody>
          <a:bodyPr wrap="square" rtlCol="0">
            <a:spAutoFit/>
          </a:bodyPr>
          <a:lstStyle/>
          <a:p>
            <a:r>
              <a:rPr lang="pt-BR" sz="1600" b="1" dirty="0">
                <a:solidFill>
                  <a:schemeClr val="accent1">
                    <a:lumMod val="75000"/>
                  </a:schemeClr>
                </a:solidFill>
              </a:rPr>
              <a:t>Automatização: </a:t>
            </a:r>
            <a:r>
              <a:rPr lang="pt-BR" sz="1600" dirty="0"/>
              <a:t>todas as barragens da CSN estão passando por um processo de automatização da instrumentação. Esse processo possibilitará o acompanhamento dos instrumentos em tempo real, a partir da instalação de equipamentos que coletam as informações e transferem os dados diretamente para o sistema de gerenciamento das barragens, sem a necessidade da ida ao campo para a coleta da leitura. Isso permite um acompanhamento mais próximo e detalhado do comportamento das estruturas.</a:t>
            </a:r>
          </a:p>
          <a:p>
            <a:r>
              <a:rPr lang="pt-BR" sz="1600" b="1" dirty="0">
                <a:solidFill>
                  <a:schemeClr val="accent1">
                    <a:lumMod val="75000"/>
                  </a:schemeClr>
                </a:solidFill>
              </a:rPr>
              <a:t> </a:t>
            </a:r>
          </a:p>
        </p:txBody>
      </p:sp>
      <p:pic>
        <p:nvPicPr>
          <p:cNvPr id="20" name="Imagem 19"/>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71683" y="3768284"/>
            <a:ext cx="3701505" cy="1514660"/>
          </a:xfrm>
          <a:prstGeom prst="rect">
            <a:avLst/>
          </a:prstGeom>
        </p:spPr>
      </p:pic>
      <p:sp>
        <p:nvSpPr>
          <p:cNvPr id="21" name="CaixaDeTexto 20"/>
          <p:cNvSpPr txBox="1"/>
          <p:nvPr/>
        </p:nvSpPr>
        <p:spPr>
          <a:xfrm>
            <a:off x="1296252" y="3303309"/>
            <a:ext cx="1940211" cy="323165"/>
          </a:xfrm>
          <a:prstGeom prst="rect">
            <a:avLst/>
          </a:prstGeom>
          <a:noFill/>
        </p:spPr>
        <p:txBody>
          <a:bodyPr wrap="none" rtlCol="0">
            <a:spAutoFit/>
          </a:bodyPr>
          <a:lstStyle/>
          <a:p>
            <a:r>
              <a:rPr lang="pt-BR" sz="1500" b="1" dirty="0">
                <a:solidFill>
                  <a:schemeClr val="accent1">
                    <a:lumMod val="75000"/>
                  </a:schemeClr>
                </a:solidFill>
              </a:rPr>
              <a:t>Dados em tempo real </a:t>
            </a:r>
          </a:p>
        </p:txBody>
      </p:sp>
      <p:sp>
        <p:nvSpPr>
          <p:cNvPr id="43" name="CaixaDeTexto 42"/>
          <p:cNvSpPr txBox="1"/>
          <p:nvPr/>
        </p:nvSpPr>
        <p:spPr>
          <a:xfrm>
            <a:off x="7638477" y="5041160"/>
            <a:ext cx="1965474" cy="323165"/>
          </a:xfrm>
          <a:prstGeom prst="rect">
            <a:avLst/>
          </a:prstGeom>
          <a:solidFill>
            <a:schemeClr val="bg1"/>
          </a:solidFill>
        </p:spPr>
        <p:txBody>
          <a:bodyPr wrap="none" rtlCol="0">
            <a:spAutoFit/>
          </a:bodyPr>
          <a:lstStyle/>
          <a:p>
            <a:r>
              <a:rPr lang="pt-BR" sz="1500" b="1" dirty="0">
                <a:solidFill>
                  <a:schemeClr val="accent1">
                    <a:lumMod val="75000"/>
                  </a:schemeClr>
                </a:solidFill>
              </a:rPr>
              <a:t>Vídeo Monitoramento</a:t>
            </a:r>
          </a:p>
        </p:txBody>
      </p:sp>
      <p:sp>
        <p:nvSpPr>
          <p:cNvPr id="6" name="AutoShape 4" descr="Resultado de imagem para camera monitoramento desenho"/>
          <p:cNvSpPr>
            <a:spLocks noChangeAspect="1" noChangeArrowheads="1"/>
          </p:cNvSpPr>
          <p:nvPr/>
        </p:nvSpPr>
        <p:spPr bwMode="auto">
          <a:xfrm>
            <a:off x="4953000" y="2730500"/>
            <a:ext cx="254000" cy="254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6200" tIns="38100" rIns="76200" bIns="38100" numCol="1" anchor="t" anchorCtr="0" compatLnSpc="1">
            <a:prstTxWarp prst="textNoShape">
              <a:avLst/>
            </a:prstTxWarp>
          </a:bodyPr>
          <a:lstStyle/>
          <a:p>
            <a:endParaRPr lang="pt-BR" sz="1500"/>
          </a:p>
        </p:txBody>
      </p:sp>
      <p:pic>
        <p:nvPicPr>
          <p:cNvPr id="8" name="Imagem 7"/>
          <p:cNvPicPr>
            <a:picLocks noChangeAspect="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rot="21448132">
            <a:off x="8045062" y="1509131"/>
            <a:ext cx="762206" cy="734125"/>
          </a:xfrm>
          <a:prstGeom prst="rect">
            <a:avLst/>
          </a:prstGeom>
        </p:spPr>
      </p:pic>
      <p:grpSp>
        <p:nvGrpSpPr>
          <p:cNvPr id="9" name="Agrupar 8"/>
          <p:cNvGrpSpPr/>
          <p:nvPr/>
        </p:nvGrpSpPr>
        <p:grpSpPr>
          <a:xfrm>
            <a:off x="4598547" y="837800"/>
            <a:ext cx="5256427" cy="3543700"/>
            <a:chOff x="3534088" y="837799"/>
            <a:chExt cx="6460929" cy="4022482"/>
          </a:xfrm>
        </p:grpSpPr>
        <p:pic>
          <p:nvPicPr>
            <p:cNvPr id="7" name="Imagem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46209" y="837799"/>
              <a:ext cx="5448808" cy="2951438"/>
            </a:xfrm>
            <a:prstGeom prst="roundRect">
              <a:avLst>
                <a:gd name="adj" fmla="val 8594"/>
              </a:avLst>
            </a:prstGeom>
            <a:solidFill>
              <a:srgbClr val="FFFFFF">
                <a:shade val="85000"/>
              </a:srgbClr>
            </a:solidFill>
            <a:ln>
              <a:noFill/>
            </a:ln>
            <a:effectLst/>
          </p:spPr>
        </p:pic>
        <p:cxnSp>
          <p:nvCxnSpPr>
            <p:cNvPr id="26" name="Conector de Seta Reta 25"/>
            <p:cNvCxnSpPr/>
            <p:nvPr/>
          </p:nvCxnSpPr>
          <p:spPr>
            <a:xfrm flipV="1">
              <a:off x="5947916" y="2352549"/>
              <a:ext cx="2580287" cy="120013"/>
            </a:xfrm>
            <a:prstGeom prst="straightConnector1">
              <a:avLst/>
            </a:prstGeom>
            <a:ln w="38100">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31" name="Conector de Seta Reta 30"/>
            <p:cNvCxnSpPr/>
            <p:nvPr/>
          </p:nvCxnSpPr>
          <p:spPr>
            <a:xfrm flipH="1">
              <a:off x="3534088" y="2412556"/>
              <a:ext cx="5086309" cy="2447725"/>
            </a:xfrm>
            <a:prstGeom prst="straightConnector1">
              <a:avLst/>
            </a:prstGeom>
            <a:ln w="38100">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39" name="Conector de Seta Reta 38"/>
            <p:cNvCxnSpPr/>
            <p:nvPr/>
          </p:nvCxnSpPr>
          <p:spPr>
            <a:xfrm>
              <a:off x="9100447" y="2077414"/>
              <a:ext cx="0" cy="1526181"/>
            </a:xfrm>
            <a:prstGeom prst="straightConnector1">
              <a:avLst/>
            </a:prstGeom>
            <a:ln w="38100">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0" name="Conector reto 9"/>
            <p:cNvCxnSpPr/>
            <p:nvPr/>
          </p:nvCxnSpPr>
          <p:spPr>
            <a:xfrm>
              <a:off x="8823107" y="2077413"/>
              <a:ext cx="277340" cy="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grpSp>
      <p:sp>
        <p:nvSpPr>
          <p:cNvPr id="5" name="Retângulo 4"/>
          <p:cNvSpPr/>
          <p:nvPr/>
        </p:nvSpPr>
        <p:spPr>
          <a:xfrm>
            <a:off x="219461" y="100007"/>
            <a:ext cx="4573303" cy="400110"/>
          </a:xfrm>
          <a:prstGeom prst="rect">
            <a:avLst/>
          </a:prstGeom>
        </p:spPr>
        <p:txBody>
          <a:bodyPr wrap="none">
            <a:spAutoFit/>
          </a:bodyPr>
          <a:lstStyle/>
          <a:p>
            <a:r>
              <a:rPr lang="pt-BR" sz="2000" b="1" dirty="0">
                <a:solidFill>
                  <a:srgbClr val="002060"/>
                </a:solidFill>
              </a:rPr>
              <a:t>AUTOMATIZAÇÃO DO MONITORAMENTO</a:t>
            </a:r>
            <a:endParaRPr lang="pt-BR" sz="2000" b="1" i="1" dirty="0">
              <a:solidFill>
                <a:srgbClr val="002060"/>
              </a:solidFill>
            </a:endParaRPr>
          </a:p>
        </p:txBody>
      </p:sp>
    </p:spTree>
    <p:extLst>
      <p:ext uri="{BB962C8B-B14F-4D97-AF65-F5344CB8AC3E}">
        <p14:creationId xmlns:p14="http://schemas.microsoft.com/office/powerpoint/2010/main" val="384769581"/>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750"/>
                                        <p:tgtEl>
                                          <p:spTgt spid="2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right)">
                                      <p:cBhvr>
                                        <p:cTn id="10" dur="750"/>
                                        <p:tgtEl>
                                          <p:spTgt spid="21"/>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wipe(up)">
                                      <p:cBhvr>
                                        <p:cTn id="13" dur="7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4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90"/>
          <p:cNvSpPr txBox="1">
            <a:spLocks noGrp="1"/>
          </p:cNvSpPr>
          <p:nvPr>
            <p:ph type="title"/>
          </p:nvPr>
        </p:nvSpPr>
        <p:spPr>
          <a:xfrm>
            <a:off x="355600" y="165163"/>
            <a:ext cx="6019800" cy="318998"/>
          </a:xfrm>
          <a:prstGeom prst="rect">
            <a:avLst/>
          </a:prstGeom>
        </p:spPr>
        <p:txBody>
          <a:bodyPr vert="horz" wrap="square" lIns="0" tIns="11113" rIns="0" bIns="0" rtlCol="0">
            <a:spAutoFit/>
          </a:bodyPr>
          <a:lstStyle/>
          <a:p>
            <a:pPr algn="l" rtl="0" eaLnBrk="0" fontAlgn="base" hangingPunct="0">
              <a:spcBef>
                <a:spcPct val="50000"/>
              </a:spcBef>
              <a:spcAft>
                <a:spcPct val="0"/>
              </a:spcAft>
            </a:pPr>
            <a:r>
              <a:rPr lang="pt-BR" sz="2000" kern="1200" dirty="0">
                <a:solidFill>
                  <a:schemeClr val="accent1">
                    <a:lumMod val="50000"/>
                  </a:schemeClr>
                </a:solidFill>
                <a:latin typeface="+mn-lt"/>
                <a:ea typeface="+mn-ea"/>
                <a:cs typeface="+mn-cs"/>
              </a:rPr>
              <a:t>BARRAGEM CASA DE PEDRA – LAUDO DE ESTABILIDADE</a:t>
            </a:r>
          </a:p>
        </p:txBody>
      </p:sp>
      <p:sp>
        <p:nvSpPr>
          <p:cNvPr id="5" name="CaixaDeTexto 4"/>
          <p:cNvSpPr txBox="1"/>
          <p:nvPr/>
        </p:nvSpPr>
        <p:spPr>
          <a:xfrm>
            <a:off x="190500" y="1440983"/>
            <a:ext cx="5422900" cy="3231654"/>
          </a:xfrm>
          <a:prstGeom prst="rect">
            <a:avLst/>
          </a:prstGeom>
          <a:noFill/>
        </p:spPr>
        <p:txBody>
          <a:bodyPr wrap="square" rtlCol="0">
            <a:spAutoFit/>
          </a:bodyPr>
          <a:lstStyle/>
          <a:p>
            <a:pPr marL="285750" indent="-285750" algn="just">
              <a:buFont typeface="Arial" panose="020B0604020202020204" pitchFamily="34" charset="0"/>
              <a:buChar char="•"/>
            </a:pPr>
            <a:r>
              <a:rPr lang="pt-BR" sz="1600" dirty="0">
                <a:latin typeface="Calibri" panose="020F0502020204030204" pitchFamily="34" charset="0"/>
              </a:rPr>
              <a:t>O complexo de </a:t>
            </a:r>
            <a:r>
              <a:rPr lang="pt-BR" sz="1600" dirty="0">
                <a:solidFill>
                  <a:srgbClr val="2962A7"/>
                </a:solidFill>
                <a:latin typeface="Calibri" panose="020F0502020204030204" pitchFamily="34" charset="0"/>
              </a:rPr>
              <a:t>barragens de Casa de Pedra </a:t>
            </a:r>
            <a:r>
              <a:rPr lang="pt-BR" sz="1600" dirty="0">
                <a:latin typeface="Calibri" panose="020F0502020204030204" pitchFamily="34" charset="0"/>
              </a:rPr>
              <a:t>nunca teve nenhum tipo de acidente.</a:t>
            </a:r>
          </a:p>
          <a:p>
            <a:pPr marL="285750" indent="-285750" algn="just">
              <a:buFont typeface="Arial" panose="020B0604020202020204" pitchFamily="34" charset="0"/>
              <a:buChar char="•"/>
            </a:pPr>
            <a:endParaRPr lang="pt-BR" sz="1600" dirty="0">
              <a:latin typeface="Calibri" panose="020F0502020204030204" pitchFamily="34" charset="0"/>
            </a:endParaRPr>
          </a:p>
          <a:p>
            <a:pPr marL="285750" indent="-285750" algn="just">
              <a:buFont typeface="Arial" panose="020B0604020202020204" pitchFamily="34" charset="0"/>
              <a:buChar char="•"/>
            </a:pPr>
            <a:r>
              <a:rPr lang="pt-BR" sz="1600" dirty="0">
                <a:latin typeface="Calibri" panose="020F0502020204030204" pitchFamily="34" charset="0"/>
              </a:rPr>
              <a:t>A estrutura </a:t>
            </a:r>
            <a:r>
              <a:rPr lang="pt-BR" sz="1600" dirty="0">
                <a:solidFill>
                  <a:srgbClr val="2962A7"/>
                </a:solidFill>
                <a:latin typeface="Calibri" panose="020F0502020204030204" pitchFamily="34" charset="0"/>
              </a:rPr>
              <a:t>cumpre</a:t>
            </a:r>
            <a:r>
              <a:rPr lang="pt-BR" sz="1600" dirty="0">
                <a:latin typeface="Calibri" panose="020F0502020204030204" pitchFamily="34" charset="0"/>
              </a:rPr>
              <a:t> com todas as </a:t>
            </a:r>
            <a:r>
              <a:rPr lang="pt-BR" sz="1600" dirty="0">
                <a:solidFill>
                  <a:srgbClr val="2962A7"/>
                </a:solidFill>
                <a:latin typeface="Calibri" panose="020F0502020204030204" pitchFamily="34" charset="0"/>
              </a:rPr>
              <a:t>normas de segurança</a:t>
            </a:r>
            <a:r>
              <a:rPr lang="pt-BR" sz="1600" dirty="0">
                <a:latin typeface="Calibri" panose="020F0502020204030204" pitchFamily="34" charset="0"/>
              </a:rPr>
              <a:t> existentes e encontra-se devidamente </a:t>
            </a:r>
            <a:r>
              <a:rPr lang="pt-BR" sz="1600" dirty="0">
                <a:solidFill>
                  <a:srgbClr val="2962A7"/>
                </a:solidFill>
                <a:latin typeface="Calibri" panose="020F0502020204030204" pitchFamily="34" charset="0"/>
              </a:rPr>
              <a:t>autorizada</a:t>
            </a:r>
            <a:r>
              <a:rPr lang="pt-BR" sz="1600" dirty="0">
                <a:latin typeface="Calibri" panose="020F0502020204030204" pitchFamily="34" charset="0"/>
              </a:rPr>
              <a:t> a operar por todos os órgãos competentes.</a:t>
            </a:r>
          </a:p>
          <a:p>
            <a:pPr marL="285750" indent="-285750" algn="just">
              <a:buFont typeface="Arial" panose="020B0604020202020204" pitchFamily="34" charset="0"/>
              <a:buChar char="•"/>
            </a:pPr>
            <a:endParaRPr lang="pt-BR" sz="1600" dirty="0">
              <a:latin typeface="Calibri" panose="020F0502020204030204" pitchFamily="34" charset="0"/>
            </a:endParaRPr>
          </a:p>
          <a:p>
            <a:pPr marL="285750" indent="-285750" algn="just">
              <a:buFont typeface="Arial" panose="020B0604020202020204" pitchFamily="34" charset="0"/>
              <a:buChar char="•"/>
            </a:pPr>
            <a:r>
              <a:rPr lang="pt-BR" sz="1600" dirty="0">
                <a:latin typeface="Calibri" panose="020F0502020204030204" pitchFamily="34" charset="0"/>
              </a:rPr>
              <a:t>O laudo de </a:t>
            </a:r>
            <a:r>
              <a:rPr lang="pt-BR" sz="2400" b="1" dirty="0">
                <a:solidFill>
                  <a:srgbClr val="2962A7"/>
                </a:solidFill>
                <a:latin typeface="Calibri" panose="020F0502020204030204" pitchFamily="34" charset="0"/>
              </a:rPr>
              <a:t>estabilidade garantida </a:t>
            </a:r>
            <a:r>
              <a:rPr lang="pt-BR" sz="1600" dirty="0">
                <a:latin typeface="Calibri" panose="020F0502020204030204" pitchFamily="34" charset="0"/>
              </a:rPr>
              <a:t>foi protocolado nos órgãos públicos em </a:t>
            </a:r>
            <a:r>
              <a:rPr lang="pt-BR" sz="2400" b="1" dirty="0">
                <a:latin typeface="Calibri" panose="020F0502020204030204" pitchFamily="34" charset="0"/>
              </a:rPr>
              <a:t>11/3/19</a:t>
            </a:r>
            <a:r>
              <a:rPr lang="pt-BR" sz="1600" dirty="0">
                <a:latin typeface="Calibri" panose="020F0502020204030204" pitchFamily="34" charset="0"/>
              </a:rPr>
              <a:t>, sem pedido de postergação de prazo. </a:t>
            </a:r>
          </a:p>
          <a:p>
            <a:pPr algn="just"/>
            <a:endParaRPr lang="pt-BR" sz="1600" dirty="0">
              <a:latin typeface="Calibri" panose="020F0502020204030204" pitchFamily="34" charset="0"/>
            </a:endParaRPr>
          </a:p>
          <a:p>
            <a:pPr marL="238115" indent="-238115" algn="just">
              <a:buFont typeface="Arial" panose="020B0604020202020204" pitchFamily="34" charset="0"/>
              <a:buChar char="•"/>
            </a:pPr>
            <a:endParaRPr lang="pt-BR" sz="1200" dirty="0">
              <a:latin typeface="Calibri" panose="020F0502020204030204" pitchFamily="34" charset="0"/>
            </a:endParaRPr>
          </a:p>
        </p:txBody>
      </p:sp>
      <p:pic>
        <p:nvPicPr>
          <p:cNvPr id="2" name="Imagem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253480" y="723900"/>
            <a:ext cx="3276600" cy="4536831"/>
          </a:xfrm>
          <a:prstGeom prst="rect">
            <a:avLst/>
          </a:prstGeom>
        </p:spPr>
      </p:pic>
      <p:sp>
        <p:nvSpPr>
          <p:cNvPr id="7" name="Retângulo 6"/>
          <p:cNvSpPr/>
          <p:nvPr/>
        </p:nvSpPr>
        <p:spPr>
          <a:xfrm>
            <a:off x="6375400" y="1790700"/>
            <a:ext cx="990600" cy="99060"/>
          </a:xfrm>
          <a:prstGeom prst="rect">
            <a:avLst/>
          </a:prstGeom>
          <a:noFill/>
          <a:ln>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8" name="Retângulo 7"/>
          <p:cNvSpPr/>
          <p:nvPr/>
        </p:nvSpPr>
        <p:spPr>
          <a:xfrm>
            <a:off x="8128000" y="2781300"/>
            <a:ext cx="762000" cy="152400"/>
          </a:xfrm>
          <a:prstGeom prst="rect">
            <a:avLst/>
          </a:prstGeom>
          <a:noFill/>
          <a:ln>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u="sng" dirty="0"/>
          </a:p>
        </p:txBody>
      </p:sp>
      <p:sp>
        <p:nvSpPr>
          <p:cNvPr id="9" name="Retângulo 8"/>
          <p:cNvSpPr/>
          <p:nvPr/>
        </p:nvSpPr>
        <p:spPr>
          <a:xfrm>
            <a:off x="7080258" y="3263698"/>
            <a:ext cx="811522" cy="127202"/>
          </a:xfrm>
          <a:prstGeom prst="rect">
            <a:avLst/>
          </a:prstGeom>
          <a:noFill/>
          <a:ln>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u="sng" dirty="0"/>
          </a:p>
        </p:txBody>
      </p:sp>
    </p:spTree>
    <p:extLst>
      <p:ext uri="{BB962C8B-B14F-4D97-AF65-F5344CB8AC3E}">
        <p14:creationId xmlns:p14="http://schemas.microsoft.com/office/powerpoint/2010/main" val="1046242144"/>
      </p:ext>
    </p:extLst>
  </p:cSld>
  <p:clrMapOvr>
    <a:masterClrMapping/>
  </p:clrMapOvr>
  <p:transition spd="slow">
    <p:cover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56370" y="158400"/>
            <a:ext cx="6347630" cy="318998"/>
          </a:xfrm>
          <a:prstGeom prst="rect">
            <a:avLst/>
          </a:prstGeom>
        </p:spPr>
        <p:txBody>
          <a:bodyPr vert="horz" wrap="square" lIns="0" tIns="11113" rIns="0" bIns="0" rtlCol="0">
            <a:spAutoFit/>
          </a:bodyPr>
          <a:lstStyle/>
          <a:p>
            <a:pPr marL="10583" algn="l" rtl="0" eaLnBrk="0" fontAlgn="base" hangingPunct="0">
              <a:spcBef>
                <a:spcPct val="50000"/>
              </a:spcBef>
              <a:spcAft>
                <a:spcPct val="0"/>
              </a:spcAft>
            </a:pPr>
            <a:r>
              <a:rPr lang="pt-BR" sz="2000" kern="1200" dirty="0">
                <a:solidFill>
                  <a:schemeClr val="accent1">
                    <a:lumMod val="50000"/>
                  </a:schemeClr>
                </a:solidFill>
                <a:latin typeface="+mn-lt"/>
                <a:ea typeface="+mn-ea"/>
                <a:cs typeface="+mn-cs"/>
              </a:rPr>
              <a:t>CSN MINERAÇÃO – VISÃO DA BARRAGEM CASA DE PEDRA </a:t>
            </a:r>
          </a:p>
        </p:txBody>
      </p:sp>
      <p:sp>
        <p:nvSpPr>
          <p:cNvPr id="3" name="object 3"/>
          <p:cNvSpPr/>
          <p:nvPr/>
        </p:nvSpPr>
        <p:spPr>
          <a:xfrm>
            <a:off x="1193800" y="876300"/>
            <a:ext cx="8013700" cy="4499591"/>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500" dirty="0"/>
          </a:p>
        </p:txBody>
      </p:sp>
      <p:sp>
        <p:nvSpPr>
          <p:cNvPr id="9" name="object 9"/>
          <p:cNvSpPr txBox="1"/>
          <p:nvPr/>
        </p:nvSpPr>
        <p:spPr>
          <a:xfrm>
            <a:off x="8024919" y="2486237"/>
            <a:ext cx="773641" cy="472351"/>
          </a:xfrm>
          <a:prstGeom prst="rect">
            <a:avLst/>
          </a:prstGeom>
        </p:spPr>
        <p:txBody>
          <a:bodyPr vert="horz" wrap="square" lIns="0" tIns="10583" rIns="0" bIns="0" rtlCol="0">
            <a:spAutoFit/>
          </a:bodyPr>
          <a:lstStyle/>
          <a:p>
            <a:pPr marL="10583">
              <a:spcBef>
                <a:spcPts val="83"/>
              </a:spcBef>
            </a:pPr>
            <a:r>
              <a:rPr sz="1500" b="1" spc="-100" dirty="0">
                <a:solidFill>
                  <a:schemeClr val="bg1"/>
                </a:solidFill>
                <a:latin typeface="Arial"/>
                <a:cs typeface="Arial"/>
              </a:rPr>
              <a:t>Ombreira</a:t>
            </a:r>
            <a:endParaRPr sz="1500" dirty="0">
              <a:solidFill>
                <a:schemeClr val="bg1"/>
              </a:solidFill>
              <a:latin typeface="Arial"/>
              <a:cs typeface="Arial"/>
            </a:endParaRPr>
          </a:p>
          <a:p>
            <a:pPr marL="19049"/>
            <a:r>
              <a:rPr sz="1500" b="1" spc="-117" dirty="0">
                <a:solidFill>
                  <a:schemeClr val="bg1"/>
                </a:solidFill>
                <a:latin typeface="Arial"/>
                <a:cs typeface="Arial"/>
              </a:rPr>
              <a:t>esquerda</a:t>
            </a:r>
            <a:endParaRPr sz="1500" dirty="0">
              <a:solidFill>
                <a:schemeClr val="bg1"/>
              </a:solidFill>
              <a:latin typeface="Arial"/>
              <a:cs typeface="Arial"/>
            </a:endParaRPr>
          </a:p>
        </p:txBody>
      </p:sp>
      <p:sp>
        <p:nvSpPr>
          <p:cNvPr id="16" name="object 16"/>
          <p:cNvSpPr txBox="1"/>
          <p:nvPr/>
        </p:nvSpPr>
        <p:spPr>
          <a:xfrm>
            <a:off x="19134" y="5594879"/>
            <a:ext cx="992188" cy="102592"/>
          </a:xfrm>
          <a:prstGeom prst="rect">
            <a:avLst/>
          </a:prstGeom>
        </p:spPr>
        <p:txBody>
          <a:bodyPr vert="horz" wrap="square" lIns="0" tIns="0" rIns="0" bIns="0" rtlCol="0">
            <a:spAutoFit/>
          </a:bodyPr>
          <a:lstStyle/>
          <a:p>
            <a:pPr marL="10583">
              <a:lnSpc>
                <a:spcPts val="796"/>
              </a:lnSpc>
            </a:pPr>
            <a:r>
              <a:rPr sz="750" spc="-87" dirty="0">
                <a:solidFill>
                  <a:srgbClr val="7E7E7E"/>
                </a:solidFill>
                <a:latin typeface="Arial"/>
                <a:cs typeface="Arial"/>
              </a:rPr>
              <a:t>FONTE: </a:t>
            </a:r>
            <a:r>
              <a:rPr sz="750" spc="-125" dirty="0">
                <a:solidFill>
                  <a:srgbClr val="7E7E7E"/>
                </a:solidFill>
                <a:latin typeface="Arial"/>
                <a:cs typeface="Arial"/>
              </a:rPr>
              <a:t>CSN</a:t>
            </a:r>
            <a:r>
              <a:rPr sz="750" spc="-112" dirty="0">
                <a:solidFill>
                  <a:srgbClr val="7E7E7E"/>
                </a:solidFill>
                <a:latin typeface="Arial"/>
                <a:cs typeface="Arial"/>
              </a:rPr>
              <a:t> </a:t>
            </a:r>
            <a:r>
              <a:rPr sz="750" spc="-83" dirty="0">
                <a:solidFill>
                  <a:srgbClr val="7E7E7E"/>
                </a:solidFill>
                <a:latin typeface="Arial"/>
                <a:cs typeface="Arial"/>
              </a:rPr>
              <a:t>MINERAÇÃO</a:t>
            </a:r>
            <a:endParaRPr sz="750">
              <a:latin typeface="Arial"/>
              <a:cs typeface="Arial"/>
            </a:endParaRPr>
          </a:p>
        </p:txBody>
      </p:sp>
      <p:sp>
        <p:nvSpPr>
          <p:cNvPr id="17" name="Retângulo 16"/>
          <p:cNvSpPr/>
          <p:nvPr/>
        </p:nvSpPr>
        <p:spPr>
          <a:xfrm>
            <a:off x="6604000" y="4926168"/>
            <a:ext cx="1524000" cy="360019"/>
          </a:xfrm>
          <a:prstGeom prst="rect">
            <a:avLst/>
          </a:prstGeom>
          <a:solidFill>
            <a:schemeClr val="tx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1167" b="1" dirty="0">
                <a:cs typeface="Arial" panose="020B0604020202020204" pitchFamily="34" charset="0"/>
              </a:rPr>
              <a:t>Dique de Sela </a:t>
            </a:r>
            <a:r>
              <a:rPr lang="pt-BR" sz="1167" b="1" dirty="0" err="1">
                <a:cs typeface="Arial" panose="020B0604020202020204" pitchFamily="34" charset="0"/>
              </a:rPr>
              <a:t>Dam</a:t>
            </a:r>
            <a:endParaRPr lang="pt-BR" sz="1167" b="1" dirty="0">
              <a:cs typeface="Arial" panose="020B0604020202020204" pitchFamily="34" charset="0"/>
            </a:endParaRPr>
          </a:p>
        </p:txBody>
      </p:sp>
      <p:sp>
        <p:nvSpPr>
          <p:cNvPr id="18" name="object 31"/>
          <p:cNvSpPr/>
          <p:nvPr/>
        </p:nvSpPr>
        <p:spPr>
          <a:xfrm rot="3874183">
            <a:off x="6633456" y="4214063"/>
            <a:ext cx="1232429" cy="140758"/>
          </a:xfrm>
          <a:custGeom>
            <a:avLst/>
            <a:gdLst/>
            <a:ahLst/>
            <a:cxnLst/>
            <a:rect l="l" t="t" r="r" b="b"/>
            <a:pathLst>
              <a:path w="1478914" h="168910">
                <a:moveTo>
                  <a:pt x="74930" y="91058"/>
                </a:moveTo>
                <a:lnTo>
                  <a:pt x="0" y="135000"/>
                </a:lnTo>
                <a:lnTo>
                  <a:pt x="80137" y="168528"/>
                </a:lnTo>
                <a:lnTo>
                  <a:pt x="78463" y="143637"/>
                </a:lnTo>
                <a:lnTo>
                  <a:pt x="65531" y="143637"/>
                </a:lnTo>
                <a:lnTo>
                  <a:pt x="63753" y="117728"/>
                </a:lnTo>
                <a:lnTo>
                  <a:pt x="76664" y="116865"/>
                </a:lnTo>
                <a:lnTo>
                  <a:pt x="74930" y="91058"/>
                </a:lnTo>
                <a:close/>
              </a:path>
              <a:path w="1478914" h="168910">
                <a:moveTo>
                  <a:pt x="76664" y="116865"/>
                </a:moveTo>
                <a:lnTo>
                  <a:pt x="63753" y="117728"/>
                </a:lnTo>
                <a:lnTo>
                  <a:pt x="65531" y="143637"/>
                </a:lnTo>
                <a:lnTo>
                  <a:pt x="78406" y="142776"/>
                </a:lnTo>
                <a:lnTo>
                  <a:pt x="76664" y="116865"/>
                </a:lnTo>
                <a:close/>
              </a:path>
              <a:path w="1478914" h="168910">
                <a:moveTo>
                  <a:pt x="78406" y="142776"/>
                </a:moveTo>
                <a:lnTo>
                  <a:pt x="65531" y="143637"/>
                </a:lnTo>
                <a:lnTo>
                  <a:pt x="78463" y="143637"/>
                </a:lnTo>
                <a:lnTo>
                  <a:pt x="78406" y="142776"/>
                </a:lnTo>
                <a:close/>
              </a:path>
              <a:path w="1478914" h="168910">
                <a:moveTo>
                  <a:pt x="1402564" y="28202"/>
                </a:moveTo>
                <a:lnTo>
                  <a:pt x="76664" y="116865"/>
                </a:lnTo>
                <a:lnTo>
                  <a:pt x="78406" y="142776"/>
                </a:lnTo>
                <a:lnTo>
                  <a:pt x="1404283" y="54106"/>
                </a:lnTo>
                <a:lnTo>
                  <a:pt x="1400810" y="41275"/>
                </a:lnTo>
                <a:lnTo>
                  <a:pt x="1402564" y="28202"/>
                </a:lnTo>
                <a:close/>
              </a:path>
              <a:path w="1478914" h="168910">
                <a:moveTo>
                  <a:pt x="1475550" y="25780"/>
                </a:moveTo>
                <a:lnTo>
                  <a:pt x="1438783" y="25780"/>
                </a:lnTo>
                <a:lnTo>
                  <a:pt x="1440434" y="51688"/>
                </a:lnTo>
                <a:lnTo>
                  <a:pt x="1404283" y="54106"/>
                </a:lnTo>
                <a:lnTo>
                  <a:pt x="1404850" y="56199"/>
                </a:lnTo>
                <a:lnTo>
                  <a:pt x="1413986" y="67992"/>
                </a:lnTo>
                <a:lnTo>
                  <a:pt x="1426884" y="75475"/>
                </a:lnTo>
                <a:lnTo>
                  <a:pt x="1442212" y="77469"/>
                </a:lnTo>
                <a:lnTo>
                  <a:pt x="1457065" y="73431"/>
                </a:lnTo>
                <a:lnTo>
                  <a:pt x="1468834" y="64309"/>
                </a:lnTo>
                <a:lnTo>
                  <a:pt x="1476341" y="51448"/>
                </a:lnTo>
                <a:lnTo>
                  <a:pt x="1478406" y="36194"/>
                </a:lnTo>
                <a:lnTo>
                  <a:pt x="1475550" y="25780"/>
                </a:lnTo>
                <a:close/>
              </a:path>
              <a:path w="1478914" h="168910">
                <a:moveTo>
                  <a:pt x="1438783" y="25780"/>
                </a:moveTo>
                <a:lnTo>
                  <a:pt x="1402564" y="28202"/>
                </a:lnTo>
                <a:lnTo>
                  <a:pt x="1400810" y="41275"/>
                </a:lnTo>
                <a:lnTo>
                  <a:pt x="1404283" y="54106"/>
                </a:lnTo>
                <a:lnTo>
                  <a:pt x="1440434" y="51688"/>
                </a:lnTo>
                <a:lnTo>
                  <a:pt x="1438783" y="25780"/>
                </a:lnTo>
                <a:close/>
              </a:path>
              <a:path w="1478914" h="168910">
                <a:moveTo>
                  <a:pt x="1437004" y="0"/>
                </a:moveTo>
                <a:lnTo>
                  <a:pt x="1422098" y="4038"/>
                </a:lnTo>
                <a:lnTo>
                  <a:pt x="1410335" y="13160"/>
                </a:lnTo>
                <a:lnTo>
                  <a:pt x="1402857" y="26021"/>
                </a:lnTo>
                <a:lnTo>
                  <a:pt x="1402564" y="28202"/>
                </a:lnTo>
                <a:lnTo>
                  <a:pt x="1438783" y="25780"/>
                </a:lnTo>
                <a:lnTo>
                  <a:pt x="1475550" y="25780"/>
                </a:lnTo>
                <a:lnTo>
                  <a:pt x="1474313" y="21270"/>
                </a:lnTo>
                <a:lnTo>
                  <a:pt x="1465183" y="9477"/>
                </a:lnTo>
                <a:lnTo>
                  <a:pt x="1452314" y="1994"/>
                </a:lnTo>
                <a:lnTo>
                  <a:pt x="1437004" y="0"/>
                </a:lnTo>
                <a:close/>
              </a:path>
            </a:pathLst>
          </a:custGeom>
          <a:solidFill>
            <a:srgbClr val="FFFFFF"/>
          </a:solidFill>
        </p:spPr>
        <p:txBody>
          <a:bodyPr wrap="square" lIns="0" tIns="0" rIns="0" bIns="0" rtlCol="0"/>
          <a:lstStyle/>
          <a:p>
            <a:endParaRPr sz="1500"/>
          </a:p>
        </p:txBody>
      </p:sp>
      <p:sp>
        <p:nvSpPr>
          <p:cNvPr id="19" name="Retângulo 18"/>
          <p:cNvSpPr/>
          <p:nvPr/>
        </p:nvSpPr>
        <p:spPr>
          <a:xfrm>
            <a:off x="1879600" y="4840330"/>
            <a:ext cx="1143000" cy="449723"/>
          </a:xfrm>
          <a:prstGeom prst="rect">
            <a:avLst/>
          </a:prstGeom>
          <a:solidFill>
            <a:schemeClr val="tx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1167" b="1" dirty="0">
                <a:cs typeface="Arial" panose="020B0604020202020204" pitchFamily="34" charset="0"/>
              </a:rPr>
              <a:t>Principal </a:t>
            </a:r>
            <a:r>
              <a:rPr lang="pt-BR" sz="1167" b="1" dirty="0" err="1">
                <a:cs typeface="Arial" panose="020B0604020202020204" pitchFamily="34" charset="0"/>
              </a:rPr>
              <a:t>Dam</a:t>
            </a:r>
            <a:endParaRPr lang="pt-BR" sz="1167" b="1" dirty="0">
              <a:cs typeface="Arial" panose="020B0604020202020204" pitchFamily="34" charset="0"/>
            </a:endParaRPr>
          </a:p>
        </p:txBody>
      </p:sp>
      <p:sp>
        <p:nvSpPr>
          <p:cNvPr id="20" name="object 31"/>
          <p:cNvSpPr/>
          <p:nvPr/>
        </p:nvSpPr>
        <p:spPr>
          <a:xfrm rot="5400000">
            <a:off x="1516962" y="4243547"/>
            <a:ext cx="1232429" cy="140758"/>
          </a:xfrm>
          <a:custGeom>
            <a:avLst/>
            <a:gdLst/>
            <a:ahLst/>
            <a:cxnLst/>
            <a:rect l="l" t="t" r="r" b="b"/>
            <a:pathLst>
              <a:path w="1478914" h="168910">
                <a:moveTo>
                  <a:pt x="74930" y="91058"/>
                </a:moveTo>
                <a:lnTo>
                  <a:pt x="0" y="135000"/>
                </a:lnTo>
                <a:lnTo>
                  <a:pt x="80137" y="168528"/>
                </a:lnTo>
                <a:lnTo>
                  <a:pt x="78463" y="143637"/>
                </a:lnTo>
                <a:lnTo>
                  <a:pt x="65531" y="143637"/>
                </a:lnTo>
                <a:lnTo>
                  <a:pt x="63753" y="117728"/>
                </a:lnTo>
                <a:lnTo>
                  <a:pt x="76664" y="116865"/>
                </a:lnTo>
                <a:lnTo>
                  <a:pt x="74930" y="91058"/>
                </a:lnTo>
                <a:close/>
              </a:path>
              <a:path w="1478914" h="168910">
                <a:moveTo>
                  <a:pt x="76664" y="116865"/>
                </a:moveTo>
                <a:lnTo>
                  <a:pt x="63753" y="117728"/>
                </a:lnTo>
                <a:lnTo>
                  <a:pt x="65531" y="143637"/>
                </a:lnTo>
                <a:lnTo>
                  <a:pt x="78406" y="142776"/>
                </a:lnTo>
                <a:lnTo>
                  <a:pt x="76664" y="116865"/>
                </a:lnTo>
                <a:close/>
              </a:path>
              <a:path w="1478914" h="168910">
                <a:moveTo>
                  <a:pt x="78406" y="142776"/>
                </a:moveTo>
                <a:lnTo>
                  <a:pt x="65531" y="143637"/>
                </a:lnTo>
                <a:lnTo>
                  <a:pt x="78463" y="143637"/>
                </a:lnTo>
                <a:lnTo>
                  <a:pt x="78406" y="142776"/>
                </a:lnTo>
                <a:close/>
              </a:path>
              <a:path w="1478914" h="168910">
                <a:moveTo>
                  <a:pt x="1402564" y="28202"/>
                </a:moveTo>
                <a:lnTo>
                  <a:pt x="76664" y="116865"/>
                </a:lnTo>
                <a:lnTo>
                  <a:pt x="78406" y="142776"/>
                </a:lnTo>
                <a:lnTo>
                  <a:pt x="1404283" y="54106"/>
                </a:lnTo>
                <a:lnTo>
                  <a:pt x="1400810" y="41275"/>
                </a:lnTo>
                <a:lnTo>
                  <a:pt x="1402564" y="28202"/>
                </a:lnTo>
                <a:close/>
              </a:path>
              <a:path w="1478914" h="168910">
                <a:moveTo>
                  <a:pt x="1475550" y="25780"/>
                </a:moveTo>
                <a:lnTo>
                  <a:pt x="1438783" y="25780"/>
                </a:lnTo>
                <a:lnTo>
                  <a:pt x="1440434" y="51688"/>
                </a:lnTo>
                <a:lnTo>
                  <a:pt x="1404283" y="54106"/>
                </a:lnTo>
                <a:lnTo>
                  <a:pt x="1404850" y="56199"/>
                </a:lnTo>
                <a:lnTo>
                  <a:pt x="1413986" y="67992"/>
                </a:lnTo>
                <a:lnTo>
                  <a:pt x="1426884" y="75475"/>
                </a:lnTo>
                <a:lnTo>
                  <a:pt x="1442212" y="77469"/>
                </a:lnTo>
                <a:lnTo>
                  <a:pt x="1457065" y="73431"/>
                </a:lnTo>
                <a:lnTo>
                  <a:pt x="1468834" y="64309"/>
                </a:lnTo>
                <a:lnTo>
                  <a:pt x="1476341" y="51448"/>
                </a:lnTo>
                <a:lnTo>
                  <a:pt x="1478406" y="36194"/>
                </a:lnTo>
                <a:lnTo>
                  <a:pt x="1475550" y="25780"/>
                </a:lnTo>
                <a:close/>
              </a:path>
              <a:path w="1478914" h="168910">
                <a:moveTo>
                  <a:pt x="1438783" y="25780"/>
                </a:moveTo>
                <a:lnTo>
                  <a:pt x="1402564" y="28202"/>
                </a:lnTo>
                <a:lnTo>
                  <a:pt x="1400810" y="41275"/>
                </a:lnTo>
                <a:lnTo>
                  <a:pt x="1404283" y="54106"/>
                </a:lnTo>
                <a:lnTo>
                  <a:pt x="1440434" y="51688"/>
                </a:lnTo>
                <a:lnTo>
                  <a:pt x="1438783" y="25780"/>
                </a:lnTo>
                <a:close/>
              </a:path>
              <a:path w="1478914" h="168910">
                <a:moveTo>
                  <a:pt x="1437004" y="0"/>
                </a:moveTo>
                <a:lnTo>
                  <a:pt x="1422098" y="4038"/>
                </a:lnTo>
                <a:lnTo>
                  <a:pt x="1410335" y="13160"/>
                </a:lnTo>
                <a:lnTo>
                  <a:pt x="1402857" y="26021"/>
                </a:lnTo>
                <a:lnTo>
                  <a:pt x="1402564" y="28202"/>
                </a:lnTo>
                <a:lnTo>
                  <a:pt x="1438783" y="25780"/>
                </a:lnTo>
                <a:lnTo>
                  <a:pt x="1475550" y="25780"/>
                </a:lnTo>
                <a:lnTo>
                  <a:pt x="1474313" y="21270"/>
                </a:lnTo>
                <a:lnTo>
                  <a:pt x="1465183" y="9477"/>
                </a:lnTo>
                <a:lnTo>
                  <a:pt x="1452314" y="1994"/>
                </a:lnTo>
                <a:lnTo>
                  <a:pt x="1437004" y="0"/>
                </a:lnTo>
                <a:close/>
              </a:path>
            </a:pathLst>
          </a:custGeom>
          <a:solidFill>
            <a:srgbClr val="FFFFFF"/>
          </a:solidFill>
        </p:spPr>
        <p:txBody>
          <a:bodyPr wrap="square" lIns="0" tIns="0" rIns="0" bIns="0" rtlCol="0"/>
          <a:lstStyle/>
          <a:p>
            <a:endParaRPr sz="1500"/>
          </a:p>
        </p:txBody>
      </p:sp>
    </p:spTree>
    <p:extLst>
      <p:ext uri="{BB962C8B-B14F-4D97-AF65-F5344CB8AC3E}">
        <p14:creationId xmlns:p14="http://schemas.microsoft.com/office/powerpoint/2010/main" val="3781742974"/>
      </p:ext>
    </p:extLst>
  </p:cSld>
  <p:clrMapOvr>
    <a:masterClrMapping/>
  </p:clrMapOvr>
  <p:transition spd="slow">
    <p:cover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16"/>
          <p:cNvGrpSpPr>
            <a:grpSpLocks noChangeAspect="1"/>
          </p:cNvGrpSpPr>
          <p:nvPr/>
        </p:nvGrpSpPr>
        <p:grpSpPr>
          <a:xfrm>
            <a:off x="1419593" y="4545731"/>
            <a:ext cx="3750000" cy="1284371"/>
            <a:chOff x="94503" y="1231692"/>
            <a:chExt cx="8814454" cy="3018939"/>
          </a:xfrm>
        </p:grpSpPr>
        <p:pic>
          <p:nvPicPr>
            <p:cNvPr id="11" name="Picture 3"/>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94503" y="1231692"/>
              <a:ext cx="8814454" cy="16927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2" name="Grupo 15"/>
            <p:cNvGrpSpPr/>
            <p:nvPr/>
          </p:nvGrpSpPr>
          <p:grpSpPr>
            <a:xfrm>
              <a:off x="2048334" y="1454393"/>
              <a:ext cx="6113200" cy="2796238"/>
              <a:chOff x="2048334" y="1454393"/>
              <a:chExt cx="6113200" cy="2796238"/>
            </a:xfrm>
          </p:grpSpPr>
          <p:sp>
            <p:nvSpPr>
              <p:cNvPr id="18" name="CaixaDeTexto 17"/>
              <p:cNvSpPr txBox="1"/>
              <p:nvPr/>
            </p:nvSpPr>
            <p:spPr>
              <a:xfrm>
                <a:off x="2048334" y="2103237"/>
                <a:ext cx="579450" cy="2147394"/>
              </a:xfrm>
              <a:prstGeom prst="rect">
                <a:avLst/>
              </a:prstGeom>
              <a:noFill/>
            </p:spPr>
            <p:txBody>
              <a:bodyPr wrap="square" rtlCol="0">
                <a:spAutoFit/>
              </a:bodyPr>
              <a:lstStyle/>
              <a:p>
                <a:pPr algn="ctr"/>
                <a:r>
                  <a:rPr lang="pt-BR" sz="667" b="1" dirty="0">
                    <a:solidFill>
                      <a:schemeClr val="bg1"/>
                    </a:solidFill>
                  </a:rPr>
                  <a:t>B2</a:t>
                </a:r>
              </a:p>
              <a:p>
                <a:pPr algn="ctr"/>
                <a:r>
                  <a:rPr lang="pt-BR" sz="667" b="1" dirty="0">
                    <a:solidFill>
                      <a:schemeClr val="bg1"/>
                    </a:solidFill>
                  </a:rPr>
                  <a:t>EL 923</a:t>
                </a:r>
              </a:p>
              <a:p>
                <a:pPr algn="ctr"/>
                <a:endParaRPr lang="pt-BR" sz="667" b="1" dirty="0">
                  <a:solidFill>
                    <a:schemeClr val="bg1"/>
                  </a:solidFill>
                </a:endParaRPr>
              </a:p>
            </p:txBody>
          </p:sp>
          <p:sp>
            <p:nvSpPr>
              <p:cNvPr id="19" name="CaixaDeTexto 18"/>
              <p:cNvSpPr txBox="1"/>
              <p:nvPr/>
            </p:nvSpPr>
            <p:spPr>
              <a:xfrm>
                <a:off x="4589656" y="1454393"/>
                <a:ext cx="624503" cy="1664804"/>
              </a:xfrm>
              <a:prstGeom prst="rect">
                <a:avLst/>
              </a:prstGeom>
              <a:noFill/>
            </p:spPr>
            <p:txBody>
              <a:bodyPr wrap="square" rtlCol="0">
                <a:spAutoFit/>
              </a:bodyPr>
              <a:lstStyle/>
              <a:p>
                <a:r>
                  <a:rPr lang="pt-BR" sz="667" b="1" dirty="0">
                    <a:solidFill>
                      <a:schemeClr val="bg1"/>
                    </a:solidFill>
                  </a:rPr>
                  <a:t>B6 EL 923</a:t>
                </a:r>
              </a:p>
            </p:txBody>
          </p:sp>
          <p:sp>
            <p:nvSpPr>
              <p:cNvPr id="20" name="CaixaDeTexto 19"/>
              <p:cNvSpPr txBox="1"/>
              <p:nvPr/>
            </p:nvSpPr>
            <p:spPr>
              <a:xfrm>
                <a:off x="6970556" y="2277451"/>
                <a:ext cx="802710" cy="940917"/>
              </a:xfrm>
              <a:prstGeom prst="rect">
                <a:avLst/>
              </a:prstGeom>
              <a:noFill/>
            </p:spPr>
            <p:txBody>
              <a:bodyPr wrap="square" rtlCol="0">
                <a:spAutoFit/>
              </a:bodyPr>
              <a:lstStyle/>
              <a:p>
                <a:r>
                  <a:rPr lang="pt-BR" sz="667" b="1" dirty="0">
                    <a:solidFill>
                      <a:schemeClr val="bg1"/>
                    </a:solidFill>
                  </a:rPr>
                  <a:t>BCP EL 923</a:t>
                </a:r>
              </a:p>
            </p:txBody>
          </p:sp>
          <p:sp>
            <p:nvSpPr>
              <p:cNvPr id="21" name="CaixaDeTexto 20"/>
              <p:cNvSpPr txBox="1"/>
              <p:nvPr/>
            </p:nvSpPr>
            <p:spPr>
              <a:xfrm rot="1865583">
                <a:off x="7384999" y="1883146"/>
                <a:ext cx="776535" cy="940917"/>
              </a:xfrm>
              <a:prstGeom prst="rect">
                <a:avLst/>
              </a:prstGeom>
              <a:noFill/>
            </p:spPr>
            <p:txBody>
              <a:bodyPr wrap="square" rtlCol="0">
                <a:spAutoFit/>
              </a:bodyPr>
              <a:lstStyle/>
              <a:p>
                <a:r>
                  <a:rPr lang="pt-BR" sz="667" b="1" dirty="0">
                    <a:solidFill>
                      <a:schemeClr val="bg1"/>
                    </a:solidFill>
                  </a:rPr>
                  <a:t>BCP EL 933</a:t>
                </a:r>
              </a:p>
            </p:txBody>
          </p:sp>
        </p:grpSp>
      </p:grpSp>
      <p:sp>
        <p:nvSpPr>
          <p:cNvPr id="4" name="Retângulo 3"/>
          <p:cNvSpPr/>
          <p:nvPr/>
        </p:nvSpPr>
        <p:spPr>
          <a:xfrm>
            <a:off x="1601082" y="2951434"/>
            <a:ext cx="911019" cy="297454"/>
          </a:xfrm>
          <a:prstGeom prst="rect">
            <a:avLst/>
          </a:prstGeom>
        </p:spPr>
        <p:txBody>
          <a:bodyPr wrap="none">
            <a:spAutoFit/>
          </a:bodyPr>
          <a:lstStyle/>
          <a:p>
            <a:r>
              <a:rPr lang="pt-BR" sz="1333" b="1" dirty="0">
                <a:solidFill>
                  <a:schemeClr val="bg1"/>
                </a:solidFill>
              </a:rPr>
              <a:t>PONTO 01</a:t>
            </a:r>
          </a:p>
        </p:txBody>
      </p:sp>
      <p:sp>
        <p:nvSpPr>
          <p:cNvPr id="17" name="Título 1"/>
          <p:cNvSpPr txBox="1">
            <a:spLocks/>
          </p:cNvSpPr>
          <p:nvPr/>
        </p:nvSpPr>
        <p:spPr>
          <a:xfrm>
            <a:off x="279400" y="64496"/>
            <a:ext cx="6629400" cy="645000"/>
          </a:xfrm>
          <a:prstGeom prst="rect">
            <a:avLst/>
          </a:prstGeom>
        </p:spPr>
        <p:txBody>
          <a:bodyPr anchor="ctr" anchorCtr="0"/>
          <a:lstStyle>
            <a:lvl1pPr algn="ctr" defTabSz="914400" rtl="0" eaLnBrk="0" fontAlgn="base" latinLnBrk="0" hangingPunct="0">
              <a:spcBef>
                <a:spcPct val="50000"/>
              </a:spcBef>
              <a:spcAft>
                <a:spcPct val="0"/>
              </a:spcAft>
              <a:buNone/>
              <a:defRPr lang="pt-BR" sz="2300" b="1" i="0" kern="1200" dirty="0">
                <a:solidFill>
                  <a:srgbClr val="003366"/>
                </a:solidFill>
                <a:effectLst/>
                <a:latin typeface="Trebuchet MS" pitchFamily="34" charset="0"/>
                <a:ea typeface="+mn-ea"/>
                <a:cs typeface="+mn-cs"/>
              </a:defRPr>
            </a:lvl1pPr>
          </a:lstStyle>
          <a:p>
            <a:pPr algn="l"/>
            <a:r>
              <a:rPr lang="en-US" sz="2000" dirty="0">
                <a:latin typeface="+mn-lt"/>
              </a:rPr>
              <a:t>BARRAGEM CASA DE PEDRA – DESCOMISSIONAMENTO</a:t>
            </a:r>
            <a:endParaRPr lang="en-US" sz="833" dirty="0">
              <a:latin typeface="+mn-lt"/>
            </a:endParaRPr>
          </a:p>
        </p:txBody>
      </p:sp>
      <p:sp>
        <p:nvSpPr>
          <p:cNvPr id="6" name="CaixaDeTexto 5"/>
          <p:cNvSpPr txBox="1"/>
          <p:nvPr/>
        </p:nvSpPr>
        <p:spPr>
          <a:xfrm>
            <a:off x="1415601" y="926111"/>
            <a:ext cx="7110790" cy="584775"/>
          </a:xfrm>
          <a:prstGeom prst="rect">
            <a:avLst/>
          </a:prstGeom>
          <a:noFill/>
        </p:spPr>
        <p:txBody>
          <a:bodyPr wrap="square" rtlCol="0">
            <a:spAutoFit/>
          </a:bodyPr>
          <a:lstStyle/>
          <a:p>
            <a:pPr algn="just"/>
            <a:r>
              <a:rPr lang="pt-BR" sz="1600" b="1" dirty="0">
                <a:solidFill>
                  <a:schemeClr val="tx2"/>
                </a:solidFill>
              </a:rPr>
              <a:t>Projetos Futuros:</a:t>
            </a:r>
          </a:p>
          <a:p>
            <a:pPr algn="just"/>
            <a:endParaRPr lang="pt-BR" sz="1600" dirty="0">
              <a:solidFill>
                <a:schemeClr val="tx2"/>
              </a:solidFill>
            </a:endParaRPr>
          </a:p>
        </p:txBody>
      </p:sp>
      <p:sp>
        <p:nvSpPr>
          <p:cNvPr id="3" name="Rectangle 2"/>
          <p:cNvSpPr>
            <a:spLocks noChangeArrowheads="1"/>
          </p:cNvSpPr>
          <p:nvPr/>
        </p:nvSpPr>
        <p:spPr bwMode="auto">
          <a:xfrm>
            <a:off x="1419594" y="3270174"/>
            <a:ext cx="15395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76200" tIns="38100" rIns="76200" bIns="38100" numCol="1" anchor="ctr" anchorCtr="0" compatLnSpc="1">
            <a:prstTxWarp prst="textNoShape">
              <a:avLst/>
            </a:prstTxWarp>
            <a:spAutoFit/>
          </a:bodyPr>
          <a:lstStyle/>
          <a:p>
            <a:pPr eaLnBrk="0" fontAlgn="base" hangingPunct="0">
              <a:spcBef>
                <a:spcPct val="0"/>
              </a:spcBef>
              <a:spcAft>
                <a:spcPct val="0"/>
              </a:spcAft>
            </a:pPr>
            <a:endParaRPr lang="pt-BR" altLang="pt-BR" sz="1500" dirty="0">
              <a:latin typeface="Arial" panose="020B0604020202020204" pitchFamily="34" charset="0"/>
            </a:endParaRPr>
          </a:p>
        </p:txBody>
      </p:sp>
      <p:sp>
        <p:nvSpPr>
          <p:cNvPr id="5" name="Rectangle 3"/>
          <p:cNvSpPr>
            <a:spLocks noChangeArrowheads="1"/>
          </p:cNvSpPr>
          <p:nvPr/>
        </p:nvSpPr>
        <p:spPr bwMode="auto">
          <a:xfrm>
            <a:off x="4970996" y="10900"/>
            <a:ext cx="218009" cy="359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76200" tIns="38100" rIns="76200" bIns="38100" numCol="1" anchor="ctr" anchorCtr="0" compatLnSpc="1">
            <a:prstTxWarp prst="textNoShape">
              <a:avLst/>
            </a:prstTxWarp>
            <a:spAutoFit/>
          </a:bodyPr>
          <a:lstStyle/>
          <a:p>
            <a:pPr algn="ctr" eaLnBrk="0" fontAlgn="base" hangingPunct="0">
              <a:spcBef>
                <a:spcPct val="0"/>
              </a:spcBef>
              <a:spcAft>
                <a:spcPct val="0"/>
              </a:spcAft>
            </a:pPr>
            <a:r>
              <a:rPr lang="pt-BR" altLang="pt-BR" sz="917">
                <a:latin typeface="Calibri" panose="020F0502020204030204" pitchFamily="34" charset="0"/>
                <a:ea typeface="Calibri" panose="020F0502020204030204" pitchFamily="34" charset="0"/>
                <a:cs typeface="Arial" panose="020B0604020202020204" pitchFamily="34" charset="0"/>
              </a:rPr>
              <a:t> </a:t>
            </a:r>
            <a:endParaRPr lang="pt-BR" altLang="pt-BR" sz="500"/>
          </a:p>
          <a:p>
            <a:pPr algn="ctr" eaLnBrk="0" fontAlgn="base" hangingPunct="0">
              <a:spcBef>
                <a:spcPct val="0"/>
              </a:spcBef>
              <a:spcAft>
                <a:spcPct val="0"/>
              </a:spcAft>
            </a:pPr>
            <a:r>
              <a:rPr lang="pt-BR" altLang="pt-BR" sz="917">
                <a:latin typeface="Arial" panose="020B0604020202020204" pitchFamily="34" charset="0"/>
                <a:ea typeface="Calibri" panose="020F0502020204030204" pitchFamily="34" charset="0"/>
                <a:cs typeface="Arial" panose="020B0604020202020204" pitchFamily="34" charset="0"/>
              </a:rPr>
              <a:t>  </a:t>
            </a:r>
            <a:endParaRPr lang="pt-BR" altLang="pt-BR" sz="1500">
              <a:latin typeface="Arial" panose="020B0604020202020204" pitchFamily="34" charset="0"/>
            </a:endParaRPr>
          </a:p>
        </p:txBody>
      </p:sp>
      <p:sp>
        <p:nvSpPr>
          <p:cNvPr id="9" name="Rectangle 4"/>
          <p:cNvSpPr>
            <a:spLocks noChangeArrowheads="1"/>
          </p:cNvSpPr>
          <p:nvPr/>
        </p:nvSpPr>
        <p:spPr bwMode="auto">
          <a:xfrm>
            <a:off x="5097996" y="137900"/>
            <a:ext cx="218009" cy="359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76200" tIns="38100" rIns="76200" bIns="38100" numCol="1" anchor="ctr" anchorCtr="0" compatLnSpc="1">
            <a:prstTxWarp prst="textNoShape">
              <a:avLst/>
            </a:prstTxWarp>
            <a:spAutoFit/>
          </a:bodyPr>
          <a:lstStyle/>
          <a:p>
            <a:pPr algn="ctr" eaLnBrk="0" fontAlgn="base" hangingPunct="0">
              <a:spcBef>
                <a:spcPct val="0"/>
              </a:spcBef>
              <a:spcAft>
                <a:spcPct val="0"/>
              </a:spcAft>
            </a:pPr>
            <a:r>
              <a:rPr lang="pt-BR" altLang="pt-BR" sz="917">
                <a:latin typeface="Calibri" panose="020F0502020204030204" pitchFamily="34" charset="0"/>
                <a:ea typeface="Calibri" panose="020F0502020204030204" pitchFamily="34" charset="0"/>
                <a:cs typeface="Arial" panose="020B0604020202020204" pitchFamily="34" charset="0"/>
              </a:rPr>
              <a:t> </a:t>
            </a:r>
            <a:endParaRPr lang="pt-BR" altLang="pt-BR" sz="500"/>
          </a:p>
          <a:p>
            <a:pPr algn="ctr" eaLnBrk="0" fontAlgn="base" hangingPunct="0">
              <a:spcBef>
                <a:spcPct val="0"/>
              </a:spcBef>
              <a:spcAft>
                <a:spcPct val="0"/>
              </a:spcAft>
            </a:pPr>
            <a:r>
              <a:rPr lang="pt-BR" altLang="pt-BR" sz="917">
                <a:latin typeface="Arial" panose="020B0604020202020204" pitchFamily="34" charset="0"/>
                <a:ea typeface="Calibri" panose="020F0502020204030204" pitchFamily="34" charset="0"/>
                <a:cs typeface="Arial" panose="020B0604020202020204" pitchFamily="34" charset="0"/>
              </a:rPr>
              <a:t>  </a:t>
            </a:r>
            <a:endParaRPr lang="pt-BR" altLang="pt-BR" sz="1500">
              <a:latin typeface="Arial" panose="020B0604020202020204" pitchFamily="34" charset="0"/>
            </a:endParaRPr>
          </a:p>
        </p:txBody>
      </p:sp>
      <p:pic>
        <p:nvPicPr>
          <p:cNvPr id="8" name="Picture 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19593" y="1348781"/>
            <a:ext cx="3750000" cy="2838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1416286" y="1347663"/>
            <a:ext cx="3750000" cy="28399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b="-158"/>
          <a:stretch/>
        </p:blipFill>
        <p:spPr bwMode="auto">
          <a:xfrm>
            <a:off x="1419593" y="1329701"/>
            <a:ext cx="3750000" cy="30630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 name="Picture 2"/>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416286" y="1327337"/>
            <a:ext cx="3750000" cy="306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9" name="CaixaDeTexto 28"/>
          <p:cNvSpPr txBox="1"/>
          <p:nvPr/>
        </p:nvSpPr>
        <p:spPr>
          <a:xfrm>
            <a:off x="5608808" y="2161273"/>
            <a:ext cx="3326753" cy="124649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pt-BR" sz="1500" b="1" u="sng" dirty="0">
                <a:solidFill>
                  <a:schemeClr val="tx2"/>
                </a:solidFill>
              </a:rPr>
              <a:t>Etapa 1</a:t>
            </a:r>
            <a:endParaRPr lang="pt-BR" sz="1500" dirty="0">
              <a:solidFill>
                <a:schemeClr val="tx2"/>
              </a:solidFill>
            </a:endParaRPr>
          </a:p>
          <a:p>
            <a:pPr algn="just"/>
            <a:endParaRPr lang="pt-BR" sz="1500" dirty="0">
              <a:solidFill>
                <a:schemeClr val="tx2"/>
              </a:solidFill>
            </a:endParaRPr>
          </a:p>
          <a:p>
            <a:pPr algn="just"/>
            <a:r>
              <a:rPr lang="pt-BR" sz="1500" dirty="0">
                <a:solidFill>
                  <a:schemeClr val="tx2"/>
                </a:solidFill>
              </a:rPr>
              <a:t>Implantação de canal de desvio;</a:t>
            </a:r>
          </a:p>
          <a:p>
            <a:pPr algn="just"/>
            <a:endParaRPr lang="pt-BR" sz="1500" dirty="0">
              <a:solidFill>
                <a:schemeClr val="tx2"/>
              </a:solidFill>
            </a:endParaRPr>
          </a:p>
          <a:p>
            <a:pPr algn="just"/>
            <a:r>
              <a:rPr lang="pt-BR" sz="1500" dirty="0">
                <a:solidFill>
                  <a:schemeClr val="tx2"/>
                </a:solidFill>
              </a:rPr>
              <a:t>Implantação de reservatório de água.</a:t>
            </a:r>
          </a:p>
        </p:txBody>
      </p:sp>
      <p:sp>
        <p:nvSpPr>
          <p:cNvPr id="30" name="CaixaDeTexto 29"/>
          <p:cNvSpPr txBox="1"/>
          <p:nvPr/>
        </p:nvSpPr>
        <p:spPr>
          <a:xfrm>
            <a:off x="5528645" y="2155149"/>
            <a:ext cx="3406916" cy="124649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pt-BR" sz="1500" b="1" u="sng" dirty="0">
                <a:solidFill>
                  <a:schemeClr val="tx2"/>
                </a:solidFill>
              </a:rPr>
              <a:t>Etapa 2</a:t>
            </a:r>
            <a:endParaRPr lang="pt-BR" sz="1500" dirty="0">
              <a:solidFill>
                <a:schemeClr val="tx2"/>
              </a:solidFill>
            </a:endParaRPr>
          </a:p>
          <a:p>
            <a:pPr algn="just"/>
            <a:endParaRPr lang="pt-BR" sz="1500" dirty="0">
              <a:solidFill>
                <a:schemeClr val="tx2"/>
              </a:solidFill>
            </a:endParaRPr>
          </a:p>
          <a:p>
            <a:pPr algn="just"/>
            <a:r>
              <a:rPr lang="pt-BR" sz="1500" dirty="0">
                <a:solidFill>
                  <a:schemeClr val="tx2"/>
                </a:solidFill>
              </a:rPr>
              <a:t>Remoção do rejeito do reservatório;</a:t>
            </a:r>
          </a:p>
          <a:p>
            <a:pPr algn="just"/>
            <a:endParaRPr lang="pt-BR" sz="1500" dirty="0">
              <a:solidFill>
                <a:schemeClr val="tx2"/>
              </a:solidFill>
            </a:endParaRPr>
          </a:p>
          <a:p>
            <a:pPr algn="just"/>
            <a:r>
              <a:rPr lang="pt-BR" sz="1500" dirty="0">
                <a:solidFill>
                  <a:schemeClr val="tx2"/>
                </a:solidFill>
              </a:rPr>
              <a:t>Implantação de drenagem.</a:t>
            </a:r>
          </a:p>
        </p:txBody>
      </p:sp>
      <p:pic>
        <p:nvPicPr>
          <p:cNvPr id="23" name="Picture 4"/>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1421538" y="4545732"/>
            <a:ext cx="3750000" cy="721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1" name="CaixaDeTexto 30"/>
          <p:cNvSpPr txBox="1"/>
          <p:nvPr/>
        </p:nvSpPr>
        <p:spPr>
          <a:xfrm>
            <a:off x="5528645" y="2167397"/>
            <a:ext cx="3406916" cy="124649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pt-BR" sz="1500" b="1" u="sng" dirty="0">
                <a:solidFill>
                  <a:schemeClr val="tx2"/>
                </a:solidFill>
              </a:rPr>
              <a:t>Etapa 3</a:t>
            </a:r>
            <a:endParaRPr lang="pt-BR" sz="1500" dirty="0">
              <a:solidFill>
                <a:schemeClr val="tx2"/>
              </a:solidFill>
            </a:endParaRPr>
          </a:p>
          <a:p>
            <a:pPr algn="just"/>
            <a:endParaRPr lang="pt-BR" sz="1500" dirty="0">
              <a:solidFill>
                <a:schemeClr val="tx2"/>
              </a:solidFill>
            </a:endParaRPr>
          </a:p>
          <a:p>
            <a:pPr algn="just"/>
            <a:r>
              <a:rPr lang="pt-BR" sz="1500" dirty="0">
                <a:solidFill>
                  <a:schemeClr val="tx2"/>
                </a:solidFill>
              </a:rPr>
              <a:t>Empilhamento filtrado até EL.933.</a:t>
            </a:r>
          </a:p>
          <a:p>
            <a:pPr algn="just"/>
            <a:endParaRPr lang="pt-BR" sz="1500" dirty="0">
              <a:solidFill>
                <a:schemeClr val="tx2"/>
              </a:solidFill>
            </a:endParaRPr>
          </a:p>
          <a:p>
            <a:pPr algn="just"/>
            <a:endParaRPr lang="pt-BR" sz="1500" dirty="0">
              <a:solidFill>
                <a:schemeClr val="tx2"/>
              </a:solidFill>
            </a:endParaRPr>
          </a:p>
        </p:txBody>
      </p:sp>
      <p:pic>
        <p:nvPicPr>
          <p:cNvPr id="25" name="Picture 3"/>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1423482" y="4537188"/>
            <a:ext cx="3750000" cy="722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2" name="CaixaDeTexto 31"/>
          <p:cNvSpPr txBox="1"/>
          <p:nvPr/>
        </p:nvSpPr>
        <p:spPr>
          <a:xfrm>
            <a:off x="5525338" y="2150105"/>
            <a:ext cx="3406205" cy="124649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pt-BR" sz="1500" b="1" u="sng" dirty="0">
                <a:solidFill>
                  <a:schemeClr val="tx2"/>
                </a:solidFill>
              </a:rPr>
              <a:t>Etapa 4</a:t>
            </a:r>
            <a:endParaRPr lang="pt-BR" sz="1500" dirty="0">
              <a:solidFill>
                <a:schemeClr val="tx2"/>
              </a:solidFill>
            </a:endParaRPr>
          </a:p>
          <a:p>
            <a:pPr algn="just"/>
            <a:endParaRPr lang="pt-BR" sz="1500" dirty="0">
              <a:solidFill>
                <a:schemeClr val="tx2"/>
              </a:solidFill>
            </a:endParaRPr>
          </a:p>
          <a:p>
            <a:pPr algn="just"/>
            <a:r>
              <a:rPr lang="pt-BR" sz="1500" dirty="0">
                <a:solidFill>
                  <a:schemeClr val="tx2"/>
                </a:solidFill>
              </a:rPr>
              <a:t>Empilhamento filtrado.</a:t>
            </a:r>
          </a:p>
          <a:p>
            <a:pPr algn="just"/>
            <a:endParaRPr lang="pt-BR" sz="1500" dirty="0">
              <a:solidFill>
                <a:schemeClr val="tx2"/>
              </a:solidFill>
            </a:endParaRPr>
          </a:p>
          <a:p>
            <a:pPr algn="just"/>
            <a:endParaRPr lang="pt-BR" sz="1500" dirty="0">
              <a:solidFill>
                <a:schemeClr val="tx2"/>
              </a:solidFill>
            </a:endParaRPr>
          </a:p>
        </p:txBody>
      </p:sp>
      <p:pic>
        <p:nvPicPr>
          <p:cNvPr id="28" name="Picture 3"/>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1457000" y="4407700"/>
            <a:ext cx="3750000" cy="7209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54312723"/>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1"/>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2"/>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7"/>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4"/>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803047" y="2609081"/>
            <a:ext cx="2220736" cy="4273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 name="Grupo 16"/>
          <p:cNvGrpSpPr>
            <a:grpSpLocks noChangeAspect="1"/>
          </p:cNvGrpSpPr>
          <p:nvPr/>
        </p:nvGrpSpPr>
        <p:grpSpPr>
          <a:xfrm>
            <a:off x="1796676" y="2487434"/>
            <a:ext cx="2220736" cy="1140143"/>
            <a:chOff x="94503" y="819752"/>
            <a:chExt cx="8814454" cy="4525409"/>
          </a:xfrm>
        </p:grpSpPr>
        <p:pic>
          <p:nvPicPr>
            <p:cNvPr id="11"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94503" y="1231692"/>
              <a:ext cx="8814454" cy="16927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2" name="Grupo 15"/>
            <p:cNvGrpSpPr/>
            <p:nvPr/>
          </p:nvGrpSpPr>
          <p:grpSpPr>
            <a:xfrm>
              <a:off x="2048334" y="819752"/>
              <a:ext cx="6113200" cy="4525409"/>
              <a:chOff x="2048334" y="819752"/>
              <a:chExt cx="6113200" cy="4525409"/>
            </a:xfrm>
          </p:grpSpPr>
          <p:sp>
            <p:nvSpPr>
              <p:cNvPr id="18" name="CaixaDeTexto 17"/>
              <p:cNvSpPr txBox="1"/>
              <p:nvPr/>
            </p:nvSpPr>
            <p:spPr>
              <a:xfrm>
                <a:off x="2048334" y="2103238"/>
                <a:ext cx="579450" cy="3067709"/>
              </a:xfrm>
              <a:prstGeom prst="rect">
                <a:avLst/>
              </a:prstGeom>
              <a:noFill/>
            </p:spPr>
            <p:txBody>
              <a:bodyPr wrap="square" rtlCol="0">
                <a:spAutoFit/>
              </a:bodyPr>
              <a:lstStyle/>
              <a:p>
                <a:pPr algn="ctr"/>
                <a:r>
                  <a:rPr lang="pt-BR" sz="667" b="1" dirty="0">
                    <a:solidFill>
                      <a:schemeClr val="bg1"/>
                    </a:solidFill>
                  </a:rPr>
                  <a:t>B2</a:t>
                </a:r>
              </a:p>
              <a:p>
                <a:pPr algn="ctr"/>
                <a:r>
                  <a:rPr lang="pt-BR" sz="667" b="1" dirty="0">
                    <a:solidFill>
                      <a:schemeClr val="bg1"/>
                    </a:solidFill>
                  </a:rPr>
                  <a:t>EL 923</a:t>
                </a:r>
              </a:p>
              <a:p>
                <a:pPr algn="ctr"/>
                <a:endParaRPr lang="pt-BR" sz="667" b="1" dirty="0">
                  <a:solidFill>
                    <a:schemeClr val="bg1"/>
                  </a:solidFill>
                </a:endParaRPr>
              </a:p>
            </p:txBody>
          </p:sp>
          <p:sp>
            <p:nvSpPr>
              <p:cNvPr id="19" name="CaixaDeTexto 18"/>
              <p:cNvSpPr txBox="1"/>
              <p:nvPr/>
            </p:nvSpPr>
            <p:spPr>
              <a:xfrm>
                <a:off x="4644010" y="2204864"/>
                <a:ext cx="624503" cy="2723005"/>
              </a:xfrm>
              <a:prstGeom prst="rect">
                <a:avLst/>
              </a:prstGeom>
              <a:noFill/>
            </p:spPr>
            <p:txBody>
              <a:bodyPr wrap="square" rtlCol="0">
                <a:spAutoFit/>
              </a:bodyPr>
              <a:lstStyle/>
              <a:p>
                <a:r>
                  <a:rPr lang="pt-BR" sz="667" b="1" dirty="0">
                    <a:solidFill>
                      <a:schemeClr val="bg1"/>
                    </a:solidFill>
                  </a:rPr>
                  <a:t>B6 EL 923</a:t>
                </a:r>
              </a:p>
            </p:txBody>
          </p:sp>
          <p:sp>
            <p:nvSpPr>
              <p:cNvPr id="20" name="CaixaDeTexto 19"/>
              <p:cNvSpPr txBox="1"/>
              <p:nvPr/>
            </p:nvSpPr>
            <p:spPr>
              <a:xfrm>
                <a:off x="6970559" y="2277452"/>
                <a:ext cx="802709" cy="3067709"/>
              </a:xfrm>
              <a:prstGeom prst="rect">
                <a:avLst/>
              </a:prstGeom>
              <a:noFill/>
            </p:spPr>
            <p:txBody>
              <a:bodyPr wrap="square" rtlCol="0">
                <a:spAutoFit/>
              </a:bodyPr>
              <a:lstStyle/>
              <a:p>
                <a:r>
                  <a:rPr lang="pt-BR" sz="667" b="1" dirty="0">
                    <a:solidFill>
                      <a:schemeClr val="bg1"/>
                    </a:solidFill>
                  </a:rPr>
                  <a:t>BCP EL 923</a:t>
                </a:r>
              </a:p>
            </p:txBody>
          </p:sp>
          <p:sp>
            <p:nvSpPr>
              <p:cNvPr id="21" name="CaixaDeTexto 20"/>
              <p:cNvSpPr txBox="1"/>
              <p:nvPr/>
            </p:nvSpPr>
            <p:spPr>
              <a:xfrm rot="1865583">
                <a:off x="7384999" y="819752"/>
                <a:ext cx="776535" cy="3067709"/>
              </a:xfrm>
              <a:prstGeom prst="rect">
                <a:avLst/>
              </a:prstGeom>
              <a:noFill/>
            </p:spPr>
            <p:txBody>
              <a:bodyPr wrap="square" rtlCol="0">
                <a:spAutoFit/>
              </a:bodyPr>
              <a:lstStyle/>
              <a:p>
                <a:r>
                  <a:rPr lang="pt-BR" sz="667" b="1" dirty="0">
                    <a:solidFill>
                      <a:schemeClr val="bg1"/>
                    </a:solidFill>
                  </a:rPr>
                  <a:t>BCP EL 933</a:t>
                </a:r>
              </a:p>
            </p:txBody>
          </p:sp>
        </p:grpSp>
      </p:grpSp>
      <p:sp>
        <p:nvSpPr>
          <p:cNvPr id="4" name="Retângulo 3"/>
          <p:cNvSpPr/>
          <p:nvPr/>
        </p:nvSpPr>
        <p:spPr>
          <a:xfrm>
            <a:off x="1657648" y="2936614"/>
            <a:ext cx="770717" cy="502573"/>
          </a:xfrm>
          <a:prstGeom prst="rect">
            <a:avLst/>
          </a:prstGeom>
        </p:spPr>
        <p:txBody>
          <a:bodyPr wrap="square">
            <a:spAutoFit/>
          </a:bodyPr>
          <a:lstStyle/>
          <a:p>
            <a:r>
              <a:rPr lang="pt-BR" sz="1333" b="1" dirty="0">
                <a:solidFill>
                  <a:schemeClr val="bg1"/>
                </a:solidFill>
              </a:rPr>
              <a:t>PONTO 01</a:t>
            </a:r>
          </a:p>
        </p:txBody>
      </p:sp>
      <p:sp>
        <p:nvSpPr>
          <p:cNvPr id="17" name="Título 1"/>
          <p:cNvSpPr txBox="1">
            <a:spLocks/>
          </p:cNvSpPr>
          <p:nvPr/>
        </p:nvSpPr>
        <p:spPr>
          <a:xfrm>
            <a:off x="279400" y="13959"/>
            <a:ext cx="7620000" cy="645000"/>
          </a:xfrm>
          <a:prstGeom prst="rect">
            <a:avLst/>
          </a:prstGeom>
        </p:spPr>
        <p:txBody>
          <a:bodyPr anchor="ctr" anchorCtr="0"/>
          <a:lstStyle>
            <a:lvl1pPr algn="ctr" defTabSz="914400" rtl="0" eaLnBrk="0" fontAlgn="base" latinLnBrk="0" hangingPunct="0">
              <a:spcBef>
                <a:spcPct val="50000"/>
              </a:spcBef>
              <a:spcAft>
                <a:spcPct val="0"/>
              </a:spcAft>
              <a:buNone/>
              <a:defRPr lang="pt-BR" sz="2300" b="1" i="0" kern="1200" dirty="0">
                <a:solidFill>
                  <a:srgbClr val="003366"/>
                </a:solidFill>
                <a:effectLst/>
                <a:latin typeface="Trebuchet MS" pitchFamily="34" charset="0"/>
                <a:ea typeface="+mn-ea"/>
                <a:cs typeface="+mn-cs"/>
              </a:defRPr>
            </a:lvl1pPr>
          </a:lstStyle>
          <a:p>
            <a:pPr algn="l"/>
            <a:r>
              <a:rPr lang="en-US" sz="2000" dirty="0">
                <a:latin typeface="+mn-lt"/>
              </a:rPr>
              <a:t>BARRAGEM CASA DE PEDRA – DESCOMISSIONAMENTO</a:t>
            </a:r>
            <a:endParaRPr lang="en-US" sz="833" dirty="0">
              <a:latin typeface="+mn-lt"/>
            </a:endParaRPr>
          </a:p>
        </p:txBody>
      </p:sp>
      <p:sp>
        <p:nvSpPr>
          <p:cNvPr id="6" name="CaixaDeTexto 5"/>
          <p:cNvSpPr txBox="1"/>
          <p:nvPr/>
        </p:nvSpPr>
        <p:spPr>
          <a:xfrm>
            <a:off x="92384" y="958702"/>
            <a:ext cx="6015690" cy="584775"/>
          </a:xfrm>
          <a:prstGeom prst="rect">
            <a:avLst/>
          </a:prstGeom>
          <a:noFill/>
        </p:spPr>
        <p:txBody>
          <a:bodyPr wrap="square" rtlCol="0">
            <a:spAutoFit/>
          </a:bodyPr>
          <a:lstStyle/>
          <a:p>
            <a:pPr algn="just"/>
            <a:r>
              <a:rPr lang="pt-BR" sz="1600" b="1" dirty="0">
                <a:solidFill>
                  <a:schemeClr val="tx2"/>
                </a:solidFill>
              </a:rPr>
              <a:t>Projetos Futuros:</a:t>
            </a:r>
          </a:p>
          <a:p>
            <a:pPr algn="just"/>
            <a:endParaRPr lang="pt-BR" sz="1600" dirty="0">
              <a:solidFill>
                <a:schemeClr val="tx2"/>
              </a:solidFill>
            </a:endParaRPr>
          </a:p>
        </p:txBody>
      </p:sp>
      <p:sp>
        <p:nvSpPr>
          <p:cNvPr id="3" name="Rectangle 2"/>
          <p:cNvSpPr>
            <a:spLocks noChangeArrowheads="1"/>
          </p:cNvSpPr>
          <p:nvPr/>
        </p:nvSpPr>
        <p:spPr bwMode="auto">
          <a:xfrm>
            <a:off x="1359568" y="3255354"/>
            <a:ext cx="130243" cy="167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6200" tIns="38100" rIns="76200" bIns="38100" numCol="1" anchor="ctr" anchorCtr="0" compatLnSpc="1">
            <a:prstTxWarp prst="textNoShape">
              <a:avLst/>
            </a:prstTxWarp>
            <a:spAutoFit/>
          </a:bodyPr>
          <a:lstStyle/>
          <a:p>
            <a:pPr eaLnBrk="0" fontAlgn="base" hangingPunct="0">
              <a:spcBef>
                <a:spcPct val="0"/>
              </a:spcBef>
              <a:spcAft>
                <a:spcPct val="0"/>
              </a:spcAft>
            </a:pPr>
            <a:endParaRPr lang="pt-BR" altLang="pt-BR" sz="1500" dirty="0">
              <a:latin typeface="Arial" panose="020B0604020202020204" pitchFamily="34" charset="0"/>
            </a:endParaRPr>
          </a:p>
        </p:txBody>
      </p:sp>
      <p:sp>
        <p:nvSpPr>
          <p:cNvPr id="5" name="Rectangle 3"/>
          <p:cNvSpPr>
            <a:spLocks noChangeArrowheads="1"/>
          </p:cNvSpPr>
          <p:nvPr/>
        </p:nvSpPr>
        <p:spPr bwMode="auto">
          <a:xfrm>
            <a:off x="4970996" y="10900"/>
            <a:ext cx="218009" cy="359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76200" tIns="38100" rIns="76200" bIns="38100" numCol="1" anchor="ctr" anchorCtr="0" compatLnSpc="1">
            <a:prstTxWarp prst="textNoShape">
              <a:avLst/>
            </a:prstTxWarp>
            <a:spAutoFit/>
          </a:bodyPr>
          <a:lstStyle/>
          <a:p>
            <a:pPr algn="ctr" eaLnBrk="0" fontAlgn="base" hangingPunct="0">
              <a:spcBef>
                <a:spcPct val="0"/>
              </a:spcBef>
              <a:spcAft>
                <a:spcPct val="0"/>
              </a:spcAft>
            </a:pPr>
            <a:r>
              <a:rPr lang="pt-BR" altLang="pt-BR" sz="917">
                <a:latin typeface="Calibri" panose="020F0502020204030204" pitchFamily="34" charset="0"/>
                <a:ea typeface="Calibri" panose="020F0502020204030204" pitchFamily="34" charset="0"/>
                <a:cs typeface="Arial" panose="020B0604020202020204" pitchFamily="34" charset="0"/>
              </a:rPr>
              <a:t> </a:t>
            </a:r>
            <a:endParaRPr lang="pt-BR" altLang="pt-BR" sz="500"/>
          </a:p>
          <a:p>
            <a:pPr algn="ctr" eaLnBrk="0" fontAlgn="base" hangingPunct="0">
              <a:spcBef>
                <a:spcPct val="0"/>
              </a:spcBef>
              <a:spcAft>
                <a:spcPct val="0"/>
              </a:spcAft>
            </a:pPr>
            <a:r>
              <a:rPr lang="pt-BR" altLang="pt-BR" sz="917">
                <a:latin typeface="Arial" panose="020B0604020202020204" pitchFamily="34" charset="0"/>
                <a:ea typeface="Calibri" panose="020F0502020204030204" pitchFamily="34" charset="0"/>
                <a:cs typeface="Arial" panose="020B0604020202020204" pitchFamily="34" charset="0"/>
              </a:rPr>
              <a:t>  </a:t>
            </a:r>
            <a:endParaRPr lang="pt-BR" altLang="pt-BR" sz="1500">
              <a:latin typeface="Arial" panose="020B0604020202020204" pitchFamily="34" charset="0"/>
            </a:endParaRPr>
          </a:p>
        </p:txBody>
      </p:sp>
      <p:sp>
        <p:nvSpPr>
          <p:cNvPr id="9" name="Rectangle 4"/>
          <p:cNvSpPr>
            <a:spLocks noChangeArrowheads="1"/>
          </p:cNvSpPr>
          <p:nvPr/>
        </p:nvSpPr>
        <p:spPr bwMode="auto">
          <a:xfrm>
            <a:off x="5097996" y="137900"/>
            <a:ext cx="218009" cy="359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76200" tIns="38100" rIns="76200" bIns="38100" numCol="1" anchor="ctr" anchorCtr="0" compatLnSpc="1">
            <a:prstTxWarp prst="textNoShape">
              <a:avLst/>
            </a:prstTxWarp>
            <a:spAutoFit/>
          </a:bodyPr>
          <a:lstStyle/>
          <a:p>
            <a:pPr algn="ctr" eaLnBrk="0" fontAlgn="base" hangingPunct="0">
              <a:spcBef>
                <a:spcPct val="0"/>
              </a:spcBef>
              <a:spcAft>
                <a:spcPct val="0"/>
              </a:spcAft>
            </a:pPr>
            <a:r>
              <a:rPr lang="pt-BR" altLang="pt-BR" sz="917">
                <a:latin typeface="Calibri" panose="020F0502020204030204" pitchFamily="34" charset="0"/>
                <a:ea typeface="Calibri" panose="020F0502020204030204" pitchFamily="34" charset="0"/>
                <a:cs typeface="Arial" panose="020B0604020202020204" pitchFamily="34" charset="0"/>
              </a:rPr>
              <a:t> </a:t>
            </a:r>
            <a:endParaRPr lang="pt-BR" altLang="pt-BR" sz="500"/>
          </a:p>
          <a:p>
            <a:pPr algn="ctr" eaLnBrk="0" fontAlgn="base" hangingPunct="0">
              <a:spcBef>
                <a:spcPct val="0"/>
              </a:spcBef>
              <a:spcAft>
                <a:spcPct val="0"/>
              </a:spcAft>
            </a:pPr>
            <a:r>
              <a:rPr lang="pt-BR" altLang="pt-BR" sz="917">
                <a:latin typeface="Arial" panose="020B0604020202020204" pitchFamily="34" charset="0"/>
                <a:ea typeface="Calibri" panose="020F0502020204030204" pitchFamily="34" charset="0"/>
                <a:cs typeface="Arial" panose="020B0604020202020204" pitchFamily="34" charset="0"/>
              </a:rPr>
              <a:t>  </a:t>
            </a:r>
            <a:endParaRPr lang="pt-BR" altLang="pt-BR" sz="1500">
              <a:latin typeface="Arial" panose="020B0604020202020204" pitchFamily="34" charset="0"/>
            </a:endParaRPr>
          </a:p>
        </p:txBody>
      </p:sp>
      <p:pic>
        <p:nvPicPr>
          <p:cNvPr id="8" name="Picture 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802863" y="759512"/>
            <a:ext cx="2220899" cy="16812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5820575" y="758873"/>
            <a:ext cx="2220736" cy="16818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3"/>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795864" y="5005354"/>
            <a:ext cx="2220736" cy="42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2"/>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1790029" y="3190861"/>
            <a:ext cx="2220736" cy="16467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 name="Picture 2"/>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a:stretch/>
        </p:blipFill>
        <p:spPr bwMode="auto">
          <a:xfrm>
            <a:off x="5813379" y="3190861"/>
            <a:ext cx="2220736" cy="15547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8" name="Picture 3"/>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5819214" y="5005354"/>
            <a:ext cx="2220736" cy="426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eta: para a Direita 1"/>
          <p:cNvSpPr/>
          <p:nvPr/>
        </p:nvSpPr>
        <p:spPr>
          <a:xfrm>
            <a:off x="4511701" y="1642547"/>
            <a:ext cx="634496" cy="1962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500"/>
          </a:p>
        </p:txBody>
      </p:sp>
      <p:sp>
        <p:nvSpPr>
          <p:cNvPr id="29" name="Seta: para a Direita 28"/>
          <p:cNvSpPr/>
          <p:nvPr/>
        </p:nvSpPr>
        <p:spPr>
          <a:xfrm>
            <a:off x="4509206" y="4109778"/>
            <a:ext cx="634496" cy="1962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500"/>
          </a:p>
        </p:txBody>
      </p:sp>
      <p:sp>
        <p:nvSpPr>
          <p:cNvPr id="30" name="Seta: para a Direita 29"/>
          <p:cNvSpPr/>
          <p:nvPr/>
        </p:nvSpPr>
        <p:spPr>
          <a:xfrm rot="8984779">
            <a:off x="4339140" y="3003513"/>
            <a:ext cx="634496" cy="1962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500"/>
          </a:p>
        </p:txBody>
      </p:sp>
    </p:spTree>
    <p:extLst>
      <p:ext uri="{BB962C8B-B14F-4D97-AF65-F5344CB8AC3E}">
        <p14:creationId xmlns:p14="http://schemas.microsoft.com/office/powerpoint/2010/main" val="1545216129"/>
      </p:ext>
    </p:extLst>
  </p:cSld>
  <p:clrMapOvr>
    <a:masterClrMapping/>
  </p:clrMapOvr>
  <p:transition spd="slow">
    <p:cover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400" y="190500"/>
            <a:ext cx="7528730" cy="318998"/>
          </a:xfrm>
          <a:prstGeom prst="rect">
            <a:avLst/>
          </a:prstGeom>
        </p:spPr>
        <p:txBody>
          <a:bodyPr vert="horz" wrap="square" lIns="0" tIns="11113" rIns="0" bIns="0" rtlCol="0">
            <a:spAutoFit/>
          </a:bodyPr>
          <a:lstStyle/>
          <a:p>
            <a:pPr marL="10583" algn="l" rtl="0" eaLnBrk="0" fontAlgn="base" hangingPunct="0">
              <a:spcBef>
                <a:spcPct val="50000"/>
              </a:spcBef>
              <a:spcAft>
                <a:spcPct val="0"/>
              </a:spcAft>
            </a:pPr>
            <a:r>
              <a:rPr lang="pt-BR" sz="2000" kern="1200" dirty="0">
                <a:solidFill>
                  <a:schemeClr val="accent1">
                    <a:lumMod val="50000"/>
                  </a:schemeClr>
                </a:solidFill>
                <a:latin typeface="+mn-lt"/>
                <a:ea typeface="+mn-ea"/>
                <a:cs typeface="+mn-cs"/>
              </a:rPr>
              <a:t>CSN MINERAÇÃO – B5  DESCARACTERIZAÇÃO (EM CONSTRUÇÃO)</a:t>
            </a:r>
          </a:p>
        </p:txBody>
      </p:sp>
      <p:pic>
        <p:nvPicPr>
          <p:cNvPr id="3" name="Imagem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8600" y="3222510"/>
            <a:ext cx="7306680" cy="2193105"/>
          </a:xfrm>
          <a:prstGeom prst="rect">
            <a:avLst/>
          </a:prstGeom>
        </p:spPr>
      </p:pic>
      <p:pic>
        <p:nvPicPr>
          <p:cNvPr id="4" name="Imagem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08861" y="800100"/>
            <a:ext cx="7385750" cy="2144129"/>
          </a:xfrm>
          <a:prstGeom prst="rect">
            <a:avLst/>
          </a:prstGeom>
        </p:spPr>
      </p:pic>
    </p:spTree>
    <p:extLst>
      <p:ext uri="{BB962C8B-B14F-4D97-AF65-F5344CB8AC3E}">
        <p14:creationId xmlns:p14="http://schemas.microsoft.com/office/powerpoint/2010/main" val="3542896567"/>
      </p:ext>
    </p:extLst>
  </p:cSld>
  <p:clrMapOvr>
    <a:masterClrMapping/>
  </p:clrMapOvr>
  <p:transition spd="slow">
    <p:cover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400" y="190500"/>
            <a:ext cx="8458200" cy="318998"/>
          </a:xfrm>
          <a:prstGeom prst="rect">
            <a:avLst/>
          </a:prstGeom>
        </p:spPr>
        <p:txBody>
          <a:bodyPr vert="horz" wrap="square" lIns="0" tIns="11113" rIns="0" bIns="0" rtlCol="0">
            <a:spAutoFit/>
          </a:bodyPr>
          <a:lstStyle/>
          <a:p>
            <a:pPr marL="10583" algn="l" rtl="0" eaLnBrk="0" fontAlgn="base" hangingPunct="0">
              <a:spcBef>
                <a:spcPct val="50000"/>
              </a:spcBef>
              <a:spcAft>
                <a:spcPct val="0"/>
              </a:spcAft>
            </a:pPr>
            <a:r>
              <a:rPr lang="pt-BR" sz="2000" kern="1200" dirty="0">
                <a:solidFill>
                  <a:schemeClr val="accent1">
                    <a:lumMod val="50000"/>
                  </a:schemeClr>
                </a:solidFill>
                <a:latin typeface="+mn-lt"/>
                <a:ea typeface="+mn-ea"/>
                <a:cs typeface="+mn-cs"/>
              </a:rPr>
              <a:t>CSN MINERAÇÃO – B5  DESCARACTERIZAÇÃO (Situação Real – Avanço da Obra)</a:t>
            </a:r>
          </a:p>
        </p:txBody>
      </p:sp>
      <p:pic>
        <p:nvPicPr>
          <p:cNvPr id="6" name="Imagem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5898" y="1204524"/>
            <a:ext cx="2129816" cy="2630949"/>
          </a:xfrm>
          <a:prstGeom prst="rect">
            <a:avLst/>
          </a:prstGeom>
        </p:spPr>
      </p:pic>
      <p:pic>
        <p:nvPicPr>
          <p:cNvPr id="8" name="Imagem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31213" y="1193005"/>
            <a:ext cx="2404888" cy="2982598"/>
          </a:xfrm>
          <a:prstGeom prst="rect">
            <a:avLst/>
          </a:prstGeom>
        </p:spPr>
      </p:pic>
      <p:pic>
        <p:nvPicPr>
          <p:cNvPr id="4" name="Imagem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457515" y="952500"/>
            <a:ext cx="3241640" cy="4114982"/>
          </a:xfrm>
          <a:prstGeom prst="rect">
            <a:avLst/>
          </a:prstGeom>
        </p:spPr>
      </p:pic>
    </p:spTree>
    <p:extLst>
      <p:ext uri="{BB962C8B-B14F-4D97-AF65-F5344CB8AC3E}">
        <p14:creationId xmlns:p14="http://schemas.microsoft.com/office/powerpoint/2010/main" val="3313902293"/>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1601082" y="2951434"/>
            <a:ext cx="911019" cy="297454"/>
          </a:xfrm>
          <a:prstGeom prst="rect">
            <a:avLst/>
          </a:prstGeom>
        </p:spPr>
        <p:txBody>
          <a:bodyPr wrap="none">
            <a:spAutoFit/>
          </a:bodyPr>
          <a:lstStyle/>
          <a:p>
            <a:r>
              <a:rPr lang="pt-BR" sz="1333" b="1" dirty="0">
                <a:solidFill>
                  <a:schemeClr val="bg1"/>
                </a:solidFill>
              </a:rPr>
              <a:t>PONTO 01</a:t>
            </a:r>
          </a:p>
        </p:txBody>
      </p:sp>
      <p:sp>
        <p:nvSpPr>
          <p:cNvPr id="17" name="Título 1"/>
          <p:cNvSpPr txBox="1">
            <a:spLocks/>
          </p:cNvSpPr>
          <p:nvPr/>
        </p:nvSpPr>
        <p:spPr>
          <a:xfrm>
            <a:off x="279400" y="10900"/>
            <a:ext cx="7620000" cy="645000"/>
          </a:xfrm>
          <a:prstGeom prst="rect">
            <a:avLst/>
          </a:prstGeom>
        </p:spPr>
        <p:txBody>
          <a:bodyPr anchor="ctr" anchorCtr="0"/>
          <a:lstStyle>
            <a:lvl1pPr algn="ctr" defTabSz="914400" rtl="0" eaLnBrk="0" fontAlgn="base" latinLnBrk="0" hangingPunct="0">
              <a:spcBef>
                <a:spcPct val="50000"/>
              </a:spcBef>
              <a:spcAft>
                <a:spcPct val="0"/>
              </a:spcAft>
              <a:buNone/>
              <a:defRPr lang="pt-BR" sz="2300" b="1" i="0" kern="1200" dirty="0">
                <a:solidFill>
                  <a:srgbClr val="003366"/>
                </a:solidFill>
                <a:effectLst/>
                <a:latin typeface="Trebuchet MS" pitchFamily="34" charset="0"/>
                <a:ea typeface="+mn-ea"/>
                <a:cs typeface="+mn-cs"/>
              </a:defRPr>
            </a:lvl1pPr>
          </a:lstStyle>
          <a:p>
            <a:pPr algn="l"/>
            <a:r>
              <a:rPr lang="en-US" sz="2000" dirty="0">
                <a:latin typeface="+mn-lt"/>
              </a:rPr>
              <a:t>BARRAGENS B4 – DESCOMISSIONAMENO</a:t>
            </a:r>
            <a:endParaRPr lang="en-US" sz="833" dirty="0">
              <a:latin typeface="+mn-lt"/>
            </a:endParaRPr>
          </a:p>
        </p:txBody>
      </p:sp>
      <p:sp>
        <p:nvSpPr>
          <p:cNvPr id="3" name="Rectangle 2"/>
          <p:cNvSpPr>
            <a:spLocks noChangeArrowheads="1"/>
          </p:cNvSpPr>
          <p:nvPr/>
        </p:nvSpPr>
        <p:spPr bwMode="auto">
          <a:xfrm>
            <a:off x="1419594" y="3270174"/>
            <a:ext cx="15395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76200" tIns="38100" rIns="76200" bIns="38100" numCol="1" anchor="ctr" anchorCtr="0" compatLnSpc="1">
            <a:prstTxWarp prst="textNoShape">
              <a:avLst/>
            </a:prstTxWarp>
            <a:spAutoFit/>
          </a:bodyPr>
          <a:lstStyle/>
          <a:p>
            <a:pPr eaLnBrk="0" fontAlgn="base" hangingPunct="0">
              <a:spcBef>
                <a:spcPct val="0"/>
              </a:spcBef>
              <a:spcAft>
                <a:spcPct val="0"/>
              </a:spcAft>
            </a:pPr>
            <a:endParaRPr lang="pt-BR" altLang="pt-BR" sz="1500" dirty="0">
              <a:latin typeface="Arial" panose="020B0604020202020204" pitchFamily="34" charset="0"/>
            </a:endParaRPr>
          </a:p>
        </p:txBody>
      </p:sp>
      <p:sp>
        <p:nvSpPr>
          <p:cNvPr id="5" name="Rectangle 3"/>
          <p:cNvSpPr>
            <a:spLocks noChangeArrowheads="1"/>
          </p:cNvSpPr>
          <p:nvPr/>
        </p:nvSpPr>
        <p:spPr bwMode="auto">
          <a:xfrm>
            <a:off x="4970996" y="10900"/>
            <a:ext cx="218009" cy="359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76200" tIns="38100" rIns="76200" bIns="38100" numCol="1" anchor="ctr" anchorCtr="0" compatLnSpc="1">
            <a:prstTxWarp prst="textNoShape">
              <a:avLst/>
            </a:prstTxWarp>
            <a:spAutoFit/>
          </a:bodyPr>
          <a:lstStyle/>
          <a:p>
            <a:pPr algn="ctr" eaLnBrk="0" fontAlgn="base" hangingPunct="0">
              <a:spcBef>
                <a:spcPct val="0"/>
              </a:spcBef>
              <a:spcAft>
                <a:spcPct val="0"/>
              </a:spcAft>
            </a:pPr>
            <a:r>
              <a:rPr lang="pt-BR" altLang="pt-BR" sz="917">
                <a:latin typeface="Calibri" panose="020F0502020204030204" pitchFamily="34" charset="0"/>
                <a:ea typeface="Calibri" panose="020F0502020204030204" pitchFamily="34" charset="0"/>
                <a:cs typeface="Arial" panose="020B0604020202020204" pitchFamily="34" charset="0"/>
              </a:rPr>
              <a:t> </a:t>
            </a:r>
            <a:endParaRPr lang="pt-BR" altLang="pt-BR" sz="500"/>
          </a:p>
          <a:p>
            <a:pPr algn="ctr" eaLnBrk="0" fontAlgn="base" hangingPunct="0">
              <a:spcBef>
                <a:spcPct val="0"/>
              </a:spcBef>
              <a:spcAft>
                <a:spcPct val="0"/>
              </a:spcAft>
            </a:pPr>
            <a:r>
              <a:rPr lang="pt-BR" altLang="pt-BR" sz="917">
                <a:latin typeface="Arial" panose="020B0604020202020204" pitchFamily="34" charset="0"/>
                <a:ea typeface="Calibri" panose="020F0502020204030204" pitchFamily="34" charset="0"/>
                <a:cs typeface="Arial" panose="020B0604020202020204" pitchFamily="34" charset="0"/>
              </a:rPr>
              <a:t>  </a:t>
            </a:r>
            <a:endParaRPr lang="pt-BR" altLang="pt-BR" sz="1500">
              <a:latin typeface="Arial" panose="020B0604020202020204" pitchFamily="34" charset="0"/>
            </a:endParaRPr>
          </a:p>
        </p:txBody>
      </p:sp>
      <p:sp>
        <p:nvSpPr>
          <p:cNvPr id="9" name="Rectangle 4"/>
          <p:cNvSpPr>
            <a:spLocks noChangeArrowheads="1"/>
          </p:cNvSpPr>
          <p:nvPr/>
        </p:nvSpPr>
        <p:spPr bwMode="auto">
          <a:xfrm>
            <a:off x="5097996" y="137900"/>
            <a:ext cx="218009" cy="359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76200" tIns="38100" rIns="76200" bIns="38100" numCol="1" anchor="ctr" anchorCtr="0" compatLnSpc="1">
            <a:prstTxWarp prst="textNoShape">
              <a:avLst/>
            </a:prstTxWarp>
            <a:spAutoFit/>
          </a:bodyPr>
          <a:lstStyle/>
          <a:p>
            <a:pPr algn="ctr" eaLnBrk="0" fontAlgn="base" hangingPunct="0">
              <a:spcBef>
                <a:spcPct val="0"/>
              </a:spcBef>
              <a:spcAft>
                <a:spcPct val="0"/>
              </a:spcAft>
            </a:pPr>
            <a:r>
              <a:rPr lang="pt-BR" altLang="pt-BR" sz="917">
                <a:latin typeface="Calibri" panose="020F0502020204030204" pitchFamily="34" charset="0"/>
                <a:ea typeface="Calibri" panose="020F0502020204030204" pitchFamily="34" charset="0"/>
                <a:cs typeface="Arial" panose="020B0604020202020204" pitchFamily="34" charset="0"/>
              </a:rPr>
              <a:t> </a:t>
            </a:r>
            <a:endParaRPr lang="pt-BR" altLang="pt-BR" sz="500"/>
          </a:p>
          <a:p>
            <a:pPr algn="ctr" eaLnBrk="0" fontAlgn="base" hangingPunct="0">
              <a:spcBef>
                <a:spcPct val="0"/>
              </a:spcBef>
              <a:spcAft>
                <a:spcPct val="0"/>
              </a:spcAft>
            </a:pPr>
            <a:r>
              <a:rPr lang="pt-BR" altLang="pt-BR" sz="917">
                <a:latin typeface="Arial" panose="020B0604020202020204" pitchFamily="34" charset="0"/>
                <a:ea typeface="Calibri" panose="020F0502020204030204" pitchFamily="34" charset="0"/>
                <a:cs typeface="Arial" panose="020B0604020202020204" pitchFamily="34" charset="0"/>
              </a:rPr>
              <a:t>  </a:t>
            </a:r>
            <a:endParaRPr lang="pt-BR" altLang="pt-BR" sz="1500">
              <a:latin typeface="Arial" panose="020B0604020202020204" pitchFamily="34" charset="0"/>
            </a:endParaRPr>
          </a:p>
        </p:txBody>
      </p:sp>
      <p:pic>
        <p:nvPicPr>
          <p:cNvPr id="11" name="Picture 4"/>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15961" y="740792"/>
            <a:ext cx="6066237" cy="3313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2" name="Grupo 1"/>
          <p:cNvGrpSpPr/>
          <p:nvPr/>
        </p:nvGrpSpPr>
        <p:grpSpPr>
          <a:xfrm>
            <a:off x="508000" y="4305300"/>
            <a:ext cx="6884488" cy="984134"/>
            <a:chOff x="47328" y="4869159"/>
            <a:chExt cx="12097344" cy="1744809"/>
          </a:xfrm>
        </p:grpSpPr>
        <p:pic>
          <p:nvPicPr>
            <p:cNvPr id="13"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7328" y="4869159"/>
              <a:ext cx="12097344" cy="17448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CaixaDeTexto 13"/>
            <p:cNvSpPr txBox="1"/>
            <p:nvPr/>
          </p:nvSpPr>
          <p:spPr>
            <a:xfrm>
              <a:off x="3023659" y="5301208"/>
              <a:ext cx="1625360" cy="215444"/>
            </a:xfrm>
            <a:prstGeom prst="rect">
              <a:avLst/>
            </a:prstGeom>
            <a:solidFill>
              <a:schemeClr val="bg1"/>
            </a:solidFill>
          </p:spPr>
          <p:txBody>
            <a:bodyPr wrap="square" rtlCol="0">
              <a:spAutoFit/>
            </a:bodyPr>
            <a:lstStyle/>
            <a:p>
              <a:pPr algn="ctr"/>
              <a:r>
                <a:rPr lang="pt-BR" sz="800" b="1" dirty="0"/>
                <a:t>REMOÇÃO DE 9 Mm³</a:t>
              </a:r>
            </a:p>
          </p:txBody>
        </p:sp>
        <p:sp>
          <p:nvSpPr>
            <p:cNvPr id="15" name="CaixaDeTexto 14"/>
            <p:cNvSpPr txBox="1"/>
            <p:nvPr/>
          </p:nvSpPr>
          <p:spPr>
            <a:xfrm>
              <a:off x="10074208" y="5445804"/>
              <a:ext cx="918336" cy="215444"/>
            </a:xfrm>
            <a:prstGeom prst="rect">
              <a:avLst/>
            </a:prstGeom>
            <a:noFill/>
          </p:spPr>
          <p:txBody>
            <a:bodyPr wrap="square" rtlCol="0">
              <a:spAutoFit/>
            </a:bodyPr>
            <a:lstStyle/>
            <a:p>
              <a:pPr algn="ctr"/>
              <a:r>
                <a:rPr lang="pt-BR" sz="800" b="1" dirty="0"/>
                <a:t>EL.933,00</a:t>
              </a:r>
            </a:p>
          </p:txBody>
        </p:sp>
      </p:grpSp>
      <p:sp>
        <p:nvSpPr>
          <p:cNvPr id="18" name="CaixaDeTexto 17">
            <a:extLst/>
          </p:cNvPr>
          <p:cNvSpPr txBox="1"/>
          <p:nvPr/>
        </p:nvSpPr>
        <p:spPr>
          <a:xfrm>
            <a:off x="7061200" y="763201"/>
            <a:ext cx="2149499" cy="400110"/>
          </a:xfrm>
          <a:prstGeom prst="rect">
            <a:avLst/>
          </a:prstGeom>
          <a:noFill/>
        </p:spPr>
        <p:txBody>
          <a:bodyPr wrap="none" rtlCol="0">
            <a:spAutoFit/>
          </a:bodyPr>
          <a:lstStyle/>
          <a:p>
            <a:r>
              <a:rPr lang="pt-BR" sz="2000" b="1" dirty="0">
                <a:solidFill>
                  <a:schemeClr val="accent1">
                    <a:lumMod val="75000"/>
                  </a:schemeClr>
                </a:solidFill>
              </a:rPr>
              <a:t>O QUE SERÁ FEITO</a:t>
            </a:r>
          </a:p>
        </p:txBody>
      </p:sp>
      <p:sp>
        <p:nvSpPr>
          <p:cNvPr id="19" name="Retângulo 18">
            <a:extLst/>
          </p:cNvPr>
          <p:cNvSpPr/>
          <p:nvPr/>
        </p:nvSpPr>
        <p:spPr>
          <a:xfrm>
            <a:off x="6688230" y="1270612"/>
            <a:ext cx="3502517" cy="1631216"/>
          </a:xfrm>
          <a:prstGeom prst="rect">
            <a:avLst/>
          </a:prstGeom>
        </p:spPr>
        <p:txBody>
          <a:bodyPr wrap="square">
            <a:spAutoFit/>
          </a:bodyPr>
          <a:lstStyle/>
          <a:p>
            <a:pPr marL="285750" indent="-285750">
              <a:buClr>
                <a:schemeClr val="accent1">
                  <a:lumMod val="50000"/>
                </a:schemeClr>
              </a:buClr>
              <a:buFont typeface="Wingdings" panose="05000000000000000000" pitchFamily="2" charset="2"/>
              <a:buChar char="§"/>
            </a:pPr>
            <a:r>
              <a:rPr lang="pt-BR" sz="2000" dirty="0">
                <a:solidFill>
                  <a:schemeClr val="tx1">
                    <a:lumMod val="65000"/>
                    <a:lumOff val="35000"/>
                  </a:schemeClr>
                </a:solidFill>
              </a:rPr>
              <a:t>Canal de cintura;</a:t>
            </a:r>
          </a:p>
          <a:p>
            <a:pPr marL="285750" indent="-285750">
              <a:buClr>
                <a:schemeClr val="accent1">
                  <a:lumMod val="50000"/>
                </a:schemeClr>
              </a:buClr>
              <a:buFont typeface="Wingdings" panose="05000000000000000000" pitchFamily="2" charset="2"/>
              <a:buChar char="§"/>
            </a:pPr>
            <a:r>
              <a:rPr lang="pt-BR" sz="2000" dirty="0">
                <a:solidFill>
                  <a:schemeClr val="tx1">
                    <a:lumMod val="65000"/>
                    <a:lumOff val="35000"/>
                  </a:schemeClr>
                </a:solidFill>
              </a:rPr>
              <a:t>Remoção dos rejeitos;</a:t>
            </a:r>
          </a:p>
          <a:p>
            <a:pPr marL="285750" indent="-285750">
              <a:buClr>
                <a:schemeClr val="accent1">
                  <a:lumMod val="50000"/>
                </a:schemeClr>
              </a:buClr>
              <a:buFont typeface="Wingdings" panose="05000000000000000000" pitchFamily="2" charset="2"/>
              <a:buChar char="§"/>
            </a:pPr>
            <a:r>
              <a:rPr lang="pt-BR" sz="2000" dirty="0">
                <a:solidFill>
                  <a:schemeClr val="tx1">
                    <a:lumMod val="65000"/>
                    <a:lumOff val="35000"/>
                  </a:schemeClr>
                </a:solidFill>
              </a:rPr>
              <a:t>Remoção dos alteamentos;</a:t>
            </a:r>
          </a:p>
          <a:p>
            <a:pPr marL="285750" indent="-285750">
              <a:buClr>
                <a:schemeClr val="accent1">
                  <a:lumMod val="50000"/>
                </a:schemeClr>
              </a:buClr>
              <a:buFont typeface="Wingdings" panose="05000000000000000000" pitchFamily="2" charset="2"/>
              <a:buChar char="§"/>
            </a:pPr>
            <a:r>
              <a:rPr lang="pt-BR" sz="2000" dirty="0">
                <a:solidFill>
                  <a:schemeClr val="tx1">
                    <a:lumMod val="65000"/>
                    <a:lumOff val="35000"/>
                  </a:schemeClr>
                </a:solidFill>
              </a:rPr>
              <a:t>Descaracterização da estrutura.</a:t>
            </a:r>
          </a:p>
        </p:txBody>
      </p:sp>
    </p:spTree>
    <p:extLst>
      <p:ext uri="{BB962C8B-B14F-4D97-AF65-F5344CB8AC3E}">
        <p14:creationId xmlns:p14="http://schemas.microsoft.com/office/powerpoint/2010/main" val="1033855"/>
      </p:ext>
    </p:extLst>
  </p:cSld>
  <p:clrMapOvr>
    <a:masterClrMapping/>
  </p:clrMapOvr>
  <p:transition spd="slow">
    <p:cover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4970996" y="10900"/>
            <a:ext cx="218009" cy="359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76200" tIns="38100" rIns="76200" bIns="38100" numCol="1" anchor="ctr" anchorCtr="0" compatLnSpc="1">
            <a:prstTxWarp prst="textNoShape">
              <a:avLst/>
            </a:prstTxWarp>
            <a:spAutoFit/>
          </a:bodyPr>
          <a:lstStyle/>
          <a:p>
            <a:pPr algn="ctr" eaLnBrk="0" fontAlgn="base" hangingPunct="0">
              <a:spcBef>
                <a:spcPct val="0"/>
              </a:spcBef>
              <a:spcAft>
                <a:spcPct val="0"/>
              </a:spcAft>
            </a:pPr>
            <a:r>
              <a:rPr lang="pt-BR" altLang="pt-BR" sz="917">
                <a:latin typeface="Calibri" panose="020F0502020204030204" pitchFamily="34" charset="0"/>
                <a:ea typeface="Calibri" panose="020F0502020204030204" pitchFamily="34" charset="0"/>
                <a:cs typeface="Arial" panose="020B0604020202020204" pitchFamily="34" charset="0"/>
              </a:rPr>
              <a:t> </a:t>
            </a:r>
            <a:endParaRPr lang="pt-BR" altLang="pt-BR" sz="500"/>
          </a:p>
          <a:p>
            <a:pPr algn="ctr" eaLnBrk="0" fontAlgn="base" hangingPunct="0">
              <a:spcBef>
                <a:spcPct val="0"/>
              </a:spcBef>
              <a:spcAft>
                <a:spcPct val="0"/>
              </a:spcAft>
            </a:pPr>
            <a:r>
              <a:rPr lang="pt-BR" altLang="pt-BR" sz="917">
                <a:latin typeface="Arial" panose="020B0604020202020204" pitchFamily="34" charset="0"/>
                <a:ea typeface="Calibri" panose="020F0502020204030204" pitchFamily="34" charset="0"/>
                <a:cs typeface="Arial" panose="020B0604020202020204" pitchFamily="34" charset="0"/>
              </a:rPr>
              <a:t>  </a:t>
            </a:r>
            <a:endParaRPr lang="pt-BR" altLang="pt-BR" sz="1500">
              <a:latin typeface="Arial" panose="020B0604020202020204" pitchFamily="34" charset="0"/>
            </a:endParaRPr>
          </a:p>
        </p:txBody>
      </p:sp>
      <p:sp>
        <p:nvSpPr>
          <p:cNvPr id="9" name="Rectangle 4"/>
          <p:cNvSpPr>
            <a:spLocks noChangeArrowheads="1"/>
          </p:cNvSpPr>
          <p:nvPr/>
        </p:nvSpPr>
        <p:spPr bwMode="auto">
          <a:xfrm>
            <a:off x="5097996" y="137900"/>
            <a:ext cx="218009" cy="359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76200" tIns="38100" rIns="76200" bIns="38100" numCol="1" anchor="ctr" anchorCtr="0" compatLnSpc="1">
            <a:prstTxWarp prst="textNoShape">
              <a:avLst/>
            </a:prstTxWarp>
            <a:spAutoFit/>
          </a:bodyPr>
          <a:lstStyle/>
          <a:p>
            <a:pPr algn="ctr" eaLnBrk="0" fontAlgn="base" hangingPunct="0">
              <a:spcBef>
                <a:spcPct val="0"/>
              </a:spcBef>
              <a:spcAft>
                <a:spcPct val="0"/>
              </a:spcAft>
            </a:pPr>
            <a:r>
              <a:rPr lang="pt-BR" altLang="pt-BR" sz="917">
                <a:latin typeface="Calibri" panose="020F0502020204030204" pitchFamily="34" charset="0"/>
                <a:ea typeface="Calibri" panose="020F0502020204030204" pitchFamily="34" charset="0"/>
                <a:cs typeface="Arial" panose="020B0604020202020204" pitchFamily="34" charset="0"/>
              </a:rPr>
              <a:t> </a:t>
            </a:r>
            <a:endParaRPr lang="pt-BR" altLang="pt-BR" sz="500"/>
          </a:p>
          <a:p>
            <a:pPr algn="ctr" eaLnBrk="0" fontAlgn="base" hangingPunct="0">
              <a:spcBef>
                <a:spcPct val="0"/>
              </a:spcBef>
              <a:spcAft>
                <a:spcPct val="0"/>
              </a:spcAft>
            </a:pPr>
            <a:r>
              <a:rPr lang="pt-BR" altLang="pt-BR" sz="917">
                <a:latin typeface="Arial" panose="020B0604020202020204" pitchFamily="34" charset="0"/>
                <a:ea typeface="Calibri" panose="020F0502020204030204" pitchFamily="34" charset="0"/>
                <a:cs typeface="Arial" panose="020B0604020202020204" pitchFamily="34" charset="0"/>
              </a:rPr>
              <a:t>  </a:t>
            </a:r>
            <a:endParaRPr lang="pt-BR" altLang="pt-BR" sz="1500">
              <a:latin typeface="Arial" panose="020B0604020202020204" pitchFamily="34" charset="0"/>
            </a:endParaRPr>
          </a:p>
        </p:txBody>
      </p:sp>
      <p:sp>
        <p:nvSpPr>
          <p:cNvPr id="16" name="object 2"/>
          <p:cNvSpPr txBox="1">
            <a:spLocks/>
          </p:cNvSpPr>
          <p:nvPr/>
        </p:nvSpPr>
        <p:spPr>
          <a:xfrm>
            <a:off x="279400" y="-64100"/>
            <a:ext cx="11520000" cy="763200"/>
          </a:xfrm>
          <a:prstGeom prst="rect">
            <a:avLst/>
          </a:prstGeom>
        </p:spPr>
        <p:txBody>
          <a:bodyPr vert="horz" wrap="square" lIns="0" tIns="13335" rIns="0" bIns="0" rtlCol="0" anchor="ctr">
            <a:noAutofit/>
          </a:bodyPr>
          <a:lstStyle>
            <a:lvl1pPr>
              <a:defRPr>
                <a:latin typeface="+mj-lt"/>
                <a:ea typeface="+mj-ea"/>
                <a:cs typeface="+mj-cs"/>
              </a:defRPr>
            </a:lvl1pPr>
          </a:lstStyle>
          <a:p>
            <a:pPr marL="12700">
              <a:spcBef>
                <a:spcPts val="105"/>
              </a:spcBef>
            </a:pPr>
            <a:r>
              <a:rPr lang="pt-BR" sz="2400" b="1" kern="0" dirty="0">
                <a:solidFill>
                  <a:schemeClr val="accent1">
                    <a:lumMod val="50000"/>
                  </a:schemeClr>
                </a:solidFill>
                <a:latin typeface="Trebuchet MS" pitchFamily="34" charset="0"/>
                <a:ea typeface="+mn-ea"/>
                <a:cs typeface="+mn-cs"/>
              </a:rPr>
              <a:t>CSN Mineração – Barragem B4 – Empilhamento</a:t>
            </a:r>
          </a:p>
        </p:txBody>
      </p:sp>
      <p:pic>
        <p:nvPicPr>
          <p:cNvPr id="2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31800" y="806050"/>
            <a:ext cx="5516466" cy="3008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1" name="Grupo 1"/>
          <p:cNvGrpSpPr/>
          <p:nvPr/>
        </p:nvGrpSpPr>
        <p:grpSpPr>
          <a:xfrm>
            <a:off x="450516" y="4076700"/>
            <a:ext cx="5664071" cy="1086245"/>
            <a:chOff x="47328" y="4293096"/>
            <a:chExt cx="12097345" cy="2321306"/>
          </a:xfrm>
        </p:grpSpPr>
        <p:pic>
          <p:nvPicPr>
            <p:cNvPr id="22"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7328" y="4293097"/>
              <a:ext cx="12097345" cy="23213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3" name="CaixaDeTexto 22"/>
            <p:cNvSpPr txBox="1"/>
            <p:nvPr/>
          </p:nvSpPr>
          <p:spPr>
            <a:xfrm>
              <a:off x="4079777" y="4996248"/>
              <a:ext cx="862567" cy="369332"/>
            </a:xfrm>
            <a:prstGeom prst="rect">
              <a:avLst/>
            </a:prstGeom>
            <a:solidFill>
              <a:schemeClr val="bg1"/>
            </a:solidFill>
          </p:spPr>
          <p:txBody>
            <a:bodyPr wrap="square" rtlCol="0">
              <a:spAutoFit/>
            </a:bodyPr>
            <a:lstStyle/>
            <a:p>
              <a:pPr algn="ctr"/>
              <a:r>
                <a:rPr lang="pt-BR" sz="900" b="1" dirty="0"/>
                <a:t>PILHA B4   56  Mm³</a:t>
              </a:r>
            </a:p>
          </p:txBody>
        </p:sp>
        <p:sp>
          <p:nvSpPr>
            <p:cNvPr id="24" name="CaixaDeTexto 23"/>
            <p:cNvSpPr txBox="1"/>
            <p:nvPr/>
          </p:nvSpPr>
          <p:spPr>
            <a:xfrm>
              <a:off x="10320469" y="5453748"/>
              <a:ext cx="918336" cy="215444"/>
            </a:xfrm>
            <a:prstGeom prst="rect">
              <a:avLst/>
            </a:prstGeom>
            <a:noFill/>
          </p:spPr>
          <p:txBody>
            <a:bodyPr wrap="square" rtlCol="0">
              <a:spAutoFit/>
            </a:bodyPr>
            <a:lstStyle/>
            <a:p>
              <a:pPr algn="ctr"/>
              <a:r>
                <a:rPr lang="pt-BR" sz="800" b="1" dirty="0"/>
                <a:t>EL.933,50</a:t>
              </a:r>
            </a:p>
          </p:txBody>
        </p:sp>
        <p:sp>
          <p:nvSpPr>
            <p:cNvPr id="25" name="CaixaDeTexto 24"/>
            <p:cNvSpPr txBox="1"/>
            <p:nvPr/>
          </p:nvSpPr>
          <p:spPr>
            <a:xfrm>
              <a:off x="3836112" y="4293096"/>
              <a:ext cx="918336" cy="215444"/>
            </a:xfrm>
            <a:prstGeom prst="rect">
              <a:avLst/>
            </a:prstGeom>
            <a:noFill/>
          </p:spPr>
          <p:txBody>
            <a:bodyPr wrap="square" rtlCol="0">
              <a:spAutoFit/>
            </a:bodyPr>
            <a:lstStyle/>
            <a:p>
              <a:pPr algn="ctr"/>
              <a:r>
                <a:rPr lang="pt-BR" sz="800" b="1" dirty="0"/>
                <a:t>EL.1053,00</a:t>
              </a:r>
            </a:p>
          </p:txBody>
        </p:sp>
      </p:grpSp>
      <p:sp>
        <p:nvSpPr>
          <p:cNvPr id="26" name="CaixaDeTexto 25"/>
          <p:cNvSpPr txBox="1"/>
          <p:nvPr/>
        </p:nvSpPr>
        <p:spPr>
          <a:xfrm>
            <a:off x="3759582" y="3166120"/>
            <a:ext cx="1245298" cy="369332"/>
          </a:xfrm>
          <a:prstGeom prst="rect">
            <a:avLst/>
          </a:prstGeom>
          <a:noFill/>
        </p:spPr>
        <p:txBody>
          <a:bodyPr wrap="square" rtlCol="0">
            <a:spAutoFit/>
          </a:bodyPr>
          <a:lstStyle/>
          <a:p>
            <a:pPr algn="ctr"/>
            <a:r>
              <a:rPr lang="pt-BR" sz="900" b="1" dirty="0"/>
              <a:t>EL. 1053</a:t>
            </a:r>
          </a:p>
          <a:p>
            <a:pPr algn="ctr"/>
            <a:r>
              <a:rPr lang="pt-BR" sz="900" b="1" dirty="0"/>
              <a:t>PILHA B4   56  Mm³</a:t>
            </a:r>
          </a:p>
        </p:txBody>
      </p:sp>
      <p:sp>
        <p:nvSpPr>
          <p:cNvPr id="27" name="CaixaDeTexto 26">
            <a:extLst/>
          </p:cNvPr>
          <p:cNvSpPr txBox="1"/>
          <p:nvPr/>
        </p:nvSpPr>
        <p:spPr>
          <a:xfrm>
            <a:off x="6451600" y="806050"/>
            <a:ext cx="2149499" cy="400110"/>
          </a:xfrm>
          <a:prstGeom prst="rect">
            <a:avLst/>
          </a:prstGeom>
          <a:noFill/>
        </p:spPr>
        <p:txBody>
          <a:bodyPr wrap="none" rtlCol="0">
            <a:spAutoFit/>
          </a:bodyPr>
          <a:lstStyle/>
          <a:p>
            <a:r>
              <a:rPr lang="pt-BR" sz="2000" b="1" dirty="0">
                <a:solidFill>
                  <a:schemeClr val="accent1">
                    <a:lumMod val="75000"/>
                  </a:schemeClr>
                </a:solidFill>
              </a:rPr>
              <a:t>O QUE SERÁ FEITO</a:t>
            </a:r>
          </a:p>
        </p:txBody>
      </p:sp>
      <p:sp>
        <p:nvSpPr>
          <p:cNvPr id="28" name="Retângulo 27">
            <a:extLst/>
          </p:cNvPr>
          <p:cNvSpPr/>
          <p:nvPr/>
        </p:nvSpPr>
        <p:spPr>
          <a:xfrm>
            <a:off x="6299200" y="1802568"/>
            <a:ext cx="3502517" cy="1015663"/>
          </a:xfrm>
          <a:prstGeom prst="rect">
            <a:avLst/>
          </a:prstGeom>
        </p:spPr>
        <p:txBody>
          <a:bodyPr wrap="square">
            <a:spAutoFit/>
          </a:bodyPr>
          <a:lstStyle/>
          <a:p>
            <a:pPr marL="285750" indent="-285750" algn="just">
              <a:buClr>
                <a:schemeClr val="accent1">
                  <a:lumMod val="50000"/>
                </a:schemeClr>
              </a:buClr>
              <a:buFont typeface="Wingdings" panose="05000000000000000000" pitchFamily="2" charset="2"/>
              <a:buChar char="§"/>
            </a:pPr>
            <a:r>
              <a:rPr lang="pt-BR" sz="2000" dirty="0">
                <a:solidFill>
                  <a:schemeClr val="tx1">
                    <a:lumMod val="65000"/>
                    <a:lumOff val="35000"/>
                  </a:schemeClr>
                </a:solidFill>
              </a:rPr>
              <a:t>Remoção total dos rejeitos;</a:t>
            </a:r>
          </a:p>
          <a:p>
            <a:pPr marL="285750" indent="-285750" algn="just">
              <a:buClr>
                <a:schemeClr val="accent1">
                  <a:lumMod val="50000"/>
                </a:schemeClr>
              </a:buClr>
              <a:buFont typeface="Wingdings" panose="05000000000000000000" pitchFamily="2" charset="2"/>
              <a:buChar char="§"/>
            </a:pPr>
            <a:r>
              <a:rPr lang="pt-BR" sz="2000" dirty="0">
                <a:solidFill>
                  <a:schemeClr val="tx1">
                    <a:lumMod val="65000"/>
                    <a:lumOff val="35000"/>
                  </a:schemeClr>
                </a:solidFill>
              </a:rPr>
              <a:t>Dreno de fundo;</a:t>
            </a:r>
          </a:p>
          <a:p>
            <a:pPr marL="285750" indent="-285750" algn="just">
              <a:buClr>
                <a:schemeClr val="accent1">
                  <a:lumMod val="50000"/>
                </a:schemeClr>
              </a:buClr>
              <a:buFont typeface="Wingdings" panose="05000000000000000000" pitchFamily="2" charset="2"/>
              <a:buChar char="§"/>
            </a:pPr>
            <a:r>
              <a:rPr lang="pt-BR" sz="2000" dirty="0">
                <a:solidFill>
                  <a:schemeClr val="tx1">
                    <a:lumMod val="65000"/>
                    <a:lumOff val="35000"/>
                  </a:schemeClr>
                </a:solidFill>
              </a:rPr>
              <a:t>Pilha de rejeito filtrado.</a:t>
            </a:r>
          </a:p>
        </p:txBody>
      </p:sp>
    </p:spTree>
    <p:extLst>
      <p:ext uri="{BB962C8B-B14F-4D97-AF65-F5344CB8AC3E}">
        <p14:creationId xmlns:p14="http://schemas.microsoft.com/office/powerpoint/2010/main" val="2994037839"/>
      </p:ext>
    </p:extLst>
  </p:cSld>
  <p:clrMapOvr>
    <a:masterClrMapping/>
  </p:clrMapOvr>
  <p:transition spd="slow">
    <p:cover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90"/>
          <p:cNvSpPr txBox="1">
            <a:spLocks noGrp="1"/>
          </p:cNvSpPr>
          <p:nvPr>
            <p:ph type="title"/>
          </p:nvPr>
        </p:nvSpPr>
        <p:spPr>
          <a:xfrm>
            <a:off x="279400" y="192193"/>
            <a:ext cx="4368970" cy="318998"/>
          </a:xfrm>
          <a:prstGeom prst="rect">
            <a:avLst/>
          </a:prstGeom>
        </p:spPr>
        <p:txBody>
          <a:bodyPr vert="horz" wrap="square" lIns="0" tIns="11113" rIns="0" bIns="0" rtlCol="0">
            <a:spAutoFit/>
          </a:bodyPr>
          <a:lstStyle/>
          <a:p>
            <a:pPr algn="l" rtl="0" eaLnBrk="0" fontAlgn="base" hangingPunct="0">
              <a:spcBef>
                <a:spcPct val="50000"/>
              </a:spcBef>
              <a:spcAft>
                <a:spcPct val="0"/>
              </a:spcAft>
            </a:pPr>
            <a:r>
              <a:rPr lang="pt-BR" sz="2000" kern="1200" dirty="0">
                <a:solidFill>
                  <a:schemeClr val="accent1">
                    <a:lumMod val="50000"/>
                  </a:schemeClr>
                </a:solidFill>
                <a:latin typeface="+mn-lt"/>
                <a:ea typeface="+mn-ea"/>
                <a:cs typeface="+mn-cs"/>
              </a:rPr>
              <a:t>CSN MINERAÇÃO -  MANEJO DE REJEITO</a:t>
            </a:r>
          </a:p>
        </p:txBody>
      </p:sp>
      <p:pic>
        <p:nvPicPr>
          <p:cNvPr id="8" name="Imagem 7"/>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98500" y="2222500"/>
            <a:ext cx="2350463" cy="14343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cxnSp>
        <p:nvCxnSpPr>
          <p:cNvPr id="17" name="Conector de Seta Reta 16"/>
          <p:cNvCxnSpPr/>
          <p:nvPr/>
        </p:nvCxnSpPr>
        <p:spPr>
          <a:xfrm>
            <a:off x="3059601" y="2917626"/>
            <a:ext cx="1232931"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7" name="CaixaDeTexto 36"/>
          <p:cNvSpPr txBox="1"/>
          <p:nvPr/>
        </p:nvSpPr>
        <p:spPr>
          <a:xfrm>
            <a:off x="4306814" y="2769460"/>
            <a:ext cx="1435778" cy="323165"/>
          </a:xfrm>
          <a:prstGeom prst="rect">
            <a:avLst/>
          </a:prstGeom>
          <a:noFill/>
        </p:spPr>
        <p:txBody>
          <a:bodyPr wrap="none" rtlCol="0">
            <a:spAutoFit/>
          </a:bodyPr>
          <a:lstStyle/>
          <a:p>
            <a:pPr algn="ctr"/>
            <a:r>
              <a:rPr lang="pt-BR" sz="1500" b="1" dirty="0"/>
              <a:t>100% do rejeito</a:t>
            </a:r>
          </a:p>
        </p:txBody>
      </p:sp>
      <p:cxnSp>
        <p:nvCxnSpPr>
          <p:cNvPr id="42" name="Conector de Seta Reta 41"/>
          <p:cNvCxnSpPr/>
          <p:nvPr/>
        </p:nvCxnSpPr>
        <p:spPr>
          <a:xfrm flipV="1">
            <a:off x="5778500" y="2917626"/>
            <a:ext cx="1122185" cy="572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3" name="CaixaDeTexto 42"/>
          <p:cNvSpPr txBox="1"/>
          <p:nvPr/>
        </p:nvSpPr>
        <p:spPr>
          <a:xfrm>
            <a:off x="698500" y="3656806"/>
            <a:ext cx="2361101" cy="553998"/>
          </a:xfrm>
          <a:prstGeom prst="rect">
            <a:avLst/>
          </a:prstGeom>
          <a:noFill/>
        </p:spPr>
        <p:txBody>
          <a:bodyPr wrap="square" rtlCol="0">
            <a:spAutoFit/>
          </a:bodyPr>
          <a:lstStyle/>
          <a:p>
            <a:pPr algn="ctr"/>
            <a:r>
              <a:rPr lang="pt-BR" sz="1500" b="1" dirty="0"/>
              <a:t>Planta Central</a:t>
            </a:r>
          </a:p>
          <a:p>
            <a:pPr algn="ctr"/>
            <a:r>
              <a:rPr lang="pt-BR" sz="1500" b="1" dirty="0"/>
              <a:t>(beneficiamento a úmido)</a:t>
            </a:r>
          </a:p>
        </p:txBody>
      </p:sp>
      <p:sp>
        <p:nvSpPr>
          <p:cNvPr id="44" name="CaixaDeTexto 43"/>
          <p:cNvSpPr txBox="1"/>
          <p:nvPr/>
        </p:nvSpPr>
        <p:spPr>
          <a:xfrm>
            <a:off x="2966063" y="821779"/>
            <a:ext cx="4117281" cy="523220"/>
          </a:xfrm>
          <a:prstGeom prst="rect">
            <a:avLst/>
          </a:prstGeom>
          <a:noFill/>
        </p:spPr>
        <p:txBody>
          <a:bodyPr wrap="none" rtlCol="0">
            <a:spAutoFit/>
          </a:bodyPr>
          <a:lstStyle/>
          <a:p>
            <a:pPr algn="ctr"/>
            <a:r>
              <a:rPr lang="pt-BR" sz="2800" b="1" dirty="0">
                <a:solidFill>
                  <a:srgbClr val="002060"/>
                </a:solidFill>
              </a:rPr>
              <a:t>OPERAÇÃO ANTIGA - 2016</a:t>
            </a:r>
          </a:p>
        </p:txBody>
      </p:sp>
      <p:pic>
        <p:nvPicPr>
          <p:cNvPr id="2" name="Imagem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000440" y="2222501"/>
            <a:ext cx="2358993" cy="14330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4" name="CaixaDeTexto 13"/>
          <p:cNvSpPr txBox="1"/>
          <p:nvPr/>
        </p:nvSpPr>
        <p:spPr>
          <a:xfrm>
            <a:off x="7000441" y="3656112"/>
            <a:ext cx="2461059" cy="323165"/>
          </a:xfrm>
          <a:prstGeom prst="rect">
            <a:avLst/>
          </a:prstGeom>
          <a:noFill/>
        </p:spPr>
        <p:txBody>
          <a:bodyPr wrap="square" rtlCol="0">
            <a:spAutoFit/>
          </a:bodyPr>
          <a:lstStyle/>
          <a:p>
            <a:pPr algn="ctr"/>
            <a:r>
              <a:rPr lang="pt-BR" sz="1500" b="1" dirty="0"/>
              <a:t>Barragem</a:t>
            </a:r>
          </a:p>
        </p:txBody>
      </p:sp>
    </p:spTree>
    <p:extLst>
      <p:ext uri="{BB962C8B-B14F-4D97-AF65-F5344CB8AC3E}">
        <p14:creationId xmlns:p14="http://schemas.microsoft.com/office/powerpoint/2010/main" val="1879728086"/>
      </p:ext>
    </p:extLst>
  </p:cSld>
  <p:clrMapOvr>
    <a:masterClrMapping/>
  </p:clrMapOvr>
  <p:transition spd="slow">
    <p:cover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90"/>
          <p:cNvSpPr txBox="1">
            <a:spLocks noGrp="1"/>
          </p:cNvSpPr>
          <p:nvPr>
            <p:ph type="title"/>
          </p:nvPr>
        </p:nvSpPr>
        <p:spPr>
          <a:xfrm>
            <a:off x="324184" y="173648"/>
            <a:ext cx="4368970" cy="318998"/>
          </a:xfrm>
          <a:prstGeom prst="rect">
            <a:avLst/>
          </a:prstGeom>
        </p:spPr>
        <p:txBody>
          <a:bodyPr vert="horz" wrap="square" lIns="0" tIns="11113" rIns="0" bIns="0" rtlCol="0">
            <a:spAutoFit/>
          </a:bodyPr>
          <a:lstStyle/>
          <a:p>
            <a:pPr algn="l" rtl="0" eaLnBrk="0" fontAlgn="base" hangingPunct="0">
              <a:spcBef>
                <a:spcPct val="50000"/>
              </a:spcBef>
              <a:spcAft>
                <a:spcPct val="0"/>
              </a:spcAft>
            </a:pPr>
            <a:r>
              <a:rPr lang="pt-BR" sz="2000" kern="1200" dirty="0">
                <a:solidFill>
                  <a:schemeClr val="accent1">
                    <a:lumMod val="50000"/>
                  </a:schemeClr>
                </a:solidFill>
                <a:latin typeface="+mn-lt"/>
                <a:ea typeface="+mn-ea"/>
                <a:cs typeface="+mn-cs"/>
              </a:rPr>
              <a:t>CSN MINERAÇÃO -  MANEJO DE REJEITO</a:t>
            </a:r>
          </a:p>
        </p:txBody>
      </p:sp>
      <p:sp>
        <p:nvSpPr>
          <p:cNvPr id="37" name="CaixaDeTexto 36"/>
          <p:cNvSpPr txBox="1"/>
          <p:nvPr/>
        </p:nvSpPr>
        <p:spPr>
          <a:xfrm>
            <a:off x="3330470" y="2036419"/>
            <a:ext cx="1318374" cy="323165"/>
          </a:xfrm>
          <a:prstGeom prst="rect">
            <a:avLst/>
          </a:prstGeom>
          <a:noFill/>
        </p:spPr>
        <p:txBody>
          <a:bodyPr wrap="none" rtlCol="0">
            <a:spAutoFit/>
          </a:bodyPr>
          <a:lstStyle/>
          <a:p>
            <a:pPr algn="ctr"/>
            <a:r>
              <a:rPr lang="pt-BR" sz="1500" dirty="0"/>
              <a:t>40% do rejeito</a:t>
            </a:r>
          </a:p>
        </p:txBody>
      </p:sp>
      <p:grpSp>
        <p:nvGrpSpPr>
          <p:cNvPr id="242" name="Agrupar 241"/>
          <p:cNvGrpSpPr/>
          <p:nvPr/>
        </p:nvGrpSpPr>
        <p:grpSpPr>
          <a:xfrm>
            <a:off x="317500" y="2532434"/>
            <a:ext cx="2393193" cy="1988304"/>
            <a:chOff x="629105" y="2133600"/>
            <a:chExt cx="2871832" cy="2385965"/>
          </a:xfrm>
        </p:grpSpPr>
        <p:pic>
          <p:nvPicPr>
            <p:cNvPr id="8" name="Imagem 7"/>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29105" y="2133600"/>
              <a:ext cx="2820556" cy="172116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3" name="CaixaDeTexto 42"/>
            <p:cNvSpPr txBox="1"/>
            <p:nvPr/>
          </p:nvSpPr>
          <p:spPr>
            <a:xfrm>
              <a:off x="805890" y="3854767"/>
              <a:ext cx="2695047" cy="664798"/>
            </a:xfrm>
            <a:prstGeom prst="rect">
              <a:avLst/>
            </a:prstGeom>
            <a:noFill/>
          </p:spPr>
          <p:txBody>
            <a:bodyPr wrap="none" rtlCol="0">
              <a:spAutoFit/>
            </a:bodyPr>
            <a:lstStyle/>
            <a:p>
              <a:pPr algn="ctr"/>
              <a:r>
                <a:rPr lang="pt-BR" sz="1500" b="1" dirty="0"/>
                <a:t>Planta Central</a:t>
              </a:r>
            </a:p>
            <a:p>
              <a:pPr algn="ctr"/>
              <a:r>
                <a:rPr lang="pt-BR" sz="1500" b="1" dirty="0"/>
                <a:t>(beneficiamento a úmido)</a:t>
              </a:r>
            </a:p>
          </p:txBody>
        </p:sp>
      </p:grpSp>
      <p:sp>
        <p:nvSpPr>
          <p:cNvPr id="44" name="CaixaDeTexto 43"/>
          <p:cNvSpPr txBox="1"/>
          <p:nvPr/>
        </p:nvSpPr>
        <p:spPr>
          <a:xfrm>
            <a:off x="2267752" y="661744"/>
            <a:ext cx="5021824" cy="523220"/>
          </a:xfrm>
          <a:prstGeom prst="rect">
            <a:avLst/>
          </a:prstGeom>
          <a:noFill/>
        </p:spPr>
        <p:txBody>
          <a:bodyPr wrap="none" rtlCol="0">
            <a:spAutoFit/>
          </a:bodyPr>
          <a:lstStyle/>
          <a:p>
            <a:pPr algn="ctr"/>
            <a:r>
              <a:rPr lang="pt-BR" sz="2800" b="1" dirty="0">
                <a:solidFill>
                  <a:srgbClr val="002060"/>
                </a:solidFill>
              </a:rPr>
              <a:t>OPERAÇÃO ATUAL – DESDE 2018</a:t>
            </a:r>
          </a:p>
        </p:txBody>
      </p:sp>
      <p:grpSp>
        <p:nvGrpSpPr>
          <p:cNvPr id="247" name="Agrupar 246"/>
          <p:cNvGrpSpPr/>
          <p:nvPr/>
        </p:nvGrpSpPr>
        <p:grpSpPr>
          <a:xfrm>
            <a:off x="2654132" y="2181798"/>
            <a:ext cx="734145" cy="2135578"/>
            <a:chOff x="3198711" y="2529919"/>
            <a:chExt cx="880974" cy="1912620"/>
          </a:xfrm>
        </p:grpSpPr>
        <p:cxnSp>
          <p:nvCxnSpPr>
            <p:cNvPr id="12" name="Conector de Seta Reta 11"/>
            <p:cNvCxnSpPr/>
            <p:nvPr/>
          </p:nvCxnSpPr>
          <p:spPr>
            <a:xfrm>
              <a:off x="3470085" y="2529919"/>
              <a:ext cx="609600" cy="762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ector reto 12"/>
            <p:cNvCxnSpPr/>
            <p:nvPr/>
          </p:nvCxnSpPr>
          <p:spPr>
            <a:xfrm flipV="1">
              <a:off x="3198711" y="3490039"/>
              <a:ext cx="27137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Conector reto 13"/>
            <p:cNvCxnSpPr/>
            <p:nvPr/>
          </p:nvCxnSpPr>
          <p:spPr>
            <a:xfrm>
              <a:off x="3470085" y="2537539"/>
              <a:ext cx="0" cy="190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Conector de Seta Reta 14"/>
            <p:cNvCxnSpPr/>
            <p:nvPr/>
          </p:nvCxnSpPr>
          <p:spPr>
            <a:xfrm>
              <a:off x="3470085" y="4434919"/>
              <a:ext cx="609600" cy="762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16" name="CaixaDeTexto 15"/>
          <p:cNvSpPr txBox="1"/>
          <p:nvPr/>
        </p:nvSpPr>
        <p:spPr>
          <a:xfrm>
            <a:off x="3342894" y="4154980"/>
            <a:ext cx="1318374" cy="323165"/>
          </a:xfrm>
          <a:prstGeom prst="rect">
            <a:avLst/>
          </a:prstGeom>
          <a:noFill/>
        </p:spPr>
        <p:txBody>
          <a:bodyPr wrap="none" rtlCol="0">
            <a:spAutoFit/>
          </a:bodyPr>
          <a:lstStyle/>
          <a:p>
            <a:pPr algn="ctr"/>
            <a:r>
              <a:rPr lang="pt-BR" sz="1500" dirty="0"/>
              <a:t>60% do rejeito</a:t>
            </a:r>
          </a:p>
        </p:txBody>
      </p:sp>
      <p:grpSp>
        <p:nvGrpSpPr>
          <p:cNvPr id="248" name="Agrupar 247"/>
          <p:cNvGrpSpPr/>
          <p:nvPr/>
        </p:nvGrpSpPr>
        <p:grpSpPr>
          <a:xfrm>
            <a:off x="4934892" y="1902452"/>
            <a:ext cx="752130" cy="797461"/>
            <a:chOff x="6291967" y="1779161"/>
            <a:chExt cx="902556" cy="956953"/>
          </a:xfrm>
        </p:grpSpPr>
        <p:grpSp>
          <p:nvGrpSpPr>
            <p:cNvPr id="18" name="Group 2317"/>
            <p:cNvGrpSpPr>
              <a:grpSpLocks/>
            </p:cNvGrpSpPr>
            <p:nvPr/>
          </p:nvGrpSpPr>
          <p:grpSpPr bwMode="auto">
            <a:xfrm flipH="1">
              <a:off x="6401331" y="1779161"/>
              <a:ext cx="685800" cy="583466"/>
              <a:chOff x="0" y="0"/>
              <a:chExt cx="348" cy="137"/>
            </a:xfrm>
          </p:grpSpPr>
          <p:sp>
            <p:nvSpPr>
              <p:cNvPr id="19" name="AutoShape 2318"/>
              <p:cNvSpPr>
                <a:spLocks noChangeArrowheads="1"/>
              </p:cNvSpPr>
              <p:nvPr/>
            </p:nvSpPr>
            <p:spPr bwMode="auto">
              <a:xfrm>
                <a:off x="0" y="0"/>
                <a:ext cx="51" cy="133"/>
              </a:xfrm>
              <a:prstGeom prst="cube">
                <a:avLst>
                  <a:gd name="adj" fmla="val 25000"/>
                </a:avLst>
              </a:prstGeom>
              <a:gradFill rotWithShape="1">
                <a:gsLst>
                  <a:gs pos="0">
                    <a:srgbClr val="ECECEC"/>
                  </a:gs>
                  <a:gs pos="100000">
                    <a:srgbClr xmlns:mc="http://schemas.openxmlformats.org/markup-compatibility/2006" xmlns:a14="http://schemas.microsoft.com/office/drawing/2010/main" val="333333" mc:Ignorable="a14" a14:legacySpreadsheetColorIndex="63"/>
                  </a:gs>
                </a:gsLst>
                <a:lin ang="5400000" scaled="1"/>
              </a:gradFill>
              <a:ln w="9525">
                <a:solidFill>
                  <a:srgbClr xmlns:mc="http://schemas.openxmlformats.org/markup-compatibility/2006" xmlns:a14="http://schemas.microsoft.com/office/drawing/2010/main" val="333333" mc:Ignorable="a14" a14:legacySpreadsheetColorIndex="63"/>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sp>
            <p:nvSpPr>
              <p:cNvPr id="20" name="AutoShape 2319"/>
              <p:cNvSpPr>
                <a:spLocks noChangeArrowheads="1"/>
              </p:cNvSpPr>
              <p:nvPr/>
            </p:nvSpPr>
            <p:spPr bwMode="auto">
              <a:xfrm>
                <a:off x="230" y="111"/>
                <a:ext cx="46" cy="25"/>
              </a:xfrm>
              <a:prstGeom prst="roundRect">
                <a:avLst>
                  <a:gd name="adj" fmla="val 16667"/>
                </a:avLst>
              </a:prstGeom>
              <a:solidFill>
                <a:srgbClr xmlns:mc="http://schemas.openxmlformats.org/markup-compatibility/2006" xmlns:a14="http://schemas.microsoft.com/office/drawing/2010/main" val="333333" mc:Ignorable="a14" a14:legacySpreadsheetColorIndex="63"/>
              </a:solidFill>
              <a:ln w="9525" algn="ctr">
                <a:solidFill>
                  <a:srgbClr xmlns:mc="http://schemas.openxmlformats.org/markup-compatibility/2006" xmlns:a14="http://schemas.microsoft.com/office/drawing/2010/main" val="333333" mc:Ignorable="a14" a14:legacySpreadsheetColorIndex="63"/>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sp>
            <p:nvSpPr>
              <p:cNvPr id="21" name="AutoShape 2320"/>
              <p:cNvSpPr>
                <a:spLocks noChangeArrowheads="1"/>
              </p:cNvSpPr>
              <p:nvPr/>
            </p:nvSpPr>
            <p:spPr bwMode="auto">
              <a:xfrm>
                <a:off x="63" y="111"/>
                <a:ext cx="45" cy="24"/>
              </a:xfrm>
              <a:prstGeom prst="roundRect">
                <a:avLst>
                  <a:gd name="adj" fmla="val 16667"/>
                </a:avLst>
              </a:prstGeom>
              <a:gradFill rotWithShape="1">
                <a:gsLst>
                  <a:gs pos="0">
                    <a:srgbClr val="FFFFFF"/>
                  </a:gs>
                  <a:gs pos="100000">
                    <a:srgbClr xmlns:mc="http://schemas.openxmlformats.org/markup-compatibility/2006" xmlns:a14="http://schemas.microsoft.com/office/drawing/2010/main" val="C0C0C0" mc:Ignorable="a14" a14:legacySpreadsheetColorIndex="22"/>
                  </a:gs>
                </a:gsLst>
                <a:path path="shape">
                  <a:fillToRect l="50000" t="50000" r="50000" b="50000"/>
                </a:path>
              </a:gradFill>
              <a:ln w="9525" algn="ctr">
                <a:solidFill>
                  <a:srgbClr xmlns:mc="http://schemas.openxmlformats.org/markup-compatibility/2006" xmlns:a14="http://schemas.microsoft.com/office/drawing/2010/main" val="333333" mc:Ignorable="a14" a14:legacySpreadsheetColorIndex="63"/>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sp>
            <p:nvSpPr>
              <p:cNvPr id="22" name="AutoShape 2321"/>
              <p:cNvSpPr>
                <a:spLocks noChangeArrowheads="1"/>
              </p:cNvSpPr>
              <p:nvPr/>
            </p:nvSpPr>
            <p:spPr bwMode="auto">
              <a:xfrm>
                <a:off x="148" y="112"/>
                <a:ext cx="45" cy="24"/>
              </a:xfrm>
              <a:prstGeom prst="roundRect">
                <a:avLst>
                  <a:gd name="adj" fmla="val 16667"/>
                </a:avLst>
              </a:prstGeom>
              <a:gradFill rotWithShape="1">
                <a:gsLst>
                  <a:gs pos="0">
                    <a:srgbClr val="CDCDCD"/>
                  </a:gs>
                  <a:gs pos="100000">
                    <a:srgbClr xmlns:mc="http://schemas.openxmlformats.org/markup-compatibility/2006" xmlns:a14="http://schemas.microsoft.com/office/drawing/2010/main" val="808080" mc:Ignorable="a14" a14:legacySpreadsheetColorIndex="23"/>
                  </a:gs>
                </a:gsLst>
                <a:path path="shape">
                  <a:fillToRect l="50000" t="50000" r="50000" b="50000"/>
                </a:path>
              </a:gradFill>
              <a:ln w="9525" algn="ctr">
                <a:solidFill>
                  <a:srgbClr xmlns:mc="http://schemas.openxmlformats.org/markup-compatibility/2006" xmlns:a14="http://schemas.microsoft.com/office/drawing/2010/main" val="333333" mc:Ignorable="a14" a14:legacySpreadsheetColorIndex="63"/>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sp>
            <p:nvSpPr>
              <p:cNvPr id="23" name="AutoShape 2322"/>
              <p:cNvSpPr>
                <a:spLocks noChangeArrowheads="1"/>
              </p:cNvSpPr>
              <p:nvPr/>
            </p:nvSpPr>
            <p:spPr bwMode="auto">
              <a:xfrm>
                <a:off x="39" y="19"/>
                <a:ext cx="271" cy="101"/>
              </a:xfrm>
              <a:prstGeom prst="can">
                <a:avLst>
                  <a:gd name="adj" fmla="val 25000"/>
                </a:avLst>
              </a:prstGeom>
              <a:gradFill flip="none" rotWithShape="1">
                <a:gsLst>
                  <a:gs pos="0">
                    <a:srgbClr val="ECECEC"/>
                  </a:gs>
                  <a:gs pos="100000">
                    <a:srgbClr xmlns:mc="http://schemas.openxmlformats.org/markup-compatibility/2006" xmlns:a14="http://schemas.microsoft.com/office/drawing/2010/main" val="333333" mc:Ignorable="a14" a14:legacySpreadsheetColorIndex="63"/>
                  </a:gs>
                </a:gsLst>
                <a:path path="circle">
                  <a:fillToRect l="50000" t="50000" r="50000" b="50000"/>
                </a:path>
                <a:tileRect/>
              </a:gradFill>
              <a:ln w="9525">
                <a:solidFill>
                  <a:srgbClr xmlns:mc="http://schemas.openxmlformats.org/markup-compatibility/2006" xmlns:a14="http://schemas.microsoft.com/office/drawing/2010/main" val="333333" mc:Ignorable="a14" a14:legacySpreadsheetColorIndex="63"/>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sp>
            <p:nvSpPr>
              <p:cNvPr id="24" name="Oval 2323"/>
              <p:cNvSpPr>
                <a:spLocks noChangeArrowheads="1"/>
              </p:cNvSpPr>
              <p:nvPr/>
            </p:nvSpPr>
            <p:spPr bwMode="auto">
              <a:xfrm>
                <a:off x="88" y="26"/>
                <a:ext cx="171" cy="14"/>
              </a:xfrm>
              <a:prstGeom prst="ellipse">
                <a:avLst/>
              </a:prstGeom>
              <a:gradFill rotWithShape="1">
                <a:gsLst>
                  <a:gs pos="0">
                    <a:srgbClr val="ECECEC"/>
                  </a:gs>
                  <a:gs pos="100000">
                    <a:srgbClr xmlns:mc="http://schemas.openxmlformats.org/markup-compatibility/2006" xmlns:a14="http://schemas.microsoft.com/office/drawing/2010/main" val="333333" mc:Ignorable="a14" a14:legacySpreadsheetColorIndex="63"/>
                  </a:gs>
                </a:gsLst>
                <a:lin ang="5400000" scaled="1"/>
              </a:gradFill>
              <a:ln w="9525" algn="ctr">
                <a:solidFill>
                  <a:srgbClr xmlns:mc="http://schemas.openxmlformats.org/markup-compatibility/2006" xmlns:a14="http://schemas.microsoft.com/office/drawing/2010/main" val="333333" mc:Ignorable="a14" a14:legacySpreadsheetColorIndex="63"/>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sp>
            <p:nvSpPr>
              <p:cNvPr id="25" name="AutoShape 2324"/>
              <p:cNvSpPr>
                <a:spLocks noChangeArrowheads="1"/>
              </p:cNvSpPr>
              <p:nvPr/>
            </p:nvSpPr>
            <p:spPr bwMode="auto">
              <a:xfrm>
                <a:off x="303" y="2"/>
                <a:ext cx="45" cy="135"/>
              </a:xfrm>
              <a:prstGeom prst="cube">
                <a:avLst>
                  <a:gd name="adj" fmla="val 25000"/>
                </a:avLst>
              </a:prstGeom>
              <a:gradFill rotWithShape="1">
                <a:gsLst>
                  <a:gs pos="0">
                    <a:srgbClr val="ECECEC"/>
                  </a:gs>
                  <a:gs pos="100000">
                    <a:srgbClr xmlns:mc="http://schemas.openxmlformats.org/markup-compatibility/2006" xmlns:a14="http://schemas.microsoft.com/office/drawing/2010/main" val="333333" mc:Ignorable="a14" a14:legacySpreadsheetColorIndex="63"/>
                  </a:gs>
                </a:gsLst>
                <a:lin ang="5400000" scaled="1"/>
              </a:gradFill>
              <a:ln w="9525">
                <a:solidFill>
                  <a:srgbClr xmlns:mc="http://schemas.openxmlformats.org/markup-compatibility/2006" xmlns:a14="http://schemas.microsoft.com/office/drawing/2010/main" val="333333" mc:Ignorable="a14" a14:legacySpreadsheetColorIndex="63"/>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grpSp>
        <p:sp>
          <p:nvSpPr>
            <p:cNvPr id="26" name="CaixaDeTexto 25"/>
            <p:cNvSpPr txBox="1"/>
            <p:nvPr/>
          </p:nvSpPr>
          <p:spPr>
            <a:xfrm>
              <a:off x="6291967" y="2348316"/>
              <a:ext cx="902556" cy="387798"/>
            </a:xfrm>
            <a:prstGeom prst="rect">
              <a:avLst/>
            </a:prstGeom>
            <a:noFill/>
          </p:spPr>
          <p:txBody>
            <a:bodyPr wrap="none" rtlCol="0">
              <a:spAutoFit/>
            </a:bodyPr>
            <a:lstStyle/>
            <a:p>
              <a:pPr algn="ctr"/>
              <a:r>
                <a:rPr lang="pt-BR" sz="1500" dirty="0"/>
                <a:t>CMAI 1</a:t>
              </a:r>
            </a:p>
          </p:txBody>
        </p:sp>
      </p:grpSp>
      <p:grpSp>
        <p:nvGrpSpPr>
          <p:cNvPr id="35" name="Agrupar 34"/>
          <p:cNvGrpSpPr/>
          <p:nvPr/>
        </p:nvGrpSpPr>
        <p:grpSpPr>
          <a:xfrm>
            <a:off x="5660394" y="1635782"/>
            <a:ext cx="506791" cy="1185996"/>
            <a:chOff x="7180154" y="3639698"/>
            <a:chExt cx="880974" cy="1912620"/>
          </a:xfrm>
        </p:grpSpPr>
        <p:cxnSp>
          <p:nvCxnSpPr>
            <p:cNvPr id="27" name="Conector de Seta Reta 26"/>
            <p:cNvCxnSpPr/>
            <p:nvPr/>
          </p:nvCxnSpPr>
          <p:spPr>
            <a:xfrm>
              <a:off x="7451528" y="3639698"/>
              <a:ext cx="609600" cy="762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Conector reto 27"/>
            <p:cNvCxnSpPr/>
            <p:nvPr/>
          </p:nvCxnSpPr>
          <p:spPr>
            <a:xfrm flipV="1">
              <a:off x="7180154" y="4599818"/>
              <a:ext cx="27137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Conector reto 28"/>
            <p:cNvCxnSpPr/>
            <p:nvPr/>
          </p:nvCxnSpPr>
          <p:spPr>
            <a:xfrm>
              <a:off x="7451528" y="3647318"/>
              <a:ext cx="0" cy="190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Conector de Seta Reta 29"/>
            <p:cNvCxnSpPr/>
            <p:nvPr/>
          </p:nvCxnSpPr>
          <p:spPr>
            <a:xfrm>
              <a:off x="7451528" y="5544698"/>
              <a:ext cx="609600" cy="762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29" name="Agrupar 228"/>
          <p:cNvGrpSpPr/>
          <p:nvPr/>
        </p:nvGrpSpPr>
        <p:grpSpPr>
          <a:xfrm>
            <a:off x="6123555" y="1409700"/>
            <a:ext cx="3317696" cy="738590"/>
            <a:chOff x="7757825" y="1330290"/>
            <a:chExt cx="3981235" cy="886308"/>
          </a:xfrm>
        </p:grpSpPr>
        <p:sp>
          <p:nvSpPr>
            <p:cNvPr id="45" name="CaixaDeTexto 44"/>
            <p:cNvSpPr txBox="1"/>
            <p:nvPr/>
          </p:nvSpPr>
          <p:spPr>
            <a:xfrm>
              <a:off x="7757825" y="1418347"/>
              <a:ext cx="673646" cy="387798"/>
            </a:xfrm>
            <a:prstGeom prst="rect">
              <a:avLst/>
            </a:prstGeom>
            <a:noFill/>
          </p:spPr>
          <p:txBody>
            <a:bodyPr wrap="none" rtlCol="0">
              <a:spAutoFit/>
            </a:bodyPr>
            <a:lstStyle/>
            <a:p>
              <a:pPr algn="ctr"/>
              <a:r>
                <a:rPr lang="pt-BR" sz="1500" dirty="0"/>
                <a:t>20% </a:t>
              </a:r>
            </a:p>
          </p:txBody>
        </p:sp>
        <p:grpSp>
          <p:nvGrpSpPr>
            <p:cNvPr id="46" name="Group 108"/>
            <p:cNvGrpSpPr>
              <a:grpSpLocks/>
            </p:cNvGrpSpPr>
            <p:nvPr/>
          </p:nvGrpSpPr>
          <p:grpSpPr bwMode="auto">
            <a:xfrm flipH="1">
              <a:off x="9929307" y="1394952"/>
              <a:ext cx="1809753" cy="384209"/>
              <a:chOff x="0" y="0"/>
              <a:chExt cx="193" cy="40"/>
            </a:xfrm>
          </p:grpSpPr>
          <p:sp>
            <p:nvSpPr>
              <p:cNvPr id="47" name="Freeform 109"/>
              <p:cNvSpPr>
                <a:spLocks/>
              </p:cNvSpPr>
              <p:nvPr/>
            </p:nvSpPr>
            <p:spPr bwMode="auto">
              <a:xfrm>
                <a:off x="11" y="3"/>
                <a:ext cx="25" cy="15"/>
              </a:xfrm>
              <a:custGeom>
                <a:avLst/>
                <a:gdLst>
                  <a:gd name="T0" fmla="*/ 0 w 139"/>
                  <a:gd name="T1" fmla="*/ 1 h 37"/>
                  <a:gd name="T2" fmla="*/ 0 w 139"/>
                  <a:gd name="T3" fmla="*/ 0 h 37"/>
                  <a:gd name="T4" fmla="*/ 0 w 139"/>
                  <a:gd name="T5" fmla="*/ 0 h 37"/>
                  <a:gd name="T6" fmla="*/ 0 w 139"/>
                  <a:gd name="T7" fmla="*/ 1 h 37"/>
                  <a:gd name="T8" fmla="*/ 0 w 139"/>
                  <a:gd name="T9" fmla="*/ 1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9" h="37">
                    <a:moveTo>
                      <a:pt x="139" y="37"/>
                    </a:moveTo>
                    <a:lnTo>
                      <a:pt x="104" y="0"/>
                    </a:lnTo>
                    <a:lnTo>
                      <a:pt x="44" y="0"/>
                    </a:lnTo>
                    <a:lnTo>
                      <a:pt x="0" y="37"/>
                    </a:lnTo>
                    <a:lnTo>
                      <a:pt x="139" y="37"/>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48" name="Oval 110"/>
              <p:cNvSpPr>
                <a:spLocks noChangeArrowheads="1"/>
              </p:cNvSpPr>
              <p:nvPr/>
            </p:nvSpPr>
            <p:spPr bwMode="auto">
              <a:xfrm>
                <a:off x="116" y="10"/>
                <a:ext cx="4" cy="5"/>
              </a:xfrm>
              <a:prstGeom prst="ellipse">
                <a:avLst/>
              </a:prstGeom>
              <a:solidFill>
                <a:srgbClr val="E3002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49" name="Oval 111"/>
              <p:cNvSpPr>
                <a:spLocks noChangeArrowheads="1"/>
              </p:cNvSpPr>
              <p:nvPr/>
            </p:nvSpPr>
            <p:spPr bwMode="auto">
              <a:xfrm>
                <a:off x="116" y="10"/>
                <a:ext cx="2" cy="3"/>
              </a:xfrm>
              <a:prstGeom prst="ellipse">
                <a:avLst/>
              </a:prstGeom>
              <a:solidFill>
                <a:srgbClr val="EF002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50" name="Oval 112"/>
              <p:cNvSpPr>
                <a:spLocks noChangeArrowheads="1"/>
              </p:cNvSpPr>
              <p:nvPr/>
            </p:nvSpPr>
            <p:spPr bwMode="auto">
              <a:xfrm>
                <a:off x="116" y="10"/>
                <a:ext cx="4" cy="5"/>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51" name="Freeform 113"/>
              <p:cNvSpPr>
                <a:spLocks/>
              </p:cNvSpPr>
              <p:nvPr/>
            </p:nvSpPr>
            <p:spPr bwMode="auto">
              <a:xfrm>
                <a:off x="141" y="8"/>
                <a:ext cx="10" cy="4"/>
              </a:xfrm>
              <a:custGeom>
                <a:avLst/>
                <a:gdLst>
                  <a:gd name="T0" fmla="*/ 0 w 86"/>
                  <a:gd name="T1" fmla="*/ 0 h 19"/>
                  <a:gd name="T2" fmla="*/ 0 w 86"/>
                  <a:gd name="T3" fmla="*/ 0 h 19"/>
                  <a:gd name="T4" fmla="*/ 0 w 86"/>
                  <a:gd name="T5" fmla="*/ 0 h 19"/>
                  <a:gd name="T6" fmla="*/ 0 w 86"/>
                  <a:gd name="T7" fmla="*/ 0 h 19"/>
                  <a:gd name="T8" fmla="*/ 0 w 86"/>
                  <a:gd name="T9" fmla="*/ 0 h 19"/>
                  <a:gd name="T10" fmla="*/ 0 w 86"/>
                  <a:gd name="T11" fmla="*/ 0 h 19"/>
                  <a:gd name="T12" fmla="*/ 0 w 86"/>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6" h="19">
                    <a:moveTo>
                      <a:pt x="86" y="0"/>
                    </a:moveTo>
                    <a:lnTo>
                      <a:pt x="0" y="0"/>
                    </a:lnTo>
                    <a:lnTo>
                      <a:pt x="78" y="0"/>
                    </a:lnTo>
                    <a:lnTo>
                      <a:pt x="78" y="19"/>
                    </a:lnTo>
                    <a:lnTo>
                      <a:pt x="86" y="19"/>
                    </a:lnTo>
                    <a:lnTo>
                      <a:pt x="86" y="0"/>
                    </a:lnTo>
                    <a:close/>
                  </a:path>
                </a:pathLst>
              </a:custGeom>
              <a:solidFill>
                <a:srgbClr val="FAF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52" name="Freeform 114"/>
              <p:cNvSpPr>
                <a:spLocks/>
              </p:cNvSpPr>
              <p:nvPr/>
            </p:nvSpPr>
            <p:spPr bwMode="auto">
              <a:xfrm>
                <a:off x="141" y="8"/>
                <a:ext cx="10" cy="4"/>
              </a:xfrm>
              <a:custGeom>
                <a:avLst/>
                <a:gdLst>
                  <a:gd name="T0" fmla="*/ 0 w 86"/>
                  <a:gd name="T1" fmla="*/ 0 h 19"/>
                  <a:gd name="T2" fmla="*/ 0 w 86"/>
                  <a:gd name="T3" fmla="*/ 0 h 19"/>
                  <a:gd name="T4" fmla="*/ 0 w 86"/>
                  <a:gd name="T5" fmla="*/ 0 h 19"/>
                  <a:gd name="T6" fmla="*/ 0 w 86"/>
                  <a:gd name="T7" fmla="*/ 0 h 19"/>
                  <a:gd name="T8" fmla="*/ 0 w 86"/>
                  <a:gd name="T9" fmla="*/ 0 h 19"/>
                  <a:gd name="T10" fmla="*/ 0 w 86"/>
                  <a:gd name="T11" fmla="*/ 0 h 19"/>
                  <a:gd name="T12" fmla="*/ 0 w 86"/>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6" h="19">
                    <a:moveTo>
                      <a:pt x="86" y="0"/>
                    </a:moveTo>
                    <a:lnTo>
                      <a:pt x="0" y="0"/>
                    </a:lnTo>
                    <a:lnTo>
                      <a:pt x="78" y="0"/>
                    </a:lnTo>
                    <a:lnTo>
                      <a:pt x="78" y="19"/>
                    </a:lnTo>
                    <a:lnTo>
                      <a:pt x="86" y="19"/>
                    </a:lnTo>
                    <a:lnTo>
                      <a:pt x="86" y="0"/>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53" name="Rectangle 115"/>
              <p:cNvSpPr>
                <a:spLocks noChangeArrowheads="1"/>
              </p:cNvSpPr>
              <p:nvPr/>
            </p:nvSpPr>
            <p:spPr bwMode="auto">
              <a:xfrm>
                <a:off x="141" y="10"/>
                <a:ext cx="1" cy="20"/>
              </a:xfrm>
              <a:prstGeom prst="rect">
                <a:avLst/>
              </a:prstGeom>
              <a:solidFill>
                <a:srgbClr val="F9002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54" name="Rectangle 116"/>
              <p:cNvSpPr>
                <a:spLocks noChangeArrowheads="1"/>
              </p:cNvSpPr>
              <p:nvPr/>
            </p:nvSpPr>
            <p:spPr bwMode="auto">
              <a:xfrm>
                <a:off x="142" y="10"/>
                <a:ext cx="2" cy="20"/>
              </a:xfrm>
              <a:prstGeom prst="rect">
                <a:avLst/>
              </a:prstGeom>
              <a:solidFill>
                <a:srgbClr val="EA002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55" name="Rectangle 117"/>
              <p:cNvSpPr>
                <a:spLocks noChangeArrowheads="1"/>
              </p:cNvSpPr>
              <p:nvPr/>
            </p:nvSpPr>
            <p:spPr bwMode="auto">
              <a:xfrm>
                <a:off x="144" y="10"/>
                <a:ext cx="1" cy="20"/>
              </a:xfrm>
              <a:prstGeom prst="rect">
                <a:avLst/>
              </a:prstGeom>
              <a:solidFill>
                <a:srgbClr val="C8001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56" name="Rectangle 118"/>
              <p:cNvSpPr>
                <a:spLocks noChangeArrowheads="1"/>
              </p:cNvSpPr>
              <p:nvPr/>
            </p:nvSpPr>
            <p:spPr bwMode="auto">
              <a:xfrm>
                <a:off x="145" y="10"/>
                <a:ext cx="1" cy="20"/>
              </a:xfrm>
              <a:prstGeom prst="rect">
                <a:avLst/>
              </a:prstGeom>
              <a:solidFill>
                <a:srgbClr val="A8001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57" name="Rectangle 119"/>
              <p:cNvSpPr>
                <a:spLocks noChangeArrowheads="1"/>
              </p:cNvSpPr>
              <p:nvPr/>
            </p:nvSpPr>
            <p:spPr bwMode="auto">
              <a:xfrm>
                <a:off x="146" y="10"/>
                <a:ext cx="2" cy="20"/>
              </a:xfrm>
              <a:prstGeom prst="rect">
                <a:avLst/>
              </a:prstGeom>
              <a:solidFill>
                <a:srgbClr val="75001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58" name="Rectangle 120"/>
              <p:cNvSpPr>
                <a:spLocks noChangeArrowheads="1"/>
              </p:cNvSpPr>
              <p:nvPr/>
            </p:nvSpPr>
            <p:spPr bwMode="auto">
              <a:xfrm>
                <a:off x="148" y="10"/>
                <a:ext cx="1" cy="20"/>
              </a:xfrm>
              <a:prstGeom prst="rect">
                <a:avLst/>
              </a:prstGeom>
              <a:solidFill>
                <a:srgbClr val="51000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59" name="Rectangle 121"/>
              <p:cNvSpPr>
                <a:spLocks noChangeArrowheads="1"/>
              </p:cNvSpPr>
              <p:nvPr/>
            </p:nvSpPr>
            <p:spPr bwMode="auto">
              <a:xfrm>
                <a:off x="141" y="10"/>
                <a:ext cx="8" cy="2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60" name="Rectangle 122"/>
              <p:cNvSpPr>
                <a:spLocks noChangeArrowheads="1"/>
              </p:cNvSpPr>
              <p:nvPr/>
            </p:nvSpPr>
            <p:spPr bwMode="auto">
              <a:xfrm>
                <a:off x="116" y="14"/>
                <a:ext cx="25" cy="2"/>
              </a:xfrm>
              <a:prstGeom prst="rect">
                <a:avLst/>
              </a:prstGeom>
              <a:solidFill>
                <a:srgbClr val="E3002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61" name="Rectangle 123"/>
              <p:cNvSpPr>
                <a:spLocks noChangeArrowheads="1"/>
              </p:cNvSpPr>
              <p:nvPr/>
            </p:nvSpPr>
            <p:spPr bwMode="auto">
              <a:xfrm>
                <a:off x="116" y="16"/>
                <a:ext cx="25" cy="3"/>
              </a:xfrm>
              <a:prstGeom prst="rect">
                <a:avLst/>
              </a:prstGeom>
              <a:solidFill>
                <a:srgbClr val="E5002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62" name="Rectangle 124"/>
              <p:cNvSpPr>
                <a:spLocks noChangeArrowheads="1"/>
              </p:cNvSpPr>
              <p:nvPr/>
            </p:nvSpPr>
            <p:spPr bwMode="auto">
              <a:xfrm>
                <a:off x="116" y="19"/>
                <a:ext cx="25" cy="2"/>
              </a:xfrm>
              <a:prstGeom prst="rect">
                <a:avLst/>
              </a:prstGeom>
              <a:solidFill>
                <a:srgbClr val="EB002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63" name="Rectangle 125"/>
              <p:cNvSpPr>
                <a:spLocks noChangeArrowheads="1"/>
              </p:cNvSpPr>
              <p:nvPr/>
            </p:nvSpPr>
            <p:spPr bwMode="auto">
              <a:xfrm>
                <a:off x="116" y="21"/>
                <a:ext cx="25" cy="4"/>
              </a:xfrm>
              <a:prstGeom prst="rect">
                <a:avLst/>
              </a:prstGeom>
              <a:solidFill>
                <a:srgbClr val="F2002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64" name="Rectangle 126"/>
              <p:cNvSpPr>
                <a:spLocks noChangeArrowheads="1"/>
              </p:cNvSpPr>
              <p:nvPr/>
            </p:nvSpPr>
            <p:spPr bwMode="auto">
              <a:xfrm>
                <a:off x="116" y="25"/>
                <a:ext cx="25" cy="1"/>
              </a:xfrm>
              <a:prstGeom prst="rect">
                <a:avLst/>
              </a:prstGeom>
              <a:solidFill>
                <a:srgbClr val="F7002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65" name="Rectangle 127"/>
              <p:cNvSpPr>
                <a:spLocks noChangeArrowheads="1"/>
              </p:cNvSpPr>
              <p:nvPr/>
            </p:nvSpPr>
            <p:spPr bwMode="auto">
              <a:xfrm>
                <a:off x="116" y="26"/>
                <a:ext cx="25" cy="4"/>
              </a:xfrm>
              <a:prstGeom prst="rect">
                <a:avLst/>
              </a:prstGeom>
              <a:solidFill>
                <a:srgbClr val="FB002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66" name="Rectangle 128"/>
              <p:cNvSpPr>
                <a:spLocks noChangeArrowheads="1"/>
              </p:cNvSpPr>
              <p:nvPr/>
            </p:nvSpPr>
            <p:spPr bwMode="auto">
              <a:xfrm>
                <a:off x="116" y="14"/>
                <a:ext cx="25" cy="16"/>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67" name="Rectangle 129"/>
              <p:cNvSpPr>
                <a:spLocks noChangeArrowheads="1"/>
              </p:cNvSpPr>
              <p:nvPr/>
            </p:nvSpPr>
            <p:spPr bwMode="auto">
              <a:xfrm>
                <a:off x="114" y="17"/>
                <a:ext cx="2" cy="13"/>
              </a:xfrm>
              <a:prstGeom prst="rect">
                <a:avLst/>
              </a:prstGeom>
              <a:solidFill>
                <a:srgbClr val="FFFFFF"/>
              </a:solidFill>
              <a:ln w="14288">
                <a:solidFill>
                  <a:srgbClr val="000066"/>
                </a:solidFill>
                <a:miter lim="800000"/>
                <a:headEnd/>
                <a:tailEnd/>
              </a:ln>
            </p:spPr>
            <p:txBody>
              <a:bodyPr/>
              <a:lstStyle/>
              <a:p>
                <a:endParaRPr lang="pt-BR" sz="1500"/>
              </a:p>
            </p:txBody>
          </p:sp>
          <p:sp>
            <p:nvSpPr>
              <p:cNvPr id="68" name="Rectangle 130"/>
              <p:cNvSpPr>
                <a:spLocks noChangeArrowheads="1"/>
              </p:cNvSpPr>
              <p:nvPr/>
            </p:nvSpPr>
            <p:spPr bwMode="auto">
              <a:xfrm>
                <a:off x="114" y="32"/>
                <a:ext cx="35" cy="2"/>
              </a:xfrm>
              <a:prstGeom prst="rect">
                <a:avLst/>
              </a:prstGeom>
              <a:solidFill>
                <a:srgbClr val="808080"/>
              </a:solidFill>
              <a:ln w="14288">
                <a:solidFill>
                  <a:srgbClr val="000066"/>
                </a:solidFill>
                <a:miter lim="800000"/>
                <a:headEnd/>
                <a:tailEnd/>
              </a:ln>
            </p:spPr>
            <p:txBody>
              <a:bodyPr/>
              <a:lstStyle/>
              <a:p>
                <a:endParaRPr lang="pt-BR" sz="1500"/>
              </a:p>
            </p:txBody>
          </p:sp>
          <p:sp>
            <p:nvSpPr>
              <p:cNvPr id="69" name="Rectangle 131"/>
              <p:cNvSpPr>
                <a:spLocks noChangeArrowheads="1"/>
              </p:cNvSpPr>
              <p:nvPr/>
            </p:nvSpPr>
            <p:spPr bwMode="auto">
              <a:xfrm>
                <a:off x="128" y="34"/>
                <a:ext cx="9" cy="2"/>
              </a:xfrm>
              <a:prstGeom prst="rect">
                <a:avLst/>
              </a:prstGeom>
              <a:solidFill>
                <a:srgbClr val="042CA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70" name="Rectangle 132"/>
              <p:cNvSpPr>
                <a:spLocks noChangeArrowheads="1"/>
              </p:cNvSpPr>
              <p:nvPr/>
            </p:nvSpPr>
            <p:spPr bwMode="auto">
              <a:xfrm>
                <a:off x="128" y="36"/>
                <a:ext cx="9" cy="2"/>
              </a:xfrm>
              <a:prstGeom prst="rect">
                <a:avLst/>
              </a:prstGeom>
              <a:solidFill>
                <a:srgbClr val="042CA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71" name="Rectangle 133"/>
              <p:cNvSpPr>
                <a:spLocks noChangeArrowheads="1"/>
              </p:cNvSpPr>
              <p:nvPr/>
            </p:nvSpPr>
            <p:spPr bwMode="auto">
              <a:xfrm>
                <a:off x="128" y="34"/>
                <a:ext cx="9" cy="4"/>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72" name="Rectangle 134"/>
              <p:cNvSpPr>
                <a:spLocks noChangeArrowheads="1"/>
              </p:cNvSpPr>
              <p:nvPr/>
            </p:nvSpPr>
            <p:spPr bwMode="auto">
              <a:xfrm>
                <a:off x="142" y="34"/>
                <a:ext cx="9" cy="2"/>
              </a:xfrm>
              <a:prstGeom prst="rect">
                <a:avLst/>
              </a:prstGeom>
              <a:solidFill>
                <a:srgbClr val="03279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73" name="Rectangle 135"/>
              <p:cNvSpPr>
                <a:spLocks noChangeArrowheads="1"/>
              </p:cNvSpPr>
              <p:nvPr/>
            </p:nvSpPr>
            <p:spPr bwMode="auto">
              <a:xfrm>
                <a:off x="142" y="34"/>
                <a:ext cx="9" cy="2"/>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74" name="Oval 136"/>
              <p:cNvSpPr>
                <a:spLocks noChangeArrowheads="1"/>
              </p:cNvSpPr>
              <p:nvPr/>
            </p:nvSpPr>
            <p:spPr bwMode="auto">
              <a:xfrm>
                <a:off x="147" y="34"/>
                <a:ext cx="2" cy="4"/>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75" name="Oval 137"/>
              <p:cNvSpPr>
                <a:spLocks noChangeArrowheads="1"/>
              </p:cNvSpPr>
              <p:nvPr/>
            </p:nvSpPr>
            <p:spPr bwMode="auto">
              <a:xfrm>
                <a:off x="148" y="36"/>
                <a:ext cx="1" cy="2"/>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76" name="Oval 138"/>
              <p:cNvSpPr>
                <a:spLocks noChangeArrowheads="1"/>
              </p:cNvSpPr>
              <p:nvPr/>
            </p:nvSpPr>
            <p:spPr bwMode="auto">
              <a:xfrm>
                <a:off x="147" y="34"/>
                <a:ext cx="2" cy="4"/>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77" name="Oval 139"/>
              <p:cNvSpPr>
                <a:spLocks noChangeArrowheads="1"/>
              </p:cNvSpPr>
              <p:nvPr/>
            </p:nvSpPr>
            <p:spPr bwMode="auto">
              <a:xfrm>
                <a:off x="143" y="34"/>
                <a:ext cx="3" cy="4"/>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78" name="Oval 140"/>
              <p:cNvSpPr>
                <a:spLocks noChangeArrowheads="1"/>
              </p:cNvSpPr>
              <p:nvPr/>
            </p:nvSpPr>
            <p:spPr bwMode="auto">
              <a:xfrm>
                <a:off x="143" y="36"/>
                <a:ext cx="2" cy="2"/>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79" name="Oval 141"/>
              <p:cNvSpPr>
                <a:spLocks noChangeArrowheads="1"/>
              </p:cNvSpPr>
              <p:nvPr/>
            </p:nvSpPr>
            <p:spPr bwMode="auto">
              <a:xfrm>
                <a:off x="143" y="34"/>
                <a:ext cx="3" cy="4"/>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80" name="Rectangle 142"/>
              <p:cNvSpPr>
                <a:spLocks noChangeArrowheads="1"/>
              </p:cNvSpPr>
              <p:nvPr/>
            </p:nvSpPr>
            <p:spPr bwMode="auto">
              <a:xfrm>
                <a:off x="116" y="34"/>
                <a:ext cx="8" cy="2"/>
              </a:xfrm>
              <a:prstGeom prst="rect">
                <a:avLst/>
              </a:prstGeom>
              <a:solidFill>
                <a:srgbClr val="03279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81" name="Rectangle 143"/>
              <p:cNvSpPr>
                <a:spLocks noChangeArrowheads="1"/>
              </p:cNvSpPr>
              <p:nvPr/>
            </p:nvSpPr>
            <p:spPr bwMode="auto">
              <a:xfrm>
                <a:off x="116" y="34"/>
                <a:ext cx="8" cy="2"/>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82" name="Oval 144"/>
              <p:cNvSpPr>
                <a:spLocks noChangeArrowheads="1"/>
              </p:cNvSpPr>
              <p:nvPr/>
            </p:nvSpPr>
            <p:spPr bwMode="auto">
              <a:xfrm>
                <a:off x="121" y="34"/>
                <a:ext cx="2" cy="4"/>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83" name="Oval 145"/>
              <p:cNvSpPr>
                <a:spLocks noChangeArrowheads="1"/>
              </p:cNvSpPr>
              <p:nvPr/>
            </p:nvSpPr>
            <p:spPr bwMode="auto">
              <a:xfrm>
                <a:off x="122" y="36"/>
                <a:ext cx="1" cy="2"/>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84" name="Oval 146"/>
              <p:cNvSpPr>
                <a:spLocks noChangeArrowheads="1"/>
              </p:cNvSpPr>
              <p:nvPr/>
            </p:nvSpPr>
            <p:spPr bwMode="auto">
              <a:xfrm>
                <a:off x="121" y="34"/>
                <a:ext cx="2" cy="4"/>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85" name="Oval 147"/>
              <p:cNvSpPr>
                <a:spLocks noChangeArrowheads="1"/>
              </p:cNvSpPr>
              <p:nvPr/>
            </p:nvSpPr>
            <p:spPr bwMode="auto">
              <a:xfrm>
                <a:off x="117" y="34"/>
                <a:ext cx="2" cy="4"/>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86" name="Oval 148"/>
              <p:cNvSpPr>
                <a:spLocks noChangeArrowheads="1"/>
              </p:cNvSpPr>
              <p:nvPr/>
            </p:nvSpPr>
            <p:spPr bwMode="auto">
              <a:xfrm>
                <a:off x="118" y="36"/>
                <a:ext cx="1" cy="2"/>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87" name="Oval 149"/>
              <p:cNvSpPr>
                <a:spLocks noChangeArrowheads="1"/>
              </p:cNvSpPr>
              <p:nvPr/>
            </p:nvSpPr>
            <p:spPr bwMode="auto">
              <a:xfrm>
                <a:off x="117" y="34"/>
                <a:ext cx="2" cy="4"/>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88" name="Rectangle 150"/>
              <p:cNvSpPr>
                <a:spLocks noChangeArrowheads="1"/>
              </p:cNvSpPr>
              <p:nvPr/>
            </p:nvSpPr>
            <p:spPr bwMode="auto">
              <a:xfrm>
                <a:off x="150" y="19"/>
                <a:ext cx="1" cy="15"/>
              </a:xfrm>
              <a:prstGeom prst="rect">
                <a:avLst/>
              </a:prstGeom>
              <a:solidFill>
                <a:srgbClr val="B6001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89" name="Rectangle 151"/>
              <p:cNvSpPr>
                <a:spLocks noChangeArrowheads="1"/>
              </p:cNvSpPr>
              <p:nvPr/>
            </p:nvSpPr>
            <p:spPr bwMode="auto">
              <a:xfrm>
                <a:off x="151" y="19"/>
                <a:ext cx="1" cy="15"/>
              </a:xfrm>
              <a:prstGeom prst="rect">
                <a:avLst/>
              </a:prstGeom>
              <a:solidFill>
                <a:srgbClr val="D9002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90" name="Rectangle 152"/>
              <p:cNvSpPr>
                <a:spLocks noChangeArrowheads="1"/>
              </p:cNvSpPr>
              <p:nvPr/>
            </p:nvSpPr>
            <p:spPr bwMode="auto">
              <a:xfrm>
                <a:off x="152" y="19"/>
                <a:ext cx="1" cy="15"/>
              </a:xfrm>
              <a:prstGeom prst="rect">
                <a:avLst/>
              </a:prstGeom>
              <a:solidFill>
                <a:srgbClr val="F7002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91" name="Rectangle 153"/>
              <p:cNvSpPr>
                <a:spLocks noChangeArrowheads="1"/>
              </p:cNvSpPr>
              <p:nvPr/>
            </p:nvSpPr>
            <p:spPr bwMode="auto">
              <a:xfrm>
                <a:off x="150" y="19"/>
                <a:ext cx="3" cy="15"/>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92" name="Rectangle 154"/>
              <p:cNvSpPr>
                <a:spLocks noChangeArrowheads="1"/>
              </p:cNvSpPr>
              <p:nvPr/>
            </p:nvSpPr>
            <p:spPr bwMode="auto">
              <a:xfrm>
                <a:off x="118" y="10"/>
                <a:ext cx="23" cy="2"/>
              </a:xfrm>
              <a:prstGeom prst="rect">
                <a:avLst/>
              </a:prstGeom>
              <a:solidFill>
                <a:srgbClr val="F8002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93" name="Rectangle 155"/>
              <p:cNvSpPr>
                <a:spLocks noChangeArrowheads="1"/>
              </p:cNvSpPr>
              <p:nvPr/>
            </p:nvSpPr>
            <p:spPr bwMode="auto">
              <a:xfrm>
                <a:off x="118" y="12"/>
                <a:ext cx="23" cy="2"/>
              </a:xfrm>
              <a:prstGeom prst="rect">
                <a:avLst/>
              </a:prstGeom>
              <a:solidFill>
                <a:srgbClr val="E6002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94" name="Rectangle 156"/>
              <p:cNvSpPr>
                <a:spLocks noChangeArrowheads="1"/>
              </p:cNvSpPr>
              <p:nvPr/>
            </p:nvSpPr>
            <p:spPr bwMode="auto">
              <a:xfrm>
                <a:off x="118" y="10"/>
                <a:ext cx="23" cy="4"/>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95" name="Rectangle 157"/>
              <p:cNvSpPr>
                <a:spLocks noChangeArrowheads="1"/>
              </p:cNvSpPr>
              <p:nvPr/>
            </p:nvSpPr>
            <p:spPr bwMode="auto">
              <a:xfrm>
                <a:off x="154" y="27"/>
                <a:ext cx="0" cy="11"/>
              </a:xfrm>
              <a:prstGeom prst="rect">
                <a:avLst/>
              </a:prstGeom>
              <a:solidFill>
                <a:srgbClr val="CCCCFF"/>
              </a:solidFill>
              <a:ln w="14288">
                <a:solidFill>
                  <a:srgbClr val="000066"/>
                </a:solidFill>
                <a:miter lim="800000"/>
                <a:headEnd/>
                <a:tailEnd/>
              </a:ln>
            </p:spPr>
            <p:txBody>
              <a:bodyPr/>
              <a:lstStyle/>
              <a:p>
                <a:endParaRPr lang="pt-BR" sz="1500"/>
              </a:p>
            </p:txBody>
          </p:sp>
          <p:sp>
            <p:nvSpPr>
              <p:cNvPr id="96" name="Rectangle 158"/>
              <p:cNvSpPr>
                <a:spLocks noChangeArrowheads="1"/>
              </p:cNvSpPr>
              <p:nvPr/>
            </p:nvSpPr>
            <p:spPr bwMode="auto">
              <a:xfrm>
                <a:off x="154" y="21"/>
                <a:ext cx="0" cy="2"/>
              </a:xfrm>
              <a:prstGeom prst="rect">
                <a:avLst/>
              </a:prstGeom>
              <a:solidFill>
                <a:srgbClr val="FFFFFF"/>
              </a:solidFill>
              <a:ln w="14288">
                <a:solidFill>
                  <a:srgbClr val="000066"/>
                </a:solidFill>
                <a:miter lim="800000"/>
                <a:headEnd/>
                <a:tailEnd/>
              </a:ln>
            </p:spPr>
            <p:txBody>
              <a:bodyPr/>
              <a:lstStyle/>
              <a:p>
                <a:endParaRPr lang="pt-BR" sz="1500"/>
              </a:p>
            </p:txBody>
          </p:sp>
          <p:sp>
            <p:nvSpPr>
              <p:cNvPr id="97" name="Rectangle 159"/>
              <p:cNvSpPr>
                <a:spLocks noChangeArrowheads="1"/>
              </p:cNvSpPr>
              <p:nvPr/>
            </p:nvSpPr>
            <p:spPr bwMode="auto">
              <a:xfrm>
                <a:off x="141" y="23"/>
                <a:ext cx="13" cy="2"/>
              </a:xfrm>
              <a:prstGeom prst="rect">
                <a:avLst/>
              </a:prstGeom>
              <a:solidFill>
                <a:srgbClr val="73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98" name="Rectangle 160"/>
              <p:cNvSpPr>
                <a:spLocks noChangeArrowheads="1"/>
              </p:cNvSpPr>
              <p:nvPr/>
            </p:nvSpPr>
            <p:spPr bwMode="auto">
              <a:xfrm>
                <a:off x="141" y="25"/>
                <a:ext cx="13" cy="1"/>
              </a:xfrm>
              <a:prstGeom prst="rect">
                <a:avLst/>
              </a:prstGeom>
              <a:solidFill>
                <a:srgbClr val="E9E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99" name="Rectangle 161"/>
              <p:cNvSpPr>
                <a:spLocks noChangeArrowheads="1"/>
              </p:cNvSpPr>
              <p:nvPr/>
            </p:nvSpPr>
            <p:spPr bwMode="auto">
              <a:xfrm>
                <a:off x="141" y="26"/>
                <a:ext cx="13" cy="2"/>
              </a:xfrm>
              <a:prstGeom prst="rect">
                <a:avLst/>
              </a:prstGeom>
              <a:solidFill>
                <a:srgbClr val="E9E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00" name="Rectangle 162"/>
              <p:cNvSpPr>
                <a:spLocks noChangeArrowheads="1"/>
              </p:cNvSpPr>
              <p:nvPr/>
            </p:nvSpPr>
            <p:spPr bwMode="auto">
              <a:xfrm>
                <a:off x="141" y="28"/>
                <a:ext cx="13" cy="2"/>
              </a:xfrm>
              <a:prstGeom prst="rect">
                <a:avLst/>
              </a:prstGeom>
              <a:solidFill>
                <a:srgbClr val="73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01" name="Freeform 163"/>
              <p:cNvSpPr>
                <a:spLocks/>
              </p:cNvSpPr>
              <p:nvPr/>
            </p:nvSpPr>
            <p:spPr bwMode="auto">
              <a:xfrm>
                <a:off x="141" y="23"/>
                <a:ext cx="12" cy="5"/>
              </a:xfrm>
              <a:custGeom>
                <a:avLst/>
                <a:gdLst>
                  <a:gd name="T0" fmla="*/ 0 w 104"/>
                  <a:gd name="T1" fmla="*/ 0 h 28"/>
                  <a:gd name="T2" fmla="*/ 0 w 104"/>
                  <a:gd name="T3" fmla="*/ 0 h 28"/>
                  <a:gd name="T4" fmla="*/ 0 w 104"/>
                  <a:gd name="T5" fmla="*/ 0 h 28"/>
                  <a:gd name="T6" fmla="*/ 0 w 104"/>
                  <a:gd name="T7" fmla="*/ 0 h 28"/>
                  <a:gd name="T8" fmla="*/ 0 w 104"/>
                  <a:gd name="T9" fmla="*/ 0 h 28"/>
                  <a:gd name="T10" fmla="*/ 0 w 104"/>
                  <a:gd name="T11" fmla="*/ 0 h 28"/>
                  <a:gd name="T12" fmla="*/ 0 w 104"/>
                  <a:gd name="T13" fmla="*/ 0 h 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4" h="28">
                    <a:moveTo>
                      <a:pt x="104" y="18"/>
                    </a:moveTo>
                    <a:lnTo>
                      <a:pt x="78" y="0"/>
                    </a:lnTo>
                    <a:lnTo>
                      <a:pt x="0" y="0"/>
                    </a:lnTo>
                    <a:lnTo>
                      <a:pt x="0" y="9"/>
                    </a:lnTo>
                    <a:lnTo>
                      <a:pt x="69" y="9"/>
                    </a:lnTo>
                    <a:lnTo>
                      <a:pt x="104" y="28"/>
                    </a:lnTo>
                    <a:lnTo>
                      <a:pt x="104" y="18"/>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02" name="Rectangle 164"/>
              <p:cNvSpPr>
                <a:spLocks noChangeArrowheads="1"/>
              </p:cNvSpPr>
              <p:nvPr/>
            </p:nvSpPr>
            <p:spPr bwMode="auto">
              <a:xfrm>
                <a:off x="141" y="27"/>
                <a:ext cx="13" cy="2"/>
              </a:xfrm>
              <a:prstGeom prst="rect">
                <a:avLst/>
              </a:prstGeom>
              <a:solidFill>
                <a:srgbClr val="73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03" name="Rectangle 165"/>
              <p:cNvSpPr>
                <a:spLocks noChangeArrowheads="1"/>
              </p:cNvSpPr>
              <p:nvPr/>
            </p:nvSpPr>
            <p:spPr bwMode="auto">
              <a:xfrm>
                <a:off x="141" y="29"/>
                <a:ext cx="13" cy="2"/>
              </a:xfrm>
              <a:prstGeom prst="rect">
                <a:avLst/>
              </a:prstGeom>
              <a:solidFill>
                <a:srgbClr val="E9E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04" name="Rectangle 166"/>
              <p:cNvSpPr>
                <a:spLocks noChangeArrowheads="1"/>
              </p:cNvSpPr>
              <p:nvPr/>
            </p:nvSpPr>
            <p:spPr bwMode="auto">
              <a:xfrm>
                <a:off x="141" y="31"/>
                <a:ext cx="13" cy="1"/>
              </a:xfrm>
              <a:prstGeom prst="rect">
                <a:avLst/>
              </a:prstGeom>
              <a:solidFill>
                <a:srgbClr val="E9E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05" name="Rectangle 167"/>
              <p:cNvSpPr>
                <a:spLocks noChangeArrowheads="1"/>
              </p:cNvSpPr>
              <p:nvPr/>
            </p:nvSpPr>
            <p:spPr bwMode="auto">
              <a:xfrm>
                <a:off x="141" y="32"/>
                <a:ext cx="13" cy="2"/>
              </a:xfrm>
              <a:prstGeom prst="rect">
                <a:avLst/>
              </a:prstGeom>
              <a:solidFill>
                <a:srgbClr val="73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06" name="Freeform 168"/>
              <p:cNvSpPr>
                <a:spLocks/>
              </p:cNvSpPr>
              <p:nvPr/>
            </p:nvSpPr>
            <p:spPr bwMode="auto">
              <a:xfrm>
                <a:off x="141" y="27"/>
                <a:ext cx="12" cy="5"/>
              </a:xfrm>
              <a:custGeom>
                <a:avLst/>
                <a:gdLst>
                  <a:gd name="T0" fmla="*/ 0 w 104"/>
                  <a:gd name="T1" fmla="*/ 0 h 28"/>
                  <a:gd name="T2" fmla="*/ 0 w 104"/>
                  <a:gd name="T3" fmla="*/ 0 h 28"/>
                  <a:gd name="T4" fmla="*/ 0 w 104"/>
                  <a:gd name="T5" fmla="*/ 0 h 28"/>
                  <a:gd name="T6" fmla="*/ 0 w 104"/>
                  <a:gd name="T7" fmla="*/ 0 h 28"/>
                  <a:gd name="T8" fmla="*/ 0 w 104"/>
                  <a:gd name="T9" fmla="*/ 0 h 28"/>
                  <a:gd name="T10" fmla="*/ 0 w 104"/>
                  <a:gd name="T11" fmla="*/ 0 h 28"/>
                  <a:gd name="T12" fmla="*/ 0 w 104"/>
                  <a:gd name="T13" fmla="*/ 0 h 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4" h="28">
                    <a:moveTo>
                      <a:pt x="104" y="19"/>
                    </a:moveTo>
                    <a:lnTo>
                      <a:pt x="69" y="0"/>
                    </a:lnTo>
                    <a:lnTo>
                      <a:pt x="0" y="0"/>
                    </a:lnTo>
                    <a:lnTo>
                      <a:pt x="0" y="10"/>
                    </a:lnTo>
                    <a:lnTo>
                      <a:pt x="69" y="10"/>
                    </a:lnTo>
                    <a:lnTo>
                      <a:pt x="104" y="28"/>
                    </a:lnTo>
                    <a:lnTo>
                      <a:pt x="104" y="19"/>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07" name="Rectangle 169"/>
              <p:cNvSpPr>
                <a:spLocks noChangeArrowheads="1"/>
              </p:cNvSpPr>
              <p:nvPr/>
            </p:nvSpPr>
            <p:spPr bwMode="auto">
              <a:xfrm>
                <a:off x="118" y="19"/>
                <a:ext cx="24" cy="2"/>
              </a:xfrm>
              <a:prstGeom prst="rect">
                <a:avLst/>
              </a:prstGeom>
              <a:solidFill>
                <a:srgbClr val="F4F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08" name="Rectangle 170"/>
              <p:cNvSpPr>
                <a:spLocks noChangeArrowheads="1"/>
              </p:cNvSpPr>
              <p:nvPr/>
            </p:nvSpPr>
            <p:spPr bwMode="auto">
              <a:xfrm>
                <a:off x="118" y="21"/>
                <a:ext cx="24" cy="2"/>
              </a:xfrm>
              <a:prstGeom prst="rect">
                <a:avLst/>
              </a:prstGeom>
              <a:solidFill>
                <a:srgbClr val="D3D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09" name="Rectangle 171"/>
              <p:cNvSpPr>
                <a:spLocks noChangeArrowheads="1"/>
              </p:cNvSpPr>
              <p:nvPr/>
            </p:nvSpPr>
            <p:spPr bwMode="auto">
              <a:xfrm>
                <a:off x="118" y="23"/>
                <a:ext cx="24" cy="1"/>
              </a:xfrm>
              <a:prstGeom prst="rect">
                <a:avLst/>
              </a:prstGeom>
              <a:solidFill>
                <a:srgbClr val="9A9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10" name="Rectangle 172"/>
              <p:cNvSpPr>
                <a:spLocks noChangeArrowheads="1"/>
              </p:cNvSpPr>
              <p:nvPr/>
            </p:nvSpPr>
            <p:spPr bwMode="auto">
              <a:xfrm>
                <a:off x="118" y="24"/>
                <a:ext cx="24" cy="4"/>
              </a:xfrm>
              <a:prstGeom prst="rect">
                <a:avLst/>
              </a:prstGeom>
              <a:solidFill>
                <a:srgbClr val="868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11" name="Rectangle 173"/>
              <p:cNvSpPr>
                <a:spLocks noChangeArrowheads="1"/>
              </p:cNvSpPr>
              <p:nvPr/>
            </p:nvSpPr>
            <p:spPr bwMode="auto">
              <a:xfrm>
                <a:off x="118" y="28"/>
                <a:ext cx="24" cy="2"/>
              </a:xfrm>
              <a:prstGeom prst="rect">
                <a:avLst/>
              </a:prstGeom>
              <a:solidFill>
                <a:srgbClr val="D3D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12" name="Rectangle 174"/>
              <p:cNvSpPr>
                <a:spLocks noChangeArrowheads="1"/>
              </p:cNvSpPr>
              <p:nvPr/>
            </p:nvSpPr>
            <p:spPr bwMode="auto">
              <a:xfrm>
                <a:off x="118" y="30"/>
                <a:ext cx="24" cy="2"/>
              </a:xfrm>
              <a:prstGeom prst="rect">
                <a:avLst/>
              </a:prstGeom>
              <a:solidFill>
                <a:srgbClr val="F4F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13" name="Freeform 175"/>
              <p:cNvSpPr>
                <a:spLocks/>
              </p:cNvSpPr>
              <p:nvPr/>
            </p:nvSpPr>
            <p:spPr bwMode="auto">
              <a:xfrm>
                <a:off x="118" y="19"/>
                <a:ext cx="23" cy="11"/>
              </a:xfrm>
              <a:custGeom>
                <a:avLst/>
                <a:gdLst>
                  <a:gd name="T0" fmla="*/ 0 w 191"/>
                  <a:gd name="T1" fmla="*/ 0 h 55"/>
                  <a:gd name="T2" fmla="*/ 0 w 191"/>
                  <a:gd name="T3" fmla="*/ 0 h 55"/>
                  <a:gd name="T4" fmla="*/ 0 w 191"/>
                  <a:gd name="T5" fmla="*/ 0 h 55"/>
                  <a:gd name="T6" fmla="*/ 0 w 191"/>
                  <a:gd name="T7" fmla="*/ 0 h 55"/>
                  <a:gd name="T8" fmla="*/ 0 w 191"/>
                  <a:gd name="T9" fmla="*/ 0 h 55"/>
                  <a:gd name="T10" fmla="*/ 0 w 191"/>
                  <a:gd name="T11" fmla="*/ 0 h 55"/>
                  <a:gd name="T12" fmla="*/ 0 w 191"/>
                  <a:gd name="T13" fmla="*/ 0 h 55"/>
                  <a:gd name="T14" fmla="*/ 0 w 191"/>
                  <a:gd name="T15" fmla="*/ 0 h 55"/>
                  <a:gd name="T16" fmla="*/ 0 w 191"/>
                  <a:gd name="T17" fmla="*/ 0 h 55"/>
                  <a:gd name="T18" fmla="*/ 0 w 191"/>
                  <a:gd name="T19" fmla="*/ 0 h 55"/>
                  <a:gd name="T20" fmla="*/ 0 w 191"/>
                  <a:gd name="T21" fmla="*/ 0 h 55"/>
                  <a:gd name="T22" fmla="*/ 0 w 191"/>
                  <a:gd name="T23" fmla="*/ 0 h 55"/>
                  <a:gd name="T24" fmla="*/ 0 w 191"/>
                  <a:gd name="T25" fmla="*/ 0 h 55"/>
                  <a:gd name="T26" fmla="*/ 0 w 191"/>
                  <a:gd name="T27" fmla="*/ 0 h 55"/>
                  <a:gd name="T28" fmla="*/ 0 w 191"/>
                  <a:gd name="T29" fmla="*/ 0 h 55"/>
                  <a:gd name="T30" fmla="*/ 0 w 191"/>
                  <a:gd name="T31" fmla="*/ 0 h 55"/>
                  <a:gd name="T32" fmla="*/ 0 w 191"/>
                  <a:gd name="T33" fmla="*/ 0 h 55"/>
                  <a:gd name="T34" fmla="*/ 0 w 191"/>
                  <a:gd name="T35" fmla="*/ 0 h 55"/>
                  <a:gd name="T36" fmla="*/ 0 w 191"/>
                  <a:gd name="T37" fmla="*/ 0 h 5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91" h="55">
                    <a:moveTo>
                      <a:pt x="191" y="0"/>
                    </a:moveTo>
                    <a:lnTo>
                      <a:pt x="0" y="0"/>
                    </a:lnTo>
                    <a:lnTo>
                      <a:pt x="0" y="55"/>
                    </a:lnTo>
                    <a:lnTo>
                      <a:pt x="9" y="55"/>
                    </a:lnTo>
                    <a:lnTo>
                      <a:pt x="9" y="9"/>
                    </a:lnTo>
                    <a:lnTo>
                      <a:pt x="52" y="9"/>
                    </a:lnTo>
                    <a:lnTo>
                      <a:pt x="52" y="55"/>
                    </a:lnTo>
                    <a:lnTo>
                      <a:pt x="61" y="55"/>
                    </a:lnTo>
                    <a:lnTo>
                      <a:pt x="61" y="9"/>
                    </a:lnTo>
                    <a:lnTo>
                      <a:pt x="95" y="9"/>
                    </a:lnTo>
                    <a:lnTo>
                      <a:pt x="95" y="55"/>
                    </a:lnTo>
                    <a:lnTo>
                      <a:pt x="104" y="55"/>
                    </a:lnTo>
                    <a:lnTo>
                      <a:pt x="104" y="9"/>
                    </a:lnTo>
                    <a:lnTo>
                      <a:pt x="147" y="9"/>
                    </a:lnTo>
                    <a:lnTo>
                      <a:pt x="147" y="55"/>
                    </a:lnTo>
                    <a:lnTo>
                      <a:pt x="156" y="55"/>
                    </a:lnTo>
                    <a:lnTo>
                      <a:pt x="156" y="9"/>
                    </a:lnTo>
                    <a:lnTo>
                      <a:pt x="191" y="9"/>
                    </a:lnTo>
                    <a:lnTo>
                      <a:pt x="191" y="0"/>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14" name="Rectangle 176"/>
              <p:cNvSpPr>
                <a:spLocks noChangeArrowheads="1"/>
              </p:cNvSpPr>
              <p:nvPr/>
            </p:nvSpPr>
            <p:spPr bwMode="auto">
              <a:xfrm>
                <a:off x="144" y="14"/>
                <a:ext cx="1" cy="3"/>
              </a:xfrm>
              <a:prstGeom prst="rect">
                <a:avLst/>
              </a:prstGeom>
              <a:solidFill>
                <a:srgbClr val="B28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15" name="Rectangle 177"/>
              <p:cNvSpPr>
                <a:spLocks noChangeArrowheads="1"/>
              </p:cNvSpPr>
              <p:nvPr/>
            </p:nvSpPr>
            <p:spPr bwMode="auto">
              <a:xfrm>
                <a:off x="145" y="14"/>
                <a:ext cx="1" cy="3"/>
              </a:xfrm>
              <a:prstGeom prst="rect">
                <a:avLst/>
              </a:prstGeom>
              <a:solidFill>
                <a:srgbClr val="D4A45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16" name="Rectangle 178"/>
              <p:cNvSpPr>
                <a:spLocks noChangeArrowheads="1"/>
              </p:cNvSpPr>
              <p:nvPr/>
            </p:nvSpPr>
            <p:spPr bwMode="auto">
              <a:xfrm>
                <a:off x="146" y="14"/>
                <a:ext cx="1" cy="3"/>
              </a:xfrm>
              <a:prstGeom prst="rect">
                <a:avLst/>
              </a:prstGeom>
              <a:solidFill>
                <a:srgbClr val="F1BB6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17" name="Rectangle 179"/>
              <p:cNvSpPr>
                <a:spLocks noChangeArrowheads="1"/>
              </p:cNvSpPr>
              <p:nvPr/>
            </p:nvSpPr>
            <p:spPr bwMode="auto">
              <a:xfrm>
                <a:off x="144" y="14"/>
                <a:ext cx="3" cy="3"/>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18" name="Line 180"/>
              <p:cNvSpPr>
                <a:spLocks noChangeShapeType="1"/>
              </p:cNvSpPr>
              <p:nvPr/>
            </p:nvSpPr>
            <p:spPr bwMode="auto">
              <a:xfrm>
                <a:off x="114" y="34"/>
                <a:ext cx="1" cy="2"/>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19" name="Line 181"/>
              <p:cNvSpPr>
                <a:spLocks noChangeShapeType="1"/>
              </p:cNvSpPr>
              <p:nvPr/>
            </p:nvSpPr>
            <p:spPr bwMode="auto">
              <a:xfrm flipH="1">
                <a:off x="110" y="36"/>
                <a:ext cx="5"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20" name="Line 182"/>
              <p:cNvSpPr>
                <a:spLocks noChangeShapeType="1"/>
              </p:cNvSpPr>
              <p:nvPr/>
            </p:nvSpPr>
            <p:spPr bwMode="auto">
              <a:xfrm>
                <a:off x="155" y="36"/>
                <a:ext cx="1"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21" name="Line 183"/>
              <p:cNvSpPr>
                <a:spLocks noChangeShapeType="1"/>
              </p:cNvSpPr>
              <p:nvPr/>
            </p:nvSpPr>
            <p:spPr bwMode="auto">
              <a:xfrm>
                <a:off x="0" y="40"/>
                <a:ext cx="193"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22" name="Rectangle 184"/>
              <p:cNvSpPr>
                <a:spLocks noChangeArrowheads="1"/>
              </p:cNvSpPr>
              <p:nvPr/>
            </p:nvSpPr>
            <p:spPr bwMode="auto">
              <a:xfrm>
                <a:off x="81" y="34"/>
                <a:ext cx="9" cy="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23" name="Oval 185"/>
              <p:cNvSpPr>
                <a:spLocks noChangeArrowheads="1"/>
              </p:cNvSpPr>
              <p:nvPr/>
            </p:nvSpPr>
            <p:spPr bwMode="auto">
              <a:xfrm>
                <a:off x="82"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24" name="Oval 186"/>
              <p:cNvSpPr>
                <a:spLocks noChangeArrowheads="1"/>
              </p:cNvSpPr>
              <p:nvPr/>
            </p:nvSpPr>
            <p:spPr bwMode="auto">
              <a:xfrm>
                <a:off x="83"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25" name="Oval 187"/>
              <p:cNvSpPr>
                <a:spLocks noChangeArrowheads="1"/>
              </p:cNvSpPr>
              <p:nvPr/>
            </p:nvSpPr>
            <p:spPr bwMode="auto">
              <a:xfrm>
                <a:off x="82"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26" name="Oval 188"/>
              <p:cNvSpPr>
                <a:spLocks noChangeArrowheads="1"/>
              </p:cNvSpPr>
              <p:nvPr/>
            </p:nvSpPr>
            <p:spPr bwMode="auto">
              <a:xfrm>
                <a:off x="87"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27" name="Oval 189"/>
              <p:cNvSpPr>
                <a:spLocks noChangeArrowheads="1"/>
              </p:cNvSpPr>
              <p:nvPr/>
            </p:nvSpPr>
            <p:spPr bwMode="auto">
              <a:xfrm>
                <a:off x="88"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28" name="Oval 190"/>
              <p:cNvSpPr>
                <a:spLocks noChangeArrowheads="1"/>
              </p:cNvSpPr>
              <p:nvPr/>
            </p:nvSpPr>
            <p:spPr bwMode="auto">
              <a:xfrm>
                <a:off x="87"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29" name="Rectangle 191"/>
              <p:cNvSpPr>
                <a:spLocks noChangeArrowheads="1"/>
              </p:cNvSpPr>
              <p:nvPr/>
            </p:nvSpPr>
            <p:spPr bwMode="auto">
              <a:xfrm>
                <a:off x="96" y="34"/>
                <a:ext cx="9" cy="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30" name="Oval 192"/>
              <p:cNvSpPr>
                <a:spLocks noChangeArrowheads="1"/>
              </p:cNvSpPr>
              <p:nvPr/>
            </p:nvSpPr>
            <p:spPr bwMode="auto">
              <a:xfrm>
                <a:off x="97"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31" name="Oval 193"/>
              <p:cNvSpPr>
                <a:spLocks noChangeArrowheads="1"/>
              </p:cNvSpPr>
              <p:nvPr/>
            </p:nvSpPr>
            <p:spPr bwMode="auto">
              <a:xfrm>
                <a:off x="98"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32" name="Oval 194"/>
              <p:cNvSpPr>
                <a:spLocks noChangeArrowheads="1"/>
              </p:cNvSpPr>
              <p:nvPr/>
            </p:nvSpPr>
            <p:spPr bwMode="auto">
              <a:xfrm>
                <a:off x="97"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33" name="Oval 195"/>
              <p:cNvSpPr>
                <a:spLocks noChangeArrowheads="1"/>
              </p:cNvSpPr>
              <p:nvPr/>
            </p:nvSpPr>
            <p:spPr bwMode="auto">
              <a:xfrm>
                <a:off x="102"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34" name="Oval 196"/>
              <p:cNvSpPr>
                <a:spLocks noChangeArrowheads="1"/>
              </p:cNvSpPr>
              <p:nvPr/>
            </p:nvSpPr>
            <p:spPr bwMode="auto">
              <a:xfrm>
                <a:off x="103"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35" name="Oval 197"/>
              <p:cNvSpPr>
                <a:spLocks noChangeArrowheads="1"/>
              </p:cNvSpPr>
              <p:nvPr/>
            </p:nvSpPr>
            <p:spPr bwMode="auto">
              <a:xfrm>
                <a:off x="102"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36" name="Rectangle 198"/>
              <p:cNvSpPr>
                <a:spLocks noChangeArrowheads="1"/>
              </p:cNvSpPr>
              <p:nvPr/>
            </p:nvSpPr>
            <p:spPr bwMode="auto">
              <a:xfrm>
                <a:off x="76" y="15"/>
                <a:ext cx="34" cy="2"/>
              </a:xfrm>
              <a:prstGeom prst="rect">
                <a:avLst/>
              </a:prstGeom>
              <a:solidFill>
                <a:srgbClr val="86192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37" name="Rectangle 199"/>
              <p:cNvSpPr>
                <a:spLocks noChangeArrowheads="1"/>
              </p:cNvSpPr>
              <p:nvPr/>
            </p:nvSpPr>
            <p:spPr bwMode="auto">
              <a:xfrm>
                <a:off x="76" y="17"/>
                <a:ext cx="34" cy="2"/>
              </a:xfrm>
              <a:prstGeom prst="rect">
                <a:avLst/>
              </a:prstGeom>
              <a:solidFill>
                <a:srgbClr val="86192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38" name="Rectangle 200"/>
              <p:cNvSpPr>
                <a:spLocks noChangeArrowheads="1"/>
              </p:cNvSpPr>
              <p:nvPr/>
            </p:nvSpPr>
            <p:spPr bwMode="auto">
              <a:xfrm>
                <a:off x="76" y="19"/>
                <a:ext cx="34" cy="4"/>
              </a:xfrm>
              <a:prstGeom prst="rect">
                <a:avLst/>
              </a:prstGeom>
              <a:solidFill>
                <a:srgbClr val="84172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39" name="Rectangle 201"/>
              <p:cNvSpPr>
                <a:spLocks noChangeArrowheads="1"/>
              </p:cNvSpPr>
              <p:nvPr/>
            </p:nvSpPr>
            <p:spPr bwMode="auto">
              <a:xfrm>
                <a:off x="76" y="23"/>
                <a:ext cx="34" cy="2"/>
              </a:xfrm>
              <a:prstGeom prst="rect">
                <a:avLst/>
              </a:prstGeom>
              <a:solidFill>
                <a:srgbClr val="81132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40" name="Rectangle 202"/>
              <p:cNvSpPr>
                <a:spLocks noChangeArrowheads="1"/>
              </p:cNvSpPr>
              <p:nvPr/>
            </p:nvSpPr>
            <p:spPr bwMode="auto">
              <a:xfrm>
                <a:off x="76" y="25"/>
                <a:ext cx="34" cy="1"/>
              </a:xfrm>
              <a:prstGeom prst="rect">
                <a:avLst/>
              </a:prstGeom>
              <a:solidFill>
                <a:srgbClr val="7F102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41" name="Rectangle 203"/>
              <p:cNvSpPr>
                <a:spLocks noChangeArrowheads="1"/>
              </p:cNvSpPr>
              <p:nvPr/>
            </p:nvSpPr>
            <p:spPr bwMode="auto">
              <a:xfrm>
                <a:off x="76" y="26"/>
                <a:ext cx="34" cy="2"/>
              </a:xfrm>
              <a:prstGeom prst="rect">
                <a:avLst/>
              </a:prstGeom>
              <a:solidFill>
                <a:srgbClr val="7C0D1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42" name="Rectangle 204"/>
              <p:cNvSpPr>
                <a:spLocks noChangeArrowheads="1"/>
              </p:cNvSpPr>
              <p:nvPr/>
            </p:nvSpPr>
            <p:spPr bwMode="auto">
              <a:xfrm>
                <a:off x="76" y="28"/>
                <a:ext cx="34" cy="4"/>
              </a:xfrm>
              <a:prstGeom prst="rect">
                <a:avLst/>
              </a:prstGeom>
              <a:solidFill>
                <a:srgbClr val="7A081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43" name="Rectangle 205"/>
              <p:cNvSpPr>
                <a:spLocks noChangeArrowheads="1"/>
              </p:cNvSpPr>
              <p:nvPr/>
            </p:nvSpPr>
            <p:spPr bwMode="auto">
              <a:xfrm>
                <a:off x="76" y="32"/>
                <a:ext cx="34" cy="2"/>
              </a:xfrm>
              <a:prstGeom prst="rect">
                <a:avLst/>
              </a:prstGeom>
              <a:solidFill>
                <a:srgbClr val="79021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44" name="Freeform 206"/>
              <p:cNvSpPr>
                <a:spLocks/>
              </p:cNvSpPr>
              <p:nvPr/>
            </p:nvSpPr>
            <p:spPr bwMode="auto">
              <a:xfrm>
                <a:off x="76" y="15"/>
                <a:ext cx="33" cy="17"/>
              </a:xfrm>
              <a:custGeom>
                <a:avLst/>
                <a:gdLst>
                  <a:gd name="T0" fmla="*/ 0 w 269"/>
                  <a:gd name="T1" fmla="*/ 0 h 83"/>
                  <a:gd name="T2" fmla="*/ 0 w 269"/>
                  <a:gd name="T3" fmla="*/ 0 h 83"/>
                  <a:gd name="T4" fmla="*/ 0 w 269"/>
                  <a:gd name="T5" fmla="*/ 0 h 83"/>
                  <a:gd name="T6" fmla="*/ 0 w 269"/>
                  <a:gd name="T7" fmla="*/ 0 h 83"/>
                  <a:gd name="T8" fmla="*/ 0 w 269"/>
                  <a:gd name="T9" fmla="*/ 0 h 83"/>
                  <a:gd name="T10" fmla="*/ 0 w 269"/>
                  <a:gd name="T11" fmla="*/ 0 h 83"/>
                  <a:gd name="T12" fmla="*/ 0 w 269"/>
                  <a:gd name="T13" fmla="*/ 0 h 8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69" h="83">
                    <a:moveTo>
                      <a:pt x="225" y="83"/>
                    </a:moveTo>
                    <a:lnTo>
                      <a:pt x="260" y="83"/>
                    </a:lnTo>
                    <a:lnTo>
                      <a:pt x="269" y="0"/>
                    </a:lnTo>
                    <a:lnTo>
                      <a:pt x="0" y="0"/>
                    </a:lnTo>
                    <a:lnTo>
                      <a:pt x="17" y="83"/>
                    </a:lnTo>
                    <a:lnTo>
                      <a:pt x="234" y="83"/>
                    </a:lnTo>
                    <a:lnTo>
                      <a:pt x="225" y="83"/>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45" name="Line 207"/>
              <p:cNvSpPr>
                <a:spLocks noChangeShapeType="1"/>
              </p:cNvSpPr>
              <p:nvPr/>
            </p:nvSpPr>
            <p:spPr bwMode="auto">
              <a:xfrm flipV="1">
                <a:off x="108" y="15"/>
                <a:ext cx="0" cy="19"/>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46" name="Line 208"/>
              <p:cNvSpPr>
                <a:spLocks noChangeShapeType="1"/>
              </p:cNvSpPr>
              <p:nvPr/>
            </p:nvSpPr>
            <p:spPr bwMode="auto">
              <a:xfrm flipV="1">
                <a:off x="78" y="15"/>
                <a:ext cx="1"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47" name="Line 209"/>
              <p:cNvSpPr>
                <a:spLocks noChangeShapeType="1"/>
              </p:cNvSpPr>
              <p:nvPr/>
            </p:nvSpPr>
            <p:spPr bwMode="auto">
              <a:xfrm flipV="1">
                <a:off x="100"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48" name="Line 210"/>
              <p:cNvSpPr>
                <a:spLocks noChangeShapeType="1"/>
              </p:cNvSpPr>
              <p:nvPr/>
            </p:nvSpPr>
            <p:spPr bwMode="auto">
              <a:xfrm flipV="1">
                <a:off x="86"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49" name="Line 211"/>
              <p:cNvSpPr>
                <a:spLocks noChangeShapeType="1"/>
              </p:cNvSpPr>
              <p:nvPr/>
            </p:nvSpPr>
            <p:spPr bwMode="auto">
              <a:xfrm flipV="1">
                <a:off x="93" y="15"/>
                <a:ext cx="0" cy="19"/>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50" name="Line 212"/>
              <p:cNvSpPr>
                <a:spLocks noChangeShapeType="1"/>
              </p:cNvSpPr>
              <p:nvPr/>
            </p:nvSpPr>
            <p:spPr bwMode="auto">
              <a:xfrm flipH="1">
                <a:off x="107" y="36"/>
                <a:ext cx="4"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51" name="Line 213"/>
              <p:cNvSpPr>
                <a:spLocks noChangeShapeType="1"/>
              </p:cNvSpPr>
              <p:nvPr/>
            </p:nvSpPr>
            <p:spPr bwMode="auto">
              <a:xfrm flipV="1">
                <a:off x="107" y="30"/>
                <a:ext cx="1" cy="6"/>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52" name="Rectangle 214"/>
              <p:cNvSpPr>
                <a:spLocks noChangeArrowheads="1"/>
              </p:cNvSpPr>
              <p:nvPr/>
            </p:nvSpPr>
            <p:spPr bwMode="auto">
              <a:xfrm>
                <a:off x="46" y="34"/>
                <a:ext cx="8" cy="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53" name="Oval 215"/>
              <p:cNvSpPr>
                <a:spLocks noChangeArrowheads="1"/>
              </p:cNvSpPr>
              <p:nvPr/>
            </p:nvSpPr>
            <p:spPr bwMode="auto">
              <a:xfrm>
                <a:off x="47"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54" name="Oval 216"/>
              <p:cNvSpPr>
                <a:spLocks noChangeArrowheads="1"/>
              </p:cNvSpPr>
              <p:nvPr/>
            </p:nvSpPr>
            <p:spPr bwMode="auto">
              <a:xfrm>
                <a:off x="48"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55" name="Oval 217"/>
              <p:cNvSpPr>
                <a:spLocks noChangeArrowheads="1"/>
              </p:cNvSpPr>
              <p:nvPr/>
            </p:nvSpPr>
            <p:spPr bwMode="auto">
              <a:xfrm>
                <a:off x="47"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56" name="Oval 218"/>
              <p:cNvSpPr>
                <a:spLocks noChangeArrowheads="1"/>
              </p:cNvSpPr>
              <p:nvPr/>
            </p:nvSpPr>
            <p:spPr bwMode="auto">
              <a:xfrm>
                <a:off x="51"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57" name="Oval 219"/>
              <p:cNvSpPr>
                <a:spLocks noChangeArrowheads="1"/>
              </p:cNvSpPr>
              <p:nvPr/>
            </p:nvSpPr>
            <p:spPr bwMode="auto">
              <a:xfrm>
                <a:off x="52"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58" name="Oval 220"/>
              <p:cNvSpPr>
                <a:spLocks noChangeArrowheads="1"/>
              </p:cNvSpPr>
              <p:nvPr/>
            </p:nvSpPr>
            <p:spPr bwMode="auto">
              <a:xfrm>
                <a:off x="51"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59" name="Rectangle 221"/>
              <p:cNvSpPr>
                <a:spLocks noChangeArrowheads="1"/>
              </p:cNvSpPr>
              <p:nvPr/>
            </p:nvSpPr>
            <p:spPr bwMode="auto">
              <a:xfrm>
                <a:off x="61" y="34"/>
                <a:ext cx="8" cy="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60" name="Oval 222"/>
              <p:cNvSpPr>
                <a:spLocks noChangeArrowheads="1"/>
              </p:cNvSpPr>
              <p:nvPr/>
            </p:nvSpPr>
            <p:spPr bwMode="auto">
              <a:xfrm>
                <a:off x="62"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61" name="Oval 223"/>
              <p:cNvSpPr>
                <a:spLocks noChangeArrowheads="1"/>
              </p:cNvSpPr>
              <p:nvPr/>
            </p:nvSpPr>
            <p:spPr bwMode="auto">
              <a:xfrm>
                <a:off x="63"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62" name="Oval 224"/>
              <p:cNvSpPr>
                <a:spLocks noChangeArrowheads="1"/>
              </p:cNvSpPr>
              <p:nvPr/>
            </p:nvSpPr>
            <p:spPr bwMode="auto">
              <a:xfrm>
                <a:off x="62"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63" name="Oval 225"/>
              <p:cNvSpPr>
                <a:spLocks noChangeArrowheads="1"/>
              </p:cNvSpPr>
              <p:nvPr/>
            </p:nvSpPr>
            <p:spPr bwMode="auto">
              <a:xfrm>
                <a:off x="66"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64" name="Oval 226"/>
              <p:cNvSpPr>
                <a:spLocks noChangeArrowheads="1"/>
              </p:cNvSpPr>
              <p:nvPr/>
            </p:nvSpPr>
            <p:spPr bwMode="auto">
              <a:xfrm>
                <a:off x="67"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65" name="Oval 227"/>
              <p:cNvSpPr>
                <a:spLocks noChangeArrowheads="1"/>
              </p:cNvSpPr>
              <p:nvPr/>
            </p:nvSpPr>
            <p:spPr bwMode="auto">
              <a:xfrm>
                <a:off x="66"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66" name="Rectangle 228"/>
              <p:cNvSpPr>
                <a:spLocks noChangeArrowheads="1"/>
              </p:cNvSpPr>
              <p:nvPr/>
            </p:nvSpPr>
            <p:spPr bwMode="auto">
              <a:xfrm>
                <a:off x="42" y="15"/>
                <a:ext cx="33" cy="2"/>
              </a:xfrm>
              <a:prstGeom prst="rect">
                <a:avLst/>
              </a:prstGeom>
              <a:solidFill>
                <a:srgbClr val="86192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67" name="Rectangle 229"/>
              <p:cNvSpPr>
                <a:spLocks noChangeArrowheads="1"/>
              </p:cNvSpPr>
              <p:nvPr/>
            </p:nvSpPr>
            <p:spPr bwMode="auto">
              <a:xfrm>
                <a:off x="42" y="17"/>
                <a:ext cx="33" cy="2"/>
              </a:xfrm>
              <a:prstGeom prst="rect">
                <a:avLst/>
              </a:prstGeom>
              <a:solidFill>
                <a:srgbClr val="86192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68" name="Rectangle 230"/>
              <p:cNvSpPr>
                <a:spLocks noChangeArrowheads="1"/>
              </p:cNvSpPr>
              <p:nvPr/>
            </p:nvSpPr>
            <p:spPr bwMode="auto">
              <a:xfrm>
                <a:off x="42" y="19"/>
                <a:ext cx="33" cy="4"/>
              </a:xfrm>
              <a:prstGeom prst="rect">
                <a:avLst/>
              </a:prstGeom>
              <a:solidFill>
                <a:srgbClr val="84172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69" name="Rectangle 231"/>
              <p:cNvSpPr>
                <a:spLocks noChangeArrowheads="1"/>
              </p:cNvSpPr>
              <p:nvPr/>
            </p:nvSpPr>
            <p:spPr bwMode="auto">
              <a:xfrm>
                <a:off x="42" y="23"/>
                <a:ext cx="33" cy="2"/>
              </a:xfrm>
              <a:prstGeom prst="rect">
                <a:avLst/>
              </a:prstGeom>
              <a:solidFill>
                <a:srgbClr val="81132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70" name="Rectangle 232"/>
              <p:cNvSpPr>
                <a:spLocks noChangeArrowheads="1"/>
              </p:cNvSpPr>
              <p:nvPr/>
            </p:nvSpPr>
            <p:spPr bwMode="auto">
              <a:xfrm>
                <a:off x="42" y="25"/>
                <a:ext cx="33" cy="1"/>
              </a:xfrm>
              <a:prstGeom prst="rect">
                <a:avLst/>
              </a:prstGeom>
              <a:solidFill>
                <a:srgbClr val="7F102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71" name="Rectangle 233"/>
              <p:cNvSpPr>
                <a:spLocks noChangeArrowheads="1"/>
              </p:cNvSpPr>
              <p:nvPr/>
            </p:nvSpPr>
            <p:spPr bwMode="auto">
              <a:xfrm>
                <a:off x="42" y="26"/>
                <a:ext cx="33" cy="2"/>
              </a:xfrm>
              <a:prstGeom prst="rect">
                <a:avLst/>
              </a:prstGeom>
              <a:solidFill>
                <a:srgbClr val="7C0D1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72" name="Rectangle 234"/>
              <p:cNvSpPr>
                <a:spLocks noChangeArrowheads="1"/>
              </p:cNvSpPr>
              <p:nvPr/>
            </p:nvSpPr>
            <p:spPr bwMode="auto">
              <a:xfrm>
                <a:off x="42" y="28"/>
                <a:ext cx="33" cy="4"/>
              </a:xfrm>
              <a:prstGeom prst="rect">
                <a:avLst/>
              </a:prstGeom>
              <a:solidFill>
                <a:srgbClr val="7A081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73" name="Rectangle 235"/>
              <p:cNvSpPr>
                <a:spLocks noChangeArrowheads="1"/>
              </p:cNvSpPr>
              <p:nvPr/>
            </p:nvSpPr>
            <p:spPr bwMode="auto">
              <a:xfrm>
                <a:off x="42" y="32"/>
                <a:ext cx="33" cy="2"/>
              </a:xfrm>
              <a:prstGeom prst="rect">
                <a:avLst/>
              </a:prstGeom>
              <a:solidFill>
                <a:srgbClr val="79021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74" name="Freeform 236"/>
              <p:cNvSpPr>
                <a:spLocks/>
              </p:cNvSpPr>
              <p:nvPr/>
            </p:nvSpPr>
            <p:spPr bwMode="auto">
              <a:xfrm>
                <a:off x="42" y="15"/>
                <a:ext cx="32" cy="17"/>
              </a:xfrm>
              <a:custGeom>
                <a:avLst/>
                <a:gdLst>
                  <a:gd name="T0" fmla="*/ 0 w 269"/>
                  <a:gd name="T1" fmla="*/ 0 h 83"/>
                  <a:gd name="T2" fmla="*/ 0 w 269"/>
                  <a:gd name="T3" fmla="*/ 0 h 83"/>
                  <a:gd name="T4" fmla="*/ 0 w 269"/>
                  <a:gd name="T5" fmla="*/ 0 h 83"/>
                  <a:gd name="T6" fmla="*/ 0 w 269"/>
                  <a:gd name="T7" fmla="*/ 0 h 83"/>
                  <a:gd name="T8" fmla="*/ 0 w 269"/>
                  <a:gd name="T9" fmla="*/ 0 h 83"/>
                  <a:gd name="T10" fmla="*/ 0 w 269"/>
                  <a:gd name="T11" fmla="*/ 0 h 83"/>
                  <a:gd name="T12" fmla="*/ 0 w 269"/>
                  <a:gd name="T13" fmla="*/ 0 h 8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69" h="83">
                    <a:moveTo>
                      <a:pt x="217" y="83"/>
                    </a:moveTo>
                    <a:lnTo>
                      <a:pt x="251" y="83"/>
                    </a:lnTo>
                    <a:lnTo>
                      <a:pt x="269" y="0"/>
                    </a:lnTo>
                    <a:lnTo>
                      <a:pt x="0" y="0"/>
                    </a:lnTo>
                    <a:lnTo>
                      <a:pt x="17" y="83"/>
                    </a:lnTo>
                    <a:lnTo>
                      <a:pt x="225" y="83"/>
                    </a:lnTo>
                    <a:lnTo>
                      <a:pt x="217" y="83"/>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75" name="Line 237"/>
              <p:cNvSpPr>
                <a:spLocks noChangeShapeType="1"/>
              </p:cNvSpPr>
              <p:nvPr/>
            </p:nvSpPr>
            <p:spPr bwMode="auto">
              <a:xfrm flipV="1">
                <a:off x="72" y="15"/>
                <a:ext cx="0" cy="19"/>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76" name="Line 238"/>
              <p:cNvSpPr>
                <a:spLocks noChangeShapeType="1"/>
              </p:cNvSpPr>
              <p:nvPr/>
            </p:nvSpPr>
            <p:spPr bwMode="auto">
              <a:xfrm flipV="1">
                <a:off x="44"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77" name="Line 239"/>
              <p:cNvSpPr>
                <a:spLocks noChangeShapeType="1"/>
              </p:cNvSpPr>
              <p:nvPr/>
            </p:nvSpPr>
            <p:spPr bwMode="auto">
              <a:xfrm flipV="1">
                <a:off x="65"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78" name="Line 240"/>
              <p:cNvSpPr>
                <a:spLocks noChangeShapeType="1"/>
              </p:cNvSpPr>
              <p:nvPr/>
            </p:nvSpPr>
            <p:spPr bwMode="auto">
              <a:xfrm flipV="1">
                <a:off x="50"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79" name="Line 241"/>
              <p:cNvSpPr>
                <a:spLocks noChangeShapeType="1"/>
              </p:cNvSpPr>
              <p:nvPr/>
            </p:nvSpPr>
            <p:spPr bwMode="auto">
              <a:xfrm flipV="1">
                <a:off x="57" y="15"/>
                <a:ext cx="1"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80" name="Line 242"/>
              <p:cNvSpPr>
                <a:spLocks noChangeShapeType="1"/>
              </p:cNvSpPr>
              <p:nvPr/>
            </p:nvSpPr>
            <p:spPr bwMode="auto">
              <a:xfrm flipH="1">
                <a:off x="71" y="36"/>
                <a:ext cx="5"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81" name="Line 243"/>
              <p:cNvSpPr>
                <a:spLocks noChangeShapeType="1"/>
              </p:cNvSpPr>
              <p:nvPr/>
            </p:nvSpPr>
            <p:spPr bwMode="auto">
              <a:xfrm flipV="1">
                <a:off x="72" y="30"/>
                <a:ext cx="0" cy="6"/>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82" name="Rectangle 244"/>
              <p:cNvSpPr>
                <a:spLocks noChangeArrowheads="1"/>
              </p:cNvSpPr>
              <p:nvPr/>
            </p:nvSpPr>
            <p:spPr bwMode="auto">
              <a:xfrm>
                <a:off x="10" y="34"/>
                <a:ext cx="10" cy="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83" name="Oval 245"/>
              <p:cNvSpPr>
                <a:spLocks noChangeArrowheads="1"/>
              </p:cNvSpPr>
              <p:nvPr/>
            </p:nvSpPr>
            <p:spPr bwMode="auto">
              <a:xfrm>
                <a:off x="11"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84" name="Oval 246"/>
              <p:cNvSpPr>
                <a:spLocks noChangeArrowheads="1"/>
              </p:cNvSpPr>
              <p:nvPr/>
            </p:nvSpPr>
            <p:spPr bwMode="auto">
              <a:xfrm>
                <a:off x="12"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85" name="Oval 247"/>
              <p:cNvSpPr>
                <a:spLocks noChangeArrowheads="1"/>
              </p:cNvSpPr>
              <p:nvPr/>
            </p:nvSpPr>
            <p:spPr bwMode="auto">
              <a:xfrm>
                <a:off x="11"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86" name="Oval 248"/>
              <p:cNvSpPr>
                <a:spLocks noChangeArrowheads="1"/>
              </p:cNvSpPr>
              <p:nvPr/>
            </p:nvSpPr>
            <p:spPr bwMode="auto">
              <a:xfrm>
                <a:off x="16"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87" name="Oval 249"/>
              <p:cNvSpPr>
                <a:spLocks noChangeArrowheads="1"/>
              </p:cNvSpPr>
              <p:nvPr/>
            </p:nvSpPr>
            <p:spPr bwMode="auto">
              <a:xfrm>
                <a:off x="17"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88" name="Oval 250"/>
              <p:cNvSpPr>
                <a:spLocks noChangeArrowheads="1"/>
              </p:cNvSpPr>
              <p:nvPr/>
            </p:nvSpPr>
            <p:spPr bwMode="auto">
              <a:xfrm>
                <a:off x="16"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89" name="Rectangle 251"/>
              <p:cNvSpPr>
                <a:spLocks noChangeArrowheads="1"/>
              </p:cNvSpPr>
              <p:nvPr/>
            </p:nvSpPr>
            <p:spPr bwMode="auto">
              <a:xfrm>
                <a:off x="25" y="34"/>
                <a:ext cx="10" cy="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90" name="Oval 252"/>
              <p:cNvSpPr>
                <a:spLocks noChangeArrowheads="1"/>
              </p:cNvSpPr>
              <p:nvPr/>
            </p:nvSpPr>
            <p:spPr bwMode="auto">
              <a:xfrm>
                <a:off x="26"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91" name="Oval 253"/>
              <p:cNvSpPr>
                <a:spLocks noChangeArrowheads="1"/>
              </p:cNvSpPr>
              <p:nvPr/>
            </p:nvSpPr>
            <p:spPr bwMode="auto">
              <a:xfrm>
                <a:off x="27"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92" name="Oval 254"/>
              <p:cNvSpPr>
                <a:spLocks noChangeArrowheads="1"/>
              </p:cNvSpPr>
              <p:nvPr/>
            </p:nvSpPr>
            <p:spPr bwMode="auto">
              <a:xfrm>
                <a:off x="26"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93" name="Oval 255"/>
              <p:cNvSpPr>
                <a:spLocks noChangeArrowheads="1"/>
              </p:cNvSpPr>
              <p:nvPr/>
            </p:nvSpPr>
            <p:spPr bwMode="auto">
              <a:xfrm>
                <a:off x="31"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94" name="Oval 256"/>
              <p:cNvSpPr>
                <a:spLocks noChangeArrowheads="1"/>
              </p:cNvSpPr>
              <p:nvPr/>
            </p:nvSpPr>
            <p:spPr bwMode="auto">
              <a:xfrm>
                <a:off x="32"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95" name="Oval 257"/>
              <p:cNvSpPr>
                <a:spLocks noChangeArrowheads="1"/>
              </p:cNvSpPr>
              <p:nvPr/>
            </p:nvSpPr>
            <p:spPr bwMode="auto">
              <a:xfrm>
                <a:off x="31"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96" name="Rectangle 258"/>
              <p:cNvSpPr>
                <a:spLocks noChangeArrowheads="1"/>
              </p:cNvSpPr>
              <p:nvPr/>
            </p:nvSpPr>
            <p:spPr bwMode="auto">
              <a:xfrm>
                <a:off x="6" y="15"/>
                <a:ext cx="34" cy="2"/>
              </a:xfrm>
              <a:prstGeom prst="rect">
                <a:avLst/>
              </a:prstGeom>
              <a:solidFill>
                <a:srgbClr val="86192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97" name="Rectangle 259"/>
              <p:cNvSpPr>
                <a:spLocks noChangeArrowheads="1"/>
              </p:cNvSpPr>
              <p:nvPr/>
            </p:nvSpPr>
            <p:spPr bwMode="auto">
              <a:xfrm>
                <a:off x="6" y="17"/>
                <a:ext cx="34" cy="2"/>
              </a:xfrm>
              <a:prstGeom prst="rect">
                <a:avLst/>
              </a:prstGeom>
              <a:solidFill>
                <a:srgbClr val="86192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98" name="Rectangle 260"/>
              <p:cNvSpPr>
                <a:spLocks noChangeArrowheads="1"/>
              </p:cNvSpPr>
              <p:nvPr/>
            </p:nvSpPr>
            <p:spPr bwMode="auto">
              <a:xfrm>
                <a:off x="6" y="19"/>
                <a:ext cx="34" cy="4"/>
              </a:xfrm>
              <a:prstGeom prst="rect">
                <a:avLst/>
              </a:prstGeom>
              <a:solidFill>
                <a:srgbClr val="84172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99" name="Rectangle 261"/>
              <p:cNvSpPr>
                <a:spLocks noChangeArrowheads="1"/>
              </p:cNvSpPr>
              <p:nvPr/>
            </p:nvSpPr>
            <p:spPr bwMode="auto">
              <a:xfrm>
                <a:off x="6" y="23"/>
                <a:ext cx="34" cy="2"/>
              </a:xfrm>
              <a:prstGeom prst="rect">
                <a:avLst/>
              </a:prstGeom>
              <a:solidFill>
                <a:srgbClr val="81132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200" name="Rectangle 262"/>
              <p:cNvSpPr>
                <a:spLocks noChangeArrowheads="1"/>
              </p:cNvSpPr>
              <p:nvPr/>
            </p:nvSpPr>
            <p:spPr bwMode="auto">
              <a:xfrm>
                <a:off x="6" y="25"/>
                <a:ext cx="34" cy="1"/>
              </a:xfrm>
              <a:prstGeom prst="rect">
                <a:avLst/>
              </a:prstGeom>
              <a:solidFill>
                <a:srgbClr val="7F102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201" name="Rectangle 263"/>
              <p:cNvSpPr>
                <a:spLocks noChangeArrowheads="1"/>
              </p:cNvSpPr>
              <p:nvPr/>
            </p:nvSpPr>
            <p:spPr bwMode="auto">
              <a:xfrm>
                <a:off x="6" y="26"/>
                <a:ext cx="34" cy="2"/>
              </a:xfrm>
              <a:prstGeom prst="rect">
                <a:avLst/>
              </a:prstGeom>
              <a:solidFill>
                <a:srgbClr val="7C0D1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202" name="Rectangle 264"/>
              <p:cNvSpPr>
                <a:spLocks noChangeArrowheads="1"/>
              </p:cNvSpPr>
              <p:nvPr/>
            </p:nvSpPr>
            <p:spPr bwMode="auto">
              <a:xfrm>
                <a:off x="6" y="28"/>
                <a:ext cx="34" cy="4"/>
              </a:xfrm>
              <a:prstGeom prst="rect">
                <a:avLst/>
              </a:prstGeom>
              <a:solidFill>
                <a:srgbClr val="7A081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203" name="Rectangle 265"/>
              <p:cNvSpPr>
                <a:spLocks noChangeArrowheads="1"/>
              </p:cNvSpPr>
              <p:nvPr/>
            </p:nvSpPr>
            <p:spPr bwMode="auto">
              <a:xfrm>
                <a:off x="6" y="32"/>
                <a:ext cx="34" cy="2"/>
              </a:xfrm>
              <a:prstGeom prst="rect">
                <a:avLst/>
              </a:prstGeom>
              <a:solidFill>
                <a:srgbClr val="79021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204" name="Freeform 266"/>
              <p:cNvSpPr>
                <a:spLocks/>
              </p:cNvSpPr>
              <p:nvPr/>
            </p:nvSpPr>
            <p:spPr bwMode="auto">
              <a:xfrm>
                <a:off x="6" y="15"/>
                <a:ext cx="33" cy="17"/>
              </a:xfrm>
              <a:custGeom>
                <a:avLst/>
                <a:gdLst>
                  <a:gd name="T0" fmla="*/ 0 w 269"/>
                  <a:gd name="T1" fmla="*/ 0 h 83"/>
                  <a:gd name="T2" fmla="*/ 0 w 269"/>
                  <a:gd name="T3" fmla="*/ 0 h 83"/>
                  <a:gd name="T4" fmla="*/ 0 w 269"/>
                  <a:gd name="T5" fmla="*/ 0 h 83"/>
                  <a:gd name="T6" fmla="*/ 0 w 269"/>
                  <a:gd name="T7" fmla="*/ 0 h 83"/>
                  <a:gd name="T8" fmla="*/ 0 w 269"/>
                  <a:gd name="T9" fmla="*/ 0 h 83"/>
                  <a:gd name="T10" fmla="*/ 0 w 269"/>
                  <a:gd name="T11" fmla="*/ 0 h 83"/>
                  <a:gd name="T12" fmla="*/ 0 w 269"/>
                  <a:gd name="T13" fmla="*/ 0 h 8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69" h="83">
                    <a:moveTo>
                      <a:pt x="217" y="83"/>
                    </a:moveTo>
                    <a:lnTo>
                      <a:pt x="252" y="83"/>
                    </a:lnTo>
                    <a:lnTo>
                      <a:pt x="269" y="0"/>
                    </a:lnTo>
                    <a:lnTo>
                      <a:pt x="0" y="0"/>
                    </a:lnTo>
                    <a:lnTo>
                      <a:pt x="17" y="83"/>
                    </a:lnTo>
                    <a:lnTo>
                      <a:pt x="226" y="83"/>
                    </a:lnTo>
                    <a:lnTo>
                      <a:pt x="217" y="83"/>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205" name="Line 267"/>
              <p:cNvSpPr>
                <a:spLocks noChangeShapeType="1"/>
              </p:cNvSpPr>
              <p:nvPr/>
            </p:nvSpPr>
            <p:spPr bwMode="auto">
              <a:xfrm flipV="1">
                <a:off x="37" y="15"/>
                <a:ext cx="0" cy="19"/>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06" name="Line 268"/>
              <p:cNvSpPr>
                <a:spLocks noChangeShapeType="1"/>
              </p:cNvSpPr>
              <p:nvPr/>
            </p:nvSpPr>
            <p:spPr bwMode="auto">
              <a:xfrm flipV="1">
                <a:off x="8"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07" name="Line 269"/>
              <p:cNvSpPr>
                <a:spLocks noChangeShapeType="1"/>
              </p:cNvSpPr>
              <p:nvPr/>
            </p:nvSpPr>
            <p:spPr bwMode="auto">
              <a:xfrm flipV="1">
                <a:off x="29"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08" name="Line 270"/>
              <p:cNvSpPr>
                <a:spLocks noChangeShapeType="1"/>
              </p:cNvSpPr>
              <p:nvPr/>
            </p:nvSpPr>
            <p:spPr bwMode="auto">
              <a:xfrm flipV="1">
                <a:off x="15"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09" name="Line 271"/>
              <p:cNvSpPr>
                <a:spLocks noChangeShapeType="1"/>
              </p:cNvSpPr>
              <p:nvPr/>
            </p:nvSpPr>
            <p:spPr bwMode="auto">
              <a:xfrm flipV="1">
                <a:off x="22" y="15"/>
                <a:ext cx="0" cy="19"/>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10" name="Line 272"/>
              <p:cNvSpPr>
                <a:spLocks noChangeShapeType="1"/>
              </p:cNvSpPr>
              <p:nvPr/>
            </p:nvSpPr>
            <p:spPr bwMode="auto">
              <a:xfrm flipH="1">
                <a:off x="36" y="36"/>
                <a:ext cx="5"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11" name="Line 273"/>
              <p:cNvSpPr>
                <a:spLocks noChangeShapeType="1"/>
              </p:cNvSpPr>
              <p:nvPr/>
            </p:nvSpPr>
            <p:spPr bwMode="auto">
              <a:xfrm flipV="1">
                <a:off x="37" y="30"/>
                <a:ext cx="0" cy="6"/>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12" name="Line 274"/>
              <p:cNvSpPr>
                <a:spLocks noChangeShapeType="1"/>
              </p:cNvSpPr>
              <p:nvPr/>
            </p:nvSpPr>
            <p:spPr bwMode="auto">
              <a:xfrm>
                <a:off x="40" y="36"/>
                <a:ext cx="3"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13" name="Line 275"/>
              <p:cNvSpPr>
                <a:spLocks noChangeShapeType="1"/>
              </p:cNvSpPr>
              <p:nvPr/>
            </p:nvSpPr>
            <p:spPr bwMode="auto">
              <a:xfrm flipV="1">
                <a:off x="44" y="30"/>
                <a:ext cx="0" cy="6"/>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14" name="Line 276"/>
              <p:cNvSpPr>
                <a:spLocks noChangeShapeType="1"/>
              </p:cNvSpPr>
              <p:nvPr/>
            </p:nvSpPr>
            <p:spPr bwMode="auto">
              <a:xfrm>
                <a:off x="75" y="36"/>
                <a:ext cx="3"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15" name="Line 277"/>
              <p:cNvSpPr>
                <a:spLocks noChangeShapeType="1"/>
              </p:cNvSpPr>
              <p:nvPr/>
            </p:nvSpPr>
            <p:spPr bwMode="auto">
              <a:xfrm flipV="1">
                <a:off x="79" y="30"/>
                <a:ext cx="0" cy="8"/>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16" name="Freeform 278"/>
              <p:cNvSpPr>
                <a:spLocks/>
              </p:cNvSpPr>
              <p:nvPr/>
            </p:nvSpPr>
            <p:spPr bwMode="auto">
              <a:xfrm>
                <a:off x="78" y="0"/>
                <a:ext cx="25" cy="15"/>
              </a:xfrm>
              <a:custGeom>
                <a:avLst/>
                <a:gdLst>
                  <a:gd name="T0" fmla="*/ 0 w 139"/>
                  <a:gd name="T1" fmla="*/ 1 h 37"/>
                  <a:gd name="T2" fmla="*/ 0 w 139"/>
                  <a:gd name="T3" fmla="*/ 0 h 37"/>
                  <a:gd name="T4" fmla="*/ 0 w 139"/>
                  <a:gd name="T5" fmla="*/ 0 h 37"/>
                  <a:gd name="T6" fmla="*/ 0 w 139"/>
                  <a:gd name="T7" fmla="*/ 1 h 37"/>
                  <a:gd name="T8" fmla="*/ 0 w 139"/>
                  <a:gd name="T9" fmla="*/ 1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9" h="37">
                    <a:moveTo>
                      <a:pt x="139" y="37"/>
                    </a:moveTo>
                    <a:lnTo>
                      <a:pt x="104" y="0"/>
                    </a:lnTo>
                    <a:lnTo>
                      <a:pt x="44" y="0"/>
                    </a:lnTo>
                    <a:lnTo>
                      <a:pt x="0" y="37"/>
                    </a:lnTo>
                    <a:lnTo>
                      <a:pt x="139" y="37"/>
                    </a:lnTo>
                    <a:close/>
                  </a:path>
                </a:pathLst>
              </a:custGeom>
              <a:solidFill>
                <a:srgbClr val="6767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217" name="Freeform 279"/>
              <p:cNvSpPr>
                <a:spLocks/>
              </p:cNvSpPr>
              <p:nvPr/>
            </p:nvSpPr>
            <p:spPr bwMode="auto">
              <a:xfrm>
                <a:off x="46" y="0"/>
                <a:ext cx="25" cy="15"/>
              </a:xfrm>
              <a:custGeom>
                <a:avLst/>
                <a:gdLst>
                  <a:gd name="T0" fmla="*/ 0 w 139"/>
                  <a:gd name="T1" fmla="*/ 1 h 37"/>
                  <a:gd name="T2" fmla="*/ 0 w 139"/>
                  <a:gd name="T3" fmla="*/ 0 h 37"/>
                  <a:gd name="T4" fmla="*/ 0 w 139"/>
                  <a:gd name="T5" fmla="*/ 0 h 37"/>
                  <a:gd name="T6" fmla="*/ 0 w 139"/>
                  <a:gd name="T7" fmla="*/ 1 h 37"/>
                  <a:gd name="T8" fmla="*/ 0 w 139"/>
                  <a:gd name="T9" fmla="*/ 1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9" h="37">
                    <a:moveTo>
                      <a:pt x="139" y="37"/>
                    </a:moveTo>
                    <a:lnTo>
                      <a:pt x="104" y="0"/>
                    </a:lnTo>
                    <a:lnTo>
                      <a:pt x="44" y="0"/>
                    </a:lnTo>
                    <a:lnTo>
                      <a:pt x="0" y="37"/>
                    </a:lnTo>
                    <a:lnTo>
                      <a:pt x="139" y="37"/>
                    </a:lnTo>
                    <a:close/>
                  </a:path>
                </a:pathLst>
              </a:custGeom>
              <a:solidFill>
                <a:srgbClr val="6767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218" name="Freeform 280"/>
              <p:cNvSpPr>
                <a:spLocks/>
              </p:cNvSpPr>
              <p:nvPr/>
            </p:nvSpPr>
            <p:spPr bwMode="auto">
              <a:xfrm>
                <a:off x="11" y="0"/>
                <a:ext cx="25" cy="15"/>
              </a:xfrm>
              <a:custGeom>
                <a:avLst/>
                <a:gdLst>
                  <a:gd name="T0" fmla="*/ 0 w 139"/>
                  <a:gd name="T1" fmla="*/ 1 h 37"/>
                  <a:gd name="T2" fmla="*/ 0 w 139"/>
                  <a:gd name="T3" fmla="*/ 0 h 37"/>
                  <a:gd name="T4" fmla="*/ 0 w 139"/>
                  <a:gd name="T5" fmla="*/ 0 h 37"/>
                  <a:gd name="T6" fmla="*/ 0 w 139"/>
                  <a:gd name="T7" fmla="*/ 1 h 37"/>
                  <a:gd name="T8" fmla="*/ 0 w 139"/>
                  <a:gd name="T9" fmla="*/ 1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9" h="37">
                    <a:moveTo>
                      <a:pt x="139" y="37"/>
                    </a:moveTo>
                    <a:lnTo>
                      <a:pt x="104" y="0"/>
                    </a:lnTo>
                    <a:lnTo>
                      <a:pt x="44" y="0"/>
                    </a:lnTo>
                    <a:lnTo>
                      <a:pt x="0" y="37"/>
                    </a:lnTo>
                    <a:lnTo>
                      <a:pt x="139" y="37"/>
                    </a:lnTo>
                    <a:close/>
                  </a:path>
                </a:pathLst>
              </a:custGeom>
              <a:solidFill>
                <a:srgbClr val="6767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grpSp>
        <p:grpSp>
          <p:nvGrpSpPr>
            <p:cNvPr id="219" name="Group 462">
              <a:extLst/>
            </p:cNvPr>
            <p:cNvGrpSpPr>
              <a:grpSpLocks/>
            </p:cNvGrpSpPr>
            <p:nvPr/>
          </p:nvGrpSpPr>
          <p:grpSpPr bwMode="auto">
            <a:xfrm>
              <a:off x="8713871" y="1330290"/>
              <a:ext cx="522858" cy="548731"/>
              <a:chOff x="1959769" y="1662112"/>
              <a:chExt cx="460" cy="231"/>
            </a:xfrm>
            <a:solidFill>
              <a:schemeClr val="tx2">
                <a:lumMod val="75000"/>
              </a:schemeClr>
            </a:solidFill>
          </p:grpSpPr>
          <p:sp>
            <p:nvSpPr>
              <p:cNvPr id="220" name="Freeform 463">
                <a:extLst/>
              </p:cNvPr>
              <p:cNvSpPr>
                <a:spLocks/>
              </p:cNvSpPr>
              <p:nvPr/>
            </p:nvSpPr>
            <p:spPr bwMode="auto">
              <a:xfrm flipV="1">
                <a:off x="1959769" y="1662112"/>
                <a:ext cx="460" cy="231"/>
              </a:xfrm>
              <a:custGeom>
                <a:avLst/>
                <a:gdLst/>
                <a:ahLst/>
                <a:cxnLst>
                  <a:cxn ang="0">
                    <a:pos x="0" y="0"/>
                  </a:cxn>
                  <a:cxn ang="0">
                    <a:pos x="32" y="0"/>
                  </a:cxn>
                  <a:cxn ang="0">
                    <a:pos x="16" y="16"/>
                  </a:cxn>
                  <a:cxn ang="0">
                    <a:pos x="0" y="0"/>
                  </a:cxn>
                </a:cxnLst>
                <a:rect l="0" t="0" r="r" b="b"/>
                <a:pathLst>
                  <a:path w="32" h="16">
                    <a:moveTo>
                      <a:pt x="0" y="0"/>
                    </a:moveTo>
                    <a:lnTo>
                      <a:pt x="32" y="0"/>
                    </a:lnTo>
                    <a:lnTo>
                      <a:pt x="16" y="16"/>
                    </a:lnTo>
                    <a:lnTo>
                      <a:pt x="0" y="0"/>
                    </a:lnTo>
                  </a:path>
                </a:pathLst>
              </a:custGeom>
              <a:grpFill/>
              <a:ln w="22225">
                <a:solidFill>
                  <a:srgbClr val="000000"/>
                </a:solidFill>
                <a:prstDash val="solid"/>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dirty="0"/>
              </a:p>
            </p:txBody>
          </p:sp>
          <p:sp>
            <p:nvSpPr>
              <p:cNvPr id="221" name="Line 464">
                <a:extLst/>
              </p:cNvPr>
              <p:cNvSpPr>
                <a:spLocks noChangeShapeType="1"/>
              </p:cNvSpPr>
              <p:nvPr/>
            </p:nvSpPr>
            <p:spPr bwMode="auto">
              <a:xfrm flipH="1">
                <a:off x="1959999" y="1662170"/>
                <a:ext cx="58" cy="1"/>
              </a:xfrm>
              <a:prstGeom prst="line">
                <a:avLst/>
              </a:prstGeom>
              <a:grpFill/>
              <a:ln w="22225">
                <a:solidFill>
                  <a:srgbClr val="000000"/>
                </a:solidFill>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sp>
            <p:nvSpPr>
              <p:cNvPr id="222" name="Line 465">
                <a:extLst/>
              </p:cNvPr>
              <p:cNvSpPr>
                <a:spLocks noChangeShapeType="1"/>
              </p:cNvSpPr>
              <p:nvPr/>
            </p:nvSpPr>
            <p:spPr bwMode="auto">
              <a:xfrm flipH="1">
                <a:off x="1959999" y="1662228"/>
                <a:ext cx="115" cy="1"/>
              </a:xfrm>
              <a:prstGeom prst="line">
                <a:avLst/>
              </a:prstGeom>
              <a:grpFill/>
              <a:ln w="22225">
                <a:solidFill>
                  <a:srgbClr val="000000"/>
                </a:solidFill>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sp>
            <p:nvSpPr>
              <p:cNvPr id="223" name="Line 466">
                <a:extLst/>
              </p:cNvPr>
              <p:cNvSpPr>
                <a:spLocks noChangeShapeType="1"/>
              </p:cNvSpPr>
              <p:nvPr/>
            </p:nvSpPr>
            <p:spPr bwMode="auto">
              <a:xfrm flipH="1">
                <a:off x="1959999" y="1662285"/>
                <a:ext cx="173" cy="1"/>
              </a:xfrm>
              <a:prstGeom prst="line">
                <a:avLst/>
              </a:prstGeom>
              <a:grpFill/>
              <a:ln w="22225">
                <a:solidFill>
                  <a:srgbClr val="000000"/>
                </a:solidFill>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grpSp>
        <p:sp>
          <p:nvSpPr>
            <p:cNvPr id="224" name="CaixaDeTexto 223"/>
            <p:cNvSpPr txBox="1"/>
            <p:nvPr/>
          </p:nvSpPr>
          <p:spPr>
            <a:xfrm>
              <a:off x="8502831" y="1828800"/>
              <a:ext cx="979345" cy="387798"/>
            </a:xfrm>
            <a:prstGeom prst="rect">
              <a:avLst/>
            </a:prstGeom>
            <a:noFill/>
          </p:spPr>
          <p:txBody>
            <a:bodyPr wrap="none" rtlCol="0">
              <a:spAutoFit/>
            </a:bodyPr>
            <a:lstStyle/>
            <a:p>
              <a:r>
                <a:rPr lang="pt-BR" sz="1500" dirty="0"/>
                <a:t>produto</a:t>
              </a:r>
            </a:p>
          </p:txBody>
        </p:sp>
        <p:sp>
          <p:nvSpPr>
            <p:cNvPr id="225" name="CaixaDeTexto 224"/>
            <p:cNvSpPr txBox="1"/>
            <p:nvPr/>
          </p:nvSpPr>
          <p:spPr>
            <a:xfrm>
              <a:off x="10194866" y="1716586"/>
              <a:ext cx="1529419" cy="387798"/>
            </a:xfrm>
            <a:prstGeom prst="rect">
              <a:avLst/>
            </a:prstGeom>
            <a:noFill/>
          </p:spPr>
          <p:txBody>
            <a:bodyPr wrap="none" rtlCol="0">
              <a:spAutoFit/>
            </a:bodyPr>
            <a:lstStyle/>
            <a:p>
              <a:r>
                <a:rPr lang="pt-BR" sz="1500" dirty="0"/>
                <a:t>carregamento</a:t>
              </a:r>
            </a:p>
          </p:txBody>
        </p:sp>
        <p:cxnSp>
          <p:nvCxnSpPr>
            <p:cNvPr id="226" name="Conector de Seta Reta 225"/>
            <p:cNvCxnSpPr>
              <a:stCxn id="45" idx="3"/>
            </p:cNvCxnSpPr>
            <p:nvPr/>
          </p:nvCxnSpPr>
          <p:spPr>
            <a:xfrm flipV="1">
              <a:off x="8431471" y="1603013"/>
              <a:ext cx="328159" cy="923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8" name="Conector de Seta Reta 227"/>
            <p:cNvCxnSpPr/>
            <p:nvPr/>
          </p:nvCxnSpPr>
          <p:spPr>
            <a:xfrm flipV="1">
              <a:off x="9278097" y="1603013"/>
              <a:ext cx="551703" cy="1003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41" name="Agrupar 240"/>
          <p:cNvGrpSpPr/>
          <p:nvPr/>
        </p:nvGrpSpPr>
        <p:grpSpPr>
          <a:xfrm>
            <a:off x="6148915" y="2520939"/>
            <a:ext cx="3180235" cy="986068"/>
            <a:chOff x="7783944" y="2450472"/>
            <a:chExt cx="3816281" cy="1183282"/>
          </a:xfrm>
        </p:grpSpPr>
        <p:sp>
          <p:nvSpPr>
            <p:cNvPr id="40" name="CaixaDeTexto 39"/>
            <p:cNvSpPr txBox="1"/>
            <p:nvPr/>
          </p:nvSpPr>
          <p:spPr>
            <a:xfrm>
              <a:off x="8772910" y="3050002"/>
              <a:ext cx="1272888" cy="387798"/>
            </a:xfrm>
            <a:prstGeom prst="rect">
              <a:avLst/>
            </a:prstGeom>
            <a:noFill/>
          </p:spPr>
          <p:txBody>
            <a:bodyPr wrap="none" rtlCol="0">
              <a:spAutoFit/>
            </a:bodyPr>
            <a:lstStyle/>
            <a:p>
              <a:pPr algn="ctr"/>
              <a:r>
                <a:rPr lang="pt-BR" sz="1500" dirty="0"/>
                <a:t>Filtragem 1</a:t>
              </a:r>
            </a:p>
          </p:txBody>
        </p:sp>
        <p:sp>
          <p:nvSpPr>
            <p:cNvPr id="230" name="CaixaDeTexto 229"/>
            <p:cNvSpPr txBox="1"/>
            <p:nvPr/>
          </p:nvSpPr>
          <p:spPr>
            <a:xfrm>
              <a:off x="7783944" y="2624851"/>
              <a:ext cx="673646" cy="387798"/>
            </a:xfrm>
            <a:prstGeom prst="rect">
              <a:avLst/>
            </a:prstGeom>
            <a:noFill/>
          </p:spPr>
          <p:txBody>
            <a:bodyPr wrap="none" rtlCol="0">
              <a:spAutoFit/>
            </a:bodyPr>
            <a:lstStyle/>
            <a:p>
              <a:pPr algn="ctr"/>
              <a:r>
                <a:rPr lang="pt-BR" sz="1500" dirty="0"/>
                <a:t>80% </a:t>
              </a:r>
            </a:p>
          </p:txBody>
        </p:sp>
        <p:pic>
          <p:nvPicPr>
            <p:cNvPr id="231" name="Imagem 230">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96864" y="2499957"/>
              <a:ext cx="1019672" cy="624928"/>
            </a:xfrm>
            <a:prstGeom prst="rect">
              <a:avLst/>
            </a:prstGeom>
          </p:spPr>
        </p:pic>
        <p:cxnSp>
          <p:nvCxnSpPr>
            <p:cNvPr id="232" name="Conector de Seta Reta 231"/>
            <p:cNvCxnSpPr/>
            <p:nvPr/>
          </p:nvCxnSpPr>
          <p:spPr>
            <a:xfrm flipV="1">
              <a:off x="9986535" y="2775417"/>
              <a:ext cx="551703" cy="1003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234" name="Group 462">
              <a:extLst/>
            </p:cNvPr>
            <p:cNvGrpSpPr>
              <a:grpSpLocks/>
            </p:cNvGrpSpPr>
            <p:nvPr/>
          </p:nvGrpSpPr>
          <p:grpSpPr bwMode="auto">
            <a:xfrm>
              <a:off x="10676196" y="2450472"/>
              <a:ext cx="636411" cy="555298"/>
              <a:chOff x="1959769" y="1662112"/>
              <a:chExt cx="460" cy="231"/>
            </a:xfrm>
            <a:blipFill>
              <a:blip r:embed="rId4"/>
              <a:tile tx="0" ty="0" sx="100000" sy="100000" flip="none" algn="tl"/>
            </a:blipFill>
          </p:grpSpPr>
          <p:sp>
            <p:nvSpPr>
              <p:cNvPr id="235" name="Freeform 463">
                <a:extLst/>
              </p:cNvPr>
              <p:cNvSpPr>
                <a:spLocks/>
              </p:cNvSpPr>
              <p:nvPr/>
            </p:nvSpPr>
            <p:spPr bwMode="auto">
              <a:xfrm flipV="1">
                <a:off x="1959769" y="1662112"/>
                <a:ext cx="460" cy="231"/>
              </a:xfrm>
              <a:custGeom>
                <a:avLst/>
                <a:gdLst/>
                <a:ahLst/>
                <a:cxnLst>
                  <a:cxn ang="0">
                    <a:pos x="0" y="0"/>
                  </a:cxn>
                  <a:cxn ang="0">
                    <a:pos x="32" y="0"/>
                  </a:cxn>
                  <a:cxn ang="0">
                    <a:pos x="16" y="16"/>
                  </a:cxn>
                  <a:cxn ang="0">
                    <a:pos x="0" y="0"/>
                  </a:cxn>
                </a:cxnLst>
                <a:rect l="0" t="0" r="r" b="b"/>
                <a:pathLst>
                  <a:path w="32" h="16">
                    <a:moveTo>
                      <a:pt x="0" y="0"/>
                    </a:moveTo>
                    <a:lnTo>
                      <a:pt x="32" y="0"/>
                    </a:lnTo>
                    <a:lnTo>
                      <a:pt x="16" y="16"/>
                    </a:lnTo>
                    <a:lnTo>
                      <a:pt x="0" y="0"/>
                    </a:lnTo>
                  </a:path>
                </a:pathLst>
              </a:custGeom>
              <a:grpFill/>
              <a:ln w="12700">
                <a:solidFill>
                  <a:srgbClr val="863D0C"/>
                </a:solidFill>
                <a:prstDash val="solid"/>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sp>
            <p:nvSpPr>
              <p:cNvPr id="236" name="Line 464">
                <a:extLst/>
              </p:cNvPr>
              <p:cNvSpPr>
                <a:spLocks noChangeShapeType="1"/>
              </p:cNvSpPr>
              <p:nvPr/>
            </p:nvSpPr>
            <p:spPr bwMode="auto">
              <a:xfrm flipH="1">
                <a:off x="1959999" y="1662170"/>
                <a:ext cx="58" cy="1"/>
              </a:xfrm>
              <a:prstGeom prst="line">
                <a:avLst/>
              </a:prstGeom>
              <a:grpFill/>
              <a:ln w="12700">
                <a:solidFill>
                  <a:srgbClr val="863D0C"/>
                </a:solidFill>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sp>
            <p:nvSpPr>
              <p:cNvPr id="237" name="Line 465">
                <a:extLst/>
              </p:cNvPr>
              <p:cNvSpPr>
                <a:spLocks noChangeShapeType="1"/>
              </p:cNvSpPr>
              <p:nvPr/>
            </p:nvSpPr>
            <p:spPr bwMode="auto">
              <a:xfrm flipH="1">
                <a:off x="1959999" y="1662228"/>
                <a:ext cx="115" cy="1"/>
              </a:xfrm>
              <a:prstGeom prst="line">
                <a:avLst/>
              </a:prstGeom>
              <a:grpFill/>
              <a:ln w="12700">
                <a:solidFill>
                  <a:srgbClr val="863D0C"/>
                </a:solidFill>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sp>
            <p:nvSpPr>
              <p:cNvPr id="238" name="Line 466">
                <a:extLst/>
              </p:cNvPr>
              <p:cNvSpPr>
                <a:spLocks noChangeShapeType="1"/>
              </p:cNvSpPr>
              <p:nvPr/>
            </p:nvSpPr>
            <p:spPr bwMode="auto">
              <a:xfrm flipH="1">
                <a:off x="1959999" y="1662285"/>
                <a:ext cx="173" cy="1"/>
              </a:xfrm>
              <a:prstGeom prst="line">
                <a:avLst/>
              </a:prstGeom>
              <a:grpFill/>
              <a:ln w="12700">
                <a:solidFill>
                  <a:srgbClr val="863D0C"/>
                </a:solidFill>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grpSp>
        <p:sp>
          <p:nvSpPr>
            <p:cNvPr id="239" name="CaixaDeTexto 238"/>
            <p:cNvSpPr txBox="1"/>
            <p:nvPr/>
          </p:nvSpPr>
          <p:spPr>
            <a:xfrm>
              <a:off x="10376428" y="2968956"/>
              <a:ext cx="1223797" cy="664798"/>
            </a:xfrm>
            <a:prstGeom prst="rect">
              <a:avLst/>
            </a:prstGeom>
            <a:noFill/>
          </p:spPr>
          <p:txBody>
            <a:bodyPr wrap="none" rtlCol="0">
              <a:spAutoFit/>
            </a:bodyPr>
            <a:lstStyle/>
            <a:p>
              <a:pPr algn="ctr"/>
              <a:r>
                <a:rPr lang="pt-BR" sz="1500" dirty="0"/>
                <a:t>rejeito</a:t>
              </a:r>
            </a:p>
            <a:p>
              <a:pPr algn="ctr"/>
              <a:r>
                <a:rPr lang="pt-BR" sz="1500" dirty="0"/>
                <a:t>empilhado</a:t>
              </a:r>
            </a:p>
          </p:txBody>
        </p:sp>
        <p:cxnSp>
          <p:nvCxnSpPr>
            <p:cNvPr id="240" name="Conector de Seta Reta 239"/>
            <p:cNvCxnSpPr/>
            <p:nvPr/>
          </p:nvCxnSpPr>
          <p:spPr>
            <a:xfrm flipV="1">
              <a:off x="8351219" y="2809516"/>
              <a:ext cx="434837" cy="1003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250" name="Conector de Seta Reta 249"/>
          <p:cNvCxnSpPr/>
          <p:nvPr/>
        </p:nvCxnSpPr>
        <p:spPr>
          <a:xfrm flipV="1">
            <a:off x="4569007" y="2214134"/>
            <a:ext cx="392022" cy="850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2" name="Conector de Seta Reta 251"/>
          <p:cNvCxnSpPr/>
          <p:nvPr/>
        </p:nvCxnSpPr>
        <p:spPr>
          <a:xfrm flipV="1">
            <a:off x="4634233" y="4319222"/>
            <a:ext cx="392022" cy="850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3" name="CaixaDeTexto 252"/>
          <p:cNvSpPr txBox="1"/>
          <p:nvPr/>
        </p:nvSpPr>
        <p:spPr>
          <a:xfrm>
            <a:off x="7924820" y="4080863"/>
            <a:ext cx="659156" cy="323165"/>
          </a:xfrm>
          <a:prstGeom prst="rect">
            <a:avLst/>
          </a:prstGeom>
          <a:noFill/>
        </p:spPr>
        <p:txBody>
          <a:bodyPr wrap="none" rtlCol="0">
            <a:spAutoFit/>
          </a:bodyPr>
          <a:lstStyle/>
          <a:p>
            <a:pPr algn="ctr"/>
            <a:r>
              <a:rPr lang="pt-BR" sz="1500" dirty="0"/>
              <a:t>100% </a:t>
            </a:r>
          </a:p>
        </p:txBody>
      </p:sp>
      <p:cxnSp>
        <p:nvCxnSpPr>
          <p:cNvPr id="254" name="Conector de Seta Reta 253"/>
          <p:cNvCxnSpPr/>
          <p:nvPr/>
        </p:nvCxnSpPr>
        <p:spPr>
          <a:xfrm flipV="1">
            <a:off x="7574397" y="4226243"/>
            <a:ext cx="392022" cy="850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260" name="Group 462">
            <a:extLst/>
          </p:cNvPr>
          <p:cNvGrpSpPr>
            <a:grpSpLocks/>
          </p:cNvGrpSpPr>
          <p:nvPr/>
        </p:nvGrpSpPr>
        <p:grpSpPr bwMode="auto">
          <a:xfrm>
            <a:off x="8568454" y="3959725"/>
            <a:ext cx="530343" cy="462748"/>
            <a:chOff x="1959769" y="1662112"/>
            <a:chExt cx="460" cy="231"/>
          </a:xfrm>
          <a:blipFill>
            <a:blip r:embed="rId4"/>
            <a:tile tx="0" ty="0" sx="100000" sy="100000" flip="none" algn="tl"/>
          </a:blipFill>
        </p:grpSpPr>
        <p:sp>
          <p:nvSpPr>
            <p:cNvPr id="263" name="Freeform 463">
              <a:extLst/>
            </p:cNvPr>
            <p:cNvSpPr>
              <a:spLocks/>
            </p:cNvSpPr>
            <p:nvPr/>
          </p:nvSpPr>
          <p:spPr bwMode="auto">
            <a:xfrm flipV="1">
              <a:off x="1959769" y="1662112"/>
              <a:ext cx="460" cy="231"/>
            </a:xfrm>
            <a:custGeom>
              <a:avLst/>
              <a:gdLst/>
              <a:ahLst/>
              <a:cxnLst>
                <a:cxn ang="0">
                  <a:pos x="0" y="0"/>
                </a:cxn>
                <a:cxn ang="0">
                  <a:pos x="32" y="0"/>
                </a:cxn>
                <a:cxn ang="0">
                  <a:pos x="16" y="16"/>
                </a:cxn>
                <a:cxn ang="0">
                  <a:pos x="0" y="0"/>
                </a:cxn>
              </a:cxnLst>
              <a:rect l="0" t="0" r="r" b="b"/>
              <a:pathLst>
                <a:path w="32" h="16">
                  <a:moveTo>
                    <a:pt x="0" y="0"/>
                  </a:moveTo>
                  <a:lnTo>
                    <a:pt x="32" y="0"/>
                  </a:lnTo>
                  <a:lnTo>
                    <a:pt x="16" y="16"/>
                  </a:lnTo>
                  <a:lnTo>
                    <a:pt x="0" y="0"/>
                  </a:lnTo>
                </a:path>
              </a:pathLst>
            </a:custGeom>
            <a:grpFill/>
            <a:ln w="12700">
              <a:solidFill>
                <a:srgbClr val="863D0C"/>
              </a:solidFill>
              <a:prstDash val="solid"/>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sp>
          <p:nvSpPr>
            <p:cNvPr id="264" name="Line 464">
              <a:extLst/>
            </p:cNvPr>
            <p:cNvSpPr>
              <a:spLocks noChangeShapeType="1"/>
            </p:cNvSpPr>
            <p:nvPr/>
          </p:nvSpPr>
          <p:spPr bwMode="auto">
            <a:xfrm flipH="1">
              <a:off x="1959999" y="1662170"/>
              <a:ext cx="58" cy="1"/>
            </a:xfrm>
            <a:prstGeom prst="line">
              <a:avLst/>
            </a:prstGeom>
            <a:grpFill/>
            <a:ln w="12700">
              <a:solidFill>
                <a:srgbClr val="863D0C"/>
              </a:solidFill>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sp>
          <p:nvSpPr>
            <p:cNvPr id="265" name="Line 465">
              <a:extLst/>
            </p:cNvPr>
            <p:cNvSpPr>
              <a:spLocks noChangeShapeType="1"/>
            </p:cNvSpPr>
            <p:nvPr/>
          </p:nvSpPr>
          <p:spPr bwMode="auto">
            <a:xfrm flipH="1">
              <a:off x="1959999" y="1662228"/>
              <a:ext cx="115" cy="1"/>
            </a:xfrm>
            <a:prstGeom prst="line">
              <a:avLst/>
            </a:prstGeom>
            <a:grpFill/>
            <a:ln w="12700">
              <a:solidFill>
                <a:srgbClr val="863D0C"/>
              </a:solidFill>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sp>
          <p:nvSpPr>
            <p:cNvPr id="266" name="Line 466">
              <a:extLst/>
            </p:cNvPr>
            <p:cNvSpPr>
              <a:spLocks noChangeShapeType="1"/>
            </p:cNvSpPr>
            <p:nvPr/>
          </p:nvSpPr>
          <p:spPr bwMode="auto">
            <a:xfrm flipH="1">
              <a:off x="1959999" y="1662285"/>
              <a:ext cx="173" cy="1"/>
            </a:xfrm>
            <a:prstGeom prst="line">
              <a:avLst/>
            </a:prstGeom>
            <a:grpFill/>
            <a:ln w="12700">
              <a:solidFill>
                <a:srgbClr val="863D0C"/>
              </a:solidFill>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grpSp>
      <p:sp>
        <p:nvSpPr>
          <p:cNvPr id="261" name="CaixaDeTexto 260"/>
          <p:cNvSpPr txBox="1"/>
          <p:nvPr/>
        </p:nvSpPr>
        <p:spPr>
          <a:xfrm>
            <a:off x="8329524" y="4385544"/>
            <a:ext cx="1019831" cy="553998"/>
          </a:xfrm>
          <a:prstGeom prst="rect">
            <a:avLst/>
          </a:prstGeom>
          <a:noFill/>
        </p:spPr>
        <p:txBody>
          <a:bodyPr wrap="none" rtlCol="0">
            <a:spAutoFit/>
          </a:bodyPr>
          <a:lstStyle/>
          <a:p>
            <a:pPr algn="ctr"/>
            <a:r>
              <a:rPr lang="pt-BR" sz="1500" dirty="0"/>
              <a:t>rejeito</a:t>
            </a:r>
          </a:p>
          <a:p>
            <a:pPr algn="ctr"/>
            <a:r>
              <a:rPr lang="pt-BR" sz="1500" dirty="0"/>
              <a:t>empilhado</a:t>
            </a:r>
          </a:p>
        </p:txBody>
      </p:sp>
      <p:pic>
        <p:nvPicPr>
          <p:cNvPr id="249" name="Imagem 248"/>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5163846" y="3564750"/>
            <a:ext cx="2358993" cy="14330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51" name="CaixaDeTexto 250"/>
          <p:cNvSpPr txBox="1"/>
          <p:nvPr/>
        </p:nvSpPr>
        <p:spPr>
          <a:xfrm>
            <a:off x="5163846" y="4998361"/>
            <a:ext cx="2461059" cy="323165"/>
          </a:xfrm>
          <a:prstGeom prst="rect">
            <a:avLst/>
          </a:prstGeom>
          <a:noFill/>
        </p:spPr>
        <p:txBody>
          <a:bodyPr wrap="square" rtlCol="0">
            <a:spAutoFit/>
          </a:bodyPr>
          <a:lstStyle/>
          <a:p>
            <a:pPr algn="ctr"/>
            <a:r>
              <a:rPr lang="pt-BR" sz="1500" dirty="0"/>
              <a:t>Barragem</a:t>
            </a:r>
          </a:p>
        </p:txBody>
      </p:sp>
    </p:spTree>
    <p:extLst>
      <p:ext uri="{BB962C8B-B14F-4D97-AF65-F5344CB8AC3E}">
        <p14:creationId xmlns:p14="http://schemas.microsoft.com/office/powerpoint/2010/main" val="473529958"/>
      </p:ext>
    </p:extLst>
  </p:cSld>
  <p:clrMapOvr>
    <a:masterClrMapping/>
  </p:clrMapOvr>
  <p:transition spd="slow">
    <p:cover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90"/>
          <p:cNvSpPr txBox="1">
            <a:spLocks noGrp="1"/>
          </p:cNvSpPr>
          <p:nvPr>
            <p:ph type="title"/>
          </p:nvPr>
        </p:nvSpPr>
        <p:spPr>
          <a:xfrm>
            <a:off x="343817" y="176983"/>
            <a:ext cx="4807487" cy="318998"/>
          </a:xfrm>
          <a:prstGeom prst="rect">
            <a:avLst/>
          </a:prstGeom>
        </p:spPr>
        <p:txBody>
          <a:bodyPr vert="horz" wrap="square" lIns="0" tIns="11113" rIns="0" bIns="0" rtlCol="0">
            <a:spAutoFit/>
          </a:bodyPr>
          <a:lstStyle/>
          <a:p>
            <a:pPr algn="l" rtl="0" eaLnBrk="0" fontAlgn="base" hangingPunct="0">
              <a:spcBef>
                <a:spcPct val="50000"/>
              </a:spcBef>
              <a:spcAft>
                <a:spcPct val="0"/>
              </a:spcAft>
            </a:pPr>
            <a:r>
              <a:rPr lang="pt-BR" sz="2000" kern="1200" dirty="0">
                <a:solidFill>
                  <a:schemeClr val="accent1">
                    <a:lumMod val="50000"/>
                  </a:schemeClr>
                </a:solidFill>
                <a:latin typeface="Trebuchet MS" pitchFamily="34" charset="0"/>
                <a:ea typeface="+mn-ea"/>
                <a:cs typeface="+mn-cs"/>
              </a:rPr>
              <a:t>CSN MINERAÇÃO -  MANEJO DE REJEITO</a:t>
            </a:r>
          </a:p>
        </p:txBody>
      </p:sp>
      <p:sp>
        <p:nvSpPr>
          <p:cNvPr id="37" name="CaixaDeTexto 36"/>
          <p:cNvSpPr txBox="1"/>
          <p:nvPr/>
        </p:nvSpPr>
        <p:spPr>
          <a:xfrm>
            <a:off x="3033863" y="1740845"/>
            <a:ext cx="806631" cy="553998"/>
          </a:xfrm>
          <a:prstGeom prst="rect">
            <a:avLst/>
          </a:prstGeom>
          <a:noFill/>
        </p:spPr>
        <p:txBody>
          <a:bodyPr wrap="none" rtlCol="0">
            <a:spAutoFit/>
          </a:bodyPr>
          <a:lstStyle/>
          <a:p>
            <a:pPr algn="ctr"/>
            <a:r>
              <a:rPr lang="pt-BR" sz="1500" dirty="0"/>
              <a:t>40% do </a:t>
            </a:r>
          </a:p>
          <a:p>
            <a:pPr algn="ctr"/>
            <a:r>
              <a:rPr lang="pt-BR" sz="1500" dirty="0"/>
              <a:t>rejeito</a:t>
            </a:r>
          </a:p>
        </p:txBody>
      </p:sp>
      <p:grpSp>
        <p:nvGrpSpPr>
          <p:cNvPr id="242" name="Agrupar 241"/>
          <p:cNvGrpSpPr/>
          <p:nvPr/>
        </p:nvGrpSpPr>
        <p:grpSpPr>
          <a:xfrm>
            <a:off x="188671" y="2630086"/>
            <a:ext cx="2373829" cy="1988304"/>
            <a:chOff x="629105" y="2133600"/>
            <a:chExt cx="2848595" cy="2385965"/>
          </a:xfrm>
        </p:grpSpPr>
        <p:pic>
          <p:nvPicPr>
            <p:cNvPr id="8" name="Imagem 7"/>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29105" y="2133600"/>
              <a:ext cx="2820556" cy="172116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3" name="CaixaDeTexto 42"/>
            <p:cNvSpPr txBox="1"/>
            <p:nvPr/>
          </p:nvSpPr>
          <p:spPr>
            <a:xfrm>
              <a:off x="829127" y="3854767"/>
              <a:ext cx="2648573" cy="664798"/>
            </a:xfrm>
            <a:prstGeom prst="rect">
              <a:avLst/>
            </a:prstGeom>
            <a:noFill/>
          </p:spPr>
          <p:txBody>
            <a:bodyPr wrap="none" rtlCol="0">
              <a:spAutoFit/>
            </a:bodyPr>
            <a:lstStyle/>
            <a:p>
              <a:pPr algn="ctr"/>
              <a:r>
                <a:rPr lang="pt-BR" sz="1500" dirty="0"/>
                <a:t>Planta Central</a:t>
              </a:r>
            </a:p>
            <a:p>
              <a:pPr algn="ctr"/>
              <a:r>
                <a:rPr lang="pt-BR" sz="1500" dirty="0"/>
                <a:t>(beneficiamento a úmido)</a:t>
              </a:r>
            </a:p>
          </p:txBody>
        </p:sp>
      </p:grpSp>
      <p:sp>
        <p:nvSpPr>
          <p:cNvPr id="44" name="CaixaDeTexto 43"/>
          <p:cNvSpPr txBox="1"/>
          <p:nvPr/>
        </p:nvSpPr>
        <p:spPr>
          <a:xfrm>
            <a:off x="2735939" y="723900"/>
            <a:ext cx="4240713" cy="523220"/>
          </a:xfrm>
          <a:prstGeom prst="rect">
            <a:avLst/>
          </a:prstGeom>
          <a:noFill/>
        </p:spPr>
        <p:txBody>
          <a:bodyPr wrap="none" rtlCol="0">
            <a:spAutoFit/>
          </a:bodyPr>
          <a:lstStyle/>
          <a:p>
            <a:pPr algn="ctr"/>
            <a:r>
              <a:rPr lang="pt-BR" sz="2800" b="1" dirty="0">
                <a:solidFill>
                  <a:srgbClr val="002060"/>
                </a:solidFill>
              </a:rPr>
              <a:t>OPERAÇÃO FUTURA – 2020</a:t>
            </a:r>
          </a:p>
        </p:txBody>
      </p:sp>
      <p:cxnSp>
        <p:nvCxnSpPr>
          <p:cNvPr id="13" name="Conector reto 12"/>
          <p:cNvCxnSpPr/>
          <p:nvPr/>
        </p:nvCxnSpPr>
        <p:spPr>
          <a:xfrm flipV="1">
            <a:off x="2525303" y="3297645"/>
            <a:ext cx="226145" cy="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Conector reto 13"/>
          <p:cNvCxnSpPr/>
          <p:nvPr/>
        </p:nvCxnSpPr>
        <p:spPr>
          <a:xfrm>
            <a:off x="2751448" y="2005423"/>
            <a:ext cx="0" cy="258444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Conector de Seta Reta 11"/>
          <p:cNvCxnSpPr/>
          <p:nvPr/>
        </p:nvCxnSpPr>
        <p:spPr>
          <a:xfrm>
            <a:off x="2751448" y="1995086"/>
            <a:ext cx="292836" cy="1033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Conector de Seta Reta 14"/>
          <p:cNvCxnSpPr/>
          <p:nvPr/>
        </p:nvCxnSpPr>
        <p:spPr>
          <a:xfrm>
            <a:off x="2751448" y="4579530"/>
            <a:ext cx="292836" cy="1033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 name="CaixaDeTexto 15"/>
          <p:cNvSpPr txBox="1"/>
          <p:nvPr/>
        </p:nvSpPr>
        <p:spPr>
          <a:xfrm>
            <a:off x="3040599" y="4313366"/>
            <a:ext cx="806631" cy="553998"/>
          </a:xfrm>
          <a:prstGeom prst="rect">
            <a:avLst/>
          </a:prstGeom>
          <a:noFill/>
        </p:spPr>
        <p:txBody>
          <a:bodyPr wrap="none" rtlCol="0">
            <a:spAutoFit/>
          </a:bodyPr>
          <a:lstStyle/>
          <a:p>
            <a:pPr algn="ctr"/>
            <a:r>
              <a:rPr lang="pt-BR" sz="1500" dirty="0"/>
              <a:t>60% do </a:t>
            </a:r>
          </a:p>
          <a:p>
            <a:pPr algn="ctr"/>
            <a:r>
              <a:rPr lang="pt-BR" sz="1500" dirty="0"/>
              <a:t>rejeito</a:t>
            </a:r>
          </a:p>
        </p:txBody>
      </p:sp>
      <p:grpSp>
        <p:nvGrpSpPr>
          <p:cNvPr id="248" name="Agrupar 247"/>
          <p:cNvGrpSpPr/>
          <p:nvPr/>
        </p:nvGrpSpPr>
        <p:grpSpPr>
          <a:xfrm>
            <a:off x="4025793" y="1715923"/>
            <a:ext cx="752130" cy="797461"/>
            <a:chOff x="6291967" y="1779161"/>
            <a:chExt cx="902556" cy="956953"/>
          </a:xfrm>
        </p:grpSpPr>
        <p:grpSp>
          <p:nvGrpSpPr>
            <p:cNvPr id="18" name="Group 2317"/>
            <p:cNvGrpSpPr>
              <a:grpSpLocks/>
            </p:cNvGrpSpPr>
            <p:nvPr/>
          </p:nvGrpSpPr>
          <p:grpSpPr bwMode="auto">
            <a:xfrm flipH="1">
              <a:off x="6401331" y="1779161"/>
              <a:ext cx="685800" cy="583466"/>
              <a:chOff x="0" y="0"/>
              <a:chExt cx="348" cy="137"/>
            </a:xfrm>
          </p:grpSpPr>
          <p:sp>
            <p:nvSpPr>
              <p:cNvPr id="19" name="AutoShape 2318"/>
              <p:cNvSpPr>
                <a:spLocks noChangeArrowheads="1"/>
              </p:cNvSpPr>
              <p:nvPr/>
            </p:nvSpPr>
            <p:spPr bwMode="auto">
              <a:xfrm>
                <a:off x="0" y="0"/>
                <a:ext cx="51" cy="133"/>
              </a:xfrm>
              <a:prstGeom prst="cube">
                <a:avLst>
                  <a:gd name="adj" fmla="val 25000"/>
                </a:avLst>
              </a:prstGeom>
              <a:gradFill rotWithShape="1">
                <a:gsLst>
                  <a:gs pos="0">
                    <a:srgbClr val="ECECEC"/>
                  </a:gs>
                  <a:gs pos="100000">
                    <a:srgbClr xmlns:mc="http://schemas.openxmlformats.org/markup-compatibility/2006" xmlns:a14="http://schemas.microsoft.com/office/drawing/2010/main" val="333333" mc:Ignorable="a14" a14:legacySpreadsheetColorIndex="63"/>
                  </a:gs>
                </a:gsLst>
                <a:lin ang="5400000" scaled="1"/>
              </a:gradFill>
              <a:ln w="9525">
                <a:solidFill>
                  <a:srgbClr xmlns:mc="http://schemas.openxmlformats.org/markup-compatibility/2006" xmlns:a14="http://schemas.microsoft.com/office/drawing/2010/main" val="333333" mc:Ignorable="a14" a14:legacySpreadsheetColorIndex="63"/>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sp>
            <p:nvSpPr>
              <p:cNvPr id="20" name="AutoShape 2319"/>
              <p:cNvSpPr>
                <a:spLocks noChangeArrowheads="1"/>
              </p:cNvSpPr>
              <p:nvPr/>
            </p:nvSpPr>
            <p:spPr bwMode="auto">
              <a:xfrm>
                <a:off x="230" y="111"/>
                <a:ext cx="46" cy="25"/>
              </a:xfrm>
              <a:prstGeom prst="roundRect">
                <a:avLst>
                  <a:gd name="adj" fmla="val 16667"/>
                </a:avLst>
              </a:prstGeom>
              <a:solidFill>
                <a:srgbClr xmlns:mc="http://schemas.openxmlformats.org/markup-compatibility/2006" xmlns:a14="http://schemas.microsoft.com/office/drawing/2010/main" val="333333" mc:Ignorable="a14" a14:legacySpreadsheetColorIndex="63"/>
              </a:solidFill>
              <a:ln w="9525" algn="ctr">
                <a:solidFill>
                  <a:srgbClr xmlns:mc="http://schemas.openxmlformats.org/markup-compatibility/2006" xmlns:a14="http://schemas.microsoft.com/office/drawing/2010/main" val="333333" mc:Ignorable="a14" a14:legacySpreadsheetColorIndex="63"/>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sp>
            <p:nvSpPr>
              <p:cNvPr id="21" name="AutoShape 2320"/>
              <p:cNvSpPr>
                <a:spLocks noChangeArrowheads="1"/>
              </p:cNvSpPr>
              <p:nvPr/>
            </p:nvSpPr>
            <p:spPr bwMode="auto">
              <a:xfrm>
                <a:off x="63" y="111"/>
                <a:ext cx="45" cy="24"/>
              </a:xfrm>
              <a:prstGeom prst="roundRect">
                <a:avLst>
                  <a:gd name="adj" fmla="val 16667"/>
                </a:avLst>
              </a:prstGeom>
              <a:gradFill rotWithShape="1">
                <a:gsLst>
                  <a:gs pos="0">
                    <a:srgbClr val="FFFFFF"/>
                  </a:gs>
                  <a:gs pos="100000">
                    <a:srgbClr xmlns:mc="http://schemas.openxmlformats.org/markup-compatibility/2006" xmlns:a14="http://schemas.microsoft.com/office/drawing/2010/main" val="C0C0C0" mc:Ignorable="a14" a14:legacySpreadsheetColorIndex="22"/>
                  </a:gs>
                </a:gsLst>
                <a:path path="shape">
                  <a:fillToRect l="50000" t="50000" r="50000" b="50000"/>
                </a:path>
              </a:gradFill>
              <a:ln w="9525" algn="ctr">
                <a:solidFill>
                  <a:srgbClr xmlns:mc="http://schemas.openxmlformats.org/markup-compatibility/2006" xmlns:a14="http://schemas.microsoft.com/office/drawing/2010/main" val="333333" mc:Ignorable="a14" a14:legacySpreadsheetColorIndex="63"/>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sp>
            <p:nvSpPr>
              <p:cNvPr id="22" name="AutoShape 2321"/>
              <p:cNvSpPr>
                <a:spLocks noChangeArrowheads="1"/>
              </p:cNvSpPr>
              <p:nvPr/>
            </p:nvSpPr>
            <p:spPr bwMode="auto">
              <a:xfrm>
                <a:off x="148" y="112"/>
                <a:ext cx="45" cy="24"/>
              </a:xfrm>
              <a:prstGeom prst="roundRect">
                <a:avLst>
                  <a:gd name="adj" fmla="val 16667"/>
                </a:avLst>
              </a:prstGeom>
              <a:gradFill rotWithShape="1">
                <a:gsLst>
                  <a:gs pos="0">
                    <a:srgbClr val="CDCDCD"/>
                  </a:gs>
                  <a:gs pos="100000">
                    <a:srgbClr xmlns:mc="http://schemas.openxmlformats.org/markup-compatibility/2006" xmlns:a14="http://schemas.microsoft.com/office/drawing/2010/main" val="808080" mc:Ignorable="a14" a14:legacySpreadsheetColorIndex="23"/>
                  </a:gs>
                </a:gsLst>
                <a:path path="shape">
                  <a:fillToRect l="50000" t="50000" r="50000" b="50000"/>
                </a:path>
              </a:gradFill>
              <a:ln w="9525" algn="ctr">
                <a:solidFill>
                  <a:srgbClr xmlns:mc="http://schemas.openxmlformats.org/markup-compatibility/2006" xmlns:a14="http://schemas.microsoft.com/office/drawing/2010/main" val="333333" mc:Ignorable="a14" a14:legacySpreadsheetColorIndex="63"/>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sp>
            <p:nvSpPr>
              <p:cNvPr id="23" name="AutoShape 2322"/>
              <p:cNvSpPr>
                <a:spLocks noChangeArrowheads="1"/>
              </p:cNvSpPr>
              <p:nvPr/>
            </p:nvSpPr>
            <p:spPr bwMode="auto">
              <a:xfrm>
                <a:off x="39" y="19"/>
                <a:ext cx="271" cy="101"/>
              </a:xfrm>
              <a:prstGeom prst="can">
                <a:avLst>
                  <a:gd name="adj" fmla="val 25000"/>
                </a:avLst>
              </a:prstGeom>
              <a:gradFill flip="none" rotWithShape="1">
                <a:gsLst>
                  <a:gs pos="0">
                    <a:srgbClr val="ECECEC"/>
                  </a:gs>
                  <a:gs pos="100000">
                    <a:srgbClr xmlns:mc="http://schemas.openxmlformats.org/markup-compatibility/2006" xmlns:a14="http://schemas.microsoft.com/office/drawing/2010/main" val="333333" mc:Ignorable="a14" a14:legacySpreadsheetColorIndex="63"/>
                  </a:gs>
                </a:gsLst>
                <a:path path="circle">
                  <a:fillToRect l="50000" t="50000" r="50000" b="50000"/>
                </a:path>
                <a:tileRect/>
              </a:gradFill>
              <a:ln w="9525">
                <a:solidFill>
                  <a:srgbClr xmlns:mc="http://schemas.openxmlformats.org/markup-compatibility/2006" xmlns:a14="http://schemas.microsoft.com/office/drawing/2010/main" val="333333" mc:Ignorable="a14" a14:legacySpreadsheetColorIndex="63"/>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sp>
            <p:nvSpPr>
              <p:cNvPr id="24" name="Oval 2323"/>
              <p:cNvSpPr>
                <a:spLocks noChangeArrowheads="1"/>
              </p:cNvSpPr>
              <p:nvPr/>
            </p:nvSpPr>
            <p:spPr bwMode="auto">
              <a:xfrm>
                <a:off x="88" y="26"/>
                <a:ext cx="171" cy="14"/>
              </a:xfrm>
              <a:prstGeom prst="ellipse">
                <a:avLst/>
              </a:prstGeom>
              <a:gradFill rotWithShape="1">
                <a:gsLst>
                  <a:gs pos="0">
                    <a:srgbClr val="ECECEC"/>
                  </a:gs>
                  <a:gs pos="100000">
                    <a:srgbClr xmlns:mc="http://schemas.openxmlformats.org/markup-compatibility/2006" xmlns:a14="http://schemas.microsoft.com/office/drawing/2010/main" val="333333" mc:Ignorable="a14" a14:legacySpreadsheetColorIndex="63"/>
                  </a:gs>
                </a:gsLst>
                <a:lin ang="5400000" scaled="1"/>
              </a:gradFill>
              <a:ln w="9525" algn="ctr">
                <a:solidFill>
                  <a:srgbClr xmlns:mc="http://schemas.openxmlformats.org/markup-compatibility/2006" xmlns:a14="http://schemas.microsoft.com/office/drawing/2010/main" val="333333" mc:Ignorable="a14" a14:legacySpreadsheetColorIndex="63"/>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sp>
            <p:nvSpPr>
              <p:cNvPr id="25" name="AutoShape 2324"/>
              <p:cNvSpPr>
                <a:spLocks noChangeArrowheads="1"/>
              </p:cNvSpPr>
              <p:nvPr/>
            </p:nvSpPr>
            <p:spPr bwMode="auto">
              <a:xfrm>
                <a:off x="303" y="2"/>
                <a:ext cx="45" cy="135"/>
              </a:xfrm>
              <a:prstGeom prst="cube">
                <a:avLst>
                  <a:gd name="adj" fmla="val 25000"/>
                </a:avLst>
              </a:prstGeom>
              <a:gradFill rotWithShape="1">
                <a:gsLst>
                  <a:gs pos="0">
                    <a:srgbClr val="ECECEC"/>
                  </a:gs>
                  <a:gs pos="100000">
                    <a:srgbClr xmlns:mc="http://schemas.openxmlformats.org/markup-compatibility/2006" xmlns:a14="http://schemas.microsoft.com/office/drawing/2010/main" val="333333" mc:Ignorable="a14" a14:legacySpreadsheetColorIndex="63"/>
                  </a:gs>
                </a:gsLst>
                <a:lin ang="5400000" scaled="1"/>
              </a:gradFill>
              <a:ln w="9525">
                <a:solidFill>
                  <a:srgbClr xmlns:mc="http://schemas.openxmlformats.org/markup-compatibility/2006" xmlns:a14="http://schemas.microsoft.com/office/drawing/2010/main" val="333333" mc:Ignorable="a14" a14:legacySpreadsheetColorIndex="63"/>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grpSp>
        <p:sp>
          <p:nvSpPr>
            <p:cNvPr id="26" name="CaixaDeTexto 25"/>
            <p:cNvSpPr txBox="1"/>
            <p:nvPr/>
          </p:nvSpPr>
          <p:spPr>
            <a:xfrm>
              <a:off x="6291967" y="2348316"/>
              <a:ext cx="902556" cy="387798"/>
            </a:xfrm>
            <a:prstGeom prst="rect">
              <a:avLst/>
            </a:prstGeom>
            <a:noFill/>
          </p:spPr>
          <p:txBody>
            <a:bodyPr wrap="none" rtlCol="0">
              <a:spAutoFit/>
            </a:bodyPr>
            <a:lstStyle/>
            <a:p>
              <a:pPr algn="ctr"/>
              <a:r>
                <a:rPr lang="pt-BR" sz="1500" dirty="0"/>
                <a:t>CMAI 1</a:t>
              </a:r>
            </a:p>
          </p:txBody>
        </p:sp>
      </p:grpSp>
      <p:grpSp>
        <p:nvGrpSpPr>
          <p:cNvPr id="35" name="Agrupar 34"/>
          <p:cNvGrpSpPr/>
          <p:nvPr/>
        </p:nvGrpSpPr>
        <p:grpSpPr>
          <a:xfrm>
            <a:off x="4732055" y="1402679"/>
            <a:ext cx="394892" cy="1185996"/>
            <a:chOff x="7180154" y="3639698"/>
            <a:chExt cx="880974" cy="1912620"/>
          </a:xfrm>
        </p:grpSpPr>
        <p:cxnSp>
          <p:nvCxnSpPr>
            <p:cNvPr id="27" name="Conector de Seta Reta 26"/>
            <p:cNvCxnSpPr/>
            <p:nvPr/>
          </p:nvCxnSpPr>
          <p:spPr>
            <a:xfrm>
              <a:off x="7451528" y="3639698"/>
              <a:ext cx="609600" cy="762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Conector reto 27"/>
            <p:cNvCxnSpPr/>
            <p:nvPr/>
          </p:nvCxnSpPr>
          <p:spPr>
            <a:xfrm flipV="1">
              <a:off x="7180154" y="4599818"/>
              <a:ext cx="27137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Conector reto 28"/>
            <p:cNvCxnSpPr/>
            <p:nvPr/>
          </p:nvCxnSpPr>
          <p:spPr>
            <a:xfrm>
              <a:off x="7451528" y="3647318"/>
              <a:ext cx="0" cy="190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Conector de Seta Reta 29"/>
            <p:cNvCxnSpPr/>
            <p:nvPr/>
          </p:nvCxnSpPr>
          <p:spPr>
            <a:xfrm>
              <a:off x="7451528" y="5544698"/>
              <a:ext cx="609600" cy="762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29" name="Agrupar 228"/>
          <p:cNvGrpSpPr/>
          <p:nvPr/>
        </p:nvGrpSpPr>
        <p:grpSpPr>
          <a:xfrm>
            <a:off x="5073104" y="1178778"/>
            <a:ext cx="3317696" cy="738590"/>
            <a:chOff x="7757825" y="1330290"/>
            <a:chExt cx="3981235" cy="886308"/>
          </a:xfrm>
        </p:grpSpPr>
        <p:sp>
          <p:nvSpPr>
            <p:cNvPr id="45" name="CaixaDeTexto 44"/>
            <p:cNvSpPr txBox="1"/>
            <p:nvPr/>
          </p:nvSpPr>
          <p:spPr>
            <a:xfrm>
              <a:off x="7757825" y="1418347"/>
              <a:ext cx="673646" cy="387798"/>
            </a:xfrm>
            <a:prstGeom prst="rect">
              <a:avLst/>
            </a:prstGeom>
            <a:noFill/>
          </p:spPr>
          <p:txBody>
            <a:bodyPr wrap="none" rtlCol="0">
              <a:spAutoFit/>
            </a:bodyPr>
            <a:lstStyle/>
            <a:p>
              <a:pPr algn="ctr"/>
              <a:r>
                <a:rPr lang="pt-BR" sz="1500" dirty="0"/>
                <a:t>20% </a:t>
              </a:r>
            </a:p>
          </p:txBody>
        </p:sp>
        <p:grpSp>
          <p:nvGrpSpPr>
            <p:cNvPr id="46" name="Group 108"/>
            <p:cNvGrpSpPr>
              <a:grpSpLocks/>
            </p:cNvGrpSpPr>
            <p:nvPr/>
          </p:nvGrpSpPr>
          <p:grpSpPr bwMode="auto">
            <a:xfrm flipH="1">
              <a:off x="9929307" y="1394952"/>
              <a:ext cx="1809753" cy="384209"/>
              <a:chOff x="0" y="0"/>
              <a:chExt cx="193" cy="40"/>
            </a:xfrm>
          </p:grpSpPr>
          <p:sp>
            <p:nvSpPr>
              <p:cNvPr id="47" name="Freeform 109"/>
              <p:cNvSpPr>
                <a:spLocks/>
              </p:cNvSpPr>
              <p:nvPr/>
            </p:nvSpPr>
            <p:spPr bwMode="auto">
              <a:xfrm>
                <a:off x="11" y="3"/>
                <a:ext cx="25" cy="15"/>
              </a:xfrm>
              <a:custGeom>
                <a:avLst/>
                <a:gdLst>
                  <a:gd name="T0" fmla="*/ 0 w 139"/>
                  <a:gd name="T1" fmla="*/ 1 h 37"/>
                  <a:gd name="T2" fmla="*/ 0 w 139"/>
                  <a:gd name="T3" fmla="*/ 0 h 37"/>
                  <a:gd name="T4" fmla="*/ 0 w 139"/>
                  <a:gd name="T5" fmla="*/ 0 h 37"/>
                  <a:gd name="T6" fmla="*/ 0 w 139"/>
                  <a:gd name="T7" fmla="*/ 1 h 37"/>
                  <a:gd name="T8" fmla="*/ 0 w 139"/>
                  <a:gd name="T9" fmla="*/ 1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9" h="37">
                    <a:moveTo>
                      <a:pt x="139" y="37"/>
                    </a:moveTo>
                    <a:lnTo>
                      <a:pt x="104" y="0"/>
                    </a:lnTo>
                    <a:lnTo>
                      <a:pt x="44" y="0"/>
                    </a:lnTo>
                    <a:lnTo>
                      <a:pt x="0" y="37"/>
                    </a:lnTo>
                    <a:lnTo>
                      <a:pt x="139" y="37"/>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48" name="Oval 110"/>
              <p:cNvSpPr>
                <a:spLocks noChangeArrowheads="1"/>
              </p:cNvSpPr>
              <p:nvPr/>
            </p:nvSpPr>
            <p:spPr bwMode="auto">
              <a:xfrm>
                <a:off x="116" y="10"/>
                <a:ext cx="4" cy="5"/>
              </a:xfrm>
              <a:prstGeom prst="ellipse">
                <a:avLst/>
              </a:prstGeom>
              <a:solidFill>
                <a:srgbClr val="E3002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49" name="Oval 111"/>
              <p:cNvSpPr>
                <a:spLocks noChangeArrowheads="1"/>
              </p:cNvSpPr>
              <p:nvPr/>
            </p:nvSpPr>
            <p:spPr bwMode="auto">
              <a:xfrm>
                <a:off x="116" y="10"/>
                <a:ext cx="2" cy="3"/>
              </a:xfrm>
              <a:prstGeom prst="ellipse">
                <a:avLst/>
              </a:prstGeom>
              <a:solidFill>
                <a:srgbClr val="EF002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50" name="Oval 112"/>
              <p:cNvSpPr>
                <a:spLocks noChangeArrowheads="1"/>
              </p:cNvSpPr>
              <p:nvPr/>
            </p:nvSpPr>
            <p:spPr bwMode="auto">
              <a:xfrm>
                <a:off x="116" y="10"/>
                <a:ext cx="4" cy="5"/>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51" name="Freeform 113"/>
              <p:cNvSpPr>
                <a:spLocks/>
              </p:cNvSpPr>
              <p:nvPr/>
            </p:nvSpPr>
            <p:spPr bwMode="auto">
              <a:xfrm>
                <a:off x="141" y="8"/>
                <a:ext cx="10" cy="4"/>
              </a:xfrm>
              <a:custGeom>
                <a:avLst/>
                <a:gdLst>
                  <a:gd name="T0" fmla="*/ 0 w 86"/>
                  <a:gd name="T1" fmla="*/ 0 h 19"/>
                  <a:gd name="T2" fmla="*/ 0 w 86"/>
                  <a:gd name="T3" fmla="*/ 0 h 19"/>
                  <a:gd name="T4" fmla="*/ 0 w 86"/>
                  <a:gd name="T5" fmla="*/ 0 h 19"/>
                  <a:gd name="T6" fmla="*/ 0 w 86"/>
                  <a:gd name="T7" fmla="*/ 0 h 19"/>
                  <a:gd name="T8" fmla="*/ 0 w 86"/>
                  <a:gd name="T9" fmla="*/ 0 h 19"/>
                  <a:gd name="T10" fmla="*/ 0 w 86"/>
                  <a:gd name="T11" fmla="*/ 0 h 19"/>
                  <a:gd name="T12" fmla="*/ 0 w 86"/>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6" h="19">
                    <a:moveTo>
                      <a:pt x="86" y="0"/>
                    </a:moveTo>
                    <a:lnTo>
                      <a:pt x="0" y="0"/>
                    </a:lnTo>
                    <a:lnTo>
                      <a:pt x="78" y="0"/>
                    </a:lnTo>
                    <a:lnTo>
                      <a:pt x="78" y="19"/>
                    </a:lnTo>
                    <a:lnTo>
                      <a:pt x="86" y="19"/>
                    </a:lnTo>
                    <a:lnTo>
                      <a:pt x="86" y="0"/>
                    </a:lnTo>
                    <a:close/>
                  </a:path>
                </a:pathLst>
              </a:custGeom>
              <a:solidFill>
                <a:srgbClr val="FAF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52" name="Freeform 114"/>
              <p:cNvSpPr>
                <a:spLocks/>
              </p:cNvSpPr>
              <p:nvPr/>
            </p:nvSpPr>
            <p:spPr bwMode="auto">
              <a:xfrm>
                <a:off x="141" y="8"/>
                <a:ext cx="10" cy="4"/>
              </a:xfrm>
              <a:custGeom>
                <a:avLst/>
                <a:gdLst>
                  <a:gd name="T0" fmla="*/ 0 w 86"/>
                  <a:gd name="T1" fmla="*/ 0 h 19"/>
                  <a:gd name="T2" fmla="*/ 0 w 86"/>
                  <a:gd name="T3" fmla="*/ 0 h 19"/>
                  <a:gd name="T4" fmla="*/ 0 w 86"/>
                  <a:gd name="T5" fmla="*/ 0 h 19"/>
                  <a:gd name="T6" fmla="*/ 0 w 86"/>
                  <a:gd name="T7" fmla="*/ 0 h 19"/>
                  <a:gd name="T8" fmla="*/ 0 w 86"/>
                  <a:gd name="T9" fmla="*/ 0 h 19"/>
                  <a:gd name="T10" fmla="*/ 0 w 86"/>
                  <a:gd name="T11" fmla="*/ 0 h 19"/>
                  <a:gd name="T12" fmla="*/ 0 w 86"/>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6" h="19">
                    <a:moveTo>
                      <a:pt x="86" y="0"/>
                    </a:moveTo>
                    <a:lnTo>
                      <a:pt x="0" y="0"/>
                    </a:lnTo>
                    <a:lnTo>
                      <a:pt x="78" y="0"/>
                    </a:lnTo>
                    <a:lnTo>
                      <a:pt x="78" y="19"/>
                    </a:lnTo>
                    <a:lnTo>
                      <a:pt x="86" y="19"/>
                    </a:lnTo>
                    <a:lnTo>
                      <a:pt x="86" y="0"/>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53" name="Rectangle 115"/>
              <p:cNvSpPr>
                <a:spLocks noChangeArrowheads="1"/>
              </p:cNvSpPr>
              <p:nvPr/>
            </p:nvSpPr>
            <p:spPr bwMode="auto">
              <a:xfrm>
                <a:off x="141" y="10"/>
                <a:ext cx="1" cy="20"/>
              </a:xfrm>
              <a:prstGeom prst="rect">
                <a:avLst/>
              </a:prstGeom>
              <a:solidFill>
                <a:srgbClr val="F9002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54" name="Rectangle 116"/>
              <p:cNvSpPr>
                <a:spLocks noChangeArrowheads="1"/>
              </p:cNvSpPr>
              <p:nvPr/>
            </p:nvSpPr>
            <p:spPr bwMode="auto">
              <a:xfrm>
                <a:off x="142" y="10"/>
                <a:ext cx="2" cy="20"/>
              </a:xfrm>
              <a:prstGeom prst="rect">
                <a:avLst/>
              </a:prstGeom>
              <a:solidFill>
                <a:srgbClr val="EA002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55" name="Rectangle 117"/>
              <p:cNvSpPr>
                <a:spLocks noChangeArrowheads="1"/>
              </p:cNvSpPr>
              <p:nvPr/>
            </p:nvSpPr>
            <p:spPr bwMode="auto">
              <a:xfrm>
                <a:off x="144" y="10"/>
                <a:ext cx="1" cy="20"/>
              </a:xfrm>
              <a:prstGeom prst="rect">
                <a:avLst/>
              </a:prstGeom>
              <a:solidFill>
                <a:srgbClr val="C8001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56" name="Rectangle 118"/>
              <p:cNvSpPr>
                <a:spLocks noChangeArrowheads="1"/>
              </p:cNvSpPr>
              <p:nvPr/>
            </p:nvSpPr>
            <p:spPr bwMode="auto">
              <a:xfrm>
                <a:off x="145" y="10"/>
                <a:ext cx="1" cy="20"/>
              </a:xfrm>
              <a:prstGeom prst="rect">
                <a:avLst/>
              </a:prstGeom>
              <a:solidFill>
                <a:srgbClr val="A8001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57" name="Rectangle 119"/>
              <p:cNvSpPr>
                <a:spLocks noChangeArrowheads="1"/>
              </p:cNvSpPr>
              <p:nvPr/>
            </p:nvSpPr>
            <p:spPr bwMode="auto">
              <a:xfrm>
                <a:off x="146" y="10"/>
                <a:ext cx="2" cy="20"/>
              </a:xfrm>
              <a:prstGeom prst="rect">
                <a:avLst/>
              </a:prstGeom>
              <a:solidFill>
                <a:srgbClr val="75001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58" name="Rectangle 120"/>
              <p:cNvSpPr>
                <a:spLocks noChangeArrowheads="1"/>
              </p:cNvSpPr>
              <p:nvPr/>
            </p:nvSpPr>
            <p:spPr bwMode="auto">
              <a:xfrm>
                <a:off x="148" y="10"/>
                <a:ext cx="1" cy="20"/>
              </a:xfrm>
              <a:prstGeom prst="rect">
                <a:avLst/>
              </a:prstGeom>
              <a:solidFill>
                <a:srgbClr val="51000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59" name="Rectangle 121"/>
              <p:cNvSpPr>
                <a:spLocks noChangeArrowheads="1"/>
              </p:cNvSpPr>
              <p:nvPr/>
            </p:nvSpPr>
            <p:spPr bwMode="auto">
              <a:xfrm>
                <a:off x="141" y="10"/>
                <a:ext cx="8" cy="2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60" name="Rectangle 122"/>
              <p:cNvSpPr>
                <a:spLocks noChangeArrowheads="1"/>
              </p:cNvSpPr>
              <p:nvPr/>
            </p:nvSpPr>
            <p:spPr bwMode="auto">
              <a:xfrm>
                <a:off x="116" y="14"/>
                <a:ext cx="25" cy="2"/>
              </a:xfrm>
              <a:prstGeom prst="rect">
                <a:avLst/>
              </a:prstGeom>
              <a:solidFill>
                <a:srgbClr val="E3002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61" name="Rectangle 123"/>
              <p:cNvSpPr>
                <a:spLocks noChangeArrowheads="1"/>
              </p:cNvSpPr>
              <p:nvPr/>
            </p:nvSpPr>
            <p:spPr bwMode="auto">
              <a:xfrm>
                <a:off x="116" y="16"/>
                <a:ext cx="25" cy="3"/>
              </a:xfrm>
              <a:prstGeom prst="rect">
                <a:avLst/>
              </a:prstGeom>
              <a:solidFill>
                <a:srgbClr val="E5002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62" name="Rectangle 124"/>
              <p:cNvSpPr>
                <a:spLocks noChangeArrowheads="1"/>
              </p:cNvSpPr>
              <p:nvPr/>
            </p:nvSpPr>
            <p:spPr bwMode="auto">
              <a:xfrm>
                <a:off x="116" y="19"/>
                <a:ext cx="25" cy="2"/>
              </a:xfrm>
              <a:prstGeom prst="rect">
                <a:avLst/>
              </a:prstGeom>
              <a:solidFill>
                <a:srgbClr val="EB002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63" name="Rectangle 125"/>
              <p:cNvSpPr>
                <a:spLocks noChangeArrowheads="1"/>
              </p:cNvSpPr>
              <p:nvPr/>
            </p:nvSpPr>
            <p:spPr bwMode="auto">
              <a:xfrm>
                <a:off x="116" y="21"/>
                <a:ext cx="25" cy="4"/>
              </a:xfrm>
              <a:prstGeom prst="rect">
                <a:avLst/>
              </a:prstGeom>
              <a:solidFill>
                <a:srgbClr val="F2002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64" name="Rectangle 126"/>
              <p:cNvSpPr>
                <a:spLocks noChangeArrowheads="1"/>
              </p:cNvSpPr>
              <p:nvPr/>
            </p:nvSpPr>
            <p:spPr bwMode="auto">
              <a:xfrm>
                <a:off x="116" y="25"/>
                <a:ext cx="25" cy="1"/>
              </a:xfrm>
              <a:prstGeom prst="rect">
                <a:avLst/>
              </a:prstGeom>
              <a:solidFill>
                <a:srgbClr val="F7002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65" name="Rectangle 127"/>
              <p:cNvSpPr>
                <a:spLocks noChangeArrowheads="1"/>
              </p:cNvSpPr>
              <p:nvPr/>
            </p:nvSpPr>
            <p:spPr bwMode="auto">
              <a:xfrm>
                <a:off x="116" y="26"/>
                <a:ext cx="25" cy="4"/>
              </a:xfrm>
              <a:prstGeom prst="rect">
                <a:avLst/>
              </a:prstGeom>
              <a:solidFill>
                <a:srgbClr val="FB002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66" name="Rectangle 128"/>
              <p:cNvSpPr>
                <a:spLocks noChangeArrowheads="1"/>
              </p:cNvSpPr>
              <p:nvPr/>
            </p:nvSpPr>
            <p:spPr bwMode="auto">
              <a:xfrm>
                <a:off x="116" y="14"/>
                <a:ext cx="25" cy="16"/>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67" name="Rectangle 129"/>
              <p:cNvSpPr>
                <a:spLocks noChangeArrowheads="1"/>
              </p:cNvSpPr>
              <p:nvPr/>
            </p:nvSpPr>
            <p:spPr bwMode="auto">
              <a:xfrm>
                <a:off x="114" y="17"/>
                <a:ext cx="2" cy="13"/>
              </a:xfrm>
              <a:prstGeom prst="rect">
                <a:avLst/>
              </a:prstGeom>
              <a:solidFill>
                <a:srgbClr val="FFFFFF"/>
              </a:solidFill>
              <a:ln w="14288">
                <a:solidFill>
                  <a:srgbClr val="000066"/>
                </a:solidFill>
                <a:miter lim="800000"/>
                <a:headEnd/>
                <a:tailEnd/>
              </a:ln>
            </p:spPr>
            <p:txBody>
              <a:bodyPr/>
              <a:lstStyle/>
              <a:p>
                <a:endParaRPr lang="pt-BR" sz="1500"/>
              </a:p>
            </p:txBody>
          </p:sp>
          <p:sp>
            <p:nvSpPr>
              <p:cNvPr id="68" name="Rectangle 130"/>
              <p:cNvSpPr>
                <a:spLocks noChangeArrowheads="1"/>
              </p:cNvSpPr>
              <p:nvPr/>
            </p:nvSpPr>
            <p:spPr bwMode="auto">
              <a:xfrm>
                <a:off x="114" y="32"/>
                <a:ext cx="35" cy="2"/>
              </a:xfrm>
              <a:prstGeom prst="rect">
                <a:avLst/>
              </a:prstGeom>
              <a:solidFill>
                <a:srgbClr val="808080"/>
              </a:solidFill>
              <a:ln w="14288">
                <a:solidFill>
                  <a:srgbClr val="000066"/>
                </a:solidFill>
                <a:miter lim="800000"/>
                <a:headEnd/>
                <a:tailEnd/>
              </a:ln>
            </p:spPr>
            <p:txBody>
              <a:bodyPr/>
              <a:lstStyle/>
              <a:p>
                <a:endParaRPr lang="pt-BR" sz="1500"/>
              </a:p>
            </p:txBody>
          </p:sp>
          <p:sp>
            <p:nvSpPr>
              <p:cNvPr id="69" name="Rectangle 131"/>
              <p:cNvSpPr>
                <a:spLocks noChangeArrowheads="1"/>
              </p:cNvSpPr>
              <p:nvPr/>
            </p:nvSpPr>
            <p:spPr bwMode="auto">
              <a:xfrm>
                <a:off x="128" y="34"/>
                <a:ext cx="9" cy="2"/>
              </a:xfrm>
              <a:prstGeom prst="rect">
                <a:avLst/>
              </a:prstGeom>
              <a:solidFill>
                <a:srgbClr val="042CA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70" name="Rectangle 132"/>
              <p:cNvSpPr>
                <a:spLocks noChangeArrowheads="1"/>
              </p:cNvSpPr>
              <p:nvPr/>
            </p:nvSpPr>
            <p:spPr bwMode="auto">
              <a:xfrm>
                <a:off x="128" y="36"/>
                <a:ext cx="9" cy="2"/>
              </a:xfrm>
              <a:prstGeom prst="rect">
                <a:avLst/>
              </a:prstGeom>
              <a:solidFill>
                <a:srgbClr val="042CA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71" name="Rectangle 133"/>
              <p:cNvSpPr>
                <a:spLocks noChangeArrowheads="1"/>
              </p:cNvSpPr>
              <p:nvPr/>
            </p:nvSpPr>
            <p:spPr bwMode="auto">
              <a:xfrm>
                <a:off x="128" y="34"/>
                <a:ext cx="9" cy="4"/>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72" name="Rectangle 134"/>
              <p:cNvSpPr>
                <a:spLocks noChangeArrowheads="1"/>
              </p:cNvSpPr>
              <p:nvPr/>
            </p:nvSpPr>
            <p:spPr bwMode="auto">
              <a:xfrm>
                <a:off x="142" y="34"/>
                <a:ext cx="9" cy="2"/>
              </a:xfrm>
              <a:prstGeom prst="rect">
                <a:avLst/>
              </a:prstGeom>
              <a:solidFill>
                <a:srgbClr val="03279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73" name="Rectangle 135"/>
              <p:cNvSpPr>
                <a:spLocks noChangeArrowheads="1"/>
              </p:cNvSpPr>
              <p:nvPr/>
            </p:nvSpPr>
            <p:spPr bwMode="auto">
              <a:xfrm>
                <a:off x="142" y="34"/>
                <a:ext cx="9" cy="2"/>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74" name="Oval 136"/>
              <p:cNvSpPr>
                <a:spLocks noChangeArrowheads="1"/>
              </p:cNvSpPr>
              <p:nvPr/>
            </p:nvSpPr>
            <p:spPr bwMode="auto">
              <a:xfrm>
                <a:off x="147" y="34"/>
                <a:ext cx="2" cy="4"/>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75" name="Oval 137"/>
              <p:cNvSpPr>
                <a:spLocks noChangeArrowheads="1"/>
              </p:cNvSpPr>
              <p:nvPr/>
            </p:nvSpPr>
            <p:spPr bwMode="auto">
              <a:xfrm>
                <a:off x="148" y="36"/>
                <a:ext cx="1" cy="2"/>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76" name="Oval 138"/>
              <p:cNvSpPr>
                <a:spLocks noChangeArrowheads="1"/>
              </p:cNvSpPr>
              <p:nvPr/>
            </p:nvSpPr>
            <p:spPr bwMode="auto">
              <a:xfrm>
                <a:off x="147" y="34"/>
                <a:ext cx="2" cy="4"/>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77" name="Oval 139"/>
              <p:cNvSpPr>
                <a:spLocks noChangeArrowheads="1"/>
              </p:cNvSpPr>
              <p:nvPr/>
            </p:nvSpPr>
            <p:spPr bwMode="auto">
              <a:xfrm>
                <a:off x="143" y="34"/>
                <a:ext cx="3" cy="4"/>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78" name="Oval 140"/>
              <p:cNvSpPr>
                <a:spLocks noChangeArrowheads="1"/>
              </p:cNvSpPr>
              <p:nvPr/>
            </p:nvSpPr>
            <p:spPr bwMode="auto">
              <a:xfrm>
                <a:off x="143" y="36"/>
                <a:ext cx="2" cy="2"/>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79" name="Oval 141"/>
              <p:cNvSpPr>
                <a:spLocks noChangeArrowheads="1"/>
              </p:cNvSpPr>
              <p:nvPr/>
            </p:nvSpPr>
            <p:spPr bwMode="auto">
              <a:xfrm>
                <a:off x="143" y="34"/>
                <a:ext cx="3" cy="4"/>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80" name="Rectangle 142"/>
              <p:cNvSpPr>
                <a:spLocks noChangeArrowheads="1"/>
              </p:cNvSpPr>
              <p:nvPr/>
            </p:nvSpPr>
            <p:spPr bwMode="auto">
              <a:xfrm>
                <a:off x="116" y="34"/>
                <a:ext cx="8" cy="2"/>
              </a:xfrm>
              <a:prstGeom prst="rect">
                <a:avLst/>
              </a:prstGeom>
              <a:solidFill>
                <a:srgbClr val="03279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81" name="Rectangle 143"/>
              <p:cNvSpPr>
                <a:spLocks noChangeArrowheads="1"/>
              </p:cNvSpPr>
              <p:nvPr/>
            </p:nvSpPr>
            <p:spPr bwMode="auto">
              <a:xfrm>
                <a:off x="116" y="34"/>
                <a:ext cx="8" cy="2"/>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82" name="Oval 144"/>
              <p:cNvSpPr>
                <a:spLocks noChangeArrowheads="1"/>
              </p:cNvSpPr>
              <p:nvPr/>
            </p:nvSpPr>
            <p:spPr bwMode="auto">
              <a:xfrm>
                <a:off x="121" y="34"/>
                <a:ext cx="2" cy="4"/>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83" name="Oval 145"/>
              <p:cNvSpPr>
                <a:spLocks noChangeArrowheads="1"/>
              </p:cNvSpPr>
              <p:nvPr/>
            </p:nvSpPr>
            <p:spPr bwMode="auto">
              <a:xfrm>
                <a:off x="122" y="36"/>
                <a:ext cx="1" cy="2"/>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84" name="Oval 146"/>
              <p:cNvSpPr>
                <a:spLocks noChangeArrowheads="1"/>
              </p:cNvSpPr>
              <p:nvPr/>
            </p:nvSpPr>
            <p:spPr bwMode="auto">
              <a:xfrm>
                <a:off x="121" y="34"/>
                <a:ext cx="2" cy="4"/>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85" name="Oval 147"/>
              <p:cNvSpPr>
                <a:spLocks noChangeArrowheads="1"/>
              </p:cNvSpPr>
              <p:nvPr/>
            </p:nvSpPr>
            <p:spPr bwMode="auto">
              <a:xfrm>
                <a:off x="117" y="34"/>
                <a:ext cx="2" cy="4"/>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86" name="Oval 148"/>
              <p:cNvSpPr>
                <a:spLocks noChangeArrowheads="1"/>
              </p:cNvSpPr>
              <p:nvPr/>
            </p:nvSpPr>
            <p:spPr bwMode="auto">
              <a:xfrm>
                <a:off x="118" y="36"/>
                <a:ext cx="1" cy="2"/>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87" name="Oval 149"/>
              <p:cNvSpPr>
                <a:spLocks noChangeArrowheads="1"/>
              </p:cNvSpPr>
              <p:nvPr/>
            </p:nvSpPr>
            <p:spPr bwMode="auto">
              <a:xfrm>
                <a:off x="117" y="34"/>
                <a:ext cx="2" cy="4"/>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88" name="Rectangle 150"/>
              <p:cNvSpPr>
                <a:spLocks noChangeArrowheads="1"/>
              </p:cNvSpPr>
              <p:nvPr/>
            </p:nvSpPr>
            <p:spPr bwMode="auto">
              <a:xfrm>
                <a:off x="150" y="19"/>
                <a:ext cx="1" cy="15"/>
              </a:xfrm>
              <a:prstGeom prst="rect">
                <a:avLst/>
              </a:prstGeom>
              <a:solidFill>
                <a:srgbClr val="B6001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89" name="Rectangle 151"/>
              <p:cNvSpPr>
                <a:spLocks noChangeArrowheads="1"/>
              </p:cNvSpPr>
              <p:nvPr/>
            </p:nvSpPr>
            <p:spPr bwMode="auto">
              <a:xfrm>
                <a:off x="151" y="19"/>
                <a:ext cx="1" cy="15"/>
              </a:xfrm>
              <a:prstGeom prst="rect">
                <a:avLst/>
              </a:prstGeom>
              <a:solidFill>
                <a:srgbClr val="D9002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90" name="Rectangle 152"/>
              <p:cNvSpPr>
                <a:spLocks noChangeArrowheads="1"/>
              </p:cNvSpPr>
              <p:nvPr/>
            </p:nvSpPr>
            <p:spPr bwMode="auto">
              <a:xfrm>
                <a:off x="152" y="19"/>
                <a:ext cx="1" cy="15"/>
              </a:xfrm>
              <a:prstGeom prst="rect">
                <a:avLst/>
              </a:prstGeom>
              <a:solidFill>
                <a:srgbClr val="F7002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91" name="Rectangle 153"/>
              <p:cNvSpPr>
                <a:spLocks noChangeArrowheads="1"/>
              </p:cNvSpPr>
              <p:nvPr/>
            </p:nvSpPr>
            <p:spPr bwMode="auto">
              <a:xfrm>
                <a:off x="150" y="19"/>
                <a:ext cx="3" cy="15"/>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92" name="Rectangle 154"/>
              <p:cNvSpPr>
                <a:spLocks noChangeArrowheads="1"/>
              </p:cNvSpPr>
              <p:nvPr/>
            </p:nvSpPr>
            <p:spPr bwMode="auto">
              <a:xfrm>
                <a:off x="118" y="10"/>
                <a:ext cx="23" cy="2"/>
              </a:xfrm>
              <a:prstGeom prst="rect">
                <a:avLst/>
              </a:prstGeom>
              <a:solidFill>
                <a:srgbClr val="F8002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93" name="Rectangle 155"/>
              <p:cNvSpPr>
                <a:spLocks noChangeArrowheads="1"/>
              </p:cNvSpPr>
              <p:nvPr/>
            </p:nvSpPr>
            <p:spPr bwMode="auto">
              <a:xfrm>
                <a:off x="118" y="12"/>
                <a:ext cx="23" cy="2"/>
              </a:xfrm>
              <a:prstGeom prst="rect">
                <a:avLst/>
              </a:prstGeom>
              <a:solidFill>
                <a:srgbClr val="E6002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94" name="Rectangle 156"/>
              <p:cNvSpPr>
                <a:spLocks noChangeArrowheads="1"/>
              </p:cNvSpPr>
              <p:nvPr/>
            </p:nvSpPr>
            <p:spPr bwMode="auto">
              <a:xfrm>
                <a:off x="118" y="10"/>
                <a:ext cx="23" cy="4"/>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95" name="Rectangle 157"/>
              <p:cNvSpPr>
                <a:spLocks noChangeArrowheads="1"/>
              </p:cNvSpPr>
              <p:nvPr/>
            </p:nvSpPr>
            <p:spPr bwMode="auto">
              <a:xfrm>
                <a:off x="154" y="27"/>
                <a:ext cx="0" cy="11"/>
              </a:xfrm>
              <a:prstGeom prst="rect">
                <a:avLst/>
              </a:prstGeom>
              <a:solidFill>
                <a:srgbClr val="CCCCFF"/>
              </a:solidFill>
              <a:ln w="14288">
                <a:solidFill>
                  <a:srgbClr val="000066"/>
                </a:solidFill>
                <a:miter lim="800000"/>
                <a:headEnd/>
                <a:tailEnd/>
              </a:ln>
            </p:spPr>
            <p:txBody>
              <a:bodyPr/>
              <a:lstStyle/>
              <a:p>
                <a:endParaRPr lang="pt-BR" sz="1500"/>
              </a:p>
            </p:txBody>
          </p:sp>
          <p:sp>
            <p:nvSpPr>
              <p:cNvPr id="96" name="Rectangle 158"/>
              <p:cNvSpPr>
                <a:spLocks noChangeArrowheads="1"/>
              </p:cNvSpPr>
              <p:nvPr/>
            </p:nvSpPr>
            <p:spPr bwMode="auto">
              <a:xfrm>
                <a:off x="154" y="21"/>
                <a:ext cx="0" cy="2"/>
              </a:xfrm>
              <a:prstGeom prst="rect">
                <a:avLst/>
              </a:prstGeom>
              <a:solidFill>
                <a:srgbClr val="FFFFFF"/>
              </a:solidFill>
              <a:ln w="14288">
                <a:solidFill>
                  <a:srgbClr val="000066"/>
                </a:solidFill>
                <a:miter lim="800000"/>
                <a:headEnd/>
                <a:tailEnd/>
              </a:ln>
            </p:spPr>
            <p:txBody>
              <a:bodyPr/>
              <a:lstStyle/>
              <a:p>
                <a:endParaRPr lang="pt-BR" sz="1500"/>
              </a:p>
            </p:txBody>
          </p:sp>
          <p:sp>
            <p:nvSpPr>
              <p:cNvPr id="97" name="Rectangle 159"/>
              <p:cNvSpPr>
                <a:spLocks noChangeArrowheads="1"/>
              </p:cNvSpPr>
              <p:nvPr/>
            </p:nvSpPr>
            <p:spPr bwMode="auto">
              <a:xfrm>
                <a:off x="141" y="23"/>
                <a:ext cx="13" cy="2"/>
              </a:xfrm>
              <a:prstGeom prst="rect">
                <a:avLst/>
              </a:prstGeom>
              <a:solidFill>
                <a:srgbClr val="73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98" name="Rectangle 160"/>
              <p:cNvSpPr>
                <a:spLocks noChangeArrowheads="1"/>
              </p:cNvSpPr>
              <p:nvPr/>
            </p:nvSpPr>
            <p:spPr bwMode="auto">
              <a:xfrm>
                <a:off x="141" y="25"/>
                <a:ext cx="13" cy="1"/>
              </a:xfrm>
              <a:prstGeom prst="rect">
                <a:avLst/>
              </a:prstGeom>
              <a:solidFill>
                <a:srgbClr val="E9E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99" name="Rectangle 161"/>
              <p:cNvSpPr>
                <a:spLocks noChangeArrowheads="1"/>
              </p:cNvSpPr>
              <p:nvPr/>
            </p:nvSpPr>
            <p:spPr bwMode="auto">
              <a:xfrm>
                <a:off x="141" y="26"/>
                <a:ext cx="13" cy="2"/>
              </a:xfrm>
              <a:prstGeom prst="rect">
                <a:avLst/>
              </a:prstGeom>
              <a:solidFill>
                <a:srgbClr val="E9E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00" name="Rectangle 162"/>
              <p:cNvSpPr>
                <a:spLocks noChangeArrowheads="1"/>
              </p:cNvSpPr>
              <p:nvPr/>
            </p:nvSpPr>
            <p:spPr bwMode="auto">
              <a:xfrm>
                <a:off x="141" y="28"/>
                <a:ext cx="13" cy="2"/>
              </a:xfrm>
              <a:prstGeom prst="rect">
                <a:avLst/>
              </a:prstGeom>
              <a:solidFill>
                <a:srgbClr val="73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01" name="Freeform 163"/>
              <p:cNvSpPr>
                <a:spLocks/>
              </p:cNvSpPr>
              <p:nvPr/>
            </p:nvSpPr>
            <p:spPr bwMode="auto">
              <a:xfrm>
                <a:off x="141" y="23"/>
                <a:ext cx="12" cy="5"/>
              </a:xfrm>
              <a:custGeom>
                <a:avLst/>
                <a:gdLst>
                  <a:gd name="T0" fmla="*/ 0 w 104"/>
                  <a:gd name="T1" fmla="*/ 0 h 28"/>
                  <a:gd name="T2" fmla="*/ 0 w 104"/>
                  <a:gd name="T3" fmla="*/ 0 h 28"/>
                  <a:gd name="T4" fmla="*/ 0 w 104"/>
                  <a:gd name="T5" fmla="*/ 0 h 28"/>
                  <a:gd name="T6" fmla="*/ 0 w 104"/>
                  <a:gd name="T7" fmla="*/ 0 h 28"/>
                  <a:gd name="T8" fmla="*/ 0 w 104"/>
                  <a:gd name="T9" fmla="*/ 0 h 28"/>
                  <a:gd name="T10" fmla="*/ 0 w 104"/>
                  <a:gd name="T11" fmla="*/ 0 h 28"/>
                  <a:gd name="T12" fmla="*/ 0 w 104"/>
                  <a:gd name="T13" fmla="*/ 0 h 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4" h="28">
                    <a:moveTo>
                      <a:pt x="104" y="18"/>
                    </a:moveTo>
                    <a:lnTo>
                      <a:pt x="78" y="0"/>
                    </a:lnTo>
                    <a:lnTo>
                      <a:pt x="0" y="0"/>
                    </a:lnTo>
                    <a:lnTo>
                      <a:pt x="0" y="9"/>
                    </a:lnTo>
                    <a:lnTo>
                      <a:pt x="69" y="9"/>
                    </a:lnTo>
                    <a:lnTo>
                      <a:pt x="104" y="28"/>
                    </a:lnTo>
                    <a:lnTo>
                      <a:pt x="104" y="18"/>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02" name="Rectangle 164"/>
              <p:cNvSpPr>
                <a:spLocks noChangeArrowheads="1"/>
              </p:cNvSpPr>
              <p:nvPr/>
            </p:nvSpPr>
            <p:spPr bwMode="auto">
              <a:xfrm>
                <a:off x="141" y="27"/>
                <a:ext cx="13" cy="2"/>
              </a:xfrm>
              <a:prstGeom prst="rect">
                <a:avLst/>
              </a:prstGeom>
              <a:solidFill>
                <a:srgbClr val="73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03" name="Rectangle 165"/>
              <p:cNvSpPr>
                <a:spLocks noChangeArrowheads="1"/>
              </p:cNvSpPr>
              <p:nvPr/>
            </p:nvSpPr>
            <p:spPr bwMode="auto">
              <a:xfrm>
                <a:off x="141" y="29"/>
                <a:ext cx="13" cy="2"/>
              </a:xfrm>
              <a:prstGeom prst="rect">
                <a:avLst/>
              </a:prstGeom>
              <a:solidFill>
                <a:srgbClr val="E9E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04" name="Rectangle 166"/>
              <p:cNvSpPr>
                <a:spLocks noChangeArrowheads="1"/>
              </p:cNvSpPr>
              <p:nvPr/>
            </p:nvSpPr>
            <p:spPr bwMode="auto">
              <a:xfrm>
                <a:off x="141" y="31"/>
                <a:ext cx="13" cy="1"/>
              </a:xfrm>
              <a:prstGeom prst="rect">
                <a:avLst/>
              </a:prstGeom>
              <a:solidFill>
                <a:srgbClr val="E9E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05" name="Rectangle 167"/>
              <p:cNvSpPr>
                <a:spLocks noChangeArrowheads="1"/>
              </p:cNvSpPr>
              <p:nvPr/>
            </p:nvSpPr>
            <p:spPr bwMode="auto">
              <a:xfrm>
                <a:off x="141" y="32"/>
                <a:ext cx="13" cy="2"/>
              </a:xfrm>
              <a:prstGeom prst="rect">
                <a:avLst/>
              </a:prstGeom>
              <a:solidFill>
                <a:srgbClr val="73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06" name="Freeform 168"/>
              <p:cNvSpPr>
                <a:spLocks/>
              </p:cNvSpPr>
              <p:nvPr/>
            </p:nvSpPr>
            <p:spPr bwMode="auto">
              <a:xfrm>
                <a:off x="141" y="27"/>
                <a:ext cx="12" cy="5"/>
              </a:xfrm>
              <a:custGeom>
                <a:avLst/>
                <a:gdLst>
                  <a:gd name="T0" fmla="*/ 0 w 104"/>
                  <a:gd name="T1" fmla="*/ 0 h 28"/>
                  <a:gd name="T2" fmla="*/ 0 w 104"/>
                  <a:gd name="T3" fmla="*/ 0 h 28"/>
                  <a:gd name="T4" fmla="*/ 0 w 104"/>
                  <a:gd name="T5" fmla="*/ 0 h 28"/>
                  <a:gd name="T6" fmla="*/ 0 w 104"/>
                  <a:gd name="T7" fmla="*/ 0 h 28"/>
                  <a:gd name="T8" fmla="*/ 0 w 104"/>
                  <a:gd name="T9" fmla="*/ 0 h 28"/>
                  <a:gd name="T10" fmla="*/ 0 w 104"/>
                  <a:gd name="T11" fmla="*/ 0 h 28"/>
                  <a:gd name="T12" fmla="*/ 0 w 104"/>
                  <a:gd name="T13" fmla="*/ 0 h 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4" h="28">
                    <a:moveTo>
                      <a:pt x="104" y="19"/>
                    </a:moveTo>
                    <a:lnTo>
                      <a:pt x="69" y="0"/>
                    </a:lnTo>
                    <a:lnTo>
                      <a:pt x="0" y="0"/>
                    </a:lnTo>
                    <a:lnTo>
                      <a:pt x="0" y="10"/>
                    </a:lnTo>
                    <a:lnTo>
                      <a:pt x="69" y="10"/>
                    </a:lnTo>
                    <a:lnTo>
                      <a:pt x="104" y="28"/>
                    </a:lnTo>
                    <a:lnTo>
                      <a:pt x="104" y="19"/>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07" name="Rectangle 169"/>
              <p:cNvSpPr>
                <a:spLocks noChangeArrowheads="1"/>
              </p:cNvSpPr>
              <p:nvPr/>
            </p:nvSpPr>
            <p:spPr bwMode="auto">
              <a:xfrm>
                <a:off x="118" y="19"/>
                <a:ext cx="24" cy="2"/>
              </a:xfrm>
              <a:prstGeom prst="rect">
                <a:avLst/>
              </a:prstGeom>
              <a:solidFill>
                <a:srgbClr val="F4F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08" name="Rectangle 170"/>
              <p:cNvSpPr>
                <a:spLocks noChangeArrowheads="1"/>
              </p:cNvSpPr>
              <p:nvPr/>
            </p:nvSpPr>
            <p:spPr bwMode="auto">
              <a:xfrm>
                <a:off x="118" y="21"/>
                <a:ext cx="24" cy="2"/>
              </a:xfrm>
              <a:prstGeom prst="rect">
                <a:avLst/>
              </a:prstGeom>
              <a:solidFill>
                <a:srgbClr val="D3D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09" name="Rectangle 171"/>
              <p:cNvSpPr>
                <a:spLocks noChangeArrowheads="1"/>
              </p:cNvSpPr>
              <p:nvPr/>
            </p:nvSpPr>
            <p:spPr bwMode="auto">
              <a:xfrm>
                <a:off x="118" y="23"/>
                <a:ext cx="24" cy="1"/>
              </a:xfrm>
              <a:prstGeom prst="rect">
                <a:avLst/>
              </a:prstGeom>
              <a:solidFill>
                <a:srgbClr val="9A9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10" name="Rectangle 172"/>
              <p:cNvSpPr>
                <a:spLocks noChangeArrowheads="1"/>
              </p:cNvSpPr>
              <p:nvPr/>
            </p:nvSpPr>
            <p:spPr bwMode="auto">
              <a:xfrm>
                <a:off x="118" y="24"/>
                <a:ext cx="24" cy="4"/>
              </a:xfrm>
              <a:prstGeom prst="rect">
                <a:avLst/>
              </a:prstGeom>
              <a:solidFill>
                <a:srgbClr val="868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11" name="Rectangle 173"/>
              <p:cNvSpPr>
                <a:spLocks noChangeArrowheads="1"/>
              </p:cNvSpPr>
              <p:nvPr/>
            </p:nvSpPr>
            <p:spPr bwMode="auto">
              <a:xfrm>
                <a:off x="118" y="28"/>
                <a:ext cx="24" cy="2"/>
              </a:xfrm>
              <a:prstGeom prst="rect">
                <a:avLst/>
              </a:prstGeom>
              <a:solidFill>
                <a:srgbClr val="D3D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12" name="Rectangle 174"/>
              <p:cNvSpPr>
                <a:spLocks noChangeArrowheads="1"/>
              </p:cNvSpPr>
              <p:nvPr/>
            </p:nvSpPr>
            <p:spPr bwMode="auto">
              <a:xfrm>
                <a:off x="118" y="30"/>
                <a:ext cx="24" cy="2"/>
              </a:xfrm>
              <a:prstGeom prst="rect">
                <a:avLst/>
              </a:prstGeom>
              <a:solidFill>
                <a:srgbClr val="F4F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13" name="Freeform 175"/>
              <p:cNvSpPr>
                <a:spLocks/>
              </p:cNvSpPr>
              <p:nvPr/>
            </p:nvSpPr>
            <p:spPr bwMode="auto">
              <a:xfrm>
                <a:off x="118" y="19"/>
                <a:ext cx="23" cy="11"/>
              </a:xfrm>
              <a:custGeom>
                <a:avLst/>
                <a:gdLst>
                  <a:gd name="T0" fmla="*/ 0 w 191"/>
                  <a:gd name="T1" fmla="*/ 0 h 55"/>
                  <a:gd name="T2" fmla="*/ 0 w 191"/>
                  <a:gd name="T3" fmla="*/ 0 h 55"/>
                  <a:gd name="T4" fmla="*/ 0 w 191"/>
                  <a:gd name="T5" fmla="*/ 0 h 55"/>
                  <a:gd name="T6" fmla="*/ 0 w 191"/>
                  <a:gd name="T7" fmla="*/ 0 h 55"/>
                  <a:gd name="T8" fmla="*/ 0 w 191"/>
                  <a:gd name="T9" fmla="*/ 0 h 55"/>
                  <a:gd name="T10" fmla="*/ 0 w 191"/>
                  <a:gd name="T11" fmla="*/ 0 h 55"/>
                  <a:gd name="T12" fmla="*/ 0 w 191"/>
                  <a:gd name="T13" fmla="*/ 0 h 55"/>
                  <a:gd name="T14" fmla="*/ 0 w 191"/>
                  <a:gd name="T15" fmla="*/ 0 h 55"/>
                  <a:gd name="T16" fmla="*/ 0 w 191"/>
                  <a:gd name="T17" fmla="*/ 0 h 55"/>
                  <a:gd name="T18" fmla="*/ 0 w 191"/>
                  <a:gd name="T19" fmla="*/ 0 h 55"/>
                  <a:gd name="T20" fmla="*/ 0 w 191"/>
                  <a:gd name="T21" fmla="*/ 0 h 55"/>
                  <a:gd name="T22" fmla="*/ 0 w 191"/>
                  <a:gd name="T23" fmla="*/ 0 h 55"/>
                  <a:gd name="T24" fmla="*/ 0 w 191"/>
                  <a:gd name="T25" fmla="*/ 0 h 55"/>
                  <a:gd name="T26" fmla="*/ 0 w 191"/>
                  <a:gd name="T27" fmla="*/ 0 h 55"/>
                  <a:gd name="T28" fmla="*/ 0 w 191"/>
                  <a:gd name="T29" fmla="*/ 0 h 55"/>
                  <a:gd name="T30" fmla="*/ 0 w 191"/>
                  <a:gd name="T31" fmla="*/ 0 h 55"/>
                  <a:gd name="T32" fmla="*/ 0 w 191"/>
                  <a:gd name="T33" fmla="*/ 0 h 55"/>
                  <a:gd name="T34" fmla="*/ 0 w 191"/>
                  <a:gd name="T35" fmla="*/ 0 h 55"/>
                  <a:gd name="T36" fmla="*/ 0 w 191"/>
                  <a:gd name="T37" fmla="*/ 0 h 5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91" h="55">
                    <a:moveTo>
                      <a:pt x="191" y="0"/>
                    </a:moveTo>
                    <a:lnTo>
                      <a:pt x="0" y="0"/>
                    </a:lnTo>
                    <a:lnTo>
                      <a:pt x="0" y="55"/>
                    </a:lnTo>
                    <a:lnTo>
                      <a:pt x="9" y="55"/>
                    </a:lnTo>
                    <a:lnTo>
                      <a:pt x="9" y="9"/>
                    </a:lnTo>
                    <a:lnTo>
                      <a:pt x="52" y="9"/>
                    </a:lnTo>
                    <a:lnTo>
                      <a:pt x="52" y="55"/>
                    </a:lnTo>
                    <a:lnTo>
                      <a:pt x="61" y="55"/>
                    </a:lnTo>
                    <a:lnTo>
                      <a:pt x="61" y="9"/>
                    </a:lnTo>
                    <a:lnTo>
                      <a:pt x="95" y="9"/>
                    </a:lnTo>
                    <a:lnTo>
                      <a:pt x="95" y="55"/>
                    </a:lnTo>
                    <a:lnTo>
                      <a:pt x="104" y="55"/>
                    </a:lnTo>
                    <a:lnTo>
                      <a:pt x="104" y="9"/>
                    </a:lnTo>
                    <a:lnTo>
                      <a:pt x="147" y="9"/>
                    </a:lnTo>
                    <a:lnTo>
                      <a:pt x="147" y="55"/>
                    </a:lnTo>
                    <a:lnTo>
                      <a:pt x="156" y="55"/>
                    </a:lnTo>
                    <a:lnTo>
                      <a:pt x="156" y="9"/>
                    </a:lnTo>
                    <a:lnTo>
                      <a:pt x="191" y="9"/>
                    </a:lnTo>
                    <a:lnTo>
                      <a:pt x="191" y="0"/>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14" name="Rectangle 176"/>
              <p:cNvSpPr>
                <a:spLocks noChangeArrowheads="1"/>
              </p:cNvSpPr>
              <p:nvPr/>
            </p:nvSpPr>
            <p:spPr bwMode="auto">
              <a:xfrm>
                <a:off x="144" y="14"/>
                <a:ext cx="1" cy="3"/>
              </a:xfrm>
              <a:prstGeom prst="rect">
                <a:avLst/>
              </a:prstGeom>
              <a:solidFill>
                <a:srgbClr val="B28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15" name="Rectangle 177"/>
              <p:cNvSpPr>
                <a:spLocks noChangeArrowheads="1"/>
              </p:cNvSpPr>
              <p:nvPr/>
            </p:nvSpPr>
            <p:spPr bwMode="auto">
              <a:xfrm>
                <a:off x="145" y="14"/>
                <a:ext cx="1" cy="3"/>
              </a:xfrm>
              <a:prstGeom prst="rect">
                <a:avLst/>
              </a:prstGeom>
              <a:solidFill>
                <a:srgbClr val="D4A45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16" name="Rectangle 178"/>
              <p:cNvSpPr>
                <a:spLocks noChangeArrowheads="1"/>
              </p:cNvSpPr>
              <p:nvPr/>
            </p:nvSpPr>
            <p:spPr bwMode="auto">
              <a:xfrm>
                <a:off x="146" y="14"/>
                <a:ext cx="1" cy="3"/>
              </a:xfrm>
              <a:prstGeom prst="rect">
                <a:avLst/>
              </a:prstGeom>
              <a:solidFill>
                <a:srgbClr val="F1BB6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17" name="Rectangle 179"/>
              <p:cNvSpPr>
                <a:spLocks noChangeArrowheads="1"/>
              </p:cNvSpPr>
              <p:nvPr/>
            </p:nvSpPr>
            <p:spPr bwMode="auto">
              <a:xfrm>
                <a:off x="144" y="14"/>
                <a:ext cx="3" cy="3"/>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18" name="Line 180"/>
              <p:cNvSpPr>
                <a:spLocks noChangeShapeType="1"/>
              </p:cNvSpPr>
              <p:nvPr/>
            </p:nvSpPr>
            <p:spPr bwMode="auto">
              <a:xfrm>
                <a:off x="114" y="34"/>
                <a:ext cx="1" cy="2"/>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19" name="Line 181"/>
              <p:cNvSpPr>
                <a:spLocks noChangeShapeType="1"/>
              </p:cNvSpPr>
              <p:nvPr/>
            </p:nvSpPr>
            <p:spPr bwMode="auto">
              <a:xfrm flipH="1">
                <a:off x="110" y="36"/>
                <a:ext cx="5"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20" name="Line 182"/>
              <p:cNvSpPr>
                <a:spLocks noChangeShapeType="1"/>
              </p:cNvSpPr>
              <p:nvPr/>
            </p:nvSpPr>
            <p:spPr bwMode="auto">
              <a:xfrm>
                <a:off x="155" y="36"/>
                <a:ext cx="1"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21" name="Line 183"/>
              <p:cNvSpPr>
                <a:spLocks noChangeShapeType="1"/>
              </p:cNvSpPr>
              <p:nvPr/>
            </p:nvSpPr>
            <p:spPr bwMode="auto">
              <a:xfrm>
                <a:off x="0" y="40"/>
                <a:ext cx="193"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22" name="Rectangle 184"/>
              <p:cNvSpPr>
                <a:spLocks noChangeArrowheads="1"/>
              </p:cNvSpPr>
              <p:nvPr/>
            </p:nvSpPr>
            <p:spPr bwMode="auto">
              <a:xfrm>
                <a:off x="81" y="34"/>
                <a:ext cx="9" cy="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23" name="Oval 185"/>
              <p:cNvSpPr>
                <a:spLocks noChangeArrowheads="1"/>
              </p:cNvSpPr>
              <p:nvPr/>
            </p:nvSpPr>
            <p:spPr bwMode="auto">
              <a:xfrm>
                <a:off x="82"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24" name="Oval 186"/>
              <p:cNvSpPr>
                <a:spLocks noChangeArrowheads="1"/>
              </p:cNvSpPr>
              <p:nvPr/>
            </p:nvSpPr>
            <p:spPr bwMode="auto">
              <a:xfrm>
                <a:off x="83"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25" name="Oval 187"/>
              <p:cNvSpPr>
                <a:spLocks noChangeArrowheads="1"/>
              </p:cNvSpPr>
              <p:nvPr/>
            </p:nvSpPr>
            <p:spPr bwMode="auto">
              <a:xfrm>
                <a:off x="82"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26" name="Oval 188"/>
              <p:cNvSpPr>
                <a:spLocks noChangeArrowheads="1"/>
              </p:cNvSpPr>
              <p:nvPr/>
            </p:nvSpPr>
            <p:spPr bwMode="auto">
              <a:xfrm>
                <a:off x="87"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27" name="Oval 189"/>
              <p:cNvSpPr>
                <a:spLocks noChangeArrowheads="1"/>
              </p:cNvSpPr>
              <p:nvPr/>
            </p:nvSpPr>
            <p:spPr bwMode="auto">
              <a:xfrm>
                <a:off x="88"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28" name="Oval 190"/>
              <p:cNvSpPr>
                <a:spLocks noChangeArrowheads="1"/>
              </p:cNvSpPr>
              <p:nvPr/>
            </p:nvSpPr>
            <p:spPr bwMode="auto">
              <a:xfrm>
                <a:off x="87"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29" name="Rectangle 191"/>
              <p:cNvSpPr>
                <a:spLocks noChangeArrowheads="1"/>
              </p:cNvSpPr>
              <p:nvPr/>
            </p:nvSpPr>
            <p:spPr bwMode="auto">
              <a:xfrm>
                <a:off x="96" y="34"/>
                <a:ext cx="9" cy="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30" name="Oval 192"/>
              <p:cNvSpPr>
                <a:spLocks noChangeArrowheads="1"/>
              </p:cNvSpPr>
              <p:nvPr/>
            </p:nvSpPr>
            <p:spPr bwMode="auto">
              <a:xfrm>
                <a:off x="97"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31" name="Oval 193"/>
              <p:cNvSpPr>
                <a:spLocks noChangeArrowheads="1"/>
              </p:cNvSpPr>
              <p:nvPr/>
            </p:nvSpPr>
            <p:spPr bwMode="auto">
              <a:xfrm>
                <a:off x="98"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32" name="Oval 194"/>
              <p:cNvSpPr>
                <a:spLocks noChangeArrowheads="1"/>
              </p:cNvSpPr>
              <p:nvPr/>
            </p:nvSpPr>
            <p:spPr bwMode="auto">
              <a:xfrm>
                <a:off x="97"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33" name="Oval 195"/>
              <p:cNvSpPr>
                <a:spLocks noChangeArrowheads="1"/>
              </p:cNvSpPr>
              <p:nvPr/>
            </p:nvSpPr>
            <p:spPr bwMode="auto">
              <a:xfrm>
                <a:off x="102"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34" name="Oval 196"/>
              <p:cNvSpPr>
                <a:spLocks noChangeArrowheads="1"/>
              </p:cNvSpPr>
              <p:nvPr/>
            </p:nvSpPr>
            <p:spPr bwMode="auto">
              <a:xfrm>
                <a:off x="103"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35" name="Oval 197"/>
              <p:cNvSpPr>
                <a:spLocks noChangeArrowheads="1"/>
              </p:cNvSpPr>
              <p:nvPr/>
            </p:nvSpPr>
            <p:spPr bwMode="auto">
              <a:xfrm>
                <a:off x="102"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36" name="Rectangle 198"/>
              <p:cNvSpPr>
                <a:spLocks noChangeArrowheads="1"/>
              </p:cNvSpPr>
              <p:nvPr/>
            </p:nvSpPr>
            <p:spPr bwMode="auto">
              <a:xfrm>
                <a:off x="76" y="15"/>
                <a:ext cx="34" cy="2"/>
              </a:xfrm>
              <a:prstGeom prst="rect">
                <a:avLst/>
              </a:prstGeom>
              <a:solidFill>
                <a:srgbClr val="86192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37" name="Rectangle 199"/>
              <p:cNvSpPr>
                <a:spLocks noChangeArrowheads="1"/>
              </p:cNvSpPr>
              <p:nvPr/>
            </p:nvSpPr>
            <p:spPr bwMode="auto">
              <a:xfrm>
                <a:off x="76" y="17"/>
                <a:ext cx="34" cy="2"/>
              </a:xfrm>
              <a:prstGeom prst="rect">
                <a:avLst/>
              </a:prstGeom>
              <a:solidFill>
                <a:srgbClr val="86192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38" name="Rectangle 200"/>
              <p:cNvSpPr>
                <a:spLocks noChangeArrowheads="1"/>
              </p:cNvSpPr>
              <p:nvPr/>
            </p:nvSpPr>
            <p:spPr bwMode="auto">
              <a:xfrm>
                <a:off x="76" y="19"/>
                <a:ext cx="34" cy="4"/>
              </a:xfrm>
              <a:prstGeom prst="rect">
                <a:avLst/>
              </a:prstGeom>
              <a:solidFill>
                <a:srgbClr val="84172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39" name="Rectangle 201"/>
              <p:cNvSpPr>
                <a:spLocks noChangeArrowheads="1"/>
              </p:cNvSpPr>
              <p:nvPr/>
            </p:nvSpPr>
            <p:spPr bwMode="auto">
              <a:xfrm>
                <a:off x="76" y="23"/>
                <a:ext cx="34" cy="2"/>
              </a:xfrm>
              <a:prstGeom prst="rect">
                <a:avLst/>
              </a:prstGeom>
              <a:solidFill>
                <a:srgbClr val="81132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40" name="Rectangle 202"/>
              <p:cNvSpPr>
                <a:spLocks noChangeArrowheads="1"/>
              </p:cNvSpPr>
              <p:nvPr/>
            </p:nvSpPr>
            <p:spPr bwMode="auto">
              <a:xfrm>
                <a:off x="76" y="25"/>
                <a:ext cx="34" cy="1"/>
              </a:xfrm>
              <a:prstGeom prst="rect">
                <a:avLst/>
              </a:prstGeom>
              <a:solidFill>
                <a:srgbClr val="7F102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41" name="Rectangle 203"/>
              <p:cNvSpPr>
                <a:spLocks noChangeArrowheads="1"/>
              </p:cNvSpPr>
              <p:nvPr/>
            </p:nvSpPr>
            <p:spPr bwMode="auto">
              <a:xfrm>
                <a:off x="76" y="26"/>
                <a:ext cx="34" cy="2"/>
              </a:xfrm>
              <a:prstGeom prst="rect">
                <a:avLst/>
              </a:prstGeom>
              <a:solidFill>
                <a:srgbClr val="7C0D1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42" name="Rectangle 204"/>
              <p:cNvSpPr>
                <a:spLocks noChangeArrowheads="1"/>
              </p:cNvSpPr>
              <p:nvPr/>
            </p:nvSpPr>
            <p:spPr bwMode="auto">
              <a:xfrm>
                <a:off x="76" y="28"/>
                <a:ext cx="34" cy="4"/>
              </a:xfrm>
              <a:prstGeom prst="rect">
                <a:avLst/>
              </a:prstGeom>
              <a:solidFill>
                <a:srgbClr val="7A081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43" name="Rectangle 205"/>
              <p:cNvSpPr>
                <a:spLocks noChangeArrowheads="1"/>
              </p:cNvSpPr>
              <p:nvPr/>
            </p:nvSpPr>
            <p:spPr bwMode="auto">
              <a:xfrm>
                <a:off x="76" y="32"/>
                <a:ext cx="34" cy="2"/>
              </a:xfrm>
              <a:prstGeom prst="rect">
                <a:avLst/>
              </a:prstGeom>
              <a:solidFill>
                <a:srgbClr val="79021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44" name="Freeform 206"/>
              <p:cNvSpPr>
                <a:spLocks/>
              </p:cNvSpPr>
              <p:nvPr/>
            </p:nvSpPr>
            <p:spPr bwMode="auto">
              <a:xfrm>
                <a:off x="76" y="15"/>
                <a:ext cx="33" cy="17"/>
              </a:xfrm>
              <a:custGeom>
                <a:avLst/>
                <a:gdLst>
                  <a:gd name="T0" fmla="*/ 0 w 269"/>
                  <a:gd name="T1" fmla="*/ 0 h 83"/>
                  <a:gd name="T2" fmla="*/ 0 w 269"/>
                  <a:gd name="T3" fmla="*/ 0 h 83"/>
                  <a:gd name="T4" fmla="*/ 0 w 269"/>
                  <a:gd name="T5" fmla="*/ 0 h 83"/>
                  <a:gd name="T6" fmla="*/ 0 w 269"/>
                  <a:gd name="T7" fmla="*/ 0 h 83"/>
                  <a:gd name="T8" fmla="*/ 0 w 269"/>
                  <a:gd name="T9" fmla="*/ 0 h 83"/>
                  <a:gd name="T10" fmla="*/ 0 w 269"/>
                  <a:gd name="T11" fmla="*/ 0 h 83"/>
                  <a:gd name="T12" fmla="*/ 0 w 269"/>
                  <a:gd name="T13" fmla="*/ 0 h 8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69" h="83">
                    <a:moveTo>
                      <a:pt x="225" y="83"/>
                    </a:moveTo>
                    <a:lnTo>
                      <a:pt x="260" y="83"/>
                    </a:lnTo>
                    <a:lnTo>
                      <a:pt x="269" y="0"/>
                    </a:lnTo>
                    <a:lnTo>
                      <a:pt x="0" y="0"/>
                    </a:lnTo>
                    <a:lnTo>
                      <a:pt x="17" y="83"/>
                    </a:lnTo>
                    <a:lnTo>
                      <a:pt x="234" y="83"/>
                    </a:lnTo>
                    <a:lnTo>
                      <a:pt x="225" y="83"/>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45" name="Line 207"/>
              <p:cNvSpPr>
                <a:spLocks noChangeShapeType="1"/>
              </p:cNvSpPr>
              <p:nvPr/>
            </p:nvSpPr>
            <p:spPr bwMode="auto">
              <a:xfrm flipV="1">
                <a:off x="108" y="15"/>
                <a:ext cx="0" cy="19"/>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46" name="Line 208"/>
              <p:cNvSpPr>
                <a:spLocks noChangeShapeType="1"/>
              </p:cNvSpPr>
              <p:nvPr/>
            </p:nvSpPr>
            <p:spPr bwMode="auto">
              <a:xfrm flipV="1">
                <a:off x="78" y="15"/>
                <a:ext cx="1"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47" name="Line 209"/>
              <p:cNvSpPr>
                <a:spLocks noChangeShapeType="1"/>
              </p:cNvSpPr>
              <p:nvPr/>
            </p:nvSpPr>
            <p:spPr bwMode="auto">
              <a:xfrm flipV="1">
                <a:off x="100"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48" name="Line 210"/>
              <p:cNvSpPr>
                <a:spLocks noChangeShapeType="1"/>
              </p:cNvSpPr>
              <p:nvPr/>
            </p:nvSpPr>
            <p:spPr bwMode="auto">
              <a:xfrm flipV="1">
                <a:off x="86"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49" name="Line 211"/>
              <p:cNvSpPr>
                <a:spLocks noChangeShapeType="1"/>
              </p:cNvSpPr>
              <p:nvPr/>
            </p:nvSpPr>
            <p:spPr bwMode="auto">
              <a:xfrm flipV="1">
                <a:off x="93" y="15"/>
                <a:ext cx="0" cy="19"/>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50" name="Line 212"/>
              <p:cNvSpPr>
                <a:spLocks noChangeShapeType="1"/>
              </p:cNvSpPr>
              <p:nvPr/>
            </p:nvSpPr>
            <p:spPr bwMode="auto">
              <a:xfrm flipH="1">
                <a:off x="107" y="36"/>
                <a:ext cx="4"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51" name="Line 213"/>
              <p:cNvSpPr>
                <a:spLocks noChangeShapeType="1"/>
              </p:cNvSpPr>
              <p:nvPr/>
            </p:nvSpPr>
            <p:spPr bwMode="auto">
              <a:xfrm flipV="1">
                <a:off x="107" y="30"/>
                <a:ext cx="1" cy="6"/>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52" name="Rectangle 214"/>
              <p:cNvSpPr>
                <a:spLocks noChangeArrowheads="1"/>
              </p:cNvSpPr>
              <p:nvPr/>
            </p:nvSpPr>
            <p:spPr bwMode="auto">
              <a:xfrm>
                <a:off x="46" y="34"/>
                <a:ext cx="8" cy="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53" name="Oval 215"/>
              <p:cNvSpPr>
                <a:spLocks noChangeArrowheads="1"/>
              </p:cNvSpPr>
              <p:nvPr/>
            </p:nvSpPr>
            <p:spPr bwMode="auto">
              <a:xfrm>
                <a:off x="47"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54" name="Oval 216"/>
              <p:cNvSpPr>
                <a:spLocks noChangeArrowheads="1"/>
              </p:cNvSpPr>
              <p:nvPr/>
            </p:nvSpPr>
            <p:spPr bwMode="auto">
              <a:xfrm>
                <a:off x="48"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55" name="Oval 217"/>
              <p:cNvSpPr>
                <a:spLocks noChangeArrowheads="1"/>
              </p:cNvSpPr>
              <p:nvPr/>
            </p:nvSpPr>
            <p:spPr bwMode="auto">
              <a:xfrm>
                <a:off x="47"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56" name="Oval 218"/>
              <p:cNvSpPr>
                <a:spLocks noChangeArrowheads="1"/>
              </p:cNvSpPr>
              <p:nvPr/>
            </p:nvSpPr>
            <p:spPr bwMode="auto">
              <a:xfrm>
                <a:off x="51"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57" name="Oval 219"/>
              <p:cNvSpPr>
                <a:spLocks noChangeArrowheads="1"/>
              </p:cNvSpPr>
              <p:nvPr/>
            </p:nvSpPr>
            <p:spPr bwMode="auto">
              <a:xfrm>
                <a:off x="52"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58" name="Oval 220"/>
              <p:cNvSpPr>
                <a:spLocks noChangeArrowheads="1"/>
              </p:cNvSpPr>
              <p:nvPr/>
            </p:nvSpPr>
            <p:spPr bwMode="auto">
              <a:xfrm>
                <a:off x="51"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59" name="Rectangle 221"/>
              <p:cNvSpPr>
                <a:spLocks noChangeArrowheads="1"/>
              </p:cNvSpPr>
              <p:nvPr/>
            </p:nvSpPr>
            <p:spPr bwMode="auto">
              <a:xfrm>
                <a:off x="61" y="34"/>
                <a:ext cx="8" cy="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60" name="Oval 222"/>
              <p:cNvSpPr>
                <a:spLocks noChangeArrowheads="1"/>
              </p:cNvSpPr>
              <p:nvPr/>
            </p:nvSpPr>
            <p:spPr bwMode="auto">
              <a:xfrm>
                <a:off x="62"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61" name="Oval 223"/>
              <p:cNvSpPr>
                <a:spLocks noChangeArrowheads="1"/>
              </p:cNvSpPr>
              <p:nvPr/>
            </p:nvSpPr>
            <p:spPr bwMode="auto">
              <a:xfrm>
                <a:off x="63"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62" name="Oval 224"/>
              <p:cNvSpPr>
                <a:spLocks noChangeArrowheads="1"/>
              </p:cNvSpPr>
              <p:nvPr/>
            </p:nvSpPr>
            <p:spPr bwMode="auto">
              <a:xfrm>
                <a:off x="62"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63" name="Oval 225"/>
              <p:cNvSpPr>
                <a:spLocks noChangeArrowheads="1"/>
              </p:cNvSpPr>
              <p:nvPr/>
            </p:nvSpPr>
            <p:spPr bwMode="auto">
              <a:xfrm>
                <a:off x="66"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64" name="Oval 226"/>
              <p:cNvSpPr>
                <a:spLocks noChangeArrowheads="1"/>
              </p:cNvSpPr>
              <p:nvPr/>
            </p:nvSpPr>
            <p:spPr bwMode="auto">
              <a:xfrm>
                <a:off x="67"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65" name="Oval 227"/>
              <p:cNvSpPr>
                <a:spLocks noChangeArrowheads="1"/>
              </p:cNvSpPr>
              <p:nvPr/>
            </p:nvSpPr>
            <p:spPr bwMode="auto">
              <a:xfrm>
                <a:off x="66"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66" name="Rectangle 228"/>
              <p:cNvSpPr>
                <a:spLocks noChangeArrowheads="1"/>
              </p:cNvSpPr>
              <p:nvPr/>
            </p:nvSpPr>
            <p:spPr bwMode="auto">
              <a:xfrm>
                <a:off x="42" y="15"/>
                <a:ext cx="33" cy="2"/>
              </a:xfrm>
              <a:prstGeom prst="rect">
                <a:avLst/>
              </a:prstGeom>
              <a:solidFill>
                <a:srgbClr val="86192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67" name="Rectangle 229"/>
              <p:cNvSpPr>
                <a:spLocks noChangeArrowheads="1"/>
              </p:cNvSpPr>
              <p:nvPr/>
            </p:nvSpPr>
            <p:spPr bwMode="auto">
              <a:xfrm>
                <a:off x="42" y="17"/>
                <a:ext cx="33" cy="2"/>
              </a:xfrm>
              <a:prstGeom prst="rect">
                <a:avLst/>
              </a:prstGeom>
              <a:solidFill>
                <a:srgbClr val="86192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68" name="Rectangle 230"/>
              <p:cNvSpPr>
                <a:spLocks noChangeArrowheads="1"/>
              </p:cNvSpPr>
              <p:nvPr/>
            </p:nvSpPr>
            <p:spPr bwMode="auto">
              <a:xfrm>
                <a:off x="42" y="19"/>
                <a:ext cx="33" cy="4"/>
              </a:xfrm>
              <a:prstGeom prst="rect">
                <a:avLst/>
              </a:prstGeom>
              <a:solidFill>
                <a:srgbClr val="84172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69" name="Rectangle 231"/>
              <p:cNvSpPr>
                <a:spLocks noChangeArrowheads="1"/>
              </p:cNvSpPr>
              <p:nvPr/>
            </p:nvSpPr>
            <p:spPr bwMode="auto">
              <a:xfrm>
                <a:off x="42" y="23"/>
                <a:ext cx="33" cy="2"/>
              </a:xfrm>
              <a:prstGeom prst="rect">
                <a:avLst/>
              </a:prstGeom>
              <a:solidFill>
                <a:srgbClr val="81132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70" name="Rectangle 232"/>
              <p:cNvSpPr>
                <a:spLocks noChangeArrowheads="1"/>
              </p:cNvSpPr>
              <p:nvPr/>
            </p:nvSpPr>
            <p:spPr bwMode="auto">
              <a:xfrm>
                <a:off x="42" y="25"/>
                <a:ext cx="33" cy="1"/>
              </a:xfrm>
              <a:prstGeom prst="rect">
                <a:avLst/>
              </a:prstGeom>
              <a:solidFill>
                <a:srgbClr val="7F102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71" name="Rectangle 233"/>
              <p:cNvSpPr>
                <a:spLocks noChangeArrowheads="1"/>
              </p:cNvSpPr>
              <p:nvPr/>
            </p:nvSpPr>
            <p:spPr bwMode="auto">
              <a:xfrm>
                <a:off x="42" y="26"/>
                <a:ext cx="33" cy="2"/>
              </a:xfrm>
              <a:prstGeom prst="rect">
                <a:avLst/>
              </a:prstGeom>
              <a:solidFill>
                <a:srgbClr val="7C0D1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72" name="Rectangle 234"/>
              <p:cNvSpPr>
                <a:spLocks noChangeArrowheads="1"/>
              </p:cNvSpPr>
              <p:nvPr/>
            </p:nvSpPr>
            <p:spPr bwMode="auto">
              <a:xfrm>
                <a:off x="42" y="28"/>
                <a:ext cx="33" cy="4"/>
              </a:xfrm>
              <a:prstGeom prst="rect">
                <a:avLst/>
              </a:prstGeom>
              <a:solidFill>
                <a:srgbClr val="7A081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73" name="Rectangle 235"/>
              <p:cNvSpPr>
                <a:spLocks noChangeArrowheads="1"/>
              </p:cNvSpPr>
              <p:nvPr/>
            </p:nvSpPr>
            <p:spPr bwMode="auto">
              <a:xfrm>
                <a:off x="42" y="32"/>
                <a:ext cx="33" cy="2"/>
              </a:xfrm>
              <a:prstGeom prst="rect">
                <a:avLst/>
              </a:prstGeom>
              <a:solidFill>
                <a:srgbClr val="79021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74" name="Freeform 236"/>
              <p:cNvSpPr>
                <a:spLocks/>
              </p:cNvSpPr>
              <p:nvPr/>
            </p:nvSpPr>
            <p:spPr bwMode="auto">
              <a:xfrm>
                <a:off x="42" y="15"/>
                <a:ext cx="32" cy="17"/>
              </a:xfrm>
              <a:custGeom>
                <a:avLst/>
                <a:gdLst>
                  <a:gd name="T0" fmla="*/ 0 w 269"/>
                  <a:gd name="T1" fmla="*/ 0 h 83"/>
                  <a:gd name="T2" fmla="*/ 0 w 269"/>
                  <a:gd name="T3" fmla="*/ 0 h 83"/>
                  <a:gd name="T4" fmla="*/ 0 w 269"/>
                  <a:gd name="T5" fmla="*/ 0 h 83"/>
                  <a:gd name="T6" fmla="*/ 0 w 269"/>
                  <a:gd name="T7" fmla="*/ 0 h 83"/>
                  <a:gd name="T8" fmla="*/ 0 w 269"/>
                  <a:gd name="T9" fmla="*/ 0 h 83"/>
                  <a:gd name="T10" fmla="*/ 0 w 269"/>
                  <a:gd name="T11" fmla="*/ 0 h 83"/>
                  <a:gd name="T12" fmla="*/ 0 w 269"/>
                  <a:gd name="T13" fmla="*/ 0 h 8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69" h="83">
                    <a:moveTo>
                      <a:pt x="217" y="83"/>
                    </a:moveTo>
                    <a:lnTo>
                      <a:pt x="251" y="83"/>
                    </a:lnTo>
                    <a:lnTo>
                      <a:pt x="269" y="0"/>
                    </a:lnTo>
                    <a:lnTo>
                      <a:pt x="0" y="0"/>
                    </a:lnTo>
                    <a:lnTo>
                      <a:pt x="17" y="83"/>
                    </a:lnTo>
                    <a:lnTo>
                      <a:pt x="225" y="83"/>
                    </a:lnTo>
                    <a:lnTo>
                      <a:pt x="217" y="83"/>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75" name="Line 237"/>
              <p:cNvSpPr>
                <a:spLocks noChangeShapeType="1"/>
              </p:cNvSpPr>
              <p:nvPr/>
            </p:nvSpPr>
            <p:spPr bwMode="auto">
              <a:xfrm flipV="1">
                <a:off x="72" y="15"/>
                <a:ext cx="0" cy="19"/>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76" name="Line 238"/>
              <p:cNvSpPr>
                <a:spLocks noChangeShapeType="1"/>
              </p:cNvSpPr>
              <p:nvPr/>
            </p:nvSpPr>
            <p:spPr bwMode="auto">
              <a:xfrm flipV="1">
                <a:off x="44"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77" name="Line 239"/>
              <p:cNvSpPr>
                <a:spLocks noChangeShapeType="1"/>
              </p:cNvSpPr>
              <p:nvPr/>
            </p:nvSpPr>
            <p:spPr bwMode="auto">
              <a:xfrm flipV="1">
                <a:off x="65"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78" name="Line 240"/>
              <p:cNvSpPr>
                <a:spLocks noChangeShapeType="1"/>
              </p:cNvSpPr>
              <p:nvPr/>
            </p:nvSpPr>
            <p:spPr bwMode="auto">
              <a:xfrm flipV="1">
                <a:off x="50"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79" name="Line 241"/>
              <p:cNvSpPr>
                <a:spLocks noChangeShapeType="1"/>
              </p:cNvSpPr>
              <p:nvPr/>
            </p:nvSpPr>
            <p:spPr bwMode="auto">
              <a:xfrm flipV="1">
                <a:off x="57" y="15"/>
                <a:ext cx="1"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80" name="Line 242"/>
              <p:cNvSpPr>
                <a:spLocks noChangeShapeType="1"/>
              </p:cNvSpPr>
              <p:nvPr/>
            </p:nvSpPr>
            <p:spPr bwMode="auto">
              <a:xfrm flipH="1">
                <a:off x="71" y="36"/>
                <a:ext cx="5"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81" name="Line 243"/>
              <p:cNvSpPr>
                <a:spLocks noChangeShapeType="1"/>
              </p:cNvSpPr>
              <p:nvPr/>
            </p:nvSpPr>
            <p:spPr bwMode="auto">
              <a:xfrm flipV="1">
                <a:off x="72" y="30"/>
                <a:ext cx="0" cy="6"/>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182" name="Rectangle 244"/>
              <p:cNvSpPr>
                <a:spLocks noChangeArrowheads="1"/>
              </p:cNvSpPr>
              <p:nvPr/>
            </p:nvSpPr>
            <p:spPr bwMode="auto">
              <a:xfrm>
                <a:off x="10" y="34"/>
                <a:ext cx="10" cy="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83" name="Oval 245"/>
              <p:cNvSpPr>
                <a:spLocks noChangeArrowheads="1"/>
              </p:cNvSpPr>
              <p:nvPr/>
            </p:nvSpPr>
            <p:spPr bwMode="auto">
              <a:xfrm>
                <a:off x="11"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84" name="Oval 246"/>
              <p:cNvSpPr>
                <a:spLocks noChangeArrowheads="1"/>
              </p:cNvSpPr>
              <p:nvPr/>
            </p:nvSpPr>
            <p:spPr bwMode="auto">
              <a:xfrm>
                <a:off x="12"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85" name="Oval 247"/>
              <p:cNvSpPr>
                <a:spLocks noChangeArrowheads="1"/>
              </p:cNvSpPr>
              <p:nvPr/>
            </p:nvSpPr>
            <p:spPr bwMode="auto">
              <a:xfrm>
                <a:off x="11"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86" name="Oval 248"/>
              <p:cNvSpPr>
                <a:spLocks noChangeArrowheads="1"/>
              </p:cNvSpPr>
              <p:nvPr/>
            </p:nvSpPr>
            <p:spPr bwMode="auto">
              <a:xfrm>
                <a:off x="16"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87" name="Oval 249"/>
              <p:cNvSpPr>
                <a:spLocks noChangeArrowheads="1"/>
              </p:cNvSpPr>
              <p:nvPr/>
            </p:nvSpPr>
            <p:spPr bwMode="auto">
              <a:xfrm>
                <a:off x="17"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88" name="Oval 250"/>
              <p:cNvSpPr>
                <a:spLocks noChangeArrowheads="1"/>
              </p:cNvSpPr>
              <p:nvPr/>
            </p:nvSpPr>
            <p:spPr bwMode="auto">
              <a:xfrm>
                <a:off x="16"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89" name="Rectangle 251"/>
              <p:cNvSpPr>
                <a:spLocks noChangeArrowheads="1"/>
              </p:cNvSpPr>
              <p:nvPr/>
            </p:nvSpPr>
            <p:spPr bwMode="auto">
              <a:xfrm>
                <a:off x="25" y="34"/>
                <a:ext cx="10" cy="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90" name="Oval 252"/>
              <p:cNvSpPr>
                <a:spLocks noChangeArrowheads="1"/>
              </p:cNvSpPr>
              <p:nvPr/>
            </p:nvSpPr>
            <p:spPr bwMode="auto">
              <a:xfrm>
                <a:off x="26"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91" name="Oval 253"/>
              <p:cNvSpPr>
                <a:spLocks noChangeArrowheads="1"/>
              </p:cNvSpPr>
              <p:nvPr/>
            </p:nvSpPr>
            <p:spPr bwMode="auto">
              <a:xfrm>
                <a:off x="27"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92" name="Oval 254"/>
              <p:cNvSpPr>
                <a:spLocks noChangeArrowheads="1"/>
              </p:cNvSpPr>
              <p:nvPr/>
            </p:nvSpPr>
            <p:spPr bwMode="auto">
              <a:xfrm>
                <a:off x="26"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93" name="Oval 255"/>
              <p:cNvSpPr>
                <a:spLocks noChangeArrowheads="1"/>
              </p:cNvSpPr>
              <p:nvPr/>
            </p:nvSpPr>
            <p:spPr bwMode="auto">
              <a:xfrm>
                <a:off x="31"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94" name="Oval 256"/>
              <p:cNvSpPr>
                <a:spLocks noChangeArrowheads="1"/>
              </p:cNvSpPr>
              <p:nvPr/>
            </p:nvSpPr>
            <p:spPr bwMode="auto">
              <a:xfrm>
                <a:off x="32"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195" name="Oval 257"/>
              <p:cNvSpPr>
                <a:spLocks noChangeArrowheads="1"/>
              </p:cNvSpPr>
              <p:nvPr/>
            </p:nvSpPr>
            <p:spPr bwMode="auto">
              <a:xfrm>
                <a:off x="31"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196" name="Rectangle 258"/>
              <p:cNvSpPr>
                <a:spLocks noChangeArrowheads="1"/>
              </p:cNvSpPr>
              <p:nvPr/>
            </p:nvSpPr>
            <p:spPr bwMode="auto">
              <a:xfrm>
                <a:off x="6" y="15"/>
                <a:ext cx="34" cy="2"/>
              </a:xfrm>
              <a:prstGeom prst="rect">
                <a:avLst/>
              </a:prstGeom>
              <a:solidFill>
                <a:srgbClr val="86192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97" name="Rectangle 259"/>
              <p:cNvSpPr>
                <a:spLocks noChangeArrowheads="1"/>
              </p:cNvSpPr>
              <p:nvPr/>
            </p:nvSpPr>
            <p:spPr bwMode="auto">
              <a:xfrm>
                <a:off x="6" y="17"/>
                <a:ext cx="34" cy="2"/>
              </a:xfrm>
              <a:prstGeom prst="rect">
                <a:avLst/>
              </a:prstGeom>
              <a:solidFill>
                <a:srgbClr val="86192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98" name="Rectangle 260"/>
              <p:cNvSpPr>
                <a:spLocks noChangeArrowheads="1"/>
              </p:cNvSpPr>
              <p:nvPr/>
            </p:nvSpPr>
            <p:spPr bwMode="auto">
              <a:xfrm>
                <a:off x="6" y="19"/>
                <a:ext cx="34" cy="4"/>
              </a:xfrm>
              <a:prstGeom prst="rect">
                <a:avLst/>
              </a:prstGeom>
              <a:solidFill>
                <a:srgbClr val="84172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199" name="Rectangle 261"/>
              <p:cNvSpPr>
                <a:spLocks noChangeArrowheads="1"/>
              </p:cNvSpPr>
              <p:nvPr/>
            </p:nvSpPr>
            <p:spPr bwMode="auto">
              <a:xfrm>
                <a:off x="6" y="23"/>
                <a:ext cx="34" cy="2"/>
              </a:xfrm>
              <a:prstGeom prst="rect">
                <a:avLst/>
              </a:prstGeom>
              <a:solidFill>
                <a:srgbClr val="81132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200" name="Rectangle 262"/>
              <p:cNvSpPr>
                <a:spLocks noChangeArrowheads="1"/>
              </p:cNvSpPr>
              <p:nvPr/>
            </p:nvSpPr>
            <p:spPr bwMode="auto">
              <a:xfrm>
                <a:off x="6" y="25"/>
                <a:ext cx="34" cy="1"/>
              </a:xfrm>
              <a:prstGeom prst="rect">
                <a:avLst/>
              </a:prstGeom>
              <a:solidFill>
                <a:srgbClr val="7F102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201" name="Rectangle 263"/>
              <p:cNvSpPr>
                <a:spLocks noChangeArrowheads="1"/>
              </p:cNvSpPr>
              <p:nvPr/>
            </p:nvSpPr>
            <p:spPr bwMode="auto">
              <a:xfrm>
                <a:off x="6" y="26"/>
                <a:ext cx="34" cy="2"/>
              </a:xfrm>
              <a:prstGeom prst="rect">
                <a:avLst/>
              </a:prstGeom>
              <a:solidFill>
                <a:srgbClr val="7C0D1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202" name="Rectangle 264"/>
              <p:cNvSpPr>
                <a:spLocks noChangeArrowheads="1"/>
              </p:cNvSpPr>
              <p:nvPr/>
            </p:nvSpPr>
            <p:spPr bwMode="auto">
              <a:xfrm>
                <a:off x="6" y="28"/>
                <a:ext cx="34" cy="4"/>
              </a:xfrm>
              <a:prstGeom prst="rect">
                <a:avLst/>
              </a:prstGeom>
              <a:solidFill>
                <a:srgbClr val="7A081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203" name="Rectangle 265"/>
              <p:cNvSpPr>
                <a:spLocks noChangeArrowheads="1"/>
              </p:cNvSpPr>
              <p:nvPr/>
            </p:nvSpPr>
            <p:spPr bwMode="auto">
              <a:xfrm>
                <a:off x="6" y="32"/>
                <a:ext cx="34" cy="2"/>
              </a:xfrm>
              <a:prstGeom prst="rect">
                <a:avLst/>
              </a:prstGeom>
              <a:solidFill>
                <a:srgbClr val="79021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204" name="Freeform 266"/>
              <p:cNvSpPr>
                <a:spLocks/>
              </p:cNvSpPr>
              <p:nvPr/>
            </p:nvSpPr>
            <p:spPr bwMode="auto">
              <a:xfrm>
                <a:off x="6" y="15"/>
                <a:ext cx="33" cy="17"/>
              </a:xfrm>
              <a:custGeom>
                <a:avLst/>
                <a:gdLst>
                  <a:gd name="T0" fmla="*/ 0 w 269"/>
                  <a:gd name="T1" fmla="*/ 0 h 83"/>
                  <a:gd name="T2" fmla="*/ 0 w 269"/>
                  <a:gd name="T3" fmla="*/ 0 h 83"/>
                  <a:gd name="T4" fmla="*/ 0 w 269"/>
                  <a:gd name="T5" fmla="*/ 0 h 83"/>
                  <a:gd name="T6" fmla="*/ 0 w 269"/>
                  <a:gd name="T7" fmla="*/ 0 h 83"/>
                  <a:gd name="T8" fmla="*/ 0 w 269"/>
                  <a:gd name="T9" fmla="*/ 0 h 83"/>
                  <a:gd name="T10" fmla="*/ 0 w 269"/>
                  <a:gd name="T11" fmla="*/ 0 h 83"/>
                  <a:gd name="T12" fmla="*/ 0 w 269"/>
                  <a:gd name="T13" fmla="*/ 0 h 8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69" h="83">
                    <a:moveTo>
                      <a:pt x="217" y="83"/>
                    </a:moveTo>
                    <a:lnTo>
                      <a:pt x="252" y="83"/>
                    </a:lnTo>
                    <a:lnTo>
                      <a:pt x="269" y="0"/>
                    </a:lnTo>
                    <a:lnTo>
                      <a:pt x="0" y="0"/>
                    </a:lnTo>
                    <a:lnTo>
                      <a:pt x="17" y="83"/>
                    </a:lnTo>
                    <a:lnTo>
                      <a:pt x="226" y="83"/>
                    </a:lnTo>
                    <a:lnTo>
                      <a:pt x="217" y="83"/>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205" name="Line 267"/>
              <p:cNvSpPr>
                <a:spLocks noChangeShapeType="1"/>
              </p:cNvSpPr>
              <p:nvPr/>
            </p:nvSpPr>
            <p:spPr bwMode="auto">
              <a:xfrm flipV="1">
                <a:off x="37" y="15"/>
                <a:ext cx="0" cy="19"/>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06" name="Line 268"/>
              <p:cNvSpPr>
                <a:spLocks noChangeShapeType="1"/>
              </p:cNvSpPr>
              <p:nvPr/>
            </p:nvSpPr>
            <p:spPr bwMode="auto">
              <a:xfrm flipV="1">
                <a:off x="8"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07" name="Line 269"/>
              <p:cNvSpPr>
                <a:spLocks noChangeShapeType="1"/>
              </p:cNvSpPr>
              <p:nvPr/>
            </p:nvSpPr>
            <p:spPr bwMode="auto">
              <a:xfrm flipV="1">
                <a:off x="29"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08" name="Line 270"/>
              <p:cNvSpPr>
                <a:spLocks noChangeShapeType="1"/>
              </p:cNvSpPr>
              <p:nvPr/>
            </p:nvSpPr>
            <p:spPr bwMode="auto">
              <a:xfrm flipV="1">
                <a:off x="15"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09" name="Line 271"/>
              <p:cNvSpPr>
                <a:spLocks noChangeShapeType="1"/>
              </p:cNvSpPr>
              <p:nvPr/>
            </p:nvSpPr>
            <p:spPr bwMode="auto">
              <a:xfrm flipV="1">
                <a:off x="22" y="15"/>
                <a:ext cx="0" cy="19"/>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10" name="Line 272"/>
              <p:cNvSpPr>
                <a:spLocks noChangeShapeType="1"/>
              </p:cNvSpPr>
              <p:nvPr/>
            </p:nvSpPr>
            <p:spPr bwMode="auto">
              <a:xfrm flipH="1">
                <a:off x="36" y="36"/>
                <a:ext cx="5"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11" name="Line 273"/>
              <p:cNvSpPr>
                <a:spLocks noChangeShapeType="1"/>
              </p:cNvSpPr>
              <p:nvPr/>
            </p:nvSpPr>
            <p:spPr bwMode="auto">
              <a:xfrm flipV="1">
                <a:off x="37" y="30"/>
                <a:ext cx="0" cy="6"/>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12" name="Line 274"/>
              <p:cNvSpPr>
                <a:spLocks noChangeShapeType="1"/>
              </p:cNvSpPr>
              <p:nvPr/>
            </p:nvSpPr>
            <p:spPr bwMode="auto">
              <a:xfrm>
                <a:off x="40" y="36"/>
                <a:ext cx="3"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13" name="Line 275"/>
              <p:cNvSpPr>
                <a:spLocks noChangeShapeType="1"/>
              </p:cNvSpPr>
              <p:nvPr/>
            </p:nvSpPr>
            <p:spPr bwMode="auto">
              <a:xfrm flipV="1">
                <a:off x="44" y="30"/>
                <a:ext cx="0" cy="6"/>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14" name="Line 276"/>
              <p:cNvSpPr>
                <a:spLocks noChangeShapeType="1"/>
              </p:cNvSpPr>
              <p:nvPr/>
            </p:nvSpPr>
            <p:spPr bwMode="auto">
              <a:xfrm>
                <a:off x="75" y="36"/>
                <a:ext cx="3"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15" name="Line 277"/>
              <p:cNvSpPr>
                <a:spLocks noChangeShapeType="1"/>
              </p:cNvSpPr>
              <p:nvPr/>
            </p:nvSpPr>
            <p:spPr bwMode="auto">
              <a:xfrm flipV="1">
                <a:off x="79" y="30"/>
                <a:ext cx="0" cy="8"/>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16" name="Freeform 278"/>
              <p:cNvSpPr>
                <a:spLocks/>
              </p:cNvSpPr>
              <p:nvPr/>
            </p:nvSpPr>
            <p:spPr bwMode="auto">
              <a:xfrm>
                <a:off x="78" y="0"/>
                <a:ext cx="25" cy="15"/>
              </a:xfrm>
              <a:custGeom>
                <a:avLst/>
                <a:gdLst>
                  <a:gd name="T0" fmla="*/ 0 w 139"/>
                  <a:gd name="T1" fmla="*/ 1 h 37"/>
                  <a:gd name="T2" fmla="*/ 0 w 139"/>
                  <a:gd name="T3" fmla="*/ 0 h 37"/>
                  <a:gd name="T4" fmla="*/ 0 w 139"/>
                  <a:gd name="T5" fmla="*/ 0 h 37"/>
                  <a:gd name="T6" fmla="*/ 0 w 139"/>
                  <a:gd name="T7" fmla="*/ 1 h 37"/>
                  <a:gd name="T8" fmla="*/ 0 w 139"/>
                  <a:gd name="T9" fmla="*/ 1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9" h="37">
                    <a:moveTo>
                      <a:pt x="139" y="37"/>
                    </a:moveTo>
                    <a:lnTo>
                      <a:pt x="104" y="0"/>
                    </a:lnTo>
                    <a:lnTo>
                      <a:pt x="44" y="0"/>
                    </a:lnTo>
                    <a:lnTo>
                      <a:pt x="0" y="37"/>
                    </a:lnTo>
                    <a:lnTo>
                      <a:pt x="139" y="37"/>
                    </a:lnTo>
                    <a:close/>
                  </a:path>
                </a:pathLst>
              </a:custGeom>
              <a:solidFill>
                <a:srgbClr val="6767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217" name="Freeform 279"/>
              <p:cNvSpPr>
                <a:spLocks/>
              </p:cNvSpPr>
              <p:nvPr/>
            </p:nvSpPr>
            <p:spPr bwMode="auto">
              <a:xfrm>
                <a:off x="46" y="0"/>
                <a:ext cx="25" cy="15"/>
              </a:xfrm>
              <a:custGeom>
                <a:avLst/>
                <a:gdLst>
                  <a:gd name="T0" fmla="*/ 0 w 139"/>
                  <a:gd name="T1" fmla="*/ 1 h 37"/>
                  <a:gd name="T2" fmla="*/ 0 w 139"/>
                  <a:gd name="T3" fmla="*/ 0 h 37"/>
                  <a:gd name="T4" fmla="*/ 0 w 139"/>
                  <a:gd name="T5" fmla="*/ 0 h 37"/>
                  <a:gd name="T6" fmla="*/ 0 w 139"/>
                  <a:gd name="T7" fmla="*/ 1 h 37"/>
                  <a:gd name="T8" fmla="*/ 0 w 139"/>
                  <a:gd name="T9" fmla="*/ 1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9" h="37">
                    <a:moveTo>
                      <a:pt x="139" y="37"/>
                    </a:moveTo>
                    <a:lnTo>
                      <a:pt x="104" y="0"/>
                    </a:lnTo>
                    <a:lnTo>
                      <a:pt x="44" y="0"/>
                    </a:lnTo>
                    <a:lnTo>
                      <a:pt x="0" y="37"/>
                    </a:lnTo>
                    <a:lnTo>
                      <a:pt x="139" y="37"/>
                    </a:lnTo>
                    <a:close/>
                  </a:path>
                </a:pathLst>
              </a:custGeom>
              <a:solidFill>
                <a:srgbClr val="6767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218" name="Freeform 280"/>
              <p:cNvSpPr>
                <a:spLocks/>
              </p:cNvSpPr>
              <p:nvPr/>
            </p:nvSpPr>
            <p:spPr bwMode="auto">
              <a:xfrm>
                <a:off x="11" y="0"/>
                <a:ext cx="25" cy="15"/>
              </a:xfrm>
              <a:custGeom>
                <a:avLst/>
                <a:gdLst>
                  <a:gd name="T0" fmla="*/ 0 w 139"/>
                  <a:gd name="T1" fmla="*/ 1 h 37"/>
                  <a:gd name="T2" fmla="*/ 0 w 139"/>
                  <a:gd name="T3" fmla="*/ 0 h 37"/>
                  <a:gd name="T4" fmla="*/ 0 w 139"/>
                  <a:gd name="T5" fmla="*/ 0 h 37"/>
                  <a:gd name="T6" fmla="*/ 0 w 139"/>
                  <a:gd name="T7" fmla="*/ 1 h 37"/>
                  <a:gd name="T8" fmla="*/ 0 w 139"/>
                  <a:gd name="T9" fmla="*/ 1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9" h="37">
                    <a:moveTo>
                      <a:pt x="139" y="37"/>
                    </a:moveTo>
                    <a:lnTo>
                      <a:pt x="104" y="0"/>
                    </a:lnTo>
                    <a:lnTo>
                      <a:pt x="44" y="0"/>
                    </a:lnTo>
                    <a:lnTo>
                      <a:pt x="0" y="37"/>
                    </a:lnTo>
                    <a:lnTo>
                      <a:pt x="139" y="37"/>
                    </a:lnTo>
                    <a:close/>
                  </a:path>
                </a:pathLst>
              </a:custGeom>
              <a:solidFill>
                <a:srgbClr val="6767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grpSp>
        <p:grpSp>
          <p:nvGrpSpPr>
            <p:cNvPr id="219" name="Group 462">
              <a:extLst/>
            </p:cNvPr>
            <p:cNvGrpSpPr>
              <a:grpSpLocks/>
            </p:cNvGrpSpPr>
            <p:nvPr/>
          </p:nvGrpSpPr>
          <p:grpSpPr bwMode="auto">
            <a:xfrm>
              <a:off x="8713871" y="1330290"/>
              <a:ext cx="522858" cy="548731"/>
              <a:chOff x="1959769" y="1662112"/>
              <a:chExt cx="460" cy="231"/>
            </a:xfrm>
            <a:solidFill>
              <a:schemeClr val="tx2">
                <a:lumMod val="75000"/>
              </a:schemeClr>
            </a:solidFill>
          </p:grpSpPr>
          <p:sp>
            <p:nvSpPr>
              <p:cNvPr id="220" name="Freeform 463">
                <a:extLst/>
              </p:cNvPr>
              <p:cNvSpPr>
                <a:spLocks/>
              </p:cNvSpPr>
              <p:nvPr/>
            </p:nvSpPr>
            <p:spPr bwMode="auto">
              <a:xfrm flipV="1">
                <a:off x="1959769" y="1662112"/>
                <a:ext cx="460" cy="231"/>
              </a:xfrm>
              <a:custGeom>
                <a:avLst/>
                <a:gdLst/>
                <a:ahLst/>
                <a:cxnLst>
                  <a:cxn ang="0">
                    <a:pos x="0" y="0"/>
                  </a:cxn>
                  <a:cxn ang="0">
                    <a:pos x="32" y="0"/>
                  </a:cxn>
                  <a:cxn ang="0">
                    <a:pos x="16" y="16"/>
                  </a:cxn>
                  <a:cxn ang="0">
                    <a:pos x="0" y="0"/>
                  </a:cxn>
                </a:cxnLst>
                <a:rect l="0" t="0" r="r" b="b"/>
                <a:pathLst>
                  <a:path w="32" h="16">
                    <a:moveTo>
                      <a:pt x="0" y="0"/>
                    </a:moveTo>
                    <a:lnTo>
                      <a:pt x="32" y="0"/>
                    </a:lnTo>
                    <a:lnTo>
                      <a:pt x="16" y="16"/>
                    </a:lnTo>
                    <a:lnTo>
                      <a:pt x="0" y="0"/>
                    </a:lnTo>
                  </a:path>
                </a:pathLst>
              </a:custGeom>
              <a:grpFill/>
              <a:ln w="22225">
                <a:solidFill>
                  <a:srgbClr val="000000"/>
                </a:solidFill>
                <a:prstDash val="solid"/>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dirty="0"/>
              </a:p>
            </p:txBody>
          </p:sp>
          <p:sp>
            <p:nvSpPr>
              <p:cNvPr id="221" name="Line 464">
                <a:extLst/>
              </p:cNvPr>
              <p:cNvSpPr>
                <a:spLocks noChangeShapeType="1"/>
              </p:cNvSpPr>
              <p:nvPr/>
            </p:nvSpPr>
            <p:spPr bwMode="auto">
              <a:xfrm flipH="1">
                <a:off x="1959999" y="1662170"/>
                <a:ext cx="58" cy="1"/>
              </a:xfrm>
              <a:prstGeom prst="line">
                <a:avLst/>
              </a:prstGeom>
              <a:grpFill/>
              <a:ln w="22225">
                <a:solidFill>
                  <a:srgbClr val="000000"/>
                </a:solidFill>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sp>
            <p:nvSpPr>
              <p:cNvPr id="222" name="Line 465">
                <a:extLst/>
              </p:cNvPr>
              <p:cNvSpPr>
                <a:spLocks noChangeShapeType="1"/>
              </p:cNvSpPr>
              <p:nvPr/>
            </p:nvSpPr>
            <p:spPr bwMode="auto">
              <a:xfrm flipH="1">
                <a:off x="1959999" y="1662228"/>
                <a:ext cx="115" cy="1"/>
              </a:xfrm>
              <a:prstGeom prst="line">
                <a:avLst/>
              </a:prstGeom>
              <a:grpFill/>
              <a:ln w="22225">
                <a:solidFill>
                  <a:srgbClr val="000000"/>
                </a:solidFill>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sp>
            <p:nvSpPr>
              <p:cNvPr id="223" name="Line 466">
                <a:extLst/>
              </p:cNvPr>
              <p:cNvSpPr>
                <a:spLocks noChangeShapeType="1"/>
              </p:cNvSpPr>
              <p:nvPr/>
            </p:nvSpPr>
            <p:spPr bwMode="auto">
              <a:xfrm flipH="1">
                <a:off x="1959999" y="1662285"/>
                <a:ext cx="173" cy="1"/>
              </a:xfrm>
              <a:prstGeom prst="line">
                <a:avLst/>
              </a:prstGeom>
              <a:grpFill/>
              <a:ln w="22225">
                <a:solidFill>
                  <a:srgbClr val="000000"/>
                </a:solidFill>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grpSp>
        <p:sp>
          <p:nvSpPr>
            <p:cNvPr id="224" name="CaixaDeTexto 223"/>
            <p:cNvSpPr txBox="1"/>
            <p:nvPr/>
          </p:nvSpPr>
          <p:spPr>
            <a:xfrm>
              <a:off x="8502831" y="1828800"/>
              <a:ext cx="979345" cy="387798"/>
            </a:xfrm>
            <a:prstGeom prst="rect">
              <a:avLst/>
            </a:prstGeom>
            <a:noFill/>
          </p:spPr>
          <p:txBody>
            <a:bodyPr wrap="none" rtlCol="0">
              <a:spAutoFit/>
            </a:bodyPr>
            <a:lstStyle/>
            <a:p>
              <a:r>
                <a:rPr lang="pt-BR" sz="1500" dirty="0"/>
                <a:t>produto</a:t>
              </a:r>
            </a:p>
          </p:txBody>
        </p:sp>
        <p:sp>
          <p:nvSpPr>
            <p:cNvPr id="225" name="CaixaDeTexto 224"/>
            <p:cNvSpPr txBox="1"/>
            <p:nvPr/>
          </p:nvSpPr>
          <p:spPr>
            <a:xfrm>
              <a:off x="10194866" y="1716586"/>
              <a:ext cx="1529419" cy="387798"/>
            </a:xfrm>
            <a:prstGeom prst="rect">
              <a:avLst/>
            </a:prstGeom>
            <a:noFill/>
          </p:spPr>
          <p:txBody>
            <a:bodyPr wrap="none" rtlCol="0">
              <a:spAutoFit/>
            </a:bodyPr>
            <a:lstStyle/>
            <a:p>
              <a:r>
                <a:rPr lang="pt-BR" sz="1500" dirty="0"/>
                <a:t>carregamento</a:t>
              </a:r>
            </a:p>
          </p:txBody>
        </p:sp>
        <p:cxnSp>
          <p:nvCxnSpPr>
            <p:cNvPr id="226" name="Conector de Seta Reta 225"/>
            <p:cNvCxnSpPr>
              <a:stCxn id="45" idx="3"/>
            </p:cNvCxnSpPr>
            <p:nvPr/>
          </p:nvCxnSpPr>
          <p:spPr>
            <a:xfrm flipV="1">
              <a:off x="8431471" y="1603013"/>
              <a:ext cx="328159" cy="923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8" name="Conector de Seta Reta 227"/>
            <p:cNvCxnSpPr/>
            <p:nvPr/>
          </p:nvCxnSpPr>
          <p:spPr>
            <a:xfrm flipV="1">
              <a:off x="9278097" y="1603013"/>
              <a:ext cx="551703" cy="1003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30" name="CaixaDeTexto 229"/>
          <p:cNvSpPr txBox="1"/>
          <p:nvPr/>
        </p:nvSpPr>
        <p:spPr>
          <a:xfrm>
            <a:off x="5066283" y="2440949"/>
            <a:ext cx="561372" cy="323165"/>
          </a:xfrm>
          <a:prstGeom prst="rect">
            <a:avLst/>
          </a:prstGeom>
          <a:noFill/>
        </p:spPr>
        <p:txBody>
          <a:bodyPr wrap="none" rtlCol="0">
            <a:spAutoFit/>
          </a:bodyPr>
          <a:lstStyle/>
          <a:p>
            <a:pPr algn="ctr"/>
            <a:r>
              <a:rPr lang="pt-BR" sz="1500" dirty="0"/>
              <a:t>80% </a:t>
            </a:r>
          </a:p>
        </p:txBody>
      </p:sp>
      <p:cxnSp>
        <p:nvCxnSpPr>
          <p:cNvPr id="250" name="Conector de Seta Reta 249"/>
          <p:cNvCxnSpPr/>
          <p:nvPr/>
        </p:nvCxnSpPr>
        <p:spPr>
          <a:xfrm flipV="1">
            <a:off x="3705033" y="1993142"/>
            <a:ext cx="392022" cy="850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249" name="Agrupar 248"/>
          <p:cNvGrpSpPr/>
          <p:nvPr/>
        </p:nvGrpSpPr>
        <p:grpSpPr>
          <a:xfrm>
            <a:off x="4053730" y="4245706"/>
            <a:ext cx="752130" cy="797461"/>
            <a:chOff x="6291967" y="1779161"/>
            <a:chExt cx="902556" cy="956953"/>
          </a:xfrm>
        </p:grpSpPr>
        <p:grpSp>
          <p:nvGrpSpPr>
            <p:cNvPr id="251" name="Group 2317"/>
            <p:cNvGrpSpPr>
              <a:grpSpLocks/>
            </p:cNvGrpSpPr>
            <p:nvPr/>
          </p:nvGrpSpPr>
          <p:grpSpPr bwMode="auto">
            <a:xfrm flipH="1">
              <a:off x="6401331" y="1779161"/>
              <a:ext cx="685800" cy="583466"/>
              <a:chOff x="0" y="0"/>
              <a:chExt cx="348" cy="137"/>
            </a:xfrm>
          </p:grpSpPr>
          <p:sp>
            <p:nvSpPr>
              <p:cNvPr id="256" name="AutoShape 2318"/>
              <p:cNvSpPr>
                <a:spLocks noChangeArrowheads="1"/>
              </p:cNvSpPr>
              <p:nvPr/>
            </p:nvSpPr>
            <p:spPr bwMode="auto">
              <a:xfrm>
                <a:off x="0" y="0"/>
                <a:ext cx="51" cy="133"/>
              </a:xfrm>
              <a:prstGeom prst="cube">
                <a:avLst>
                  <a:gd name="adj" fmla="val 25000"/>
                </a:avLst>
              </a:prstGeom>
              <a:gradFill rotWithShape="1">
                <a:gsLst>
                  <a:gs pos="0">
                    <a:srgbClr val="ECECEC"/>
                  </a:gs>
                  <a:gs pos="100000">
                    <a:srgbClr xmlns:mc="http://schemas.openxmlformats.org/markup-compatibility/2006" xmlns:a14="http://schemas.microsoft.com/office/drawing/2010/main" val="333333" mc:Ignorable="a14" a14:legacySpreadsheetColorIndex="63"/>
                  </a:gs>
                </a:gsLst>
                <a:lin ang="5400000" scaled="1"/>
              </a:gradFill>
              <a:ln w="9525">
                <a:solidFill>
                  <a:srgbClr xmlns:mc="http://schemas.openxmlformats.org/markup-compatibility/2006" xmlns:a14="http://schemas.microsoft.com/office/drawing/2010/main" val="333333" mc:Ignorable="a14" a14:legacySpreadsheetColorIndex="63"/>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sp>
            <p:nvSpPr>
              <p:cNvPr id="257" name="AutoShape 2319"/>
              <p:cNvSpPr>
                <a:spLocks noChangeArrowheads="1"/>
              </p:cNvSpPr>
              <p:nvPr/>
            </p:nvSpPr>
            <p:spPr bwMode="auto">
              <a:xfrm>
                <a:off x="230" y="111"/>
                <a:ext cx="46" cy="25"/>
              </a:xfrm>
              <a:prstGeom prst="roundRect">
                <a:avLst>
                  <a:gd name="adj" fmla="val 16667"/>
                </a:avLst>
              </a:prstGeom>
              <a:solidFill>
                <a:srgbClr xmlns:mc="http://schemas.openxmlformats.org/markup-compatibility/2006" xmlns:a14="http://schemas.microsoft.com/office/drawing/2010/main" val="333333" mc:Ignorable="a14" a14:legacySpreadsheetColorIndex="63"/>
              </a:solidFill>
              <a:ln w="9525" algn="ctr">
                <a:solidFill>
                  <a:srgbClr xmlns:mc="http://schemas.openxmlformats.org/markup-compatibility/2006" xmlns:a14="http://schemas.microsoft.com/office/drawing/2010/main" val="333333" mc:Ignorable="a14" a14:legacySpreadsheetColorIndex="63"/>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sp>
            <p:nvSpPr>
              <p:cNvPr id="258" name="AutoShape 2320"/>
              <p:cNvSpPr>
                <a:spLocks noChangeArrowheads="1"/>
              </p:cNvSpPr>
              <p:nvPr/>
            </p:nvSpPr>
            <p:spPr bwMode="auto">
              <a:xfrm>
                <a:off x="63" y="111"/>
                <a:ext cx="45" cy="24"/>
              </a:xfrm>
              <a:prstGeom prst="roundRect">
                <a:avLst>
                  <a:gd name="adj" fmla="val 16667"/>
                </a:avLst>
              </a:prstGeom>
              <a:gradFill rotWithShape="1">
                <a:gsLst>
                  <a:gs pos="0">
                    <a:srgbClr val="FFFFFF"/>
                  </a:gs>
                  <a:gs pos="100000">
                    <a:srgbClr xmlns:mc="http://schemas.openxmlformats.org/markup-compatibility/2006" xmlns:a14="http://schemas.microsoft.com/office/drawing/2010/main" val="C0C0C0" mc:Ignorable="a14" a14:legacySpreadsheetColorIndex="22"/>
                  </a:gs>
                </a:gsLst>
                <a:path path="shape">
                  <a:fillToRect l="50000" t="50000" r="50000" b="50000"/>
                </a:path>
              </a:gradFill>
              <a:ln w="9525" algn="ctr">
                <a:solidFill>
                  <a:srgbClr xmlns:mc="http://schemas.openxmlformats.org/markup-compatibility/2006" xmlns:a14="http://schemas.microsoft.com/office/drawing/2010/main" val="333333" mc:Ignorable="a14" a14:legacySpreadsheetColorIndex="63"/>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sp>
            <p:nvSpPr>
              <p:cNvPr id="259" name="AutoShape 2321"/>
              <p:cNvSpPr>
                <a:spLocks noChangeArrowheads="1"/>
              </p:cNvSpPr>
              <p:nvPr/>
            </p:nvSpPr>
            <p:spPr bwMode="auto">
              <a:xfrm>
                <a:off x="148" y="112"/>
                <a:ext cx="45" cy="24"/>
              </a:xfrm>
              <a:prstGeom prst="roundRect">
                <a:avLst>
                  <a:gd name="adj" fmla="val 16667"/>
                </a:avLst>
              </a:prstGeom>
              <a:gradFill rotWithShape="1">
                <a:gsLst>
                  <a:gs pos="0">
                    <a:srgbClr val="CDCDCD"/>
                  </a:gs>
                  <a:gs pos="100000">
                    <a:srgbClr xmlns:mc="http://schemas.openxmlformats.org/markup-compatibility/2006" xmlns:a14="http://schemas.microsoft.com/office/drawing/2010/main" val="808080" mc:Ignorable="a14" a14:legacySpreadsheetColorIndex="23"/>
                  </a:gs>
                </a:gsLst>
                <a:path path="shape">
                  <a:fillToRect l="50000" t="50000" r="50000" b="50000"/>
                </a:path>
              </a:gradFill>
              <a:ln w="9525" algn="ctr">
                <a:solidFill>
                  <a:srgbClr xmlns:mc="http://schemas.openxmlformats.org/markup-compatibility/2006" xmlns:a14="http://schemas.microsoft.com/office/drawing/2010/main" val="333333" mc:Ignorable="a14" a14:legacySpreadsheetColorIndex="63"/>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sp>
            <p:nvSpPr>
              <p:cNvPr id="262" name="AutoShape 2322"/>
              <p:cNvSpPr>
                <a:spLocks noChangeArrowheads="1"/>
              </p:cNvSpPr>
              <p:nvPr/>
            </p:nvSpPr>
            <p:spPr bwMode="auto">
              <a:xfrm>
                <a:off x="39" y="19"/>
                <a:ext cx="271" cy="101"/>
              </a:xfrm>
              <a:prstGeom prst="can">
                <a:avLst>
                  <a:gd name="adj" fmla="val 25000"/>
                </a:avLst>
              </a:prstGeom>
              <a:gradFill flip="none" rotWithShape="1">
                <a:gsLst>
                  <a:gs pos="0">
                    <a:srgbClr val="ECECEC"/>
                  </a:gs>
                  <a:gs pos="100000">
                    <a:srgbClr xmlns:mc="http://schemas.openxmlformats.org/markup-compatibility/2006" xmlns:a14="http://schemas.microsoft.com/office/drawing/2010/main" val="333333" mc:Ignorable="a14" a14:legacySpreadsheetColorIndex="63"/>
                  </a:gs>
                </a:gsLst>
                <a:path path="circle">
                  <a:fillToRect l="50000" t="50000" r="50000" b="50000"/>
                </a:path>
                <a:tileRect/>
              </a:gradFill>
              <a:ln w="9525">
                <a:solidFill>
                  <a:srgbClr xmlns:mc="http://schemas.openxmlformats.org/markup-compatibility/2006" xmlns:a14="http://schemas.microsoft.com/office/drawing/2010/main" val="333333" mc:Ignorable="a14" a14:legacySpreadsheetColorIndex="63"/>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sp>
            <p:nvSpPr>
              <p:cNvPr id="267" name="Oval 2323"/>
              <p:cNvSpPr>
                <a:spLocks noChangeArrowheads="1"/>
              </p:cNvSpPr>
              <p:nvPr/>
            </p:nvSpPr>
            <p:spPr bwMode="auto">
              <a:xfrm>
                <a:off x="88" y="26"/>
                <a:ext cx="171" cy="14"/>
              </a:xfrm>
              <a:prstGeom prst="ellipse">
                <a:avLst/>
              </a:prstGeom>
              <a:gradFill rotWithShape="1">
                <a:gsLst>
                  <a:gs pos="0">
                    <a:srgbClr val="ECECEC"/>
                  </a:gs>
                  <a:gs pos="100000">
                    <a:srgbClr xmlns:mc="http://schemas.openxmlformats.org/markup-compatibility/2006" xmlns:a14="http://schemas.microsoft.com/office/drawing/2010/main" val="333333" mc:Ignorable="a14" a14:legacySpreadsheetColorIndex="63"/>
                  </a:gs>
                </a:gsLst>
                <a:lin ang="5400000" scaled="1"/>
              </a:gradFill>
              <a:ln w="9525" algn="ctr">
                <a:solidFill>
                  <a:srgbClr xmlns:mc="http://schemas.openxmlformats.org/markup-compatibility/2006" xmlns:a14="http://schemas.microsoft.com/office/drawing/2010/main" val="333333" mc:Ignorable="a14" a14:legacySpreadsheetColorIndex="63"/>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sp>
            <p:nvSpPr>
              <p:cNvPr id="268" name="AutoShape 2324"/>
              <p:cNvSpPr>
                <a:spLocks noChangeArrowheads="1"/>
              </p:cNvSpPr>
              <p:nvPr/>
            </p:nvSpPr>
            <p:spPr bwMode="auto">
              <a:xfrm>
                <a:off x="303" y="2"/>
                <a:ext cx="45" cy="135"/>
              </a:xfrm>
              <a:prstGeom prst="cube">
                <a:avLst>
                  <a:gd name="adj" fmla="val 25000"/>
                </a:avLst>
              </a:prstGeom>
              <a:gradFill rotWithShape="1">
                <a:gsLst>
                  <a:gs pos="0">
                    <a:srgbClr val="ECECEC"/>
                  </a:gs>
                  <a:gs pos="100000">
                    <a:srgbClr xmlns:mc="http://schemas.openxmlformats.org/markup-compatibility/2006" xmlns:a14="http://schemas.microsoft.com/office/drawing/2010/main" val="333333" mc:Ignorable="a14" a14:legacySpreadsheetColorIndex="63"/>
                  </a:gs>
                </a:gsLst>
                <a:lin ang="5400000" scaled="1"/>
              </a:gradFill>
              <a:ln w="9525">
                <a:solidFill>
                  <a:srgbClr xmlns:mc="http://schemas.openxmlformats.org/markup-compatibility/2006" xmlns:a14="http://schemas.microsoft.com/office/drawing/2010/main" val="333333" mc:Ignorable="a14" a14:legacySpreadsheetColorIndex="63"/>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pt-BR" sz="1500"/>
              </a:p>
            </p:txBody>
          </p:sp>
        </p:grpSp>
        <p:sp>
          <p:nvSpPr>
            <p:cNvPr id="255" name="CaixaDeTexto 254"/>
            <p:cNvSpPr txBox="1"/>
            <p:nvPr/>
          </p:nvSpPr>
          <p:spPr>
            <a:xfrm>
              <a:off x="6291967" y="2348316"/>
              <a:ext cx="902556" cy="387798"/>
            </a:xfrm>
            <a:prstGeom prst="rect">
              <a:avLst/>
            </a:prstGeom>
            <a:noFill/>
          </p:spPr>
          <p:txBody>
            <a:bodyPr wrap="none" rtlCol="0">
              <a:spAutoFit/>
            </a:bodyPr>
            <a:lstStyle/>
            <a:p>
              <a:pPr algn="ctr"/>
              <a:r>
                <a:rPr lang="pt-BR" sz="1500" dirty="0"/>
                <a:t>CMAI 2</a:t>
              </a:r>
            </a:p>
          </p:txBody>
        </p:sp>
      </p:grpSp>
      <p:grpSp>
        <p:nvGrpSpPr>
          <p:cNvPr id="269" name="Group 2983"/>
          <p:cNvGrpSpPr>
            <a:grpSpLocks/>
          </p:cNvGrpSpPr>
          <p:nvPr/>
        </p:nvGrpSpPr>
        <p:grpSpPr bwMode="auto">
          <a:xfrm>
            <a:off x="5903671" y="2891866"/>
            <a:ext cx="866448" cy="412911"/>
            <a:chOff x="0" y="0"/>
            <a:chExt cx="157" cy="56"/>
          </a:xfrm>
        </p:grpSpPr>
        <p:sp>
          <p:nvSpPr>
            <p:cNvPr id="270" name="Freeform 2984"/>
            <p:cNvSpPr>
              <a:spLocks/>
            </p:cNvSpPr>
            <p:nvPr/>
          </p:nvSpPr>
          <p:spPr bwMode="auto">
            <a:xfrm>
              <a:off x="9" y="5"/>
              <a:ext cx="139" cy="51"/>
            </a:xfrm>
            <a:custGeom>
              <a:avLst/>
              <a:gdLst>
                <a:gd name="T0" fmla="*/ 0 w 513"/>
                <a:gd name="T1" fmla="*/ 0 h 136"/>
                <a:gd name="T2" fmla="*/ 0 w 513"/>
                <a:gd name="T3" fmla="*/ 1 h 136"/>
                <a:gd name="T4" fmla="*/ 1 w 513"/>
                <a:gd name="T5" fmla="*/ 3 h 136"/>
                <a:gd name="T6" fmla="*/ 3 w 513"/>
                <a:gd name="T7" fmla="*/ 1 h 136"/>
                <a:gd name="T8" fmla="*/ 3 w 513"/>
                <a:gd name="T9" fmla="*/ 0 h 1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3" h="136">
                  <a:moveTo>
                    <a:pt x="0" y="0"/>
                  </a:moveTo>
                  <a:lnTo>
                    <a:pt x="0" y="54"/>
                  </a:lnTo>
                  <a:lnTo>
                    <a:pt x="257" y="136"/>
                  </a:lnTo>
                  <a:lnTo>
                    <a:pt x="513" y="52"/>
                  </a:lnTo>
                  <a:lnTo>
                    <a:pt x="513" y="0"/>
                  </a:lnTo>
                </a:path>
              </a:pathLst>
            </a:custGeom>
            <a:gradFill rotWithShape="0">
              <a:gsLst>
                <a:gs pos="0">
                  <a:srgbClr val="DCEBF5"/>
                </a:gs>
                <a:gs pos="8000">
                  <a:srgbClr val="83A7C3"/>
                </a:gs>
                <a:gs pos="13000">
                  <a:srgbClr val="768FB9"/>
                </a:gs>
                <a:gs pos="21001">
                  <a:srgbClr val="83A7C3"/>
                </a:gs>
                <a:gs pos="100000">
                  <a:schemeClr val="bg2">
                    <a:lumMod val="25000"/>
                  </a:schemeClr>
                </a:gs>
              </a:gsLst>
              <a:lin ang="5400000" scaled="1"/>
            </a:gradFill>
            <a:ln w="6350" cap="flat" cmpd="sng">
              <a:solidFill>
                <a:srgbClr xmlns:mc="http://schemas.openxmlformats.org/markup-compatibility/2006" xmlns:a14="http://schemas.microsoft.com/office/drawing/2010/main" val="000000" mc:Ignorable="a14" a14:legacySpreadsheetColorIndex="64"/>
              </a:solidFill>
              <a:prstDash val="solid"/>
              <a:round/>
              <a:headEnd type="none" w="med" len="med"/>
              <a:tailEnd type="none" w="med" len="med"/>
            </a:ln>
          </p:spPr>
          <p:txBody>
            <a:bodyPr/>
            <a:lstStyle/>
            <a:p>
              <a:endParaRPr lang="pt-BR" sz="1500"/>
            </a:p>
          </p:txBody>
        </p:sp>
        <p:sp>
          <p:nvSpPr>
            <p:cNvPr id="271" name="Freeform 2985"/>
            <p:cNvSpPr>
              <a:spLocks/>
            </p:cNvSpPr>
            <p:nvPr/>
          </p:nvSpPr>
          <p:spPr bwMode="auto">
            <a:xfrm>
              <a:off x="20" y="20"/>
              <a:ext cx="117" cy="26"/>
            </a:xfrm>
            <a:custGeom>
              <a:avLst/>
              <a:gdLst>
                <a:gd name="T0" fmla="*/ 0 w 117"/>
                <a:gd name="T1" fmla="*/ 0 h 26"/>
                <a:gd name="T2" fmla="*/ 57 w 117"/>
                <a:gd name="T3" fmla="*/ 26 h 26"/>
                <a:gd name="T4" fmla="*/ 117 w 117"/>
                <a:gd name="T5" fmla="*/ 0 h 26"/>
                <a:gd name="T6" fmla="*/ 0 60000 65536"/>
                <a:gd name="T7" fmla="*/ 0 60000 65536"/>
                <a:gd name="T8" fmla="*/ 0 60000 65536"/>
              </a:gdLst>
              <a:ahLst/>
              <a:cxnLst>
                <a:cxn ang="T6">
                  <a:pos x="T0" y="T1"/>
                </a:cxn>
                <a:cxn ang="T7">
                  <a:pos x="T2" y="T3"/>
                </a:cxn>
                <a:cxn ang="T8">
                  <a:pos x="T4" y="T5"/>
                </a:cxn>
              </a:cxnLst>
              <a:rect l="0" t="0" r="r" b="b"/>
              <a:pathLst>
                <a:path w="117" h="26">
                  <a:moveTo>
                    <a:pt x="0" y="0"/>
                  </a:moveTo>
                  <a:lnTo>
                    <a:pt x="57" y="26"/>
                  </a:lnTo>
                  <a:lnTo>
                    <a:pt x="117" y="0"/>
                  </a:lnTo>
                </a:path>
              </a:pathLst>
            </a:custGeom>
            <a:gradFill rotWithShape="0">
              <a:gsLst>
                <a:gs pos="0">
                  <a:srgbClr val="DCEBF5"/>
                </a:gs>
                <a:gs pos="8000">
                  <a:srgbClr val="83A7C3"/>
                </a:gs>
                <a:gs pos="13000">
                  <a:srgbClr val="768FB9"/>
                </a:gs>
                <a:gs pos="21001">
                  <a:srgbClr val="83A7C3"/>
                </a:gs>
                <a:gs pos="100000">
                  <a:schemeClr val="bg2">
                    <a:lumMod val="25000"/>
                  </a:schemeClr>
                </a:gs>
              </a:gsLst>
              <a:lin ang="5400000" scaled="1"/>
            </a:gradFill>
            <a:ln w="6350" cap="flat" cmpd="sng">
              <a:solidFill>
                <a:srgbClr xmlns:mc="http://schemas.openxmlformats.org/markup-compatibility/2006" xmlns:a14="http://schemas.microsoft.com/office/drawing/2010/main" val="000000" mc:Ignorable="a14" a14:legacySpreadsheetColorIndex="64"/>
              </a:solidFill>
              <a:prstDash val="solid"/>
              <a:round/>
              <a:headEnd type="none" w="med" len="med"/>
              <a:tailEnd type="none" w="med" len="med"/>
            </a:ln>
          </p:spPr>
          <p:txBody>
            <a:bodyPr/>
            <a:lstStyle/>
            <a:p>
              <a:endParaRPr lang="pt-BR" sz="1500"/>
            </a:p>
          </p:txBody>
        </p:sp>
        <p:sp>
          <p:nvSpPr>
            <p:cNvPr id="272" name="Line 2986"/>
            <p:cNvSpPr>
              <a:spLocks noChangeShapeType="1"/>
            </p:cNvSpPr>
            <p:nvPr/>
          </p:nvSpPr>
          <p:spPr bwMode="auto">
            <a:xfrm>
              <a:off x="77" y="8"/>
              <a:ext cx="0" cy="38"/>
            </a:xfrm>
            <a:prstGeom prst="line">
              <a:avLst/>
            </a:prstGeom>
            <a:noFill/>
            <a:ln w="6350">
              <a:solidFill>
                <a:srgbClr xmlns:mc="http://schemas.openxmlformats.org/markup-compatibility/2006" xmlns:a14="http://schemas.microsoft.com/office/drawing/2010/main" val="000000" mc:Ignorable="a14" a14:legacySpreadsheetColorIndex="64"/>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273" name="Rectangle 2987"/>
            <p:cNvSpPr>
              <a:spLocks noChangeArrowheads="1"/>
            </p:cNvSpPr>
            <p:nvPr/>
          </p:nvSpPr>
          <p:spPr bwMode="auto">
            <a:xfrm>
              <a:off x="69" y="0"/>
              <a:ext cx="17" cy="14"/>
            </a:xfrm>
            <a:prstGeom prst="rect">
              <a:avLst/>
            </a:prstGeom>
            <a:gradFill rotWithShape="0">
              <a:gsLst>
                <a:gs pos="0">
                  <a:srgbClr val="DCEBF5"/>
                </a:gs>
                <a:gs pos="8000">
                  <a:srgbClr val="83A7C3"/>
                </a:gs>
                <a:gs pos="13000">
                  <a:srgbClr val="768FB9"/>
                </a:gs>
                <a:gs pos="21001">
                  <a:srgbClr val="83A7C3"/>
                </a:gs>
                <a:gs pos="100000">
                  <a:schemeClr val="bg2">
                    <a:lumMod val="25000"/>
                  </a:schemeClr>
                </a:gs>
              </a:gsLst>
              <a:lin ang="5400000" scaled="1"/>
            </a:gradFill>
            <a:ln w="6350">
              <a:solidFill>
                <a:srgbClr xmlns:mc="http://schemas.openxmlformats.org/markup-compatibility/2006" xmlns:a14="http://schemas.microsoft.com/office/drawing/2010/main" val="000000" mc:Ignorable="a14" a14:legacySpreadsheetColorIndex="64"/>
              </a:solidFill>
              <a:miter lim="800000"/>
              <a:headEnd/>
              <a:tailEnd/>
            </a:ln>
          </p:spPr>
          <p:txBody>
            <a:bodyPr/>
            <a:lstStyle/>
            <a:p>
              <a:endParaRPr lang="pt-BR" sz="1500"/>
            </a:p>
          </p:txBody>
        </p:sp>
        <p:sp>
          <p:nvSpPr>
            <p:cNvPr id="274" name="Freeform 2988"/>
            <p:cNvSpPr>
              <a:spLocks/>
            </p:cNvSpPr>
            <p:nvPr/>
          </p:nvSpPr>
          <p:spPr bwMode="auto">
            <a:xfrm>
              <a:off x="0" y="5"/>
              <a:ext cx="9" cy="11"/>
            </a:xfrm>
            <a:custGeom>
              <a:avLst/>
              <a:gdLst>
                <a:gd name="T0" fmla="*/ 4 w 12"/>
                <a:gd name="T1" fmla="*/ 11 h 11"/>
                <a:gd name="T2" fmla="*/ 0 w 12"/>
                <a:gd name="T3" fmla="*/ 11 h 11"/>
                <a:gd name="T4" fmla="*/ 0 w 12"/>
                <a:gd name="T5" fmla="*/ 0 h 11"/>
                <a:gd name="T6" fmla="*/ 0 60000 65536"/>
                <a:gd name="T7" fmla="*/ 0 60000 65536"/>
                <a:gd name="T8" fmla="*/ 0 60000 65536"/>
              </a:gdLst>
              <a:ahLst/>
              <a:cxnLst>
                <a:cxn ang="T6">
                  <a:pos x="T0" y="T1"/>
                </a:cxn>
                <a:cxn ang="T7">
                  <a:pos x="T2" y="T3"/>
                </a:cxn>
                <a:cxn ang="T8">
                  <a:pos x="T4" y="T5"/>
                </a:cxn>
              </a:cxnLst>
              <a:rect l="0" t="0" r="r" b="b"/>
              <a:pathLst>
                <a:path w="12" h="11">
                  <a:moveTo>
                    <a:pt x="12" y="11"/>
                  </a:moveTo>
                  <a:lnTo>
                    <a:pt x="0" y="11"/>
                  </a:lnTo>
                  <a:lnTo>
                    <a:pt x="0" y="0"/>
                  </a:lnTo>
                </a:path>
              </a:pathLst>
            </a:custGeom>
            <a:gradFill rotWithShape="0">
              <a:gsLst>
                <a:gs pos="0">
                  <a:srgbClr val="DCEBF5"/>
                </a:gs>
                <a:gs pos="8000">
                  <a:srgbClr val="83A7C3"/>
                </a:gs>
                <a:gs pos="13000">
                  <a:srgbClr val="768FB9"/>
                </a:gs>
                <a:gs pos="21001">
                  <a:srgbClr val="83A7C3"/>
                </a:gs>
                <a:gs pos="100000">
                  <a:schemeClr val="bg2">
                    <a:lumMod val="25000"/>
                  </a:schemeClr>
                </a:gs>
              </a:gsLst>
              <a:lin ang="5400000" scaled="1"/>
            </a:gradFill>
            <a:ln w="6350" cap="flat" cmpd="sng">
              <a:solidFill>
                <a:srgbClr xmlns:mc="http://schemas.openxmlformats.org/markup-compatibility/2006" xmlns:a14="http://schemas.microsoft.com/office/drawing/2010/main" val="000000" mc:Ignorable="a14" a14:legacySpreadsheetColorIndex="64"/>
              </a:solidFill>
              <a:prstDash val="solid"/>
              <a:round/>
              <a:headEnd type="none" w="med" len="med"/>
              <a:tailEnd type="none" w="med" len="med"/>
            </a:ln>
          </p:spPr>
          <p:txBody>
            <a:bodyPr/>
            <a:lstStyle/>
            <a:p>
              <a:endParaRPr lang="pt-BR" sz="1500"/>
            </a:p>
          </p:txBody>
        </p:sp>
        <p:sp>
          <p:nvSpPr>
            <p:cNvPr id="275" name="Freeform 2989"/>
            <p:cNvSpPr>
              <a:spLocks/>
            </p:cNvSpPr>
            <p:nvPr/>
          </p:nvSpPr>
          <p:spPr bwMode="auto">
            <a:xfrm>
              <a:off x="148" y="7"/>
              <a:ext cx="9" cy="9"/>
            </a:xfrm>
            <a:custGeom>
              <a:avLst/>
              <a:gdLst>
                <a:gd name="T0" fmla="*/ 0 w 9"/>
                <a:gd name="T1" fmla="*/ 9 h 9"/>
                <a:gd name="T2" fmla="*/ 9 w 9"/>
                <a:gd name="T3" fmla="*/ 9 h 9"/>
                <a:gd name="T4" fmla="*/ 9 w 9"/>
                <a:gd name="T5" fmla="*/ 0 h 9"/>
                <a:gd name="T6" fmla="*/ 0 60000 65536"/>
                <a:gd name="T7" fmla="*/ 0 60000 65536"/>
                <a:gd name="T8" fmla="*/ 0 60000 65536"/>
              </a:gdLst>
              <a:ahLst/>
              <a:cxnLst>
                <a:cxn ang="T6">
                  <a:pos x="T0" y="T1"/>
                </a:cxn>
                <a:cxn ang="T7">
                  <a:pos x="T2" y="T3"/>
                </a:cxn>
                <a:cxn ang="T8">
                  <a:pos x="T4" y="T5"/>
                </a:cxn>
              </a:cxnLst>
              <a:rect l="0" t="0" r="r" b="b"/>
              <a:pathLst>
                <a:path w="9" h="9">
                  <a:moveTo>
                    <a:pt x="0" y="9"/>
                  </a:moveTo>
                  <a:lnTo>
                    <a:pt x="9" y="9"/>
                  </a:lnTo>
                  <a:lnTo>
                    <a:pt x="9" y="0"/>
                  </a:lnTo>
                </a:path>
              </a:pathLst>
            </a:custGeom>
            <a:gradFill rotWithShape="0">
              <a:gsLst>
                <a:gs pos="0">
                  <a:srgbClr val="DCEBF5"/>
                </a:gs>
                <a:gs pos="8000">
                  <a:srgbClr val="83A7C3"/>
                </a:gs>
                <a:gs pos="13000">
                  <a:srgbClr val="768FB9"/>
                </a:gs>
                <a:gs pos="21001">
                  <a:srgbClr val="83A7C3"/>
                </a:gs>
                <a:gs pos="100000">
                  <a:schemeClr val="bg2">
                    <a:lumMod val="25000"/>
                  </a:schemeClr>
                </a:gs>
              </a:gsLst>
              <a:lin ang="5400000" scaled="1"/>
            </a:gradFill>
            <a:ln w="6350" cap="flat" cmpd="sng">
              <a:solidFill>
                <a:srgbClr xmlns:mc="http://schemas.openxmlformats.org/markup-compatibility/2006" xmlns:a14="http://schemas.microsoft.com/office/drawing/2010/main" val="000000" mc:Ignorable="a14" a14:legacySpreadsheetColorIndex="64"/>
              </a:solidFill>
              <a:prstDash val="solid"/>
              <a:round/>
              <a:headEnd type="none" w="med" len="med"/>
              <a:tailEnd type="none" w="med" len="med"/>
            </a:ln>
          </p:spPr>
          <p:txBody>
            <a:bodyPr/>
            <a:lstStyle/>
            <a:p>
              <a:endParaRPr lang="pt-BR" sz="1500"/>
            </a:p>
          </p:txBody>
        </p:sp>
      </p:grpSp>
      <p:sp>
        <p:nvSpPr>
          <p:cNvPr id="276" name="CaixaDeTexto 275"/>
          <p:cNvSpPr txBox="1"/>
          <p:nvPr/>
        </p:nvSpPr>
        <p:spPr>
          <a:xfrm>
            <a:off x="5971950" y="3255687"/>
            <a:ext cx="736933" cy="323165"/>
          </a:xfrm>
          <a:prstGeom prst="rect">
            <a:avLst/>
          </a:prstGeom>
          <a:noFill/>
        </p:spPr>
        <p:txBody>
          <a:bodyPr wrap="none" rtlCol="0">
            <a:spAutoFit/>
          </a:bodyPr>
          <a:lstStyle/>
          <a:p>
            <a:pPr algn="ctr"/>
            <a:r>
              <a:rPr lang="pt-BR" sz="1500" dirty="0"/>
              <a:t>tanque</a:t>
            </a:r>
          </a:p>
        </p:txBody>
      </p:sp>
      <p:grpSp>
        <p:nvGrpSpPr>
          <p:cNvPr id="277" name="Agrupar 276"/>
          <p:cNvGrpSpPr/>
          <p:nvPr/>
        </p:nvGrpSpPr>
        <p:grpSpPr>
          <a:xfrm>
            <a:off x="4736777" y="3845927"/>
            <a:ext cx="394892" cy="1185996"/>
            <a:chOff x="7180154" y="3639698"/>
            <a:chExt cx="880974" cy="1912620"/>
          </a:xfrm>
        </p:grpSpPr>
        <p:cxnSp>
          <p:nvCxnSpPr>
            <p:cNvPr id="278" name="Conector de Seta Reta 277"/>
            <p:cNvCxnSpPr/>
            <p:nvPr/>
          </p:nvCxnSpPr>
          <p:spPr>
            <a:xfrm>
              <a:off x="7451528" y="3639698"/>
              <a:ext cx="609600" cy="762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9" name="Conector reto 278"/>
            <p:cNvCxnSpPr/>
            <p:nvPr/>
          </p:nvCxnSpPr>
          <p:spPr>
            <a:xfrm flipV="1">
              <a:off x="7180154" y="4599818"/>
              <a:ext cx="27137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0" name="Conector reto 279"/>
            <p:cNvCxnSpPr/>
            <p:nvPr/>
          </p:nvCxnSpPr>
          <p:spPr>
            <a:xfrm>
              <a:off x="7451528" y="3647318"/>
              <a:ext cx="0" cy="190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1" name="Conector de Seta Reta 280"/>
            <p:cNvCxnSpPr/>
            <p:nvPr/>
          </p:nvCxnSpPr>
          <p:spPr>
            <a:xfrm>
              <a:off x="7451528" y="5544698"/>
              <a:ext cx="609600" cy="762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82" name="CaixaDeTexto 281"/>
          <p:cNvSpPr txBox="1"/>
          <p:nvPr/>
        </p:nvSpPr>
        <p:spPr>
          <a:xfrm>
            <a:off x="5062783" y="3693535"/>
            <a:ext cx="561372" cy="323165"/>
          </a:xfrm>
          <a:prstGeom prst="rect">
            <a:avLst/>
          </a:prstGeom>
          <a:noFill/>
        </p:spPr>
        <p:txBody>
          <a:bodyPr wrap="none" rtlCol="0">
            <a:spAutoFit/>
          </a:bodyPr>
          <a:lstStyle/>
          <a:p>
            <a:pPr algn="ctr"/>
            <a:r>
              <a:rPr lang="pt-BR" sz="1500" dirty="0"/>
              <a:t>80% </a:t>
            </a:r>
          </a:p>
        </p:txBody>
      </p:sp>
      <p:grpSp>
        <p:nvGrpSpPr>
          <p:cNvPr id="283" name="Agrupar 282"/>
          <p:cNvGrpSpPr/>
          <p:nvPr/>
        </p:nvGrpSpPr>
        <p:grpSpPr>
          <a:xfrm>
            <a:off x="5062783" y="4774868"/>
            <a:ext cx="3317696" cy="738590"/>
            <a:chOff x="7757825" y="1330290"/>
            <a:chExt cx="3981235" cy="886308"/>
          </a:xfrm>
        </p:grpSpPr>
        <p:sp>
          <p:nvSpPr>
            <p:cNvPr id="284" name="CaixaDeTexto 283"/>
            <p:cNvSpPr txBox="1"/>
            <p:nvPr/>
          </p:nvSpPr>
          <p:spPr>
            <a:xfrm>
              <a:off x="7757825" y="1418347"/>
              <a:ext cx="673646" cy="387798"/>
            </a:xfrm>
            <a:prstGeom prst="rect">
              <a:avLst/>
            </a:prstGeom>
            <a:noFill/>
          </p:spPr>
          <p:txBody>
            <a:bodyPr wrap="none" rtlCol="0">
              <a:spAutoFit/>
            </a:bodyPr>
            <a:lstStyle/>
            <a:p>
              <a:pPr algn="ctr"/>
              <a:r>
                <a:rPr lang="pt-BR" sz="1500" dirty="0"/>
                <a:t>20% </a:t>
              </a:r>
            </a:p>
          </p:txBody>
        </p:sp>
        <p:grpSp>
          <p:nvGrpSpPr>
            <p:cNvPr id="285" name="Group 108"/>
            <p:cNvGrpSpPr>
              <a:grpSpLocks/>
            </p:cNvGrpSpPr>
            <p:nvPr/>
          </p:nvGrpSpPr>
          <p:grpSpPr bwMode="auto">
            <a:xfrm flipH="1">
              <a:off x="9929307" y="1394952"/>
              <a:ext cx="1809753" cy="384209"/>
              <a:chOff x="0" y="0"/>
              <a:chExt cx="193" cy="40"/>
            </a:xfrm>
          </p:grpSpPr>
          <p:sp>
            <p:nvSpPr>
              <p:cNvPr id="295" name="Freeform 109"/>
              <p:cNvSpPr>
                <a:spLocks/>
              </p:cNvSpPr>
              <p:nvPr/>
            </p:nvSpPr>
            <p:spPr bwMode="auto">
              <a:xfrm>
                <a:off x="11" y="3"/>
                <a:ext cx="25" cy="15"/>
              </a:xfrm>
              <a:custGeom>
                <a:avLst/>
                <a:gdLst>
                  <a:gd name="T0" fmla="*/ 0 w 139"/>
                  <a:gd name="T1" fmla="*/ 1 h 37"/>
                  <a:gd name="T2" fmla="*/ 0 w 139"/>
                  <a:gd name="T3" fmla="*/ 0 h 37"/>
                  <a:gd name="T4" fmla="*/ 0 w 139"/>
                  <a:gd name="T5" fmla="*/ 0 h 37"/>
                  <a:gd name="T6" fmla="*/ 0 w 139"/>
                  <a:gd name="T7" fmla="*/ 1 h 37"/>
                  <a:gd name="T8" fmla="*/ 0 w 139"/>
                  <a:gd name="T9" fmla="*/ 1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9" h="37">
                    <a:moveTo>
                      <a:pt x="139" y="37"/>
                    </a:moveTo>
                    <a:lnTo>
                      <a:pt x="104" y="0"/>
                    </a:lnTo>
                    <a:lnTo>
                      <a:pt x="44" y="0"/>
                    </a:lnTo>
                    <a:lnTo>
                      <a:pt x="0" y="37"/>
                    </a:lnTo>
                    <a:lnTo>
                      <a:pt x="139" y="37"/>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296" name="Oval 110"/>
              <p:cNvSpPr>
                <a:spLocks noChangeArrowheads="1"/>
              </p:cNvSpPr>
              <p:nvPr/>
            </p:nvSpPr>
            <p:spPr bwMode="auto">
              <a:xfrm>
                <a:off x="116" y="10"/>
                <a:ext cx="4" cy="5"/>
              </a:xfrm>
              <a:prstGeom prst="ellipse">
                <a:avLst/>
              </a:prstGeom>
              <a:solidFill>
                <a:srgbClr val="E3002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297" name="Oval 111"/>
              <p:cNvSpPr>
                <a:spLocks noChangeArrowheads="1"/>
              </p:cNvSpPr>
              <p:nvPr/>
            </p:nvSpPr>
            <p:spPr bwMode="auto">
              <a:xfrm>
                <a:off x="116" y="10"/>
                <a:ext cx="2" cy="3"/>
              </a:xfrm>
              <a:prstGeom prst="ellipse">
                <a:avLst/>
              </a:prstGeom>
              <a:solidFill>
                <a:srgbClr val="EF002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298" name="Oval 112"/>
              <p:cNvSpPr>
                <a:spLocks noChangeArrowheads="1"/>
              </p:cNvSpPr>
              <p:nvPr/>
            </p:nvSpPr>
            <p:spPr bwMode="auto">
              <a:xfrm>
                <a:off x="116" y="10"/>
                <a:ext cx="4" cy="5"/>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299" name="Freeform 113"/>
              <p:cNvSpPr>
                <a:spLocks/>
              </p:cNvSpPr>
              <p:nvPr/>
            </p:nvSpPr>
            <p:spPr bwMode="auto">
              <a:xfrm>
                <a:off x="141" y="8"/>
                <a:ext cx="10" cy="4"/>
              </a:xfrm>
              <a:custGeom>
                <a:avLst/>
                <a:gdLst>
                  <a:gd name="T0" fmla="*/ 0 w 86"/>
                  <a:gd name="T1" fmla="*/ 0 h 19"/>
                  <a:gd name="T2" fmla="*/ 0 w 86"/>
                  <a:gd name="T3" fmla="*/ 0 h 19"/>
                  <a:gd name="T4" fmla="*/ 0 w 86"/>
                  <a:gd name="T5" fmla="*/ 0 h 19"/>
                  <a:gd name="T6" fmla="*/ 0 w 86"/>
                  <a:gd name="T7" fmla="*/ 0 h 19"/>
                  <a:gd name="T8" fmla="*/ 0 w 86"/>
                  <a:gd name="T9" fmla="*/ 0 h 19"/>
                  <a:gd name="T10" fmla="*/ 0 w 86"/>
                  <a:gd name="T11" fmla="*/ 0 h 19"/>
                  <a:gd name="T12" fmla="*/ 0 w 86"/>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6" h="19">
                    <a:moveTo>
                      <a:pt x="86" y="0"/>
                    </a:moveTo>
                    <a:lnTo>
                      <a:pt x="0" y="0"/>
                    </a:lnTo>
                    <a:lnTo>
                      <a:pt x="78" y="0"/>
                    </a:lnTo>
                    <a:lnTo>
                      <a:pt x="78" y="19"/>
                    </a:lnTo>
                    <a:lnTo>
                      <a:pt x="86" y="19"/>
                    </a:lnTo>
                    <a:lnTo>
                      <a:pt x="86" y="0"/>
                    </a:lnTo>
                    <a:close/>
                  </a:path>
                </a:pathLst>
              </a:custGeom>
              <a:solidFill>
                <a:srgbClr val="FAF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300" name="Freeform 114"/>
              <p:cNvSpPr>
                <a:spLocks/>
              </p:cNvSpPr>
              <p:nvPr/>
            </p:nvSpPr>
            <p:spPr bwMode="auto">
              <a:xfrm>
                <a:off x="141" y="8"/>
                <a:ext cx="10" cy="4"/>
              </a:xfrm>
              <a:custGeom>
                <a:avLst/>
                <a:gdLst>
                  <a:gd name="T0" fmla="*/ 0 w 86"/>
                  <a:gd name="T1" fmla="*/ 0 h 19"/>
                  <a:gd name="T2" fmla="*/ 0 w 86"/>
                  <a:gd name="T3" fmla="*/ 0 h 19"/>
                  <a:gd name="T4" fmla="*/ 0 w 86"/>
                  <a:gd name="T5" fmla="*/ 0 h 19"/>
                  <a:gd name="T6" fmla="*/ 0 w 86"/>
                  <a:gd name="T7" fmla="*/ 0 h 19"/>
                  <a:gd name="T8" fmla="*/ 0 w 86"/>
                  <a:gd name="T9" fmla="*/ 0 h 19"/>
                  <a:gd name="T10" fmla="*/ 0 w 86"/>
                  <a:gd name="T11" fmla="*/ 0 h 19"/>
                  <a:gd name="T12" fmla="*/ 0 w 86"/>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6" h="19">
                    <a:moveTo>
                      <a:pt x="86" y="0"/>
                    </a:moveTo>
                    <a:lnTo>
                      <a:pt x="0" y="0"/>
                    </a:lnTo>
                    <a:lnTo>
                      <a:pt x="78" y="0"/>
                    </a:lnTo>
                    <a:lnTo>
                      <a:pt x="78" y="19"/>
                    </a:lnTo>
                    <a:lnTo>
                      <a:pt x="86" y="19"/>
                    </a:lnTo>
                    <a:lnTo>
                      <a:pt x="86" y="0"/>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01" name="Rectangle 115"/>
              <p:cNvSpPr>
                <a:spLocks noChangeArrowheads="1"/>
              </p:cNvSpPr>
              <p:nvPr/>
            </p:nvSpPr>
            <p:spPr bwMode="auto">
              <a:xfrm>
                <a:off x="141" y="10"/>
                <a:ext cx="1" cy="20"/>
              </a:xfrm>
              <a:prstGeom prst="rect">
                <a:avLst/>
              </a:prstGeom>
              <a:solidFill>
                <a:srgbClr val="F9002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02" name="Rectangle 116"/>
              <p:cNvSpPr>
                <a:spLocks noChangeArrowheads="1"/>
              </p:cNvSpPr>
              <p:nvPr/>
            </p:nvSpPr>
            <p:spPr bwMode="auto">
              <a:xfrm>
                <a:off x="142" y="10"/>
                <a:ext cx="2" cy="20"/>
              </a:xfrm>
              <a:prstGeom prst="rect">
                <a:avLst/>
              </a:prstGeom>
              <a:solidFill>
                <a:srgbClr val="EA002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03" name="Rectangle 117"/>
              <p:cNvSpPr>
                <a:spLocks noChangeArrowheads="1"/>
              </p:cNvSpPr>
              <p:nvPr/>
            </p:nvSpPr>
            <p:spPr bwMode="auto">
              <a:xfrm>
                <a:off x="144" y="10"/>
                <a:ext cx="1" cy="20"/>
              </a:xfrm>
              <a:prstGeom prst="rect">
                <a:avLst/>
              </a:prstGeom>
              <a:solidFill>
                <a:srgbClr val="C8001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04" name="Rectangle 118"/>
              <p:cNvSpPr>
                <a:spLocks noChangeArrowheads="1"/>
              </p:cNvSpPr>
              <p:nvPr/>
            </p:nvSpPr>
            <p:spPr bwMode="auto">
              <a:xfrm>
                <a:off x="145" y="10"/>
                <a:ext cx="1" cy="20"/>
              </a:xfrm>
              <a:prstGeom prst="rect">
                <a:avLst/>
              </a:prstGeom>
              <a:solidFill>
                <a:srgbClr val="A8001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05" name="Rectangle 119"/>
              <p:cNvSpPr>
                <a:spLocks noChangeArrowheads="1"/>
              </p:cNvSpPr>
              <p:nvPr/>
            </p:nvSpPr>
            <p:spPr bwMode="auto">
              <a:xfrm>
                <a:off x="146" y="10"/>
                <a:ext cx="2" cy="20"/>
              </a:xfrm>
              <a:prstGeom prst="rect">
                <a:avLst/>
              </a:prstGeom>
              <a:solidFill>
                <a:srgbClr val="75001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06" name="Rectangle 120"/>
              <p:cNvSpPr>
                <a:spLocks noChangeArrowheads="1"/>
              </p:cNvSpPr>
              <p:nvPr/>
            </p:nvSpPr>
            <p:spPr bwMode="auto">
              <a:xfrm>
                <a:off x="148" y="10"/>
                <a:ext cx="1" cy="20"/>
              </a:xfrm>
              <a:prstGeom prst="rect">
                <a:avLst/>
              </a:prstGeom>
              <a:solidFill>
                <a:srgbClr val="51000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07" name="Rectangle 121"/>
              <p:cNvSpPr>
                <a:spLocks noChangeArrowheads="1"/>
              </p:cNvSpPr>
              <p:nvPr/>
            </p:nvSpPr>
            <p:spPr bwMode="auto">
              <a:xfrm>
                <a:off x="141" y="10"/>
                <a:ext cx="8" cy="2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08" name="Rectangle 122"/>
              <p:cNvSpPr>
                <a:spLocks noChangeArrowheads="1"/>
              </p:cNvSpPr>
              <p:nvPr/>
            </p:nvSpPr>
            <p:spPr bwMode="auto">
              <a:xfrm>
                <a:off x="116" y="14"/>
                <a:ext cx="25" cy="2"/>
              </a:xfrm>
              <a:prstGeom prst="rect">
                <a:avLst/>
              </a:prstGeom>
              <a:solidFill>
                <a:srgbClr val="E3002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09" name="Rectangle 123"/>
              <p:cNvSpPr>
                <a:spLocks noChangeArrowheads="1"/>
              </p:cNvSpPr>
              <p:nvPr/>
            </p:nvSpPr>
            <p:spPr bwMode="auto">
              <a:xfrm>
                <a:off x="116" y="16"/>
                <a:ext cx="25" cy="3"/>
              </a:xfrm>
              <a:prstGeom prst="rect">
                <a:avLst/>
              </a:prstGeom>
              <a:solidFill>
                <a:srgbClr val="E5002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10" name="Rectangle 124"/>
              <p:cNvSpPr>
                <a:spLocks noChangeArrowheads="1"/>
              </p:cNvSpPr>
              <p:nvPr/>
            </p:nvSpPr>
            <p:spPr bwMode="auto">
              <a:xfrm>
                <a:off x="116" y="19"/>
                <a:ext cx="25" cy="2"/>
              </a:xfrm>
              <a:prstGeom prst="rect">
                <a:avLst/>
              </a:prstGeom>
              <a:solidFill>
                <a:srgbClr val="EB002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11" name="Rectangle 125"/>
              <p:cNvSpPr>
                <a:spLocks noChangeArrowheads="1"/>
              </p:cNvSpPr>
              <p:nvPr/>
            </p:nvSpPr>
            <p:spPr bwMode="auto">
              <a:xfrm>
                <a:off x="116" y="21"/>
                <a:ext cx="25" cy="4"/>
              </a:xfrm>
              <a:prstGeom prst="rect">
                <a:avLst/>
              </a:prstGeom>
              <a:solidFill>
                <a:srgbClr val="F2002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12" name="Rectangle 126"/>
              <p:cNvSpPr>
                <a:spLocks noChangeArrowheads="1"/>
              </p:cNvSpPr>
              <p:nvPr/>
            </p:nvSpPr>
            <p:spPr bwMode="auto">
              <a:xfrm>
                <a:off x="116" y="25"/>
                <a:ext cx="25" cy="1"/>
              </a:xfrm>
              <a:prstGeom prst="rect">
                <a:avLst/>
              </a:prstGeom>
              <a:solidFill>
                <a:srgbClr val="F7002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13" name="Rectangle 127"/>
              <p:cNvSpPr>
                <a:spLocks noChangeArrowheads="1"/>
              </p:cNvSpPr>
              <p:nvPr/>
            </p:nvSpPr>
            <p:spPr bwMode="auto">
              <a:xfrm>
                <a:off x="116" y="26"/>
                <a:ext cx="25" cy="4"/>
              </a:xfrm>
              <a:prstGeom prst="rect">
                <a:avLst/>
              </a:prstGeom>
              <a:solidFill>
                <a:srgbClr val="FB002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14" name="Rectangle 128"/>
              <p:cNvSpPr>
                <a:spLocks noChangeArrowheads="1"/>
              </p:cNvSpPr>
              <p:nvPr/>
            </p:nvSpPr>
            <p:spPr bwMode="auto">
              <a:xfrm>
                <a:off x="116" y="14"/>
                <a:ext cx="25" cy="16"/>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15" name="Rectangle 129"/>
              <p:cNvSpPr>
                <a:spLocks noChangeArrowheads="1"/>
              </p:cNvSpPr>
              <p:nvPr/>
            </p:nvSpPr>
            <p:spPr bwMode="auto">
              <a:xfrm>
                <a:off x="114" y="17"/>
                <a:ext cx="2" cy="13"/>
              </a:xfrm>
              <a:prstGeom prst="rect">
                <a:avLst/>
              </a:prstGeom>
              <a:solidFill>
                <a:srgbClr val="FFFFFF"/>
              </a:solidFill>
              <a:ln w="14288">
                <a:solidFill>
                  <a:srgbClr val="000066"/>
                </a:solidFill>
                <a:miter lim="800000"/>
                <a:headEnd/>
                <a:tailEnd/>
              </a:ln>
            </p:spPr>
            <p:txBody>
              <a:bodyPr/>
              <a:lstStyle/>
              <a:p>
                <a:endParaRPr lang="pt-BR" sz="1500"/>
              </a:p>
            </p:txBody>
          </p:sp>
          <p:sp>
            <p:nvSpPr>
              <p:cNvPr id="316" name="Rectangle 130"/>
              <p:cNvSpPr>
                <a:spLocks noChangeArrowheads="1"/>
              </p:cNvSpPr>
              <p:nvPr/>
            </p:nvSpPr>
            <p:spPr bwMode="auto">
              <a:xfrm>
                <a:off x="114" y="32"/>
                <a:ext cx="35" cy="2"/>
              </a:xfrm>
              <a:prstGeom prst="rect">
                <a:avLst/>
              </a:prstGeom>
              <a:solidFill>
                <a:srgbClr val="808080"/>
              </a:solidFill>
              <a:ln w="14288">
                <a:solidFill>
                  <a:srgbClr val="000066"/>
                </a:solidFill>
                <a:miter lim="800000"/>
                <a:headEnd/>
                <a:tailEnd/>
              </a:ln>
            </p:spPr>
            <p:txBody>
              <a:bodyPr/>
              <a:lstStyle/>
              <a:p>
                <a:endParaRPr lang="pt-BR" sz="1500"/>
              </a:p>
            </p:txBody>
          </p:sp>
          <p:sp>
            <p:nvSpPr>
              <p:cNvPr id="317" name="Rectangle 131"/>
              <p:cNvSpPr>
                <a:spLocks noChangeArrowheads="1"/>
              </p:cNvSpPr>
              <p:nvPr/>
            </p:nvSpPr>
            <p:spPr bwMode="auto">
              <a:xfrm>
                <a:off x="128" y="34"/>
                <a:ext cx="9" cy="2"/>
              </a:xfrm>
              <a:prstGeom prst="rect">
                <a:avLst/>
              </a:prstGeom>
              <a:solidFill>
                <a:srgbClr val="042CA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18" name="Rectangle 132"/>
              <p:cNvSpPr>
                <a:spLocks noChangeArrowheads="1"/>
              </p:cNvSpPr>
              <p:nvPr/>
            </p:nvSpPr>
            <p:spPr bwMode="auto">
              <a:xfrm>
                <a:off x="128" y="36"/>
                <a:ext cx="9" cy="2"/>
              </a:xfrm>
              <a:prstGeom prst="rect">
                <a:avLst/>
              </a:prstGeom>
              <a:solidFill>
                <a:srgbClr val="042CA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19" name="Rectangle 133"/>
              <p:cNvSpPr>
                <a:spLocks noChangeArrowheads="1"/>
              </p:cNvSpPr>
              <p:nvPr/>
            </p:nvSpPr>
            <p:spPr bwMode="auto">
              <a:xfrm>
                <a:off x="128" y="34"/>
                <a:ext cx="9" cy="4"/>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20" name="Rectangle 134"/>
              <p:cNvSpPr>
                <a:spLocks noChangeArrowheads="1"/>
              </p:cNvSpPr>
              <p:nvPr/>
            </p:nvSpPr>
            <p:spPr bwMode="auto">
              <a:xfrm>
                <a:off x="142" y="34"/>
                <a:ext cx="9" cy="2"/>
              </a:xfrm>
              <a:prstGeom prst="rect">
                <a:avLst/>
              </a:prstGeom>
              <a:solidFill>
                <a:srgbClr val="03279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21" name="Rectangle 135"/>
              <p:cNvSpPr>
                <a:spLocks noChangeArrowheads="1"/>
              </p:cNvSpPr>
              <p:nvPr/>
            </p:nvSpPr>
            <p:spPr bwMode="auto">
              <a:xfrm>
                <a:off x="142" y="34"/>
                <a:ext cx="9" cy="2"/>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22" name="Oval 136"/>
              <p:cNvSpPr>
                <a:spLocks noChangeArrowheads="1"/>
              </p:cNvSpPr>
              <p:nvPr/>
            </p:nvSpPr>
            <p:spPr bwMode="auto">
              <a:xfrm>
                <a:off x="147" y="34"/>
                <a:ext cx="2" cy="4"/>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323" name="Oval 137"/>
              <p:cNvSpPr>
                <a:spLocks noChangeArrowheads="1"/>
              </p:cNvSpPr>
              <p:nvPr/>
            </p:nvSpPr>
            <p:spPr bwMode="auto">
              <a:xfrm>
                <a:off x="148" y="36"/>
                <a:ext cx="1" cy="2"/>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324" name="Oval 138"/>
              <p:cNvSpPr>
                <a:spLocks noChangeArrowheads="1"/>
              </p:cNvSpPr>
              <p:nvPr/>
            </p:nvSpPr>
            <p:spPr bwMode="auto">
              <a:xfrm>
                <a:off x="147" y="34"/>
                <a:ext cx="2" cy="4"/>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25" name="Oval 139"/>
              <p:cNvSpPr>
                <a:spLocks noChangeArrowheads="1"/>
              </p:cNvSpPr>
              <p:nvPr/>
            </p:nvSpPr>
            <p:spPr bwMode="auto">
              <a:xfrm>
                <a:off x="143" y="34"/>
                <a:ext cx="3" cy="4"/>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326" name="Oval 140"/>
              <p:cNvSpPr>
                <a:spLocks noChangeArrowheads="1"/>
              </p:cNvSpPr>
              <p:nvPr/>
            </p:nvSpPr>
            <p:spPr bwMode="auto">
              <a:xfrm>
                <a:off x="143" y="36"/>
                <a:ext cx="2" cy="2"/>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327" name="Oval 141"/>
              <p:cNvSpPr>
                <a:spLocks noChangeArrowheads="1"/>
              </p:cNvSpPr>
              <p:nvPr/>
            </p:nvSpPr>
            <p:spPr bwMode="auto">
              <a:xfrm>
                <a:off x="143" y="34"/>
                <a:ext cx="3" cy="4"/>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28" name="Rectangle 142"/>
              <p:cNvSpPr>
                <a:spLocks noChangeArrowheads="1"/>
              </p:cNvSpPr>
              <p:nvPr/>
            </p:nvSpPr>
            <p:spPr bwMode="auto">
              <a:xfrm>
                <a:off x="116" y="34"/>
                <a:ext cx="8" cy="2"/>
              </a:xfrm>
              <a:prstGeom prst="rect">
                <a:avLst/>
              </a:prstGeom>
              <a:solidFill>
                <a:srgbClr val="03279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29" name="Rectangle 143"/>
              <p:cNvSpPr>
                <a:spLocks noChangeArrowheads="1"/>
              </p:cNvSpPr>
              <p:nvPr/>
            </p:nvSpPr>
            <p:spPr bwMode="auto">
              <a:xfrm>
                <a:off x="116" y="34"/>
                <a:ext cx="8" cy="2"/>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30" name="Oval 144"/>
              <p:cNvSpPr>
                <a:spLocks noChangeArrowheads="1"/>
              </p:cNvSpPr>
              <p:nvPr/>
            </p:nvSpPr>
            <p:spPr bwMode="auto">
              <a:xfrm>
                <a:off x="121" y="34"/>
                <a:ext cx="2" cy="4"/>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331" name="Oval 145"/>
              <p:cNvSpPr>
                <a:spLocks noChangeArrowheads="1"/>
              </p:cNvSpPr>
              <p:nvPr/>
            </p:nvSpPr>
            <p:spPr bwMode="auto">
              <a:xfrm>
                <a:off x="122" y="36"/>
                <a:ext cx="1" cy="2"/>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332" name="Oval 146"/>
              <p:cNvSpPr>
                <a:spLocks noChangeArrowheads="1"/>
              </p:cNvSpPr>
              <p:nvPr/>
            </p:nvSpPr>
            <p:spPr bwMode="auto">
              <a:xfrm>
                <a:off x="121" y="34"/>
                <a:ext cx="2" cy="4"/>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33" name="Oval 147"/>
              <p:cNvSpPr>
                <a:spLocks noChangeArrowheads="1"/>
              </p:cNvSpPr>
              <p:nvPr/>
            </p:nvSpPr>
            <p:spPr bwMode="auto">
              <a:xfrm>
                <a:off x="117" y="34"/>
                <a:ext cx="2" cy="4"/>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334" name="Oval 148"/>
              <p:cNvSpPr>
                <a:spLocks noChangeArrowheads="1"/>
              </p:cNvSpPr>
              <p:nvPr/>
            </p:nvSpPr>
            <p:spPr bwMode="auto">
              <a:xfrm>
                <a:off x="118" y="36"/>
                <a:ext cx="1" cy="2"/>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335" name="Oval 149"/>
              <p:cNvSpPr>
                <a:spLocks noChangeArrowheads="1"/>
              </p:cNvSpPr>
              <p:nvPr/>
            </p:nvSpPr>
            <p:spPr bwMode="auto">
              <a:xfrm>
                <a:off x="117" y="34"/>
                <a:ext cx="2" cy="4"/>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36" name="Rectangle 150"/>
              <p:cNvSpPr>
                <a:spLocks noChangeArrowheads="1"/>
              </p:cNvSpPr>
              <p:nvPr/>
            </p:nvSpPr>
            <p:spPr bwMode="auto">
              <a:xfrm>
                <a:off x="150" y="19"/>
                <a:ext cx="1" cy="15"/>
              </a:xfrm>
              <a:prstGeom prst="rect">
                <a:avLst/>
              </a:prstGeom>
              <a:solidFill>
                <a:srgbClr val="B6001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37" name="Rectangle 151"/>
              <p:cNvSpPr>
                <a:spLocks noChangeArrowheads="1"/>
              </p:cNvSpPr>
              <p:nvPr/>
            </p:nvSpPr>
            <p:spPr bwMode="auto">
              <a:xfrm>
                <a:off x="151" y="19"/>
                <a:ext cx="1" cy="15"/>
              </a:xfrm>
              <a:prstGeom prst="rect">
                <a:avLst/>
              </a:prstGeom>
              <a:solidFill>
                <a:srgbClr val="D9002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38" name="Rectangle 152"/>
              <p:cNvSpPr>
                <a:spLocks noChangeArrowheads="1"/>
              </p:cNvSpPr>
              <p:nvPr/>
            </p:nvSpPr>
            <p:spPr bwMode="auto">
              <a:xfrm>
                <a:off x="152" y="19"/>
                <a:ext cx="1" cy="15"/>
              </a:xfrm>
              <a:prstGeom prst="rect">
                <a:avLst/>
              </a:prstGeom>
              <a:solidFill>
                <a:srgbClr val="F7002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39" name="Rectangle 153"/>
              <p:cNvSpPr>
                <a:spLocks noChangeArrowheads="1"/>
              </p:cNvSpPr>
              <p:nvPr/>
            </p:nvSpPr>
            <p:spPr bwMode="auto">
              <a:xfrm>
                <a:off x="150" y="19"/>
                <a:ext cx="3" cy="15"/>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40" name="Rectangle 154"/>
              <p:cNvSpPr>
                <a:spLocks noChangeArrowheads="1"/>
              </p:cNvSpPr>
              <p:nvPr/>
            </p:nvSpPr>
            <p:spPr bwMode="auto">
              <a:xfrm>
                <a:off x="118" y="10"/>
                <a:ext cx="23" cy="2"/>
              </a:xfrm>
              <a:prstGeom prst="rect">
                <a:avLst/>
              </a:prstGeom>
              <a:solidFill>
                <a:srgbClr val="F8002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41" name="Rectangle 155"/>
              <p:cNvSpPr>
                <a:spLocks noChangeArrowheads="1"/>
              </p:cNvSpPr>
              <p:nvPr/>
            </p:nvSpPr>
            <p:spPr bwMode="auto">
              <a:xfrm>
                <a:off x="118" y="12"/>
                <a:ext cx="23" cy="2"/>
              </a:xfrm>
              <a:prstGeom prst="rect">
                <a:avLst/>
              </a:prstGeom>
              <a:solidFill>
                <a:srgbClr val="E6002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42" name="Rectangle 156"/>
              <p:cNvSpPr>
                <a:spLocks noChangeArrowheads="1"/>
              </p:cNvSpPr>
              <p:nvPr/>
            </p:nvSpPr>
            <p:spPr bwMode="auto">
              <a:xfrm>
                <a:off x="118" y="10"/>
                <a:ext cx="23" cy="4"/>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43" name="Rectangle 157"/>
              <p:cNvSpPr>
                <a:spLocks noChangeArrowheads="1"/>
              </p:cNvSpPr>
              <p:nvPr/>
            </p:nvSpPr>
            <p:spPr bwMode="auto">
              <a:xfrm>
                <a:off x="154" y="27"/>
                <a:ext cx="0" cy="11"/>
              </a:xfrm>
              <a:prstGeom prst="rect">
                <a:avLst/>
              </a:prstGeom>
              <a:solidFill>
                <a:srgbClr val="CCCCFF"/>
              </a:solidFill>
              <a:ln w="14288">
                <a:solidFill>
                  <a:srgbClr val="000066"/>
                </a:solidFill>
                <a:miter lim="800000"/>
                <a:headEnd/>
                <a:tailEnd/>
              </a:ln>
            </p:spPr>
            <p:txBody>
              <a:bodyPr/>
              <a:lstStyle/>
              <a:p>
                <a:endParaRPr lang="pt-BR" sz="1500"/>
              </a:p>
            </p:txBody>
          </p:sp>
          <p:sp>
            <p:nvSpPr>
              <p:cNvPr id="344" name="Rectangle 158"/>
              <p:cNvSpPr>
                <a:spLocks noChangeArrowheads="1"/>
              </p:cNvSpPr>
              <p:nvPr/>
            </p:nvSpPr>
            <p:spPr bwMode="auto">
              <a:xfrm>
                <a:off x="154" y="21"/>
                <a:ext cx="0" cy="2"/>
              </a:xfrm>
              <a:prstGeom prst="rect">
                <a:avLst/>
              </a:prstGeom>
              <a:solidFill>
                <a:srgbClr val="FFFFFF"/>
              </a:solidFill>
              <a:ln w="14288">
                <a:solidFill>
                  <a:srgbClr val="000066"/>
                </a:solidFill>
                <a:miter lim="800000"/>
                <a:headEnd/>
                <a:tailEnd/>
              </a:ln>
            </p:spPr>
            <p:txBody>
              <a:bodyPr/>
              <a:lstStyle/>
              <a:p>
                <a:endParaRPr lang="pt-BR" sz="1500"/>
              </a:p>
            </p:txBody>
          </p:sp>
          <p:sp>
            <p:nvSpPr>
              <p:cNvPr id="345" name="Rectangle 159"/>
              <p:cNvSpPr>
                <a:spLocks noChangeArrowheads="1"/>
              </p:cNvSpPr>
              <p:nvPr/>
            </p:nvSpPr>
            <p:spPr bwMode="auto">
              <a:xfrm>
                <a:off x="141" y="23"/>
                <a:ext cx="13" cy="2"/>
              </a:xfrm>
              <a:prstGeom prst="rect">
                <a:avLst/>
              </a:prstGeom>
              <a:solidFill>
                <a:srgbClr val="73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46" name="Rectangle 160"/>
              <p:cNvSpPr>
                <a:spLocks noChangeArrowheads="1"/>
              </p:cNvSpPr>
              <p:nvPr/>
            </p:nvSpPr>
            <p:spPr bwMode="auto">
              <a:xfrm>
                <a:off x="141" y="25"/>
                <a:ext cx="13" cy="1"/>
              </a:xfrm>
              <a:prstGeom prst="rect">
                <a:avLst/>
              </a:prstGeom>
              <a:solidFill>
                <a:srgbClr val="E9E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47" name="Rectangle 161"/>
              <p:cNvSpPr>
                <a:spLocks noChangeArrowheads="1"/>
              </p:cNvSpPr>
              <p:nvPr/>
            </p:nvSpPr>
            <p:spPr bwMode="auto">
              <a:xfrm>
                <a:off x="141" y="26"/>
                <a:ext cx="13" cy="2"/>
              </a:xfrm>
              <a:prstGeom prst="rect">
                <a:avLst/>
              </a:prstGeom>
              <a:solidFill>
                <a:srgbClr val="E9E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48" name="Rectangle 162"/>
              <p:cNvSpPr>
                <a:spLocks noChangeArrowheads="1"/>
              </p:cNvSpPr>
              <p:nvPr/>
            </p:nvSpPr>
            <p:spPr bwMode="auto">
              <a:xfrm>
                <a:off x="141" y="28"/>
                <a:ext cx="13" cy="2"/>
              </a:xfrm>
              <a:prstGeom prst="rect">
                <a:avLst/>
              </a:prstGeom>
              <a:solidFill>
                <a:srgbClr val="73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49" name="Freeform 163"/>
              <p:cNvSpPr>
                <a:spLocks/>
              </p:cNvSpPr>
              <p:nvPr/>
            </p:nvSpPr>
            <p:spPr bwMode="auto">
              <a:xfrm>
                <a:off x="141" y="23"/>
                <a:ext cx="12" cy="5"/>
              </a:xfrm>
              <a:custGeom>
                <a:avLst/>
                <a:gdLst>
                  <a:gd name="T0" fmla="*/ 0 w 104"/>
                  <a:gd name="T1" fmla="*/ 0 h 28"/>
                  <a:gd name="T2" fmla="*/ 0 w 104"/>
                  <a:gd name="T3" fmla="*/ 0 h 28"/>
                  <a:gd name="T4" fmla="*/ 0 w 104"/>
                  <a:gd name="T5" fmla="*/ 0 h 28"/>
                  <a:gd name="T6" fmla="*/ 0 w 104"/>
                  <a:gd name="T7" fmla="*/ 0 h 28"/>
                  <a:gd name="T8" fmla="*/ 0 w 104"/>
                  <a:gd name="T9" fmla="*/ 0 h 28"/>
                  <a:gd name="T10" fmla="*/ 0 w 104"/>
                  <a:gd name="T11" fmla="*/ 0 h 28"/>
                  <a:gd name="T12" fmla="*/ 0 w 104"/>
                  <a:gd name="T13" fmla="*/ 0 h 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4" h="28">
                    <a:moveTo>
                      <a:pt x="104" y="18"/>
                    </a:moveTo>
                    <a:lnTo>
                      <a:pt x="78" y="0"/>
                    </a:lnTo>
                    <a:lnTo>
                      <a:pt x="0" y="0"/>
                    </a:lnTo>
                    <a:lnTo>
                      <a:pt x="0" y="9"/>
                    </a:lnTo>
                    <a:lnTo>
                      <a:pt x="69" y="9"/>
                    </a:lnTo>
                    <a:lnTo>
                      <a:pt x="104" y="28"/>
                    </a:lnTo>
                    <a:lnTo>
                      <a:pt x="104" y="18"/>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50" name="Rectangle 164"/>
              <p:cNvSpPr>
                <a:spLocks noChangeArrowheads="1"/>
              </p:cNvSpPr>
              <p:nvPr/>
            </p:nvSpPr>
            <p:spPr bwMode="auto">
              <a:xfrm>
                <a:off x="141" y="27"/>
                <a:ext cx="13" cy="2"/>
              </a:xfrm>
              <a:prstGeom prst="rect">
                <a:avLst/>
              </a:prstGeom>
              <a:solidFill>
                <a:srgbClr val="73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51" name="Rectangle 165"/>
              <p:cNvSpPr>
                <a:spLocks noChangeArrowheads="1"/>
              </p:cNvSpPr>
              <p:nvPr/>
            </p:nvSpPr>
            <p:spPr bwMode="auto">
              <a:xfrm>
                <a:off x="141" y="29"/>
                <a:ext cx="13" cy="2"/>
              </a:xfrm>
              <a:prstGeom prst="rect">
                <a:avLst/>
              </a:prstGeom>
              <a:solidFill>
                <a:srgbClr val="E9E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52" name="Rectangle 166"/>
              <p:cNvSpPr>
                <a:spLocks noChangeArrowheads="1"/>
              </p:cNvSpPr>
              <p:nvPr/>
            </p:nvSpPr>
            <p:spPr bwMode="auto">
              <a:xfrm>
                <a:off x="141" y="31"/>
                <a:ext cx="13" cy="1"/>
              </a:xfrm>
              <a:prstGeom prst="rect">
                <a:avLst/>
              </a:prstGeom>
              <a:solidFill>
                <a:srgbClr val="E9E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53" name="Rectangle 167"/>
              <p:cNvSpPr>
                <a:spLocks noChangeArrowheads="1"/>
              </p:cNvSpPr>
              <p:nvPr/>
            </p:nvSpPr>
            <p:spPr bwMode="auto">
              <a:xfrm>
                <a:off x="141" y="32"/>
                <a:ext cx="13" cy="2"/>
              </a:xfrm>
              <a:prstGeom prst="rect">
                <a:avLst/>
              </a:prstGeom>
              <a:solidFill>
                <a:srgbClr val="73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54" name="Freeform 168"/>
              <p:cNvSpPr>
                <a:spLocks/>
              </p:cNvSpPr>
              <p:nvPr/>
            </p:nvSpPr>
            <p:spPr bwMode="auto">
              <a:xfrm>
                <a:off x="141" y="27"/>
                <a:ext cx="12" cy="5"/>
              </a:xfrm>
              <a:custGeom>
                <a:avLst/>
                <a:gdLst>
                  <a:gd name="T0" fmla="*/ 0 w 104"/>
                  <a:gd name="T1" fmla="*/ 0 h 28"/>
                  <a:gd name="T2" fmla="*/ 0 w 104"/>
                  <a:gd name="T3" fmla="*/ 0 h 28"/>
                  <a:gd name="T4" fmla="*/ 0 w 104"/>
                  <a:gd name="T5" fmla="*/ 0 h 28"/>
                  <a:gd name="T6" fmla="*/ 0 w 104"/>
                  <a:gd name="T7" fmla="*/ 0 h 28"/>
                  <a:gd name="T8" fmla="*/ 0 w 104"/>
                  <a:gd name="T9" fmla="*/ 0 h 28"/>
                  <a:gd name="T10" fmla="*/ 0 w 104"/>
                  <a:gd name="T11" fmla="*/ 0 h 28"/>
                  <a:gd name="T12" fmla="*/ 0 w 104"/>
                  <a:gd name="T13" fmla="*/ 0 h 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4" h="28">
                    <a:moveTo>
                      <a:pt x="104" y="19"/>
                    </a:moveTo>
                    <a:lnTo>
                      <a:pt x="69" y="0"/>
                    </a:lnTo>
                    <a:lnTo>
                      <a:pt x="0" y="0"/>
                    </a:lnTo>
                    <a:lnTo>
                      <a:pt x="0" y="10"/>
                    </a:lnTo>
                    <a:lnTo>
                      <a:pt x="69" y="10"/>
                    </a:lnTo>
                    <a:lnTo>
                      <a:pt x="104" y="28"/>
                    </a:lnTo>
                    <a:lnTo>
                      <a:pt x="104" y="19"/>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55" name="Rectangle 169"/>
              <p:cNvSpPr>
                <a:spLocks noChangeArrowheads="1"/>
              </p:cNvSpPr>
              <p:nvPr/>
            </p:nvSpPr>
            <p:spPr bwMode="auto">
              <a:xfrm>
                <a:off x="118" y="19"/>
                <a:ext cx="24" cy="2"/>
              </a:xfrm>
              <a:prstGeom prst="rect">
                <a:avLst/>
              </a:prstGeom>
              <a:solidFill>
                <a:srgbClr val="F4F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56" name="Rectangle 170"/>
              <p:cNvSpPr>
                <a:spLocks noChangeArrowheads="1"/>
              </p:cNvSpPr>
              <p:nvPr/>
            </p:nvSpPr>
            <p:spPr bwMode="auto">
              <a:xfrm>
                <a:off x="118" y="21"/>
                <a:ext cx="24" cy="2"/>
              </a:xfrm>
              <a:prstGeom prst="rect">
                <a:avLst/>
              </a:prstGeom>
              <a:solidFill>
                <a:srgbClr val="D3D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57" name="Rectangle 171"/>
              <p:cNvSpPr>
                <a:spLocks noChangeArrowheads="1"/>
              </p:cNvSpPr>
              <p:nvPr/>
            </p:nvSpPr>
            <p:spPr bwMode="auto">
              <a:xfrm>
                <a:off x="118" y="23"/>
                <a:ext cx="24" cy="1"/>
              </a:xfrm>
              <a:prstGeom prst="rect">
                <a:avLst/>
              </a:prstGeom>
              <a:solidFill>
                <a:srgbClr val="9A9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58" name="Rectangle 172"/>
              <p:cNvSpPr>
                <a:spLocks noChangeArrowheads="1"/>
              </p:cNvSpPr>
              <p:nvPr/>
            </p:nvSpPr>
            <p:spPr bwMode="auto">
              <a:xfrm>
                <a:off x="118" y="24"/>
                <a:ext cx="24" cy="4"/>
              </a:xfrm>
              <a:prstGeom prst="rect">
                <a:avLst/>
              </a:prstGeom>
              <a:solidFill>
                <a:srgbClr val="868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59" name="Rectangle 173"/>
              <p:cNvSpPr>
                <a:spLocks noChangeArrowheads="1"/>
              </p:cNvSpPr>
              <p:nvPr/>
            </p:nvSpPr>
            <p:spPr bwMode="auto">
              <a:xfrm>
                <a:off x="118" y="28"/>
                <a:ext cx="24" cy="2"/>
              </a:xfrm>
              <a:prstGeom prst="rect">
                <a:avLst/>
              </a:prstGeom>
              <a:solidFill>
                <a:srgbClr val="D3D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60" name="Rectangle 174"/>
              <p:cNvSpPr>
                <a:spLocks noChangeArrowheads="1"/>
              </p:cNvSpPr>
              <p:nvPr/>
            </p:nvSpPr>
            <p:spPr bwMode="auto">
              <a:xfrm>
                <a:off x="118" y="30"/>
                <a:ext cx="24" cy="2"/>
              </a:xfrm>
              <a:prstGeom prst="rect">
                <a:avLst/>
              </a:prstGeom>
              <a:solidFill>
                <a:srgbClr val="F4F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61" name="Freeform 175"/>
              <p:cNvSpPr>
                <a:spLocks/>
              </p:cNvSpPr>
              <p:nvPr/>
            </p:nvSpPr>
            <p:spPr bwMode="auto">
              <a:xfrm>
                <a:off x="118" y="19"/>
                <a:ext cx="23" cy="11"/>
              </a:xfrm>
              <a:custGeom>
                <a:avLst/>
                <a:gdLst>
                  <a:gd name="T0" fmla="*/ 0 w 191"/>
                  <a:gd name="T1" fmla="*/ 0 h 55"/>
                  <a:gd name="T2" fmla="*/ 0 w 191"/>
                  <a:gd name="T3" fmla="*/ 0 h 55"/>
                  <a:gd name="T4" fmla="*/ 0 w 191"/>
                  <a:gd name="T5" fmla="*/ 0 h 55"/>
                  <a:gd name="T6" fmla="*/ 0 w 191"/>
                  <a:gd name="T7" fmla="*/ 0 h 55"/>
                  <a:gd name="T8" fmla="*/ 0 w 191"/>
                  <a:gd name="T9" fmla="*/ 0 h 55"/>
                  <a:gd name="T10" fmla="*/ 0 w 191"/>
                  <a:gd name="T11" fmla="*/ 0 h 55"/>
                  <a:gd name="T12" fmla="*/ 0 w 191"/>
                  <a:gd name="T13" fmla="*/ 0 h 55"/>
                  <a:gd name="T14" fmla="*/ 0 w 191"/>
                  <a:gd name="T15" fmla="*/ 0 h 55"/>
                  <a:gd name="T16" fmla="*/ 0 w 191"/>
                  <a:gd name="T17" fmla="*/ 0 h 55"/>
                  <a:gd name="T18" fmla="*/ 0 w 191"/>
                  <a:gd name="T19" fmla="*/ 0 h 55"/>
                  <a:gd name="T20" fmla="*/ 0 w 191"/>
                  <a:gd name="T21" fmla="*/ 0 h 55"/>
                  <a:gd name="T22" fmla="*/ 0 w 191"/>
                  <a:gd name="T23" fmla="*/ 0 h 55"/>
                  <a:gd name="T24" fmla="*/ 0 w 191"/>
                  <a:gd name="T25" fmla="*/ 0 h 55"/>
                  <a:gd name="T26" fmla="*/ 0 w 191"/>
                  <a:gd name="T27" fmla="*/ 0 h 55"/>
                  <a:gd name="T28" fmla="*/ 0 w 191"/>
                  <a:gd name="T29" fmla="*/ 0 h 55"/>
                  <a:gd name="T30" fmla="*/ 0 w 191"/>
                  <a:gd name="T31" fmla="*/ 0 h 55"/>
                  <a:gd name="T32" fmla="*/ 0 w 191"/>
                  <a:gd name="T33" fmla="*/ 0 h 55"/>
                  <a:gd name="T34" fmla="*/ 0 w 191"/>
                  <a:gd name="T35" fmla="*/ 0 h 55"/>
                  <a:gd name="T36" fmla="*/ 0 w 191"/>
                  <a:gd name="T37" fmla="*/ 0 h 5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91" h="55">
                    <a:moveTo>
                      <a:pt x="191" y="0"/>
                    </a:moveTo>
                    <a:lnTo>
                      <a:pt x="0" y="0"/>
                    </a:lnTo>
                    <a:lnTo>
                      <a:pt x="0" y="55"/>
                    </a:lnTo>
                    <a:lnTo>
                      <a:pt x="9" y="55"/>
                    </a:lnTo>
                    <a:lnTo>
                      <a:pt x="9" y="9"/>
                    </a:lnTo>
                    <a:lnTo>
                      <a:pt x="52" y="9"/>
                    </a:lnTo>
                    <a:lnTo>
                      <a:pt x="52" y="55"/>
                    </a:lnTo>
                    <a:lnTo>
                      <a:pt x="61" y="55"/>
                    </a:lnTo>
                    <a:lnTo>
                      <a:pt x="61" y="9"/>
                    </a:lnTo>
                    <a:lnTo>
                      <a:pt x="95" y="9"/>
                    </a:lnTo>
                    <a:lnTo>
                      <a:pt x="95" y="55"/>
                    </a:lnTo>
                    <a:lnTo>
                      <a:pt x="104" y="55"/>
                    </a:lnTo>
                    <a:lnTo>
                      <a:pt x="104" y="9"/>
                    </a:lnTo>
                    <a:lnTo>
                      <a:pt x="147" y="9"/>
                    </a:lnTo>
                    <a:lnTo>
                      <a:pt x="147" y="55"/>
                    </a:lnTo>
                    <a:lnTo>
                      <a:pt x="156" y="55"/>
                    </a:lnTo>
                    <a:lnTo>
                      <a:pt x="156" y="9"/>
                    </a:lnTo>
                    <a:lnTo>
                      <a:pt x="191" y="9"/>
                    </a:lnTo>
                    <a:lnTo>
                      <a:pt x="191" y="0"/>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62" name="Rectangle 176"/>
              <p:cNvSpPr>
                <a:spLocks noChangeArrowheads="1"/>
              </p:cNvSpPr>
              <p:nvPr/>
            </p:nvSpPr>
            <p:spPr bwMode="auto">
              <a:xfrm>
                <a:off x="144" y="14"/>
                <a:ext cx="1" cy="3"/>
              </a:xfrm>
              <a:prstGeom prst="rect">
                <a:avLst/>
              </a:prstGeom>
              <a:solidFill>
                <a:srgbClr val="B28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63" name="Rectangle 177"/>
              <p:cNvSpPr>
                <a:spLocks noChangeArrowheads="1"/>
              </p:cNvSpPr>
              <p:nvPr/>
            </p:nvSpPr>
            <p:spPr bwMode="auto">
              <a:xfrm>
                <a:off x="145" y="14"/>
                <a:ext cx="1" cy="3"/>
              </a:xfrm>
              <a:prstGeom prst="rect">
                <a:avLst/>
              </a:prstGeom>
              <a:solidFill>
                <a:srgbClr val="D4A45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64" name="Rectangle 178"/>
              <p:cNvSpPr>
                <a:spLocks noChangeArrowheads="1"/>
              </p:cNvSpPr>
              <p:nvPr/>
            </p:nvSpPr>
            <p:spPr bwMode="auto">
              <a:xfrm>
                <a:off x="146" y="14"/>
                <a:ext cx="1" cy="3"/>
              </a:xfrm>
              <a:prstGeom prst="rect">
                <a:avLst/>
              </a:prstGeom>
              <a:solidFill>
                <a:srgbClr val="F1BB6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65" name="Rectangle 179"/>
              <p:cNvSpPr>
                <a:spLocks noChangeArrowheads="1"/>
              </p:cNvSpPr>
              <p:nvPr/>
            </p:nvSpPr>
            <p:spPr bwMode="auto">
              <a:xfrm>
                <a:off x="144" y="14"/>
                <a:ext cx="3" cy="3"/>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66" name="Line 180"/>
              <p:cNvSpPr>
                <a:spLocks noChangeShapeType="1"/>
              </p:cNvSpPr>
              <p:nvPr/>
            </p:nvSpPr>
            <p:spPr bwMode="auto">
              <a:xfrm>
                <a:off x="114" y="34"/>
                <a:ext cx="1" cy="2"/>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367" name="Line 181"/>
              <p:cNvSpPr>
                <a:spLocks noChangeShapeType="1"/>
              </p:cNvSpPr>
              <p:nvPr/>
            </p:nvSpPr>
            <p:spPr bwMode="auto">
              <a:xfrm flipH="1">
                <a:off x="110" y="36"/>
                <a:ext cx="5"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368" name="Line 182"/>
              <p:cNvSpPr>
                <a:spLocks noChangeShapeType="1"/>
              </p:cNvSpPr>
              <p:nvPr/>
            </p:nvSpPr>
            <p:spPr bwMode="auto">
              <a:xfrm>
                <a:off x="155" y="36"/>
                <a:ext cx="1"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369" name="Line 183"/>
              <p:cNvSpPr>
                <a:spLocks noChangeShapeType="1"/>
              </p:cNvSpPr>
              <p:nvPr/>
            </p:nvSpPr>
            <p:spPr bwMode="auto">
              <a:xfrm>
                <a:off x="0" y="40"/>
                <a:ext cx="193"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370" name="Rectangle 184"/>
              <p:cNvSpPr>
                <a:spLocks noChangeArrowheads="1"/>
              </p:cNvSpPr>
              <p:nvPr/>
            </p:nvSpPr>
            <p:spPr bwMode="auto">
              <a:xfrm>
                <a:off x="81" y="34"/>
                <a:ext cx="9" cy="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71" name="Oval 185"/>
              <p:cNvSpPr>
                <a:spLocks noChangeArrowheads="1"/>
              </p:cNvSpPr>
              <p:nvPr/>
            </p:nvSpPr>
            <p:spPr bwMode="auto">
              <a:xfrm>
                <a:off x="82"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372" name="Oval 186"/>
              <p:cNvSpPr>
                <a:spLocks noChangeArrowheads="1"/>
              </p:cNvSpPr>
              <p:nvPr/>
            </p:nvSpPr>
            <p:spPr bwMode="auto">
              <a:xfrm>
                <a:off x="83"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373" name="Oval 187"/>
              <p:cNvSpPr>
                <a:spLocks noChangeArrowheads="1"/>
              </p:cNvSpPr>
              <p:nvPr/>
            </p:nvSpPr>
            <p:spPr bwMode="auto">
              <a:xfrm>
                <a:off x="82"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74" name="Oval 188"/>
              <p:cNvSpPr>
                <a:spLocks noChangeArrowheads="1"/>
              </p:cNvSpPr>
              <p:nvPr/>
            </p:nvSpPr>
            <p:spPr bwMode="auto">
              <a:xfrm>
                <a:off x="87"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375" name="Oval 189"/>
              <p:cNvSpPr>
                <a:spLocks noChangeArrowheads="1"/>
              </p:cNvSpPr>
              <p:nvPr/>
            </p:nvSpPr>
            <p:spPr bwMode="auto">
              <a:xfrm>
                <a:off x="88"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376" name="Oval 190"/>
              <p:cNvSpPr>
                <a:spLocks noChangeArrowheads="1"/>
              </p:cNvSpPr>
              <p:nvPr/>
            </p:nvSpPr>
            <p:spPr bwMode="auto">
              <a:xfrm>
                <a:off x="87"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77" name="Rectangle 191"/>
              <p:cNvSpPr>
                <a:spLocks noChangeArrowheads="1"/>
              </p:cNvSpPr>
              <p:nvPr/>
            </p:nvSpPr>
            <p:spPr bwMode="auto">
              <a:xfrm>
                <a:off x="96" y="34"/>
                <a:ext cx="9" cy="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78" name="Oval 192"/>
              <p:cNvSpPr>
                <a:spLocks noChangeArrowheads="1"/>
              </p:cNvSpPr>
              <p:nvPr/>
            </p:nvSpPr>
            <p:spPr bwMode="auto">
              <a:xfrm>
                <a:off x="97"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379" name="Oval 193"/>
              <p:cNvSpPr>
                <a:spLocks noChangeArrowheads="1"/>
              </p:cNvSpPr>
              <p:nvPr/>
            </p:nvSpPr>
            <p:spPr bwMode="auto">
              <a:xfrm>
                <a:off x="98"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380" name="Oval 194"/>
              <p:cNvSpPr>
                <a:spLocks noChangeArrowheads="1"/>
              </p:cNvSpPr>
              <p:nvPr/>
            </p:nvSpPr>
            <p:spPr bwMode="auto">
              <a:xfrm>
                <a:off x="97"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81" name="Oval 195"/>
              <p:cNvSpPr>
                <a:spLocks noChangeArrowheads="1"/>
              </p:cNvSpPr>
              <p:nvPr/>
            </p:nvSpPr>
            <p:spPr bwMode="auto">
              <a:xfrm>
                <a:off x="102"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382" name="Oval 196"/>
              <p:cNvSpPr>
                <a:spLocks noChangeArrowheads="1"/>
              </p:cNvSpPr>
              <p:nvPr/>
            </p:nvSpPr>
            <p:spPr bwMode="auto">
              <a:xfrm>
                <a:off x="103"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383" name="Oval 197"/>
              <p:cNvSpPr>
                <a:spLocks noChangeArrowheads="1"/>
              </p:cNvSpPr>
              <p:nvPr/>
            </p:nvSpPr>
            <p:spPr bwMode="auto">
              <a:xfrm>
                <a:off x="102"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84" name="Rectangle 198"/>
              <p:cNvSpPr>
                <a:spLocks noChangeArrowheads="1"/>
              </p:cNvSpPr>
              <p:nvPr/>
            </p:nvSpPr>
            <p:spPr bwMode="auto">
              <a:xfrm>
                <a:off x="76" y="15"/>
                <a:ext cx="34" cy="2"/>
              </a:xfrm>
              <a:prstGeom prst="rect">
                <a:avLst/>
              </a:prstGeom>
              <a:solidFill>
                <a:srgbClr val="86192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85" name="Rectangle 199"/>
              <p:cNvSpPr>
                <a:spLocks noChangeArrowheads="1"/>
              </p:cNvSpPr>
              <p:nvPr/>
            </p:nvSpPr>
            <p:spPr bwMode="auto">
              <a:xfrm>
                <a:off x="76" y="17"/>
                <a:ext cx="34" cy="2"/>
              </a:xfrm>
              <a:prstGeom prst="rect">
                <a:avLst/>
              </a:prstGeom>
              <a:solidFill>
                <a:srgbClr val="86192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86" name="Rectangle 200"/>
              <p:cNvSpPr>
                <a:spLocks noChangeArrowheads="1"/>
              </p:cNvSpPr>
              <p:nvPr/>
            </p:nvSpPr>
            <p:spPr bwMode="auto">
              <a:xfrm>
                <a:off x="76" y="19"/>
                <a:ext cx="34" cy="4"/>
              </a:xfrm>
              <a:prstGeom prst="rect">
                <a:avLst/>
              </a:prstGeom>
              <a:solidFill>
                <a:srgbClr val="84172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87" name="Rectangle 201"/>
              <p:cNvSpPr>
                <a:spLocks noChangeArrowheads="1"/>
              </p:cNvSpPr>
              <p:nvPr/>
            </p:nvSpPr>
            <p:spPr bwMode="auto">
              <a:xfrm>
                <a:off x="76" y="23"/>
                <a:ext cx="34" cy="2"/>
              </a:xfrm>
              <a:prstGeom prst="rect">
                <a:avLst/>
              </a:prstGeom>
              <a:solidFill>
                <a:srgbClr val="81132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88" name="Rectangle 202"/>
              <p:cNvSpPr>
                <a:spLocks noChangeArrowheads="1"/>
              </p:cNvSpPr>
              <p:nvPr/>
            </p:nvSpPr>
            <p:spPr bwMode="auto">
              <a:xfrm>
                <a:off x="76" y="25"/>
                <a:ext cx="34" cy="1"/>
              </a:xfrm>
              <a:prstGeom prst="rect">
                <a:avLst/>
              </a:prstGeom>
              <a:solidFill>
                <a:srgbClr val="7F102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89" name="Rectangle 203"/>
              <p:cNvSpPr>
                <a:spLocks noChangeArrowheads="1"/>
              </p:cNvSpPr>
              <p:nvPr/>
            </p:nvSpPr>
            <p:spPr bwMode="auto">
              <a:xfrm>
                <a:off x="76" y="26"/>
                <a:ext cx="34" cy="2"/>
              </a:xfrm>
              <a:prstGeom prst="rect">
                <a:avLst/>
              </a:prstGeom>
              <a:solidFill>
                <a:srgbClr val="7C0D1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90" name="Rectangle 204"/>
              <p:cNvSpPr>
                <a:spLocks noChangeArrowheads="1"/>
              </p:cNvSpPr>
              <p:nvPr/>
            </p:nvSpPr>
            <p:spPr bwMode="auto">
              <a:xfrm>
                <a:off x="76" y="28"/>
                <a:ext cx="34" cy="4"/>
              </a:xfrm>
              <a:prstGeom prst="rect">
                <a:avLst/>
              </a:prstGeom>
              <a:solidFill>
                <a:srgbClr val="7A081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91" name="Rectangle 205"/>
              <p:cNvSpPr>
                <a:spLocks noChangeArrowheads="1"/>
              </p:cNvSpPr>
              <p:nvPr/>
            </p:nvSpPr>
            <p:spPr bwMode="auto">
              <a:xfrm>
                <a:off x="76" y="32"/>
                <a:ext cx="34" cy="2"/>
              </a:xfrm>
              <a:prstGeom prst="rect">
                <a:avLst/>
              </a:prstGeom>
              <a:solidFill>
                <a:srgbClr val="79021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392" name="Freeform 206"/>
              <p:cNvSpPr>
                <a:spLocks/>
              </p:cNvSpPr>
              <p:nvPr/>
            </p:nvSpPr>
            <p:spPr bwMode="auto">
              <a:xfrm>
                <a:off x="76" y="15"/>
                <a:ext cx="33" cy="17"/>
              </a:xfrm>
              <a:custGeom>
                <a:avLst/>
                <a:gdLst>
                  <a:gd name="T0" fmla="*/ 0 w 269"/>
                  <a:gd name="T1" fmla="*/ 0 h 83"/>
                  <a:gd name="T2" fmla="*/ 0 w 269"/>
                  <a:gd name="T3" fmla="*/ 0 h 83"/>
                  <a:gd name="T4" fmla="*/ 0 w 269"/>
                  <a:gd name="T5" fmla="*/ 0 h 83"/>
                  <a:gd name="T6" fmla="*/ 0 w 269"/>
                  <a:gd name="T7" fmla="*/ 0 h 83"/>
                  <a:gd name="T8" fmla="*/ 0 w 269"/>
                  <a:gd name="T9" fmla="*/ 0 h 83"/>
                  <a:gd name="T10" fmla="*/ 0 w 269"/>
                  <a:gd name="T11" fmla="*/ 0 h 83"/>
                  <a:gd name="T12" fmla="*/ 0 w 269"/>
                  <a:gd name="T13" fmla="*/ 0 h 8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69" h="83">
                    <a:moveTo>
                      <a:pt x="225" y="83"/>
                    </a:moveTo>
                    <a:lnTo>
                      <a:pt x="260" y="83"/>
                    </a:lnTo>
                    <a:lnTo>
                      <a:pt x="269" y="0"/>
                    </a:lnTo>
                    <a:lnTo>
                      <a:pt x="0" y="0"/>
                    </a:lnTo>
                    <a:lnTo>
                      <a:pt x="17" y="83"/>
                    </a:lnTo>
                    <a:lnTo>
                      <a:pt x="234" y="83"/>
                    </a:lnTo>
                    <a:lnTo>
                      <a:pt x="225" y="83"/>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393" name="Line 207"/>
              <p:cNvSpPr>
                <a:spLocks noChangeShapeType="1"/>
              </p:cNvSpPr>
              <p:nvPr/>
            </p:nvSpPr>
            <p:spPr bwMode="auto">
              <a:xfrm flipV="1">
                <a:off x="108" y="15"/>
                <a:ext cx="0" cy="19"/>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394" name="Line 208"/>
              <p:cNvSpPr>
                <a:spLocks noChangeShapeType="1"/>
              </p:cNvSpPr>
              <p:nvPr/>
            </p:nvSpPr>
            <p:spPr bwMode="auto">
              <a:xfrm flipV="1">
                <a:off x="78" y="15"/>
                <a:ext cx="1"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395" name="Line 209"/>
              <p:cNvSpPr>
                <a:spLocks noChangeShapeType="1"/>
              </p:cNvSpPr>
              <p:nvPr/>
            </p:nvSpPr>
            <p:spPr bwMode="auto">
              <a:xfrm flipV="1">
                <a:off x="100"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396" name="Line 210"/>
              <p:cNvSpPr>
                <a:spLocks noChangeShapeType="1"/>
              </p:cNvSpPr>
              <p:nvPr/>
            </p:nvSpPr>
            <p:spPr bwMode="auto">
              <a:xfrm flipV="1">
                <a:off x="86"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397" name="Line 211"/>
              <p:cNvSpPr>
                <a:spLocks noChangeShapeType="1"/>
              </p:cNvSpPr>
              <p:nvPr/>
            </p:nvSpPr>
            <p:spPr bwMode="auto">
              <a:xfrm flipV="1">
                <a:off x="93" y="15"/>
                <a:ext cx="0" cy="19"/>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398" name="Line 212"/>
              <p:cNvSpPr>
                <a:spLocks noChangeShapeType="1"/>
              </p:cNvSpPr>
              <p:nvPr/>
            </p:nvSpPr>
            <p:spPr bwMode="auto">
              <a:xfrm flipH="1">
                <a:off x="107" y="36"/>
                <a:ext cx="4"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399" name="Line 213"/>
              <p:cNvSpPr>
                <a:spLocks noChangeShapeType="1"/>
              </p:cNvSpPr>
              <p:nvPr/>
            </p:nvSpPr>
            <p:spPr bwMode="auto">
              <a:xfrm flipV="1">
                <a:off x="107" y="30"/>
                <a:ext cx="1" cy="6"/>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400" name="Rectangle 214"/>
              <p:cNvSpPr>
                <a:spLocks noChangeArrowheads="1"/>
              </p:cNvSpPr>
              <p:nvPr/>
            </p:nvSpPr>
            <p:spPr bwMode="auto">
              <a:xfrm>
                <a:off x="46" y="34"/>
                <a:ext cx="8" cy="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401" name="Oval 215"/>
              <p:cNvSpPr>
                <a:spLocks noChangeArrowheads="1"/>
              </p:cNvSpPr>
              <p:nvPr/>
            </p:nvSpPr>
            <p:spPr bwMode="auto">
              <a:xfrm>
                <a:off x="47"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402" name="Oval 216"/>
              <p:cNvSpPr>
                <a:spLocks noChangeArrowheads="1"/>
              </p:cNvSpPr>
              <p:nvPr/>
            </p:nvSpPr>
            <p:spPr bwMode="auto">
              <a:xfrm>
                <a:off x="48"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403" name="Oval 217"/>
              <p:cNvSpPr>
                <a:spLocks noChangeArrowheads="1"/>
              </p:cNvSpPr>
              <p:nvPr/>
            </p:nvSpPr>
            <p:spPr bwMode="auto">
              <a:xfrm>
                <a:off x="47"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404" name="Oval 218"/>
              <p:cNvSpPr>
                <a:spLocks noChangeArrowheads="1"/>
              </p:cNvSpPr>
              <p:nvPr/>
            </p:nvSpPr>
            <p:spPr bwMode="auto">
              <a:xfrm>
                <a:off x="51"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405" name="Oval 219"/>
              <p:cNvSpPr>
                <a:spLocks noChangeArrowheads="1"/>
              </p:cNvSpPr>
              <p:nvPr/>
            </p:nvSpPr>
            <p:spPr bwMode="auto">
              <a:xfrm>
                <a:off x="52"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406" name="Oval 220"/>
              <p:cNvSpPr>
                <a:spLocks noChangeArrowheads="1"/>
              </p:cNvSpPr>
              <p:nvPr/>
            </p:nvSpPr>
            <p:spPr bwMode="auto">
              <a:xfrm>
                <a:off x="51"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407" name="Rectangle 221"/>
              <p:cNvSpPr>
                <a:spLocks noChangeArrowheads="1"/>
              </p:cNvSpPr>
              <p:nvPr/>
            </p:nvSpPr>
            <p:spPr bwMode="auto">
              <a:xfrm>
                <a:off x="61" y="34"/>
                <a:ext cx="8" cy="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408" name="Oval 222"/>
              <p:cNvSpPr>
                <a:spLocks noChangeArrowheads="1"/>
              </p:cNvSpPr>
              <p:nvPr/>
            </p:nvSpPr>
            <p:spPr bwMode="auto">
              <a:xfrm>
                <a:off x="62"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409" name="Oval 223"/>
              <p:cNvSpPr>
                <a:spLocks noChangeArrowheads="1"/>
              </p:cNvSpPr>
              <p:nvPr/>
            </p:nvSpPr>
            <p:spPr bwMode="auto">
              <a:xfrm>
                <a:off x="63"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410" name="Oval 224"/>
              <p:cNvSpPr>
                <a:spLocks noChangeArrowheads="1"/>
              </p:cNvSpPr>
              <p:nvPr/>
            </p:nvSpPr>
            <p:spPr bwMode="auto">
              <a:xfrm>
                <a:off x="62"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411" name="Oval 225"/>
              <p:cNvSpPr>
                <a:spLocks noChangeArrowheads="1"/>
              </p:cNvSpPr>
              <p:nvPr/>
            </p:nvSpPr>
            <p:spPr bwMode="auto">
              <a:xfrm>
                <a:off x="66"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412" name="Oval 226"/>
              <p:cNvSpPr>
                <a:spLocks noChangeArrowheads="1"/>
              </p:cNvSpPr>
              <p:nvPr/>
            </p:nvSpPr>
            <p:spPr bwMode="auto">
              <a:xfrm>
                <a:off x="67"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413" name="Oval 227"/>
              <p:cNvSpPr>
                <a:spLocks noChangeArrowheads="1"/>
              </p:cNvSpPr>
              <p:nvPr/>
            </p:nvSpPr>
            <p:spPr bwMode="auto">
              <a:xfrm>
                <a:off x="66"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414" name="Rectangle 228"/>
              <p:cNvSpPr>
                <a:spLocks noChangeArrowheads="1"/>
              </p:cNvSpPr>
              <p:nvPr/>
            </p:nvSpPr>
            <p:spPr bwMode="auto">
              <a:xfrm>
                <a:off x="42" y="15"/>
                <a:ext cx="33" cy="2"/>
              </a:xfrm>
              <a:prstGeom prst="rect">
                <a:avLst/>
              </a:prstGeom>
              <a:solidFill>
                <a:srgbClr val="86192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415" name="Rectangle 229"/>
              <p:cNvSpPr>
                <a:spLocks noChangeArrowheads="1"/>
              </p:cNvSpPr>
              <p:nvPr/>
            </p:nvSpPr>
            <p:spPr bwMode="auto">
              <a:xfrm>
                <a:off x="42" y="17"/>
                <a:ext cx="33" cy="2"/>
              </a:xfrm>
              <a:prstGeom prst="rect">
                <a:avLst/>
              </a:prstGeom>
              <a:solidFill>
                <a:srgbClr val="86192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416" name="Rectangle 230"/>
              <p:cNvSpPr>
                <a:spLocks noChangeArrowheads="1"/>
              </p:cNvSpPr>
              <p:nvPr/>
            </p:nvSpPr>
            <p:spPr bwMode="auto">
              <a:xfrm>
                <a:off x="42" y="19"/>
                <a:ext cx="33" cy="4"/>
              </a:xfrm>
              <a:prstGeom prst="rect">
                <a:avLst/>
              </a:prstGeom>
              <a:solidFill>
                <a:srgbClr val="84172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417" name="Rectangle 231"/>
              <p:cNvSpPr>
                <a:spLocks noChangeArrowheads="1"/>
              </p:cNvSpPr>
              <p:nvPr/>
            </p:nvSpPr>
            <p:spPr bwMode="auto">
              <a:xfrm>
                <a:off x="42" y="23"/>
                <a:ext cx="33" cy="2"/>
              </a:xfrm>
              <a:prstGeom prst="rect">
                <a:avLst/>
              </a:prstGeom>
              <a:solidFill>
                <a:srgbClr val="81132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418" name="Rectangle 232"/>
              <p:cNvSpPr>
                <a:spLocks noChangeArrowheads="1"/>
              </p:cNvSpPr>
              <p:nvPr/>
            </p:nvSpPr>
            <p:spPr bwMode="auto">
              <a:xfrm>
                <a:off x="42" y="25"/>
                <a:ext cx="33" cy="1"/>
              </a:xfrm>
              <a:prstGeom prst="rect">
                <a:avLst/>
              </a:prstGeom>
              <a:solidFill>
                <a:srgbClr val="7F102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419" name="Rectangle 233"/>
              <p:cNvSpPr>
                <a:spLocks noChangeArrowheads="1"/>
              </p:cNvSpPr>
              <p:nvPr/>
            </p:nvSpPr>
            <p:spPr bwMode="auto">
              <a:xfrm>
                <a:off x="42" y="26"/>
                <a:ext cx="33" cy="2"/>
              </a:xfrm>
              <a:prstGeom prst="rect">
                <a:avLst/>
              </a:prstGeom>
              <a:solidFill>
                <a:srgbClr val="7C0D1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420" name="Rectangle 234"/>
              <p:cNvSpPr>
                <a:spLocks noChangeArrowheads="1"/>
              </p:cNvSpPr>
              <p:nvPr/>
            </p:nvSpPr>
            <p:spPr bwMode="auto">
              <a:xfrm>
                <a:off x="42" y="28"/>
                <a:ext cx="33" cy="4"/>
              </a:xfrm>
              <a:prstGeom prst="rect">
                <a:avLst/>
              </a:prstGeom>
              <a:solidFill>
                <a:srgbClr val="7A081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421" name="Rectangle 235"/>
              <p:cNvSpPr>
                <a:spLocks noChangeArrowheads="1"/>
              </p:cNvSpPr>
              <p:nvPr/>
            </p:nvSpPr>
            <p:spPr bwMode="auto">
              <a:xfrm>
                <a:off x="42" y="32"/>
                <a:ext cx="33" cy="2"/>
              </a:xfrm>
              <a:prstGeom prst="rect">
                <a:avLst/>
              </a:prstGeom>
              <a:solidFill>
                <a:srgbClr val="79021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422" name="Freeform 236"/>
              <p:cNvSpPr>
                <a:spLocks/>
              </p:cNvSpPr>
              <p:nvPr/>
            </p:nvSpPr>
            <p:spPr bwMode="auto">
              <a:xfrm>
                <a:off x="42" y="15"/>
                <a:ext cx="32" cy="17"/>
              </a:xfrm>
              <a:custGeom>
                <a:avLst/>
                <a:gdLst>
                  <a:gd name="T0" fmla="*/ 0 w 269"/>
                  <a:gd name="T1" fmla="*/ 0 h 83"/>
                  <a:gd name="T2" fmla="*/ 0 w 269"/>
                  <a:gd name="T3" fmla="*/ 0 h 83"/>
                  <a:gd name="T4" fmla="*/ 0 w 269"/>
                  <a:gd name="T5" fmla="*/ 0 h 83"/>
                  <a:gd name="T6" fmla="*/ 0 w 269"/>
                  <a:gd name="T7" fmla="*/ 0 h 83"/>
                  <a:gd name="T8" fmla="*/ 0 w 269"/>
                  <a:gd name="T9" fmla="*/ 0 h 83"/>
                  <a:gd name="T10" fmla="*/ 0 w 269"/>
                  <a:gd name="T11" fmla="*/ 0 h 83"/>
                  <a:gd name="T12" fmla="*/ 0 w 269"/>
                  <a:gd name="T13" fmla="*/ 0 h 8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69" h="83">
                    <a:moveTo>
                      <a:pt x="217" y="83"/>
                    </a:moveTo>
                    <a:lnTo>
                      <a:pt x="251" y="83"/>
                    </a:lnTo>
                    <a:lnTo>
                      <a:pt x="269" y="0"/>
                    </a:lnTo>
                    <a:lnTo>
                      <a:pt x="0" y="0"/>
                    </a:lnTo>
                    <a:lnTo>
                      <a:pt x="17" y="83"/>
                    </a:lnTo>
                    <a:lnTo>
                      <a:pt x="225" y="83"/>
                    </a:lnTo>
                    <a:lnTo>
                      <a:pt x="217" y="83"/>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423" name="Line 237"/>
              <p:cNvSpPr>
                <a:spLocks noChangeShapeType="1"/>
              </p:cNvSpPr>
              <p:nvPr/>
            </p:nvSpPr>
            <p:spPr bwMode="auto">
              <a:xfrm flipV="1">
                <a:off x="72" y="15"/>
                <a:ext cx="0" cy="19"/>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424" name="Line 238"/>
              <p:cNvSpPr>
                <a:spLocks noChangeShapeType="1"/>
              </p:cNvSpPr>
              <p:nvPr/>
            </p:nvSpPr>
            <p:spPr bwMode="auto">
              <a:xfrm flipV="1">
                <a:off x="44"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425" name="Line 239"/>
              <p:cNvSpPr>
                <a:spLocks noChangeShapeType="1"/>
              </p:cNvSpPr>
              <p:nvPr/>
            </p:nvSpPr>
            <p:spPr bwMode="auto">
              <a:xfrm flipV="1">
                <a:off x="65"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426" name="Line 240"/>
              <p:cNvSpPr>
                <a:spLocks noChangeShapeType="1"/>
              </p:cNvSpPr>
              <p:nvPr/>
            </p:nvSpPr>
            <p:spPr bwMode="auto">
              <a:xfrm flipV="1">
                <a:off x="50"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427" name="Line 241"/>
              <p:cNvSpPr>
                <a:spLocks noChangeShapeType="1"/>
              </p:cNvSpPr>
              <p:nvPr/>
            </p:nvSpPr>
            <p:spPr bwMode="auto">
              <a:xfrm flipV="1">
                <a:off x="57" y="15"/>
                <a:ext cx="1"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428" name="Line 242"/>
              <p:cNvSpPr>
                <a:spLocks noChangeShapeType="1"/>
              </p:cNvSpPr>
              <p:nvPr/>
            </p:nvSpPr>
            <p:spPr bwMode="auto">
              <a:xfrm flipH="1">
                <a:off x="71" y="36"/>
                <a:ext cx="5"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429" name="Line 243"/>
              <p:cNvSpPr>
                <a:spLocks noChangeShapeType="1"/>
              </p:cNvSpPr>
              <p:nvPr/>
            </p:nvSpPr>
            <p:spPr bwMode="auto">
              <a:xfrm flipV="1">
                <a:off x="72" y="30"/>
                <a:ext cx="0" cy="6"/>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430" name="Rectangle 244"/>
              <p:cNvSpPr>
                <a:spLocks noChangeArrowheads="1"/>
              </p:cNvSpPr>
              <p:nvPr/>
            </p:nvSpPr>
            <p:spPr bwMode="auto">
              <a:xfrm>
                <a:off x="10" y="34"/>
                <a:ext cx="10" cy="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431" name="Oval 245"/>
              <p:cNvSpPr>
                <a:spLocks noChangeArrowheads="1"/>
              </p:cNvSpPr>
              <p:nvPr/>
            </p:nvSpPr>
            <p:spPr bwMode="auto">
              <a:xfrm>
                <a:off x="11"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432" name="Oval 246"/>
              <p:cNvSpPr>
                <a:spLocks noChangeArrowheads="1"/>
              </p:cNvSpPr>
              <p:nvPr/>
            </p:nvSpPr>
            <p:spPr bwMode="auto">
              <a:xfrm>
                <a:off x="12"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433" name="Oval 247"/>
              <p:cNvSpPr>
                <a:spLocks noChangeArrowheads="1"/>
              </p:cNvSpPr>
              <p:nvPr/>
            </p:nvSpPr>
            <p:spPr bwMode="auto">
              <a:xfrm>
                <a:off x="11"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434" name="Oval 248"/>
              <p:cNvSpPr>
                <a:spLocks noChangeArrowheads="1"/>
              </p:cNvSpPr>
              <p:nvPr/>
            </p:nvSpPr>
            <p:spPr bwMode="auto">
              <a:xfrm>
                <a:off x="16"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435" name="Oval 249"/>
              <p:cNvSpPr>
                <a:spLocks noChangeArrowheads="1"/>
              </p:cNvSpPr>
              <p:nvPr/>
            </p:nvSpPr>
            <p:spPr bwMode="auto">
              <a:xfrm>
                <a:off x="17"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436" name="Oval 250"/>
              <p:cNvSpPr>
                <a:spLocks noChangeArrowheads="1"/>
              </p:cNvSpPr>
              <p:nvPr/>
            </p:nvSpPr>
            <p:spPr bwMode="auto">
              <a:xfrm>
                <a:off x="16"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437" name="Rectangle 251"/>
              <p:cNvSpPr>
                <a:spLocks noChangeArrowheads="1"/>
              </p:cNvSpPr>
              <p:nvPr/>
            </p:nvSpPr>
            <p:spPr bwMode="auto">
              <a:xfrm>
                <a:off x="25" y="34"/>
                <a:ext cx="10" cy="0"/>
              </a:xfrm>
              <a:prstGeom prst="rect">
                <a:avLst/>
              </a:prstGeom>
              <a:noFill/>
              <a:ln w="14288">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438" name="Oval 252"/>
              <p:cNvSpPr>
                <a:spLocks noChangeArrowheads="1"/>
              </p:cNvSpPr>
              <p:nvPr/>
            </p:nvSpPr>
            <p:spPr bwMode="auto">
              <a:xfrm>
                <a:off x="26"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439" name="Oval 253"/>
              <p:cNvSpPr>
                <a:spLocks noChangeArrowheads="1"/>
              </p:cNvSpPr>
              <p:nvPr/>
            </p:nvSpPr>
            <p:spPr bwMode="auto">
              <a:xfrm>
                <a:off x="27"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440" name="Oval 254"/>
              <p:cNvSpPr>
                <a:spLocks noChangeArrowheads="1"/>
              </p:cNvSpPr>
              <p:nvPr/>
            </p:nvSpPr>
            <p:spPr bwMode="auto">
              <a:xfrm>
                <a:off x="26"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441" name="Oval 255"/>
              <p:cNvSpPr>
                <a:spLocks noChangeArrowheads="1"/>
              </p:cNvSpPr>
              <p:nvPr/>
            </p:nvSpPr>
            <p:spPr bwMode="auto">
              <a:xfrm>
                <a:off x="31" y="32"/>
                <a:ext cx="2" cy="6"/>
              </a:xfrm>
              <a:prstGeom prst="ellipse">
                <a:avLst/>
              </a:prstGeom>
              <a:solidFill>
                <a:srgbClr val="021E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442" name="Oval 256"/>
              <p:cNvSpPr>
                <a:spLocks noChangeArrowheads="1"/>
              </p:cNvSpPr>
              <p:nvPr/>
            </p:nvSpPr>
            <p:spPr bwMode="auto">
              <a:xfrm>
                <a:off x="32" y="32"/>
                <a:ext cx="1" cy="4"/>
              </a:xfrm>
              <a:prstGeom prst="ellipse">
                <a:avLst/>
              </a:prstGeom>
              <a:solidFill>
                <a:srgbClr val="042F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443" name="Oval 257"/>
              <p:cNvSpPr>
                <a:spLocks noChangeArrowheads="1"/>
              </p:cNvSpPr>
              <p:nvPr/>
            </p:nvSpPr>
            <p:spPr bwMode="auto">
              <a:xfrm>
                <a:off x="31" y="32"/>
                <a:ext cx="2" cy="6"/>
              </a:xfrm>
              <a:prstGeom prst="ellipse">
                <a:avLst/>
              </a:prstGeom>
              <a:noFill/>
              <a:ln w="14288">
                <a:solidFill>
                  <a:srgbClr val="00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444" name="Rectangle 258"/>
              <p:cNvSpPr>
                <a:spLocks noChangeArrowheads="1"/>
              </p:cNvSpPr>
              <p:nvPr/>
            </p:nvSpPr>
            <p:spPr bwMode="auto">
              <a:xfrm>
                <a:off x="6" y="15"/>
                <a:ext cx="34" cy="2"/>
              </a:xfrm>
              <a:prstGeom prst="rect">
                <a:avLst/>
              </a:prstGeom>
              <a:solidFill>
                <a:srgbClr val="86192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445" name="Rectangle 259"/>
              <p:cNvSpPr>
                <a:spLocks noChangeArrowheads="1"/>
              </p:cNvSpPr>
              <p:nvPr/>
            </p:nvSpPr>
            <p:spPr bwMode="auto">
              <a:xfrm>
                <a:off x="6" y="17"/>
                <a:ext cx="34" cy="2"/>
              </a:xfrm>
              <a:prstGeom prst="rect">
                <a:avLst/>
              </a:prstGeom>
              <a:solidFill>
                <a:srgbClr val="86192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446" name="Rectangle 260"/>
              <p:cNvSpPr>
                <a:spLocks noChangeArrowheads="1"/>
              </p:cNvSpPr>
              <p:nvPr/>
            </p:nvSpPr>
            <p:spPr bwMode="auto">
              <a:xfrm>
                <a:off x="6" y="19"/>
                <a:ext cx="34" cy="4"/>
              </a:xfrm>
              <a:prstGeom prst="rect">
                <a:avLst/>
              </a:prstGeom>
              <a:solidFill>
                <a:srgbClr val="84172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447" name="Rectangle 261"/>
              <p:cNvSpPr>
                <a:spLocks noChangeArrowheads="1"/>
              </p:cNvSpPr>
              <p:nvPr/>
            </p:nvSpPr>
            <p:spPr bwMode="auto">
              <a:xfrm>
                <a:off x="6" y="23"/>
                <a:ext cx="34" cy="2"/>
              </a:xfrm>
              <a:prstGeom prst="rect">
                <a:avLst/>
              </a:prstGeom>
              <a:solidFill>
                <a:srgbClr val="81132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448" name="Rectangle 262"/>
              <p:cNvSpPr>
                <a:spLocks noChangeArrowheads="1"/>
              </p:cNvSpPr>
              <p:nvPr/>
            </p:nvSpPr>
            <p:spPr bwMode="auto">
              <a:xfrm>
                <a:off x="6" y="25"/>
                <a:ext cx="34" cy="1"/>
              </a:xfrm>
              <a:prstGeom prst="rect">
                <a:avLst/>
              </a:prstGeom>
              <a:solidFill>
                <a:srgbClr val="7F102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449" name="Rectangle 263"/>
              <p:cNvSpPr>
                <a:spLocks noChangeArrowheads="1"/>
              </p:cNvSpPr>
              <p:nvPr/>
            </p:nvSpPr>
            <p:spPr bwMode="auto">
              <a:xfrm>
                <a:off x="6" y="26"/>
                <a:ext cx="34" cy="2"/>
              </a:xfrm>
              <a:prstGeom prst="rect">
                <a:avLst/>
              </a:prstGeom>
              <a:solidFill>
                <a:srgbClr val="7C0D1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450" name="Rectangle 264"/>
              <p:cNvSpPr>
                <a:spLocks noChangeArrowheads="1"/>
              </p:cNvSpPr>
              <p:nvPr/>
            </p:nvSpPr>
            <p:spPr bwMode="auto">
              <a:xfrm>
                <a:off x="6" y="28"/>
                <a:ext cx="34" cy="4"/>
              </a:xfrm>
              <a:prstGeom prst="rect">
                <a:avLst/>
              </a:prstGeom>
              <a:solidFill>
                <a:srgbClr val="7A081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451" name="Rectangle 265"/>
              <p:cNvSpPr>
                <a:spLocks noChangeArrowheads="1"/>
              </p:cNvSpPr>
              <p:nvPr/>
            </p:nvSpPr>
            <p:spPr bwMode="auto">
              <a:xfrm>
                <a:off x="6" y="32"/>
                <a:ext cx="34" cy="2"/>
              </a:xfrm>
              <a:prstGeom prst="rect">
                <a:avLst/>
              </a:prstGeom>
              <a:solidFill>
                <a:srgbClr val="79021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pt-BR" sz="1500"/>
              </a:p>
            </p:txBody>
          </p:sp>
          <p:sp>
            <p:nvSpPr>
              <p:cNvPr id="452" name="Freeform 266"/>
              <p:cNvSpPr>
                <a:spLocks/>
              </p:cNvSpPr>
              <p:nvPr/>
            </p:nvSpPr>
            <p:spPr bwMode="auto">
              <a:xfrm>
                <a:off x="6" y="15"/>
                <a:ext cx="33" cy="17"/>
              </a:xfrm>
              <a:custGeom>
                <a:avLst/>
                <a:gdLst>
                  <a:gd name="T0" fmla="*/ 0 w 269"/>
                  <a:gd name="T1" fmla="*/ 0 h 83"/>
                  <a:gd name="T2" fmla="*/ 0 w 269"/>
                  <a:gd name="T3" fmla="*/ 0 h 83"/>
                  <a:gd name="T4" fmla="*/ 0 w 269"/>
                  <a:gd name="T5" fmla="*/ 0 h 83"/>
                  <a:gd name="T6" fmla="*/ 0 w 269"/>
                  <a:gd name="T7" fmla="*/ 0 h 83"/>
                  <a:gd name="T8" fmla="*/ 0 w 269"/>
                  <a:gd name="T9" fmla="*/ 0 h 83"/>
                  <a:gd name="T10" fmla="*/ 0 w 269"/>
                  <a:gd name="T11" fmla="*/ 0 h 83"/>
                  <a:gd name="T12" fmla="*/ 0 w 269"/>
                  <a:gd name="T13" fmla="*/ 0 h 8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69" h="83">
                    <a:moveTo>
                      <a:pt x="217" y="83"/>
                    </a:moveTo>
                    <a:lnTo>
                      <a:pt x="252" y="83"/>
                    </a:lnTo>
                    <a:lnTo>
                      <a:pt x="269" y="0"/>
                    </a:lnTo>
                    <a:lnTo>
                      <a:pt x="0" y="0"/>
                    </a:lnTo>
                    <a:lnTo>
                      <a:pt x="17" y="83"/>
                    </a:lnTo>
                    <a:lnTo>
                      <a:pt x="226" y="83"/>
                    </a:lnTo>
                    <a:lnTo>
                      <a:pt x="217" y="83"/>
                    </a:lnTo>
                  </a:path>
                </a:pathLst>
              </a:custGeom>
              <a:noFill/>
              <a:ln w="14288">
                <a:solidFill>
                  <a:srgbClr val="0000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pt-BR" sz="1500"/>
              </a:p>
            </p:txBody>
          </p:sp>
          <p:sp>
            <p:nvSpPr>
              <p:cNvPr id="453" name="Line 267"/>
              <p:cNvSpPr>
                <a:spLocks noChangeShapeType="1"/>
              </p:cNvSpPr>
              <p:nvPr/>
            </p:nvSpPr>
            <p:spPr bwMode="auto">
              <a:xfrm flipV="1">
                <a:off x="37" y="15"/>
                <a:ext cx="0" cy="19"/>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454" name="Line 268"/>
              <p:cNvSpPr>
                <a:spLocks noChangeShapeType="1"/>
              </p:cNvSpPr>
              <p:nvPr/>
            </p:nvSpPr>
            <p:spPr bwMode="auto">
              <a:xfrm flipV="1">
                <a:off x="8"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455" name="Line 269"/>
              <p:cNvSpPr>
                <a:spLocks noChangeShapeType="1"/>
              </p:cNvSpPr>
              <p:nvPr/>
            </p:nvSpPr>
            <p:spPr bwMode="auto">
              <a:xfrm flipV="1">
                <a:off x="29"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456" name="Line 270"/>
              <p:cNvSpPr>
                <a:spLocks noChangeShapeType="1"/>
              </p:cNvSpPr>
              <p:nvPr/>
            </p:nvSpPr>
            <p:spPr bwMode="auto">
              <a:xfrm flipV="1">
                <a:off x="15" y="15"/>
                <a:ext cx="0" cy="17"/>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457" name="Line 271"/>
              <p:cNvSpPr>
                <a:spLocks noChangeShapeType="1"/>
              </p:cNvSpPr>
              <p:nvPr/>
            </p:nvSpPr>
            <p:spPr bwMode="auto">
              <a:xfrm flipV="1">
                <a:off x="22" y="15"/>
                <a:ext cx="0" cy="19"/>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458" name="Line 272"/>
              <p:cNvSpPr>
                <a:spLocks noChangeShapeType="1"/>
              </p:cNvSpPr>
              <p:nvPr/>
            </p:nvSpPr>
            <p:spPr bwMode="auto">
              <a:xfrm flipH="1">
                <a:off x="36" y="36"/>
                <a:ext cx="5"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459" name="Line 273"/>
              <p:cNvSpPr>
                <a:spLocks noChangeShapeType="1"/>
              </p:cNvSpPr>
              <p:nvPr/>
            </p:nvSpPr>
            <p:spPr bwMode="auto">
              <a:xfrm flipV="1">
                <a:off x="37" y="30"/>
                <a:ext cx="0" cy="6"/>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460" name="Line 274"/>
              <p:cNvSpPr>
                <a:spLocks noChangeShapeType="1"/>
              </p:cNvSpPr>
              <p:nvPr/>
            </p:nvSpPr>
            <p:spPr bwMode="auto">
              <a:xfrm>
                <a:off x="40" y="36"/>
                <a:ext cx="3"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461" name="Line 275"/>
              <p:cNvSpPr>
                <a:spLocks noChangeShapeType="1"/>
              </p:cNvSpPr>
              <p:nvPr/>
            </p:nvSpPr>
            <p:spPr bwMode="auto">
              <a:xfrm flipV="1">
                <a:off x="44" y="30"/>
                <a:ext cx="0" cy="6"/>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462" name="Line 276"/>
              <p:cNvSpPr>
                <a:spLocks noChangeShapeType="1"/>
              </p:cNvSpPr>
              <p:nvPr/>
            </p:nvSpPr>
            <p:spPr bwMode="auto">
              <a:xfrm>
                <a:off x="75" y="36"/>
                <a:ext cx="3" cy="0"/>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463" name="Line 277"/>
              <p:cNvSpPr>
                <a:spLocks noChangeShapeType="1"/>
              </p:cNvSpPr>
              <p:nvPr/>
            </p:nvSpPr>
            <p:spPr bwMode="auto">
              <a:xfrm flipV="1">
                <a:off x="79" y="30"/>
                <a:ext cx="0" cy="8"/>
              </a:xfrm>
              <a:prstGeom prst="line">
                <a:avLst/>
              </a:prstGeom>
              <a:noFill/>
              <a:ln w="14288">
                <a:solidFill>
                  <a:srgbClr val="000066"/>
                </a:solidFill>
                <a:round/>
                <a:headEnd/>
                <a:tailEnd/>
              </a:ln>
              <a:extLst>
                <a:ext uri="{909E8E84-426E-40DD-AFC4-6F175D3DCCD1}">
                  <a14:hiddenFill xmlns:a14="http://schemas.microsoft.com/office/drawing/2010/main">
                    <a:noFill/>
                  </a14:hiddenFill>
                </a:ext>
              </a:extLst>
            </p:spPr>
            <p:txBody>
              <a:bodyPr/>
              <a:lstStyle/>
              <a:p>
                <a:endParaRPr lang="pt-BR" sz="1500"/>
              </a:p>
            </p:txBody>
          </p:sp>
          <p:sp>
            <p:nvSpPr>
              <p:cNvPr id="464" name="Freeform 278"/>
              <p:cNvSpPr>
                <a:spLocks/>
              </p:cNvSpPr>
              <p:nvPr/>
            </p:nvSpPr>
            <p:spPr bwMode="auto">
              <a:xfrm>
                <a:off x="78" y="0"/>
                <a:ext cx="25" cy="15"/>
              </a:xfrm>
              <a:custGeom>
                <a:avLst/>
                <a:gdLst>
                  <a:gd name="T0" fmla="*/ 0 w 139"/>
                  <a:gd name="T1" fmla="*/ 1 h 37"/>
                  <a:gd name="T2" fmla="*/ 0 w 139"/>
                  <a:gd name="T3" fmla="*/ 0 h 37"/>
                  <a:gd name="T4" fmla="*/ 0 w 139"/>
                  <a:gd name="T5" fmla="*/ 0 h 37"/>
                  <a:gd name="T6" fmla="*/ 0 w 139"/>
                  <a:gd name="T7" fmla="*/ 1 h 37"/>
                  <a:gd name="T8" fmla="*/ 0 w 139"/>
                  <a:gd name="T9" fmla="*/ 1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9" h="37">
                    <a:moveTo>
                      <a:pt x="139" y="37"/>
                    </a:moveTo>
                    <a:lnTo>
                      <a:pt x="104" y="0"/>
                    </a:lnTo>
                    <a:lnTo>
                      <a:pt x="44" y="0"/>
                    </a:lnTo>
                    <a:lnTo>
                      <a:pt x="0" y="37"/>
                    </a:lnTo>
                    <a:lnTo>
                      <a:pt x="139" y="37"/>
                    </a:lnTo>
                    <a:close/>
                  </a:path>
                </a:pathLst>
              </a:custGeom>
              <a:solidFill>
                <a:srgbClr val="6767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465" name="Freeform 279"/>
              <p:cNvSpPr>
                <a:spLocks/>
              </p:cNvSpPr>
              <p:nvPr/>
            </p:nvSpPr>
            <p:spPr bwMode="auto">
              <a:xfrm>
                <a:off x="46" y="0"/>
                <a:ext cx="25" cy="15"/>
              </a:xfrm>
              <a:custGeom>
                <a:avLst/>
                <a:gdLst>
                  <a:gd name="T0" fmla="*/ 0 w 139"/>
                  <a:gd name="T1" fmla="*/ 1 h 37"/>
                  <a:gd name="T2" fmla="*/ 0 w 139"/>
                  <a:gd name="T3" fmla="*/ 0 h 37"/>
                  <a:gd name="T4" fmla="*/ 0 w 139"/>
                  <a:gd name="T5" fmla="*/ 0 h 37"/>
                  <a:gd name="T6" fmla="*/ 0 w 139"/>
                  <a:gd name="T7" fmla="*/ 1 h 37"/>
                  <a:gd name="T8" fmla="*/ 0 w 139"/>
                  <a:gd name="T9" fmla="*/ 1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9" h="37">
                    <a:moveTo>
                      <a:pt x="139" y="37"/>
                    </a:moveTo>
                    <a:lnTo>
                      <a:pt x="104" y="0"/>
                    </a:lnTo>
                    <a:lnTo>
                      <a:pt x="44" y="0"/>
                    </a:lnTo>
                    <a:lnTo>
                      <a:pt x="0" y="37"/>
                    </a:lnTo>
                    <a:lnTo>
                      <a:pt x="139" y="37"/>
                    </a:lnTo>
                    <a:close/>
                  </a:path>
                </a:pathLst>
              </a:custGeom>
              <a:solidFill>
                <a:srgbClr val="6767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sp>
            <p:nvSpPr>
              <p:cNvPr id="466" name="Freeform 280"/>
              <p:cNvSpPr>
                <a:spLocks/>
              </p:cNvSpPr>
              <p:nvPr/>
            </p:nvSpPr>
            <p:spPr bwMode="auto">
              <a:xfrm>
                <a:off x="11" y="0"/>
                <a:ext cx="25" cy="15"/>
              </a:xfrm>
              <a:custGeom>
                <a:avLst/>
                <a:gdLst>
                  <a:gd name="T0" fmla="*/ 0 w 139"/>
                  <a:gd name="T1" fmla="*/ 1 h 37"/>
                  <a:gd name="T2" fmla="*/ 0 w 139"/>
                  <a:gd name="T3" fmla="*/ 0 h 37"/>
                  <a:gd name="T4" fmla="*/ 0 w 139"/>
                  <a:gd name="T5" fmla="*/ 0 h 37"/>
                  <a:gd name="T6" fmla="*/ 0 w 139"/>
                  <a:gd name="T7" fmla="*/ 1 h 37"/>
                  <a:gd name="T8" fmla="*/ 0 w 139"/>
                  <a:gd name="T9" fmla="*/ 1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9" h="37">
                    <a:moveTo>
                      <a:pt x="139" y="37"/>
                    </a:moveTo>
                    <a:lnTo>
                      <a:pt x="104" y="0"/>
                    </a:lnTo>
                    <a:lnTo>
                      <a:pt x="44" y="0"/>
                    </a:lnTo>
                    <a:lnTo>
                      <a:pt x="0" y="37"/>
                    </a:lnTo>
                    <a:lnTo>
                      <a:pt x="139" y="37"/>
                    </a:lnTo>
                    <a:close/>
                  </a:path>
                </a:pathLst>
              </a:custGeom>
              <a:solidFill>
                <a:srgbClr val="6767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sz="1500"/>
              </a:p>
            </p:txBody>
          </p:sp>
        </p:grpSp>
        <p:grpSp>
          <p:nvGrpSpPr>
            <p:cNvPr id="286" name="Group 462">
              <a:extLst/>
            </p:cNvPr>
            <p:cNvGrpSpPr>
              <a:grpSpLocks/>
            </p:cNvGrpSpPr>
            <p:nvPr/>
          </p:nvGrpSpPr>
          <p:grpSpPr bwMode="auto">
            <a:xfrm>
              <a:off x="8713871" y="1330290"/>
              <a:ext cx="522858" cy="548731"/>
              <a:chOff x="1959769" y="1662112"/>
              <a:chExt cx="460" cy="231"/>
            </a:xfrm>
            <a:solidFill>
              <a:schemeClr val="tx2">
                <a:lumMod val="75000"/>
              </a:schemeClr>
            </a:solidFill>
          </p:grpSpPr>
          <p:sp>
            <p:nvSpPr>
              <p:cNvPr id="291" name="Freeform 463">
                <a:extLst/>
              </p:cNvPr>
              <p:cNvSpPr>
                <a:spLocks/>
              </p:cNvSpPr>
              <p:nvPr/>
            </p:nvSpPr>
            <p:spPr bwMode="auto">
              <a:xfrm flipV="1">
                <a:off x="1959769" y="1662112"/>
                <a:ext cx="460" cy="231"/>
              </a:xfrm>
              <a:custGeom>
                <a:avLst/>
                <a:gdLst/>
                <a:ahLst/>
                <a:cxnLst>
                  <a:cxn ang="0">
                    <a:pos x="0" y="0"/>
                  </a:cxn>
                  <a:cxn ang="0">
                    <a:pos x="32" y="0"/>
                  </a:cxn>
                  <a:cxn ang="0">
                    <a:pos x="16" y="16"/>
                  </a:cxn>
                  <a:cxn ang="0">
                    <a:pos x="0" y="0"/>
                  </a:cxn>
                </a:cxnLst>
                <a:rect l="0" t="0" r="r" b="b"/>
                <a:pathLst>
                  <a:path w="32" h="16">
                    <a:moveTo>
                      <a:pt x="0" y="0"/>
                    </a:moveTo>
                    <a:lnTo>
                      <a:pt x="32" y="0"/>
                    </a:lnTo>
                    <a:lnTo>
                      <a:pt x="16" y="16"/>
                    </a:lnTo>
                    <a:lnTo>
                      <a:pt x="0" y="0"/>
                    </a:lnTo>
                  </a:path>
                </a:pathLst>
              </a:custGeom>
              <a:grpFill/>
              <a:ln w="22225">
                <a:solidFill>
                  <a:srgbClr val="000000"/>
                </a:solidFill>
                <a:prstDash val="solid"/>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dirty="0"/>
              </a:p>
            </p:txBody>
          </p:sp>
          <p:sp>
            <p:nvSpPr>
              <p:cNvPr id="292" name="Line 464">
                <a:extLst/>
              </p:cNvPr>
              <p:cNvSpPr>
                <a:spLocks noChangeShapeType="1"/>
              </p:cNvSpPr>
              <p:nvPr/>
            </p:nvSpPr>
            <p:spPr bwMode="auto">
              <a:xfrm flipH="1">
                <a:off x="1959999" y="1662170"/>
                <a:ext cx="58" cy="1"/>
              </a:xfrm>
              <a:prstGeom prst="line">
                <a:avLst/>
              </a:prstGeom>
              <a:grpFill/>
              <a:ln w="22225">
                <a:solidFill>
                  <a:srgbClr val="000000"/>
                </a:solidFill>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sp>
            <p:nvSpPr>
              <p:cNvPr id="293" name="Line 465">
                <a:extLst/>
              </p:cNvPr>
              <p:cNvSpPr>
                <a:spLocks noChangeShapeType="1"/>
              </p:cNvSpPr>
              <p:nvPr/>
            </p:nvSpPr>
            <p:spPr bwMode="auto">
              <a:xfrm flipH="1">
                <a:off x="1959999" y="1662228"/>
                <a:ext cx="115" cy="1"/>
              </a:xfrm>
              <a:prstGeom prst="line">
                <a:avLst/>
              </a:prstGeom>
              <a:grpFill/>
              <a:ln w="22225">
                <a:solidFill>
                  <a:srgbClr val="000000"/>
                </a:solidFill>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sp>
            <p:nvSpPr>
              <p:cNvPr id="294" name="Line 466">
                <a:extLst/>
              </p:cNvPr>
              <p:cNvSpPr>
                <a:spLocks noChangeShapeType="1"/>
              </p:cNvSpPr>
              <p:nvPr/>
            </p:nvSpPr>
            <p:spPr bwMode="auto">
              <a:xfrm flipH="1">
                <a:off x="1959999" y="1662285"/>
                <a:ext cx="173" cy="1"/>
              </a:xfrm>
              <a:prstGeom prst="line">
                <a:avLst/>
              </a:prstGeom>
              <a:grpFill/>
              <a:ln w="22225">
                <a:solidFill>
                  <a:srgbClr val="000000"/>
                </a:solidFill>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grpSp>
        <p:sp>
          <p:nvSpPr>
            <p:cNvPr id="287" name="CaixaDeTexto 286"/>
            <p:cNvSpPr txBox="1"/>
            <p:nvPr/>
          </p:nvSpPr>
          <p:spPr>
            <a:xfrm>
              <a:off x="8502831" y="1828800"/>
              <a:ext cx="979345" cy="387798"/>
            </a:xfrm>
            <a:prstGeom prst="rect">
              <a:avLst/>
            </a:prstGeom>
            <a:noFill/>
          </p:spPr>
          <p:txBody>
            <a:bodyPr wrap="none" rtlCol="0">
              <a:spAutoFit/>
            </a:bodyPr>
            <a:lstStyle/>
            <a:p>
              <a:r>
                <a:rPr lang="pt-BR" sz="1500" dirty="0"/>
                <a:t>produto</a:t>
              </a:r>
            </a:p>
          </p:txBody>
        </p:sp>
        <p:sp>
          <p:nvSpPr>
            <p:cNvPr id="288" name="CaixaDeTexto 287"/>
            <p:cNvSpPr txBox="1"/>
            <p:nvPr/>
          </p:nvSpPr>
          <p:spPr>
            <a:xfrm>
              <a:off x="10194866" y="1716586"/>
              <a:ext cx="1529419" cy="387798"/>
            </a:xfrm>
            <a:prstGeom prst="rect">
              <a:avLst/>
            </a:prstGeom>
            <a:noFill/>
          </p:spPr>
          <p:txBody>
            <a:bodyPr wrap="none" rtlCol="0">
              <a:spAutoFit/>
            </a:bodyPr>
            <a:lstStyle/>
            <a:p>
              <a:r>
                <a:rPr lang="pt-BR" sz="1500" dirty="0"/>
                <a:t>carregamento</a:t>
              </a:r>
            </a:p>
          </p:txBody>
        </p:sp>
        <p:cxnSp>
          <p:nvCxnSpPr>
            <p:cNvPr id="289" name="Conector de Seta Reta 288"/>
            <p:cNvCxnSpPr>
              <a:stCxn id="284" idx="3"/>
            </p:cNvCxnSpPr>
            <p:nvPr/>
          </p:nvCxnSpPr>
          <p:spPr>
            <a:xfrm flipV="1">
              <a:off x="8431471" y="1603013"/>
              <a:ext cx="328159" cy="923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0" name="Conector de Seta Reta 289"/>
            <p:cNvCxnSpPr/>
            <p:nvPr/>
          </p:nvCxnSpPr>
          <p:spPr>
            <a:xfrm flipV="1">
              <a:off x="9278097" y="1603013"/>
              <a:ext cx="551703" cy="1003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7" name="Agrupar 16"/>
          <p:cNvGrpSpPr/>
          <p:nvPr/>
        </p:nvGrpSpPr>
        <p:grpSpPr>
          <a:xfrm>
            <a:off x="5535390" y="2597449"/>
            <a:ext cx="381208" cy="1240494"/>
            <a:chOff x="6797062" y="3313636"/>
            <a:chExt cx="457450" cy="1488593"/>
          </a:xfrm>
        </p:grpSpPr>
        <p:cxnSp>
          <p:nvCxnSpPr>
            <p:cNvPr id="486" name="Conector de Seta Reta 485"/>
            <p:cNvCxnSpPr/>
            <p:nvPr/>
          </p:nvCxnSpPr>
          <p:spPr>
            <a:xfrm flipV="1">
              <a:off x="7027753" y="4053583"/>
              <a:ext cx="226759" cy="959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7" name="Conector reto 486"/>
            <p:cNvCxnSpPr/>
            <p:nvPr/>
          </p:nvCxnSpPr>
          <p:spPr>
            <a:xfrm flipV="1">
              <a:off x="6797062" y="3313636"/>
              <a:ext cx="226078" cy="162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8" name="Conector reto 487"/>
            <p:cNvCxnSpPr/>
            <p:nvPr/>
          </p:nvCxnSpPr>
          <p:spPr>
            <a:xfrm flipH="1">
              <a:off x="7023140" y="3317591"/>
              <a:ext cx="133" cy="147946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0" name="Conector reto 489"/>
            <p:cNvCxnSpPr/>
            <p:nvPr/>
          </p:nvCxnSpPr>
          <p:spPr>
            <a:xfrm flipV="1">
              <a:off x="6797062" y="4800600"/>
              <a:ext cx="226078" cy="162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491" name="Conector de Seta Reta 490"/>
          <p:cNvCxnSpPr/>
          <p:nvPr/>
        </p:nvCxnSpPr>
        <p:spPr>
          <a:xfrm flipV="1">
            <a:off x="3735600" y="4567883"/>
            <a:ext cx="392022" cy="850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7" name="Agrupar 6"/>
          <p:cNvGrpSpPr/>
          <p:nvPr/>
        </p:nvGrpSpPr>
        <p:grpSpPr>
          <a:xfrm>
            <a:off x="7210542" y="2185585"/>
            <a:ext cx="1060740" cy="781536"/>
            <a:chOff x="9334153" y="2348446"/>
            <a:chExt cx="1272888" cy="937843"/>
          </a:xfrm>
        </p:grpSpPr>
        <p:sp>
          <p:nvSpPr>
            <p:cNvPr id="493" name="CaixaDeTexto 492"/>
            <p:cNvSpPr txBox="1"/>
            <p:nvPr/>
          </p:nvSpPr>
          <p:spPr>
            <a:xfrm>
              <a:off x="9334153" y="2898491"/>
              <a:ext cx="1272888" cy="387798"/>
            </a:xfrm>
            <a:prstGeom prst="rect">
              <a:avLst/>
            </a:prstGeom>
            <a:noFill/>
          </p:spPr>
          <p:txBody>
            <a:bodyPr wrap="none" rtlCol="0">
              <a:spAutoFit/>
            </a:bodyPr>
            <a:lstStyle/>
            <a:p>
              <a:pPr algn="ctr"/>
              <a:r>
                <a:rPr lang="pt-BR" sz="1500" dirty="0"/>
                <a:t>Filtragem 1</a:t>
              </a:r>
            </a:p>
          </p:txBody>
        </p:sp>
        <p:pic>
          <p:nvPicPr>
            <p:cNvPr id="495" name="Imagem 494">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458107" y="2348446"/>
              <a:ext cx="1019672" cy="624928"/>
            </a:xfrm>
            <a:prstGeom prst="rect">
              <a:avLst/>
            </a:prstGeom>
          </p:spPr>
        </p:pic>
      </p:grpSp>
      <p:grpSp>
        <p:nvGrpSpPr>
          <p:cNvPr id="497" name="Group 462">
            <a:extLst/>
          </p:cNvPr>
          <p:cNvGrpSpPr>
            <a:grpSpLocks/>
          </p:cNvGrpSpPr>
          <p:nvPr/>
        </p:nvGrpSpPr>
        <p:grpSpPr bwMode="auto">
          <a:xfrm>
            <a:off x="9382775" y="2884490"/>
            <a:ext cx="530343" cy="462748"/>
            <a:chOff x="1959769" y="1662112"/>
            <a:chExt cx="460" cy="231"/>
          </a:xfrm>
          <a:blipFill>
            <a:blip r:embed="rId4"/>
            <a:tile tx="0" ty="0" sx="100000" sy="100000" flip="none" algn="tl"/>
          </a:blipFill>
        </p:grpSpPr>
        <p:sp>
          <p:nvSpPr>
            <p:cNvPr id="500" name="Freeform 463">
              <a:extLst/>
            </p:cNvPr>
            <p:cNvSpPr>
              <a:spLocks/>
            </p:cNvSpPr>
            <p:nvPr/>
          </p:nvSpPr>
          <p:spPr bwMode="auto">
            <a:xfrm flipV="1">
              <a:off x="1959769" y="1662112"/>
              <a:ext cx="460" cy="231"/>
            </a:xfrm>
            <a:custGeom>
              <a:avLst/>
              <a:gdLst/>
              <a:ahLst/>
              <a:cxnLst>
                <a:cxn ang="0">
                  <a:pos x="0" y="0"/>
                </a:cxn>
                <a:cxn ang="0">
                  <a:pos x="32" y="0"/>
                </a:cxn>
                <a:cxn ang="0">
                  <a:pos x="16" y="16"/>
                </a:cxn>
                <a:cxn ang="0">
                  <a:pos x="0" y="0"/>
                </a:cxn>
              </a:cxnLst>
              <a:rect l="0" t="0" r="r" b="b"/>
              <a:pathLst>
                <a:path w="32" h="16">
                  <a:moveTo>
                    <a:pt x="0" y="0"/>
                  </a:moveTo>
                  <a:lnTo>
                    <a:pt x="32" y="0"/>
                  </a:lnTo>
                  <a:lnTo>
                    <a:pt x="16" y="16"/>
                  </a:lnTo>
                  <a:lnTo>
                    <a:pt x="0" y="0"/>
                  </a:lnTo>
                </a:path>
              </a:pathLst>
            </a:custGeom>
            <a:grpFill/>
            <a:ln w="12700">
              <a:solidFill>
                <a:srgbClr val="863D0C"/>
              </a:solidFill>
              <a:prstDash val="solid"/>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sp>
          <p:nvSpPr>
            <p:cNvPr id="501" name="Line 464">
              <a:extLst/>
            </p:cNvPr>
            <p:cNvSpPr>
              <a:spLocks noChangeShapeType="1"/>
            </p:cNvSpPr>
            <p:nvPr/>
          </p:nvSpPr>
          <p:spPr bwMode="auto">
            <a:xfrm flipH="1">
              <a:off x="1959999" y="1662170"/>
              <a:ext cx="58" cy="1"/>
            </a:xfrm>
            <a:prstGeom prst="line">
              <a:avLst/>
            </a:prstGeom>
            <a:grpFill/>
            <a:ln w="12700">
              <a:solidFill>
                <a:srgbClr val="863D0C"/>
              </a:solidFill>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sp>
          <p:nvSpPr>
            <p:cNvPr id="502" name="Line 465">
              <a:extLst/>
            </p:cNvPr>
            <p:cNvSpPr>
              <a:spLocks noChangeShapeType="1"/>
            </p:cNvSpPr>
            <p:nvPr/>
          </p:nvSpPr>
          <p:spPr bwMode="auto">
            <a:xfrm flipH="1">
              <a:off x="1959999" y="1662228"/>
              <a:ext cx="115" cy="1"/>
            </a:xfrm>
            <a:prstGeom prst="line">
              <a:avLst/>
            </a:prstGeom>
            <a:grpFill/>
            <a:ln w="12700">
              <a:solidFill>
                <a:srgbClr val="863D0C"/>
              </a:solidFill>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sp>
          <p:nvSpPr>
            <p:cNvPr id="503" name="Line 466">
              <a:extLst/>
            </p:cNvPr>
            <p:cNvSpPr>
              <a:spLocks noChangeShapeType="1"/>
            </p:cNvSpPr>
            <p:nvPr/>
          </p:nvSpPr>
          <p:spPr bwMode="auto">
            <a:xfrm flipH="1">
              <a:off x="1959999" y="1662285"/>
              <a:ext cx="173" cy="1"/>
            </a:xfrm>
            <a:prstGeom prst="line">
              <a:avLst/>
            </a:prstGeom>
            <a:grpFill/>
            <a:ln w="12700">
              <a:solidFill>
                <a:srgbClr val="863D0C"/>
              </a:solidFill>
              <a:round/>
              <a:headEnd/>
              <a:tailEnd/>
            </a:ln>
          </p:spPr>
          <p:txBody>
            <a:bodyPr wrap="square"/>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pt-BR" sz="917"/>
            </a:p>
          </p:txBody>
        </p:sp>
      </p:grpSp>
      <p:sp>
        <p:nvSpPr>
          <p:cNvPr id="498" name="CaixaDeTexto 497"/>
          <p:cNvSpPr txBox="1"/>
          <p:nvPr/>
        </p:nvSpPr>
        <p:spPr>
          <a:xfrm>
            <a:off x="9170916" y="3321719"/>
            <a:ext cx="1019831" cy="553998"/>
          </a:xfrm>
          <a:prstGeom prst="rect">
            <a:avLst/>
          </a:prstGeom>
          <a:noFill/>
        </p:spPr>
        <p:txBody>
          <a:bodyPr wrap="none" rtlCol="0">
            <a:spAutoFit/>
          </a:bodyPr>
          <a:lstStyle/>
          <a:p>
            <a:pPr algn="ctr"/>
            <a:r>
              <a:rPr lang="pt-BR" sz="1500" dirty="0"/>
              <a:t>rejeito</a:t>
            </a:r>
          </a:p>
          <a:p>
            <a:pPr algn="ctr"/>
            <a:r>
              <a:rPr lang="pt-BR" sz="1500" dirty="0"/>
              <a:t>empilhado</a:t>
            </a:r>
          </a:p>
        </p:txBody>
      </p:sp>
      <p:grpSp>
        <p:nvGrpSpPr>
          <p:cNvPr id="504" name="Agrupar 503"/>
          <p:cNvGrpSpPr/>
          <p:nvPr/>
        </p:nvGrpSpPr>
        <p:grpSpPr>
          <a:xfrm>
            <a:off x="6779255" y="2599362"/>
            <a:ext cx="506791" cy="1185996"/>
            <a:chOff x="7180154" y="3639698"/>
            <a:chExt cx="880974" cy="1912620"/>
          </a:xfrm>
        </p:grpSpPr>
        <p:cxnSp>
          <p:nvCxnSpPr>
            <p:cNvPr id="505" name="Conector de Seta Reta 504"/>
            <p:cNvCxnSpPr/>
            <p:nvPr/>
          </p:nvCxnSpPr>
          <p:spPr>
            <a:xfrm>
              <a:off x="7451528" y="3639698"/>
              <a:ext cx="609600" cy="762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06" name="Conector reto 505"/>
            <p:cNvCxnSpPr/>
            <p:nvPr/>
          </p:nvCxnSpPr>
          <p:spPr>
            <a:xfrm flipV="1">
              <a:off x="7180154" y="4599818"/>
              <a:ext cx="27137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7" name="Conector reto 506"/>
            <p:cNvCxnSpPr/>
            <p:nvPr/>
          </p:nvCxnSpPr>
          <p:spPr>
            <a:xfrm>
              <a:off x="7451528" y="3647318"/>
              <a:ext cx="0" cy="190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8" name="Conector de Seta Reta 507"/>
            <p:cNvCxnSpPr/>
            <p:nvPr/>
          </p:nvCxnSpPr>
          <p:spPr>
            <a:xfrm>
              <a:off x="7451528" y="5544698"/>
              <a:ext cx="609600" cy="762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09" name="Agrupar 508"/>
          <p:cNvGrpSpPr/>
          <p:nvPr/>
        </p:nvGrpSpPr>
        <p:grpSpPr>
          <a:xfrm>
            <a:off x="7252779" y="3370945"/>
            <a:ext cx="1060740" cy="781536"/>
            <a:chOff x="9334154" y="2348446"/>
            <a:chExt cx="1272888" cy="937843"/>
          </a:xfrm>
        </p:grpSpPr>
        <p:sp>
          <p:nvSpPr>
            <p:cNvPr id="510" name="CaixaDeTexto 509"/>
            <p:cNvSpPr txBox="1"/>
            <p:nvPr/>
          </p:nvSpPr>
          <p:spPr>
            <a:xfrm>
              <a:off x="9334154" y="2898491"/>
              <a:ext cx="1272888" cy="387798"/>
            </a:xfrm>
            <a:prstGeom prst="rect">
              <a:avLst/>
            </a:prstGeom>
            <a:noFill/>
          </p:spPr>
          <p:txBody>
            <a:bodyPr wrap="none" rtlCol="0">
              <a:spAutoFit/>
            </a:bodyPr>
            <a:lstStyle/>
            <a:p>
              <a:pPr algn="ctr"/>
              <a:r>
                <a:rPr lang="pt-BR" sz="1500" dirty="0"/>
                <a:t>Filtragem 2</a:t>
              </a:r>
            </a:p>
          </p:txBody>
        </p:sp>
        <p:pic>
          <p:nvPicPr>
            <p:cNvPr id="511" name="Imagem 510">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458107" y="2348446"/>
              <a:ext cx="1019672" cy="624928"/>
            </a:xfrm>
            <a:prstGeom prst="rect">
              <a:avLst/>
            </a:prstGeom>
          </p:spPr>
        </p:pic>
      </p:grpSp>
      <p:grpSp>
        <p:nvGrpSpPr>
          <p:cNvPr id="517" name="Agrupar 516"/>
          <p:cNvGrpSpPr/>
          <p:nvPr/>
        </p:nvGrpSpPr>
        <p:grpSpPr>
          <a:xfrm>
            <a:off x="8269538" y="2579770"/>
            <a:ext cx="381208" cy="1240494"/>
            <a:chOff x="6797062" y="3313636"/>
            <a:chExt cx="457450" cy="1488593"/>
          </a:xfrm>
        </p:grpSpPr>
        <p:cxnSp>
          <p:nvCxnSpPr>
            <p:cNvPr id="518" name="Conector de Seta Reta 517"/>
            <p:cNvCxnSpPr/>
            <p:nvPr/>
          </p:nvCxnSpPr>
          <p:spPr>
            <a:xfrm flipV="1">
              <a:off x="7027753" y="4053583"/>
              <a:ext cx="226759" cy="959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19" name="Conector reto 518"/>
            <p:cNvCxnSpPr/>
            <p:nvPr/>
          </p:nvCxnSpPr>
          <p:spPr>
            <a:xfrm flipV="1">
              <a:off x="6797062" y="3313636"/>
              <a:ext cx="226078" cy="162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0" name="Conector reto 519"/>
            <p:cNvCxnSpPr/>
            <p:nvPr/>
          </p:nvCxnSpPr>
          <p:spPr>
            <a:xfrm flipH="1">
              <a:off x="7023140" y="3317591"/>
              <a:ext cx="133" cy="147946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1" name="Conector reto 520"/>
            <p:cNvCxnSpPr/>
            <p:nvPr/>
          </p:nvCxnSpPr>
          <p:spPr>
            <a:xfrm flipV="1">
              <a:off x="6797062" y="4800600"/>
              <a:ext cx="226078" cy="162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22" name="CaixaDeTexto 521"/>
          <p:cNvSpPr txBox="1"/>
          <p:nvPr/>
        </p:nvSpPr>
        <p:spPr>
          <a:xfrm>
            <a:off x="8585819" y="3050872"/>
            <a:ext cx="615874" cy="323165"/>
          </a:xfrm>
          <a:prstGeom prst="rect">
            <a:avLst/>
          </a:prstGeom>
          <a:noFill/>
        </p:spPr>
        <p:txBody>
          <a:bodyPr wrap="none" rtlCol="0">
            <a:spAutoFit/>
          </a:bodyPr>
          <a:lstStyle/>
          <a:p>
            <a:pPr algn="ctr"/>
            <a:r>
              <a:rPr lang="pt-BR" sz="1500" dirty="0"/>
              <a:t>100%</a:t>
            </a:r>
          </a:p>
        </p:txBody>
      </p:sp>
      <p:cxnSp>
        <p:nvCxnSpPr>
          <p:cNvPr id="523" name="Conector de Seta Reta 522"/>
          <p:cNvCxnSpPr/>
          <p:nvPr/>
        </p:nvCxnSpPr>
        <p:spPr>
          <a:xfrm>
            <a:off x="9111012" y="3204384"/>
            <a:ext cx="292836" cy="1033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2" name="Retângulo: Cantos Diagonais Arredondados 31"/>
          <p:cNvSpPr/>
          <p:nvPr/>
        </p:nvSpPr>
        <p:spPr>
          <a:xfrm>
            <a:off x="405995" y="1562276"/>
            <a:ext cx="1880441" cy="762759"/>
          </a:xfrm>
          <a:prstGeom prst="round2Diag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a:solidFill>
                  <a:schemeClr val="tx2">
                    <a:lumMod val="75000"/>
                  </a:schemeClr>
                </a:solidFill>
              </a:rPr>
              <a:t>100% SEM BARRAGEM</a:t>
            </a:r>
          </a:p>
        </p:txBody>
      </p:sp>
    </p:spTree>
    <p:extLst>
      <p:ext uri="{BB962C8B-B14F-4D97-AF65-F5344CB8AC3E}">
        <p14:creationId xmlns:p14="http://schemas.microsoft.com/office/powerpoint/2010/main" val="3052320682"/>
      </p:ext>
    </p:extLst>
  </p:cSld>
  <p:clrMapOvr>
    <a:masterClrMapping/>
  </p:clrMapOvr>
  <p:transition spd="slow">
    <p:cover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355600" y="190500"/>
            <a:ext cx="2181559" cy="400110"/>
          </a:xfrm>
          <a:prstGeom prst="rect">
            <a:avLst/>
          </a:prstGeom>
        </p:spPr>
        <p:txBody>
          <a:bodyPr wrap="none">
            <a:spAutoFit/>
          </a:bodyPr>
          <a:lstStyle/>
          <a:p>
            <a:r>
              <a:rPr lang="pt-BR" sz="2000" b="1" dirty="0">
                <a:solidFill>
                  <a:schemeClr val="accent1">
                    <a:lumMod val="50000"/>
                  </a:schemeClr>
                </a:solidFill>
              </a:rPr>
              <a:t>PILHAS DE REJEITO</a:t>
            </a:r>
          </a:p>
        </p:txBody>
      </p:sp>
      <p:sp>
        <p:nvSpPr>
          <p:cNvPr id="3" name="CaixaDeTexto 2"/>
          <p:cNvSpPr txBox="1"/>
          <p:nvPr/>
        </p:nvSpPr>
        <p:spPr>
          <a:xfrm>
            <a:off x="203200" y="773560"/>
            <a:ext cx="1455398" cy="400110"/>
          </a:xfrm>
          <a:prstGeom prst="rect">
            <a:avLst/>
          </a:prstGeom>
          <a:noFill/>
        </p:spPr>
        <p:txBody>
          <a:bodyPr wrap="none" rtlCol="0">
            <a:spAutoFit/>
          </a:bodyPr>
          <a:lstStyle/>
          <a:p>
            <a:r>
              <a:rPr lang="pt-BR" sz="2000" b="1" dirty="0">
                <a:solidFill>
                  <a:schemeClr val="accent1">
                    <a:lumMod val="75000"/>
                  </a:schemeClr>
                </a:solidFill>
              </a:rPr>
              <a:t>CONTROLES</a:t>
            </a:r>
          </a:p>
        </p:txBody>
      </p:sp>
      <p:sp>
        <p:nvSpPr>
          <p:cNvPr id="4" name="Retângulo 3">
            <a:extLst/>
          </p:cNvPr>
          <p:cNvSpPr/>
          <p:nvPr/>
        </p:nvSpPr>
        <p:spPr>
          <a:xfrm>
            <a:off x="323714" y="1414165"/>
            <a:ext cx="9556885" cy="3378104"/>
          </a:xfrm>
          <a:prstGeom prst="rect">
            <a:avLst/>
          </a:prstGeom>
        </p:spPr>
        <p:txBody>
          <a:bodyPr wrap="square">
            <a:spAutoFit/>
          </a:bodyPr>
          <a:lstStyle/>
          <a:p>
            <a:pPr marL="285750" indent="-285750">
              <a:lnSpc>
                <a:spcPct val="150000"/>
              </a:lnSpc>
              <a:buClr>
                <a:schemeClr val="accent1">
                  <a:lumMod val="50000"/>
                </a:schemeClr>
              </a:buClr>
              <a:buFont typeface="Arial" panose="020B0604020202020204" pitchFamily="34" charset="0"/>
              <a:buChar char="•"/>
            </a:pPr>
            <a:r>
              <a:rPr lang="pt-BR" sz="1600" dirty="0"/>
              <a:t>Projetos conservadores;</a:t>
            </a:r>
          </a:p>
          <a:p>
            <a:pPr marL="285750" indent="-285750">
              <a:lnSpc>
                <a:spcPct val="150000"/>
              </a:lnSpc>
              <a:buClr>
                <a:schemeClr val="accent1">
                  <a:lumMod val="50000"/>
                </a:schemeClr>
              </a:buClr>
              <a:buFont typeface="Arial" panose="020B0604020202020204" pitchFamily="34" charset="0"/>
              <a:buChar char="•"/>
            </a:pPr>
            <a:r>
              <a:rPr lang="pt-BR" sz="1600" dirty="0"/>
              <a:t>Time dedicado;</a:t>
            </a:r>
          </a:p>
          <a:p>
            <a:pPr marL="285750" indent="-285750">
              <a:lnSpc>
                <a:spcPct val="150000"/>
              </a:lnSpc>
              <a:buClr>
                <a:schemeClr val="accent1">
                  <a:lumMod val="50000"/>
                </a:schemeClr>
              </a:buClr>
              <a:buFont typeface="Arial" panose="020B0604020202020204" pitchFamily="34" charset="0"/>
              <a:buChar char="•"/>
            </a:pPr>
            <a:r>
              <a:rPr lang="pt-BR" sz="1600" dirty="0"/>
              <a:t>Inspeções e monitoramento diários, inclusive feriados e finais de semana; </a:t>
            </a:r>
          </a:p>
          <a:p>
            <a:pPr marL="285750" indent="-285750">
              <a:lnSpc>
                <a:spcPct val="150000"/>
              </a:lnSpc>
              <a:buClr>
                <a:schemeClr val="accent1">
                  <a:lumMod val="50000"/>
                </a:schemeClr>
              </a:buClr>
              <a:buFont typeface="Arial" panose="020B0604020202020204" pitchFamily="34" charset="0"/>
              <a:buChar char="•"/>
            </a:pPr>
            <a:r>
              <a:rPr lang="pt-BR" sz="1600" dirty="0"/>
              <a:t>Controle tecnológico na formação da pilha (grau de compactação e umidade);</a:t>
            </a:r>
          </a:p>
          <a:p>
            <a:pPr marL="285750" indent="-285750">
              <a:lnSpc>
                <a:spcPct val="150000"/>
              </a:lnSpc>
              <a:buClr>
                <a:schemeClr val="accent1">
                  <a:lumMod val="50000"/>
                </a:schemeClr>
              </a:buClr>
              <a:buFont typeface="Arial" panose="020B0604020202020204" pitchFamily="34" charset="0"/>
              <a:buChar char="•"/>
            </a:pPr>
            <a:r>
              <a:rPr lang="pt-BR" sz="1600" dirty="0"/>
              <a:t>Realização de aterros experimentais;</a:t>
            </a:r>
          </a:p>
          <a:p>
            <a:pPr marL="285750" indent="-285750">
              <a:lnSpc>
                <a:spcPct val="150000"/>
              </a:lnSpc>
              <a:buClr>
                <a:schemeClr val="accent1">
                  <a:lumMod val="50000"/>
                </a:schemeClr>
              </a:buClr>
              <a:buFont typeface="Arial" panose="020B0604020202020204" pitchFamily="34" charset="0"/>
              <a:buChar char="•"/>
            </a:pPr>
            <a:r>
              <a:rPr lang="pt-BR" sz="1600" dirty="0"/>
              <a:t>Realização de ensaios de campo e laboratoriais;</a:t>
            </a:r>
          </a:p>
          <a:p>
            <a:pPr marL="285750" indent="-285750">
              <a:lnSpc>
                <a:spcPct val="150000"/>
              </a:lnSpc>
              <a:buClr>
                <a:schemeClr val="accent1">
                  <a:lumMod val="50000"/>
                </a:schemeClr>
              </a:buClr>
              <a:buFont typeface="Arial" panose="020B0604020202020204" pitchFamily="34" charset="0"/>
              <a:buChar char="•"/>
            </a:pPr>
            <a:r>
              <a:rPr lang="pt-BR" sz="1600" dirty="0"/>
              <a:t>Realização de “</a:t>
            </a:r>
            <a:r>
              <a:rPr lang="pt-BR" sz="1600" i="1" dirty="0" err="1"/>
              <a:t>cross</a:t>
            </a:r>
            <a:r>
              <a:rPr lang="pt-BR" sz="1600" i="1" dirty="0"/>
              <a:t> </a:t>
            </a:r>
            <a:r>
              <a:rPr lang="pt-BR" sz="1600" i="1" dirty="0" err="1"/>
              <a:t>check</a:t>
            </a:r>
            <a:r>
              <a:rPr lang="pt-BR" sz="1600" dirty="0"/>
              <a:t>” do projeto;</a:t>
            </a:r>
          </a:p>
          <a:p>
            <a:pPr marL="285750" indent="-285750">
              <a:lnSpc>
                <a:spcPct val="150000"/>
              </a:lnSpc>
              <a:buClr>
                <a:schemeClr val="accent1">
                  <a:lumMod val="50000"/>
                </a:schemeClr>
              </a:buClr>
              <a:buFont typeface="Arial" panose="020B0604020202020204" pitchFamily="34" charset="0"/>
              <a:buChar char="•"/>
            </a:pPr>
            <a:r>
              <a:rPr lang="pt-BR" sz="1600" dirty="0"/>
              <a:t>Parceria com universidades.</a:t>
            </a:r>
          </a:p>
          <a:p>
            <a:pPr marL="285750" indent="-285750">
              <a:lnSpc>
                <a:spcPct val="150000"/>
              </a:lnSpc>
              <a:buClr>
                <a:schemeClr val="accent1">
                  <a:lumMod val="50000"/>
                </a:schemeClr>
              </a:buClr>
              <a:buFont typeface="Arial" panose="020B0604020202020204" pitchFamily="34" charset="0"/>
              <a:buChar char="•"/>
            </a:pPr>
            <a:endParaRPr lang="pt-BR" sz="1600" dirty="0"/>
          </a:p>
        </p:txBody>
      </p:sp>
    </p:spTree>
    <p:extLst>
      <p:ext uri="{BB962C8B-B14F-4D97-AF65-F5344CB8AC3E}">
        <p14:creationId xmlns:p14="http://schemas.microsoft.com/office/powerpoint/2010/main" val="2189271165"/>
      </p:ext>
    </p:extLst>
  </p:cSld>
  <p:clrMapOvr>
    <a:masterClrMapping/>
  </p:clrMapOvr>
  <p:transition spd="slow">
    <p:cover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 name="Título 1"/>
          <p:cNvSpPr txBox="1">
            <a:spLocks/>
          </p:cNvSpPr>
          <p:nvPr/>
        </p:nvSpPr>
        <p:spPr>
          <a:xfrm>
            <a:off x="203200" y="0"/>
            <a:ext cx="10513168" cy="774000"/>
          </a:xfrm>
          <a:prstGeom prst="rect">
            <a:avLst/>
          </a:prstGeom>
        </p:spPr>
        <p:txBody>
          <a:bodyPr anchor="ctr" anchorCtr="0"/>
          <a:lstStyle>
            <a:lvl1pPr algn="ctr" defTabSz="914400" rtl="0" eaLnBrk="0" fontAlgn="base" latinLnBrk="0" hangingPunct="0">
              <a:spcBef>
                <a:spcPct val="50000"/>
              </a:spcBef>
              <a:spcAft>
                <a:spcPct val="0"/>
              </a:spcAft>
              <a:buNone/>
              <a:defRPr lang="pt-BR" sz="2300" b="1" i="0" kern="1200" dirty="0">
                <a:solidFill>
                  <a:srgbClr val="003366"/>
                </a:solidFill>
                <a:effectLst/>
                <a:latin typeface="Trebuchet MS" pitchFamily="34" charset="0"/>
                <a:ea typeface="+mn-ea"/>
                <a:cs typeface="+mn-cs"/>
              </a:defRPr>
            </a:lvl1pPr>
          </a:lstStyle>
          <a:p>
            <a:pPr algn="l"/>
            <a:r>
              <a:rPr lang="pt-BR" sz="2000" dirty="0">
                <a:solidFill>
                  <a:schemeClr val="accent1">
                    <a:lumMod val="50000"/>
                  </a:schemeClr>
                </a:solidFill>
                <a:latin typeface="+mn-lt"/>
              </a:rPr>
              <a:t>CSN MINERAÇÃO - PILHAS DE REJEITO</a:t>
            </a:r>
          </a:p>
        </p:txBody>
      </p:sp>
      <p:pic>
        <p:nvPicPr>
          <p:cNvPr id="468" name="Imagem 46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41878" y="774000"/>
            <a:ext cx="5892769" cy="4430445"/>
          </a:xfrm>
          <a:prstGeom prst="rect">
            <a:avLst/>
          </a:prstGeom>
        </p:spPr>
      </p:pic>
      <p:pic>
        <p:nvPicPr>
          <p:cNvPr id="469"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2254017" y="810929"/>
            <a:ext cx="5868489" cy="44464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70"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2272228" y="790035"/>
            <a:ext cx="5868490" cy="4453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71" name="Imagem 470"/>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35805" y="790035"/>
            <a:ext cx="5868491" cy="4454014"/>
          </a:xfrm>
          <a:prstGeom prst="rect">
            <a:avLst/>
          </a:prstGeom>
        </p:spPr>
      </p:pic>
    </p:spTree>
    <p:extLst>
      <p:ext uri="{BB962C8B-B14F-4D97-AF65-F5344CB8AC3E}">
        <p14:creationId xmlns:p14="http://schemas.microsoft.com/office/powerpoint/2010/main" val="1306398646"/>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6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7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a:xfrm>
            <a:off x="219460" y="0"/>
            <a:ext cx="8760973" cy="645000"/>
          </a:xfrm>
          <a:prstGeom prst="rect">
            <a:avLst/>
          </a:prstGeom>
        </p:spPr>
        <p:txBody>
          <a:bodyPr anchor="ctr" anchorCtr="0"/>
          <a:lstStyle>
            <a:lvl1pPr algn="ctr" defTabSz="914400" rtl="0" eaLnBrk="0" fontAlgn="base" latinLnBrk="0" hangingPunct="0">
              <a:spcBef>
                <a:spcPct val="50000"/>
              </a:spcBef>
              <a:spcAft>
                <a:spcPct val="0"/>
              </a:spcAft>
              <a:buNone/>
              <a:defRPr lang="pt-BR" sz="2300" b="1" i="0" kern="1200" dirty="0">
                <a:solidFill>
                  <a:srgbClr val="003366"/>
                </a:solidFill>
                <a:effectLst/>
                <a:latin typeface="Trebuchet MS" pitchFamily="34" charset="0"/>
                <a:ea typeface="+mn-ea"/>
                <a:cs typeface="+mn-cs"/>
              </a:defRPr>
            </a:lvl1pPr>
          </a:lstStyle>
          <a:p>
            <a:pPr algn="l"/>
            <a:r>
              <a:rPr lang="pt-BR" sz="2000" dirty="0">
                <a:solidFill>
                  <a:schemeClr val="accent1">
                    <a:lumMod val="50000"/>
                  </a:schemeClr>
                </a:solidFill>
                <a:latin typeface="+mn-lt"/>
              </a:rPr>
              <a:t>PLANTA DE CONCENTRAÇÃO MAGNÉTICA 1 E FILTRAGEM 01</a:t>
            </a:r>
          </a:p>
        </p:txBody>
      </p:sp>
      <p:pic>
        <p:nvPicPr>
          <p:cNvPr id="6" name="Imagem 5"/>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651001" y="800100"/>
            <a:ext cx="6858000" cy="3933266"/>
          </a:xfrm>
          <a:prstGeom prst="roundRect">
            <a:avLst>
              <a:gd name="adj" fmla="val 8594"/>
            </a:avLst>
          </a:prstGeom>
          <a:solidFill>
            <a:srgbClr val="FFFFFF">
              <a:shade val="85000"/>
            </a:srgbClr>
          </a:solidFill>
          <a:ln>
            <a:noFill/>
          </a:ln>
          <a:effectLst/>
        </p:spPr>
      </p:pic>
    </p:spTree>
    <p:extLst>
      <p:ext uri="{BB962C8B-B14F-4D97-AF65-F5344CB8AC3E}">
        <p14:creationId xmlns:p14="http://schemas.microsoft.com/office/powerpoint/2010/main" val="4021128282"/>
      </p:ext>
    </p:extLst>
  </p:cSld>
  <p:clrMapOvr>
    <a:masterClrMapping/>
  </p:clrMapOvr>
  <p:transition spd="slow">
    <p:cover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a:xfrm>
            <a:off x="279400" y="-10546"/>
            <a:ext cx="8760973" cy="645000"/>
          </a:xfrm>
          <a:prstGeom prst="rect">
            <a:avLst/>
          </a:prstGeom>
        </p:spPr>
        <p:txBody>
          <a:bodyPr anchor="ctr" anchorCtr="0"/>
          <a:lstStyle>
            <a:lvl1pPr algn="ctr" defTabSz="914400" rtl="0" eaLnBrk="0" fontAlgn="base" latinLnBrk="0" hangingPunct="0">
              <a:spcBef>
                <a:spcPct val="50000"/>
              </a:spcBef>
              <a:spcAft>
                <a:spcPct val="0"/>
              </a:spcAft>
              <a:buNone/>
              <a:defRPr lang="pt-BR" sz="2300" b="1" i="0" kern="1200" dirty="0">
                <a:solidFill>
                  <a:srgbClr val="003366"/>
                </a:solidFill>
                <a:effectLst/>
                <a:latin typeface="Trebuchet MS" pitchFamily="34" charset="0"/>
                <a:ea typeface="+mn-ea"/>
                <a:cs typeface="+mn-cs"/>
              </a:defRPr>
            </a:lvl1pPr>
          </a:lstStyle>
          <a:p>
            <a:pPr algn="l"/>
            <a:r>
              <a:rPr lang="pt-BR" sz="2000" dirty="0">
                <a:solidFill>
                  <a:schemeClr val="accent1">
                    <a:lumMod val="50000"/>
                  </a:schemeClr>
                </a:solidFill>
                <a:latin typeface="+mn-lt"/>
              </a:rPr>
              <a:t>MONTAGEM DA PLANTA DE FILTRAGEM 02</a:t>
            </a:r>
          </a:p>
        </p:txBody>
      </p:sp>
      <p:pic>
        <p:nvPicPr>
          <p:cNvPr id="2" name="Imagem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76400" y="829066"/>
            <a:ext cx="2743200" cy="2057400"/>
          </a:xfrm>
          <a:prstGeom prst="roundRect">
            <a:avLst>
              <a:gd name="adj" fmla="val 8594"/>
            </a:avLst>
          </a:prstGeom>
          <a:solidFill>
            <a:srgbClr val="FFFFFF">
              <a:shade val="85000"/>
            </a:srgbClr>
          </a:solidFill>
          <a:ln>
            <a:noFill/>
          </a:ln>
          <a:effectLst/>
        </p:spPr>
      </p:pic>
      <p:pic>
        <p:nvPicPr>
          <p:cNvPr id="6" name="Imagem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65800" y="844202"/>
            <a:ext cx="2743200" cy="2057400"/>
          </a:xfrm>
          <a:prstGeom prst="roundRect">
            <a:avLst>
              <a:gd name="adj" fmla="val 8594"/>
            </a:avLst>
          </a:prstGeom>
          <a:solidFill>
            <a:srgbClr val="FFFFFF">
              <a:shade val="85000"/>
            </a:srgbClr>
          </a:solidFill>
          <a:ln>
            <a:noFill/>
          </a:ln>
          <a:effectLst/>
        </p:spPr>
      </p:pic>
      <p:pic>
        <p:nvPicPr>
          <p:cNvPr id="7" name="Imagem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676400" y="3042978"/>
            <a:ext cx="2743200" cy="2057400"/>
          </a:xfrm>
          <a:prstGeom prst="roundRect">
            <a:avLst>
              <a:gd name="adj" fmla="val 8594"/>
            </a:avLst>
          </a:prstGeom>
          <a:solidFill>
            <a:srgbClr val="FFFFFF">
              <a:shade val="85000"/>
            </a:srgbClr>
          </a:solidFill>
          <a:ln>
            <a:noFill/>
          </a:ln>
          <a:effectLst/>
        </p:spPr>
      </p:pic>
      <p:pic>
        <p:nvPicPr>
          <p:cNvPr id="9" name="Imagem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777978" y="3081078"/>
            <a:ext cx="2743200" cy="2057400"/>
          </a:xfrm>
          <a:prstGeom prst="roundRect">
            <a:avLst>
              <a:gd name="adj" fmla="val 8594"/>
            </a:avLst>
          </a:prstGeom>
          <a:solidFill>
            <a:srgbClr val="FFFFFF">
              <a:shade val="85000"/>
            </a:srgbClr>
          </a:solidFill>
          <a:ln>
            <a:noFill/>
          </a:ln>
          <a:effectLst/>
        </p:spPr>
      </p:pic>
    </p:spTree>
    <p:extLst>
      <p:ext uri="{BB962C8B-B14F-4D97-AF65-F5344CB8AC3E}">
        <p14:creationId xmlns:p14="http://schemas.microsoft.com/office/powerpoint/2010/main" val="2553816889"/>
      </p:ext>
    </p:extLst>
  </p:cSld>
  <p:clrMapOvr>
    <a:masterClrMapping/>
  </p:clrMapOvr>
  <p:transition spd="slow">
    <p:cover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328112" y="2476500"/>
            <a:ext cx="5513888" cy="1354217"/>
          </a:xfrm>
        </p:spPr>
        <p:txBody>
          <a:bodyPr/>
          <a:lstStyle/>
          <a:p>
            <a:r>
              <a:rPr lang="pt-BR" sz="4400" dirty="0">
                <a:latin typeface="+mn-lt"/>
              </a:rPr>
              <a:t>TRANSPARÊNCIA COM A COMUNIDADE</a:t>
            </a:r>
          </a:p>
        </p:txBody>
      </p:sp>
      <p:pic>
        <p:nvPicPr>
          <p:cNvPr id="5" name="Picture 2" descr="http://www.csn.com.br/images/IMG_5250.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842000" y="1814312"/>
            <a:ext cx="4038600" cy="3028950"/>
          </a:xfrm>
          <a:prstGeom prst="roundRect">
            <a:avLst>
              <a:gd name="adj" fmla="val 8594"/>
            </a:avLst>
          </a:prstGeom>
          <a:solidFill>
            <a:srgbClr val="FFFFFF">
              <a:shade val="85000"/>
            </a:srgbClr>
          </a:solidFill>
          <a:ln>
            <a:noFill/>
          </a:ln>
          <a:effectLst/>
          <a:extLst/>
        </p:spPr>
      </p:pic>
    </p:spTree>
    <p:extLst>
      <p:ext uri="{BB962C8B-B14F-4D97-AF65-F5344CB8AC3E}">
        <p14:creationId xmlns:p14="http://schemas.microsoft.com/office/powerpoint/2010/main" val="2614242587"/>
      </p:ext>
    </p:extLst>
  </p:cSld>
  <p:clrMapOvr>
    <a:masterClrMapping/>
  </p:clrMapOvr>
  <p:transition spd="slow">
    <p:cover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12"/>
          <p:cNvSpPr txBox="1">
            <a:spLocks noChangeArrowheads="1"/>
          </p:cNvSpPr>
          <p:nvPr/>
        </p:nvSpPr>
        <p:spPr bwMode="auto">
          <a:xfrm>
            <a:off x="4608286" y="121712"/>
            <a:ext cx="4281714" cy="348878"/>
          </a:xfrm>
          <a:prstGeom prst="rect">
            <a:avLst/>
          </a:prstGeom>
          <a:noFill/>
          <a:ln w="9525">
            <a:noFill/>
            <a:round/>
            <a:headEnd/>
            <a:tailEnd/>
          </a:ln>
        </p:spPr>
        <p:txBody>
          <a:bodyPr wrap="square">
            <a:spAutoFit/>
          </a:bodyPr>
          <a:lstStyle/>
          <a:p>
            <a:pPr algn="r" eaLnBrk="0" hangingPunct="0">
              <a:spcBef>
                <a:spcPct val="50000"/>
              </a:spcBef>
            </a:pPr>
            <a:r>
              <a:rPr lang="pt-BR" sz="1667" cap="all" dirty="0">
                <a:solidFill>
                  <a:schemeClr val="bg1"/>
                </a:solidFill>
              </a:rPr>
              <a:t>Programas sociais</a:t>
            </a:r>
          </a:p>
        </p:txBody>
      </p:sp>
      <p:sp>
        <p:nvSpPr>
          <p:cNvPr id="14" name="CaixaDeTexto 13"/>
          <p:cNvSpPr txBox="1"/>
          <p:nvPr/>
        </p:nvSpPr>
        <p:spPr>
          <a:xfrm>
            <a:off x="310717" y="160968"/>
            <a:ext cx="6821996" cy="400110"/>
          </a:xfrm>
          <a:prstGeom prst="rect">
            <a:avLst/>
          </a:prstGeom>
          <a:noFill/>
        </p:spPr>
        <p:txBody>
          <a:bodyPr wrap="none" rtlCol="0">
            <a:spAutoFit/>
          </a:bodyPr>
          <a:lstStyle/>
          <a:p>
            <a:r>
              <a:rPr lang="pt-BR" sz="2000" b="1" dirty="0">
                <a:solidFill>
                  <a:srgbClr val="002060"/>
                </a:solidFill>
              </a:rPr>
              <a:t>TRANSPARÊNCIA – AÇÕES PARA TRANQUILIZAR A POPULAÇÃO</a:t>
            </a:r>
          </a:p>
        </p:txBody>
      </p:sp>
      <p:sp>
        <p:nvSpPr>
          <p:cNvPr id="15" name="Retângulo 14"/>
          <p:cNvSpPr/>
          <p:nvPr/>
        </p:nvSpPr>
        <p:spPr>
          <a:xfrm>
            <a:off x="332290" y="762632"/>
            <a:ext cx="6149416" cy="1208279"/>
          </a:xfrm>
          <a:prstGeom prst="rect">
            <a:avLst/>
          </a:prstGeom>
        </p:spPr>
        <p:txBody>
          <a:bodyPr wrap="square">
            <a:spAutoFit/>
          </a:bodyPr>
          <a:lstStyle/>
          <a:p>
            <a:pPr>
              <a:lnSpc>
                <a:spcPct val="150000"/>
              </a:lnSpc>
            </a:pPr>
            <a:r>
              <a:rPr lang="pt-BR" sz="1600" dirty="0">
                <a:solidFill>
                  <a:srgbClr val="000000"/>
                </a:solidFill>
                <a:latin typeface="Calibri" panose="020F0502020204030204" pitchFamily="34" charset="0"/>
              </a:rPr>
              <a:t>A CSN Mineração tem realizado </a:t>
            </a:r>
            <a:r>
              <a:rPr lang="pt-BR" b="1" dirty="0">
                <a:solidFill>
                  <a:srgbClr val="000000"/>
                </a:solidFill>
                <a:latin typeface="Calibri" panose="020F0502020204030204" pitchFamily="34" charset="0"/>
              </a:rPr>
              <a:t>visitas dos moradores à barragem</a:t>
            </a:r>
            <a:r>
              <a:rPr lang="pt-BR" sz="1600" dirty="0">
                <a:solidFill>
                  <a:srgbClr val="000000"/>
                </a:solidFill>
                <a:latin typeface="Calibri" panose="020F0502020204030204" pitchFamily="34" charset="0"/>
              </a:rPr>
              <a:t>. Eles sobem no maciço, assistem a palestras sobre a barragem e visitam toda a estrutura. </a:t>
            </a:r>
            <a:endParaRPr lang="pt-BR" sz="1600" dirty="0"/>
          </a:p>
        </p:txBody>
      </p:sp>
      <p:pic>
        <p:nvPicPr>
          <p:cNvPr id="16" name="Picture 2" descr="http://www.csn.com.br/images/IMG_5250.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505100" y="829212"/>
            <a:ext cx="3333481" cy="2500111"/>
          </a:xfrm>
          <a:prstGeom prst="roundRect">
            <a:avLst>
              <a:gd name="adj" fmla="val 8594"/>
            </a:avLst>
          </a:prstGeom>
          <a:solidFill>
            <a:srgbClr val="FFFFFF">
              <a:shade val="85000"/>
            </a:srgbClr>
          </a:solidFill>
          <a:ln>
            <a:noFill/>
          </a:ln>
          <a:effectLst/>
          <a:extLst/>
        </p:spPr>
      </p:pic>
      <p:pic>
        <p:nvPicPr>
          <p:cNvPr id="17" name="Picture 4" descr="http://www.csn.com.br/images/IMG_5229.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137912" y="3298530"/>
            <a:ext cx="2743200" cy="2057401"/>
          </a:xfrm>
          <a:prstGeom prst="roundRect">
            <a:avLst>
              <a:gd name="adj" fmla="val 8594"/>
            </a:avLst>
          </a:prstGeom>
          <a:solidFill>
            <a:srgbClr val="FFFFFF">
              <a:shade val="85000"/>
            </a:srgbClr>
          </a:solidFill>
          <a:ln>
            <a:noFill/>
          </a:ln>
          <a:effectLst/>
          <a:extLst/>
        </p:spPr>
      </p:pic>
      <p:sp>
        <p:nvSpPr>
          <p:cNvPr id="18" name="Retângulo 17"/>
          <p:cNvSpPr/>
          <p:nvPr/>
        </p:nvSpPr>
        <p:spPr>
          <a:xfrm>
            <a:off x="2672054" y="2516626"/>
            <a:ext cx="3169946" cy="2031325"/>
          </a:xfrm>
          <a:prstGeom prst="rect">
            <a:avLst/>
          </a:prstGeom>
        </p:spPr>
        <p:txBody>
          <a:bodyPr wrap="square">
            <a:spAutoFit/>
          </a:bodyPr>
          <a:lstStyle/>
          <a:p>
            <a:pPr>
              <a:lnSpc>
                <a:spcPct val="150000"/>
              </a:lnSpc>
            </a:pPr>
            <a:r>
              <a:rPr lang="pt-BR" sz="1600" dirty="0">
                <a:solidFill>
                  <a:srgbClr val="000000"/>
                </a:solidFill>
                <a:latin typeface="Calibri" panose="020F0502020204030204" pitchFamily="34" charset="0"/>
              </a:rPr>
              <a:t>Distribuição de </a:t>
            </a:r>
            <a:r>
              <a:rPr lang="pt-BR" b="1" dirty="0">
                <a:solidFill>
                  <a:srgbClr val="000000"/>
                </a:solidFill>
                <a:latin typeface="Calibri" panose="020F0502020204030204" pitchFamily="34" charset="0"/>
              </a:rPr>
              <a:t>cartilha informativa </a:t>
            </a:r>
            <a:r>
              <a:rPr lang="pt-BR" sz="1600" dirty="0">
                <a:solidFill>
                  <a:srgbClr val="000000"/>
                </a:solidFill>
                <a:latin typeface="Calibri" panose="020F0502020204030204" pitchFamily="34" charset="0"/>
              </a:rPr>
              <a:t>à população, a fim de que, conhecendo melhor a estrutura e segurança da barragem, possa se sentir mais tranquila. </a:t>
            </a:r>
            <a:endParaRPr lang="pt-BR" sz="1600" dirty="0"/>
          </a:p>
        </p:txBody>
      </p:sp>
      <p:pic>
        <p:nvPicPr>
          <p:cNvPr id="19" name="Imagem 18">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01814" y="2269432"/>
            <a:ext cx="2235712" cy="3178437"/>
          </a:xfrm>
          <a:prstGeom prst="roundRect">
            <a:avLst>
              <a:gd name="adj" fmla="val 8594"/>
            </a:avLst>
          </a:prstGeom>
          <a:solidFill>
            <a:srgbClr val="FFFFFF">
              <a:shade val="85000"/>
            </a:srgbClr>
          </a:solidFill>
          <a:ln>
            <a:noFill/>
          </a:ln>
          <a:effectLst/>
        </p:spPr>
      </p:pic>
      <p:sp>
        <p:nvSpPr>
          <p:cNvPr id="20" name="bk object 16"/>
          <p:cNvSpPr/>
          <p:nvPr/>
        </p:nvSpPr>
        <p:spPr>
          <a:xfrm>
            <a:off x="2719958" y="5462998"/>
            <a:ext cx="7440295" cy="243840"/>
          </a:xfrm>
          <a:custGeom>
            <a:avLst/>
            <a:gdLst/>
            <a:ahLst/>
            <a:cxnLst/>
            <a:rect l="l" t="t" r="r" b="b"/>
            <a:pathLst>
              <a:path w="7440295" h="243839">
                <a:moveTo>
                  <a:pt x="0" y="243319"/>
                </a:moveTo>
                <a:lnTo>
                  <a:pt x="7440041" y="243319"/>
                </a:lnTo>
                <a:lnTo>
                  <a:pt x="7440041" y="0"/>
                </a:lnTo>
                <a:lnTo>
                  <a:pt x="0" y="0"/>
                </a:lnTo>
                <a:lnTo>
                  <a:pt x="0" y="243319"/>
                </a:lnTo>
                <a:close/>
              </a:path>
            </a:pathLst>
          </a:custGeom>
          <a:solidFill>
            <a:srgbClr val="001F5F"/>
          </a:solidFill>
        </p:spPr>
        <p:txBody>
          <a:bodyPr wrap="square" lIns="0" tIns="0" rIns="0" bIns="0" rtlCol="0"/>
          <a:lstStyle/>
          <a:p>
            <a:endParaRPr/>
          </a:p>
        </p:txBody>
      </p:sp>
      <p:sp>
        <p:nvSpPr>
          <p:cNvPr id="21" name="bk object 17"/>
          <p:cNvSpPr/>
          <p:nvPr/>
        </p:nvSpPr>
        <p:spPr>
          <a:xfrm>
            <a:off x="9560559" y="5489052"/>
            <a:ext cx="560057" cy="207962"/>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extLst>
      <p:ext uri="{BB962C8B-B14F-4D97-AF65-F5344CB8AC3E}">
        <p14:creationId xmlns:p14="http://schemas.microsoft.com/office/powerpoint/2010/main" val="1831735166"/>
      </p:ext>
    </p:extLst>
  </p:cSld>
  <p:clrMapOvr>
    <a:masterClrMapping/>
  </p:clrMapOvr>
  <p:transition spd="slow">
    <p:cover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12"/>
          <p:cNvSpPr txBox="1">
            <a:spLocks noChangeArrowheads="1"/>
          </p:cNvSpPr>
          <p:nvPr/>
        </p:nvSpPr>
        <p:spPr bwMode="auto">
          <a:xfrm>
            <a:off x="4608286" y="121712"/>
            <a:ext cx="4281714" cy="348878"/>
          </a:xfrm>
          <a:prstGeom prst="rect">
            <a:avLst/>
          </a:prstGeom>
          <a:noFill/>
          <a:ln w="9525">
            <a:noFill/>
            <a:round/>
            <a:headEnd/>
            <a:tailEnd/>
          </a:ln>
        </p:spPr>
        <p:txBody>
          <a:bodyPr wrap="square">
            <a:spAutoFit/>
          </a:bodyPr>
          <a:lstStyle/>
          <a:p>
            <a:pPr algn="r" eaLnBrk="0" hangingPunct="0">
              <a:spcBef>
                <a:spcPct val="50000"/>
              </a:spcBef>
            </a:pPr>
            <a:r>
              <a:rPr lang="pt-BR" sz="1667" cap="all" dirty="0">
                <a:solidFill>
                  <a:schemeClr val="bg1"/>
                </a:solidFill>
              </a:rPr>
              <a:t>Programas sociais</a:t>
            </a:r>
          </a:p>
        </p:txBody>
      </p:sp>
      <p:sp>
        <p:nvSpPr>
          <p:cNvPr id="14" name="CaixaDeTexto 13"/>
          <p:cNvSpPr txBox="1"/>
          <p:nvPr/>
        </p:nvSpPr>
        <p:spPr>
          <a:xfrm>
            <a:off x="199507" y="153612"/>
            <a:ext cx="6821996" cy="400110"/>
          </a:xfrm>
          <a:prstGeom prst="rect">
            <a:avLst/>
          </a:prstGeom>
          <a:noFill/>
        </p:spPr>
        <p:txBody>
          <a:bodyPr wrap="none" rtlCol="0">
            <a:spAutoFit/>
          </a:bodyPr>
          <a:lstStyle/>
          <a:p>
            <a:r>
              <a:rPr lang="pt-BR" sz="2000" b="1" dirty="0">
                <a:solidFill>
                  <a:srgbClr val="002060"/>
                </a:solidFill>
              </a:rPr>
              <a:t>TRANSPARÊNCIA – AÇÕES PARA TRANQUILIZAR A POPULAÇÃO</a:t>
            </a:r>
          </a:p>
        </p:txBody>
      </p:sp>
      <p:sp>
        <p:nvSpPr>
          <p:cNvPr id="20" name="bk object 16"/>
          <p:cNvSpPr/>
          <p:nvPr/>
        </p:nvSpPr>
        <p:spPr>
          <a:xfrm>
            <a:off x="2719958" y="5462998"/>
            <a:ext cx="7440295" cy="243840"/>
          </a:xfrm>
          <a:custGeom>
            <a:avLst/>
            <a:gdLst/>
            <a:ahLst/>
            <a:cxnLst/>
            <a:rect l="l" t="t" r="r" b="b"/>
            <a:pathLst>
              <a:path w="7440295" h="243839">
                <a:moveTo>
                  <a:pt x="0" y="243319"/>
                </a:moveTo>
                <a:lnTo>
                  <a:pt x="7440041" y="243319"/>
                </a:lnTo>
                <a:lnTo>
                  <a:pt x="7440041" y="0"/>
                </a:lnTo>
                <a:lnTo>
                  <a:pt x="0" y="0"/>
                </a:lnTo>
                <a:lnTo>
                  <a:pt x="0" y="243319"/>
                </a:lnTo>
                <a:close/>
              </a:path>
            </a:pathLst>
          </a:custGeom>
          <a:solidFill>
            <a:srgbClr val="001F5F"/>
          </a:solidFill>
        </p:spPr>
        <p:txBody>
          <a:bodyPr wrap="square" lIns="0" tIns="0" rIns="0" bIns="0" rtlCol="0"/>
          <a:lstStyle/>
          <a:p>
            <a:endParaRPr/>
          </a:p>
        </p:txBody>
      </p:sp>
      <p:sp>
        <p:nvSpPr>
          <p:cNvPr id="21" name="bk object 17"/>
          <p:cNvSpPr/>
          <p:nvPr/>
        </p:nvSpPr>
        <p:spPr>
          <a:xfrm>
            <a:off x="9560559" y="5489052"/>
            <a:ext cx="560057" cy="207962"/>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1" name="Retângulo 10"/>
          <p:cNvSpPr/>
          <p:nvPr/>
        </p:nvSpPr>
        <p:spPr>
          <a:xfrm>
            <a:off x="109373" y="1522338"/>
            <a:ext cx="6532988" cy="3462486"/>
          </a:xfrm>
          <a:prstGeom prst="rect">
            <a:avLst/>
          </a:prstGeom>
        </p:spPr>
        <p:txBody>
          <a:bodyPr wrap="square">
            <a:spAutoFit/>
          </a:bodyPr>
          <a:lstStyle/>
          <a:p>
            <a:pPr>
              <a:lnSpc>
                <a:spcPct val="150000"/>
              </a:lnSpc>
              <a:spcAft>
                <a:spcPts val="0"/>
              </a:spcAft>
            </a:pPr>
            <a:r>
              <a:rPr lang="pt-BR" b="1" dirty="0">
                <a:latin typeface="Calibri" panose="020F0502020204030204" pitchFamily="34" charset="0"/>
                <a:ea typeface="Calibri" panose="020F0502020204030204" pitchFamily="34" charset="0"/>
                <a:cs typeface="Times New Roman" panose="02020603050405020304" pitchFamily="18" charset="0"/>
              </a:rPr>
              <a:t> </a:t>
            </a:r>
            <a:r>
              <a:rPr lang="pt-BR" sz="1600" dirty="0">
                <a:latin typeface="Calibri" panose="020F0502020204030204" pitchFamily="34" charset="0"/>
                <a:ea typeface="Calibri" panose="020F0502020204030204" pitchFamily="34" charset="0"/>
                <a:cs typeface="Times New Roman" panose="02020603050405020304" pitchFamily="18" charset="0"/>
              </a:rPr>
              <a:t>A CSN Mineração recebeu nos dias </a:t>
            </a:r>
            <a:r>
              <a:rPr lang="pt-BR" sz="1600" b="1" dirty="0">
                <a:latin typeface="Calibri" panose="020F0502020204030204" pitchFamily="34" charset="0"/>
                <a:ea typeface="Calibri" panose="020F0502020204030204" pitchFamily="34" charset="0"/>
                <a:cs typeface="Times New Roman" panose="02020603050405020304" pitchFamily="18" charset="0"/>
              </a:rPr>
              <a:t>25/6, 26/6 e 4/7 </a:t>
            </a:r>
            <a:r>
              <a:rPr lang="pt-BR" sz="1600" dirty="0">
                <a:latin typeface="Calibri" panose="020F0502020204030204" pitchFamily="34" charset="0"/>
                <a:ea typeface="Calibri" panose="020F0502020204030204" pitchFamily="34" charset="0"/>
                <a:cs typeface="Times New Roman" panose="02020603050405020304" pitchFamily="18" charset="0"/>
              </a:rPr>
              <a:t>a visita de alunos do ensino fundamental da Escola Municipal Judith Augusta Ferreira, localizada em Congonhas (MG).</a:t>
            </a:r>
          </a:p>
          <a:p>
            <a:pPr>
              <a:lnSpc>
                <a:spcPct val="150000"/>
              </a:lnSpc>
              <a:spcAft>
                <a:spcPts val="0"/>
              </a:spcAft>
            </a:pPr>
            <a:r>
              <a:rPr lang="pt-BR" sz="1600" dirty="0">
                <a:latin typeface="Calibri" panose="020F0502020204030204" pitchFamily="34" charset="0"/>
                <a:ea typeface="Calibri" panose="020F0502020204030204" pitchFamily="34" charset="0"/>
                <a:cs typeface="Times New Roman" panose="02020603050405020304" pitchFamily="18" charset="0"/>
              </a:rPr>
              <a:t>  </a:t>
            </a:r>
          </a:p>
          <a:p>
            <a:pPr>
              <a:lnSpc>
                <a:spcPct val="150000"/>
              </a:lnSpc>
              <a:spcAft>
                <a:spcPts val="0"/>
              </a:spcAft>
            </a:pPr>
            <a:r>
              <a:rPr lang="pt-BR" sz="1600" dirty="0">
                <a:latin typeface="Calibri" panose="020F0502020204030204" pitchFamily="34" charset="0"/>
                <a:ea typeface="Calibri" panose="020F0502020204030204" pitchFamily="34" charset="0"/>
                <a:cs typeface="Times New Roman" panose="02020603050405020304" pitchFamily="18" charset="0"/>
              </a:rPr>
              <a:t>Na oportunidade, os estudantes puderam conheceram a mina, visitaram a barragem, onde puderam esclarecer as dúvidas relacionadas a métodos de construção, segurança e monitoramento da estrutura. Os alunos ainda visitaram a área da Filtragem de Rejeitos e acompanharam uma apresentação didática dos processos realizados na planta. </a:t>
            </a:r>
          </a:p>
        </p:txBody>
      </p:sp>
      <p:pic>
        <p:nvPicPr>
          <p:cNvPr id="12" name="Imagem 2" descr="image00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642361" y="771391"/>
            <a:ext cx="3291506" cy="2191018"/>
          </a:xfrm>
          <a:prstGeom prst="roundRect">
            <a:avLst>
              <a:gd name="adj" fmla="val 8594"/>
            </a:avLst>
          </a:prstGeom>
          <a:solidFill>
            <a:srgbClr val="FFFFFF">
              <a:shade val="85000"/>
            </a:srgbClr>
          </a:solidFill>
          <a:ln>
            <a:noFill/>
          </a:ln>
          <a:effectLst/>
          <a:extLst>
            <a:ext uri="{91240B29-F687-4F45-9708-019B960494DF}">
              <a14:hiddenLine xmlns:a14="http://schemas.microsoft.com/office/drawing/2010/main" w="9525">
                <a:solidFill>
                  <a:srgbClr val="000000"/>
                </a:solidFill>
                <a:miter lim="800000"/>
                <a:headEnd/>
                <a:tailEnd/>
              </a14:hiddenLine>
            </a:ext>
          </a:extLst>
        </p:spPr>
      </p:pic>
      <p:pic>
        <p:nvPicPr>
          <p:cNvPr id="13" name="Imagem 3" descr="image00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784267" y="3544752"/>
            <a:ext cx="3124200" cy="1599741"/>
          </a:xfrm>
          <a:prstGeom prst="roundRect">
            <a:avLst>
              <a:gd name="adj" fmla="val 8594"/>
            </a:avLst>
          </a:prstGeom>
          <a:solidFill>
            <a:srgbClr val="FFFFFF">
              <a:shade val="85000"/>
            </a:srgbClr>
          </a:solidFill>
          <a:ln>
            <a:noFill/>
          </a:ln>
          <a:effectLst/>
          <a:extLst>
            <a:ext uri="{91240B29-F687-4F45-9708-019B960494DF}">
              <a14:hiddenLine xmlns:a14="http://schemas.microsoft.com/office/drawing/2010/main" w="9525">
                <a:solidFill>
                  <a:srgbClr val="000000"/>
                </a:solidFill>
                <a:miter lim="800000"/>
                <a:headEnd/>
                <a:tailEnd/>
              </a14:hiddenLine>
            </a:ext>
          </a:extLst>
        </p:spPr>
      </p:pic>
      <p:sp>
        <p:nvSpPr>
          <p:cNvPr id="22" name="Retângulo 21"/>
          <p:cNvSpPr/>
          <p:nvPr/>
        </p:nvSpPr>
        <p:spPr>
          <a:xfrm>
            <a:off x="189765" y="1069874"/>
            <a:ext cx="6266288" cy="369332"/>
          </a:xfrm>
          <a:prstGeom prst="rect">
            <a:avLst/>
          </a:prstGeom>
        </p:spPr>
        <p:txBody>
          <a:bodyPr wrap="square">
            <a:spAutoFit/>
          </a:bodyPr>
          <a:lstStyle/>
          <a:p>
            <a:pPr algn="ctr">
              <a:spcAft>
                <a:spcPts val="0"/>
              </a:spcAft>
            </a:pPr>
            <a:r>
              <a:rPr lang="pt-BR" b="1" dirty="0">
                <a:latin typeface="Calibri" panose="020F0502020204030204" pitchFamily="34" charset="0"/>
                <a:ea typeface="Calibri" panose="020F0502020204030204" pitchFamily="34" charset="0"/>
                <a:cs typeface="Times New Roman" panose="02020603050405020304" pitchFamily="18" charset="0"/>
              </a:rPr>
              <a:t>Alunos de escola de Congonhas realizam visita à CSN Mineração</a:t>
            </a:r>
            <a:endParaRPr lang="pt-BR"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20832450"/>
      </p:ext>
    </p:extLst>
  </p:cSld>
  <p:clrMapOvr>
    <a:masterClrMapping/>
  </p:clrMapOvr>
  <p:transition spd="slow">
    <p:cover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12"/>
          <p:cNvSpPr txBox="1">
            <a:spLocks noChangeArrowheads="1"/>
          </p:cNvSpPr>
          <p:nvPr/>
        </p:nvSpPr>
        <p:spPr bwMode="auto">
          <a:xfrm>
            <a:off x="4608286" y="121712"/>
            <a:ext cx="4281714" cy="348878"/>
          </a:xfrm>
          <a:prstGeom prst="rect">
            <a:avLst/>
          </a:prstGeom>
          <a:noFill/>
          <a:ln w="9525">
            <a:noFill/>
            <a:round/>
            <a:headEnd/>
            <a:tailEnd/>
          </a:ln>
        </p:spPr>
        <p:txBody>
          <a:bodyPr wrap="square">
            <a:spAutoFit/>
          </a:bodyPr>
          <a:lstStyle/>
          <a:p>
            <a:pPr algn="r" eaLnBrk="0" hangingPunct="0">
              <a:spcBef>
                <a:spcPct val="50000"/>
              </a:spcBef>
            </a:pPr>
            <a:r>
              <a:rPr lang="pt-BR" sz="1667" cap="all" dirty="0">
                <a:solidFill>
                  <a:schemeClr val="bg1"/>
                </a:solidFill>
              </a:rPr>
              <a:t>Programas sociais</a:t>
            </a:r>
          </a:p>
        </p:txBody>
      </p:sp>
      <p:sp>
        <p:nvSpPr>
          <p:cNvPr id="14" name="CaixaDeTexto 13"/>
          <p:cNvSpPr txBox="1"/>
          <p:nvPr/>
        </p:nvSpPr>
        <p:spPr>
          <a:xfrm>
            <a:off x="212130" y="158857"/>
            <a:ext cx="6821996" cy="400110"/>
          </a:xfrm>
          <a:prstGeom prst="rect">
            <a:avLst/>
          </a:prstGeom>
          <a:noFill/>
        </p:spPr>
        <p:txBody>
          <a:bodyPr wrap="none" rtlCol="0">
            <a:spAutoFit/>
          </a:bodyPr>
          <a:lstStyle/>
          <a:p>
            <a:r>
              <a:rPr lang="pt-BR" sz="2000" b="1" dirty="0">
                <a:solidFill>
                  <a:srgbClr val="002060"/>
                </a:solidFill>
              </a:rPr>
              <a:t>TRANSPARÊNCIA – AÇÕES PARA TRANQUILIZAR A POPULAÇÃO</a:t>
            </a:r>
          </a:p>
        </p:txBody>
      </p:sp>
      <p:sp>
        <p:nvSpPr>
          <p:cNvPr id="20" name="bk object 16"/>
          <p:cNvSpPr/>
          <p:nvPr/>
        </p:nvSpPr>
        <p:spPr>
          <a:xfrm>
            <a:off x="2719958" y="5462998"/>
            <a:ext cx="7440295" cy="243840"/>
          </a:xfrm>
          <a:custGeom>
            <a:avLst/>
            <a:gdLst/>
            <a:ahLst/>
            <a:cxnLst/>
            <a:rect l="l" t="t" r="r" b="b"/>
            <a:pathLst>
              <a:path w="7440295" h="243839">
                <a:moveTo>
                  <a:pt x="0" y="243319"/>
                </a:moveTo>
                <a:lnTo>
                  <a:pt x="7440041" y="243319"/>
                </a:lnTo>
                <a:lnTo>
                  <a:pt x="7440041" y="0"/>
                </a:lnTo>
                <a:lnTo>
                  <a:pt x="0" y="0"/>
                </a:lnTo>
                <a:lnTo>
                  <a:pt x="0" y="243319"/>
                </a:lnTo>
                <a:close/>
              </a:path>
            </a:pathLst>
          </a:custGeom>
          <a:solidFill>
            <a:srgbClr val="001F5F"/>
          </a:solidFill>
        </p:spPr>
        <p:txBody>
          <a:bodyPr wrap="square" lIns="0" tIns="0" rIns="0" bIns="0" rtlCol="0"/>
          <a:lstStyle/>
          <a:p>
            <a:endParaRPr/>
          </a:p>
        </p:txBody>
      </p:sp>
      <p:sp>
        <p:nvSpPr>
          <p:cNvPr id="21" name="bk object 17"/>
          <p:cNvSpPr/>
          <p:nvPr/>
        </p:nvSpPr>
        <p:spPr>
          <a:xfrm>
            <a:off x="9560559" y="5489052"/>
            <a:ext cx="560057" cy="207962"/>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0" name="Retângulo 9"/>
          <p:cNvSpPr/>
          <p:nvPr/>
        </p:nvSpPr>
        <p:spPr>
          <a:xfrm>
            <a:off x="212130" y="800100"/>
            <a:ext cx="9643162" cy="2246769"/>
          </a:xfrm>
          <a:prstGeom prst="rect">
            <a:avLst/>
          </a:prstGeom>
        </p:spPr>
        <p:txBody>
          <a:bodyPr wrap="square">
            <a:spAutoFit/>
          </a:bodyPr>
          <a:lstStyle/>
          <a:p>
            <a:pPr algn="just">
              <a:spcAft>
                <a:spcPts val="0"/>
              </a:spcAft>
            </a:pPr>
            <a:r>
              <a:rPr lang="pt-BR"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10° edição da Feira da Agenda 21 Escolar</a:t>
            </a:r>
            <a:endParaRPr lang="pt-BR" dirty="0">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pt-BR"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p>
          <a:p>
            <a:pPr algn="just">
              <a:spcAft>
                <a:spcPts val="0"/>
              </a:spcAft>
            </a:pPr>
            <a:r>
              <a:rPr lang="pt-BR" sz="1600" dirty="0">
                <a:latin typeface="Calibri" panose="020F0502020204030204" pitchFamily="34" charset="0"/>
                <a:ea typeface="Calibri" panose="020F0502020204030204" pitchFamily="34" charset="0"/>
                <a:cs typeface="Times New Roman" panose="02020603050405020304" pitchFamily="18" charset="0"/>
              </a:rPr>
              <a:t>A CSN Mineração participou, no dia 6 de julho, da </a:t>
            </a:r>
            <a:r>
              <a:rPr lang="pt-BR" sz="1600" dirty="0">
                <a:solidFill>
                  <a:srgbClr val="000000"/>
                </a:solidFill>
                <a:latin typeface="Calibri" panose="020F0502020204030204" pitchFamily="34" charset="0"/>
                <a:ea typeface="Calibri" panose="020F0502020204030204" pitchFamily="34" charset="0"/>
                <a:cs typeface="Times New Roman" panose="02020603050405020304" pitchFamily="18" charset="0"/>
              </a:rPr>
              <a:t>10ª edição da Feira da Agenda 21 Escolar, </a:t>
            </a:r>
            <a:r>
              <a:rPr lang="pt-BR" sz="1600" dirty="0">
                <a:latin typeface="Calibri" panose="020F0502020204030204" pitchFamily="34" charset="0"/>
                <a:ea typeface="Calibri" panose="020F0502020204030204" pitchFamily="34" charset="0"/>
                <a:cs typeface="Times New Roman" panose="02020603050405020304" pitchFamily="18" charset="0"/>
              </a:rPr>
              <a:t>evento promovido pela Secretaria de Educação. Na oportunidade, foram apresentados os resultados do projeto </a:t>
            </a:r>
            <a:r>
              <a:rPr lang="pt-BR" sz="1600" b="1" dirty="0">
                <a:latin typeface="Calibri" panose="020F0502020204030204" pitchFamily="34" charset="0"/>
                <a:ea typeface="Calibri" panose="020F0502020204030204" pitchFamily="34" charset="0"/>
                <a:cs typeface="Times New Roman" panose="02020603050405020304" pitchFamily="18" charset="0"/>
              </a:rPr>
              <a:t>“Mineração em Congonhas”, </a:t>
            </a:r>
            <a:r>
              <a:rPr lang="pt-BR" sz="1600" dirty="0">
                <a:latin typeface="Calibri" panose="020F0502020204030204" pitchFamily="34" charset="0"/>
                <a:ea typeface="Calibri" panose="020F0502020204030204" pitchFamily="34" charset="0"/>
                <a:cs typeface="Times New Roman" panose="02020603050405020304" pitchFamily="18" charset="0"/>
              </a:rPr>
              <a:t>em que cada escola municipal desenvolveu um tema relacionado à atividade. </a:t>
            </a:r>
            <a:r>
              <a:rPr lang="pt-BR" b="1" dirty="0">
                <a:latin typeface="Calibri" panose="020F0502020204030204" pitchFamily="34" charset="0"/>
                <a:ea typeface="Calibri" panose="020F0502020204030204" pitchFamily="34" charset="0"/>
                <a:cs typeface="Times New Roman" panose="02020603050405020304" pitchFamily="18" charset="0"/>
              </a:rPr>
              <a:t>Os alunos da Escola Judith ficaram responsáveis pelo tema “barragem” e puderam compartilhar um pouco do que viram ao longo da visita à Companhia.</a:t>
            </a:r>
          </a:p>
          <a:p>
            <a:pPr algn="just">
              <a:spcAft>
                <a:spcPts val="0"/>
              </a:spcAft>
            </a:pPr>
            <a:r>
              <a:rPr lang="pt-BR" dirty="0">
                <a:latin typeface="Calibri" panose="020F0502020204030204" pitchFamily="34" charset="0"/>
                <a:ea typeface="Calibri" panose="020F0502020204030204" pitchFamily="34" charset="0"/>
                <a:cs typeface="Times New Roman" panose="02020603050405020304" pitchFamily="18" charset="0"/>
              </a:rPr>
              <a:t> </a:t>
            </a:r>
          </a:p>
        </p:txBody>
      </p:sp>
      <p:sp>
        <p:nvSpPr>
          <p:cNvPr id="15" name="Retângulo 14"/>
          <p:cNvSpPr/>
          <p:nvPr/>
        </p:nvSpPr>
        <p:spPr>
          <a:xfrm>
            <a:off x="228483" y="3265335"/>
            <a:ext cx="5550996" cy="1162113"/>
          </a:xfrm>
          <a:prstGeom prst="rect">
            <a:avLst/>
          </a:prstGeom>
        </p:spPr>
        <p:txBody>
          <a:bodyPr wrap="square">
            <a:spAutoFit/>
          </a:bodyPr>
          <a:lstStyle/>
          <a:p>
            <a:pPr algn="just">
              <a:lnSpc>
                <a:spcPct val="150000"/>
              </a:lnSpc>
              <a:spcAft>
                <a:spcPts val="0"/>
              </a:spcAft>
            </a:pPr>
            <a:r>
              <a:rPr lang="pt-BR" sz="1600" dirty="0">
                <a:latin typeface="Calibri" panose="020F0502020204030204" pitchFamily="34" charset="0"/>
                <a:ea typeface="Calibri" panose="020F0502020204030204" pitchFamily="34" charset="0"/>
                <a:cs typeface="Times New Roman" panose="02020603050405020304" pitchFamily="18" charset="0"/>
              </a:rPr>
              <a:t>Além disso, o coordenador de Manutenção Douglas José esteve presente na feira e explicou aos participantes como acontece o processo de filtragem de rejeitos desenvolvido na empresa.</a:t>
            </a:r>
          </a:p>
        </p:txBody>
      </p:sp>
      <p:pic>
        <p:nvPicPr>
          <p:cNvPr id="16" name="Picture 2" descr="http://www.congonhas.mg.gov.br/wp-content/uploads/2019/07/MG_2372-300x185.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088252" y="2930590"/>
            <a:ext cx="3752335" cy="2313942"/>
          </a:xfrm>
          <a:prstGeom prst="roundRect">
            <a:avLst>
              <a:gd name="adj" fmla="val 8594"/>
            </a:avLst>
          </a:prstGeom>
          <a:solidFill>
            <a:srgbClr val="FFFFFF">
              <a:shade val="85000"/>
            </a:srgbClr>
          </a:solidFill>
          <a:ln>
            <a:noFill/>
          </a:ln>
          <a:effectLst/>
          <a:extLst/>
        </p:spPr>
      </p:pic>
    </p:spTree>
    <p:extLst>
      <p:ext uri="{BB962C8B-B14F-4D97-AF65-F5344CB8AC3E}">
        <p14:creationId xmlns:p14="http://schemas.microsoft.com/office/powerpoint/2010/main" val="846422192"/>
      </p:ext>
    </p:extLst>
  </p:cSld>
  <p:clrMapOvr>
    <a:masterClrMapping/>
  </p:clrMapOvr>
  <p:transition spd="slow">
    <p:cover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905000" y="3507741"/>
            <a:ext cx="2921000" cy="841683"/>
          </a:xfrm>
          <a:prstGeom prst="rect">
            <a:avLst/>
          </a:prstGeom>
        </p:spPr>
        <p:txBody>
          <a:bodyPr vert="horz" wrap="square" lIns="0" tIns="10583" rIns="0" bIns="0" rtlCol="0">
            <a:spAutoFit/>
          </a:bodyPr>
          <a:lstStyle/>
          <a:p>
            <a:pPr marL="10583" algn="ctr">
              <a:spcBef>
                <a:spcPts val="83"/>
              </a:spcBef>
            </a:pPr>
            <a:r>
              <a:rPr lang="pt-BR" sz="5400" dirty="0">
                <a:solidFill>
                  <a:schemeClr val="accent1">
                    <a:lumMod val="50000"/>
                  </a:schemeClr>
                </a:solidFill>
              </a:rPr>
              <a:t>Obrigado</a:t>
            </a:r>
            <a:r>
              <a:rPr sz="5400" dirty="0">
                <a:solidFill>
                  <a:schemeClr val="accent1">
                    <a:lumMod val="50000"/>
                  </a:schemeClr>
                </a:solidFill>
              </a:rPr>
              <a:t>!</a:t>
            </a:r>
            <a:endParaRPr dirty="0">
              <a:solidFill>
                <a:schemeClr val="accent1">
                  <a:lumMod val="50000"/>
                </a:schemeClr>
              </a:solidFill>
            </a:endParaRPr>
          </a:p>
        </p:txBody>
      </p:sp>
      <p:sp>
        <p:nvSpPr>
          <p:cNvPr id="4" name="object 4"/>
          <p:cNvSpPr/>
          <p:nvPr/>
        </p:nvSpPr>
        <p:spPr>
          <a:xfrm>
            <a:off x="5370831" y="3507740"/>
            <a:ext cx="2118359" cy="862330"/>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500"/>
          </a:p>
        </p:txBody>
      </p:sp>
      <p:sp>
        <p:nvSpPr>
          <p:cNvPr id="5" name="object 5"/>
          <p:cNvSpPr/>
          <p:nvPr/>
        </p:nvSpPr>
        <p:spPr>
          <a:xfrm>
            <a:off x="5190490" y="3370580"/>
            <a:ext cx="0" cy="1116013"/>
          </a:xfrm>
          <a:custGeom>
            <a:avLst/>
            <a:gdLst/>
            <a:ahLst/>
            <a:cxnLst/>
            <a:rect l="l" t="t" r="r" b="b"/>
            <a:pathLst>
              <a:path h="1339214">
                <a:moveTo>
                  <a:pt x="0" y="0"/>
                </a:moveTo>
                <a:lnTo>
                  <a:pt x="0" y="1338833"/>
                </a:lnTo>
              </a:path>
            </a:pathLst>
          </a:custGeom>
          <a:ln w="9144">
            <a:solidFill>
              <a:srgbClr val="A6A6A6"/>
            </a:solidFill>
          </a:ln>
        </p:spPr>
        <p:txBody>
          <a:bodyPr wrap="square" lIns="0" tIns="0" rIns="0" bIns="0" rtlCol="0"/>
          <a:lstStyle/>
          <a:p>
            <a:endParaRPr sz="1500"/>
          </a:p>
        </p:txBody>
      </p:sp>
    </p:spTree>
    <p:extLst>
      <p:ext uri="{BB962C8B-B14F-4D97-AF65-F5344CB8AC3E}">
        <p14:creationId xmlns:p14="http://schemas.microsoft.com/office/powerpoint/2010/main" val="3237332430"/>
      </p:ext>
    </p:extLst>
  </p:cSld>
  <p:clrMapOvr>
    <a:masterClrMapping/>
  </p:clrMapOvr>
  <p:transition spd="slow">
    <p:cover dir="r"/>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585858"/>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3472</TotalTime>
  <Words>1715</Words>
  <Application>Microsoft Office PowerPoint</Application>
  <PresentationFormat>Personalizar</PresentationFormat>
  <Paragraphs>313</Paragraphs>
  <Slides>35</Slides>
  <Notes>2</Notes>
  <HiddenSlides>0</HiddenSlides>
  <MMClips>0</MMClips>
  <ScaleCrop>false</ScaleCrop>
  <HeadingPairs>
    <vt:vector size="6" baseType="variant">
      <vt:variant>
        <vt:lpstr>Fontes usadas</vt:lpstr>
      </vt:variant>
      <vt:variant>
        <vt:i4>8</vt:i4>
      </vt:variant>
      <vt:variant>
        <vt:lpstr>Tema</vt:lpstr>
      </vt:variant>
      <vt:variant>
        <vt:i4>2</vt:i4>
      </vt:variant>
      <vt:variant>
        <vt:lpstr>Títulos de slides</vt:lpstr>
      </vt:variant>
      <vt:variant>
        <vt:i4>35</vt:i4>
      </vt:variant>
    </vt:vector>
  </HeadingPairs>
  <TitlesOfParts>
    <vt:vector size="45" baseType="lpstr">
      <vt:lpstr>Akzidenz-Grotesk BQ</vt:lpstr>
      <vt:lpstr>Arial</vt:lpstr>
      <vt:lpstr>Calibri</vt:lpstr>
      <vt:lpstr>Roboto Medium</vt:lpstr>
      <vt:lpstr>Times</vt:lpstr>
      <vt:lpstr>Times New Roman</vt:lpstr>
      <vt:lpstr>Trebuchet MS</vt:lpstr>
      <vt:lpstr>Wingdings</vt:lpstr>
      <vt:lpstr>Office Theme</vt:lpstr>
      <vt:lpstr>1_Office Theme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BARRAGEM CASA DE PEDRA – LAUDO DE ESTABILIDADE</vt:lpstr>
      <vt:lpstr>CSN MINERAÇÃO – VISÃO DA BARRAGEM CASA DE PEDRA </vt:lpstr>
      <vt:lpstr>Apresentação do PowerPoint</vt:lpstr>
      <vt:lpstr>Apresentação do PowerPoint</vt:lpstr>
      <vt:lpstr>CSN MINERAÇÃO – B5  DESCARACTERIZAÇÃO (EM CONSTRUÇÃO)</vt:lpstr>
      <vt:lpstr>CSN MINERAÇÃO – B5  DESCARACTERIZAÇÃO (Situação Real – Avanço da Obra)</vt:lpstr>
      <vt:lpstr>Apresentação do PowerPoint</vt:lpstr>
      <vt:lpstr>Apresentação do PowerPoint</vt:lpstr>
      <vt:lpstr>CSN MINERAÇÃO -  MANEJO DE REJEITO</vt:lpstr>
      <vt:lpstr>CSN MINERAÇÃO -  MANEJO DE REJEITO</vt:lpstr>
      <vt:lpstr>CSN MINERAÇÃO -  MANEJO DE REJEITO</vt:lpstr>
      <vt:lpstr>Apresentação do PowerPoint</vt:lpstr>
      <vt:lpstr>Apresentação do PowerPoint</vt:lpstr>
      <vt:lpstr>Apresentação do PowerPoint</vt:lpstr>
      <vt:lpstr>Apresentação do PowerPoint</vt:lpstr>
      <vt:lpstr>TRANSPARÊNCIA COM A COMUNIDADE</vt:lpstr>
      <vt:lpstr>Apresentação do PowerPoint</vt:lpstr>
      <vt:lpstr>Apresentação do PowerPoint</vt:lpstr>
      <vt:lpstr>Apresentação do PowerPoint</vt:lpstr>
      <vt:lpstr>Obrigado!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FELIPE GONCALVES BARBOSA</dc:creator>
  <cp:lastModifiedBy>CARLOS MIRANDA LIMA</cp:lastModifiedBy>
  <cp:revision>311</cp:revision>
  <cp:lastPrinted>2019-07-12T11:37:27Z</cp:lastPrinted>
  <dcterms:created xsi:type="dcterms:W3CDTF">2018-04-24T18:54:31Z</dcterms:created>
  <dcterms:modified xsi:type="dcterms:W3CDTF">2019-07-18T20:11:50Z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2018-04-11T00:00:00Z</vt:filetime>
  </property>
  <property fmtid="{D5CDD505-2E9C-101B-9397-08002B2CF9AE}" pid="3" name="Creator">
    <vt:lpwstr>Microsoft® PowerPoint® 2010</vt:lpwstr>
  </property>
  <property fmtid="{D5CDD505-2E9C-101B-9397-08002B2CF9AE}" pid="4" name="LastSaved">
    <vt:filetime>2018-04-24T00:00:00Z</vt:filetime>
  </property>
</Properties>
</file>