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68" r:id="rId1"/>
  </p:sldMasterIdLst>
  <p:notesMasterIdLst>
    <p:notesMasterId r:id="rId25"/>
  </p:notesMasterIdLst>
  <p:handoutMasterIdLst>
    <p:handoutMasterId r:id="rId26"/>
  </p:handoutMasterIdLst>
  <p:sldIdLst>
    <p:sldId id="258" r:id="rId2"/>
    <p:sldId id="367" r:id="rId3"/>
    <p:sldId id="449" r:id="rId4"/>
    <p:sldId id="450" r:id="rId5"/>
    <p:sldId id="434" r:id="rId6"/>
    <p:sldId id="436" r:id="rId7"/>
    <p:sldId id="437" r:id="rId8"/>
    <p:sldId id="438" r:id="rId9"/>
    <p:sldId id="447" r:id="rId10"/>
    <p:sldId id="441" r:id="rId11"/>
    <p:sldId id="451" r:id="rId12"/>
    <p:sldId id="442" r:id="rId13"/>
    <p:sldId id="439" r:id="rId14"/>
    <p:sldId id="440" r:id="rId15"/>
    <p:sldId id="443" r:id="rId16"/>
    <p:sldId id="448" r:id="rId17"/>
    <p:sldId id="454" r:id="rId18"/>
    <p:sldId id="444" r:id="rId19"/>
    <p:sldId id="445" r:id="rId20"/>
    <p:sldId id="452" r:id="rId21"/>
    <p:sldId id="453" r:id="rId22"/>
    <p:sldId id="446" r:id="rId23"/>
    <p:sldId id="338" r:id="rId24"/>
  </p:sldIdLst>
  <p:sldSz cx="9144000" cy="6858000" type="screen4x3"/>
  <p:notesSz cx="6797675" cy="9926638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sz="4000" kern="1200">
        <a:solidFill>
          <a:schemeClr val="bg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4000" kern="1200">
        <a:solidFill>
          <a:schemeClr val="bg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4000" kern="1200">
        <a:solidFill>
          <a:schemeClr val="bg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4000" kern="1200">
        <a:solidFill>
          <a:schemeClr val="bg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4000" kern="1200">
        <a:solidFill>
          <a:schemeClr val="bg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4000" kern="1200">
        <a:solidFill>
          <a:schemeClr val="bg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4000" kern="1200">
        <a:solidFill>
          <a:schemeClr val="bg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4000" kern="1200">
        <a:solidFill>
          <a:schemeClr val="bg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4000" kern="1200">
        <a:solidFill>
          <a:schemeClr val="bg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6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66"/>
    <a:srgbClr val="969696"/>
    <a:srgbClr val="000099"/>
    <a:srgbClr val="B3DEFF"/>
    <a:srgbClr val="7295F6"/>
    <a:srgbClr val="003366"/>
    <a:srgbClr val="CC3300"/>
    <a:srgbClr val="66FFFF"/>
    <a:srgbClr val="993300"/>
    <a:srgbClr val="D600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Estilo Mé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DF18680-E054-41AD-8BC1-D1AEF772440D}" styleName="Estilo Médio 2 - Ênfase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73" autoAdjust="0"/>
    <p:restoredTop sz="96213" autoAdjust="0"/>
  </p:normalViewPr>
  <p:slideViewPr>
    <p:cSldViewPr>
      <p:cViewPr varScale="1">
        <p:scale>
          <a:sx n="58" d="100"/>
          <a:sy n="58" d="100"/>
        </p:scale>
        <p:origin x="1680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79" d="100"/>
          <a:sy n="79" d="100"/>
        </p:scale>
        <p:origin x="-3300" y="-96"/>
      </p:cViewPr>
      <p:guideLst>
        <p:guide orient="horz" pos="3126"/>
        <p:guide pos="2141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2945553" cy="495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888" tIns="45944" rIns="91888" bIns="45944" numCol="1" anchor="t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</a:defRPr>
            </a:lvl1pPr>
          </a:lstStyle>
          <a:p>
            <a:endParaRPr lang="pt-BR"/>
          </a:p>
        </p:txBody>
      </p:sp>
      <p:sp>
        <p:nvSpPr>
          <p:cNvPr id="12288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0532" y="1"/>
            <a:ext cx="2945553" cy="495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888" tIns="45944" rIns="91888" bIns="45944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endParaRPr lang="pt-BR"/>
          </a:p>
        </p:txBody>
      </p:sp>
      <p:sp>
        <p:nvSpPr>
          <p:cNvPr id="12288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7828"/>
            <a:ext cx="2945553" cy="4972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888" tIns="45944" rIns="91888" bIns="45944" numCol="1" anchor="b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</a:defRPr>
            </a:lvl1pPr>
          </a:lstStyle>
          <a:p>
            <a:endParaRPr lang="pt-BR"/>
          </a:p>
        </p:txBody>
      </p:sp>
      <p:sp>
        <p:nvSpPr>
          <p:cNvPr id="12288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0532" y="9427828"/>
            <a:ext cx="2945553" cy="4972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888" tIns="45944" rIns="91888" bIns="45944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B05BFFD2-07DF-44C3-B9C0-54F3366A0FBC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4096154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2945553" cy="495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888" tIns="45944" rIns="91888" bIns="45944" numCol="1" anchor="t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</a:defRPr>
            </a:lvl1pPr>
          </a:lstStyle>
          <a:p>
            <a:endParaRPr lang="pt-BR"/>
          </a:p>
        </p:txBody>
      </p:sp>
      <p:sp>
        <p:nvSpPr>
          <p:cNvPr id="134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0532" y="1"/>
            <a:ext cx="2945553" cy="495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888" tIns="45944" rIns="91888" bIns="45944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endParaRPr lang="pt-BR"/>
          </a:p>
        </p:txBody>
      </p:sp>
      <p:sp>
        <p:nvSpPr>
          <p:cNvPr id="13414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252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34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132" y="4714714"/>
            <a:ext cx="5439412" cy="44669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888" tIns="45944" rIns="91888" bIns="4594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134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7828"/>
            <a:ext cx="2945553" cy="4972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888" tIns="45944" rIns="91888" bIns="45944" numCol="1" anchor="b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</a:defRPr>
            </a:lvl1pPr>
          </a:lstStyle>
          <a:p>
            <a:endParaRPr lang="pt-BR"/>
          </a:p>
        </p:txBody>
      </p:sp>
      <p:sp>
        <p:nvSpPr>
          <p:cNvPr id="134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0532" y="9427828"/>
            <a:ext cx="2945553" cy="4972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888" tIns="45944" rIns="91888" bIns="45944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F3511E68-29EF-4444-AA56-9606603C7A2E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5841063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A1092AC-4E3B-4A06-A677-F7162BD2FD98}" type="slidenum">
              <a:rPr lang="pt-BR"/>
              <a:pPr/>
              <a:t>1</a:t>
            </a:fld>
            <a:endParaRPr lang="pt-BR"/>
          </a:p>
        </p:txBody>
      </p:sp>
      <p:sp>
        <p:nvSpPr>
          <p:cNvPr id="1351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5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762279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A1092AC-4E3B-4A06-A677-F7162BD2FD98}" type="slidenum">
              <a:rPr lang="pt-BR"/>
              <a:pPr/>
              <a:t>23</a:t>
            </a:fld>
            <a:endParaRPr lang="pt-BR"/>
          </a:p>
        </p:txBody>
      </p:sp>
      <p:sp>
        <p:nvSpPr>
          <p:cNvPr id="1351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5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306400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1524000"/>
            <a:ext cx="7623175" cy="1752600"/>
          </a:xfrm>
        </p:spPr>
        <p:txBody>
          <a:bodyPr anchor="t"/>
          <a:lstStyle>
            <a:lvl1pPr>
              <a:defRPr sz="4800"/>
            </a:lvl1pPr>
          </a:lstStyle>
          <a:p>
            <a:r>
              <a:rPr lang="pt-BR" altLang="en-US"/>
              <a:t>Clique para editar o estilo do título mestre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81200" y="3962400"/>
            <a:ext cx="65532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r>
              <a:rPr lang="pt-BR" altLang="en-US"/>
              <a:t>Clique para editar o estilo do subtítulo mestre</a:t>
            </a:r>
          </a:p>
        </p:txBody>
      </p:sp>
      <p:sp>
        <p:nvSpPr>
          <p:cNvPr id="32772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243638"/>
            <a:ext cx="2133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pt-BR" altLang="en-US"/>
          </a:p>
        </p:txBody>
      </p:sp>
      <p:sp>
        <p:nvSpPr>
          <p:cNvPr id="32773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3638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pt-BR" altLang="en-US"/>
          </a:p>
        </p:txBody>
      </p:sp>
      <p:sp>
        <p:nvSpPr>
          <p:cNvPr id="32774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C72F0F4E-D153-4CE9-AD7C-DDFFF489039D}" type="slidenum">
              <a:rPr lang="pt-BR" altLang="en-US"/>
              <a:pPr/>
              <a:t>‹nº›</a:t>
            </a:fld>
            <a:endParaRPr lang="pt-BR" altLang="en-US"/>
          </a:p>
        </p:txBody>
      </p:sp>
      <p:sp>
        <p:nvSpPr>
          <p:cNvPr id="32775" name="Freeform 7"/>
          <p:cNvSpPr>
            <a:spLocks noChangeArrowheads="1"/>
          </p:cNvSpPr>
          <p:nvPr/>
        </p:nvSpPr>
        <p:spPr bwMode="auto">
          <a:xfrm>
            <a:off x="609600" y="1219200"/>
            <a:ext cx="7924800" cy="914400"/>
          </a:xfrm>
          <a:custGeom>
            <a:avLst/>
            <a:gdLst/>
            <a:ahLst/>
            <a:cxnLst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25400" cap="flat" cmpd="sng">
            <a:solidFill>
              <a:schemeClr val="accent1"/>
            </a:solidFill>
            <a:prstDash val="solid"/>
            <a:miter lim="800000"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32776" name="Line 8"/>
          <p:cNvSpPr>
            <a:spLocks noChangeShapeType="1"/>
          </p:cNvSpPr>
          <p:nvPr/>
        </p:nvSpPr>
        <p:spPr bwMode="auto">
          <a:xfrm>
            <a:off x="1981200" y="3962400"/>
            <a:ext cx="6511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500"/>
            </a:lvl1pPr>
          </a:lstStyle>
          <a:p>
            <a:r>
              <a:rPr lang="pt-PT" dirty="0" smtClean="0"/>
              <a:t>Clique para editar o estilo</a:t>
            </a:r>
            <a:endParaRPr lang="pt-BR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dirty="0" smtClean="0"/>
              <a:t>Clique para editar os estilos</a:t>
            </a:r>
          </a:p>
          <a:p>
            <a:pPr lvl="1"/>
            <a:r>
              <a:rPr lang="pt-PT" dirty="0" smtClean="0"/>
              <a:t>Segundo nível</a:t>
            </a:r>
          </a:p>
          <a:p>
            <a:pPr lvl="2"/>
            <a:r>
              <a:rPr lang="pt-PT" dirty="0" smtClean="0"/>
              <a:t>Terceiro nível</a:t>
            </a:r>
          </a:p>
          <a:p>
            <a:pPr lvl="3"/>
            <a:r>
              <a:rPr lang="pt-PT" dirty="0" smtClean="0"/>
              <a:t>Quarto nível</a:t>
            </a:r>
          </a:p>
          <a:p>
            <a:pPr lvl="4"/>
            <a:r>
              <a:rPr lang="pt-PT" dirty="0" smtClean="0"/>
              <a:t>Quinto nível</a:t>
            </a:r>
            <a:endParaRPr lang="pt-BR" dirty="0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pt-BR" altLang="en-US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pt-BR" altLang="en-US"/>
          </a:p>
        </p:txBody>
      </p:sp>
      <p:pic>
        <p:nvPicPr>
          <p:cNvPr id="6" name="Imagem 5" descr="cid:image005.png@01CBF083.8E8EDB2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6324600"/>
            <a:ext cx="735968" cy="43199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pt-BR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pt-BR" altLang="en-US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pt-BR" altLang="en-US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E4C905-7AEB-4834-8969-2889533052AB}" type="slidenum">
              <a:rPr lang="pt-BR" altLang="en-US"/>
              <a:pPr/>
              <a:t>‹nº›</a:t>
            </a:fld>
            <a:endParaRPr lang="pt-B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BR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BR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BR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pt-BR" altLang="en-US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pt-BR" altLang="en-US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018B8D-8A08-4E42-8C4A-DF72EF670C0D}" type="slidenum">
              <a:rPr lang="pt-BR" altLang="en-US"/>
              <a:pPr/>
              <a:t>‹nº›</a:t>
            </a:fld>
            <a:endParaRPr lang="pt-B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BR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BR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BR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pt-BR" altLang="en-US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pt-BR" altLang="en-US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5913B1-0671-4E3D-AF35-3D689E8009EF}" type="slidenum">
              <a:rPr lang="pt-BR" altLang="en-US"/>
              <a:pPr/>
              <a:t>‹nº›</a:t>
            </a:fld>
            <a:endParaRPr lang="pt-B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BR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pt-BR" altLang="en-US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pt-BR" altLang="en-US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7EFF4D-8555-489D-9AA2-205C360B7389}" type="slidenum">
              <a:rPr lang="pt-BR" altLang="en-US"/>
              <a:pPr/>
              <a:t>‹nº›</a:t>
            </a:fld>
            <a:endParaRPr lang="pt-B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pt-BR" altLang="en-US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pt-BR" altLang="en-US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0A97DF-2179-4EEB-B26C-52A598BF91F2}" type="slidenum">
              <a:rPr lang="pt-BR" altLang="en-US"/>
              <a:pPr/>
              <a:t>‹nº›</a:t>
            </a:fld>
            <a:endParaRPr lang="pt-B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BR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BR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pt-BR" altLang="en-US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pt-BR" altLang="en-US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6DF8A8-BB77-45C3-9D61-2E93F9837205}" type="slidenum">
              <a:rPr lang="pt-BR" altLang="en-US"/>
              <a:pPr/>
              <a:t>‹nº›</a:t>
            </a:fld>
            <a:endParaRPr lang="pt-B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BR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pt-BR" altLang="en-US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pt-BR" altLang="en-US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834A73-59CB-4E4F-91ED-8E56425275E5}" type="slidenum">
              <a:rPr lang="pt-BR" altLang="en-US"/>
              <a:pPr/>
              <a:t>‹nº›</a:t>
            </a:fld>
            <a:endParaRPr lang="pt-B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BR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BR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pt-BR" altLang="en-US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pt-BR" altLang="en-US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1D2AE0-7C87-442A-8714-62A7142ADCD4}" type="slidenum">
              <a:rPr lang="pt-BR" altLang="en-US"/>
              <a:pPr/>
              <a:t>‹nº›</a:t>
            </a:fld>
            <a:endParaRPr lang="pt-B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0" y="0"/>
            <a:ext cx="2286000" cy="6130925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BR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0" y="0"/>
            <a:ext cx="6705600" cy="6130925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BR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pt-BR" altLang="en-US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pt-BR" altLang="en-US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48AEA6-975E-42B0-A3CB-73F64E77A5D8}" type="slidenum">
              <a:rPr lang="pt-BR" altLang="en-US"/>
              <a:pPr/>
              <a:t>‹nº›</a:t>
            </a:fld>
            <a:endParaRPr lang="pt-B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ítulo, 1 objecto e 2 objec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2000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BR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BR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BR"/>
          </a:p>
        </p:txBody>
      </p:sp>
      <p:sp>
        <p:nvSpPr>
          <p:cNvPr id="5" name="Marcador de Posição de Conteúdo 4"/>
          <p:cNvSpPr>
            <a:spLocks noGrp="1"/>
          </p:cNvSpPr>
          <p:nvPr>
            <p:ph sz="quarter" idx="3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BR"/>
          </a:p>
        </p:txBody>
      </p:sp>
      <p:sp>
        <p:nvSpPr>
          <p:cNvPr id="6" name="Marcador de Posição da Data 5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pt-BR" altLang="en-US"/>
          </a:p>
        </p:txBody>
      </p:sp>
      <p:sp>
        <p:nvSpPr>
          <p:cNvPr id="7" name="Marcador de Posição do Rodapé 6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pt-BR" altLang="en-US"/>
          </a:p>
        </p:txBody>
      </p:sp>
      <p:sp>
        <p:nvSpPr>
          <p:cNvPr id="8" name="Marcador de Posição do Número do Diapositivo 7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FC13C57D-4B5C-4B02-8D9F-8B6CF5218DDA}" type="slidenum">
              <a:rPr lang="pt-BR" altLang="en-US"/>
              <a:pPr/>
              <a:t>‹nº›</a:t>
            </a:fld>
            <a:endParaRPr lang="pt-B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9144000" cy="7647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en-US" dirty="0" smtClean="0"/>
              <a:t>Clique para editar o estilo do título mestre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en-US" smtClean="0"/>
              <a:t>Clique para editar os estilos do texto mestre</a:t>
            </a:r>
          </a:p>
          <a:p>
            <a:pPr lvl="1"/>
            <a:r>
              <a:rPr lang="pt-BR" altLang="en-US" smtClean="0"/>
              <a:t>Segundo nível</a:t>
            </a:r>
          </a:p>
          <a:p>
            <a:pPr lvl="2"/>
            <a:r>
              <a:rPr lang="pt-BR" altLang="en-US" smtClean="0"/>
              <a:t>Terceiro nível</a:t>
            </a:r>
          </a:p>
          <a:p>
            <a:pPr lvl="3"/>
            <a:r>
              <a:rPr lang="pt-BR" altLang="en-US" smtClean="0"/>
              <a:t>Quarto nível</a:t>
            </a:r>
          </a:p>
          <a:p>
            <a:pPr lvl="4"/>
            <a:r>
              <a:rPr lang="pt-BR" altLang="en-US" smtClean="0"/>
              <a:t>Quinto nível</a:t>
            </a:r>
          </a:p>
        </p:txBody>
      </p:sp>
      <p:sp>
        <p:nvSpPr>
          <p:cNvPr id="3175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067425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  <a:latin typeface="Garamond" pitchFamily="18" charset="0"/>
              </a:defRPr>
            </a:lvl1pPr>
          </a:lstStyle>
          <a:p>
            <a:fld id="{6AFD6C64-6A67-4114-B670-AC66EEC72E32}" type="slidenum">
              <a:rPr lang="pt-BR" altLang="en-US"/>
              <a:pPr/>
              <a:t>‹nº›</a:t>
            </a:fld>
            <a:endParaRPr lang="pt-BR" altLang="en-US"/>
          </a:p>
        </p:txBody>
      </p:sp>
      <p:sp>
        <p:nvSpPr>
          <p:cNvPr id="31752" name="Line 8"/>
          <p:cNvSpPr>
            <a:spLocks noChangeShapeType="1"/>
          </p:cNvSpPr>
          <p:nvPr/>
        </p:nvSpPr>
        <p:spPr bwMode="auto">
          <a:xfrm>
            <a:off x="457200" y="6172200"/>
            <a:ext cx="8229600" cy="0"/>
          </a:xfrm>
          <a:prstGeom prst="line">
            <a:avLst/>
          </a:prstGeom>
          <a:noFill/>
          <a:ln w="19050">
            <a:solidFill>
              <a:srgbClr val="003366"/>
            </a:solidFill>
            <a:round/>
            <a:headEnd/>
            <a:tailEnd/>
          </a:ln>
          <a:effectLst/>
        </p:spPr>
        <p:txBody>
          <a:bodyPr/>
          <a:lstStyle/>
          <a:p>
            <a:endParaRPr lang="pt-BR"/>
          </a:p>
        </p:txBody>
      </p:sp>
      <p:sp>
        <p:nvSpPr>
          <p:cNvPr id="11" name="Rectangle 10"/>
          <p:cNvSpPr>
            <a:spLocks noChangeArrowheads="1"/>
          </p:cNvSpPr>
          <p:nvPr userDrawn="1"/>
        </p:nvSpPr>
        <p:spPr bwMode="auto">
          <a:xfrm>
            <a:off x="0" y="-27384"/>
            <a:ext cx="9144000" cy="792088"/>
          </a:xfrm>
          <a:prstGeom prst="rect">
            <a:avLst/>
          </a:prstGeom>
          <a:solidFill>
            <a:srgbClr val="0033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pt-BR" sz="3500" dirty="0"/>
          </a:p>
        </p:txBody>
      </p:sp>
      <p:pic>
        <p:nvPicPr>
          <p:cNvPr id="9" name="Imagem 8" descr="cid:image005.png@01CBF083.8E8EDB20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6441" y="6248400"/>
            <a:ext cx="735967" cy="431999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3000">
          <a:solidFill>
            <a:schemeClr val="bg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69925" indent="-325438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600">
          <a:solidFill>
            <a:schemeClr val="tx1"/>
          </a:solidFill>
          <a:latin typeface="+mn-lt"/>
        </a:defRPr>
      </a:lvl2pPr>
      <a:lvl3pPr marL="1022350" indent="-350838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200">
          <a:solidFill>
            <a:schemeClr val="tx1"/>
          </a:solidFill>
          <a:latin typeface="+mn-lt"/>
        </a:defRPr>
      </a:lvl3pPr>
      <a:lvl4pPr marL="1339850" indent="-315913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4pPr>
      <a:lvl5pPr marL="1681163" indent="-339725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138363" indent="-339725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595563" indent="-339725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052763" indent="-339725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509963" indent="-339725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9" name="Rectangle 17"/>
          <p:cNvSpPr>
            <a:spLocks noChangeArrowheads="1"/>
          </p:cNvSpPr>
          <p:nvPr/>
        </p:nvSpPr>
        <p:spPr bwMode="auto">
          <a:xfrm>
            <a:off x="0" y="-14288"/>
            <a:ext cx="9158288" cy="108108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8208" name="Rectangle 16"/>
          <p:cNvSpPr>
            <a:spLocks noChangeArrowheads="1"/>
          </p:cNvSpPr>
          <p:nvPr/>
        </p:nvSpPr>
        <p:spPr bwMode="auto">
          <a:xfrm>
            <a:off x="0" y="926980"/>
            <a:ext cx="9144000" cy="2502020"/>
          </a:xfrm>
          <a:prstGeom prst="rect">
            <a:avLst/>
          </a:prstGeom>
          <a:solidFill>
            <a:srgbClr val="0033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2" name="AutoShape 5" descr="data:image/jpeg;base64,/9j/4AAQSkZJRgABAQAAAQABAAD/2wCEAAkGBxAQEBAUDxQUFBAUFBUXEA8UEBQVFBQUFRQWFhQUFBYYHCggGBolHBQUITEiJSkrLi4uFx8zODMsNygtLisBCgoKDg0OGhAQGiwkHyQsLCwsLCwsLCwsLCwsLCwsLCwsLCwsLCwsLCwsLCwsLCwsLCwsLCwsKzcsNyw3LCwsLP/AABEIAKMBEwMBIgACEQEDEQH/xAAcAAABBQEBAQAAAAAAAAAAAAAHAAECBQYDCAT/xABIEAABAwICBQYICwcEAwEAAAABAAIDBBEFEgYHITFBEyJRYXGRMnJzgaGxstEUIzM0NUJSksHC8CQlQ0RigtJTk6LhFRaDVP/EABkBAAIDAQAAAAAAAAAAAAAAAAABAgMEBf/EACURAAICAQQDAAMBAQEAAAAAAAABAgMRBCExMhITUTNBYSJxFP/aAAwDAQACEQMRAD8AyeG4XPUuLaeN0jgLlrbbBe1/SrRmg+JH+XcO1zB+ZaDVAP2ufyH52oquC2WXOMsIwU6eM45YEmav8SP8Jo7ZG+9U2NYPLRy8nOAH5Q6zXZhZ27avQlkHdanz8+Sj/FFdspSwwuojCOUY4BPZJOCtBjHCkEwThMCQCk0JgphIQ4CeydqeyAObguTguzguTkIZGyVkkkwGslZJOgBrJAJ0kAKycBMkgQ6SZK6AHSTXSBQBJJNdPdADJ0ySYCKZJJACSSTFIBrp1FOgMG+1P/Op/I/nCKrwgJoxpFJh8j3xNY4vblIfewF73FlfSa0K07mQD+1x/MsltcpSyjfTdGEMMLSDutT6QPko/wAU79ZNed3Ijsi95WcxrFpquXlZyC+wF2tsLN3bE6qnGWWRvujOOEfAnSSC0mQkFIJrKQCWREgpAqICmAgRJqkk0J7IGQcuLl3cFxcmBBME6VkAJMpWSsgBkrLpHGXGzQSegAk9wX1DCqi1+Rm7eRk/xRlDwz4bJLrLC5ps4Fp6HAg+lQsjIiKSeySYhkkk6AEnThv/AF0q5w7RWunsY4JLH6zhlHe6yTaXI1FvgpQnstxS6sK53hGJna8n1BfWNVFV/rRfdf7lD2w+lnos+A7skt3Uarq5vguhd1Z3N9YWfxXRWtpgTLC/KN72jO0ecbk1ZF/sTqmuUURTFdCFBwUysgknskgZ9+EYLUVbnNp2Z3NGZwu0WF7cVbN1f4kf4QHbI33q91PD9oqfIt9tFFyzW3OMsI206eM4+TAs3V1iB3tjHbKPcqPHMHlo5eSmy5w0Hmm4sd21eg0HNaH0g7ycfqSqtcpYYr6VCOUZABbfBtXctTBFKJ42tkaHBpjcSBt2HasW0I56Bn93UvifiVO6bitivT1xnJ5MmzVW7jVN80J/Fy44zq5FNTTTfCC8xtLsnIgA24XzIpBV2lEZdRVQAuTC+wG8m2wBZ1dJs1y08PF4QDsLwuWpkEcDS554DcBxLjwCJWDas4WgGqkdI77DOYwdV959C0GiOj7aGANsOWdYzP6XfZHUNyvgnZc29iNWnSWZcmeboPhwFuRHbnffvuqnFdWtO8E0z3RP4BxzsPbfaPMtynVaskv2XOmD2wefMaweakkMc7crt4O9rh0tPFVbgvQOkuBR1sBjfscNsT7bWO6uo7igPXUronuZILPaSHDoINitdVnkc+6nwf8AD4yEwCmQulPC57mtYCXOIa1o3kkgAekK7KKDph2Hy1EjY4Wl73bmj1k8Aipo7q2giAdVnlZPsDZG3q6XepXehujTKCG2wzuF5ZON/sjoaN3WtCsVt2XhHQp0ySy+TjSUkcTcsTGsHQ1ob6l3BK+Wvr4YG5p3tjb0udbu6VV02mOHyODW1DMxNhe7b+c7FThs0txRc1NMyQWkY17eLXNBHcQsTpLq4gla59H8VJY/F/w3dQ+yexbppUk4yaewpVxkt0ebK6kfC90crS17TZzTwK+chGXWZo4KiAzxj46Ft3WG18Q2uB7N/eOKDhW+ufkjl21+EiNl9GHxNdLEHeCZGB4/pLwHeglcF1pnWew9DmnuIKm+CuPJ6EwnR6kpgORhY0j62UF3eVahRY7YD07vOq3FdIaSl+XmY0/Yvd33RtXM3Z2ViKLROsRPrOoGnmiV/WGAD0ldaLWTQSEBxkj63s5vnIvZS9c/hH2w+myTELnBO17Q5hDmkXDgQQR1ELqocE+TDaaaCRVLHy0zRHUAE5RsbJ1OHA9aDU0ZaSHbCCQQd4PEFenCglrTwwQV2Zos2Zgf/eCWv/A+daqJtvDMWqqSXkjGWTJ7plrMQQtTw+PqvJM9s+5FB6GGpz5er8lH7bkT3rBf3Orpvxo53Qc1nH94v8nH6ijGUGtZ5/eL/Jx+op6fuQ1fQywRx0C+jqXxT7RQMajpoF9HUvifmKs1HUp0vZmhCmFAKYWQ3lXpFj0NDFnl2k7I4xa7iNth1daw7NaE2bbTx5PsiR+a3jWt6FR6w8TM9dIL8yL4tvmsXHvv3BZkLXClY3MFuol5YjwegsCxmKshEkJ2HY5p3td9l3erG6E2qqvLKp8V+bKy9v6mbj3E9yK4WeyPi8GuqfnHJJCfWzhnJ1EczRZszbO8dnvaR3IsBZDWlScpQF3GORrh5+afWnU8SRHUR8oMDC32qfCBJNJUPF2w82PyjhtI7Bb7ywTkb9X9DyOHwC1i8GR3a83HostN0sRMWmh5TNGlJIGtJcbAAknoAG30JwFT6ZTFmH1bhv5JwH93N/FYksvB0pPCyBnSfHX1s75HE5b2iZwazhbt3ntVTmSITWXSSwsHHbcnkK2qjHXyskp5DcxgOiJ35CbFvYDa3aiGEE9WMxbiMY+22Rp+7f8AKjWFiuilLY6Wmk5Q3Hc0EEHaCNo6RxC89aTYd8Gq54uDHnL4p2t9BXoZBzW5TZa5ruEkLD52uc0+jKp6d4lghq45jkwxTh1kiEwC2HONhjesCqnaI4fiYw0NOU891hYku4eZZJ7iSSTcneTvPakGq9wzQ6vqACyBwb9p/MH/AC2+hQxGBY3ObKK6QW+ptVdW7w5YmdVnO9Vl9zNUzvrVI80Pvco+6H0f/ns+Hz6o8ae2V1K4/FvBdEODXjeB0Ajh1IsrCaPauxR1MU4qC8xk8zkgL3aW2vm2b1uwslri5ZR0KFJRxIYoY654hkpH8Q57e8AonOQ31zD4im8q72E6e6C/owSpJiUlvOUEbU38tWeTi9t6Jz0M9Tg+NrPJxe29Exyw39zq6b8aOZQa1mj94v8AJx+pGUoNazPpCTxI/Unp+xDV9DKtCOegg/d9L4n5igYEdNBfo+l8T8SrNR1RRpOzNAFNqgEn7j2FZEb3weeauYySSPO973OP9xJXMJrp2rpfo4z3ZotBH2xCm63OB87HBG+6B2g/0hS+P+Uo4BZNR2OhpOrJKk02jzYfVjoiJ+7Y/grlVWlnzGr8i/1Klco0T6sATxv869E4XEGQwt+zGwdzQvO0nHzr0bRG8cZHFjfZC0aj9GTR8s7LjW0kc0bo5Wh0bvCadxF7/gF3XOedkbS57g1o3ucQAO0lZkbWUzND8PH8tH5wfeurdFqAbqaL7i6O0johvqYf91vvXF+ldAN9TD98Kf8Aoq8a/wCH2UuDUsTg6KGNjxuc1gBHYVYBZ46ZYcP5mLvPuTHTjDR/MN8wd7knGTJKUUaNCzXKz46kPTHIO5zfetadPcNH8b/g/wBywGsvH6atfTmmfnDGvD+aRbMWkb+xWUxakVaiScHhmKIVto5gM1bKI4R1vefBY3pPu4qqbv2eZH3QvAm0VKxlvjHAOlPEuI3dg3LTbZ4IxUVeb/hDRvQ+lomjK3PLxmeAXX6vshaNMuVTO2NjnvIaxoJc47gBtJ7lhbbOnGKisI7XTF1t6D+kusieVzm0nxUW4PteR3Xt8ELGVWIzSm8skjz/AFPcfRdXR08nyUT1UU8Ho8VUZIAe253DMLnsC6oA6B7cSo7b+U/I5H0KFlfg8FlNvmsjOQ61yfN6byp9goilDnXJ82p/Kn2CiruF/Rglukmuktxygj6m/lK3xIfakRLchrqaHPrfEh9qREtyx3d2dXTfjRzKDOsz6Rk8SP2UZigxrL+kZfEj9lPT9yvV9DLgo6aD/R9L5MesoFNR20JH7vpPJj1lWajhFOk7MvgujVzCmFkN74PPFfCY5ZWHex7m9ziPwXFq1usnB3QVZkA+Kn5wdbYH/Xb27j51k2hdCLzHJx5xxJo0+ruHNiEFvq53HsDCPxRqAQ31UYS4GWocLNtycVxbMb3eR1bAO9EgLJc8yOhpo4gOqHTuXLh1X1x5R2uIH4q+Cw2tmuyUkcQ8KWQbP6WbSe8t71CtZkWWvEGwRuP67UftE6vlaKld0xNv2gZT6l5/JRW1S4qHwSwO8KJ2ZnWx+/ucD94LVqI/5yYtLLEsBBVZpPRGejqY2+E6N2Uf1Da30gKxaU6xrZnQaysHmp369yg5EvTjQOQyOno25g43khHhB3EsHEHo7UOJ4HsJD2lruhwLSPMbLowmpI5U65ReDiCpAp2Rk7gT1Db6leYTojXVNskLmt/1JAWN9Nie5NySIJN8FGkidFq4igpp5Kh5klbDI5rG81jXBhIPS43QyslGalwOdbh2LHRqnElZSMO508YPZnBPqXosLzpo5UCOspXnc2eMu7M4uvRQWbUcmzR8MkshrSqHMw94b9d7Gu8Um5HoWvVLpfhHwykliGx5F4yd2dpu2/Vw86pg0pLJpsTcXg8+FMvsr8OmgeWTMcxw3hzbdx4jrU8MwmeoeGwRueT0A2Ha7cAuj5I5Hi84waLVZQmTEGPtsia5xPWRlHtHuRsus5oPowMPgIcc0zzeVw3btjW9Q/ErRrDbLylk6enrcI7jEoda5D+zU/lT7BRDch5rhH7LB5b8jkquyJ3dGCOySchJdDByAlam99b2Q+t6JDkONTe+t7IfzojuWG7uzraf8aIFBjWV9Iy+Kz2UZygvrIP7xm8VnshPT9yvV9DMNR20L+j6TyQQJajvob8wpPJNVmo4RVpOzLxqk51gSdwuT2DaVBqao8B/iu9krJ+zc+CFXSRVEZbK1skbttiLg9BB4Kji0Dw5rs3JuP8AS6Rxb3cVSavNLWOjZT1Dg17QBC8mwe23gkniNw6QiCCpvyhsVrwnuRija1oa0ANAsGgWAHUFO6ZIlQLMIldBLWDjQq6t2Q3iiGSM8DY84jtP4LU6c6bMa10FI7M4giSZp2NG4tYenr4IXuK1UV4/0zDqrU14oZWOj+Lvo6hkzNuXY9nBzD4Tf11KsumutLWdjHGTi8o9GYXiEdREySF2ZjhsPQeLT0EL7QgBo1pNPQPJiOaNxGeJ18rrcR0HrRXwPTiiqgBnEUh/hyEA36nbisNlTi/4dOq+M0alcpadj/Da13jNB9adjwRcG46QbjvUgVVui9pM5xUsbfBYxvYwD1LumXz1VfDELyyMYOlzwPWjdi2RDGhemqB0wy+w5ecxwRjx7WDQsjkZG4zOc1zeYObtBHhFBq616dNZMGrknjBO/wCvcj3oTjraykY645VoDJm8Q4Df2HegDmVpo/j01FKJIT1PYfBe3od+B4Ky2vyWxXRb4S3PRQTrI4Dp/RVIaHvEMvFkhsP7XbiFqY6hjhdrmuHSHA+pYXFrk6SkmspjyQtcOc0O7QD607GNaNgAHQAAFzqKyOMXkexo6XOA9ayGkGsekgBbTnl5eGXwAet3uTjGUtkKUox3Zo8XxeOndA1x580rI2N4nM4Au7ANqsUAP/YZZ6+nqKl98s0Z/pY1sgJA6Ba6L501w3/9MXmJ9ysnU4kK7ozbL9yH+uBv7JF1TD2XK9fpzho/mGdzvcsfrI0mo6qlDIJQ94ka62Vw2WIO8daK4tSQWyi4PcGV065l6S3ZOUX+jGlc2H8ryTGP5TLmz5tmS9rZSPtFXTtaNZ/pQfdk/wAlhCmUHXFvLLo3TisJm4drNrfsQD+x/wDksxjWKyVczpZcud1r5RYbBbZdVydNQUd0hStlJYbOjXI86HfMKTyTUBGo96H/ADCk8k1UajhGjSdmXYUan5OTxHeyVIKFV8nJ4j/ZKyrk3S4Z50B3di0OFaY11OA1kpc0bmyDOB1C+30rOt3DsTroeKa3OOpuL2NqdZFfb+CD08mf8lTYrpPWVItLK4t+w3mt7hvVKkkq4/CTtm+WJxXJxUyuZUysYlNdJMmISe6ZIIGfbSYpURfJSyM6mvcB3XX3t0trx/My/eVIko+K+EvOX0tZ9Iq1/hVEx/8AoR6lXSSucbuJcekm59K5pJ+KBzk+WOSkmCRTIDp7qKQTGSupRyub4JI7CR6lBMgM4Okjy7wiT2m/rUbprp0A2xiUgUxSQIclQcVJQcgCOZMlZJIlgkUxTlMUCEE6QSQMkEe9EPmNJ5FqAoR70SH7DSeRZ6ln1HCNek7MuQoVXycniP8AZKmFCr+Tk8R/slZFybpcHnNu4dikFFu4dik1dJcHFZJMU90xQBEqBUyoFMCKZK6RKAEldMkgY906inugQ6SZOgQkydJMYkkiUgUAOkmSQIdIpkkAMUkrJIGJQcpqDkAc0kkkDPpbTSFjnta4sYQHvDTlaTuBPC65WWy0ViDqCpa6xa6somkHcQX2IKtJsNpJXStFMwNhxBkQEZs6SMhxcHFxtvHVuVTsw2WqrKygdxRucQGguJ3AC57guzqGUNY4xvs9hew5TYsb4Tx1DpROgomQ1cDooohykNUGs5GSJ5LACAY3HrDbjfc+b5sOaWRAMhYZXYdIeRyuPOExvG1t7222t/SFH2kvQDULYUunVdTRxw5I2iNjQA+JwdlsLE87o9a+6owljI55hCwxDD4XRvLeY6UWLiNu09ParTGKdz56ySOnjlqWRQfBY3MuHsdflJA2/PtsbfgAlKSlyiUYShwyhGsmv4CH/ad/ku3/ALzickMkgbFyIOR7xFuLwbDwt6r8Zo6ZuKRx81sJfDy7Q7mscbGRoPAX2eda6WmBjkZVxRQwmuia0NAYHwgnIXWO0cL8UmorhDi7JZTYLGj0edXdDotWzRtkiiLmOvlOZovY2NgTcq+08p2NiiJjyTcrIGERsjzRAbBlaTcA2s7rXZmJU9NR4W+WN8kjBK6LJNkaCHg88cR/2pObwsFaqWWpPgwz4i0lrgQ4EgtO8EbwQoFFDR50U8AmLGPdLNM6tGWMgAm7Q5zyCxttxHFc8Mpon0FmhsbOSlvKWxSRmxJBldse19rbkvb/AAfozwwYlRIRVwaC7IBEyE0fwJxc6zDJ8IyOz9eYL4qCjY4U03xXI/8AjHMLszNswY7Za9y5P2i9H9B9WYe+Lk89vjGB7bODuaSQL23HZuXyhh/QRPwkxh9Plaxzjh0I5j42yh2d9zGH80u27QeFl1pomMqq18czHEGDMGCnY+1iXXc67Q0bnZRtQrR+n+gyw+hfPLHFHbPI4Nbc2Fz0lWmK6MS00bnvkgOUgFjJ2uftNvBHQrdxjZjzS0sEfwppBBAYARe4N7AbSrPGYhyjXzxUDacVLHSPhkaZizldpcAdoI2nzpym8oSqTTz9B46Mi1wdu7YVIwOuAWuudwym57BxRLqqnLVQOrp6Z9P8Kc6BgyOc2PKRG4ub4LAbbDxXSGtDZKIVs8ElQKtzmSMewhkBYRZzhsAvwKXsfwPSvoMTA4WuCM3gkggHsJ2WVhjGCPpnxszNlL23HJ3JuDYttv8APuWzocche2kfWSMdydfLa+XmRZDkNh9QOy9S+qmxJrJKQVtTDNOKsvjkY9pEUJjcLOcNwJO7sQ7JfB+lY5Bt8Bm2WikuRcARP2gbyNm0Ls/DCKdk2YHPI5giAOYFo39B7BtW8o9JzydIXVAzf+QeJOe24p82wHoYlS4vRxmnL3sLGYjUPIBByse1wZIQPq3I2o9kvgepfQeS0MzXNa6ORr3eA0xuBd2Ai5TVNHJEbSsex1rhr2Oae3aEQYqpraim+FYiyS0krmmNzSGAt5uaUg5Qd1uCr9PcQimgowySN8kZlbIGTGXLexbdztpCam28YIutKOclPo7otLWx1D4yAIhsaQbyPyl3Jt67Ad6qqXDppfko5JNtuYwu2ncDYbCtxhukVFQU9FGA6aQEzyOilADZHXblePrWbssvuibDyGKfBapkUUk8Lo5w4hrM7blhcPBN7jq2JeySb2JRqi0t/wDph6PAHviqpHExup+TzRuYcxzuy7uCVZo7MKiSGna+csAJLInA2IvctO7/AKWtxfHqV4xANla4uipGNf8A6z4nHlHDp3+hdq3G6Wd9fGyqbAZZIHx1N3ZXNYxoczMNu8FJWSH6o4xkwlLgdVK57YoJXOZskaGG7T0HoPUnosCqZnOEcMjsjgJbRnmbRe/WOhbfDMYo2OqHOq+Uf8IjcHz5gJI2tbd7GR2zPvmG3gAlV43STfCWNqeQtWfCGStDjyseRoyi31rtcLJ+yXwPTH6ZfENEahtTPDTMfOIiA6RrbDnNBsdtr7dyz1RE5hLXgtc02c0ixB4ghE46QUJqKuXlW3dURPZnbI5ro2sZfIwEfGXDhcrCaVVMctZUyRHNG+QuY6xFweo9ilXKT5IWVqKyn+ykKSmmVhUfQ2d7QQ1zgMwNg4gXG426R0pGpk513u2nMecdrgNjj0nrSSUXyxxeyOklbKXNeZHl4sA8vdmA6je4TCokBBD333XzuvY3uN+5JJQJt7kPhDyA0udlDbBuY2ANri3R1LoZ33aczr2sDmNwL7h0BJJSDJydv866ueTvJOziSd25JJDIJ7sTnk7yTs2XJPrUgdnZa3n3p0k0Rl2ZIHZx279vUotOzz7k6SFyTzsiz0ZndHMSw2JilHA72bdhVFw/XQEkk1yJv/KHCYpJJiyJJo/BJJAkxJJ0k2DYx/XenSSURZ2EEk6SYsjJgkkpDyJdm1kjWPja4iN9i9nBxb4JPYkkkSRy/XoSKdJT/RWJJJJV/sk2MVBySSEI5pJJIJn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3" name="AutoShape 7" descr="data:image/jpeg;base64,/9j/4AAQSkZJRgABAQAAAQABAAD/2wCEAAkGBxAQEBAUDxQUFBAUFBUXEA8UEBQVFBQUFRQWFhQUFBYYHCggGBolHBQUITEiJSkrLi4uFx8zODMsNygtLisBCgoKDg0OGhAQGiwkHyQsLCwsLCwsLCwsLCwsLCwsLCwsLCwsLCwsLCwsLCwsLCwsLCwsLCwsKzcsNyw3LCwsLP/AABEIAKMBEwMBIgACEQEDEQH/xAAcAAABBQEBAQAAAAAAAAAAAAAHAAECBQYDCAT/xABIEAABAwICBQYICwcEAwEAAAABAAIDBBEFEgYHITFBEyJRYXGRMnJzgaGxstEUIzM0NUJSksHC8CQlQ0RigtJTk6LhFRaDVP/EABkBAAIDAQAAAAAAAAAAAAAAAAABAgMEBf/EACURAAICAQQDAAMBAQEAAAAAAAABAgMRBCExMhITUTNBYSJxFP/aAAwDAQACEQMRAD8AyeG4XPUuLaeN0jgLlrbbBe1/SrRmg+JH+XcO1zB+ZaDVAP2ufyH52oquC2WXOMsIwU6eM45YEmav8SP8Jo7ZG+9U2NYPLRy8nOAH5Q6zXZhZ27avQlkHdanz8+Sj/FFdspSwwuojCOUY4BPZJOCtBjHCkEwThMCQCk0JgphIQ4CeydqeyAObguTguzguTkIZGyVkkkwGslZJOgBrJAJ0kAKycBMkgQ6SZK6AHSTXSBQBJJNdPdADJ0ySYCKZJJACSSTFIBrp1FOgMG+1P/Op/I/nCKrwgJoxpFJh8j3xNY4vblIfewF73FlfSa0K07mQD+1x/MsltcpSyjfTdGEMMLSDutT6QPko/wAU79ZNed3Ijsi95WcxrFpquXlZyC+wF2tsLN3bE6qnGWWRvujOOEfAnSSC0mQkFIJrKQCWREgpAqICmAgRJqkk0J7IGQcuLl3cFxcmBBME6VkAJMpWSsgBkrLpHGXGzQSegAk9wX1DCqi1+Rm7eRk/xRlDwz4bJLrLC5ps4Fp6HAg+lQsjIiKSeySYhkkk6AEnThv/AF0q5w7RWunsY4JLH6zhlHe6yTaXI1FvgpQnstxS6sK53hGJna8n1BfWNVFV/rRfdf7lD2w+lnos+A7skt3Uarq5vguhd1Z3N9YWfxXRWtpgTLC/KN72jO0ecbk1ZF/sTqmuUURTFdCFBwUysgknskgZ9+EYLUVbnNp2Z3NGZwu0WF7cVbN1f4kf4QHbI33q91PD9oqfIt9tFFyzW3OMsI206eM4+TAs3V1iB3tjHbKPcqPHMHlo5eSmy5w0Hmm4sd21eg0HNaH0g7ycfqSqtcpYYr6VCOUZABbfBtXctTBFKJ42tkaHBpjcSBt2HasW0I56Bn93UvifiVO6bitivT1xnJ5MmzVW7jVN80J/Fy44zq5FNTTTfCC8xtLsnIgA24XzIpBV2lEZdRVQAuTC+wG8m2wBZ1dJs1y08PF4QDsLwuWpkEcDS554DcBxLjwCJWDas4WgGqkdI77DOYwdV959C0GiOj7aGANsOWdYzP6XfZHUNyvgnZc29iNWnSWZcmeboPhwFuRHbnffvuqnFdWtO8E0z3RP4BxzsPbfaPMtynVaskv2XOmD2wefMaweakkMc7crt4O9rh0tPFVbgvQOkuBR1sBjfscNsT7bWO6uo7igPXUronuZILPaSHDoINitdVnkc+6nwf8AD4yEwCmQulPC57mtYCXOIa1o3kkgAekK7KKDph2Hy1EjY4Wl73bmj1k8Aipo7q2giAdVnlZPsDZG3q6XepXehujTKCG2wzuF5ZON/sjoaN3WtCsVt2XhHQp0ySy+TjSUkcTcsTGsHQ1ob6l3BK+Wvr4YG5p3tjb0udbu6VV02mOHyODW1DMxNhe7b+c7FThs0txRc1NMyQWkY17eLXNBHcQsTpLq4gla59H8VJY/F/w3dQ+yexbppUk4yaewpVxkt0ebK6kfC90crS17TZzTwK+chGXWZo4KiAzxj46Ft3WG18Q2uB7N/eOKDhW+ufkjl21+EiNl9GHxNdLEHeCZGB4/pLwHeglcF1pnWew9DmnuIKm+CuPJ6EwnR6kpgORhY0j62UF3eVahRY7YD07vOq3FdIaSl+XmY0/Yvd33RtXM3Z2ViKLROsRPrOoGnmiV/WGAD0ldaLWTQSEBxkj63s5vnIvZS9c/hH2w+myTELnBO17Q5hDmkXDgQQR1ELqocE+TDaaaCRVLHy0zRHUAE5RsbJ1OHA9aDU0ZaSHbCCQQd4PEFenCglrTwwQV2Zos2Zgf/eCWv/A+daqJtvDMWqqSXkjGWTJ7plrMQQtTw+PqvJM9s+5FB6GGpz5er8lH7bkT3rBf3Orpvxo53Qc1nH94v8nH6ijGUGtZ5/eL/Jx+op6fuQ1fQywRx0C+jqXxT7RQMajpoF9HUvifmKs1HUp0vZmhCmFAKYWQ3lXpFj0NDFnl2k7I4xa7iNth1daw7NaE2bbTx5PsiR+a3jWt6FR6w8TM9dIL8yL4tvmsXHvv3BZkLXClY3MFuol5YjwegsCxmKshEkJ2HY5p3td9l3erG6E2qqvLKp8V+bKy9v6mbj3E9yK4WeyPi8GuqfnHJJCfWzhnJ1EczRZszbO8dnvaR3IsBZDWlScpQF3GORrh5+afWnU8SRHUR8oMDC32qfCBJNJUPF2w82PyjhtI7Bb7ywTkb9X9DyOHwC1i8GR3a83HostN0sRMWmh5TNGlJIGtJcbAAknoAG30JwFT6ZTFmH1bhv5JwH93N/FYksvB0pPCyBnSfHX1s75HE5b2iZwazhbt3ntVTmSITWXSSwsHHbcnkK2qjHXyskp5DcxgOiJ35CbFvYDa3aiGEE9WMxbiMY+22Rp+7f8AKjWFiuilLY6Wmk5Q3Hc0EEHaCNo6RxC89aTYd8Gq54uDHnL4p2t9BXoZBzW5TZa5ruEkLD52uc0+jKp6d4lghq45jkwxTh1kiEwC2HONhjesCqnaI4fiYw0NOU891hYku4eZZJ7iSSTcneTvPakGq9wzQ6vqACyBwb9p/MH/AC2+hQxGBY3ObKK6QW+ptVdW7w5YmdVnO9Vl9zNUzvrVI80Pvco+6H0f/ns+Hz6o8ae2V1K4/FvBdEODXjeB0Ajh1IsrCaPauxR1MU4qC8xk8zkgL3aW2vm2b1uwslri5ZR0KFJRxIYoY654hkpH8Q57e8AonOQ31zD4im8q72E6e6C/owSpJiUlvOUEbU38tWeTi9t6Jz0M9Tg+NrPJxe29Exyw39zq6b8aOZQa1mj94v8AJx+pGUoNazPpCTxI/Unp+xDV9DKtCOegg/d9L4n5igYEdNBfo+l8T8SrNR1RRpOzNAFNqgEn7j2FZEb3weeauYySSPO973OP9xJXMJrp2rpfo4z3ZotBH2xCm63OB87HBG+6B2g/0hS+P+Uo4BZNR2OhpOrJKk02jzYfVjoiJ+7Y/grlVWlnzGr8i/1Klco0T6sATxv869E4XEGQwt+zGwdzQvO0nHzr0bRG8cZHFjfZC0aj9GTR8s7LjW0kc0bo5Wh0bvCadxF7/gF3XOedkbS57g1o3ucQAO0lZkbWUzND8PH8tH5wfeurdFqAbqaL7i6O0johvqYf91vvXF+ldAN9TD98Kf8Aoq8a/wCH2UuDUsTg6KGNjxuc1gBHYVYBZ46ZYcP5mLvPuTHTjDR/MN8wd7knGTJKUUaNCzXKz46kPTHIO5zfetadPcNH8b/g/wBywGsvH6atfTmmfnDGvD+aRbMWkb+xWUxakVaiScHhmKIVto5gM1bKI4R1vefBY3pPu4qqbv2eZH3QvAm0VKxlvjHAOlPEuI3dg3LTbZ4IxUVeb/hDRvQ+lomjK3PLxmeAXX6vshaNMuVTO2NjnvIaxoJc47gBtJ7lhbbOnGKisI7XTF1t6D+kusieVzm0nxUW4PteR3Xt8ELGVWIzSm8skjz/AFPcfRdXR08nyUT1UU8Ho8VUZIAe253DMLnsC6oA6B7cSo7b+U/I5H0KFlfg8FlNvmsjOQ61yfN6byp9goilDnXJ82p/Kn2CiruF/Rglukmuktxygj6m/lK3xIfakRLchrqaHPrfEh9qREtyx3d2dXTfjRzKDOsz6Rk8SP2UZigxrL+kZfEj9lPT9yvV9DLgo6aD/R9L5MesoFNR20JH7vpPJj1lWajhFOk7MvgujVzCmFkN74PPFfCY5ZWHex7m9ziPwXFq1usnB3QVZkA+Kn5wdbYH/Xb27j51k2hdCLzHJx5xxJo0+ruHNiEFvq53HsDCPxRqAQ31UYS4GWocLNtycVxbMb3eR1bAO9EgLJc8yOhpo4gOqHTuXLh1X1x5R2uIH4q+Cw2tmuyUkcQ8KWQbP6WbSe8t71CtZkWWvEGwRuP67UftE6vlaKld0xNv2gZT6l5/JRW1S4qHwSwO8KJ2ZnWx+/ucD94LVqI/5yYtLLEsBBVZpPRGejqY2+E6N2Uf1Da30gKxaU6xrZnQaysHmp369yg5EvTjQOQyOno25g43khHhB3EsHEHo7UOJ4HsJD2lruhwLSPMbLowmpI5U65ReDiCpAp2Rk7gT1Db6leYTojXVNskLmt/1JAWN9Nie5NySIJN8FGkidFq4igpp5Kh5klbDI5rG81jXBhIPS43QyslGalwOdbh2LHRqnElZSMO508YPZnBPqXosLzpo5UCOspXnc2eMu7M4uvRQWbUcmzR8MkshrSqHMw94b9d7Gu8Um5HoWvVLpfhHwykliGx5F4yd2dpu2/Vw86pg0pLJpsTcXg8+FMvsr8OmgeWTMcxw3hzbdx4jrU8MwmeoeGwRueT0A2Ha7cAuj5I5Hi84waLVZQmTEGPtsia5xPWRlHtHuRsus5oPowMPgIcc0zzeVw3btjW9Q/ErRrDbLylk6enrcI7jEoda5D+zU/lT7BRDch5rhH7LB5b8jkquyJ3dGCOySchJdDByAlam99b2Q+t6JDkONTe+t7IfzojuWG7uzraf8aIFBjWV9Iy+Kz2UZygvrIP7xm8VnshPT9yvV9DMNR20L+j6TyQQJajvob8wpPJNVmo4RVpOzLxqk51gSdwuT2DaVBqao8B/iu9krJ+zc+CFXSRVEZbK1skbttiLg9BB4Kji0Dw5rs3JuP8AS6Rxb3cVSavNLWOjZT1Dg17QBC8mwe23gkniNw6QiCCpvyhsVrwnuRija1oa0ANAsGgWAHUFO6ZIlQLMIldBLWDjQq6t2Q3iiGSM8DY84jtP4LU6c6bMa10FI7M4giSZp2NG4tYenr4IXuK1UV4/0zDqrU14oZWOj+Lvo6hkzNuXY9nBzD4Tf11KsumutLWdjHGTi8o9GYXiEdREySF2ZjhsPQeLT0EL7QgBo1pNPQPJiOaNxGeJ18rrcR0HrRXwPTiiqgBnEUh/hyEA36nbisNlTi/4dOq+M0alcpadj/Da13jNB9adjwRcG46QbjvUgVVui9pM5xUsbfBYxvYwD1LumXz1VfDELyyMYOlzwPWjdi2RDGhemqB0wy+w5ecxwRjx7WDQsjkZG4zOc1zeYObtBHhFBq616dNZMGrknjBO/wCvcj3oTjraykY645VoDJm8Q4Df2HegDmVpo/j01FKJIT1PYfBe3od+B4Ky2vyWxXRb4S3PRQTrI4Dp/RVIaHvEMvFkhsP7XbiFqY6hjhdrmuHSHA+pYXFrk6SkmspjyQtcOc0O7QD607GNaNgAHQAAFzqKyOMXkexo6XOA9ayGkGsekgBbTnl5eGXwAet3uTjGUtkKUox3Zo8XxeOndA1x580rI2N4nM4Au7ANqsUAP/YZZ6+nqKl98s0Z/pY1sgJA6Ba6L501w3/9MXmJ9ysnU4kK7ozbL9yH+uBv7JF1TD2XK9fpzho/mGdzvcsfrI0mo6qlDIJQ94ka62Vw2WIO8daK4tSQWyi4PcGV065l6S3ZOUX+jGlc2H8ryTGP5TLmz5tmS9rZSPtFXTtaNZ/pQfdk/wAlhCmUHXFvLLo3TisJm4drNrfsQD+x/wDksxjWKyVczpZcud1r5RYbBbZdVydNQUd0hStlJYbOjXI86HfMKTyTUBGo96H/ADCk8k1UajhGjSdmXYUan5OTxHeyVIKFV8nJ4j/ZKyrk3S4Z50B3di0OFaY11OA1kpc0bmyDOB1C+30rOt3DsTroeKa3OOpuL2NqdZFfb+CD08mf8lTYrpPWVItLK4t+w3mt7hvVKkkq4/CTtm+WJxXJxUyuZUysYlNdJMmISe6ZIIGfbSYpURfJSyM6mvcB3XX3t0trx/My/eVIko+K+EvOX0tZ9Iq1/hVEx/8AoR6lXSSucbuJcekm59K5pJ+KBzk+WOSkmCRTIDp7qKQTGSupRyub4JI7CR6lBMgM4Okjy7wiT2m/rUbprp0A2xiUgUxSQIclQcVJQcgCOZMlZJIlgkUxTlMUCEE6QSQMkEe9EPmNJ5FqAoR70SH7DSeRZ6ln1HCNek7MuQoVXycniP8AZKmFCr+Tk8R/slZFybpcHnNu4dikFFu4dik1dJcHFZJMU90xQBEqBUyoFMCKZK6RKAEldMkgY906inugQ6SZOgQkydJMYkkiUgUAOkmSQIdIpkkAMUkrJIGJQcpqDkAc0kkkDPpbTSFjnta4sYQHvDTlaTuBPC65WWy0ViDqCpa6xa6somkHcQX2IKtJsNpJXStFMwNhxBkQEZs6SMhxcHFxtvHVuVTsw2WqrKygdxRucQGguJ3AC57guzqGUNY4xvs9hew5TYsb4Tx1DpROgomQ1cDooohykNUGs5GSJ5LACAY3HrDbjfc+b5sOaWRAMhYZXYdIeRyuPOExvG1t7222t/SFH2kvQDULYUunVdTRxw5I2iNjQA+JwdlsLE87o9a+6owljI55hCwxDD4XRvLeY6UWLiNu09ParTGKdz56ySOnjlqWRQfBY3MuHsdflJA2/PtsbfgAlKSlyiUYShwyhGsmv4CH/ad/ku3/ALzickMkgbFyIOR7xFuLwbDwt6r8Zo6ZuKRx81sJfDy7Q7mscbGRoPAX2eda6WmBjkZVxRQwmuia0NAYHwgnIXWO0cL8UmorhDi7JZTYLGj0edXdDotWzRtkiiLmOvlOZovY2NgTcq+08p2NiiJjyTcrIGERsjzRAbBlaTcA2s7rXZmJU9NR4W+WN8kjBK6LJNkaCHg88cR/2pObwsFaqWWpPgwz4i0lrgQ4EgtO8EbwQoFFDR50U8AmLGPdLNM6tGWMgAm7Q5zyCxttxHFc8Mpon0FmhsbOSlvKWxSRmxJBldse19rbkvb/AAfozwwYlRIRVwaC7IBEyE0fwJxc6zDJ8IyOz9eYL4qCjY4U03xXI/8AjHMLszNswY7Za9y5P2i9H9B9WYe+Lk89vjGB7bODuaSQL23HZuXyhh/QRPwkxh9Plaxzjh0I5j42yh2d9zGH80u27QeFl1pomMqq18czHEGDMGCnY+1iXXc67Q0bnZRtQrR+n+gyw+hfPLHFHbPI4Nbc2Fz0lWmK6MS00bnvkgOUgFjJ2uftNvBHQrdxjZjzS0sEfwppBBAYARe4N7AbSrPGYhyjXzxUDacVLHSPhkaZizldpcAdoI2nzpym8oSqTTz9B46Mi1wdu7YVIwOuAWuudwym57BxRLqqnLVQOrp6Z9P8Kc6BgyOc2PKRG4ub4LAbbDxXSGtDZKIVs8ElQKtzmSMewhkBYRZzhsAvwKXsfwPSvoMTA4WuCM3gkggHsJ2WVhjGCPpnxszNlL23HJ3JuDYttv8APuWzocche2kfWSMdydfLa+XmRZDkNh9QOy9S+qmxJrJKQVtTDNOKsvjkY9pEUJjcLOcNwJO7sQ7JfB+lY5Bt8Bm2WikuRcARP2gbyNm0Ls/DCKdk2YHPI5giAOYFo39B7BtW8o9JzydIXVAzf+QeJOe24p82wHoYlS4vRxmnL3sLGYjUPIBByse1wZIQPq3I2o9kvgepfQeS0MzXNa6ORr3eA0xuBd2Ai5TVNHJEbSsex1rhr2Oae3aEQYqpraim+FYiyS0krmmNzSGAt5uaUg5Qd1uCr9PcQimgowySN8kZlbIGTGXLexbdztpCam28YIutKOclPo7otLWx1D4yAIhsaQbyPyl3Jt67Ad6qqXDppfko5JNtuYwu2ncDYbCtxhukVFQU9FGA6aQEzyOilADZHXblePrWbssvuibDyGKfBapkUUk8Lo5w4hrM7blhcPBN7jq2JeySb2JRqi0t/wDph6PAHviqpHExup+TzRuYcxzuy7uCVZo7MKiSGna+csAJLInA2IvctO7/AKWtxfHqV4xANla4uipGNf8A6z4nHlHDp3+hdq3G6Wd9fGyqbAZZIHx1N3ZXNYxoczMNu8FJWSH6o4xkwlLgdVK57YoJXOZskaGG7T0HoPUnosCqZnOEcMjsjgJbRnmbRe/WOhbfDMYo2OqHOq+Uf8IjcHz5gJI2tbd7GR2zPvmG3gAlV43STfCWNqeQtWfCGStDjyseRoyi31rtcLJ+yXwPTH6ZfENEahtTPDTMfOIiA6RrbDnNBsdtr7dyz1RE5hLXgtc02c0ixB4ghE46QUJqKuXlW3dURPZnbI5ro2sZfIwEfGXDhcrCaVVMctZUyRHNG+QuY6xFweo9ilXKT5IWVqKyn+ykKSmmVhUfQ2d7QQ1zgMwNg4gXG426R0pGpk513u2nMecdrgNjj0nrSSUXyxxeyOklbKXNeZHl4sA8vdmA6je4TCokBBD333XzuvY3uN+5JJQJt7kPhDyA0udlDbBuY2ANri3R1LoZ33aczr2sDmNwL7h0BJJSDJydv866ueTvJOziSd25JJDIJ7sTnk7yTs2XJPrUgdnZa3n3p0k0Rl2ZIHZx279vUotOzz7k6SFyTzsiz0ZndHMSw2JilHA72bdhVFw/XQEkk1yJv/KHCYpJJiyJJo/BJJAkxJJ0k2DYx/XenSSURZ2EEk6SYsjJgkkpDyJdm1kjWPja4iN9i9nBxb4JPYkkkSRy/XoSKdJT/RWJJJJV/sk2MVBySSEI5pJJIJn/2Q=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AutoShape 9" descr="data:image/jpeg;base64,/9j/4AAQSkZJRgABAQAAAQABAAD/2wCEAAkGBxAQEBAUDxQUFBAUFBUXEA8UEBQVFBQUFRQWFhQUFBYYHCggGBolHBQUITEiJSkrLi4uFx8zODMsNygtLisBCgoKDg0OGhAQGiwkHyQsLCwsLCwsLCwsLCwsLCwsLCwsLCwsLCwsLCwsLCwsLCwsLCwsLCwsKzcsNyw3LCwsLP/AABEIAKMBEwMBIgACEQEDEQH/xAAcAAABBQEBAQAAAAAAAAAAAAAHAAECBQYDCAT/xABIEAABAwICBQYICwcEAwEAAAABAAIDBBEFEgYHITFBEyJRYXGRMnJzgaGxstEUIzM0NUJSksHC8CQlQ0RigtJTk6LhFRaDVP/EABkBAAIDAQAAAAAAAAAAAAAAAAABAgMEBf/EACURAAICAQQDAAMBAQEAAAAAAAABAgMRBCExMhITUTNBYSJxFP/aAAwDAQACEQMRAD8AyeG4XPUuLaeN0jgLlrbbBe1/SrRmg+JH+XcO1zB+ZaDVAP2ufyH52oquC2WXOMsIwU6eM45YEmav8SP8Jo7ZG+9U2NYPLRy8nOAH5Q6zXZhZ27avQlkHdanz8+Sj/FFdspSwwuojCOUY4BPZJOCtBjHCkEwThMCQCk0JgphIQ4CeydqeyAObguTguzguTkIZGyVkkkwGslZJOgBrJAJ0kAKycBMkgQ6SZK6AHSTXSBQBJJNdPdADJ0ySYCKZJJACSSTFIBrp1FOgMG+1P/Op/I/nCKrwgJoxpFJh8j3xNY4vblIfewF73FlfSa0K07mQD+1x/MsltcpSyjfTdGEMMLSDutT6QPko/wAU79ZNed3Ijsi95WcxrFpquXlZyC+wF2tsLN3bE6qnGWWRvujOOEfAnSSC0mQkFIJrKQCWREgpAqICmAgRJqkk0J7IGQcuLl3cFxcmBBME6VkAJMpWSsgBkrLpHGXGzQSegAk9wX1DCqi1+Rm7eRk/xRlDwz4bJLrLC5ps4Fp6HAg+lQsjIiKSeySYhkkk6AEnThv/AF0q5w7RWunsY4JLH6zhlHe6yTaXI1FvgpQnstxS6sK53hGJna8n1BfWNVFV/rRfdf7lD2w+lnos+A7skt3Uarq5vguhd1Z3N9YWfxXRWtpgTLC/KN72jO0ecbk1ZF/sTqmuUURTFdCFBwUysgknskgZ9+EYLUVbnNp2Z3NGZwu0WF7cVbN1f4kf4QHbI33q91PD9oqfIt9tFFyzW3OMsI206eM4+TAs3V1iB3tjHbKPcqPHMHlo5eSmy5w0Hmm4sd21eg0HNaH0g7ycfqSqtcpYYr6VCOUZABbfBtXctTBFKJ42tkaHBpjcSBt2HasW0I56Bn93UvifiVO6bitivT1xnJ5MmzVW7jVN80J/Fy44zq5FNTTTfCC8xtLsnIgA24XzIpBV2lEZdRVQAuTC+wG8m2wBZ1dJs1y08PF4QDsLwuWpkEcDS554DcBxLjwCJWDas4WgGqkdI77DOYwdV959C0GiOj7aGANsOWdYzP6XfZHUNyvgnZc29iNWnSWZcmeboPhwFuRHbnffvuqnFdWtO8E0z3RP4BxzsPbfaPMtynVaskv2XOmD2wefMaweakkMc7crt4O9rh0tPFVbgvQOkuBR1sBjfscNsT7bWO6uo7igPXUronuZILPaSHDoINitdVnkc+6nwf8AD4yEwCmQulPC57mtYCXOIa1o3kkgAekK7KKDph2Hy1EjY4Wl73bmj1k8Aipo7q2giAdVnlZPsDZG3q6XepXehujTKCG2wzuF5ZON/sjoaN3WtCsVt2XhHQp0ySy+TjSUkcTcsTGsHQ1ob6l3BK+Wvr4YG5p3tjb0udbu6VV02mOHyODW1DMxNhe7b+c7FThs0txRc1NMyQWkY17eLXNBHcQsTpLq4gla59H8VJY/F/w3dQ+yexbppUk4yaewpVxkt0ebK6kfC90crS17TZzTwK+chGXWZo4KiAzxj46Ft3WG18Q2uB7N/eOKDhW+ufkjl21+EiNl9GHxNdLEHeCZGB4/pLwHeglcF1pnWew9DmnuIKm+CuPJ6EwnR6kpgORhY0j62UF3eVahRY7YD07vOq3FdIaSl+XmY0/Yvd33RtXM3Z2ViKLROsRPrOoGnmiV/WGAD0ldaLWTQSEBxkj63s5vnIvZS9c/hH2w+myTELnBO17Q5hDmkXDgQQR1ELqocE+TDaaaCRVLHy0zRHUAE5RsbJ1OHA9aDU0ZaSHbCCQQd4PEFenCglrTwwQV2Zos2Zgf/eCWv/A+daqJtvDMWqqSXkjGWTJ7plrMQQtTw+PqvJM9s+5FB6GGpz5er8lH7bkT3rBf3Orpvxo53Qc1nH94v8nH6ijGUGtZ5/eL/Jx+op6fuQ1fQywRx0C+jqXxT7RQMajpoF9HUvifmKs1HUp0vZmhCmFAKYWQ3lXpFj0NDFnl2k7I4xa7iNth1daw7NaE2bbTx5PsiR+a3jWt6FR6w8TM9dIL8yL4tvmsXHvv3BZkLXClY3MFuol5YjwegsCxmKshEkJ2HY5p3td9l3erG6E2qqvLKp8V+bKy9v6mbj3E9yK4WeyPi8GuqfnHJJCfWzhnJ1EczRZszbO8dnvaR3IsBZDWlScpQF3GORrh5+afWnU8SRHUR8oMDC32qfCBJNJUPF2w82PyjhtI7Bb7ywTkb9X9DyOHwC1i8GR3a83HostN0sRMWmh5TNGlJIGtJcbAAknoAG30JwFT6ZTFmH1bhv5JwH93N/FYksvB0pPCyBnSfHX1s75HE5b2iZwazhbt3ntVTmSITWXSSwsHHbcnkK2qjHXyskp5DcxgOiJ35CbFvYDa3aiGEE9WMxbiMY+22Rp+7f8AKjWFiuilLY6Wmk5Q3Hc0EEHaCNo6RxC89aTYd8Gq54uDHnL4p2t9BXoZBzW5TZa5ruEkLD52uc0+jKp6d4lghq45jkwxTh1kiEwC2HONhjesCqnaI4fiYw0NOU891hYku4eZZJ7iSSTcneTvPakGq9wzQ6vqACyBwb9p/MH/AC2+hQxGBY3ObKK6QW+ptVdW7w5YmdVnO9Vl9zNUzvrVI80Pvco+6H0f/ns+Hz6o8ae2V1K4/FvBdEODXjeB0Ajh1IsrCaPauxR1MU4qC8xk8zkgL3aW2vm2b1uwslri5ZR0KFJRxIYoY654hkpH8Q57e8AonOQ31zD4im8q72E6e6C/owSpJiUlvOUEbU38tWeTi9t6Jz0M9Tg+NrPJxe29Exyw39zq6b8aOZQa1mj94v8AJx+pGUoNazPpCTxI/Unp+xDV9DKtCOegg/d9L4n5igYEdNBfo+l8T8SrNR1RRpOzNAFNqgEn7j2FZEb3weeauYySSPO973OP9xJXMJrp2rpfo4z3ZotBH2xCm63OB87HBG+6B2g/0hS+P+Uo4BZNR2OhpOrJKk02jzYfVjoiJ+7Y/grlVWlnzGr8i/1Klco0T6sATxv869E4XEGQwt+zGwdzQvO0nHzr0bRG8cZHFjfZC0aj9GTR8s7LjW0kc0bo5Wh0bvCadxF7/gF3XOedkbS57g1o3ucQAO0lZkbWUzND8PH8tH5wfeurdFqAbqaL7i6O0johvqYf91vvXF+ldAN9TD98Kf8Aoq8a/wCH2UuDUsTg6KGNjxuc1gBHYVYBZ46ZYcP5mLvPuTHTjDR/MN8wd7knGTJKUUaNCzXKz46kPTHIO5zfetadPcNH8b/g/wBywGsvH6atfTmmfnDGvD+aRbMWkb+xWUxakVaiScHhmKIVto5gM1bKI4R1vefBY3pPu4qqbv2eZH3QvAm0VKxlvjHAOlPEuI3dg3LTbZ4IxUVeb/hDRvQ+lomjK3PLxmeAXX6vshaNMuVTO2NjnvIaxoJc47gBtJ7lhbbOnGKisI7XTF1t6D+kusieVzm0nxUW4PteR3Xt8ELGVWIzSm8skjz/AFPcfRdXR08nyUT1UU8Ho8VUZIAe253DMLnsC6oA6B7cSo7b+U/I5H0KFlfg8FlNvmsjOQ61yfN6byp9goilDnXJ82p/Kn2CiruF/Rglukmuktxygj6m/lK3xIfakRLchrqaHPrfEh9qREtyx3d2dXTfjRzKDOsz6Rk8SP2UZigxrL+kZfEj9lPT9yvV9DLgo6aD/R9L5MesoFNR20JH7vpPJj1lWajhFOk7MvgujVzCmFkN74PPFfCY5ZWHex7m9ziPwXFq1usnB3QVZkA+Kn5wdbYH/Xb27j51k2hdCLzHJx5xxJo0+ruHNiEFvq53HsDCPxRqAQ31UYS4GWocLNtycVxbMb3eR1bAO9EgLJc8yOhpo4gOqHTuXLh1X1x5R2uIH4q+Cw2tmuyUkcQ8KWQbP6WbSe8t71CtZkWWvEGwRuP67UftE6vlaKld0xNv2gZT6l5/JRW1S4qHwSwO8KJ2ZnWx+/ucD94LVqI/5yYtLLEsBBVZpPRGejqY2+E6N2Uf1Da30gKxaU6xrZnQaysHmp369yg5EvTjQOQyOno25g43khHhB3EsHEHo7UOJ4HsJD2lruhwLSPMbLowmpI5U65ReDiCpAp2Rk7gT1Db6leYTojXVNskLmt/1JAWN9Nie5NySIJN8FGkidFq4igpp5Kh5klbDI5rG81jXBhIPS43QyslGalwOdbh2LHRqnElZSMO508YPZnBPqXosLzpo5UCOspXnc2eMu7M4uvRQWbUcmzR8MkshrSqHMw94b9d7Gu8Um5HoWvVLpfhHwykliGx5F4yd2dpu2/Vw86pg0pLJpsTcXg8+FMvsr8OmgeWTMcxw3hzbdx4jrU8MwmeoeGwRueT0A2Ha7cAuj5I5Hi84waLVZQmTEGPtsia5xPWRlHtHuRsus5oPowMPgIcc0zzeVw3btjW9Q/ErRrDbLylk6enrcI7jEoda5D+zU/lT7BRDch5rhH7LB5b8jkquyJ3dGCOySchJdDByAlam99b2Q+t6JDkONTe+t7IfzojuWG7uzraf8aIFBjWV9Iy+Kz2UZygvrIP7xm8VnshPT9yvV9DMNR20L+j6TyQQJajvob8wpPJNVmo4RVpOzLxqk51gSdwuT2DaVBqao8B/iu9krJ+zc+CFXSRVEZbK1skbttiLg9BB4Kji0Dw5rs3JuP8AS6Rxb3cVSavNLWOjZT1Dg17QBC8mwe23gkniNw6QiCCpvyhsVrwnuRija1oa0ANAsGgWAHUFO6ZIlQLMIldBLWDjQq6t2Q3iiGSM8DY84jtP4LU6c6bMa10FI7M4giSZp2NG4tYenr4IXuK1UV4/0zDqrU14oZWOj+Lvo6hkzNuXY9nBzD4Tf11KsumutLWdjHGTi8o9GYXiEdREySF2ZjhsPQeLT0EL7QgBo1pNPQPJiOaNxGeJ18rrcR0HrRXwPTiiqgBnEUh/hyEA36nbisNlTi/4dOq+M0alcpadj/Da13jNB9adjwRcG46QbjvUgVVui9pM5xUsbfBYxvYwD1LumXz1VfDELyyMYOlzwPWjdi2RDGhemqB0wy+w5ecxwRjx7WDQsjkZG4zOc1zeYObtBHhFBq616dNZMGrknjBO/wCvcj3oTjraykY645VoDJm8Q4Df2HegDmVpo/j01FKJIT1PYfBe3od+B4Ky2vyWxXRb4S3PRQTrI4Dp/RVIaHvEMvFkhsP7XbiFqY6hjhdrmuHSHA+pYXFrk6SkmspjyQtcOc0O7QD607GNaNgAHQAAFzqKyOMXkexo6XOA9ayGkGsekgBbTnl5eGXwAet3uTjGUtkKUox3Zo8XxeOndA1x580rI2N4nM4Au7ANqsUAP/YZZ6+nqKl98s0Z/pY1sgJA6Ba6L501w3/9MXmJ9ysnU4kK7ozbL9yH+uBv7JF1TD2XK9fpzho/mGdzvcsfrI0mo6qlDIJQ94ka62Vw2WIO8daK4tSQWyi4PcGV065l6S3ZOUX+jGlc2H8ryTGP5TLmz5tmS9rZSPtFXTtaNZ/pQfdk/wAlhCmUHXFvLLo3TisJm4drNrfsQD+x/wDksxjWKyVczpZcud1r5RYbBbZdVydNQUd0hStlJYbOjXI86HfMKTyTUBGo96H/ADCk8k1UajhGjSdmXYUan5OTxHeyVIKFV8nJ4j/ZKyrk3S4Z50B3di0OFaY11OA1kpc0bmyDOB1C+30rOt3DsTroeKa3OOpuL2NqdZFfb+CD08mf8lTYrpPWVItLK4t+w3mt7hvVKkkq4/CTtm+WJxXJxUyuZUysYlNdJMmISe6ZIIGfbSYpURfJSyM6mvcB3XX3t0trx/My/eVIko+K+EvOX0tZ9Iq1/hVEx/8AoR6lXSSucbuJcekm59K5pJ+KBzk+WOSkmCRTIDp7qKQTGSupRyub4JI7CR6lBMgM4Okjy7wiT2m/rUbprp0A2xiUgUxSQIclQcVJQcgCOZMlZJIlgkUxTlMUCEE6QSQMkEe9EPmNJ5FqAoR70SH7DSeRZ6ln1HCNek7MuQoVXycniP8AZKmFCr+Tk8R/slZFybpcHnNu4dikFFu4dik1dJcHFZJMU90xQBEqBUyoFMCKZK6RKAEldMkgY906inugQ6SZOgQkydJMYkkiUgUAOkmSQIdIpkkAMUkrJIGJQcpqDkAc0kkkDPpbTSFjnta4sYQHvDTlaTuBPC65WWy0ViDqCpa6xa6somkHcQX2IKtJsNpJXStFMwNhxBkQEZs6SMhxcHFxtvHVuVTsw2WqrKygdxRucQGguJ3AC57guzqGUNY4xvs9hew5TYsb4Tx1DpROgomQ1cDooohykNUGs5GSJ5LACAY3HrDbjfc+b5sOaWRAMhYZXYdIeRyuPOExvG1t7222t/SFH2kvQDULYUunVdTRxw5I2iNjQA+JwdlsLE87o9a+6owljI55hCwxDD4XRvLeY6UWLiNu09ParTGKdz56ySOnjlqWRQfBY3MuHsdflJA2/PtsbfgAlKSlyiUYShwyhGsmv4CH/ad/ku3/ALzickMkgbFyIOR7xFuLwbDwt6r8Zo6ZuKRx81sJfDy7Q7mscbGRoPAX2eda6WmBjkZVxRQwmuia0NAYHwgnIXWO0cL8UmorhDi7JZTYLGj0edXdDotWzRtkiiLmOvlOZovY2NgTcq+08p2NiiJjyTcrIGERsjzRAbBlaTcA2s7rXZmJU9NR4W+WN8kjBK6LJNkaCHg88cR/2pObwsFaqWWpPgwz4i0lrgQ4EgtO8EbwQoFFDR50U8AmLGPdLNM6tGWMgAm7Q5zyCxttxHFc8Mpon0FmhsbOSlvKWxSRmxJBldse19rbkvb/AAfozwwYlRIRVwaC7IBEyE0fwJxc6zDJ8IyOz9eYL4qCjY4U03xXI/8AjHMLszNswY7Za9y5P2i9H9B9WYe+Lk89vjGB7bODuaSQL23HZuXyhh/QRPwkxh9Plaxzjh0I5j42yh2d9zGH80u27QeFl1pomMqq18czHEGDMGCnY+1iXXc67Q0bnZRtQrR+n+gyw+hfPLHFHbPI4Nbc2Fz0lWmK6MS00bnvkgOUgFjJ2uftNvBHQrdxjZjzS0sEfwppBBAYARe4N7AbSrPGYhyjXzxUDacVLHSPhkaZizldpcAdoI2nzpym8oSqTTz9B46Mi1wdu7YVIwOuAWuudwym57BxRLqqnLVQOrp6Z9P8Kc6BgyOc2PKRG4ub4LAbbDxXSGtDZKIVs8ElQKtzmSMewhkBYRZzhsAvwKXsfwPSvoMTA4WuCM3gkggHsJ2WVhjGCPpnxszNlL23HJ3JuDYttv8APuWzocche2kfWSMdydfLa+XmRZDkNh9QOy9S+qmxJrJKQVtTDNOKsvjkY9pEUJjcLOcNwJO7sQ7JfB+lY5Bt8Bm2WikuRcARP2gbyNm0Ls/DCKdk2YHPI5giAOYFo39B7BtW8o9JzydIXVAzf+QeJOe24p82wHoYlS4vRxmnL3sLGYjUPIBByse1wZIQPq3I2o9kvgepfQeS0MzXNa6ORr3eA0xuBd2Ai5TVNHJEbSsex1rhr2Oae3aEQYqpraim+FYiyS0krmmNzSGAt5uaUg5Qd1uCr9PcQimgowySN8kZlbIGTGXLexbdztpCam28YIutKOclPo7otLWx1D4yAIhsaQbyPyl3Jt67Ad6qqXDppfko5JNtuYwu2ncDYbCtxhukVFQU9FGA6aQEzyOilADZHXblePrWbssvuibDyGKfBapkUUk8Lo5w4hrM7blhcPBN7jq2JeySb2JRqi0t/wDph6PAHviqpHExup+TzRuYcxzuy7uCVZo7MKiSGna+csAJLInA2IvctO7/AKWtxfHqV4xANla4uipGNf8A6z4nHlHDp3+hdq3G6Wd9fGyqbAZZIHx1N3ZXNYxoczMNu8FJWSH6o4xkwlLgdVK57YoJXOZskaGG7T0HoPUnosCqZnOEcMjsjgJbRnmbRe/WOhbfDMYo2OqHOq+Uf8IjcHz5gJI2tbd7GR2zPvmG3gAlV43STfCWNqeQtWfCGStDjyseRoyi31rtcLJ+yXwPTH6ZfENEahtTPDTMfOIiA6RrbDnNBsdtr7dyz1RE5hLXgtc02c0ixB4ghE46QUJqKuXlW3dURPZnbI5ro2sZfIwEfGXDhcrCaVVMctZUyRHNG+QuY6xFweo9ilXKT5IWVqKyn+ykKSmmVhUfQ2d7QQ1zgMwNg4gXG426R0pGpk513u2nMecdrgNjj0nrSSUXyxxeyOklbKXNeZHl4sA8vdmA6je4TCokBBD333XzuvY3uN+5JJQJt7kPhDyA0udlDbBuY2ANri3R1LoZ33aczr2sDmNwL7h0BJJSDJydv866ueTvJOziSd25JJDIJ7sTnk7yTs2XJPrUgdnZa3n3p0k0Rl2ZIHZx279vUotOzz7k6SFyTzsiz0ZndHMSw2JilHA72bdhVFw/XQEkk1yJv/KHCYpJJiyJJo/BJJAkxJJ0k2DYx/XenSSURZ2EEk6SYsjJgkkpDyJdm1kjWPja4iN9i9nBxb4JPYkkkSRy/XoSKdJT/RWJJJJV/sk2MVBySSEI5pJJIJn/2Q==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5" name="Retângulo 4"/>
          <p:cNvSpPr/>
          <p:nvPr/>
        </p:nvSpPr>
        <p:spPr bwMode="auto">
          <a:xfrm>
            <a:off x="7696201" y="6248400"/>
            <a:ext cx="1447800" cy="6096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40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  <p:sp>
        <p:nvSpPr>
          <p:cNvPr id="22" name="Rectangle 5"/>
          <p:cNvSpPr>
            <a:spLocks noChangeArrowheads="1"/>
          </p:cNvSpPr>
          <p:nvPr/>
        </p:nvSpPr>
        <p:spPr bwMode="auto">
          <a:xfrm>
            <a:off x="317500" y="4267200"/>
            <a:ext cx="5791200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buClr>
                <a:schemeClr val="bg2"/>
              </a:buClr>
              <a:buFont typeface="Wingdings" pitchFamily="2" charset="2"/>
              <a:buNone/>
            </a:pPr>
            <a:r>
              <a:rPr lang="pt-BR" sz="1600" b="1" dirty="0" smtClean="0">
                <a:solidFill>
                  <a:schemeClr val="tx1"/>
                </a:solidFill>
              </a:rPr>
              <a:t>Apresentador:</a:t>
            </a:r>
          </a:p>
          <a:p>
            <a:pPr>
              <a:spcBef>
                <a:spcPct val="20000"/>
              </a:spcBef>
              <a:buClr>
                <a:schemeClr val="bg2"/>
              </a:buClr>
            </a:pPr>
            <a:r>
              <a:rPr lang="pt-BR" sz="1600" b="1" dirty="0">
                <a:solidFill>
                  <a:schemeClr val="tx1"/>
                </a:solidFill>
              </a:rPr>
              <a:t>Carlos Henrique </a:t>
            </a:r>
            <a:r>
              <a:rPr lang="pt-BR" sz="1600" b="1" dirty="0" err="1">
                <a:solidFill>
                  <a:schemeClr val="tx1"/>
                </a:solidFill>
              </a:rPr>
              <a:t>R.Carvalho</a:t>
            </a:r>
            <a:r>
              <a:rPr lang="pt-BR" sz="1600" b="1" dirty="0">
                <a:solidFill>
                  <a:schemeClr val="tx1"/>
                </a:solidFill>
              </a:rPr>
              <a:t/>
            </a:r>
            <a:br>
              <a:rPr lang="pt-BR" sz="1600" b="1" dirty="0">
                <a:solidFill>
                  <a:schemeClr val="tx1"/>
                </a:solidFill>
              </a:rPr>
            </a:br>
            <a:r>
              <a:rPr lang="pt-BR" sz="1600" b="1" dirty="0" smtClean="0">
                <a:solidFill>
                  <a:schemeClr val="tx1"/>
                </a:solidFill>
              </a:rPr>
              <a:t>Pesquisador do IPEA.</a:t>
            </a:r>
          </a:p>
          <a:p>
            <a:pPr>
              <a:spcBef>
                <a:spcPct val="20000"/>
              </a:spcBef>
              <a:buClr>
                <a:schemeClr val="bg2"/>
              </a:buClr>
              <a:buFont typeface="Wingdings" pitchFamily="2" charset="2"/>
              <a:buNone/>
            </a:pPr>
            <a:endParaRPr lang="pt-BR" sz="1600" b="1" dirty="0">
              <a:solidFill>
                <a:schemeClr val="tx1"/>
              </a:solidFill>
            </a:endParaRPr>
          </a:p>
          <a:p>
            <a:pPr>
              <a:spcBef>
                <a:spcPct val="20000"/>
              </a:spcBef>
              <a:buClr>
                <a:schemeClr val="bg2"/>
              </a:buClr>
              <a:buFont typeface="Wingdings" pitchFamily="2" charset="2"/>
              <a:buNone/>
            </a:pPr>
            <a:endParaRPr lang="pt-BR" sz="1600" b="1" dirty="0" smtClean="0">
              <a:solidFill>
                <a:schemeClr val="tx1"/>
              </a:solidFill>
            </a:endParaRPr>
          </a:p>
          <a:p>
            <a:pPr>
              <a:spcBef>
                <a:spcPct val="20000"/>
              </a:spcBef>
              <a:buClr>
                <a:schemeClr val="bg2"/>
              </a:buClr>
              <a:buFont typeface="Wingdings" pitchFamily="2" charset="2"/>
              <a:buNone/>
            </a:pPr>
            <a:endParaRPr lang="pt-BR" sz="1600" b="1" dirty="0">
              <a:solidFill>
                <a:schemeClr val="tx1"/>
              </a:solidFill>
            </a:endParaRPr>
          </a:p>
        </p:txBody>
      </p:sp>
      <p:pic>
        <p:nvPicPr>
          <p:cNvPr id="26" name="Imagem 25" descr="cid:image005.png@01CBF083.8E8EDB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4832351"/>
            <a:ext cx="1471934" cy="863997"/>
          </a:xfrm>
          <a:prstGeom prst="rect">
            <a:avLst/>
          </a:prstGeom>
          <a:noFill/>
        </p:spPr>
      </p:pic>
      <p:sp>
        <p:nvSpPr>
          <p:cNvPr id="10" name="Retângulo 9"/>
          <p:cNvSpPr/>
          <p:nvPr/>
        </p:nvSpPr>
        <p:spPr>
          <a:xfrm>
            <a:off x="1962151" y="1482537"/>
            <a:ext cx="573405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600" b="1" dirty="0"/>
              <a:t>Modelos de Concessão de Transporte Urbano por Ônibus</a:t>
            </a:r>
            <a:r>
              <a:rPr lang="pt-BR" sz="3600" dirty="0"/>
              <a:t>	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0" y="0"/>
            <a:ext cx="9144000" cy="762000"/>
          </a:xfrm>
          <a:prstGeom prst="rect">
            <a:avLst/>
          </a:prstGeom>
        </p:spPr>
        <p:txBody>
          <a:bodyPr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9pPr>
          </a:lstStyle>
          <a:p>
            <a:r>
              <a:rPr lang="pt-BR" kern="0" dirty="0" smtClean="0"/>
              <a:t>Concessão </a:t>
            </a:r>
            <a:r>
              <a:rPr lang="pt-BR" kern="0" dirty="0"/>
              <a:t>de Transporte Urbano por Ônibus</a:t>
            </a:r>
          </a:p>
        </p:txBody>
      </p:sp>
      <p:sp>
        <p:nvSpPr>
          <p:cNvPr id="3" name="Retângulo 2"/>
          <p:cNvSpPr/>
          <p:nvPr/>
        </p:nvSpPr>
        <p:spPr>
          <a:xfrm>
            <a:off x="419100" y="1145767"/>
            <a:ext cx="83058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dirty="0" smtClean="0">
                <a:solidFill>
                  <a:srgbClr val="343A40"/>
                </a:solidFill>
                <a:latin typeface="Nunito"/>
              </a:rPr>
              <a:t>TD IPEA 2187</a:t>
            </a:r>
            <a:br>
              <a:rPr lang="pt-BR" sz="2800" dirty="0" smtClean="0">
                <a:solidFill>
                  <a:srgbClr val="343A40"/>
                </a:solidFill>
                <a:latin typeface="Nunito"/>
              </a:rPr>
            </a:br>
            <a:r>
              <a:rPr lang="pt-BR" sz="2800" dirty="0" smtClean="0">
                <a:solidFill>
                  <a:srgbClr val="343A40"/>
                </a:solidFill>
                <a:latin typeface="Nunito"/>
              </a:rPr>
              <a:t>Transformações </a:t>
            </a:r>
            <a:r>
              <a:rPr lang="pt-BR" sz="2800" dirty="0">
                <a:solidFill>
                  <a:srgbClr val="343A40"/>
                </a:solidFill>
                <a:latin typeface="Nunito"/>
              </a:rPr>
              <a:t>e tendências recentes na regulação dos serviços de ônibus urbano no Brasil</a:t>
            </a:r>
            <a:endParaRPr lang="pt-BR" sz="2800" b="0" i="0" dirty="0">
              <a:solidFill>
                <a:srgbClr val="343A40"/>
              </a:solidFill>
              <a:effectLst/>
              <a:latin typeface="Nunito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457200" y="5715000"/>
            <a:ext cx="83820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600" dirty="0">
                <a:solidFill>
                  <a:schemeClr val="tx1"/>
                </a:solidFill>
              </a:rPr>
              <a:t>https://repositorio.ipea.gov.br/entities/publication/ff9b2e9d-3d4b-426a-831c-b4824577c9e6</a:t>
            </a: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6600" y="2715898"/>
            <a:ext cx="2195512" cy="2827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3125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0" y="0"/>
            <a:ext cx="9144000" cy="762000"/>
          </a:xfrm>
          <a:prstGeom prst="rect">
            <a:avLst/>
          </a:prstGeom>
        </p:spPr>
        <p:txBody>
          <a:bodyPr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9pPr>
          </a:lstStyle>
          <a:p>
            <a:r>
              <a:rPr lang="pt-BR" kern="0" dirty="0" smtClean="0"/>
              <a:t>Concessão </a:t>
            </a:r>
            <a:r>
              <a:rPr lang="pt-BR" kern="0" dirty="0"/>
              <a:t>de Transporte Urbano por Ônibus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304800" y="1143000"/>
            <a:ext cx="86106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>
                <a:solidFill>
                  <a:schemeClr val="tx1"/>
                </a:solidFill>
              </a:rPr>
              <a:t>Intervenção do estado sobre a atividade de transporte público coletivo urbano</a:t>
            </a:r>
          </a:p>
          <a:p>
            <a:endParaRPr lang="pt-BR" sz="2400" dirty="0" smtClean="0">
              <a:solidFill>
                <a:schemeClr val="tx1"/>
              </a:solidFill>
            </a:endParaRPr>
          </a:p>
          <a:p>
            <a:pPr marL="285750" indent="-285750">
              <a:buFontTx/>
              <a:buChar char="-"/>
            </a:pPr>
            <a:r>
              <a:rPr lang="pt-BR" sz="2400" dirty="0" smtClean="0">
                <a:solidFill>
                  <a:schemeClr val="tx1"/>
                </a:solidFill>
              </a:rPr>
              <a:t>Regime de monopólio natural – altos custos fixos – ganhos de escala</a:t>
            </a:r>
          </a:p>
          <a:p>
            <a:pPr marL="285750" indent="-285750">
              <a:buFontTx/>
              <a:buChar char="-"/>
            </a:pPr>
            <a:r>
              <a:rPr lang="pt-BR" sz="2400" dirty="0" smtClean="0">
                <a:solidFill>
                  <a:schemeClr val="tx1"/>
                </a:solidFill>
              </a:rPr>
              <a:t>Infraestrutura de rede – otimização das capacidades</a:t>
            </a:r>
          </a:p>
          <a:p>
            <a:pPr marL="285750" indent="-285750">
              <a:buFontTx/>
              <a:buChar char="-"/>
            </a:pPr>
            <a:r>
              <a:rPr lang="pt-BR" sz="2400" dirty="0" smtClean="0">
                <a:solidFill>
                  <a:schemeClr val="tx1"/>
                </a:solidFill>
              </a:rPr>
              <a:t>Atividade geradora de externalidades negativas e positivas (estado tem que incentivar políticas mitigadoras das externalidades negativas)</a:t>
            </a:r>
          </a:p>
          <a:p>
            <a:pPr marL="285750" indent="-285750">
              <a:buFontTx/>
              <a:buChar char="-"/>
            </a:pPr>
            <a:r>
              <a:rPr lang="pt-BR" sz="2400" dirty="0" smtClean="0">
                <a:solidFill>
                  <a:schemeClr val="tx1"/>
                </a:solidFill>
              </a:rPr>
              <a:t>Atividade social – estado tem que garantir que os serviços sociais sejam realizados</a:t>
            </a:r>
          </a:p>
          <a:p>
            <a:pPr marL="285750" indent="-285750">
              <a:buFontTx/>
              <a:buChar char="-"/>
            </a:pPr>
            <a:endParaRPr lang="pt-BR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1960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0" y="0"/>
            <a:ext cx="9144000" cy="762000"/>
          </a:xfrm>
          <a:prstGeom prst="rect">
            <a:avLst/>
          </a:prstGeom>
        </p:spPr>
        <p:txBody>
          <a:bodyPr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9pPr>
          </a:lstStyle>
          <a:p>
            <a:r>
              <a:rPr lang="pt-BR" kern="0" dirty="0" smtClean="0"/>
              <a:t>Concessão </a:t>
            </a:r>
            <a:r>
              <a:rPr lang="pt-BR" kern="0" dirty="0"/>
              <a:t>de Transporte Urbano por Ônibus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266700" y="856357"/>
            <a:ext cx="8610600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>
                <a:solidFill>
                  <a:schemeClr val="tx1"/>
                </a:solidFill>
              </a:rPr>
              <a:t>Arcabouço legal</a:t>
            </a:r>
          </a:p>
          <a:p>
            <a:endParaRPr lang="pt-BR" sz="2400" dirty="0">
              <a:solidFill>
                <a:schemeClr val="tx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400" dirty="0">
                <a:solidFill>
                  <a:schemeClr val="tx1"/>
                </a:solidFill>
              </a:rPr>
              <a:t>a Lei nº 12.587, de 3 de janeiro de 2012 (Lei de Mobilidade Urbana</a:t>
            </a:r>
            <a:r>
              <a:rPr lang="pt-BR" sz="2400" dirty="0" smtClean="0">
                <a:solidFill>
                  <a:schemeClr val="tx1"/>
                </a:solidFill>
              </a:rPr>
              <a:t>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400" dirty="0" smtClean="0">
                <a:solidFill>
                  <a:schemeClr val="tx1"/>
                </a:solidFill>
              </a:rPr>
              <a:t>Novo Marco legal do TPU (PL 3.278/2021 recém aprovado)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pt-BR" sz="2400" dirty="0">
              <a:solidFill>
                <a:schemeClr val="tx1"/>
              </a:solidFill>
            </a:endParaRPr>
          </a:p>
          <a:p>
            <a:r>
              <a:rPr lang="pt-BR" sz="2400" dirty="0" smtClean="0">
                <a:solidFill>
                  <a:schemeClr val="tx1"/>
                </a:solidFill>
              </a:rPr>
              <a:t>Legislação complementar</a:t>
            </a:r>
          </a:p>
          <a:p>
            <a:endParaRPr lang="pt-BR" sz="2400" dirty="0">
              <a:solidFill>
                <a:schemeClr val="tx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400" dirty="0">
                <a:solidFill>
                  <a:schemeClr val="tx1"/>
                </a:solidFill>
              </a:rPr>
              <a:t>Lei nº 8.987, de 13 de fevereiro de 1995 (Lei das Concessões de Serviços Públicos</a:t>
            </a:r>
            <a:r>
              <a:rPr lang="pt-BR" sz="2400" dirty="0" smtClean="0">
                <a:solidFill>
                  <a:schemeClr val="tx1"/>
                </a:solidFill>
              </a:rPr>
              <a:t>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400" dirty="0">
                <a:solidFill>
                  <a:schemeClr val="tx1"/>
                </a:solidFill>
              </a:rPr>
              <a:t> Lei nº </a:t>
            </a:r>
            <a:r>
              <a:rPr lang="pt-BR" sz="2400" dirty="0" smtClean="0">
                <a:solidFill>
                  <a:schemeClr val="tx1"/>
                </a:solidFill>
              </a:rPr>
              <a:t>8.666/1993 (Lei das Licitações)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400" dirty="0" smtClean="0">
                <a:solidFill>
                  <a:schemeClr val="tx1"/>
                </a:solidFill>
              </a:rPr>
              <a:t>Lei </a:t>
            </a:r>
            <a:r>
              <a:rPr lang="pt-BR" sz="2400" dirty="0">
                <a:solidFill>
                  <a:schemeClr val="tx1"/>
                </a:solidFill>
              </a:rPr>
              <a:t>nº 10.257, de 10 de julho de 2001 (Estatuto </a:t>
            </a:r>
            <a:r>
              <a:rPr lang="pt-BR" sz="2400" dirty="0" smtClean="0">
                <a:solidFill>
                  <a:schemeClr val="tx1"/>
                </a:solidFill>
              </a:rPr>
              <a:t>da Cidade)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400" dirty="0">
                <a:solidFill>
                  <a:schemeClr val="tx1"/>
                </a:solidFill>
              </a:rPr>
              <a:t>Lei nº 13.089, de 12 de janeiro de </a:t>
            </a:r>
            <a:r>
              <a:rPr lang="pt-BR" sz="2400" dirty="0" smtClean="0">
                <a:solidFill>
                  <a:schemeClr val="tx1"/>
                </a:solidFill>
              </a:rPr>
              <a:t>2015 (Estatuto </a:t>
            </a:r>
            <a:r>
              <a:rPr lang="pt-BR" sz="2400" dirty="0">
                <a:solidFill>
                  <a:schemeClr val="tx1"/>
                </a:solidFill>
              </a:rPr>
              <a:t>da Metrópole)</a:t>
            </a:r>
            <a:endParaRPr lang="pt-BR" sz="2400" dirty="0" smtClean="0">
              <a:solidFill>
                <a:schemeClr val="tx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pt-BR" sz="2400" dirty="0" smtClean="0">
              <a:solidFill>
                <a:schemeClr val="tx1"/>
              </a:solidFill>
            </a:endParaRPr>
          </a:p>
          <a:p>
            <a:pPr marL="285750" indent="-285750">
              <a:buFontTx/>
              <a:buChar char="-"/>
            </a:pPr>
            <a:endParaRPr lang="pt-BR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909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0" y="0"/>
            <a:ext cx="9144000" cy="762000"/>
          </a:xfrm>
          <a:prstGeom prst="rect">
            <a:avLst/>
          </a:prstGeom>
        </p:spPr>
        <p:txBody>
          <a:bodyPr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9pPr>
          </a:lstStyle>
          <a:p>
            <a:r>
              <a:rPr lang="pt-BR" kern="0" dirty="0" smtClean="0"/>
              <a:t>Concessão </a:t>
            </a:r>
            <a:r>
              <a:rPr lang="pt-BR" kern="0" dirty="0"/>
              <a:t>de Transporte Urbano por Ônibus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762000" y="914400"/>
            <a:ext cx="7135287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800" dirty="0" smtClean="0">
                <a:solidFill>
                  <a:schemeClr val="tx1"/>
                </a:solidFill>
              </a:rPr>
              <a:t>Objetivos e diretrizes básicas do modelo de Concessão (exemplos):</a:t>
            </a:r>
          </a:p>
          <a:p>
            <a:endParaRPr lang="pt-BR" sz="1800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1800" dirty="0" smtClean="0">
                <a:solidFill>
                  <a:schemeClr val="tx1"/>
                </a:solidFill>
              </a:rPr>
              <a:t>Supressão ou redução do déficit financeiro do sistema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1800" dirty="0" smtClean="0">
                <a:solidFill>
                  <a:schemeClr val="tx1"/>
                </a:solidFill>
              </a:rPr>
              <a:t>Aumento da qualidade dos serviços e expansão da oferta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1800" dirty="0" smtClean="0">
                <a:solidFill>
                  <a:schemeClr val="tx1"/>
                </a:solidFill>
              </a:rPr>
              <a:t>Redução do nível da tarifa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1800" dirty="0" smtClean="0">
                <a:solidFill>
                  <a:schemeClr val="tx1"/>
                </a:solidFill>
              </a:rPr>
              <a:t>Maior agilidade nos ajustes da rede com redução dos conflitos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1800" dirty="0" smtClean="0">
                <a:solidFill>
                  <a:schemeClr val="tx1"/>
                </a:solidFill>
              </a:rPr>
              <a:t>Redução de custos regulatórios, entre outros...</a:t>
            </a:r>
          </a:p>
          <a:p>
            <a:endParaRPr lang="pt-BR" sz="1800" dirty="0">
              <a:solidFill>
                <a:schemeClr val="tx1"/>
              </a:solidFill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762000" y="3048000"/>
            <a:ext cx="819150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800" dirty="0" smtClean="0">
                <a:solidFill>
                  <a:schemeClr val="tx1"/>
                </a:solidFill>
              </a:rPr>
              <a:t>Pressupostos básicos:</a:t>
            </a:r>
          </a:p>
          <a:p>
            <a:pPr marL="285750" indent="-285750">
              <a:buFontTx/>
              <a:buChar char="-"/>
            </a:pPr>
            <a:r>
              <a:rPr lang="pt-BR" sz="1800" dirty="0" smtClean="0">
                <a:solidFill>
                  <a:schemeClr val="tx1"/>
                </a:solidFill>
              </a:rPr>
              <a:t>Manutenção do equilíbrio econômico-financeiro do sistema</a:t>
            </a:r>
          </a:p>
          <a:p>
            <a:pPr marL="285750" indent="-285750">
              <a:buFontTx/>
              <a:buChar char="-"/>
            </a:pPr>
            <a:r>
              <a:rPr lang="pt-BR" sz="1800" dirty="0" smtClean="0">
                <a:solidFill>
                  <a:schemeClr val="tx1"/>
                </a:solidFill>
              </a:rPr>
              <a:t>Atendimento dos serviços sociais</a:t>
            </a:r>
          </a:p>
          <a:p>
            <a:pPr marL="285750" indent="-285750">
              <a:buFontTx/>
              <a:buChar char="-"/>
            </a:pPr>
            <a:r>
              <a:rPr lang="pt-BR" sz="1800" dirty="0" smtClean="0">
                <a:solidFill>
                  <a:schemeClr val="tx1"/>
                </a:solidFill>
              </a:rPr>
              <a:t>Transferência de ganhos de produtividade para o usuário</a:t>
            </a:r>
          </a:p>
          <a:p>
            <a:pPr marL="285750" indent="-285750">
              <a:buFontTx/>
              <a:buChar char="-"/>
            </a:pPr>
            <a:r>
              <a:rPr lang="pt-BR" sz="1800" dirty="0" smtClean="0">
                <a:solidFill>
                  <a:schemeClr val="tx1"/>
                </a:solidFill>
              </a:rPr>
              <a:t>Assinatura de contrato com base em processo licitatório</a:t>
            </a:r>
          </a:p>
          <a:p>
            <a:pPr marL="285750" indent="-285750">
              <a:buFontTx/>
              <a:buChar char="-"/>
            </a:pPr>
            <a:r>
              <a:rPr lang="pt-BR" sz="1800" dirty="0" smtClean="0">
                <a:solidFill>
                  <a:schemeClr val="tx1"/>
                </a:solidFill>
              </a:rPr>
              <a:t>Competição na entrada do mercado</a:t>
            </a:r>
          </a:p>
          <a:p>
            <a:pPr marL="285750" indent="-285750">
              <a:buFontTx/>
              <a:buChar char="-"/>
            </a:pPr>
            <a:r>
              <a:rPr lang="pt-BR" sz="1800" dirty="0" smtClean="0">
                <a:solidFill>
                  <a:schemeClr val="tx1"/>
                </a:solidFill>
              </a:rPr>
              <a:t>Planejamento estratégico, monitoração e fiscalização dos serviços, aplicação de penalidades operacionais e contratuais e a resolução de conflitos são papeis indelegáveis do estado</a:t>
            </a:r>
          </a:p>
          <a:p>
            <a:pPr marL="285750" indent="-285750">
              <a:buFontTx/>
              <a:buChar char="-"/>
            </a:pPr>
            <a:r>
              <a:rPr lang="pt-BR" sz="1800" dirty="0" smtClean="0">
                <a:solidFill>
                  <a:schemeClr val="tx1"/>
                </a:solidFill>
              </a:rPr>
              <a:t>Controle social e transparência de dados do sistema</a:t>
            </a:r>
          </a:p>
          <a:p>
            <a:pPr marL="285750" indent="-285750">
              <a:buFontTx/>
              <a:buChar char="-"/>
            </a:pPr>
            <a:r>
              <a:rPr lang="pt-BR" sz="1800" dirty="0" smtClean="0">
                <a:solidFill>
                  <a:schemeClr val="tx1"/>
                </a:solidFill>
              </a:rPr>
              <a:t>Tarifa pública &lt;&gt; Tarifa remuneração (subsídios)</a:t>
            </a:r>
            <a:endParaRPr lang="pt-BR" sz="1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1751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152400" y="152400"/>
            <a:ext cx="9144000" cy="762000"/>
          </a:xfrm>
          <a:prstGeom prst="rect">
            <a:avLst/>
          </a:prstGeom>
        </p:spPr>
        <p:txBody>
          <a:bodyPr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9pPr>
          </a:lstStyle>
          <a:p>
            <a:r>
              <a:rPr lang="pt-BR" kern="0" dirty="0" smtClean="0"/>
              <a:t>Atributos regulatórios</a:t>
            </a:r>
            <a:endParaRPr lang="pt-BR" kern="0" dirty="0"/>
          </a:p>
        </p:txBody>
      </p:sp>
      <p:graphicFrame>
        <p:nvGraphicFramePr>
          <p:cNvPr id="4" name="Tabe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8184555"/>
              </p:ext>
            </p:extLst>
          </p:nvPr>
        </p:nvGraphicFramePr>
        <p:xfrm>
          <a:off x="1447800" y="1524000"/>
          <a:ext cx="6629400" cy="3575304"/>
        </p:xfrm>
        <a:graphic>
          <a:graphicData uri="http://schemas.openxmlformats.org/drawingml/2006/table">
            <a:tbl>
              <a:tblPr firstRow="1" firstCol="1" bandRow="1"/>
              <a:tblGrid>
                <a:gridCol w="1112736"/>
                <a:gridCol w="1520217"/>
                <a:gridCol w="1943370"/>
                <a:gridCol w="2053077"/>
              </a:tblGrid>
              <a:tr h="10763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Estrutura de delegação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Operação transporte coletivo convencional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Foco no serviço convencional e possibilidade de concorrência de serviços complementares controlada pelo poder público. Usuário não paga infraestrutura.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Perda de escala em caso de sistema complementar concorrente mal planejado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715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pt-BR" sz="1200">
                        <a:effectLst/>
                        <a:latin typeface="Calibri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Operação Transporte convencional e transporte complementar</a:t>
                      </a:r>
                      <a:endParaRPr lang="pt-BR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Ganhos de escala e otimização da receita com possibilidade de redução de tarifa. Usuário não paga infraestrutura.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Maiores custos regulatórios e de controle dos sistemas complementares principalmente com operadores individuais.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239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pt-BR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Operação de transporte e construção e operação de infraestrutura</a:t>
                      </a:r>
                      <a:endParaRPr lang="pt-BR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Viabilização de infraestruturas de transporte que otimizam os serviços. Geralmente o setor privado gerencia melhor os ativos.</a:t>
                      </a:r>
                      <a:endParaRPr lang="pt-BR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Altos custos administrativos e regulatórios. Pode ocorrer transferência de custos de infraestrutura para a tarifa de transporte, prejudicando o usuário.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6" name="Tabe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5225269"/>
              </p:ext>
            </p:extLst>
          </p:nvPr>
        </p:nvGraphicFramePr>
        <p:xfrm>
          <a:off x="1447800" y="950976"/>
          <a:ext cx="6553200" cy="420624"/>
        </p:xfrm>
        <a:graphic>
          <a:graphicData uri="http://schemas.openxmlformats.org/drawingml/2006/table">
            <a:tbl>
              <a:tblPr firstRow="1" firstCol="1" bandRow="1"/>
              <a:tblGrid>
                <a:gridCol w="1099946"/>
                <a:gridCol w="1502743"/>
                <a:gridCol w="1921033"/>
                <a:gridCol w="2029478"/>
              </a:tblGrid>
              <a:tr h="31432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Atributos regulatórios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Características</a:t>
                      </a:r>
                      <a:endParaRPr lang="pt-BR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Vantagens</a:t>
                      </a:r>
                      <a:endParaRPr lang="pt-BR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Desvantagens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CaixaDeTexto 2"/>
          <p:cNvSpPr txBox="1"/>
          <p:nvPr/>
        </p:nvSpPr>
        <p:spPr>
          <a:xfrm>
            <a:off x="769676" y="5334000"/>
            <a:ext cx="76963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pt-BR" sz="1400" dirty="0" smtClean="0">
                <a:solidFill>
                  <a:schemeClr val="tx1"/>
                </a:solidFill>
              </a:rPr>
              <a:t>Novas questões: separação </a:t>
            </a:r>
            <a:r>
              <a:rPr lang="pt-BR" sz="1400" dirty="0" err="1" smtClean="0">
                <a:solidFill>
                  <a:schemeClr val="tx1"/>
                </a:solidFill>
              </a:rPr>
              <a:t>capex</a:t>
            </a:r>
            <a:r>
              <a:rPr lang="pt-BR" sz="1400" dirty="0" smtClean="0">
                <a:solidFill>
                  <a:schemeClr val="tx1"/>
                </a:solidFill>
              </a:rPr>
              <a:t> e </a:t>
            </a:r>
            <a:r>
              <a:rPr lang="pt-BR" sz="1400" dirty="0" err="1" smtClean="0">
                <a:solidFill>
                  <a:schemeClr val="tx1"/>
                </a:solidFill>
              </a:rPr>
              <a:t>opex</a:t>
            </a:r>
            <a:r>
              <a:rPr lang="pt-BR" sz="1400" dirty="0" smtClean="0">
                <a:solidFill>
                  <a:schemeClr val="tx1"/>
                </a:solidFill>
              </a:rPr>
              <a:t> – eliminar barreiras de entrada no mercado e </a:t>
            </a:r>
          </a:p>
          <a:p>
            <a:r>
              <a:rPr lang="pt-BR" sz="1400" dirty="0" smtClean="0">
                <a:solidFill>
                  <a:schemeClr val="tx1"/>
                </a:solidFill>
              </a:rPr>
              <a:t>corrigir distorções  remuneratórias.</a:t>
            </a:r>
            <a:endParaRPr lang="pt-BR" sz="1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949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152400" y="152400"/>
            <a:ext cx="9144000" cy="762000"/>
          </a:xfrm>
          <a:prstGeom prst="rect">
            <a:avLst/>
          </a:prstGeom>
        </p:spPr>
        <p:txBody>
          <a:bodyPr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9pPr>
          </a:lstStyle>
          <a:p>
            <a:r>
              <a:rPr lang="pt-BR" kern="0" dirty="0" smtClean="0"/>
              <a:t>Atributos regulatórios</a:t>
            </a:r>
            <a:endParaRPr lang="pt-BR" kern="0" dirty="0"/>
          </a:p>
        </p:txBody>
      </p:sp>
      <p:graphicFrame>
        <p:nvGraphicFramePr>
          <p:cNvPr id="6" name="Tabe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9704267"/>
              </p:ext>
            </p:extLst>
          </p:nvPr>
        </p:nvGraphicFramePr>
        <p:xfrm>
          <a:off x="1447800" y="1143000"/>
          <a:ext cx="6553200" cy="420624"/>
        </p:xfrm>
        <a:graphic>
          <a:graphicData uri="http://schemas.openxmlformats.org/drawingml/2006/table">
            <a:tbl>
              <a:tblPr firstRow="1" firstCol="1" bandRow="1"/>
              <a:tblGrid>
                <a:gridCol w="1099946"/>
                <a:gridCol w="1502743"/>
                <a:gridCol w="1921033"/>
                <a:gridCol w="2029478"/>
              </a:tblGrid>
              <a:tr h="31432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Atributos regulatórios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Características</a:t>
                      </a:r>
                      <a:endParaRPr lang="pt-BR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Vantagens</a:t>
                      </a:r>
                      <a:endParaRPr lang="pt-BR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Desvantagens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7936773"/>
              </p:ext>
            </p:extLst>
          </p:nvPr>
        </p:nvGraphicFramePr>
        <p:xfrm>
          <a:off x="1362075" y="1932432"/>
          <a:ext cx="6791325" cy="2944368"/>
        </p:xfrm>
        <a:graphic>
          <a:graphicData uri="http://schemas.openxmlformats.org/drawingml/2006/table">
            <a:tbl>
              <a:tblPr firstRow="1" firstCol="1" bandRow="1"/>
              <a:tblGrid>
                <a:gridCol w="1139915"/>
                <a:gridCol w="1557348"/>
                <a:gridCol w="1990838"/>
                <a:gridCol w="2103224"/>
              </a:tblGrid>
              <a:tr h="7715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Organização e contratação dos serviços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Por linha</a:t>
                      </a:r>
                      <a:endParaRPr lang="pt-BR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Maior simplicidade regulatória.</a:t>
                      </a:r>
                      <a:endParaRPr lang="pt-BR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Dificuldades de ser realizar ajustes operacionais que envolvam mudanças de trajetos ou extenção de serviço.</a:t>
                      </a:r>
                      <a:endParaRPr lang="pt-BR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763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pt-BR" sz="1200" dirty="0">
                        <a:effectLst/>
                        <a:latin typeface="Calibri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Por frota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Maior facilidade por parte do poder público para atender as demandas sociais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Altos custos administrativos e regulatórios e necessidade de grande estrutura de planejamento operacional. Maior possibilidade de geração de déficits nas contas públicas.</a:t>
                      </a:r>
                      <a:endParaRPr lang="pt-BR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9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pt-BR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Por área</a:t>
                      </a:r>
                      <a:endParaRPr lang="pt-BR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Maior otimização da frota e não há restrições de alterações de trajetos dentro da área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Maior complexidade no controle público e social dos serviços. 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0356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152400" y="152400"/>
            <a:ext cx="9144000" cy="762000"/>
          </a:xfrm>
          <a:prstGeom prst="rect">
            <a:avLst/>
          </a:prstGeom>
        </p:spPr>
        <p:txBody>
          <a:bodyPr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9pPr>
          </a:lstStyle>
          <a:p>
            <a:r>
              <a:rPr lang="pt-BR" kern="0" dirty="0" smtClean="0"/>
              <a:t>Atributos regulatórios</a:t>
            </a:r>
            <a:endParaRPr lang="pt-BR" kern="0" dirty="0"/>
          </a:p>
        </p:txBody>
      </p:sp>
      <p:graphicFrame>
        <p:nvGraphicFramePr>
          <p:cNvPr id="6" name="Tabe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388097"/>
              </p:ext>
            </p:extLst>
          </p:nvPr>
        </p:nvGraphicFramePr>
        <p:xfrm>
          <a:off x="1447800" y="990600"/>
          <a:ext cx="6553200" cy="420624"/>
        </p:xfrm>
        <a:graphic>
          <a:graphicData uri="http://schemas.openxmlformats.org/drawingml/2006/table">
            <a:tbl>
              <a:tblPr firstRow="1" firstCol="1" bandRow="1"/>
              <a:tblGrid>
                <a:gridCol w="1099946"/>
                <a:gridCol w="1502743"/>
                <a:gridCol w="1921033"/>
                <a:gridCol w="2029478"/>
              </a:tblGrid>
              <a:tr h="31432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Atributos regulatórios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Características</a:t>
                      </a:r>
                      <a:endParaRPr lang="pt-BR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Vantagens</a:t>
                      </a:r>
                      <a:endParaRPr lang="pt-BR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Desvantagens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4" name="Tabe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8558807"/>
              </p:ext>
            </p:extLst>
          </p:nvPr>
        </p:nvGraphicFramePr>
        <p:xfrm>
          <a:off x="1362075" y="1600200"/>
          <a:ext cx="6867524" cy="4416552"/>
        </p:xfrm>
        <a:graphic>
          <a:graphicData uri="http://schemas.openxmlformats.org/drawingml/2006/table">
            <a:tbl>
              <a:tblPr firstRow="1" firstCol="1" bandRow="1"/>
              <a:tblGrid>
                <a:gridCol w="1152525"/>
                <a:gridCol w="1575002"/>
                <a:gridCol w="1930198"/>
                <a:gridCol w="2209799"/>
              </a:tblGrid>
              <a:tr h="10763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Remuneração operadores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Direta - remunerados diretamente pela tarifa  (receita privada)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Não gera déficits orçamentários e privilegia eficiência já que os operadores tem que buscar o equilíbrio econômico-financeiro e o aumento de demanda.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Pode comprometer a qualidade dos serviços já que o operador tende a reduzir oferta para aumentar produtividade. Dificulta política de integração.</a:t>
                      </a:r>
                      <a:endParaRPr lang="pt-BR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239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pt-BR" sz="1200">
                        <a:effectLst/>
                        <a:latin typeface="Calibri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Indireta - remunerados pela quilometragem produzida e frota (receita pública)</a:t>
                      </a:r>
                      <a:endParaRPr lang="pt-BR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Modelo propicia o aumento da oferta e da qualidade, pois não há objeções por parte do operador para se aumentar a oferta. Facilita integração tarifária.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Podem gerar défits e necessidade de subsídios. Pode ocorrer desequilibrios econômico-financeiros pelo descompasso entre oferta e demanda.</a:t>
                      </a:r>
                      <a:endParaRPr lang="pt-BR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239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pt-BR" sz="1200">
                        <a:effectLst/>
                        <a:latin typeface="Calibri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Indireta - remunerados pelo volume de passageiros transportados (tarifa de remuneração)</a:t>
                      </a:r>
                      <a:endParaRPr lang="pt-BR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Estimula o operador a atender bem a demanda para aumentar seus rendimentos; Facilita integração tarifária.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Podem gerar </a:t>
                      </a:r>
                      <a:r>
                        <a:rPr lang="pt-BR" sz="1200" dirty="0" err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défits</a:t>
                      </a:r>
                      <a:r>
                        <a:rPr lang="pt-BR" sz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e necessidade de subsídios ou no sentido inverso sobre lucro em caso de alta volatilidade da demanda.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67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pt-BR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indireta - mix km, frota e passageiros transportados</a:t>
                      </a:r>
                      <a:endParaRPr lang="pt-BR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Mix das duas anteriores.</a:t>
                      </a:r>
                      <a:endParaRPr lang="pt-BR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Mix das duas anteriores.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15758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152400" y="152400"/>
            <a:ext cx="9144000" cy="762000"/>
          </a:xfrm>
          <a:prstGeom prst="rect">
            <a:avLst/>
          </a:prstGeom>
        </p:spPr>
        <p:txBody>
          <a:bodyPr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9pPr>
          </a:lstStyle>
          <a:p>
            <a:r>
              <a:rPr lang="pt-BR" kern="0" dirty="0" smtClean="0"/>
              <a:t>Atributos regulatórios</a:t>
            </a:r>
            <a:endParaRPr lang="pt-BR" kern="0" dirty="0"/>
          </a:p>
        </p:txBody>
      </p:sp>
      <p:sp>
        <p:nvSpPr>
          <p:cNvPr id="2" name="CaixaDeTexto 1"/>
          <p:cNvSpPr txBox="1"/>
          <p:nvPr/>
        </p:nvSpPr>
        <p:spPr>
          <a:xfrm>
            <a:off x="266700" y="1314510"/>
            <a:ext cx="257795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000" dirty="0" smtClean="0">
                <a:solidFill>
                  <a:schemeClr val="tx1"/>
                </a:solidFill>
              </a:rPr>
              <a:t>Remuneração direta:</a:t>
            </a:r>
            <a:endParaRPr lang="pt-BR" sz="2000" dirty="0">
              <a:solidFill>
                <a:schemeClr val="tx1"/>
              </a:solidFill>
            </a:endParaRPr>
          </a:p>
        </p:txBody>
      </p:sp>
      <p:pic>
        <p:nvPicPr>
          <p:cNvPr id="5" name="Imagem 4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240" y="2667000"/>
            <a:ext cx="3250424" cy="1371600"/>
          </a:xfrm>
          <a:prstGeom prst="rect">
            <a:avLst/>
          </a:prstGeom>
          <a:noFill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" y="4038600"/>
            <a:ext cx="5541316" cy="62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13517" y="2198352"/>
            <a:ext cx="5105545" cy="3182755"/>
          </a:xfrm>
          <a:prstGeom prst="rect">
            <a:avLst/>
          </a:prstGeom>
        </p:spPr>
      </p:pic>
      <p:sp>
        <p:nvSpPr>
          <p:cNvPr id="10" name="Retângulo 9"/>
          <p:cNvSpPr/>
          <p:nvPr/>
        </p:nvSpPr>
        <p:spPr>
          <a:xfrm>
            <a:off x="4217324" y="1714620"/>
            <a:ext cx="59436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400" dirty="0">
                <a:solidFill>
                  <a:schemeClr val="tx1"/>
                </a:solidFill>
              </a:rPr>
              <a:t>Círculo vicioso do </a:t>
            </a:r>
            <a:r>
              <a:rPr lang="pt-BR" sz="1400" dirty="0" smtClean="0">
                <a:solidFill>
                  <a:schemeClr val="tx1"/>
                </a:solidFill>
              </a:rPr>
              <a:t>modelo de financiamento direto </a:t>
            </a:r>
            <a:r>
              <a:rPr lang="pt-BR" sz="1400" dirty="0">
                <a:solidFill>
                  <a:schemeClr val="tx1"/>
                </a:solidFill>
              </a:rPr>
              <a:t>do TPU</a:t>
            </a:r>
          </a:p>
        </p:txBody>
      </p:sp>
    </p:spTree>
    <p:extLst>
      <p:ext uri="{BB962C8B-B14F-4D97-AF65-F5344CB8AC3E}">
        <p14:creationId xmlns:p14="http://schemas.microsoft.com/office/powerpoint/2010/main" val="3996353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152400" y="152400"/>
            <a:ext cx="9144000" cy="762000"/>
          </a:xfrm>
          <a:prstGeom prst="rect">
            <a:avLst/>
          </a:prstGeom>
        </p:spPr>
        <p:txBody>
          <a:bodyPr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9pPr>
          </a:lstStyle>
          <a:p>
            <a:r>
              <a:rPr lang="pt-BR" kern="0" dirty="0" smtClean="0"/>
              <a:t>Atributos regulatórios</a:t>
            </a:r>
            <a:endParaRPr lang="pt-BR" kern="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389" t="38087" r="11777" b="18773"/>
          <a:stretch/>
        </p:blipFill>
        <p:spPr bwMode="auto">
          <a:xfrm>
            <a:off x="685800" y="2209800"/>
            <a:ext cx="6629400" cy="37368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457200" y="914400"/>
            <a:ext cx="8686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800" dirty="0" smtClean="0">
                <a:solidFill>
                  <a:schemeClr val="tx1"/>
                </a:solidFill>
              </a:rPr>
              <a:t>Remuneração indireta (Km produzida): aumenta qualidade dos serviços mas pode induzir a perda de produtividade (IPK – passageiro por km)</a:t>
            </a:r>
            <a:br>
              <a:rPr lang="pt-BR" sz="1800" dirty="0" smtClean="0">
                <a:solidFill>
                  <a:schemeClr val="tx1"/>
                </a:solidFill>
              </a:rPr>
            </a:br>
            <a:r>
              <a:rPr lang="pt-BR" sz="1800" dirty="0" smtClean="0">
                <a:solidFill>
                  <a:schemeClr val="tx1"/>
                </a:solidFill>
              </a:rPr>
              <a:t/>
            </a:r>
            <a:br>
              <a:rPr lang="pt-BR" sz="1800" dirty="0" smtClean="0">
                <a:solidFill>
                  <a:schemeClr val="tx1"/>
                </a:solidFill>
              </a:rPr>
            </a:br>
            <a:r>
              <a:rPr lang="pt-BR" sz="1800" dirty="0" smtClean="0">
                <a:solidFill>
                  <a:schemeClr val="tx1"/>
                </a:solidFill>
              </a:rPr>
              <a:t>Ex. São Paulo durante a municipalização do transporte (89/92)</a:t>
            </a:r>
            <a:endParaRPr lang="pt-BR" sz="1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1294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152400" y="152400"/>
            <a:ext cx="9144000" cy="762000"/>
          </a:xfrm>
          <a:prstGeom prst="rect">
            <a:avLst/>
          </a:prstGeom>
        </p:spPr>
        <p:txBody>
          <a:bodyPr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9pPr>
          </a:lstStyle>
          <a:p>
            <a:r>
              <a:rPr lang="pt-BR" kern="0" dirty="0" smtClean="0"/>
              <a:t>Atributos regulatórios</a:t>
            </a:r>
            <a:endParaRPr lang="pt-BR" kern="0" dirty="0"/>
          </a:p>
        </p:txBody>
      </p:sp>
      <p:sp>
        <p:nvSpPr>
          <p:cNvPr id="3" name="CaixaDeTexto 2"/>
          <p:cNvSpPr txBox="1"/>
          <p:nvPr/>
        </p:nvSpPr>
        <p:spPr>
          <a:xfrm>
            <a:off x="152400" y="878532"/>
            <a:ext cx="8915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800" dirty="0" smtClean="0">
                <a:solidFill>
                  <a:schemeClr val="tx1"/>
                </a:solidFill>
              </a:rPr>
              <a:t>Mix de base remuneratória</a:t>
            </a:r>
          </a:p>
          <a:p>
            <a:pPr marL="285750" indent="-285750">
              <a:buFontTx/>
              <a:buChar char="-"/>
            </a:pPr>
            <a:r>
              <a:rPr lang="pt-BR" sz="1800" dirty="0" smtClean="0">
                <a:solidFill>
                  <a:schemeClr val="tx1"/>
                </a:solidFill>
              </a:rPr>
              <a:t>Direta – passageiro transportado (Estimula eficiência e produtividade)</a:t>
            </a:r>
          </a:p>
          <a:p>
            <a:pPr marL="285750" indent="-285750">
              <a:buFontTx/>
              <a:buChar char="-"/>
            </a:pPr>
            <a:r>
              <a:rPr lang="pt-BR" sz="1800" dirty="0" smtClean="0">
                <a:solidFill>
                  <a:schemeClr val="tx1"/>
                </a:solidFill>
              </a:rPr>
              <a:t>Indireta – Km rodada (aumenta qualidade e capilaridade)</a:t>
            </a:r>
          </a:p>
          <a:p>
            <a:pPr marL="285750" indent="-285750">
              <a:buFontTx/>
              <a:buChar char="-"/>
            </a:pPr>
            <a:r>
              <a:rPr lang="pt-BR" sz="1800" dirty="0" smtClean="0">
                <a:solidFill>
                  <a:schemeClr val="tx1"/>
                </a:solidFill>
              </a:rPr>
              <a:t>Disponibilidade – por frota ou custo fixo (oferta mínima, estabilidade e atualidade)</a:t>
            </a:r>
            <a:endParaRPr lang="pt-BR" sz="1800" dirty="0">
              <a:solidFill>
                <a:schemeClr val="tx1"/>
              </a:solidFill>
            </a:endParaRPr>
          </a:p>
        </p:txBody>
      </p:sp>
      <p:sp>
        <p:nvSpPr>
          <p:cNvPr id="5" name="Retângulo 4"/>
          <p:cNvSpPr/>
          <p:nvPr/>
        </p:nvSpPr>
        <p:spPr bwMode="auto">
          <a:xfrm>
            <a:off x="838200" y="3505200"/>
            <a:ext cx="1905000" cy="304800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40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  <p:sp>
        <p:nvSpPr>
          <p:cNvPr id="7" name="Retângulo 6"/>
          <p:cNvSpPr/>
          <p:nvPr/>
        </p:nvSpPr>
        <p:spPr bwMode="auto">
          <a:xfrm>
            <a:off x="2743200" y="3505200"/>
            <a:ext cx="914400" cy="304800"/>
          </a:xfrm>
          <a:prstGeom prst="rect">
            <a:avLst/>
          </a:prstGeom>
          <a:solidFill>
            <a:srgbClr val="00B0F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40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  <p:sp>
        <p:nvSpPr>
          <p:cNvPr id="8" name="Retângulo 7"/>
          <p:cNvSpPr/>
          <p:nvPr/>
        </p:nvSpPr>
        <p:spPr bwMode="auto">
          <a:xfrm>
            <a:off x="3657600" y="3505200"/>
            <a:ext cx="457200" cy="304800"/>
          </a:xfrm>
          <a:prstGeom prst="rect">
            <a:avLst/>
          </a:prstGeom>
          <a:solidFill>
            <a:srgbClr val="FF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40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  <p:sp>
        <p:nvSpPr>
          <p:cNvPr id="12" name="Retângulo 11"/>
          <p:cNvSpPr/>
          <p:nvPr/>
        </p:nvSpPr>
        <p:spPr bwMode="auto">
          <a:xfrm>
            <a:off x="838200" y="5181600"/>
            <a:ext cx="1371600" cy="304800"/>
          </a:xfrm>
          <a:prstGeom prst="rect">
            <a:avLst/>
          </a:prstGeom>
          <a:solidFill>
            <a:srgbClr val="00B0F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40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  <p:sp>
        <p:nvSpPr>
          <p:cNvPr id="13" name="Retângulo 12"/>
          <p:cNvSpPr/>
          <p:nvPr/>
        </p:nvSpPr>
        <p:spPr bwMode="auto">
          <a:xfrm>
            <a:off x="2209800" y="5181600"/>
            <a:ext cx="909551" cy="304800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40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  <p:sp>
        <p:nvSpPr>
          <p:cNvPr id="14" name="Retângulo 13"/>
          <p:cNvSpPr/>
          <p:nvPr/>
        </p:nvSpPr>
        <p:spPr bwMode="auto">
          <a:xfrm>
            <a:off x="3119351" y="5181600"/>
            <a:ext cx="995449" cy="304800"/>
          </a:xfrm>
          <a:prstGeom prst="rect">
            <a:avLst/>
          </a:prstGeom>
          <a:solidFill>
            <a:srgbClr val="FF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40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513644" y="2344620"/>
            <a:ext cx="79944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800" dirty="0" smtClean="0">
                <a:solidFill>
                  <a:srgbClr val="C00000"/>
                </a:solidFill>
              </a:rPr>
              <a:t>Qual o mix ideal de peso de cada base remuneratórias em sistemas mistos?</a:t>
            </a:r>
            <a:endParaRPr lang="pt-BR" sz="1800" dirty="0">
              <a:solidFill>
                <a:srgbClr val="C00000"/>
              </a:solidFill>
            </a:endParaRPr>
          </a:p>
        </p:txBody>
      </p:sp>
      <p:sp>
        <p:nvSpPr>
          <p:cNvPr id="16" name="Retângulo 15"/>
          <p:cNvSpPr/>
          <p:nvPr/>
        </p:nvSpPr>
        <p:spPr bwMode="auto">
          <a:xfrm>
            <a:off x="838200" y="4362271"/>
            <a:ext cx="1143000" cy="304800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40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  <p:sp>
        <p:nvSpPr>
          <p:cNvPr id="17" name="Retângulo 16"/>
          <p:cNvSpPr/>
          <p:nvPr/>
        </p:nvSpPr>
        <p:spPr bwMode="auto">
          <a:xfrm>
            <a:off x="1981200" y="4362271"/>
            <a:ext cx="1676400" cy="304800"/>
          </a:xfrm>
          <a:prstGeom prst="rect">
            <a:avLst/>
          </a:prstGeom>
          <a:solidFill>
            <a:srgbClr val="00B0F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40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  <p:sp>
        <p:nvSpPr>
          <p:cNvPr id="18" name="Retângulo 17"/>
          <p:cNvSpPr/>
          <p:nvPr/>
        </p:nvSpPr>
        <p:spPr bwMode="auto">
          <a:xfrm>
            <a:off x="3657600" y="4362271"/>
            <a:ext cx="457200" cy="304800"/>
          </a:xfrm>
          <a:prstGeom prst="rect">
            <a:avLst/>
          </a:prstGeom>
          <a:solidFill>
            <a:srgbClr val="FF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40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  <p:sp>
        <p:nvSpPr>
          <p:cNvPr id="15" name="CaixaDeTexto 14"/>
          <p:cNvSpPr txBox="1"/>
          <p:nvPr/>
        </p:nvSpPr>
        <p:spPr>
          <a:xfrm>
            <a:off x="838200" y="3048000"/>
            <a:ext cx="349294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dirty="0" smtClean="0">
                <a:solidFill>
                  <a:schemeClr val="tx1"/>
                </a:solidFill>
              </a:rPr>
              <a:t>Tarifa                          Km         Frota</a:t>
            </a:r>
            <a:endParaRPr lang="pt-BR" sz="1600" dirty="0">
              <a:solidFill>
                <a:schemeClr val="tx1"/>
              </a:solidFill>
            </a:endParaRPr>
          </a:p>
        </p:txBody>
      </p:sp>
      <p:sp>
        <p:nvSpPr>
          <p:cNvPr id="20" name="CaixaDeTexto 19"/>
          <p:cNvSpPr txBox="1"/>
          <p:nvPr/>
        </p:nvSpPr>
        <p:spPr>
          <a:xfrm>
            <a:off x="788322" y="3985975"/>
            <a:ext cx="349294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dirty="0" smtClean="0">
                <a:solidFill>
                  <a:schemeClr val="tx1"/>
                </a:solidFill>
              </a:rPr>
              <a:t>Tarifa                  Km                 Frota</a:t>
            </a:r>
            <a:endParaRPr lang="pt-BR" sz="1600" dirty="0">
              <a:solidFill>
                <a:schemeClr val="tx1"/>
              </a:solidFill>
            </a:endParaRPr>
          </a:p>
        </p:txBody>
      </p:sp>
      <p:sp>
        <p:nvSpPr>
          <p:cNvPr id="21" name="CaixaDeTexto 20"/>
          <p:cNvSpPr txBox="1"/>
          <p:nvPr/>
        </p:nvSpPr>
        <p:spPr>
          <a:xfrm>
            <a:off x="788322" y="4813114"/>
            <a:ext cx="314669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dirty="0" smtClean="0">
                <a:solidFill>
                  <a:schemeClr val="tx1"/>
                </a:solidFill>
              </a:rPr>
              <a:t>Tarifa                   Km         Frota</a:t>
            </a:r>
            <a:endParaRPr lang="pt-BR" sz="1600" dirty="0">
              <a:solidFill>
                <a:schemeClr val="tx1"/>
              </a:solidFill>
            </a:endParaRPr>
          </a:p>
        </p:txBody>
      </p:sp>
      <p:sp>
        <p:nvSpPr>
          <p:cNvPr id="19" name="Seta para a direita 18"/>
          <p:cNvSpPr/>
          <p:nvPr/>
        </p:nvSpPr>
        <p:spPr bwMode="auto">
          <a:xfrm>
            <a:off x="4572000" y="3505200"/>
            <a:ext cx="533400" cy="304800"/>
          </a:xfrm>
          <a:prstGeom prst="rightArrow">
            <a:avLst/>
          </a:prstGeom>
          <a:solidFill>
            <a:schemeClr val="tx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40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  <p:sp>
        <p:nvSpPr>
          <p:cNvPr id="22" name="CaixaDeTexto 21"/>
          <p:cNvSpPr txBox="1"/>
          <p:nvPr/>
        </p:nvSpPr>
        <p:spPr>
          <a:xfrm>
            <a:off x="5562600" y="3471148"/>
            <a:ext cx="30508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1800" dirty="0" smtClean="0">
                <a:solidFill>
                  <a:schemeClr val="tx1"/>
                </a:solidFill>
              </a:rPr>
              <a:t>Baixa eficiência sistemas</a:t>
            </a:r>
            <a:endParaRPr lang="pt-BR" sz="1800" dirty="0">
              <a:solidFill>
                <a:schemeClr val="tx1"/>
              </a:solidFill>
            </a:endParaRPr>
          </a:p>
        </p:txBody>
      </p:sp>
      <p:sp>
        <p:nvSpPr>
          <p:cNvPr id="24" name="Seta para a direita 23"/>
          <p:cNvSpPr/>
          <p:nvPr/>
        </p:nvSpPr>
        <p:spPr bwMode="auto">
          <a:xfrm>
            <a:off x="4581698" y="4396323"/>
            <a:ext cx="533400" cy="304800"/>
          </a:xfrm>
          <a:prstGeom prst="rightArrow">
            <a:avLst/>
          </a:prstGeom>
          <a:solidFill>
            <a:schemeClr val="tx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40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  <p:sp>
        <p:nvSpPr>
          <p:cNvPr id="25" name="CaixaDeTexto 24"/>
          <p:cNvSpPr txBox="1"/>
          <p:nvPr/>
        </p:nvSpPr>
        <p:spPr>
          <a:xfrm>
            <a:off x="5572298" y="4362271"/>
            <a:ext cx="30893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1800" dirty="0" smtClean="0">
                <a:solidFill>
                  <a:schemeClr val="tx1"/>
                </a:solidFill>
              </a:rPr>
              <a:t>Baixa qualidade sistemas</a:t>
            </a:r>
            <a:endParaRPr lang="pt-BR" sz="1800" dirty="0">
              <a:solidFill>
                <a:schemeClr val="tx1"/>
              </a:solidFill>
            </a:endParaRPr>
          </a:p>
        </p:txBody>
      </p:sp>
      <p:sp>
        <p:nvSpPr>
          <p:cNvPr id="26" name="Seta para a direita 25"/>
          <p:cNvSpPr/>
          <p:nvPr/>
        </p:nvSpPr>
        <p:spPr bwMode="auto">
          <a:xfrm>
            <a:off x="4572000" y="5185720"/>
            <a:ext cx="533400" cy="304800"/>
          </a:xfrm>
          <a:prstGeom prst="rightArrow">
            <a:avLst/>
          </a:prstGeom>
          <a:solidFill>
            <a:schemeClr val="tx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40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  <p:sp>
        <p:nvSpPr>
          <p:cNvPr id="27" name="CaixaDeTexto 26"/>
          <p:cNvSpPr txBox="1"/>
          <p:nvPr/>
        </p:nvSpPr>
        <p:spPr>
          <a:xfrm>
            <a:off x="5604163" y="5144800"/>
            <a:ext cx="33431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1800" dirty="0" smtClean="0">
                <a:solidFill>
                  <a:schemeClr val="tx1"/>
                </a:solidFill>
              </a:rPr>
              <a:t>Baixa disponibilidade e eq. obsoletos</a:t>
            </a:r>
            <a:endParaRPr lang="pt-BR" sz="1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578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152400" y="152400"/>
            <a:ext cx="9144000" cy="762000"/>
          </a:xfrm>
          <a:prstGeom prst="rect">
            <a:avLst/>
          </a:prstGeom>
        </p:spPr>
        <p:txBody>
          <a:bodyPr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9pPr>
          </a:lstStyle>
          <a:p>
            <a:r>
              <a:rPr lang="pt-BR" kern="0" dirty="0" smtClean="0"/>
              <a:t>Atributos regulatórios</a:t>
            </a:r>
            <a:endParaRPr lang="pt-BR" kern="0" dirty="0"/>
          </a:p>
        </p:txBody>
      </p:sp>
      <p:sp>
        <p:nvSpPr>
          <p:cNvPr id="4" name="Retângulo 3"/>
          <p:cNvSpPr/>
          <p:nvPr/>
        </p:nvSpPr>
        <p:spPr>
          <a:xfrm>
            <a:off x="457200" y="936010"/>
            <a:ext cx="81534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800" dirty="0" smtClean="0">
                <a:solidFill>
                  <a:schemeClr val="tx1"/>
                </a:solidFill>
              </a:rPr>
              <a:t>Gráfico: </a:t>
            </a:r>
            <a:r>
              <a:rPr lang="pt-BR" sz="1800" dirty="0">
                <a:solidFill>
                  <a:schemeClr val="tx1"/>
                </a:solidFill>
              </a:rPr>
              <a:t>evolução demanda pagante e </a:t>
            </a:r>
            <a:r>
              <a:rPr lang="pt-BR" sz="1800" dirty="0" smtClean="0">
                <a:solidFill>
                  <a:schemeClr val="tx1"/>
                </a:solidFill>
              </a:rPr>
              <a:t>total do STPC de São Paulo </a:t>
            </a:r>
            <a:r>
              <a:rPr lang="pt-BR" sz="1800" dirty="0">
                <a:solidFill>
                  <a:schemeClr val="tx1"/>
                </a:solidFill>
              </a:rPr>
              <a:t>e correspondente índice de equivalência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2319440" y="4049613"/>
            <a:ext cx="409278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dirty="0" smtClean="0">
                <a:solidFill>
                  <a:schemeClr val="tx1"/>
                </a:solidFill>
              </a:rPr>
              <a:t>Fonte: Elaboração própria com dados da </a:t>
            </a:r>
            <a:r>
              <a:rPr lang="pt-BR" sz="1400" dirty="0" err="1" smtClean="0">
                <a:solidFill>
                  <a:schemeClr val="tx1"/>
                </a:solidFill>
              </a:rPr>
              <a:t>Sptrans</a:t>
            </a:r>
            <a:endParaRPr lang="pt-BR" sz="1400" dirty="0">
              <a:solidFill>
                <a:schemeClr val="tx1"/>
              </a:solidFill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571500" y="4648200"/>
            <a:ext cx="83058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1800" dirty="0" smtClean="0">
                <a:solidFill>
                  <a:schemeClr val="tx1"/>
                </a:solidFill>
              </a:rPr>
              <a:t>Remuneração operadores dissociada do passageiro pagante (arrecadação) e pode ficar dissociada do custo do serviço se não houver procedimentos frequentes de revisão tarifária – tendência de aumento das subvenções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1800" dirty="0" smtClean="0">
                <a:solidFill>
                  <a:schemeClr val="tx1"/>
                </a:solidFill>
              </a:rPr>
              <a:t>Problema – remuneração das viagens integradas no modelo indireto (remuneração teto)</a:t>
            </a:r>
            <a:endParaRPr lang="pt-BR" sz="1800" dirty="0">
              <a:solidFill>
                <a:schemeClr val="tx1"/>
              </a:solidFill>
            </a:endParaRPr>
          </a:p>
        </p:txBody>
      </p:sp>
      <p:pic>
        <p:nvPicPr>
          <p:cNvPr id="8" name="Imagem 7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1735038"/>
            <a:ext cx="4007268" cy="2286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983177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152400" y="152400"/>
            <a:ext cx="9144000" cy="762000"/>
          </a:xfrm>
          <a:prstGeom prst="rect">
            <a:avLst/>
          </a:prstGeom>
        </p:spPr>
        <p:txBody>
          <a:bodyPr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9pPr>
          </a:lstStyle>
          <a:p>
            <a:r>
              <a:rPr lang="pt-BR" kern="0" dirty="0" smtClean="0"/>
              <a:t>Atributos regulatórios</a:t>
            </a:r>
            <a:endParaRPr lang="pt-BR" kern="0" dirty="0"/>
          </a:p>
        </p:txBody>
      </p:sp>
      <p:graphicFrame>
        <p:nvGraphicFramePr>
          <p:cNvPr id="6" name="Tabe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089774"/>
              </p:ext>
            </p:extLst>
          </p:nvPr>
        </p:nvGraphicFramePr>
        <p:xfrm>
          <a:off x="1295400" y="1219200"/>
          <a:ext cx="6553200" cy="420624"/>
        </p:xfrm>
        <a:graphic>
          <a:graphicData uri="http://schemas.openxmlformats.org/drawingml/2006/table">
            <a:tbl>
              <a:tblPr firstRow="1" firstCol="1" bandRow="1"/>
              <a:tblGrid>
                <a:gridCol w="1099946"/>
                <a:gridCol w="1502743"/>
                <a:gridCol w="1921033"/>
                <a:gridCol w="2029478"/>
              </a:tblGrid>
              <a:tr h="31432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Atributos regulatórios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Características</a:t>
                      </a:r>
                      <a:endParaRPr lang="pt-BR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Vantagens</a:t>
                      </a:r>
                      <a:endParaRPr lang="pt-BR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Desvantagens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1459860"/>
              </p:ext>
            </p:extLst>
          </p:nvPr>
        </p:nvGraphicFramePr>
        <p:xfrm>
          <a:off x="1371601" y="1828800"/>
          <a:ext cx="6324599" cy="2944368"/>
        </p:xfrm>
        <a:graphic>
          <a:graphicData uri="http://schemas.openxmlformats.org/drawingml/2006/table">
            <a:tbl>
              <a:tblPr firstRow="1" firstCol="1" bandRow="1"/>
              <a:tblGrid>
                <a:gridCol w="1061576"/>
                <a:gridCol w="1450322"/>
                <a:gridCol w="1907701"/>
                <a:gridCol w="1905000"/>
              </a:tblGrid>
              <a:tr h="9239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Planejamento tático e operacional (</a:t>
                      </a:r>
                      <a:r>
                        <a:rPr lang="pt-BR" sz="1200" b="1" dirty="0" err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horarios</a:t>
                      </a:r>
                      <a:r>
                        <a:rPr lang="pt-BR" sz="12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, rotas, tecnologias, etc.)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Responsabilidade do poder público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Visão mais social no dimensionamento dos serviços. Maior foco na qualidade dos serviços.</a:t>
                      </a:r>
                      <a:endParaRPr lang="pt-BR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Pouca agilidade nos processos de ajustes e alterações operacionais. Maior distanciamento entre o que ocorre nas ruas e os planejadores.</a:t>
                      </a:r>
                      <a:endParaRPr lang="pt-BR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715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pt-BR" sz="1200" dirty="0">
                        <a:effectLst/>
                        <a:latin typeface="Calibri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Responsabilidade operadores privados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Maior proximidade com os problemas operacionais, permitindo maior agilidade nas respostas.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Tendem a realizar dimensionamento com vistas ao aumento da lucratividade. Serviços sociais ficam em 2o. Plano.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Responsabilidade partilhada</a:t>
                      </a:r>
                      <a:endParaRPr lang="pt-BR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Mix das duas anteriores.</a:t>
                      </a:r>
                      <a:endParaRPr lang="pt-BR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Mix das duas anteriores.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62941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3763" y="1813123"/>
            <a:ext cx="4797425" cy="2755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152400" y="152400"/>
            <a:ext cx="9144000" cy="762000"/>
          </a:xfrm>
          <a:prstGeom prst="rect">
            <a:avLst/>
          </a:prstGeom>
        </p:spPr>
        <p:txBody>
          <a:bodyPr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9pPr>
          </a:lstStyle>
          <a:p>
            <a:r>
              <a:rPr lang="pt-BR" kern="0" dirty="0" smtClean="0"/>
              <a:t>Atributos regulatórios</a:t>
            </a:r>
            <a:endParaRPr lang="pt-BR" kern="0" dirty="0"/>
          </a:p>
        </p:txBody>
      </p:sp>
      <p:sp>
        <p:nvSpPr>
          <p:cNvPr id="4" name="Retângulo 3"/>
          <p:cNvSpPr/>
          <p:nvPr/>
        </p:nvSpPr>
        <p:spPr>
          <a:xfrm>
            <a:off x="457200" y="936010"/>
            <a:ext cx="81534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800" dirty="0" smtClean="0">
                <a:solidFill>
                  <a:schemeClr val="tx1"/>
                </a:solidFill>
              </a:rPr>
              <a:t>Gráfico: </a:t>
            </a:r>
            <a:r>
              <a:rPr lang="pt-BR" sz="1800" dirty="0">
                <a:solidFill>
                  <a:schemeClr val="tx1"/>
                </a:solidFill>
              </a:rPr>
              <a:t>Passageiros pagantes e produção quilométrica do sistema de transporte por ônibus de Belo Horizonte.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1819275" y="4569023"/>
            <a:ext cx="101983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000" dirty="0" smtClean="0">
                <a:solidFill>
                  <a:schemeClr val="tx1"/>
                </a:solidFill>
              </a:rPr>
              <a:t>Fonte: </a:t>
            </a:r>
            <a:r>
              <a:rPr lang="pt-BR" sz="1000" dirty="0" err="1" smtClean="0">
                <a:solidFill>
                  <a:schemeClr val="tx1"/>
                </a:solidFill>
              </a:rPr>
              <a:t>Bhtrans</a:t>
            </a:r>
            <a:endParaRPr lang="pt-BR" sz="1000" dirty="0">
              <a:solidFill>
                <a:schemeClr val="tx1"/>
              </a:solidFill>
            </a:endParaRPr>
          </a:p>
        </p:txBody>
      </p:sp>
      <p:cxnSp>
        <p:nvCxnSpPr>
          <p:cNvPr id="7" name="Conector de seta reta 6"/>
          <p:cNvCxnSpPr/>
          <p:nvPr/>
        </p:nvCxnSpPr>
        <p:spPr bwMode="auto">
          <a:xfrm>
            <a:off x="4352925" y="1981200"/>
            <a:ext cx="419100" cy="228600"/>
          </a:xfrm>
          <a:prstGeom prst="straightConnector1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10" name="CaixaDeTexto 9"/>
          <p:cNvSpPr txBox="1"/>
          <p:nvPr/>
        </p:nvSpPr>
        <p:spPr>
          <a:xfrm>
            <a:off x="733426" y="4876800"/>
            <a:ext cx="8305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1800" dirty="0" smtClean="0">
                <a:solidFill>
                  <a:schemeClr val="tx1"/>
                </a:solidFill>
              </a:rPr>
              <a:t>Desde 2009 sistema opera sobre novo contrato – Operação por área, remuneração direta e “liberdade” para especificação serviços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1800" dirty="0" smtClean="0">
                <a:solidFill>
                  <a:schemeClr val="tx1"/>
                </a:solidFill>
              </a:rPr>
              <a:t>Remuneração operadores – passageiro pagante (arrecadação) – custos dos serviços</a:t>
            </a:r>
            <a:endParaRPr lang="pt-BR" sz="1800" dirty="0">
              <a:solidFill>
                <a:schemeClr val="tx1"/>
              </a:solidFill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3200400" y="1905000"/>
            <a:ext cx="121860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000" dirty="0" smtClean="0">
                <a:solidFill>
                  <a:schemeClr val="tx1"/>
                </a:solidFill>
              </a:rPr>
              <a:t>Alteração contrato</a:t>
            </a:r>
            <a:endParaRPr lang="pt-BR" sz="1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6657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152400" y="152400"/>
            <a:ext cx="9144000" cy="762000"/>
          </a:xfrm>
          <a:prstGeom prst="rect">
            <a:avLst/>
          </a:prstGeom>
        </p:spPr>
        <p:txBody>
          <a:bodyPr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9pPr>
          </a:lstStyle>
          <a:p>
            <a:r>
              <a:rPr lang="pt-BR" kern="0" dirty="0" smtClean="0"/>
              <a:t>Atributos regulatórios</a:t>
            </a:r>
            <a:endParaRPr lang="pt-BR" kern="0" dirty="0"/>
          </a:p>
        </p:txBody>
      </p:sp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1523297"/>
              </p:ext>
            </p:extLst>
          </p:nvPr>
        </p:nvGraphicFramePr>
        <p:xfrm>
          <a:off x="1295400" y="1981200"/>
          <a:ext cx="6629400" cy="2734056"/>
        </p:xfrm>
        <a:graphic>
          <a:graphicData uri="http://schemas.openxmlformats.org/drawingml/2006/table">
            <a:tbl>
              <a:tblPr firstRow="1" firstCol="1" bandRow="1"/>
              <a:tblGrid>
                <a:gridCol w="1112736"/>
                <a:gridCol w="1520217"/>
                <a:gridCol w="1943370"/>
                <a:gridCol w="2053077"/>
              </a:tblGrid>
              <a:tr h="619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Financiamento da operação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Tarifa 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Controle de receitas simplificado e não compromete orçamento público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Nível tarifário elevado e pouca margem para promover aumento de qualidade.</a:t>
                      </a:r>
                      <a:endParaRPr lang="pt-BR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9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pt-BR" sz="1200">
                        <a:effectLst/>
                        <a:latin typeface="Calibri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Tarifa e receitas acessórias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Redução do nível da tarifa ou aumento de qualidade sem comprometer orçamento público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Controle de receitas mais complexo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715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pt-BR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Tarifas, receitas acessórias e subvenções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Redução do nível da tarifa ou aumento de qualidade dos serviços. Maior justiça social no financiamento do TPU.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Controle de receitas mais complexo e dependendo das fontes, com alto grau de incerteza; Comprometimento do orçamento público.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4" name="Tabe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1167655"/>
              </p:ext>
            </p:extLst>
          </p:nvPr>
        </p:nvGraphicFramePr>
        <p:xfrm>
          <a:off x="1295400" y="1219200"/>
          <a:ext cx="6553200" cy="420624"/>
        </p:xfrm>
        <a:graphic>
          <a:graphicData uri="http://schemas.openxmlformats.org/drawingml/2006/table">
            <a:tbl>
              <a:tblPr firstRow="1" firstCol="1" bandRow="1"/>
              <a:tblGrid>
                <a:gridCol w="1099946"/>
                <a:gridCol w="1502743"/>
                <a:gridCol w="1921033"/>
                <a:gridCol w="2029478"/>
              </a:tblGrid>
              <a:tr h="31432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Atributos regulatórios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Características</a:t>
                      </a:r>
                      <a:endParaRPr lang="pt-BR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Vantagens</a:t>
                      </a:r>
                      <a:endParaRPr lang="pt-BR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Desvantagens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CaixaDeTexto 4"/>
          <p:cNvSpPr txBox="1"/>
          <p:nvPr/>
        </p:nvSpPr>
        <p:spPr>
          <a:xfrm>
            <a:off x="1371600" y="5286970"/>
            <a:ext cx="48740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800" dirty="0" smtClean="0">
                <a:solidFill>
                  <a:schemeClr val="tx1"/>
                </a:solidFill>
              </a:rPr>
              <a:t>Constituição de fundos de financiamento TPU</a:t>
            </a:r>
            <a:endParaRPr lang="pt-BR" sz="1800" dirty="0">
              <a:solidFill>
                <a:schemeClr val="tx1"/>
              </a:solidFill>
            </a:endParaRPr>
          </a:p>
        </p:txBody>
      </p:sp>
      <p:sp>
        <p:nvSpPr>
          <p:cNvPr id="6" name="Chave esquerda 5"/>
          <p:cNvSpPr/>
          <p:nvPr/>
        </p:nvSpPr>
        <p:spPr bwMode="auto">
          <a:xfrm>
            <a:off x="6324600" y="4953000"/>
            <a:ext cx="274319" cy="990600"/>
          </a:xfrm>
          <a:prstGeom prst="leftBrac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4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6629400" y="4982170"/>
            <a:ext cx="115929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800" dirty="0" smtClean="0">
                <a:solidFill>
                  <a:schemeClr val="tx1"/>
                </a:solidFill>
              </a:rPr>
              <a:t>Federal</a:t>
            </a:r>
            <a:br>
              <a:rPr lang="pt-BR" sz="1800" dirty="0" smtClean="0">
                <a:solidFill>
                  <a:schemeClr val="tx1"/>
                </a:solidFill>
              </a:rPr>
            </a:br>
            <a:r>
              <a:rPr lang="pt-BR" sz="1800" dirty="0" smtClean="0">
                <a:solidFill>
                  <a:schemeClr val="tx1"/>
                </a:solidFill>
              </a:rPr>
              <a:t>Estadual</a:t>
            </a:r>
            <a:br>
              <a:rPr lang="pt-BR" sz="1800" dirty="0" smtClean="0">
                <a:solidFill>
                  <a:schemeClr val="tx1"/>
                </a:solidFill>
              </a:rPr>
            </a:br>
            <a:r>
              <a:rPr lang="pt-BR" sz="1800" dirty="0" smtClean="0">
                <a:solidFill>
                  <a:schemeClr val="tx1"/>
                </a:solidFill>
              </a:rPr>
              <a:t>Municipal</a:t>
            </a:r>
            <a:endParaRPr lang="pt-BR" sz="1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4871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152400" y="152400"/>
            <a:ext cx="9144000" cy="762000"/>
          </a:xfrm>
          <a:prstGeom prst="rect">
            <a:avLst/>
          </a:prstGeom>
        </p:spPr>
        <p:txBody>
          <a:bodyPr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9pPr>
          </a:lstStyle>
          <a:p>
            <a:r>
              <a:rPr lang="pt-BR" kern="0" dirty="0" smtClean="0"/>
              <a:t>Atributos regulatórios</a:t>
            </a:r>
            <a:endParaRPr lang="pt-BR" kern="0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928730"/>
            <a:ext cx="3833145" cy="2658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2928730"/>
            <a:ext cx="3872799" cy="2686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476250" y="2362200"/>
            <a:ext cx="82066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 smtClean="0">
                <a:solidFill>
                  <a:schemeClr val="tx1"/>
                </a:solidFill>
              </a:rPr>
              <a:t>Gastos per capita das famílias metropolitanas com despesas de transporte, uso do espaço e IPTU</a:t>
            </a:r>
            <a:endParaRPr lang="pt-BR" sz="1200" dirty="0">
              <a:solidFill>
                <a:schemeClr val="tx1"/>
              </a:solidFill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381000" y="1219200"/>
            <a:ext cx="52461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dirty="0" smtClean="0">
                <a:solidFill>
                  <a:schemeClr val="tx1"/>
                </a:solidFill>
              </a:rPr>
              <a:t>Financiamento TPU muito regressivo</a:t>
            </a:r>
            <a:endParaRPr lang="pt-BR" sz="2400" dirty="0">
              <a:solidFill>
                <a:schemeClr val="tx1"/>
              </a:solidFill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476250" y="5639138"/>
            <a:ext cx="313098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000" dirty="0" smtClean="0">
                <a:solidFill>
                  <a:schemeClr val="tx1"/>
                </a:solidFill>
              </a:rPr>
              <a:t>Fonte: Elaboração própria com dados da POF/IBGE</a:t>
            </a:r>
            <a:endParaRPr lang="pt-BR" sz="1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899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Espaço Reservado para Conteúdo 2">
            <a:extLst>
              <a:ext uri="{FF2B5EF4-FFF2-40B4-BE49-F238E27FC236}">
                <a16:creationId xmlns:a16="http://schemas.microsoft.com/office/drawing/2014/main" xmlns="" id="{B208EC97-0BF6-FF32-9B7D-44EFA8E45E18}"/>
              </a:ext>
            </a:extLst>
          </p:cNvPr>
          <p:cNvSpPr txBox="1">
            <a:spLocks/>
          </p:cNvSpPr>
          <p:nvPr/>
        </p:nvSpPr>
        <p:spPr>
          <a:xfrm>
            <a:off x="13855" y="61094"/>
            <a:ext cx="9130145" cy="53557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t-BR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Tarifação e custeio: </a:t>
            </a:r>
            <a:r>
              <a:rPr lang="pt-BR" sz="2400" dirty="0" smtClean="0">
                <a:solidFill>
                  <a:schemeClr val="bg1"/>
                </a:solidFill>
                <a:latin typeface="Trebuchet MS" panose="020B0603020202020204"/>
              </a:rPr>
              <a:t>Novos modelos de financiamento do TPU</a:t>
            </a:r>
          </a:p>
          <a:p>
            <a:pPr fontAlgn="auto">
              <a:spcAft>
                <a:spcPts val="0"/>
              </a:spcAft>
            </a:pPr>
            <a:endParaRPr lang="pt-BR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AutoShape 2" descr="data:image/png;base64,iVBORw0KGgoAAAANSUhEUgAAAacAAABHCAYAAACj3IiuAAAAAXNSR0IArs4c6QAAIABJREFUeF7t3QW4rUXVB/DBQjFRwESRsANFsRAMLEwssFDs7sQOFBC7C7u7EywsbBE7wA7sBAOf33zfus59fXecc/Y5+z1nr3kensu9e+/3nfnPmvVfNTNbnHLKKaeUbIlAIpAIJAKJwIAQ2CLJaUCzkV1JBBKBRCARqAgkOaUgJAKJQCKQCAwOgSSnwU1JdigRSAQSgUQgySllIBFIBBKBRGBwCCQ5DW5KskOJQCKQCCQCSU4pA4lAIpAIJAKDQyDJaXBTkh1KBBKBRCARSHJKGUgEEoFEIBEYHAJJToObkuxQIpAIJAKJQJJTykAikAgkAonA4BBIchrclGSHEoFEIBFIBJKcUgYSgUQgEUgEBodAktPgpiQ7lAgkAolAIpDklDKQCCQCiUAiMDgEkpzmMCVf/epXy3vf+95yn/vcp5z5zGeeQw/ylYlAIpAIDBuBJKdVmJ+//OUv5fGPf3z5+Mc/Xs5whjOUG97whuXud797Od3pTlde97rXlQc84AHlsMMOK3e+85173/7Pf/6zvOc97ykPe9jDyk9+8pOy1VZblac85SnlZje7Wdl6663rb372s5+V17zmNeWJT3xiOc95zlOe+9znlmtd61rLHg3CvN71rlducYtblKc97WnlNKc5zbKf1f7wRz/6UfnDH/5Qttlmm3LCCSeUS17ykuUjH/lIufzlL1/7PcTmirNPfepT5alPfWr505/+VC5wgQuUb3/722XbbbctD3nIQ8pVrnKVssUWW0zd9X/84x/lfe97X3nZy15WMfjgBz9YznWuc/3P7z//+c+XF7/4xVVGtCtf+cplhx12KN/85jfL3/72t3KNa1yj3OlOdyoXvvCFl/T+qTu6Bl+cFotJXSFXsHrDG95Q7nnPe5YHPvCBk34y1edf+9rXyktf+tLylre8pf65zz77TPW77pesz3e/+91VD5D/XXbZpeyxxx7l2GOPLT/96U+rDD3iEY8oF7nIRZb1/NX40Te+8Y1yr3vdq7z61a8u5zvf+VbjFUt6ZpLTkuCa/GWLD/l89rOfLe9///srOSEmQs5L+ta3vlUVH2I505nONPaB73znO8ttbnObst1225UjjzyyXPCCF9zs+z/84Q8roTznOc9ZETF56He/+91yl7vcpdz85jevAroU5TtqEL/+9a9r/yjXaKc61anKk5/85HLve997Ju+YPCNL+4b5e/CDH1xe8YpXlGc/+9nltre9bTn1qU9d/vWvf9U5u+9971vucIc7lMMPP7yc9rSn3fRwyshch/HQfetvf/vbcoMb3KD482Mf+1gvOfnNl7/85XLta1+7nOMc59jse8cff3ydF7/Vp6c//enljGc849IGN5BvT4vFpO6aj7vd7W7VQJsVOTFMHv3oR5dnPOMZ5c1vfvOyySn6bk0xNto+fv/73y83velNq6Hy9re/vVz96lefNNQ1+fzggw+ua5NxSmfNuyU5zXgGQrkQRhP85z//uTz84Q+vFtTf//73cqtb3ap6QSynSe2Pf/xjudGNblRY1H0CY/G84AUvKO94xzvKWc5ylkmPm8vnf/3rXwtCYpFe9KIXHXQYk2J65jOfWR71qEdVpQfzlqR9/qAHPai86EUvKk960pPK/e9///q5ebrjHe9YHvnIR5bLXOYyvTiTA8SPZJZDTh7qPeTH7w888MCqQFuCnMsEL+Ol02Ix6dG8UZ7+LMnJOxE/glotcvIOXvnjHve4cvvb3748//nPnzTUVf+cXIq8MLJENd71rnfNXackOc142i0YCoTXJCzDVeYmU2YsEwvz0EMPndprsEBY6rvttlslobOf/ey1x8I8+++/f/VMhmDlzBjGuTwuFuivfvWrTfPX7cinP/3pijlv9sMf/nA55znPWQnLPH3oQx9aVXLSF/K099571/n/wAc+UK5whSvMBauVvDTJ6b8EOBRyeuELX1jD7SIHojSvfe1ry41vfOOVTPOKf5vktGIIN38Az+mWt7xljYVf9rKXrdb3la50pZpvosS4+EuJ51KU17nOdcp3vvOdGmpiKWqf+9znKikJC8hLRBOe8x5KS2z7i1/8YnnJS15SLnWpSxW5MPkO3sGee+5ZjjvuuKpgWXD69KxnPauc9axnrfF2IUeCyjP76Ec/Wq0qMXieHA8hLHahCZ4Gr+KXv/xlJd3nPe95NcauffKTn6ykTKELZ7L+5V7Oe97zbiJZnghFK2xJ+V/60peu3mV8p0XYe77yla+Ul7/85ZVAhOAsLPhc/OIXr/juvPPO9SfjsOib9je+8Y3VA9KPo446qhJQt5kPuR8hVe866aSTKn5yIMJ2xq1P8oSwE3rSLzmrH/zgB+VsZzvbsj0nfTGH5Iv35L1yYEKOb33rW6sRRM7IoHym8LL85dve9raKkXFtv/321fMzt7xD3xHK0U+tG3IdNX/yhdPOQ8jROCyM6wlPeEKBr7wkWdM34wjv1XwKbcLQ94WNyXB4TtPIa9+8G+NBBx1Uc4tk+Oc//3md39ZzEo6XAxa2lYdkJIiGyAML+45qfWG93/3ud3UOhf7pietf//qbfm7Neq7xeYexWq/Wb4u3PBsCETI/97nPXcjuj3/84+rxkTNryLPPf/7zT9Rw1uStb33r+lv/v++++5ZrXvOa9fdC1fNqSU4zRt4CsVgIiqQ3ZbXffvvVMIw4M29nqY1iQTgsZgJz+tOfvv5da0NPYvlIQIgPaWkETZ+46cJrFj1yoajkTV7/+tfXuLokO0tJ6C3I6ZWvfGVNNlPCPpMDI8RBkpSF/Ifijr322mtTvoQy9j4LHamJqR9xxBE1ZHC1q12thjT1A9FQQEJ+4RVS8gpINAnl7uLyGwlmxOxz/RGGQbo8TDk6eFEA47DoC4NGOOeqV73qJgy6cxVWP4UWSpEC0v/wnPSRIqN8YlzyDHJJSH25Yb3oSyg8Y2d4yI3x2GPeQl4o8sc+9rHlmGOOKTe5yU2qPCJM4yM/jAQhHPOMiFnxjAOWM3kwv6Pmz3sp0EnzoM/TYKE4wDPNoyiBsBeiDO+QEjafhxxySF1DMIa/KETMwyR57Vt3jBAyjIjIpbXCQEHoQU5f+MIXqvxba/FuhEGZe3eEd/ueH3Ml3LvrrrtWQjVG77JurJVoiImOQJTeF4bpb37zm2qIMSzuete7Vrn33Mc85jG1YOq6171uET6HF4NDIZZ17zvW+KTGQGWwMG6MnwGqQGrennmS06SZm8HnCIWwh7UvxEfQhP1YvpMq4yLc9Itf/KISxI477litdIUQbTKVYFFMvB+KS46LkCLKUIgRpw+rO4bn2YiDFxZK7utf/3q1qAk8MgtysiCRCgXHums9Ld/nNbAMWZj6aGEiQIvPO3baaaf6G1avhWUxwiFaKFf/jkhHLfqWELr933LLLSdi0X3urMgpQm88qEjUTxvKGlUQ0fa1JSfKGumxcCk/DRYUC9wpMl6A7yAoBKD15Wti/Awb32dFj5s/3nWXmLvzwNhgVE3CgnxSqghVZWfkZBAEUiJrFDTijCrP7hjGyWtfwUSExnm/IcOwaXNOcOC98fr1Mbz5IA7zSrm30Yu+uULQiMX36QOkwUBCCAw7jbEAJ/Ok2AUBC7UhIMYdI7eLd59cxRxYZ29605vGFs7QGSpAGYQRlYn1x1hh+EzSTzNQkb2PSHJaLWT//7kEC1GwuihnVpkSWOEAlo4kOSt1XGutRAIkzEfJjCqE4EGxhHguFjMB7JJTN4ncR076JGR09NFH17CB50TlkXEQaKWwofBGjQG5GjNLm7IRoqAMLDgWc7cvQpHGKDQ5anFNUopRCTkOi25/KQfVeMbEC1Ix122sWApLmMfCtbC7fYnntGGhWZETg4M8sb6FPnlB+gPHURVrQXjTklO3EGDU/E1DTuQGptNgQb5soTA2HgaC9TtyYIxK+VsS6SPYUfLah41Qq/AV8mtluCWny13ucjWMKzzaerzWpDVAPoPMRxlR3Wo93zMOnr6QXJAbOeKRj/Osl0JOraE5am1KDwgrIkMRGY2MnXjiidXIRY4Xu9jFVllL9j8+yWkVYY/wjkVsgVIOJjxiuUJbQhijKrzarrWJcCXpvIpuIYT3WWSsThbZJS5xif+pEBtV4dRHTsj0dre7XVXWyFXuKaqjKEheEMG1+EKw2z5TNuLn3knJWACtdxaK6x73uMdm4YdQphTvqGdPIifvmoRFd+oDY+HPCG11v2OfCk/g5JNP3hT26PYllFtYu54xK3IKL5ryoLzlmChuVu6oEM5yyWnS/E1DTowS4a9JWAjtCq8dcMAB1SuX/4yKOblbcoOceILyMH3e3zh57SOnwAV+QoLhIbTkFMQYhl5rSJp3YXF9GlUO3pdz0vcgRuHnIG7fDe9wlME6S3KK6lNGWBuhaKtSx0UvVlF11kcnOa0iwkIBigVYV5Q/pca9t1BYYmLG4tV9ifdut3xfeIEgC2v0hRJCubKEKOY+hTgtOVHuQilILnIp7W+FKHh9lEprXRFsi5VCkScQVpToNuYuAUZYT/K2LV1Fgryy+N0oi3RcWC/CSeOwGIfxqL0eEfJgbcNGOK2rMJz+IayJyBkglN4syKn1oMmCPgovsf4l5b1XUl9DLPBTOSpstZSwXihLMjZu/qYhJ6G6SVgw2ORyKOzwGlqCULxD1lj5bR6klccIM4+S1z5ykgOFnbXVrqe+sB5M2oKk8GDJeBtq7MrUKHKK6IDnBLnFexl01l4Ugsh5IS26xLpr5X5cWG+S58TQIR88/a53BGshdyHWcWHLVVSfSU6rBS6hYQXyMCyssJRYkvIvhFo4QDhm2g2vITCKK7p7cIwjlDpPTI5LQtu7JeF5KfJGFkXf3pAucVCoET4SIuT1yQu96lWvqoTKUqccWFzCdMhQLkzCnTUoVMdaDo/RuClPYTDVWJ4pQS//ZnFY+PpKqdqgK4kvxNNXsWeskzwne8MQ3DgslIF327iCDHMY1VltsUZUDJpPzxS+dDSV7zu5g0fA45LklriO5HvfHqVROSf5O54EslP0EZtwwztXIWkeeE8UCmJS7HC/+92vVnkth5wiPGnu++ZPhedDH/rQzZRlV47kdRD5OCx45owIVWYUL0Vp7XziE5+oOS8eNJIzFoUEcre2VCj2MG4KlrzJVwkJjpJX8tnmT1rsEKgwrUa2PYdsk1/FLMYgEiEcJ1dEvuR94zuj9EiQU5vjhQny4a0JGfK+ED2dIJxt/dAL5EaBCuytD8VBs/ScGFqqPMlt90CA3//+93X9fOlLX5rbptz0nFaJnSgRi8sCp4QoXVaPQggVcCp1KPlpSj2ji4RamE2BQt9RRRLYLEiemoIAlpacC0Wm+ILA6xcFIFzBQvPvFKZ+Un5ChjZ3qtgR/9ZXpbW777579fo8Xz5AvoOStDgtnmjt6QXCLMjIcyhMv2GF6R9lIHTD80Boqp/E91n5FI9Efx95UChImucg0U9hwZHC1z+Kg8ISBkIao7Cg4EYRn37bOI3skQyMKAn9paAQcXgoxm0BU+CUCnzgyCo3T8ausUKFhnjJSN5Yu+TUPb7IHMtJ8IgpC4lz89E9vohcwJZyJWd+Y+ywZ5n7TN9VYsIaqVDmlCM5sAnU93gXsKWcefXyN+Pmz1zDf9w8kCN513FYCG3rC7JRialiDZ7C1opr4M3D8SfSjeOwGHnkCSmRRSQ8Tl7bsvR2TbXYXehCF6o4wRyG+k+mooyd7IsKIFtyx1jpMy67xxdZV5Q9+eYd8hb1Vd6pLddmPMIKUQkvkwEVibZHtHJvbQuHf+Yzn6k4Wee+x8CTNrAurSMExDBpy915itaFuTM2BiK8ox/kKQxPxVTmgPxYs2tZHJHktArkRAApJRZge34cxUHAfH7FK15x3R4/04XMYmPhUnzThChXAfJVeaRwCuVEGVL4Qo/zSg6vygDzoYnAgBGYOzmxUuUsWG+sQ7mOUHAsN1Z77B3C3NmGhwAvhydi3lhq7d6N4fV2aT2S4+Ct8i5ZzErlW69paU/LbycCicC0CMydnHS03djY3X9j5z9XldITXsk2TAQiHyZUKE6/kRoDStm/HfmxAVo4B0mNOx1gI2GQY0kE1hqBQZCTmLWYssqjblkm4hI/FQPv23ey1oDl+zZHgGchpyX0JbYtV7NeT8ueNLfyXfJKZNKGT3kER1OtZRx+Uh/z80RgoyAwCHKKKrP2aggVTyqnJCezJQKJQCKQCCwWAoMgJ6E8G0fbM82UbGpCetkSgUQgEUgEFguBuZNTexyLGL66f+E9h2Y6y22a0xOWO2WxB2Ga38/ibpdp3pPfSQQSgUQgERjACRFxGKh9AWrvbcazh8CeCxs+VzPPJE+ipn+a5siUviN62t/aN6DCMFsikAgkAhsNARvK17LN3XPqyzfZZW4jpQ13056esJagjXoXcrLBLVsikAgkAhsNATp5LdvcyWnSNQWONLH/yR6TWbdZe06z7l8+LxFIBBKBRUVgruTU5psc6aIwom1Kdx3JYZf+auzMz5zToop9jjsRSASGjsBcySlOBVYy3r0TRe7Gxlvn0zn00LlPzjdzJp2zzBxs6uwpp0YgLvkpx8s4yNA5Zs6dcjiqgzQ9p3uw4dAnJvuXCCQCicAiIzAXcrKHSTWeCjhH3Gv2MzlvTrMp13UTji2KC91ikuL2SodoCvUdfPDBZeutt64fy/c4tNKFcErRnQQtb2Vnv0MQs01GwPXMTg934KlNptkSgUQgEZgHAnMhp5UOFKk5YRgBdU/nlsNySrbDSB1179Te9m6Ulb57vf+eYeCIIVcQ8EadlOxUY5fWudjPqdq8U/j2NQaAqyycAO60aScWO9XZcT5hJPCInUHn5GsH36ry6TtFfVosVXS6nsBp2nG9wLS/Hfc9HnuccH3CCSfUqzyc8+iqifbA3lm8a6XPgLviISeluEML7lHZ6joNV0k4RXuXXXZZ6avW5PfG4IR8a9ifThhfTuue/m38e+yxRzVMyQ1cnMbvWo61buaM/hG5cROASI8UhSOvHPdlvbhN19mN7cnka93Pob5v3ZGTPJTj2x0ZTymy8Nvm3iJ3zFCgQn3uBsqDOv8PIZ4o8uG1urzMgkBMFAMvydXjPFbEMikMag+aawraUz3aeeD9ugPHaeUrISbPdB2AqxtcG+CMu757kJa6wFx9oH+uJohGeXg+mRlqlSjc3bPVblhnhLlmQvGQSITrD4berGNXi7ieZRZ7CPsu9QtcGB7SBqNuq11trPru6JK2MHbXhLjny5U1SVCbz8S6ISeTyUJ0zwrr1hlnrA+ekkl1m6rm1lb3zLBQbOh1EdlQFc1qL4ru82OR8GiQkjPinIXHk1KcAiuEz9qc1NwdBWN3EPXdGkvhuEKDxejOmCE2J40jJFa8sPJ6CGPG7a8tOcFW+JuH4B4r+wXXw/mG7Y2zy/WcQq5G3Tjr5BmFVsL9bj6YRxt1gWTs8bSW6DSee7b/IrBuyImbrtAhLiYTkmH5Wozq7yOkFIJg8fKcJnkAiyQMFBsC4jU54R3Rs7RdNiZ3h6xUR05L5gjIZWnmBAlFXi/yguYHCWabHQKjyCk8KiHJ9sr72b159k9aC3KKdwyRnOLWYIZ2ktP/yte6Iadpl8b3vve9GpZBWDvttNO0P1uI7yFu1Y1uylRMwuNxqrZ8k7ycnJO8zrTNMVOulXatiYpK179rPFqkJJSyww47bHqc20S9x+2rrEa3frrd1PXicmGuxnYj7p577lmOO+64esspL8/Nr6ze448/vi5i17sLUfLM5GGEDeUteHJOsI+wH5L0PKFKN4/ykIRR4vZSF0IiZSTqOyxY4ZW4IdfvXfnt5HVX3KsW5aHzLvtu0RWqchuru60YAHF9O3zccQVfoUltqc8OEPvIyXvhqq+iBkLe5lghkNuXKWheoj65yVdFK6PEvJMJ+UXh3ggrKYqR22JsMGDgzwOJm4mFf+UcGYQRzeB9xxX2o+QH3gcddFANsytocleb8G8b1lvus/s8J0qfvAtjw0OOToOXKmBhNbk780p2jMFJMO0cuq0WjsK/LpyUNnA7rJCkMCp58OxxN1r3eU76YNxyTsKNs8ylTrt+h/69DUNOlJnkNmUnhrse4u5rLRxxaaPFRcFLHu+3337lwAMPrDmL/ffff8ldkuylGPfee++6SOO+Iw9CfuGFyRshASE+pKXtu+++lWRY+sJrCAa5IILDDz+8LliFEK40l2ehbBS66LtrvSkOCt98h+cQJEn5y0cqbEBI/u4QYcSJbChepEYxHHHEEfVadV64kKZ+UB4UNkILr5C3roBEc7VLVyH5DRlEzD7XZ8SAdHmYcnTwkihf6rNHkRN8kTTFuuOOO1YskQ5ljbgpZxgK9SFVuVgEpxBBVCHmz1XnvGYJfMaduXRlucpNz2B4wIXihre5JS/GzACgrBkSri7v87yPOuqoSpwUMozNO8VsS0iQk5uHl/Ns2AQ5OYtz1113LXKKcPcuBT7tBZjGRCbMK2OMEUQWRWbIz7///e9K6ubQcxG14h+fI3l5SVepKyryO98hr6NakJN5p5esETgjZ4YE4yDzTRvUczLpFIKFh5zEr/MSuOl4hhKiIMLaF+Lbfvvta9jPxuhJdxXxZih5IQoEQUFShgoh2gQ0ZUQR8mAobTkuCxtRBuGEV9C9cDIuo/Su+K77lBRuUBLILMiJgnQuI4WDEMhEHB5MIbCY7YHT9NFn5CXi/7xtipuxQxmx9OEQLZS5f0ekfY2yovjkPz0/wje8yJU+OzBC5kjan7wxYzjggAM25c30gRFAQQu7arZYuHOLIqTANX1D1vqJJODpucaJZHi0yI+BoAqOIuVlmofwHsODNk9wb73l8BIR2UknnbSJFP17G9bTr+U8O/APcuLRIRZ9IdtIg0HEU9xrr72q3JE/HpqctMb7M1/O8TzyyCOrPHXnsE8GY17JzLg8X5AT2Tcn2267ba0mJKuiB0gbFushTzidVpnNtzaM5zQbOBbrKaxBC5UVTDmzZJXhC8+wDnkaQjrjGsvZImN1s66F+RgIowoheFDCT8I6FAHS6pJTEEy8t08x+EyRzNFHH11DLZ7Di4rfIjjKKZ49agwIz5gpYcpZiBGB8KYUGHT7QpkYo9DkKIU0iZxW8uxROafu+Lp98HkoSeNC4N0Wl37ynPo+R0IUOmOwxZUMkB14dDfTe4eDnF0mynMmG9FackJ+y3l2l5y682UuGSlCcoiT18JDlpNu+zIJv3HkFEbHqPz2qIIIYWRrDNmPM3YWSyv9d7RJTgs68xQKK9OCcq26cAPLjkJnWQvhsLinubJEXkJYT+hMxZuF1i2E8D7KQO6CFSv3YWG23lAo3mnICZnaH2L/CnIVwkKO8VvKWY4FAfYRLDITCvNOpMRqpbRC0SA8uPCy2pBNW3CDDPtOqp9ETit59izISXFAXxgqxjbq8/C8wrBocTVmYdjuTdYtKfKOhGPDG2/JCdn7fKnPnkROQYxCwuZZrtU8O1Vm1Px55lI8p+WSk/fIS/JMu9WXC6qWNht2ktOCSgFrTbybtSs8gVyQFYuZZSzOLn9gH9Ok5vtCMha/HE9faCcITFIaSfVZotOSk8S8PBeSi9BZ97eh+Lpl7sKBvDchJmFFJ4gY86jQm4R3W/0Wp+jH7/qwmUROETJczrNXQk5xXJiQt7xL7P9D1MZDBhgVCFc4MObe50K/yEOuzDy3BTARKlM0wBjobmCO95KTVjb6wnpLffYkcgpPVx8Rp2pGRpF/h6W/a4wnm8VtKYDDWpBT63HyxseR5aQ1uBE/T3LaiLM6YUyIQX5CSM9CDetSeEvugpIRnhH+mbasXKGBHI3iirYQIroSSp0nRtGp3PNulXU8CXF+CqP1fuK3XSJTUaXvFKgQIa9PXsjWAYTK8vcbuS+KVW4JEanash9IPgXhhMdo3JS1jb72mnimvIv8m+o9ilhfPUvI65hjjqm5rL6KvT6ru0t8UTSynGf3bcKdhiBDATNAVLIKX/Kettlmm0pMlLSiCJY8r5kRoZBAHoahwtOFj0o+4Tl/FzKTz7HXDdZycDDttvDSvVdxhTnQzJM5jN/ZNLvUZ3fJqc1X8uQZMbw1IcOoiDM+19sohjBGMmljP/KECZlcDXIit22ujjwqRJLzaqsJF1Al9Q45yWkBJcHiVBhAOVqIlK4kskIIFXAWLCU/rjy2CxtFIMwmod53IoT4Oqubp7bllltWr40Hw3pWfIEI9UuuSohHyM2/n3zyyZVI/NYiFrajJBU36KuKp9133716fb6jSktVmu9Q5JRMXCip+owSEI4SFvQd5c0UtN+w6vWPAqWshDeFXFSjyYnwtlT5HXLIIZvKqlscKGEkzYuUv6EA4cgb0D+KnIJWtqwibCnP7h5fpBDCeFUAtuE1c8mb9D59EJb0X2yrgIWxIgjflYtBSLAgC8Jf8keeEQ058S6jRJ9hgchgLUzGuDHOKNHvW1Ld95oLXgqP2vthAp+lPrt7fJGwsopKc4UIhKrJibxTVMTJVfLekbLqSt8xfhvSlZa3c0hO4UfeeJVkVn6VsUKWECuZYPDwLNtCrO7xRXAh0+YLySNjWzlsZ5jH8UpDV31JTkOfoRn3z6KlkMXc2/ALRWVR+twBvBulcujEE0+sFrpSZ95BVnFOJ1CqN5V2U8S5kX06zPJbs0UgyWm2eObTBoaA0AmvkKfC+ucVZBuPAG+V12dvEitf2FOYM1sisJYIJDmtJdr5rrkgIKRoc6eQzXo5d24uQHVe6iQJucm+8vAh9C/7sLERSHLa2PO70KOzjysq8Wx8lCtaL1dKzHPiFITIk8nxKXCJfNQ8+5TvXjwEkpwWb85zxIlAIpAIDB6BJKfBT1F2MBFIBBKBxUMgyWnx5jxHnAgkAonA4BFIchr8FGUHE4FEIBFYPASSnBZvznPEiUAikAgMHoEkp8FPUXYwEUi9Q8tXAAAAgUlEQVQEEoHFQyDJafHmPEecCCQCicDgEUhyGvwUZQcTgUQgEVg8BJKcFm/Oc8SJQCKQCAwegSSnwU9RdjARSAQSgcVDIMlp8eY8R5wIJAKJwOARSHIa/BRlBxOBRCARWDwEkpwWb85zxIlAIpAIDB6BJKfBT1F2MBFIBBKBxUPgPxbAqLIEjspnAAAAAElFTkSuQmCC"/>
          <p:cNvSpPr>
            <a:spLocks noChangeAspect="1" noChangeArrowheads="1"/>
          </p:cNvSpPr>
          <p:nvPr/>
        </p:nvSpPr>
        <p:spPr bwMode="auto">
          <a:xfrm>
            <a:off x="937007" y="-139171"/>
            <a:ext cx="4029075" cy="676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sz="1800">
              <a:solidFill>
                <a:prstClr val="black"/>
              </a:solidFill>
              <a:latin typeface="Aptos" panose="02110004020202020204"/>
            </a:endParaRPr>
          </a:p>
        </p:txBody>
      </p:sp>
      <p:sp>
        <p:nvSpPr>
          <p:cNvPr id="22" name="CaixaDeTexto 21"/>
          <p:cNvSpPr txBox="1"/>
          <p:nvPr/>
        </p:nvSpPr>
        <p:spPr>
          <a:xfrm>
            <a:off x="76200" y="1218486"/>
            <a:ext cx="3657600" cy="4278094"/>
          </a:xfrm>
          <a:prstGeom prst="rect">
            <a:avLst/>
          </a:prstGeom>
          <a:noFill/>
          <a:ln>
            <a:solidFill>
              <a:sysClr val="windowText" lastClr="000000"/>
            </a:solidFill>
          </a:ln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b="1" kern="0" dirty="0" smtClean="0">
                <a:solidFill>
                  <a:prstClr val="black"/>
                </a:solidFill>
                <a:latin typeface="Trebuchet MS" panose="020B0603020202020204"/>
              </a:rPr>
              <a:t>Princípios norteadores das novas fontes de financiamento TPU propostas: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600" kern="0" dirty="0" smtClean="0">
              <a:solidFill>
                <a:prstClr val="black"/>
              </a:solidFill>
              <a:latin typeface="Trebuchet MS" panose="020B0603020202020204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1600" kern="0" dirty="0" smtClean="0">
                <a:solidFill>
                  <a:prstClr val="black"/>
                </a:solidFill>
                <a:latin typeface="Trebuchet MS" panose="020B0603020202020204"/>
              </a:rPr>
              <a:t>Relação com a mobilidade urbana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sz="1600" kern="0" dirty="0" smtClean="0">
              <a:solidFill>
                <a:prstClr val="black"/>
              </a:solidFill>
              <a:latin typeface="Trebuchet MS" panose="020B0603020202020204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1600" kern="0" dirty="0" smtClean="0">
                <a:solidFill>
                  <a:prstClr val="black"/>
                </a:solidFill>
                <a:latin typeface="Trebuchet MS" panose="020B0603020202020204"/>
              </a:rPr>
              <a:t>Progressividade na arrecadação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sz="1600" kern="0" dirty="0">
              <a:solidFill>
                <a:prstClr val="black"/>
              </a:solidFill>
              <a:latin typeface="Trebuchet MS" panose="020B0603020202020204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1600" kern="0" dirty="0" smtClean="0">
                <a:solidFill>
                  <a:prstClr val="black"/>
                </a:solidFill>
                <a:latin typeface="Trebuchet MS" panose="020B0603020202020204"/>
              </a:rPr>
              <a:t>Aumento da base de custeio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sz="1600" kern="0" dirty="0" smtClean="0">
              <a:solidFill>
                <a:prstClr val="black"/>
              </a:solidFill>
              <a:latin typeface="Trebuchet MS" panose="020B0603020202020204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1600" kern="0" dirty="0" smtClean="0">
                <a:solidFill>
                  <a:prstClr val="black"/>
                </a:solidFill>
                <a:latin typeface="Trebuchet MS" panose="020B0603020202020204"/>
              </a:rPr>
              <a:t>Compensação pelas externalidades geradas (imposto </a:t>
            </a:r>
            <a:r>
              <a:rPr lang="pt-BR" sz="1600" kern="0" dirty="0" err="1" smtClean="0">
                <a:solidFill>
                  <a:prstClr val="black"/>
                </a:solidFill>
                <a:latin typeface="Trebuchet MS" panose="020B0603020202020204"/>
              </a:rPr>
              <a:t>pigouviano</a:t>
            </a:r>
            <a:r>
              <a:rPr lang="pt-BR" sz="1600" kern="0" dirty="0" smtClean="0">
                <a:solidFill>
                  <a:prstClr val="black"/>
                </a:solidFill>
                <a:latin typeface="Trebuchet MS" panose="020B0603020202020204"/>
              </a:rPr>
              <a:t>) e aumento competitividade do TPU frente aos modos individuais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600" kern="0" dirty="0" smtClean="0">
              <a:solidFill>
                <a:prstClr val="black"/>
              </a:solidFill>
              <a:latin typeface="Trebuchet MS" panose="020B0603020202020204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1600" kern="0" dirty="0" smtClean="0">
                <a:solidFill>
                  <a:prstClr val="black"/>
                </a:solidFill>
                <a:latin typeface="Trebuchet MS" panose="020B0603020202020204"/>
              </a:rPr>
              <a:t>Facilidade arrecadatória e disponibilidade da rede</a:t>
            </a:r>
          </a:p>
        </p:txBody>
      </p:sp>
      <p:sp>
        <p:nvSpPr>
          <p:cNvPr id="23" name="Retângulo 22"/>
          <p:cNvSpPr/>
          <p:nvPr/>
        </p:nvSpPr>
        <p:spPr>
          <a:xfrm>
            <a:off x="4907082" y="914400"/>
            <a:ext cx="4084518" cy="5016758"/>
          </a:xfrm>
          <a:prstGeom prst="rect">
            <a:avLst/>
          </a:prstGeom>
          <a:ln>
            <a:solidFill>
              <a:sysClr val="windowText" lastClr="000000"/>
            </a:solidFill>
          </a:ln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dirty="0">
                <a:solidFill>
                  <a:prstClr val="black"/>
                </a:solidFill>
                <a:latin typeface="Trebuchet MS" panose="020B0603020202020204"/>
              </a:rPr>
              <a:t>Formação pacto federativo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600" kern="0" dirty="0">
              <a:solidFill>
                <a:prstClr val="black"/>
              </a:solidFill>
              <a:latin typeface="Trebuchet MS" panose="020B0603020202020204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kern="0" dirty="0" smtClean="0">
                <a:solidFill>
                  <a:prstClr val="black"/>
                </a:solidFill>
                <a:latin typeface="Trebuchet MS" panose="020B0603020202020204"/>
              </a:rPr>
              <a:t>Fontes de competência da União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kern="0" dirty="0" smtClean="0">
                <a:solidFill>
                  <a:prstClr val="black"/>
                </a:solidFill>
                <a:latin typeface="Trebuchet MS" panose="020B0603020202020204"/>
              </a:rPr>
              <a:t>- Taxação da gasolina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kern="0" dirty="0" smtClean="0">
                <a:solidFill>
                  <a:prstClr val="black"/>
                </a:solidFill>
                <a:latin typeface="Trebuchet MS" panose="020B0603020202020204"/>
              </a:rPr>
              <a:t>- Vale-transporte e taxação da folha de pagamentos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600" kern="0" dirty="0" smtClean="0">
              <a:solidFill>
                <a:prstClr val="black"/>
              </a:solidFill>
              <a:latin typeface="Trebuchet MS" panose="020B0603020202020204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kern="0" dirty="0" smtClean="0">
                <a:solidFill>
                  <a:prstClr val="black"/>
                </a:solidFill>
                <a:latin typeface="Trebuchet MS" panose="020B0603020202020204"/>
              </a:rPr>
              <a:t>Fontes de competência dos Estados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pt-BR" sz="1600" kern="0" dirty="0" smtClean="0">
                <a:solidFill>
                  <a:prstClr val="black"/>
                </a:solidFill>
                <a:latin typeface="Trebuchet MS" panose="020B0603020202020204"/>
              </a:rPr>
              <a:t>Alíquotas adicionais do Imposto sobre Propriedade de Veículos Automotores (IPVA)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pt-BR" sz="1600" kern="0" dirty="0" smtClean="0">
                <a:solidFill>
                  <a:prstClr val="black"/>
                </a:solidFill>
                <a:latin typeface="Trebuchet MS" panose="020B0603020202020204"/>
              </a:rPr>
              <a:t>Retorno ICMS combustíveis do TPU	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600" kern="0" dirty="0" smtClean="0">
              <a:solidFill>
                <a:prstClr val="black"/>
              </a:solidFill>
              <a:latin typeface="Trebuchet MS" panose="020B0603020202020204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kern="0" dirty="0" smtClean="0">
                <a:solidFill>
                  <a:prstClr val="black"/>
                </a:solidFill>
                <a:latin typeface="Trebuchet MS" panose="020B0603020202020204"/>
              </a:rPr>
              <a:t>Fontes de competência dos Municípios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pt-BR" sz="1600" kern="0" dirty="0" smtClean="0">
                <a:solidFill>
                  <a:prstClr val="black"/>
                </a:solidFill>
                <a:latin typeface="Trebuchet MS" panose="020B0603020202020204"/>
              </a:rPr>
              <a:t>IPTU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pt-BR" sz="1600" kern="0" dirty="0" smtClean="0">
                <a:solidFill>
                  <a:prstClr val="black"/>
                </a:solidFill>
                <a:latin typeface="Trebuchet MS" panose="020B0603020202020204"/>
              </a:rPr>
              <a:t>Contribuições melhorias – investimentos transporte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pt-BR" sz="1600" kern="0" dirty="0" smtClean="0">
                <a:solidFill>
                  <a:prstClr val="black"/>
                </a:solidFill>
                <a:latin typeface="Trebuchet MS" panose="020B0603020202020204"/>
              </a:rPr>
              <a:t>Cobrança pelo uso do espaço público (estacionamento e pedágio)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pt-BR" sz="1600" kern="0" dirty="0" smtClean="0">
                <a:solidFill>
                  <a:prstClr val="black"/>
                </a:solidFill>
                <a:latin typeface="Trebuchet MS" panose="020B0603020202020204"/>
              </a:rPr>
              <a:t>Taxa sobre aplicativos transporte</a:t>
            </a:r>
          </a:p>
        </p:txBody>
      </p:sp>
      <p:sp>
        <p:nvSpPr>
          <p:cNvPr id="24" name="Divisa 23"/>
          <p:cNvSpPr/>
          <p:nvPr/>
        </p:nvSpPr>
        <p:spPr>
          <a:xfrm>
            <a:off x="3916482" y="2604889"/>
            <a:ext cx="807918" cy="1844001"/>
          </a:xfrm>
          <a:prstGeom prst="chevron">
            <a:avLst/>
          </a:prstGeom>
          <a:solidFill>
            <a:srgbClr val="156082"/>
          </a:solidFill>
          <a:ln w="19050" cap="flat" cmpd="sng" algn="ctr">
            <a:solidFill>
              <a:srgbClr val="156082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25" name="Retângulo 24"/>
          <p:cNvSpPr/>
          <p:nvPr/>
        </p:nvSpPr>
        <p:spPr>
          <a:xfrm>
            <a:off x="-4929" y="6516675"/>
            <a:ext cx="1167225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pt-BR" sz="1200" dirty="0">
                <a:solidFill>
                  <a:prstClr val="black"/>
                </a:solidFill>
                <a:latin typeface="Aptos" panose="02110004020202020204"/>
              </a:rPr>
              <a:t>https://repositorio.ipea.gov.br/entities/publication/56bc2c77-8fe9-4d9f-822b-91ccf0545374</a:t>
            </a:r>
          </a:p>
        </p:txBody>
      </p:sp>
    </p:spTree>
    <p:extLst>
      <p:ext uri="{BB962C8B-B14F-4D97-AF65-F5344CB8AC3E}">
        <p14:creationId xmlns:p14="http://schemas.microsoft.com/office/powerpoint/2010/main" val="2403212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152400" y="152400"/>
            <a:ext cx="9144000" cy="762000"/>
          </a:xfrm>
          <a:prstGeom prst="rect">
            <a:avLst/>
          </a:prstGeom>
        </p:spPr>
        <p:txBody>
          <a:bodyPr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9pPr>
          </a:lstStyle>
          <a:p>
            <a:r>
              <a:rPr lang="pt-BR" kern="0" dirty="0" smtClean="0"/>
              <a:t>Atributos regulatórios</a:t>
            </a:r>
            <a:endParaRPr lang="pt-BR" kern="0" dirty="0"/>
          </a:p>
        </p:txBody>
      </p:sp>
      <p:graphicFrame>
        <p:nvGraphicFramePr>
          <p:cNvPr id="4" name="Tabe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9289779"/>
              </p:ext>
            </p:extLst>
          </p:nvPr>
        </p:nvGraphicFramePr>
        <p:xfrm>
          <a:off x="1295400" y="1219200"/>
          <a:ext cx="6553200" cy="420624"/>
        </p:xfrm>
        <a:graphic>
          <a:graphicData uri="http://schemas.openxmlformats.org/drawingml/2006/table">
            <a:tbl>
              <a:tblPr firstRow="1" firstCol="1" bandRow="1"/>
              <a:tblGrid>
                <a:gridCol w="1099946"/>
                <a:gridCol w="1502743"/>
                <a:gridCol w="1921033"/>
                <a:gridCol w="2029478"/>
              </a:tblGrid>
              <a:tr h="31432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Atributos regulatórios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Características</a:t>
                      </a:r>
                      <a:endParaRPr lang="pt-BR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Vantagens</a:t>
                      </a:r>
                      <a:endParaRPr lang="pt-BR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Desvantagens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6" name="Tabe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5748726"/>
              </p:ext>
            </p:extLst>
          </p:nvPr>
        </p:nvGraphicFramePr>
        <p:xfrm>
          <a:off x="1295400" y="1905000"/>
          <a:ext cx="6629400" cy="3715893"/>
        </p:xfrm>
        <a:graphic>
          <a:graphicData uri="http://schemas.openxmlformats.org/drawingml/2006/table">
            <a:tbl>
              <a:tblPr firstRow="1" firstCol="1" bandRow="1"/>
              <a:tblGrid>
                <a:gridCol w="1112736"/>
                <a:gridCol w="1520217"/>
                <a:gridCol w="1943370"/>
                <a:gridCol w="2053077"/>
              </a:tblGrid>
              <a:tr h="10763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Gestão/Revisão equilíbrio econômico-financeiro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Não há - A planilha tarifária cumpre o papel de retratar os ativos do momento e reestabelecer equilíbrio econômico-financeiro.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Simplicidade da gestão e adimite-se que ganhos de produtividade via aumento de demanda são repassados aos usuários no momento do cálculo da planilha.</a:t>
                      </a:r>
                      <a:endParaRPr lang="pt-BR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Riscos de custo são do poder público. Conflitos periódicos operadores/poder publico. Assimetria de informação.Ausencia de ferramenta de controle dos investimentos.</a:t>
                      </a:r>
                      <a:endParaRPr lang="pt-BR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763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pt-BR" sz="1200">
                        <a:effectLst/>
                        <a:latin typeface="Calibri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Fluxo de caixa (TIR) com auditoria de médio prazo periódica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Maior controle do poder público dos investimentos dos operadores e maior conhecimento sobre ganhos reais dos operadores com contratação de auditoria externa.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Não há transferência de ganhos de produtividade nos períodos </a:t>
                      </a:r>
                      <a:r>
                        <a:rPr lang="pt-BR" sz="1200" dirty="0" err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intra</a:t>
                      </a:r>
                      <a:r>
                        <a:rPr lang="pt-BR" sz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revisão.  Alto custo contratação consultoria externa.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715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pt-BR" sz="1200">
                        <a:effectLst/>
                        <a:latin typeface="Calibri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Índices</a:t>
                      </a:r>
                      <a:r>
                        <a:rPr lang="pt-BR" sz="12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econômicos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Evita-se conflitos poder publico e operadoras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Pode haver</a:t>
                      </a:r>
                      <a:r>
                        <a:rPr lang="pt-BR" sz="12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pt-BR" sz="1200" baseline="0" dirty="0" err="1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desatrelamento</a:t>
                      </a:r>
                      <a:r>
                        <a:rPr lang="pt-BR" sz="12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de custos transporte x custo inflação</a:t>
                      </a: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6404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0950" y="1466850"/>
            <a:ext cx="4981575" cy="1162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" name="Rectangle 2"/>
          <p:cNvSpPr txBox="1">
            <a:spLocks noChangeArrowheads="1"/>
          </p:cNvSpPr>
          <p:nvPr/>
        </p:nvSpPr>
        <p:spPr>
          <a:xfrm>
            <a:off x="152400" y="152400"/>
            <a:ext cx="9144000" cy="762000"/>
          </a:xfrm>
          <a:prstGeom prst="rect">
            <a:avLst/>
          </a:prstGeom>
        </p:spPr>
        <p:txBody>
          <a:bodyPr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9pPr>
          </a:lstStyle>
          <a:p>
            <a:r>
              <a:rPr lang="pt-BR" kern="0" dirty="0" smtClean="0"/>
              <a:t>Atributos regulatórios</a:t>
            </a:r>
            <a:endParaRPr lang="pt-BR" kern="0" dirty="0"/>
          </a:p>
        </p:txBody>
      </p:sp>
      <p:pic>
        <p:nvPicPr>
          <p:cNvPr id="52" name="Imagem 51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676400"/>
            <a:ext cx="4781550" cy="1905000"/>
          </a:xfrm>
          <a:prstGeom prst="rect">
            <a:avLst/>
          </a:prstGeom>
          <a:noFill/>
        </p:spPr>
      </p:pic>
      <p:sp>
        <p:nvSpPr>
          <p:cNvPr id="50" name="Retângulo 49"/>
          <p:cNvSpPr/>
          <p:nvPr/>
        </p:nvSpPr>
        <p:spPr>
          <a:xfrm>
            <a:off x="152400" y="914520"/>
            <a:ext cx="223413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000" dirty="0">
                <a:solidFill>
                  <a:srgbClr val="000000"/>
                </a:solidFill>
                <a:latin typeface="Calibri"/>
                <a:ea typeface="Times New Roman"/>
                <a:cs typeface="Times New Roman"/>
              </a:rPr>
              <a:t>Fluxo de caixa (TIR) </a:t>
            </a:r>
            <a:endParaRPr lang="pt-BR" sz="2000" dirty="0"/>
          </a:p>
        </p:txBody>
      </p:sp>
      <p:graphicFrame>
        <p:nvGraphicFramePr>
          <p:cNvPr id="6" name="Tabe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434304"/>
              </p:ext>
            </p:extLst>
          </p:nvPr>
        </p:nvGraphicFramePr>
        <p:xfrm>
          <a:off x="180975" y="4417368"/>
          <a:ext cx="8229600" cy="126187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539240"/>
                <a:gridCol w="1690360"/>
              </a:tblGrid>
              <a:tr h="1968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Cenários de operação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</a:rPr>
                        <a:t>TIR</a:t>
                      </a:r>
                      <a:endParaRPr lang="pt-BR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968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</a:rPr>
                        <a:t>Equilíbrio inicial contratual</a:t>
                      </a:r>
                      <a:endParaRPr lang="pt-BR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</a:rPr>
                        <a:t>8,95%</a:t>
                      </a:r>
                      <a:endParaRPr lang="pt-BR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968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</a:rPr>
                        <a:t>Cenário Básico de operação com BRT</a:t>
                      </a:r>
                      <a:endParaRPr lang="pt-BR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</a:rPr>
                        <a:t>8,58%</a:t>
                      </a:r>
                      <a:endParaRPr lang="pt-BR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968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Cenário Básico de operação sem BRT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11,98%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</a:tbl>
          </a:graphicData>
        </a:graphic>
      </p:graphicFrame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152400" y="4050268"/>
            <a:ext cx="588116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Tabela: TIR considerando os cen</a:t>
            </a:r>
            <a:r>
              <a:rPr kumimoji="0" lang="pt-BR" alt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á</a:t>
            </a:r>
            <a:r>
              <a:rPr kumimoji="0" lang="pt-BR" alt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rios de opera</a:t>
            </a:r>
            <a:r>
              <a:rPr kumimoji="0" lang="pt-BR" alt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ç</a:t>
            </a:r>
            <a:r>
              <a:rPr kumimoji="0" lang="pt-BR" alt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ão de transporte em Belo Horizonte</a:t>
            </a:r>
            <a:endParaRPr kumimoji="0" lang="pt-BR" altLang="pt-BR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152400" y="5712768"/>
            <a:ext cx="3238500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hangingPunct="0"/>
            <a:r>
              <a:rPr lang="pt-BR" altLang="pt-BR" sz="900" dirty="0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Fonte: Relat</a:t>
            </a:r>
            <a:r>
              <a:rPr lang="pt-BR" altLang="pt-BR" sz="900" dirty="0">
                <a:solidFill>
                  <a:srgbClr val="000000"/>
                </a:solidFill>
                <a:latin typeface="Calibri"/>
                <a:ea typeface="Calibri" pitchFamily="34" charset="0"/>
                <a:cs typeface="Arial" pitchFamily="34" charset="0"/>
              </a:rPr>
              <a:t>ó</a:t>
            </a:r>
            <a:r>
              <a:rPr lang="pt-BR" altLang="pt-BR" sz="900" dirty="0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rio da Ernest Young/</a:t>
            </a:r>
            <a:r>
              <a:rPr lang="pt-BR" altLang="pt-BR" sz="900" dirty="0" err="1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BHtrans</a:t>
            </a:r>
            <a:endParaRPr lang="pt-BR" altLang="pt-BR" sz="180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9076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Conteúdo 2">
            <a:extLst>
              <a:ext uri="{FF2B5EF4-FFF2-40B4-BE49-F238E27FC236}">
                <a16:creationId xmlns:a16="http://schemas.microsoft.com/office/drawing/2014/main" xmlns="" id="{B208EC97-0BF6-FF32-9B7D-44EFA8E45E18}"/>
              </a:ext>
            </a:extLst>
          </p:cNvPr>
          <p:cNvSpPr txBox="1">
            <a:spLocks/>
          </p:cNvSpPr>
          <p:nvPr/>
        </p:nvSpPr>
        <p:spPr>
          <a:xfrm>
            <a:off x="6927" y="838200"/>
            <a:ext cx="11049001" cy="53557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t-BR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Tarifação e custeio do TPU por fluxo de caixa ou TIR (Taxa interna de retorno</a:t>
            </a:r>
            <a:endParaRPr lang="pt-BR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381000" y="1219200"/>
            <a:ext cx="837112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Times New Roman"/>
                <a:cs typeface="Times New Roman"/>
              </a:rPr>
              <a:t>Fluxo de caixa (TIR)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6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Times New Roman"/>
              <a:cs typeface="Times New Roman"/>
            </a:endParaRPr>
          </a:p>
          <a:p>
            <a:pPr marL="342900" marR="0" lvl="0" indent="-3429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pt-BR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Times New Roman"/>
                <a:cs typeface="Times New Roman"/>
              </a:rPr>
              <a:t>Tarifa inicial fixada por licitação</a:t>
            </a:r>
          </a:p>
          <a:p>
            <a:pPr marL="342900" marR="0" lvl="0" indent="-3429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pt-BR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Times New Roman"/>
                <a:cs typeface="Times New Roman"/>
              </a:rPr>
              <a:t>Plano de investimentos e previsão de receita</a:t>
            </a:r>
          </a:p>
          <a:p>
            <a:pPr marL="342900" marR="0" lvl="0" indent="-3429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pt-BR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Times New Roman"/>
                <a:cs typeface="Times New Roman"/>
              </a:rPr>
              <a:t>Reajustes por índices econômicos</a:t>
            </a:r>
          </a:p>
          <a:p>
            <a:pPr marL="342900" marR="0" lvl="0" indent="-3429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pt-BR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Times New Roman"/>
                <a:cs typeface="Times New Roman"/>
              </a:rPr>
              <a:t>Cálculo periódico da TIR para promover os ajustes tarifários de acordo com os investimentos e receitas planejadas</a:t>
            </a:r>
            <a:endParaRPr kumimoji="0" lang="pt-BR" sz="16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cs typeface="Times New Roman"/>
            </a:endParaRPr>
          </a:p>
          <a:p>
            <a:pPr marL="342900" marR="0" lvl="0" indent="-3429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endParaRPr kumimoji="0" lang="pt-BR" sz="16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cs typeface="Times New Roman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cs typeface="Times New Roman"/>
              </a:rPr>
              <a:t>Vantagens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6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cs typeface="Times New Roman"/>
            </a:endParaRPr>
          </a:p>
          <a:p>
            <a:pPr marL="342900" marR="0" lvl="0" indent="-3429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pt-BR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cs typeface="Times New Roman"/>
              </a:rPr>
              <a:t>Redução dos embates entre setor público e privado nos momentos de reajustes de tarifa</a:t>
            </a:r>
          </a:p>
          <a:p>
            <a:pPr marL="342900" marR="0" lvl="0" indent="-3429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pt-BR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cs typeface="Times New Roman"/>
              </a:rPr>
              <a:t>Conexão entre investimentos privados e remuneração</a:t>
            </a:r>
          </a:p>
          <a:p>
            <a:pPr marL="342900" marR="0" lvl="0" indent="-3429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pt-BR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cs typeface="Times New Roman"/>
              </a:rPr>
              <a:t>Assimetria informação é amenizada pela concorrência licitatória e auditorias periódicas para medição da TIR</a:t>
            </a:r>
          </a:p>
          <a:p>
            <a:pPr marL="342900" marR="0" lvl="0" indent="-3429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pt-BR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cs typeface="Times New Roman"/>
              </a:rPr>
              <a:t>Maior parceria no planejamento operacional e estratégico, dando mais agilidade e atratividade ao sistema</a:t>
            </a:r>
          </a:p>
          <a:p>
            <a:pPr marL="342900" marR="0" lvl="0" indent="-3429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endParaRPr kumimoji="0" lang="pt-BR" sz="16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cs typeface="Times New Roman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cs typeface="Times New Roman"/>
              </a:rPr>
              <a:t>Pontos de atenção: </a:t>
            </a:r>
          </a:p>
          <a:p>
            <a:pPr marL="342900" marR="0" lvl="0" indent="-3429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pt-BR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cs typeface="Times New Roman"/>
              </a:rPr>
              <a:t>Excesso de ônus sobre os investimentos para os mais pobres que pagam tarifa</a:t>
            </a:r>
          </a:p>
          <a:p>
            <a:pPr marL="342900" marR="0" lvl="0" indent="-3429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pt-BR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cs typeface="Times New Roman"/>
              </a:rPr>
              <a:t>Custos do transporte desatrelados dos custos inflacionários dos índices escolhidos</a:t>
            </a:r>
            <a:endParaRPr kumimoji="0" lang="pt-BR" sz="16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152400" y="152400"/>
            <a:ext cx="9144000" cy="762000"/>
          </a:xfrm>
          <a:prstGeom prst="rect">
            <a:avLst/>
          </a:prstGeom>
        </p:spPr>
        <p:txBody>
          <a:bodyPr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9pPr>
          </a:lstStyle>
          <a:p>
            <a:r>
              <a:rPr lang="pt-BR" kern="0" dirty="0" smtClean="0"/>
              <a:t>Atributos regulatórios</a:t>
            </a:r>
            <a:endParaRPr lang="pt-BR" kern="0" dirty="0"/>
          </a:p>
        </p:txBody>
      </p:sp>
    </p:spTree>
    <p:extLst>
      <p:ext uri="{BB962C8B-B14F-4D97-AF65-F5344CB8AC3E}">
        <p14:creationId xmlns:p14="http://schemas.microsoft.com/office/powerpoint/2010/main" val="157896583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152400" y="152400"/>
            <a:ext cx="9144000" cy="762000"/>
          </a:xfrm>
          <a:prstGeom prst="rect">
            <a:avLst/>
          </a:prstGeom>
        </p:spPr>
        <p:txBody>
          <a:bodyPr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9pPr>
          </a:lstStyle>
          <a:p>
            <a:r>
              <a:rPr lang="pt-BR" kern="0" dirty="0" smtClean="0"/>
              <a:t>Atributos regulatórios</a:t>
            </a:r>
            <a:endParaRPr lang="pt-BR" kern="0" dirty="0"/>
          </a:p>
        </p:txBody>
      </p:sp>
      <p:sp>
        <p:nvSpPr>
          <p:cNvPr id="9" name="CaixaDeTexto 8"/>
          <p:cNvSpPr txBox="1"/>
          <p:nvPr/>
        </p:nvSpPr>
        <p:spPr>
          <a:xfrm>
            <a:off x="171544" y="1661160"/>
            <a:ext cx="877824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pt-BR" sz="18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Tarifação por índices econômicos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endParaRPr lang="pt-BR" sz="1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pt-BR" sz="18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Tarifa inicial por concorrência licitatória (evitar problemas assimetria)</a:t>
            </a:r>
          </a:p>
          <a:p>
            <a:pPr marL="285750" indent="-2857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pt-BR" sz="18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Reajustes anuais utilizando índices</a:t>
            </a:r>
          </a:p>
          <a:p>
            <a:pPr marL="285750" indent="-2857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pt-BR" sz="18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Auditorias periódicas com prazos fixados (ajustes de custos descolados e resultados de produtividade) </a:t>
            </a:r>
          </a:p>
          <a:p>
            <a:pPr marL="285750" indent="-2857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pt-BR" sz="18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Índices gerais de inflação e de transporte (combustíveis, frota, salários)</a:t>
            </a:r>
          </a:p>
          <a:p>
            <a:pPr marL="285750" indent="-2857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pt-BR" sz="18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Pode incorporar índices de demanda pagante</a:t>
            </a:r>
          </a:p>
          <a:p>
            <a:pPr marL="285750" indent="-2857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pt-BR" sz="18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Evita conflitos entre empresas e poder público, mas pode haver ineficiências ou desequilíbrio pelo descolamento de custos e tarifa (por isso auditorias periódicas)</a:t>
            </a:r>
            <a:endParaRPr lang="pt-BR" sz="1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49528" y="865325"/>
            <a:ext cx="2826580" cy="1801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531721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152400" y="152400"/>
            <a:ext cx="9144000" cy="762000"/>
          </a:xfrm>
          <a:prstGeom prst="rect">
            <a:avLst/>
          </a:prstGeom>
        </p:spPr>
        <p:txBody>
          <a:bodyPr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Arial" charset="0"/>
              </a:defRPr>
            </a:lvl9pPr>
          </a:lstStyle>
          <a:p>
            <a:r>
              <a:rPr lang="pt-BR" kern="0" dirty="0" smtClean="0"/>
              <a:t>Atributos regulatórios</a:t>
            </a:r>
            <a:endParaRPr lang="pt-BR" kern="0" dirty="0"/>
          </a:p>
        </p:txBody>
      </p:sp>
      <p:sp>
        <p:nvSpPr>
          <p:cNvPr id="3" name="CaixaDeTexto 2"/>
          <p:cNvSpPr txBox="1"/>
          <p:nvPr/>
        </p:nvSpPr>
        <p:spPr>
          <a:xfrm>
            <a:off x="592467" y="1219200"/>
            <a:ext cx="8094333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800" dirty="0" smtClean="0">
                <a:solidFill>
                  <a:schemeClr val="tx1"/>
                </a:solidFill>
              </a:rPr>
              <a:t>Outras questões relevantes:</a:t>
            </a:r>
          </a:p>
          <a:p>
            <a:endParaRPr lang="pt-BR" sz="1800" dirty="0" smtClean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1800" dirty="0" smtClean="0">
                <a:solidFill>
                  <a:schemeClr val="tx1"/>
                </a:solidFill>
              </a:rPr>
              <a:t>Política de estímulo, apuração e transferência para usuários dos ganhos de produtividade (Fator X e Q; relação R/C; IPK; etc.)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sz="1800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1800" dirty="0" smtClean="0">
                <a:solidFill>
                  <a:schemeClr val="tx1"/>
                </a:solidFill>
              </a:rPr>
              <a:t>Política tarifária</a:t>
            </a:r>
            <a:br>
              <a:rPr lang="pt-BR" sz="1800" dirty="0" smtClean="0">
                <a:solidFill>
                  <a:schemeClr val="tx1"/>
                </a:solidFill>
              </a:rPr>
            </a:br>
            <a:r>
              <a:rPr lang="pt-BR" sz="1800" dirty="0" smtClean="0">
                <a:solidFill>
                  <a:schemeClr val="tx1"/>
                </a:solidFill>
              </a:rPr>
              <a:t>	- tarifa única x diversificação tarifária</a:t>
            </a:r>
            <a:br>
              <a:rPr lang="pt-BR" sz="1800" dirty="0" smtClean="0">
                <a:solidFill>
                  <a:schemeClr val="tx1"/>
                </a:solidFill>
              </a:rPr>
            </a:br>
            <a:r>
              <a:rPr lang="pt-BR" sz="1800" dirty="0" smtClean="0">
                <a:solidFill>
                  <a:schemeClr val="tx1"/>
                </a:solidFill>
              </a:rPr>
              <a:t>	- subsídios cruzados e sistema de equalização de receitas</a:t>
            </a:r>
          </a:p>
          <a:p>
            <a:r>
              <a:rPr lang="pt-BR" sz="1800" dirty="0">
                <a:solidFill>
                  <a:schemeClr val="tx1"/>
                </a:solidFill>
              </a:rPr>
              <a:t>	</a:t>
            </a:r>
            <a:r>
              <a:rPr lang="pt-BR" sz="1800" dirty="0" smtClean="0">
                <a:solidFill>
                  <a:schemeClr val="tx1"/>
                </a:solidFill>
              </a:rPr>
              <a:t>- integração x remuneração x redistribuição de receitas</a:t>
            </a:r>
          </a:p>
          <a:p>
            <a:r>
              <a:rPr lang="pt-BR" sz="1800" dirty="0">
                <a:solidFill>
                  <a:schemeClr val="tx1"/>
                </a:solidFill>
              </a:rPr>
              <a:t>	</a:t>
            </a:r>
            <a:r>
              <a:rPr lang="pt-BR" sz="1800" dirty="0" smtClean="0">
                <a:solidFill>
                  <a:schemeClr val="tx1"/>
                </a:solidFill>
              </a:rPr>
              <a:t>- reajuste tarifa fórmula paramétrica x planilha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sz="1800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1800" dirty="0" smtClean="0">
                <a:solidFill>
                  <a:schemeClr val="tx1"/>
                </a:solidFill>
              </a:rPr>
              <a:t>Controle social</a:t>
            </a:r>
          </a:p>
          <a:p>
            <a:pPr marL="895350"/>
            <a:r>
              <a:rPr lang="pt-BR" sz="1800" dirty="0">
                <a:solidFill>
                  <a:schemeClr val="tx1"/>
                </a:solidFill>
              </a:rPr>
              <a:t>	</a:t>
            </a:r>
            <a:r>
              <a:rPr lang="pt-BR" sz="1800" dirty="0" smtClean="0">
                <a:solidFill>
                  <a:schemeClr val="tx1"/>
                </a:solidFill>
              </a:rPr>
              <a:t>- parâmetros de qualidade e operacionais para monitoramento 	publico</a:t>
            </a:r>
          </a:p>
          <a:p>
            <a:r>
              <a:rPr lang="pt-BR" sz="1800" dirty="0">
                <a:solidFill>
                  <a:schemeClr val="tx1"/>
                </a:solidFill>
              </a:rPr>
              <a:t>	</a:t>
            </a:r>
            <a:r>
              <a:rPr lang="pt-BR" sz="1800" dirty="0" smtClean="0">
                <a:solidFill>
                  <a:schemeClr val="tx1"/>
                </a:solidFill>
              </a:rPr>
              <a:t>- Pesquisas de opinião e imagem com reflexo sobre remuneração</a:t>
            </a:r>
          </a:p>
          <a:p>
            <a:r>
              <a:rPr lang="pt-BR" sz="1800" dirty="0">
                <a:solidFill>
                  <a:schemeClr val="tx1"/>
                </a:solidFill>
              </a:rPr>
              <a:t>	</a:t>
            </a:r>
            <a:r>
              <a:rPr lang="pt-BR" sz="1800" dirty="0" smtClean="0">
                <a:solidFill>
                  <a:schemeClr val="tx1"/>
                </a:solidFill>
              </a:rPr>
              <a:t>- Informação pública</a:t>
            </a:r>
          </a:p>
          <a:p>
            <a:endParaRPr lang="pt-BR" sz="1800" dirty="0" smtClean="0">
              <a:solidFill>
                <a:schemeClr val="tx1"/>
              </a:solidFill>
            </a:endParaRPr>
          </a:p>
          <a:p>
            <a:endParaRPr lang="pt-BR" sz="1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769413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12" name="Rectangle 20"/>
          <p:cNvSpPr>
            <a:spLocks noChangeArrowheads="1"/>
          </p:cNvSpPr>
          <p:nvPr/>
        </p:nvSpPr>
        <p:spPr bwMode="auto">
          <a:xfrm>
            <a:off x="457200" y="6096000"/>
            <a:ext cx="8305800" cy="1524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8209" name="Rectangle 17"/>
          <p:cNvSpPr>
            <a:spLocks noChangeArrowheads="1"/>
          </p:cNvSpPr>
          <p:nvPr/>
        </p:nvSpPr>
        <p:spPr bwMode="auto">
          <a:xfrm>
            <a:off x="0" y="-14288"/>
            <a:ext cx="9158288" cy="108108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8208" name="Rectangle 16"/>
          <p:cNvSpPr>
            <a:spLocks noChangeArrowheads="1"/>
          </p:cNvSpPr>
          <p:nvPr/>
        </p:nvSpPr>
        <p:spPr bwMode="auto">
          <a:xfrm>
            <a:off x="0" y="926980"/>
            <a:ext cx="9144000" cy="2502020"/>
          </a:xfrm>
          <a:prstGeom prst="rect">
            <a:avLst/>
          </a:prstGeom>
          <a:solidFill>
            <a:srgbClr val="0033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2" name="AutoShape 5" descr="data:image/jpeg;base64,/9j/4AAQSkZJRgABAQAAAQABAAD/2wCEAAkGBxAQEBAUDxQUFBAUFBUXEA8UEBQVFBQUFRQWFhQUFBYYHCggGBolHBQUITEiJSkrLi4uFx8zODMsNygtLisBCgoKDg0OGhAQGiwkHyQsLCwsLCwsLCwsLCwsLCwsLCwsLCwsLCwsLCwsLCwsLCwsLCwsLCwsKzcsNyw3LCwsLP/AABEIAKMBEwMBIgACEQEDEQH/xAAcAAABBQEBAQAAAAAAAAAAAAAHAAECBQYDCAT/xABIEAABAwICBQYICwcEAwEAAAABAAIDBBEFEgYHITFBEyJRYXGRMnJzgaGxstEUIzM0NUJSksHC8CQlQ0RigtJTk6LhFRaDVP/EABkBAAIDAQAAAAAAAAAAAAAAAAABAgMEBf/EACURAAICAQQDAAMBAQEAAAAAAAABAgMRBCExMhITUTNBYSJxFP/aAAwDAQACEQMRAD8AyeG4XPUuLaeN0jgLlrbbBe1/SrRmg+JH+XcO1zB+ZaDVAP2ufyH52oquC2WXOMsIwU6eM45YEmav8SP8Jo7ZG+9U2NYPLRy8nOAH5Q6zXZhZ27avQlkHdanz8+Sj/FFdspSwwuojCOUY4BPZJOCtBjHCkEwThMCQCk0JgphIQ4CeydqeyAObguTguzguTkIZGyVkkkwGslZJOgBrJAJ0kAKycBMkgQ6SZK6AHSTXSBQBJJNdPdADJ0ySYCKZJJACSSTFIBrp1FOgMG+1P/Op/I/nCKrwgJoxpFJh8j3xNY4vblIfewF73FlfSa0K07mQD+1x/MsltcpSyjfTdGEMMLSDutT6QPko/wAU79ZNed3Ijsi95WcxrFpquXlZyC+wF2tsLN3bE6qnGWWRvujOOEfAnSSC0mQkFIJrKQCWREgpAqICmAgRJqkk0J7IGQcuLl3cFxcmBBME6VkAJMpWSsgBkrLpHGXGzQSegAk9wX1DCqi1+Rm7eRk/xRlDwz4bJLrLC5ps4Fp6HAg+lQsjIiKSeySYhkkk6AEnThv/AF0q5w7RWunsY4JLH6zhlHe6yTaXI1FvgpQnstxS6sK53hGJna8n1BfWNVFV/rRfdf7lD2w+lnos+A7skt3Uarq5vguhd1Z3N9YWfxXRWtpgTLC/KN72jO0ecbk1ZF/sTqmuUURTFdCFBwUysgknskgZ9+EYLUVbnNp2Z3NGZwu0WF7cVbN1f4kf4QHbI33q91PD9oqfIt9tFFyzW3OMsI206eM4+TAs3V1iB3tjHbKPcqPHMHlo5eSmy5w0Hmm4sd21eg0HNaH0g7ycfqSqtcpYYr6VCOUZABbfBtXctTBFKJ42tkaHBpjcSBt2HasW0I56Bn93UvifiVO6bitivT1xnJ5MmzVW7jVN80J/Fy44zq5FNTTTfCC8xtLsnIgA24XzIpBV2lEZdRVQAuTC+wG8m2wBZ1dJs1y08PF4QDsLwuWpkEcDS554DcBxLjwCJWDas4WgGqkdI77DOYwdV959C0GiOj7aGANsOWdYzP6XfZHUNyvgnZc29iNWnSWZcmeboPhwFuRHbnffvuqnFdWtO8E0z3RP4BxzsPbfaPMtynVaskv2XOmD2wefMaweakkMc7crt4O9rh0tPFVbgvQOkuBR1sBjfscNsT7bWO6uo7igPXUronuZILPaSHDoINitdVnkc+6nwf8AD4yEwCmQulPC57mtYCXOIa1o3kkgAekK7KKDph2Hy1EjY4Wl73bmj1k8Aipo7q2giAdVnlZPsDZG3q6XepXehujTKCG2wzuF5ZON/sjoaN3WtCsVt2XhHQp0ySy+TjSUkcTcsTGsHQ1ob6l3BK+Wvr4YG5p3tjb0udbu6VV02mOHyODW1DMxNhe7b+c7FThs0txRc1NMyQWkY17eLXNBHcQsTpLq4gla59H8VJY/F/w3dQ+yexbppUk4yaewpVxkt0ebK6kfC90crS17TZzTwK+chGXWZo4KiAzxj46Ft3WG18Q2uB7N/eOKDhW+ufkjl21+EiNl9GHxNdLEHeCZGB4/pLwHeglcF1pnWew9DmnuIKm+CuPJ6EwnR6kpgORhY0j62UF3eVahRY7YD07vOq3FdIaSl+XmY0/Yvd33RtXM3Z2ViKLROsRPrOoGnmiV/WGAD0ldaLWTQSEBxkj63s5vnIvZS9c/hH2w+myTELnBO17Q5hDmkXDgQQR1ELqocE+TDaaaCRVLHy0zRHUAE5RsbJ1OHA9aDU0ZaSHbCCQQd4PEFenCglrTwwQV2Zos2Zgf/eCWv/A+daqJtvDMWqqSXkjGWTJ7plrMQQtTw+PqvJM9s+5FB6GGpz5er8lH7bkT3rBf3Orpvxo53Qc1nH94v8nH6ijGUGtZ5/eL/Jx+op6fuQ1fQywRx0C+jqXxT7RQMajpoF9HUvifmKs1HUp0vZmhCmFAKYWQ3lXpFj0NDFnl2k7I4xa7iNth1daw7NaE2bbTx5PsiR+a3jWt6FR6w8TM9dIL8yL4tvmsXHvv3BZkLXClY3MFuol5YjwegsCxmKshEkJ2HY5p3td9l3erG6E2qqvLKp8V+bKy9v6mbj3E9yK4WeyPi8GuqfnHJJCfWzhnJ1EczRZszbO8dnvaR3IsBZDWlScpQF3GORrh5+afWnU8SRHUR8oMDC32qfCBJNJUPF2w82PyjhtI7Bb7ywTkb9X9DyOHwC1i8GR3a83HostN0sRMWmh5TNGlJIGtJcbAAknoAG30JwFT6ZTFmH1bhv5JwH93N/FYksvB0pPCyBnSfHX1s75HE5b2iZwazhbt3ntVTmSITWXSSwsHHbcnkK2qjHXyskp5DcxgOiJ35CbFvYDa3aiGEE9WMxbiMY+22Rp+7f8AKjWFiuilLY6Wmk5Q3Hc0EEHaCNo6RxC89aTYd8Gq54uDHnL4p2t9BXoZBzW5TZa5ruEkLD52uc0+jKp6d4lghq45jkwxTh1kiEwC2HONhjesCqnaI4fiYw0NOU891hYku4eZZJ7iSSTcneTvPakGq9wzQ6vqACyBwb9p/MH/AC2+hQxGBY3ObKK6QW+ptVdW7w5YmdVnO9Vl9zNUzvrVI80Pvco+6H0f/ns+Hz6o8ae2V1K4/FvBdEODXjeB0Ajh1IsrCaPauxR1MU4qC8xk8zkgL3aW2vm2b1uwslri5ZR0KFJRxIYoY654hkpH8Q57e8AonOQ31zD4im8q72E6e6C/owSpJiUlvOUEbU38tWeTi9t6Jz0M9Tg+NrPJxe29Exyw39zq6b8aOZQa1mj94v8AJx+pGUoNazPpCTxI/Unp+xDV9DKtCOegg/d9L4n5igYEdNBfo+l8T8SrNR1RRpOzNAFNqgEn7j2FZEb3weeauYySSPO973OP9xJXMJrp2rpfo4z3ZotBH2xCm63OB87HBG+6B2g/0hS+P+Uo4BZNR2OhpOrJKk02jzYfVjoiJ+7Y/grlVWlnzGr8i/1Klco0T6sATxv869E4XEGQwt+zGwdzQvO0nHzr0bRG8cZHFjfZC0aj9GTR8s7LjW0kc0bo5Wh0bvCadxF7/gF3XOedkbS57g1o3ucQAO0lZkbWUzND8PH8tH5wfeurdFqAbqaL7i6O0johvqYf91vvXF+ldAN9TD98Kf8Aoq8a/wCH2UuDUsTg6KGNjxuc1gBHYVYBZ46ZYcP5mLvPuTHTjDR/MN8wd7knGTJKUUaNCzXKz46kPTHIO5zfetadPcNH8b/g/wBywGsvH6atfTmmfnDGvD+aRbMWkb+xWUxakVaiScHhmKIVto5gM1bKI4R1vefBY3pPu4qqbv2eZH3QvAm0VKxlvjHAOlPEuI3dg3LTbZ4IxUVeb/hDRvQ+lomjK3PLxmeAXX6vshaNMuVTO2NjnvIaxoJc47gBtJ7lhbbOnGKisI7XTF1t6D+kusieVzm0nxUW4PteR3Xt8ELGVWIzSm8skjz/AFPcfRdXR08nyUT1UU8Ho8VUZIAe253DMLnsC6oA6B7cSo7b+U/I5H0KFlfg8FlNvmsjOQ61yfN6byp9goilDnXJ82p/Kn2CiruF/Rglukmuktxygj6m/lK3xIfakRLchrqaHPrfEh9qREtyx3d2dXTfjRzKDOsz6Rk8SP2UZigxrL+kZfEj9lPT9yvV9DLgo6aD/R9L5MesoFNR20JH7vpPJj1lWajhFOk7MvgujVzCmFkN74PPFfCY5ZWHex7m9ziPwXFq1usnB3QVZkA+Kn5wdbYH/Xb27j51k2hdCLzHJx5xxJo0+ruHNiEFvq53HsDCPxRqAQ31UYS4GWocLNtycVxbMb3eR1bAO9EgLJc8yOhpo4gOqHTuXLh1X1x5R2uIH4q+Cw2tmuyUkcQ8KWQbP6WbSe8t71CtZkWWvEGwRuP67UftE6vlaKld0xNv2gZT6l5/JRW1S4qHwSwO8KJ2ZnWx+/ucD94LVqI/5yYtLLEsBBVZpPRGejqY2+E6N2Uf1Da30gKxaU6xrZnQaysHmp369yg5EvTjQOQyOno25g43khHhB3EsHEHo7UOJ4HsJD2lruhwLSPMbLowmpI5U65ReDiCpAp2Rk7gT1Db6leYTojXVNskLmt/1JAWN9Nie5NySIJN8FGkidFq4igpp5Kh5klbDI5rG81jXBhIPS43QyslGalwOdbh2LHRqnElZSMO508YPZnBPqXosLzpo5UCOspXnc2eMu7M4uvRQWbUcmzR8MkshrSqHMw94b9d7Gu8Um5HoWvVLpfhHwykliGx5F4yd2dpu2/Vw86pg0pLJpsTcXg8+FMvsr8OmgeWTMcxw3hzbdx4jrU8MwmeoeGwRueT0A2Ha7cAuj5I5Hi84waLVZQmTEGPtsia5xPWRlHtHuRsus5oPowMPgIcc0zzeVw3btjW9Q/ErRrDbLylk6enrcI7jEoda5D+zU/lT7BRDch5rhH7LB5b8jkquyJ3dGCOySchJdDByAlam99b2Q+t6JDkONTe+t7IfzojuWG7uzraf8aIFBjWV9Iy+Kz2UZygvrIP7xm8VnshPT9yvV9DMNR20L+j6TyQQJajvob8wpPJNVmo4RVpOzLxqk51gSdwuT2DaVBqao8B/iu9krJ+zc+CFXSRVEZbK1skbttiLg9BB4Kji0Dw5rs3JuP8AS6Rxb3cVSavNLWOjZT1Dg17QBC8mwe23gkniNw6QiCCpvyhsVrwnuRija1oa0ANAsGgWAHUFO6ZIlQLMIldBLWDjQq6t2Q3iiGSM8DY84jtP4LU6c6bMa10FI7M4giSZp2NG4tYenr4IXuK1UV4/0zDqrU14oZWOj+Lvo6hkzNuXY9nBzD4Tf11KsumutLWdjHGTi8o9GYXiEdREySF2ZjhsPQeLT0EL7QgBo1pNPQPJiOaNxGeJ18rrcR0HrRXwPTiiqgBnEUh/hyEA36nbisNlTi/4dOq+M0alcpadj/Da13jNB9adjwRcG46QbjvUgVVui9pM5xUsbfBYxvYwD1LumXz1VfDELyyMYOlzwPWjdi2RDGhemqB0wy+w5ecxwRjx7WDQsjkZG4zOc1zeYObtBHhFBq616dNZMGrknjBO/wCvcj3oTjraykY645VoDJm8Q4Df2HegDmVpo/j01FKJIT1PYfBe3od+B4Ky2vyWxXRb4S3PRQTrI4Dp/RVIaHvEMvFkhsP7XbiFqY6hjhdrmuHSHA+pYXFrk6SkmspjyQtcOc0O7QD607GNaNgAHQAAFzqKyOMXkexo6XOA9ayGkGsekgBbTnl5eGXwAet3uTjGUtkKUox3Zo8XxeOndA1x580rI2N4nM4Au7ANqsUAP/YZZ6+nqKl98s0Z/pY1sgJA6Ba6L501w3/9MXmJ9ysnU4kK7ozbL9yH+uBv7JF1TD2XK9fpzho/mGdzvcsfrI0mo6qlDIJQ94ka62Vw2WIO8daK4tSQWyi4PcGV065l6S3ZOUX+jGlc2H8ryTGP5TLmz5tmS9rZSPtFXTtaNZ/pQfdk/wAlhCmUHXFvLLo3TisJm4drNrfsQD+x/wDksxjWKyVczpZcud1r5RYbBbZdVydNQUd0hStlJYbOjXI86HfMKTyTUBGo96H/ADCk8k1UajhGjSdmXYUan5OTxHeyVIKFV8nJ4j/ZKyrk3S4Z50B3di0OFaY11OA1kpc0bmyDOB1C+30rOt3DsTroeKa3OOpuL2NqdZFfb+CD08mf8lTYrpPWVItLK4t+w3mt7hvVKkkq4/CTtm+WJxXJxUyuZUysYlNdJMmISe6ZIIGfbSYpURfJSyM6mvcB3XX3t0trx/My/eVIko+K+EvOX0tZ9Iq1/hVEx/8AoR6lXSSucbuJcekm59K5pJ+KBzk+WOSkmCRTIDp7qKQTGSupRyub4JI7CR6lBMgM4Okjy7wiT2m/rUbprp0A2xiUgUxSQIclQcVJQcgCOZMlZJIlgkUxTlMUCEE6QSQMkEe9EPmNJ5FqAoR70SH7DSeRZ6ln1HCNek7MuQoVXycniP8AZKmFCr+Tk8R/slZFybpcHnNu4dikFFu4dik1dJcHFZJMU90xQBEqBUyoFMCKZK6RKAEldMkgY906inugQ6SZOgQkydJMYkkiUgUAOkmSQIdIpkkAMUkrJIGJQcpqDkAc0kkkDPpbTSFjnta4sYQHvDTlaTuBPC65WWy0ViDqCpa6xa6somkHcQX2IKtJsNpJXStFMwNhxBkQEZs6SMhxcHFxtvHVuVTsw2WqrKygdxRucQGguJ3AC57guzqGUNY4xvs9hew5TYsb4Tx1DpROgomQ1cDooohykNUGs5GSJ5LACAY3HrDbjfc+b5sOaWRAMhYZXYdIeRyuPOExvG1t7222t/SFH2kvQDULYUunVdTRxw5I2iNjQA+JwdlsLE87o9a+6owljI55hCwxDD4XRvLeY6UWLiNu09ParTGKdz56ySOnjlqWRQfBY3MuHsdflJA2/PtsbfgAlKSlyiUYShwyhGsmv4CH/ad/ku3/ALzickMkgbFyIOR7xFuLwbDwt6r8Zo6ZuKRx81sJfDy7Q7mscbGRoPAX2eda6WmBjkZVxRQwmuia0NAYHwgnIXWO0cL8UmorhDi7JZTYLGj0edXdDotWzRtkiiLmOvlOZovY2NgTcq+08p2NiiJjyTcrIGERsjzRAbBlaTcA2s7rXZmJU9NR4W+WN8kjBK6LJNkaCHg88cR/2pObwsFaqWWpPgwz4i0lrgQ4EgtO8EbwQoFFDR50U8AmLGPdLNM6tGWMgAm7Q5zyCxttxHFc8Mpon0FmhsbOSlvKWxSRmxJBldse19rbkvb/AAfozwwYlRIRVwaC7IBEyE0fwJxc6zDJ8IyOz9eYL4qCjY4U03xXI/8AjHMLszNswY7Za9y5P2i9H9B9WYe+Lk89vjGB7bODuaSQL23HZuXyhh/QRPwkxh9Plaxzjh0I5j42yh2d9zGH80u27QeFl1pomMqq18czHEGDMGCnY+1iXXc67Q0bnZRtQrR+n+gyw+hfPLHFHbPI4Nbc2Fz0lWmK6MS00bnvkgOUgFjJ2uftNvBHQrdxjZjzS0sEfwppBBAYARe4N7AbSrPGYhyjXzxUDacVLHSPhkaZizldpcAdoI2nzpym8oSqTTz9B46Mi1wdu7YVIwOuAWuudwym57BxRLqqnLVQOrp6Z9P8Kc6BgyOc2PKRG4ub4LAbbDxXSGtDZKIVs8ElQKtzmSMewhkBYRZzhsAvwKXsfwPSvoMTA4WuCM3gkggHsJ2WVhjGCPpnxszNlL23HJ3JuDYttv8APuWzocche2kfWSMdydfLa+XmRZDkNh9QOy9S+qmxJrJKQVtTDNOKsvjkY9pEUJjcLOcNwJO7sQ7JfB+lY5Bt8Bm2WikuRcARP2gbyNm0Ls/DCKdk2YHPI5giAOYFo39B7BtW8o9JzydIXVAzf+QeJOe24p82wHoYlS4vRxmnL3sLGYjUPIBByse1wZIQPq3I2o9kvgepfQeS0MzXNa6ORr3eA0xuBd2Ai5TVNHJEbSsex1rhr2Oae3aEQYqpraim+FYiyS0krmmNzSGAt5uaUg5Qd1uCr9PcQimgowySN8kZlbIGTGXLexbdztpCam28YIutKOclPo7otLWx1D4yAIhsaQbyPyl3Jt67Ad6qqXDppfko5JNtuYwu2ncDYbCtxhukVFQU9FGA6aQEzyOilADZHXblePrWbssvuibDyGKfBapkUUk8Lo5w4hrM7blhcPBN7jq2JeySb2JRqi0t/wDph6PAHviqpHExup+TzRuYcxzuy7uCVZo7MKiSGna+csAJLInA2IvctO7/AKWtxfHqV4xANla4uipGNf8A6z4nHlHDp3+hdq3G6Wd9fGyqbAZZIHx1N3ZXNYxoczMNu8FJWSH6o4xkwlLgdVK57YoJXOZskaGG7T0HoPUnosCqZnOEcMjsjgJbRnmbRe/WOhbfDMYo2OqHOq+Uf8IjcHz5gJI2tbd7GR2zPvmG3gAlV43STfCWNqeQtWfCGStDjyseRoyi31rtcLJ+yXwPTH6ZfENEahtTPDTMfOIiA6RrbDnNBsdtr7dyz1RE5hLXgtc02c0ixB4ghE46QUJqKuXlW3dURPZnbI5ro2sZfIwEfGXDhcrCaVVMctZUyRHNG+QuY6xFweo9ilXKT5IWVqKyn+ykKSmmVhUfQ2d7QQ1zgMwNg4gXG426R0pGpk513u2nMecdrgNjj0nrSSUXyxxeyOklbKXNeZHl4sA8vdmA6je4TCokBBD333XzuvY3uN+5JJQJt7kPhDyA0udlDbBuY2ANri3R1LoZ33aczr2sDmNwL7h0BJJSDJydv866ueTvJOziSd25JJDIJ7sTnk7yTs2XJPrUgdnZa3n3p0k0Rl2ZIHZx279vUotOzz7k6SFyTzsiz0ZndHMSw2JilHA72bdhVFw/XQEkk1yJv/KHCYpJJiyJJo/BJJAkxJJ0k2DYx/XenSSURZ2EEk6SYsjJgkkpDyJdm1kjWPja4iN9i9nBxb4JPYkkkSRy/XoSKdJT/RWJJJJV/sk2MVBySSEI5pJJIJn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3" name="AutoShape 7" descr="data:image/jpeg;base64,/9j/4AAQSkZJRgABAQAAAQABAAD/2wCEAAkGBxAQEBAUDxQUFBAUFBUXEA8UEBQVFBQUFRQWFhQUFBYYHCggGBolHBQUITEiJSkrLi4uFx8zODMsNygtLisBCgoKDg0OGhAQGiwkHyQsLCwsLCwsLCwsLCwsLCwsLCwsLCwsLCwsLCwsLCwsLCwsLCwsLCwsKzcsNyw3LCwsLP/AABEIAKMBEwMBIgACEQEDEQH/xAAcAAABBQEBAQAAAAAAAAAAAAAHAAECBQYDCAT/xABIEAABAwICBQYICwcEAwEAAAABAAIDBBEFEgYHITFBEyJRYXGRMnJzgaGxstEUIzM0NUJSksHC8CQlQ0RigtJTk6LhFRaDVP/EABkBAAIDAQAAAAAAAAAAAAAAAAABAgMEBf/EACURAAICAQQDAAMBAQEAAAAAAAABAgMRBCExMhITUTNBYSJxFP/aAAwDAQACEQMRAD8AyeG4XPUuLaeN0jgLlrbbBe1/SrRmg+JH+XcO1zB+ZaDVAP2ufyH52oquC2WXOMsIwU6eM45YEmav8SP8Jo7ZG+9U2NYPLRy8nOAH5Q6zXZhZ27avQlkHdanz8+Sj/FFdspSwwuojCOUY4BPZJOCtBjHCkEwThMCQCk0JgphIQ4CeydqeyAObguTguzguTkIZGyVkkkwGslZJOgBrJAJ0kAKycBMkgQ6SZK6AHSTXSBQBJJNdPdADJ0ySYCKZJJACSSTFIBrp1FOgMG+1P/Op/I/nCKrwgJoxpFJh8j3xNY4vblIfewF73FlfSa0K07mQD+1x/MsltcpSyjfTdGEMMLSDutT6QPko/wAU79ZNed3Ijsi95WcxrFpquXlZyC+wF2tsLN3bE6qnGWWRvujOOEfAnSSC0mQkFIJrKQCWREgpAqICmAgRJqkk0J7IGQcuLl3cFxcmBBME6VkAJMpWSsgBkrLpHGXGzQSegAk9wX1DCqi1+Rm7eRk/xRlDwz4bJLrLC5ps4Fp6HAg+lQsjIiKSeySYhkkk6AEnThv/AF0q5w7RWunsY4JLH6zhlHe6yTaXI1FvgpQnstxS6sK53hGJna8n1BfWNVFV/rRfdf7lD2w+lnos+A7skt3Uarq5vguhd1Z3N9YWfxXRWtpgTLC/KN72jO0ecbk1ZF/sTqmuUURTFdCFBwUysgknskgZ9+EYLUVbnNp2Z3NGZwu0WF7cVbN1f4kf4QHbI33q91PD9oqfIt9tFFyzW3OMsI206eM4+TAs3V1iB3tjHbKPcqPHMHlo5eSmy5w0Hmm4sd21eg0HNaH0g7ycfqSqtcpYYr6VCOUZABbfBtXctTBFKJ42tkaHBpjcSBt2HasW0I56Bn93UvifiVO6bitivT1xnJ5MmzVW7jVN80J/Fy44zq5FNTTTfCC8xtLsnIgA24XzIpBV2lEZdRVQAuTC+wG8m2wBZ1dJs1y08PF4QDsLwuWpkEcDS554DcBxLjwCJWDas4WgGqkdI77DOYwdV959C0GiOj7aGANsOWdYzP6XfZHUNyvgnZc29iNWnSWZcmeboPhwFuRHbnffvuqnFdWtO8E0z3RP4BxzsPbfaPMtynVaskv2XOmD2wefMaweakkMc7crt4O9rh0tPFVbgvQOkuBR1sBjfscNsT7bWO6uo7igPXUronuZILPaSHDoINitdVnkc+6nwf8AD4yEwCmQulPC57mtYCXOIa1o3kkgAekK7KKDph2Hy1EjY4Wl73bmj1k8Aipo7q2giAdVnlZPsDZG3q6XepXehujTKCG2wzuF5ZON/sjoaN3WtCsVt2XhHQp0ySy+TjSUkcTcsTGsHQ1ob6l3BK+Wvr4YG5p3tjb0udbu6VV02mOHyODW1DMxNhe7b+c7FThs0txRc1NMyQWkY17eLXNBHcQsTpLq4gla59H8VJY/F/w3dQ+yexbppUk4yaewpVxkt0ebK6kfC90crS17TZzTwK+chGXWZo4KiAzxj46Ft3WG18Q2uB7N/eOKDhW+ufkjl21+EiNl9GHxNdLEHeCZGB4/pLwHeglcF1pnWew9DmnuIKm+CuPJ6EwnR6kpgORhY0j62UF3eVahRY7YD07vOq3FdIaSl+XmY0/Yvd33RtXM3Z2ViKLROsRPrOoGnmiV/WGAD0ldaLWTQSEBxkj63s5vnIvZS9c/hH2w+myTELnBO17Q5hDmkXDgQQR1ELqocE+TDaaaCRVLHy0zRHUAE5RsbJ1OHA9aDU0ZaSHbCCQQd4PEFenCglrTwwQV2Zos2Zgf/eCWv/A+daqJtvDMWqqSXkjGWTJ7plrMQQtTw+PqvJM9s+5FB6GGpz5er8lH7bkT3rBf3Orpvxo53Qc1nH94v8nH6ijGUGtZ5/eL/Jx+op6fuQ1fQywRx0C+jqXxT7RQMajpoF9HUvifmKs1HUp0vZmhCmFAKYWQ3lXpFj0NDFnl2k7I4xa7iNth1daw7NaE2bbTx5PsiR+a3jWt6FR6w8TM9dIL8yL4tvmsXHvv3BZkLXClY3MFuol5YjwegsCxmKshEkJ2HY5p3td9l3erG6E2qqvLKp8V+bKy9v6mbj3E9yK4WeyPi8GuqfnHJJCfWzhnJ1EczRZszbO8dnvaR3IsBZDWlScpQF3GORrh5+afWnU8SRHUR8oMDC32qfCBJNJUPF2w82PyjhtI7Bb7ywTkb9X9DyOHwC1i8GR3a83HostN0sRMWmh5TNGlJIGtJcbAAknoAG30JwFT6ZTFmH1bhv5JwH93N/FYksvB0pPCyBnSfHX1s75HE5b2iZwazhbt3ntVTmSITWXSSwsHHbcnkK2qjHXyskp5DcxgOiJ35CbFvYDa3aiGEE9WMxbiMY+22Rp+7f8AKjWFiuilLY6Wmk5Q3Hc0EEHaCNo6RxC89aTYd8Gq54uDHnL4p2t9BXoZBzW5TZa5ruEkLD52uc0+jKp6d4lghq45jkwxTh1kiEwC2HONhjesCqnaI4fiYw0NOU891hYku4eZZJ7iSSTcneTvPakGq9wzQ6vqACyBwb9p/MH/AC2+hQxGBY3ObKK6QW+ptVdW7w5YmdVnO9Vl9zNUzvrVI80Pvco+6H0f/ns+Hz6o8ae2V1K4/FvBdEODXjeB0Ajh1IsrCaPauxR1MU4qC8xk8zkgL3aW2vm2b1uwslri5ZR0KFJRxIYoY654hkpH8Q57e8AonOQ31zD4im8q72E6e6C/owSpJiUlvOUEbU38tWeTi9t6Jz0M9Tg+NrPJxe29Exyw39zq6b8aOZQa1mj94v8AJx+pGUoNazPpCTxI/Unp+xDV9DKtCOegg/d9L4n5igYEdNBfo+l8T8SrNR1RRpOzNAFNqgEn7j2FZEb3weeauYySSPO973OP9xJXMJrp2rpfo4z3ZotBH2xCm63OB87HBG+6B2g/0hS+P+Uo4BZNR2OhpOrJKk02jzYfVjoiJ+7Y/grlVWlnzGr8i/1Klco0T6sATxv869E4XEGQwt+zGwdzQvO0nHzr0bRG8cZHFjfZC0aj9GTR8s7LjW0kc0bo5Wh0bvCadxF7/gF3XOedkbS57g1o3ucQAO0lZkbWUzND8PH8tH5wfeurdFqAbqaL7i6O0johvqYf91vvXF+ldAN9TD98Kf8Aoq8a/wCH2UuDUsTg6KGNjxuc1gBHYVYBZ46ZYcP5mLvPuTHTjDR/MN8wd7knGTJKUUaNCzXKz46kPTHIO5zfetadPcNH8b/g/wBywGsvH6atfTmmfnDGvD+aRbMWkb+xWUxakVaiScHhmKIVto5gM1bKI4R1vefBY3pPu4qqbv2eZH3QvAm0VKxlvjHAOlPEuI3dg3LTbZ4IxUVeb/hDRvQ+lomjK3PLxmeAXX6vshaNMuVTO2NjnvIaxoJc47gBtJ7lhbbOnGKisI7XTF1t6D+kusieVzm0nxUW4PteR3Xt8ELGVWIzSm8skjz/AFPcfRdXR08nyUT1UU8Ho8VUZIAe253DMLnsC6oA6B7cSo7b+U/I5H0KFlfg8FlNvmsjOQ61yfN6byp9goilDnXJ82p/Kn2CiruF/Rglukmuktxygj6m/lK3xIfakRLchrqaHPrfEh9qREtyx3d2dXTfjRzKDOsz6Rk8SP2UZigxrL+kZfEj9lPT9yvV9DLgo6aD/R9L5MesoFNR20JH7vpPJj1lWajhFOk7MvgujVzCmFkN74PPFfCY5ZWHex7m9ziPwXFq1usnB3QVZkA+Kn5wdbYH/Xb27j51k2hdCLzHJx5xxJo0+ruHNiEFvq53HsDCPxRqAQ31UYS4GWocLNtycVxbMb3eR1bAO9EgLJc8yOhpo4gOqHTuXLh1X1x5R2uIH4q+Cw2tmuyUkcQ8KWQbP6WbSe8t71CtZkWWvEGwRuP67UftE6vlaKld0xNv2gZT6l5/JRW1S4qHwSwO8KJ2ZnWx+/ucD94LVqI/5yYtLLEsBBVZpPRGejqY2+E6N2Uf1Da30gKxaU6xrZnQaysHmp369yg5EvTjQOQyOno25g43khHhB3EsHEHo7UOJ4HsJD2lruhwLSPMbLowmpI5U65ReDiCpAp2Rk7gT1Db6leYTojXVNskLmt/1JAWN9Nie5NySIJN8FGkidFq4igpp5Kh5klbDI5rG81jXBhIPS43QyslGalwOdbh2LHRqnElZSMO508YPZnBPqXosLzpo5UCOspXnc2eMu7M4uvRQWbUcmzR8MkshrSqHMw94b9d7Gu8Um5HoWvVLpfhHwykliGx5F4yd2dpu2/Vw86pg0pLJpsTcXg8+FMvsr8OmgeWTMcxw3hzbdx4jrU8MwmeoeGwRueT0A2Ha7cAuj5I5Hi84waLVZQmTEGPtsia5xPWRlHtHuRsus5oPowMPgIcc0zzeVw3btjW9Q/ErRrDbLylk6enrcI7jEoda5D+zU/lT7BRDch5rhH7LB5b8jkquyJ3dGCOySchJdDByAlam99b2Q+t6JDkONTe+t7IfzojuWG7uzraf8aIFBjWV9Iy+Kz2UZygvrIP7xm8VnshPT9yvV9DMNR20L+j6TyQQJajvob8wpPJNVmo4RVpOzLxqk51gSdwuT2DaVBqao8B/iu9krJ+zc+CFXSRVEZbK1skbttiLg9BB4Kji0Dw5rs3JuP8AS6Rxb3cVSavNLWOjZT1Dg17QBC8mwe23gkniNw6QiCCpvyhsVrwnuRija1oa0ANAsGgWAHUFO6ZIlQLMIldBLWDjQq6t2Q3iiGSM8DY84jtP4LU6c6bMa10FI7M4giSZp2NG4tYenr4IXuK1UV4/0zDqrU14oZWOj+Lvo6hkzNuXY9nBzD4Tf11KsumutLWdjHGTi8o9GYXiEdREySF2ZjhsPQeLT0EL7QgBo1pNPQPJiOaNxGeJ18rrcR0HrRXwPTiiqgBnEUh/hyEA36nbisNlTi/4dOq+M0alcpadj/Da13jNB9adjwRcG46QbjvUgVVui9pM5xUsbfBYxvYwD1LumXz1VfDELyyMYOlzwPWjdi2RDGhemqB0wy+w5ecxwRjx7WDQsjkZG4zOc1zeYObtBHhFBq616dNZMGrknjBO/wCvcj3oTjraykY645VoDJm8Q4Df2HegDmVpo/j01FKJIT1PYfBe3od+B4Ky2vyWxXRb4S3PRQTrI4Dp/RVIaHvEMvFkhsP7XbiFqY6hjhdrmuHSHA+pYXFrk6SkmspjyQtcOc0O7QD607GNaNgAHQAAFzqKyOMXkexo6XOA9ayGkGsekgBbTnl5eGXwAet3uTjGUtkKUox3Zo8XxeOndA1x580rI2N4nM4Au7ANqsUAP/YZZ6+nqKl98s0Z/pY1sgJA6Ba6L501w3/9MXmJ9ysnU4kK7ozbL9yH+uBv7JF1TD2XK9fpzho/mGdzvcsfrI0mo6qlDIJQ94ka62Vw2WIO8daK4tSQWyi4PcGV065l6S3ZOUX+jGlc2H8ryTGP5TLmz5tmS9rZSPtFXTtaNZ/pQfdk/wAlhCmUHXFvLLo3TisJm4drNrfsQD+x/wDksxjWKyVczpZcud1r5RYbBbZdVydNQUd0hStlJYbOjXI86HfMKTyTUBGo96H/ADCk8k1UajhGjSdmXYUan5OTxHeyVIKFV8nJ4j/ZKyrk3S4Z50B3di0OFaY11OA1kpc0bmyDOB1C+30rOt3DsTroeKa3OOpuL2NqdZFfb+CD08mf8lTYrpPWVItLK4t+w3mt7hvVKkkq4/CTtm+WJxXJxUyuZUysYlNdJMmISe6ZIIGfbSYpURfJSyM6mvcB3XX3t0trx/My/eVIko+K+EvOX0tZ9Iq1/hVEx/8AoR6lXSSucbuJcekm59K5pJ+KBzk+WOSkmCRTIDp7qKQTGSupRyub4JI7CR6lBMgM4Okjy7wiT2m/rUbprp0A2xiUgUxSQIclQcVJQcgCOZMlZJIlgkUxTlMUCEE6QSQMkEe9EPmNJ5FqAoR70SH7DSeRZ6ln1HCNek7MuQoVXycniP8AZKmFCr+Tk8R/slZFybpcHnNu4dikFFu4dik1dJcHFZJMU90xQBEqBUyoFMCKZK6RKAEldMkgY906inugQ6SZOgQkydJMYkkiUgUAOkmSQIdIpkkAMUkrJIGJQcpqDkAc0kkkDPpbTSFjnta4sYQHvDTlaTuBPC65WWy0ViDqCpa6xa6somkHcQX2IKtJsNpJXStFMwNhxBkQEZs6SMhxcHFxtvHVuVTsw2WqrKygdxRucQGguJ3AC57guzqGUNY4xvs9hew5TYsb4Tx1DpROgomQ1cDooohykNUGs5GSJ5LACAY3HrDbjfc+b5sOaWRAMhYZXYdIeRyuPOExvG1t7222t/SFH2kvQDULYUunVdTRxw5I2iNjQA+JwdlsLE87o9a+6owljI55hCwxDD4XRvLeY6UWLiNu09ParTGKdz56ySOnjlqWRQfBY3MuHsdflJA2/PtsbfgAlKSlyiUYShwyhGsmv4CH/ad/ku3/ALzickMkgbFyIOR7xFuLwbDwt6r8Zo6ZuKRx81sJfDy7Q7mscbGRoPAX2eda6WmBjkZVxRQwmuia0NAYHwgnIXWO0cL8UmorhDi7JZTYLGj0edXdDotWzRtkiiLmOvlOZovY2NgTcq+08p2NiiJjyTcrIGERsjzRAbBlaTcA2s7rXZmJU9NR4W+WN8kjBK6LJNkaCHg88cR/2pObwsFaqWWpPgwz4i0lrgQ4EgtO8EbwQoFFDR50U8AmLGPdLNM6tGWMgAm7Q5zyCxttxHFc8Mpon0FmhsbOSlvKWxSRmxJBldse19rbkvb/AAfozwwYlRIRVwaC7IBEyE0fwJxc6zDJ8IyOz9eYL4qCjY4U03xXI/8AjHMLszNswY7Za9y5P2i9H9B9WYe+Lk89vjGB7bODuaSQL23HZuXyhh/QRPwkxh9Plaxzjh0I5j42yh2d9zGH80u27QeFl1pomMqq18czHEGDMGCnY+1iXXc67Q0bnZRtQrR+n+gyw+hfPLHFHbPI4Nbc2Fz0lWmK6MS00bnvkgOUgFjJ2uftNvBHQrdxjZjzS0sEfwppBBAYARe4N7AbSrPGYhyjXzxUDacVLHSPhkaZizldpcAdoI2nzpym8oSqTTz9B46Mi1wdu7YVIwOuAWuudwym57BxRLqqnLVQOrp6Z9P8Kc6BgyOc2PKRG4ub4LAbbDxXSGtDZKIVs8ElQKtzmSMewhkBYRZzhsAvwKXsfwPSvoMTA4WuCM3gkggHsJ2WVhjGCPpnxszNlL23HJ3JuDYttv8APuWzocche2kfWSMdydfLa+XmRZDkNh9QOy9S+qmxJrJKQVtTDNOKsvjkY9pEUJjcLOcNwJO7sQ7JfB+lY5Bt8Bm2WikuRcARP2gbyNm0Ls/DCKdk2YHPI5giAOYFo39B7BtW8o9JzydIXVAzf+QeJOe24p82wHoYlS4vRxmnL3sLGYjUPIBByse1wZIQPq3I2o9kvgepfQeS0MzXNa6ORr3eA0xuBd2Ai5TVNHJEbSsex1rhr2Oae3aEQYqpraim+FYiyS0krmmNzSGAt5uaUg5Qd1uCr9PcQimgowySN8kZlbIGTGXLexbdztpCam28YIutKOclPo7otLWx1D4yAIhsaQbyPyl3Jt67Ad6qqXDppfko5JNtuYwu2ncDYbCtxhukVFQU9FGA6aQEzyOilADZHXblePrWbssvuibDyGKfBapkUUk8Lo5w4hrM7blhcPBN7jq2JeySb2JRqi0t/wDph6PAHviqpHExup+TzRuYcxzuy7uCVZo7MKiSGna+csAJLInA2IvctO7/AKWtxfHqV4xANla4uipGNf8A6z4nHlHDp3+hdq3G6Wd9fGyqbAZZIHx1N3ZXNYxoczMNu8FJWSH6o4xkwlLgdVK57YoJXOZskaGG7T0HoPUnosCqZnOEcMjsjgJbRnmbRe/WOhbfDMYo2OqHOq+Uf8IjcHz5gJI2tbd7GR2zPvmG3gAlV43STfCWNqeQtWfCGStDjyseRoyi31rtcLJ+yXwPTH6ZfENEahtTPDTMfOIiA6RrbDnNBsdtr7dyz1RE5hLXgtc02c0ixB4ghE46QUJqKuXlW3dURPZnbI5ro2sZfIwEfGXDhcrCaVVMctZUyRHNG+QuY6xFweo9ilXKT5IWVqKyn+ykKSmmVhUfQ2d7QQ1zgMwNg4gXG426R0pGpk513u2nMecdrgNjj0nrSSUXyxxeyOklbKXNeZHl4sA8vdmA6je4TCokBBD333XzuvY3uN+5JJQJt7kPhDyA0udlDbBuY2ANri3R1LoZ33aczr2sDmNwL7h0BJJSDJydv866ueTvJOziSd25JJDIJ7sTnk7yTs2XJPrUgdnZa3n3p0k0Rl2ZIHZx279vUotOzz7k6SFyTzsiz0ZndHMSw2JilHA72bdhVFw/XQEkk1yJv/KHCYpJJiyJJo/BJJAkxJJ0k2DYx/XenSSURZ2EEk6SYsjJgkkpDyJdm1kjWPja4iN9i9nBxb4JPYkkkSRy/XoSKdJT/RWJJJJV/sk2MVBySSEI5pJJIJn/2Q=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AutoShape 9" descr="data:image/jpeg;base64,/9j/4AAQSkZJRgABAQAAAQABAAD/2wCEAAkGBxAQEBAUDxQUFBAUFBUXEA8UEBQVFBQUFRQWFhQUFBYYHCggGBolHBQUITEiJSkrLi4uFx8zODMsNygtLisBCgoKDg0OGhAQGiwkHyQsLCwsLCwsLCwsLCwsLCwsLCwsLCwsLCwsLCwsLCwsLCwsLCwsLCwsKzcsNyw3LCwsLP/AABEIAKMBEwMBIgACEQEDEQH/xAAcAAABBQEBAQAAAAAAAAAAAAAHAAECBQYDCAT/xABIEAABAwICBQYICwcEAwEAAAABAAIDBBEFEgYHITFBEyJRYXGRMnJzgaGxstEUIzM0NUJSksHC8CQlQ0RigtJTk6LhFRaDVP/EABkBAAIDAQAAAAAAAAAAAAAAAAABAgMEBf/EACURAAICAQQDAAMBAQEAAAAAAAABAgMRBCExMhITUTNBYSJxFP/aAAwDAQACEQMRAD8AyeG4XPUuLaeN0jgLlrbbBe1/SrRmg+JH+XcO1zB+ZaDVAP2ufyH52oquC2WXOMsIwU6eM45YEmav8SP8Jo7ZG+9U2NYPLRy8nOAH5Q6zXZhZ27avQlkHdanz8+Sj/FFdspSwwuojCOUY4BPZJOCtBjHCkEwThMCQCk0JgphIQ4CeydqeyAObguTguzguTkIZGyVkkkwGslZJOgBrJAJ0kAKycBMkgQ6SZK6AHSTXSBQBJJNdPdADJ0ySYCKZJJACSSTFIBrp1FOgMG+1P/Op/I/nCKrwgJoxpFJh8j3xNY4vblIfewF73FlfSa0K07mQD+1x/MsltcpSyjfTdGEMMLSDutT6QPko/wAU79ZNed3Ijsi95WcxrFpquXlZyC+wF2tsLN3bE6qnGWWRvujOOEfAnSSC0mQkFIJrKQCWREgpAqICmAgRJqkk0J7IGQcuLl3cFxcmBBME6VkAJMpWSsgBkrLpHGXGzQSegAk9wX1DCqi1+Rm7eRk/xRlDwz4bJLrLC5ps4Fp6HAg+lQsjIiKSeySYhkkk6AEnThv/AF0q5w7RWunsY4JLH6zhlHe6yTaXI1FvgpQnstxS6sK53hGJna8n1BfWNVFV/rRfdf7lD2w+lnos+A7skt3Uarq5vguhd1Z3N9YWfxXRWtpgTLC/KN72jO0ecbk1ZF/sTqmuUURTFdCFBwUysgknskgZ9+EYLUVbnNp2Z3NGZwu0WF7cVbN1f4kf4QHbI33q91PD9oqfIt9tFFyzW3OMsI206eM4+TAs3V1iB3tjHbKPcqPHMHlo5eSmy5w0Hmm4sd21eg0HNaH0g7ycfqSqtcpYYr6VCOUZABbfBtXctTBFKJ42tkaHBpjcSBt2HasW0I56Bn93UvifiVO6bitivT1xnJ5MmzVW7jVN80J/Fy44zq5FNTTTfCC8xtLsnIgA24XzIpBV2lEZdRVQAuTC+wG8m2wBZ1dJs1y08PF4QDsLwuWpkEcDS554DcBxLjwCJWDas4WgGqkdI77DOYwdV959C0GiOj7aGANsOWdYzP6XfZHUNyvgnZc29iNWnSWZcmeboPhwFuRHbnffvuqnFdWtO8E0z3RP4BxzsPbfaPMtynVaskv2XOmD2wefMaweakkMc7crt4O9rh0tPFVbgvQOkuBR1sBjfscNsT7bWO6uo7igPXUronuZILPaSHDoINitdVnkc+6nwf8AD4yEwCmQulPC57mtYCXOIa1o3kkgAekK7KKDph2Hy1EjY4Wl73bmj1k8Aipo7q2giAdVnlZPsDZG3q6XepXehujTKCG2wzuF5ZON/sjoaN3WtCsVt2XhHQp0ySy+TjSUkcTcsTGsHQ1ob6l3BK+Wvr4YG5p3tjb0udbu6VV02mOHyODW1DMxNhe7b+c7FThs0txRc1NMyQWkY17eLXNBHcQsTpLq4gla59H8VJY/F/w3dQ+yexbppUk4yaewpVxkt0ebK6kfC90crS17TZzTwK+chGXWZo4KiAzxj46Ft3WG18Q2uB7N/eOKDhW+ufkjl21+EiNl9GHxNdLEHeCZGB4/pLwHeglcF1pnWew9DmnuIKm+CuPJ6EwnR6kpgORhY0j62UF3eVahRY7YD07vOq3FdIaSl+XmY0/Yvd33RtXM3Z2ViKLROsRPrOoGnmiV/WGAD0ldaLWTQSEBxkj63s5vnIvZS9c/hH2w+myTELnBO17Q5hDmkXDgQQR1ELqocE+TDaaaCRVLHy0zRHUAE5RsbJ1OHA9aDU0ZaSHbCCQQd4PEFenCglrTwwQV2Zos2Zgf/eCWv/A+daqJtvDMWqqSXkjGWTJ7plrMQQtTw+PqvJM9s+5FB6GGpz5er8lH7bkT3rBf3Orpvxo53Qc1nH94v8nH6ijGUGtZ5/eL/Jx+op6fuQ1fQywRx0C+jqXxT7RQMajpoF9HUvifmKs1HUp0vZmhCmFAKYWQ3lXpFj0NDFnl2k7I4xa7iNth1daw7NaE2bbTx5PsiR+a3jWt6FR6w8TM9dIL8yL4tvmsXHvv3BZkLXClY3MFuol5YjwegsCxmKshEkJ2HY5p3td9l3erG6E2qqvLKp8V+bKy9v6mbj3E9yK4WeyPi8GuqfnHJJCfWzhnJ1EczRZszbO8dnvaR3IsBZDWlScpQF3GORrh5+afWnU8SRHUR8oMDC32qfCBJNJUPF2w82PyjhtI7Bb7ywTkb9X9DyOHwC1i8GR3a83HostN0sRMWmh5TNGlJIGtJcbAAknoAG30JwFT6ZTFmH1bhv5JwH93N/FYksvB0pPCyBnSfHX1s75HE5b2iZwazhbt3ntVTmSITWXSSwsHHbcnkK2qjHXyskp5DcxgOiJ35CbFvYDa3aiGEE9WMxbiMY+22Rp+7f8AKjWFiuilLY6Wmk5Q3Hc0EEHaCNo6RxC89aTYd8Gq54uDHnL4p2t9BXoZBzW5TZa5ruEkLD52uc0+jKp6d4lghq45jkwxTh1kiEwC2HONhjesCqnaI4fiYw0NOU891hYku4eZZJ7iSSTcneTvPakGq9wzQ6vqACyBwb9p/MH/AC2+hQxGBY3ObKK6QW+ptVdW7w5YmdVnO9Vl9zNUzvrVI80Pvco+6H0f/ns+Hz6o8ae2V1K4/FvBdEODXjeB0Ajh1IsrCaPauxR1MU4qC8xk8zkgL3aW2vm2b1uwslri5ZR0KFJRxIYoY654hkpH8Q57e8AonOQ31zD4im8q72E6e6C/owSpJiUlvOUEbU38tWeTi9t6Jz0M9Tg+NrPJxe29Exyw39zq6b8aOZQa1mj94v8AJx+pGUoNazPpCTxI/Unp+xDV9DKtCOegg/d9L4n5igYEdNBfo+l8T8SrNR1RRpOzNAFNqgEn7j2FZEb3weeauYySSPO973OP9xJXMJrp2rpfo4z3ZotBH2xCm63OB87HBG+6B2g/0hS+P+Uo4BZNR2OhpOrJKk02jzYfVjoiJ+7Y/grlVWlnzGr8i/1Klco0T6sATxv869E4XEGQwt+zGwdzQvO0nHzr0bRG8cZHFjfZC0aj9GTR8s7LjW0kc0bo5Wh0bvCadxF7/gF3XOedkbS57g1o3ucQAO0lZkbWUzND8PH8tH5wfeurdFqAbqaL7i6O0johvqYf91vvXF+ldAN9TD98Kf8Aoq8a/wCH2UuDUsTg6KGNjxuc1gBHYVYBZ46ZYcP5mLvPuTHTjDR/MN8wd7knGTJKUUaNCzXKz46kPTHIO5zfetadPcNH8b/g/wBywGsvH6atfTmmfnDGvD+aRbMWkb+xWUxakVaiScHhmKIVto5gM1bKI4R1vefBY3pPu4qqbv2eZH3QvAm0VKxlvjHAOlPEuI3dg3LTbZ4IxUVeb/hDRvQ+lomjK3PLxmeAXX6vshaNMuVTO2NjnvIaxoJc47gBtJ7lhbbOnGKisI7XTF1t6D+kusieVzm0nxUW4PteR3Xt8ELGVWIzSm8skjz/AFPcfRdXR08nyUT1UU8Ho8VUZIAe253DMLnsC6oA6B7cSo7b+U/I5H0KFlfg8FlNvmsjOQ61yfN6byp9goilDnXJ82p/Kn2CiruF/Rglukmuktxygj6m/lK3xIfakRLchrqaHPrfEh9qREtyx3d2dXTfjRzKDOsz6Rk8SP2UZigxrL+kZfEj9lPT9yvV9DLgo6aD/R9L5MesoFNR20JH7vpPJj1lWajhFOk7MvgujVzCmFkN74PPFfCY5ZWHex7m9ziPwXFq1usnB3QVZkA+Kn5wdbYH/Xb27j51k2hdCLzHJx5xxJo0+ruHNiEFvq53HsDCPxRqAQ31UYS4GWocLNtycVxbMb3eR1bAO9EgLJc8yOhpo4gOqHTuXLh1X1x5R2uIH4q+Cw2tmuyUkcQ8KWQbP6WbSe8t71CtZkWWvEGwRuP67UftE6vlaKld0xNv2gZT6l5/JRW1S4qHwSwO8KJ2ZnWx+/ucD94LVqI/5yYtLLEsBBVZpPRGejqY2+E6N2Uf1Da30gKxaU6xrZnQaysHmp369yg5EvTjQOQyOno25g43khHhB3EsHEHo7UOJ4HsJD2lruhwLSPMbLowmpI5U65ReDiCpAp2Rk7gT1Db6leYTojXVNskLmt/1JAWN9Nie5NySIJN8FGkidFq4igpp5Kh5klbDI5rG81jXBhIPS43QyslGalwOdbh2LHRqnElZSMO508YPZnBPqXosLzpo5UCOspXnc2eMu7M4uvRQWbUcmzR8MkshrSqHMw94b9d7Gu8Um5HoWvVLpfhHwykliGx5F4yd2dpu2/Vw86pg0pLJpsTcXg8+FMvsr8OmgeWTMcxw3hzbdx4jrU8MwmeoeGwRueT0A2Ha7cAuj5I5Hi84waLVZQmTEGPtsia5xPWRlHtHuRsus5oPowMPgIcc0zzeVw3btjW9Q/ErRrDbLylk6enrcI7jEoda5D+zU/lT7BRDch5rhH7LB5b8jkquyJ3dGCOySchJdDByAlam99b2Q+t6JDkONTe+t7IfzojuWG7uzraf8aIFBjWV9Iy+Kz2UZygvrIP7xm8VnshPT9yvV9DMNR20L+j6TyQQJajvob8wpPJNVmo4RVpOzLxqk51gSdwuT2DaVBqao8B/iu9krJ+zc+CFXSRVEZbK1skbttiLg9BB4Kji0Dw5rs3JuP8AS6Rxb3cVSavNLWOjZT1Dg17QBC8mwe23gkniNw6QiCCpvyhsVrwnuRija1oa0ANAsGgWAHUFO6ZIlQLMIldBLWDjQq6t2Q3iiGSM8DY84jtP4LU6c6bMa10FI7M4giSZp2NG4tYenr4IXuK1UV4/0zDqrU14oZWOj+Lvo6hkzNuXY9nBzD4Tf11KsumutLWdjHGTi8o9GYXiEdREySF2ZjhsPQeLT0EL7QgBo1pNPQPJiOaNxGeJ18rrcR0HrRXwPTiiqgBnEUh/hyEA36nbisNlTi/4dOq+M0alcpadj/Da13jNB9adjwRcG46QbjvUgVVui9pM5xUsbfBYxvYwD1LumXz1VfDELyyMYOlzwPWjdi2RDGhemqB0wy+w5ecxwRjx7WDQsjkZG4zOc1zeYObtBHhFBq616dNZMGrknjBO/wCvcj3oTjraykY645VoDJm8Q4Df2HegDmVpo/j01FKJIT1PYfBe3od+B4Ky2vyWxXRb4S3PRQTrI4Dp/RVIaHvEMvFkhsP7XbiFqY6hjhdrmuHSHA+pYXFrk6SkmspjyQtcOc0O7QD607GNaNgAHQAAFzqKyOMXkexo6XOA9ayGkGsekgBbTnl5eGXwAet3uTjGUtkKUox3Zo8XxeOndA1x580rI2N4nM4Au7ANqsUAP/YZZ6+nqKl98s0Z/pY1sgJA6Ba6L501w3/9MXmJ9ysnU4kK7ozbL9yH+uBv7JF1TD2XK9fpzho/mGdzvcsfrI0mo6qlDIJQ94ka62Vw2WIO8daK4tSQWyi4PcGV065l6S3ZOUX+jGlc2H8ryTGP5TLmz5tmS9rZSPtFXTtaNZ/pQfdk/wAlhCmUHXFvLLo3TisJm4drNrfsQD+x/wDksxjWKyVczpZcud1r5RYbBbZdVydNQUd0hStlJYbOjXI86HfMKTyTUBGo96H/ADCk8k1UajhGjSdmXYUan5OTxHeyVIKFV8nJ4j/ZKyrk3S4Z50B3di0OFaY11OA1kpc0bmyDOB1C+30rOt3DsTroeKa3OOpuL2NqdZFfb+CD08mf8lTYrpPWVItLK4t+w3mt7hvVKkkq4/CTtm+WJxXJxUyuZUysYlNdJMmISe6ZIIGfbSYpURfJSyM6mvcB3XX3t0trx/My/eVIko+K+EvOX0tZ9Iq1/hVEx/8AoR6lXSSucbuJcekm59K5pJ+KBzk+WOSkmCRTIDp7qKQTGSupRyub4JI7CR6lBMgM4Okjy7wiT2m/rUbprp0A2xiUgUxSQIclQcVJQcgCOZMlZJIlgkUxTlMUCEE6QSQMkEe9EPmNJ5FqAoR70SH7DSeRZ6ln1HCNek7MuQoVXycniP8AZKmFCr+Tk8R/slZFybpcHnNu4dikFFu4dik1dJcHFZJMU90xQBEqBUyoFMCKZK6RKAEldMkgY906inugQ6SZOgQkydJMYkkiUgUAOkmSQIdIpkkAMUkrJIGJQcpqDkAc0kkkDPpbTSFjnta4sYQHvDTlaTuBPC65WWy0ViDqCpa6xa6somkHcQX2IKtJsNpJXStFMwNhxBkQEZs6SMhxcHFxtvHVuVTsw2WqrKygdxRucQGguJ3AC57guzqGUNY4xvs9hew5TYsb4Tx1DpROgomQ1cDooohykNUGs5GSJ5LACAY3HrDbjfc+b5sOaWRAMhYZXYdIeRyuPOExvG1t7222t/SFH2kvQDULYUunVdTRxw5I2iNjQA+JwdlsLE87o9a+6owljI55hCwxDD4XRvLeY6UWLiNu09ParTGKdz56ySOnjlqWRQfBY3MuHsdflJA2/PtsbfgAlKSlyiUYShwyhGsmv4CH/ad/ku3/ALzickMkgbFyIOR7xFuLwbDwt6r8Zo6ZuKRx81sJfDy7Q7mscbGRoPAX2eda6WmBjkZVxRQwmuia0NAYHwgnIXWO0cL8UmorhDi7JZTYLGj0edXdDotWzRtkiiLmOvlOZovY2NgTcq+08p2NiiJjyTcrIGERsjzRAbBlaTcA2s7rXZmJU9NR4W+WN8kjBK6LJNkaCHg88cR/2pObwsFaqWWpPgwz4i0lrgQ4EgtO8EbwQoFFDR50U8AmLGPdLNM6tGWMgAm7Q5zyCxttxHFc8Mpon0FmhsbOSlvKWxSRmxJBldse19rbkvb/AAfozwwYlRIRVwaC7IBEyE0fwJxc6zDJ8IyOz9eYL4qCjY4U03xXI/8AjHMLszNswY7Za9y5P2i9H9B9WYe+Lk89vjGB7bODuaSQL23HZuXyhh/QRPwkxh9Plaxzjh0I5j42yh2d9zGH80u27QeFl1pomMqq18czHEGDMGCnY+1iXXc67Q0bnZRtQrR+n+gyw+hfPLHFHbPI4Nbc2Fz0lWmK6MS00bnvkgOUgFjJ2uftNvBHQrdxjZjzS0sEfwppBBAYARe4N7AbSrPGYhyjXzxUDacVLHSPhkaZizldpcAdoI2nzpym8oSqTTz9B46Mi1wdu7YVIwOuAWuudwym57BxRLqqnLVQOrp6Z9P8Kc6BgyOc2PKRG4ub4LAbbDxXSGtDZKIVs8ElQKtzmSMewhkBYRZzhsAvwKXsfwPSvoMTA4WuCM3gkggHsJ2WVhjGCPpnxszNlL23HJ3JuDYttv8APuWzocche2kfWSMdydfLa+XmRZDkNh9QOy9S+qmxJrJKQVtTDNOKsvjkY9pEUJjcLOcNwJO7sQ7JfB+lY5Bt8Bm2WikuRcARP2gbyNm0Ls/DCKdk2YHPI5giAOYFo39B7BtW8o9JzydIXVAzf+QeJOe24p82wHoYlS4vRxmnL3sLGYjUPIBByse1wZIQPq3I2o9kvgepfQeS0MzXNa6ORr3eA0xuBd2Ai5TVNHJEbSsex1rhr2Oae3aEQYqpraim+FYiyS0krmmNzSGAt5uaUg5Qd1uCr9PcQimgowySN8kZlbIGTGXLexbdztpCam28YIutKOclPo7otLWx1D4yAIhsaQbyPyl3Jt67Ad6qqXDppfko5JNtuYwu2ncDYbCtxhukVFQU9FGA6aQEzyOilADZHXblePrWbssvuibDyGKfBapkUUk8Lo5w4hrM7blhcPBN7jq2JeySb2JRqi0t/wDph6PAHviqpHExup+TzRuYcxzuy7uCVZo7MKiSGna+csAJLInA2IvctO7/AKWtxfHqV4xANla4uipGNf8A6z4nHlHDp3+hdq3G6Wd9fGyqbAZZIHx1N3ZXNYxoczMNu8FJWSH6o4xkwlLgdVK57YoJXOZskaGG7T0HoPUnosCqZnOEcMjsjgJbRnmbRe/WOhbfDMYo2OqHOq+Uf8IjcHz5gJI2tbd7GR2zPvmG3gAlV43STfCWNqeQtWfCGStDjyseRoyi31rtcLJ+yXwPTH6ZfENEahtTPDTMfOIiA6RrbDnNBsdtr7dyz1RE5hLXgtc02c0ixB4ghE46QUJqKuXlW3dURPZnbI5ro2sZfIwEfGXDhcrCaVVMctZUyRHNG+QuY6xFweo9ilXKT5IWVqKyn+ykKSmmVhUfQ2d7QQ1zgMwNg4gXG426R0pGpk513u2nMecdrgNjj0nrSSUXyxxeyOklbKXNeZHl4sA8vdmA6je4TCokBBD333XzuvY3uN+5JJQJt7kPhDyA0udlDbBuY2ANri3R1LoZ33aczr2sDmNwL7h0BJJSDJydv866ueTvJOziSd25JJDIJ7sTnk7yTs2XJPrUgdnZa3n3p0k0Rl2ZIHZx279vUotOzz7k6SFyTzsiz0ZndHMSw2JilHA72bdhVFw/XQEkk1yJv/KHCYpJJiyJJo/BJJAkxJJ0k2DYx/XenSSURZ2EEk6SYsjJgkkpDyJdm1kjWPja4iN9i9nBxb4JPYkkkSRy/XoSKdJT/RWJJJJV/sk2MVBySSEI5pJJIJn/2Q==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5" name="Retângulo 4"/>
          <p:cNvSpPr/>
          <p:nvPr/>
        </p:nvSpPr>
        <p:spPr bwMode="auto">
          <a:xfrm>
            <a:off x="7696201" y="6248400"/>
            <a:ext cx="1447800" cy="6096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40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  <p:sp>
        <p:nvSpPr>
          <p:cNvPr id="22" name="Rectangle 5"/>
          <p:cNvSpPr>
            <a:spLocks noChangeArrowheads="1"/>
          </p:cNvSpPr>
          <p:nvPr/>
        </p:nvSpPr>
        <p:spPr bwMode="auto">
          <a:xfrm>
            <a:off x="307975" y="5562600"/>
            <a:ext cx="5791200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buClr>
                <a:schemeClr val="bg2"/>
              </a:buClr>
              <a:buFont typeface="Wingdings" pitchFamily="2" charset="2"/>
              <a:buNone/>
            </a:pPr>
            <a:r>
              <a:rPr lang="pt-BR" sz="2000" b="1" dirty="0" smtClean="0">
                <a:solidFill>
                  <a:schemeClr val="tx1"/>
                </a:solidFill>
              </a:rPr>
              <a:t>Apresentador:</a:t>
            </a:r>
          </a:p>
          <a:p>
            <a:pPr>
              <a:spcBef>
                <a:spcPct val="20000"/>
              </a:spcBef>
              <a:buClr>
                <a:schemeClr val="bg2"/>
              </a:buClr>
              <a:buFont typeface="Wingdings" pitchFamily="2" charset="2"/>
              <a:buNone/>
            </a:pPr>
            <a:r>
              <a:rPr lang="pt-BR" sz="2000" b="1" dirty="0" smtClean="0">
                <a:solidFill>
                  <a:schemeClr val="tx1"/>
                </a:solidFill>
              </a:rPr>
              <a:t>Carlos Henrique </a:t>
            </a:r>
            <a:r>
              <a:rPr lang="pt-BR" sz="2000" b="1" dirty="0" err="1" smtClean="0">
                <a:solidFill>
                  <a:schemeClr val="tx1"/>
                </a:solidFill>
              </a:rPr>
              <a:t>R.Carvalho</a:t>
            </a:r>
            <a:endParaRPr lang="en-US" sz="17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1066800" y="4121289"/>
            <a:ext cx="400782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>
                <a:solidFill>
                  <a:schemeClr val="tx1"/>
                </a:solidFill>
              </a:rPr>
              <a:t>Muito obrigado!!!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5" name="Retângulo 14"/>
          <p:cNvSpPr/>
          <p:nvPr/>
        </p:nvSpPr>
        <p:spPr>
          <a:xfrm>
            <a:off x="765174" y="1752600"/>
            <a:ext cx="746442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 smtClean="0"/>
              <a:t>Carlos.carvalho@ipea.gov.br</a:t>
            </a:r>
          </a:p>
          <a:p>
            <a:r>
              <a:rPr lang="pt-BR" dirty="0"/>
              <a:t>	</a:t>
            </a:r>
          </a:p>
        </p:txBody>
      </p:sp>
      <p:pic>
        <p:nvPicPr>
          <p:cNvPr id="12" name="Imagem 11" descr="cid:image005.png@01CBF083.8E8EDB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0" y="4494282"/>
            <a:ext cx="1863243" cy="109368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21188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orda">
  <a:themeElements>
    <a:clrScheme name="Borda 7">
      <a:dk1>
        <a:srgbClr val="000000"/>
      </a:dk1>
      <a:lt1>
        <a:srgbClr val="FFFFFF"/>
      </a:lt1>
      <a:dk2>
        <a:srgbClr val="006633"/>
      </a:dk2>
      <a:lt2>
        <a:srgbClr val="5F5F5F"/>
      </a:lt2>
      <a:accent1>
        <a:srgbClr val="CC9900"/>
      </a:accent1>
      <a:accent2>
        <a:srgbClr val="3B812F"/>
      </a:accent2>
      <a:accent3>
        <a:srgbClr val="FFFFFF"/>
      </a:accent3>
      <a:accent4>
        <a:srgbClr val="000000"/>
      </a:accent4>
      <a:accent5>
        <a:srgbClr val="E2CAAA"/>
      </a:accent5>
      <a:accent6>
        <a:srgbClr val="35742A"/>
      </a:accent6>
      <a:hlink>
        <a:srgbClr val="996600"/>
      </a:hlink>
      <a:folHlink>
        <a:srgbClr val="AFBF39"/>
      </a:folHlink>
    </a:clrScheme>
    <a:fontScheme name="Bord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40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40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Borda 1">
        <a:dk1>
          <a:srgbClr val="333333"/>
        </a:dk1>
        <a:lt1>
          <a:srgbClr val="FFFFFF"/>
        </a:lt1>
        <a:dk2>
          <a:srgbClr val="820000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C1AAAA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rda 2">
        <a:dk1>
          <a:srgbClr val="333333"/>
        </a:dk1>
        <a:lt1>
          <a:srgbClr val="CCCCFF"/>
        </a:lt1>
        <a:dk2>
          <a:srgbClr val="0B0506"/>
        </a:dk2>
        <a:lt2>
          <a:srgbClr val="FFFFFF"/>
        </a:lt2>
        <a:accent1>
          <a:srgbClr val="3366CC"/>
        </a:accent1>
        <a:accent2>
          <a:srgbClr val="3333CC"/>
        </a:accent2>
        <a:accent3>
          <a:srgbClr val="AAAAAA"/>
        </a:accent3>
        <a:accent4>
          <a:srgbClr val="AEAEDA"/>
        </a:accent4>
        <a:accent5>
          <a:srgbClr val="ADB8E2"/>
        </a:accent5>
        <a:accent6>
          <a:srgbClr val="2D2DB9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rda 3">
        <a:dk1>
          <a:srgbClr val="333333"/>
        </a:dk1>
        <a:lt1>
          <a:srgbClr val="FFFFFF"/>
        </a:lt1>
        <a:dk2>
          <a:srgbClr val="221013"/>
        </a:dk2>
        <a:lt2>
          <a:srgbClr val="FFFFFF"/>
        </a:lt2>
        <a:accent1>
          <a:srgbClr val="CC3300"/>
        </a:accent1>
        <a:accent2>
          <a:srgbClr val="CC9900"/>
        </a:accent2>
        <a:accent3>
          <a:srgbClr val="ABAAAA"/>
        </a:accent3>
        <a:accent4>
          <a:srgbClr val="DADADA"/>
        </a:accent4>
        <a:accent5>
          <a:srgbClr val="E2ADAA"/>
        </a:accent5>
        <a:accent6>
          <a:srgbClr val="B98A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rda 4">
        <a:dk1>
          <a:srgbClr val="11054B"/>
        </a:dk1>
        <a:lt1>
          <a:srgbClr val="FFFFFF"/>
        </a:lt1>
        <a:dk2>
          <a:srgbClr val="0000CC"/>
        </a:dk2>
        <a:lt2>
          <a:srgbClr val="FFFFFF"/>
        </a:lt2>
        <a:accent1>
          <a:srgbClr val="FF6600"/>
        </a:accent1>
        <a:accent2>
          <a:srgbClr val="FF3300"/>
        </a:accent2>
        <a:accent3>
          <a:srgbClr val="AAAAE2"/>
        </a:accent3>
        <a:accent4>
          <a:srgbClr val="DADADA"/>
        </a:accent4>
        <a:accent5>
          <a:srgbClr val="FFB8AA"/>
        </a:accent5>
        <a:accent6>
          <a:srgbClr val="E72D00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rda 5">
        <a:dk1>
          <a:srgbClr val="9B8D65"/>
        </a:dk1>
        <a:lt1>
          <a:srgbClr val="F8F8F8"/>
        </a:lt1>
        <a:dk2>
          <a:srgbClr val="002600"/>
        </a:dk2>
        <a:lt2>
          <a:srgbClr val="FAFACC"/>
        </a:lt2>
        <a:accent1>
          <a:srgbClr val="CC9933"/>
        </a:accent1>
        <a:accent2>
          <a:srgbClr val="8F9967"/>
        </a:accent2>
        <a:accent3>
          <a:srgbClr val="AAACAA"/>
        </a:accent3>
        <a:accent4>
          <a:srgbClr val="D4D4D4"/>
        </a:accent4>
        <a:accent5>
          <a:srgbClr val="E2CAAD"/>
        </a:accent5>
        <a:accent6>
          <a:srgbClr val="818A5D"/>
        </a:accent6>
        <a:hlink>
          <a:srgbClr val="3366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rda 6">
        <a:dk1>
          <a:srgbClr val="333333"/>
        </a:dk1>
        <a:lt1>
          <a:srgbClr val="FFFFFF"/>
        </a:lt1>
        <a:dk2>
          <a:srgbClr val="006699"/>
        </a:dk2>
        <a:lt2>
          <a:srgbClr val="FFFFFF"/>
        </a:lt2>
        <a:accent1>
          <a:srgbClr val="CC9900"/>
        </a:accent1>
        <a:accent2>
          <a:srgbClr val="FF9900"/>
        </a:accent2>
        <a:accent3>
          <a:srgbClr val="AAB8CA"/>
        </a:accent3>
        <a:accent4>
          <a:srgbClr val="DADADA"/>
        </a:accent4>
        <a:accent5>
          <a:srgbClr val="E2CAAA"/>
        </a:accent5>
        <a:accent6>
          <a:srgbClr val="E78A00"/>
        </a:accent6>
        <a:hlink>
          <a:srgbClr val="FFCC00"/>
        </a:hlink>
        <a:folHlink>
          <a:srgbClr val="706F3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rda 7">
        <a:dk1>
          <a:srgbClr val="000000"/>
        </a:dk1>
        <a:lt1>
          <a:srgbClr val="FFFFFF"/>
        </a:lt1>
        <a:dk2>
          <a:srgbClr val="006633"/>
        </a:dk2>
        <a:lt2>
          <a:srgbClr val="5F5F5F"/>
        </a:lt2>
        <a:accent1>
          <a:srgbClr val="CC9900"/>
        </a:accent1>
        <a:accent2>
          <a:srgbClr val="3B812F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35742A"/>
        </a:accent6>
        <a:hlink>
          <a:srgbClr val="996600"/>
        </a:hlink>
        <a:folHlink>
          <a:srgbClr val="AFBF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rda 8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808080"/>
        </a:accent1>
        <a:accent2>
          <a:srgbClr val="999933"/>
        </a:accent2>
        <a:accent3>
          <a:srgbClr val="FFFFFF"/>
        </a:accent3>
        <a:accent4>
          <a:srgbClr val="000000"/>
        </a:accent4>
        <a:accent5>
          <a:srgbClr val="C0C0C0"/>
        </a:accent5>
        <a:accent6>
          <a:srgbClr val="8A8A2D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rda 9">
        <a:dk1>
          <a:srgbClr val="000000"/>
        </a:dk1>
        <a:lt1>
          <a:srgbClr val="FFFFFF"/>
        </a:lt1>
        <a:dk2>
          <a:srgbClr val="003399"/>
        </a:dk2>
        <a:lt2>
          <a:srgbClr val="666699"/>
        </a:lt2>
        <a:accent1>
          <a:srgbClr val="009999"/>
        </a:accent1>
        <a:accent2>
          <a:srgbClr val="4C6D4E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446246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Edge</Template>
  <TotalTime>5129</TotalTime>
  <Words>1817</Words>
  <Application>Microsoft Office PowerPoint</Application>
  <PresentationFormat>Apresentação na tela (4:3)</PresentationFormat>
  <Paragraphs>265</Paragraphs>
  <Slides>23</Slides>
  <Notes>2</Notes>
  <HiddenSlides>0</HiddenSlides>
  <MMClips>0</MMClips>
  <ScaleCrop>false</ScaleCrop>
  <HeadingPairs>
    <vt:vector size="6" baseType="variant">
      <vt:variant>
        <vt:lpstr>Fontes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23</vt:i4>
      </vt:variant>
    </vt:vector>
  </HeadingPairs>
  <TitlesOfParts>
    <vt:vector size="32" baseType="lpstr">
      <vt:lpstr>Aptos</vt:lpstr>
      <vt:lpstr>Arial</vt:lpstr>
      <vt:lpstr>Calibri</vt:lpstr>
      <vt:lpstr>Garamond</vt:lpstr>
      <vt:lpstr>Nunito</vt:lpstr>
      <vt:lpstr>Times New Roman</vt:lpstr>
      <vt:lpstr>Trebuchet MS</vt:lpstr>
      <vt:lpstr>Wingdings</vt:lpstr>
      <vt:lpstr>Borda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Rafael Pereira</dc:creator>
  <cp:lastModifiedBy>Catia</cp:lastModifiedBy>
  <cp:revision>480</cp:revision>
  <cp:lastPrinted>2013-07-03T22:43:14Z</cp:lastPrinted>
  <dcterms:created xsi:type="dcterms:W3CDTF">1601-01-01T00:00:00Z</dcterms:created>
  <dcterms:modified xsi:type="dcterms:W3CDTF">2026-05-18T15:07:08Z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