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charts/chart1.xml" ContentType="application/vnd.openxmlformats-officedocument.drawingml.chart+xml"/>
  <Override PartName="/ppt/charts/chart9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_rels/notesSlide25.xml.rels" ContentType="application/vnd.openxmlformats-package.relationships+xml"/>
  <Override PartName="/ppt/notesSlides/_rels/notesSlide4.xml.rels" ContentType="application/vnd.openxmlformats-package.relationships+xml"/>
  <Override PartName="/ppt/notesSlides/_rels/notesSlide29.xml.rels" ContentType="application/vnd.openxmlformats-package.relationships+xml"/>
  <Override PartName="/ppt/notesSlides/_rels/notesSlide21.xml.rels" ContentType="application/vnd.openxmlformats-package.relationships+xml"/>
  <Override PartName="/ppt/notesSlides/_rels/notesSlide11.xml.rels" ContentType="application/vnd.openxmlformats-package.relationships+xml"/>
  <Override PartName="/ppt/notesSlides/_rels/notesSlide13.xml.rels" ContentType="application/vnd.openxmlformats-package.relationships+xml"/>
  <Override PartName="/ppt/notesSlides/_rels/notesSlide14.xml.rels" ContentType="application/vnd.openxmlformats-package.relationships+xml"/>
  <Override PartName="/ppt/notesSlides/_rels/notesSlide17.xml.rels" ContentType="application/vnd.openxmlformats-package.relationships+xml"/>
  <Override PartName="/ppt/notesSlides/_rels/notesSlide23.xml.rels" ContentType="application/vnd.openxmlformats-package.relationships+xml"/>
  <Override PartName="/ppt/notesSlides/_rels/notesSlide33.xml.rels" ContentType="application/vnd.openxmlformats-package.relationships+xml"/>
  <Override PartName="/ppt/media/image28.png" ContentType="image/png"/>
  <Override PartName="/ppt/media/image1.jpeg" ContentType="image/jpeg"/>
  <Override PartName="/ppt/media/image2.jpeg" ContentType="image/jpeg"/>
  <Override PartName="/ppt/media/image7.wmf" ContentType="image/x-wmf"/>
  <Override PartName="/ppt/media/image3.jpeg" ContentType="image/jpeg"/>
  <Override PartName="/ppt/media/image4.jpeg" ContentType="image/jpeg"/>
  <Override PartName="/ppt/media/image9.wmf" ContentType="image/x-wmf"/>
  <Override PartName="/ppt/media/image5.wmf" ContentType="image/x-wmf"/>
  <Override PartName="/ppt/media/image6.wmf" ContentType="image/x-wmf"/>
  <Override PartName="/ppt/media/image8.wmf" ContentType="image/x-wmf"/>
  <Override PartName="/ppt/media/image10.png" ContentType="image/pn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29.png" ContentType="image/png"/>
  <Override PartName="/ppt/media/image15.png" ContentType="image/png"/>
  <Override PartName="/ppt/media/image16.png" ContentType="image/png"/>
  <Override PartName="/ppt/media/image17.png" ContentType="image/png"/>
  <Override PartName="/ppt/media/image18.jpeg" ContentType="image/jpeg"/>
  <Override PartName="/ppt/media/image19.jpeg" ContentType="image/jpeg"/>
  <Override PartName="/ppt/media/image22.png" ContentType="image/png"/>
  <Override PartName="/ppt/media/image20.jpeg" ContentType="image/jpeg"/>
  <Override PartName="/ppt/media/image21.jpeg" ContentType="image/jpeg"/>
  <Override PartName="/ppt/media/image23.png" ContentType="image/png"/>
  <Override PartName="/ppt/media/image24.png" ContentType="image/png"/>
  <Override PartName="/ppt/media/image25.jpeg" ContentType="image/jpeg"/>
  <Override PartName="/ppt/media/image26.jpeg" ContentType="image/jpeg"/>
  <Override PartName="/ppt/media/image27.jpeg" ContentType="image/jpeg"/>
  <Override PartName="/ppt/media/image30.png" ContentType="image/png"/>
  <Override PartName="/ppt/media/image31.png" ContentType="image/png"/>
  <Override PartName="/ppt/media/image32.jpeg" ContentType="image/jpeg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s/slide1.xml" ContentType="application/vnd.openxmlformats-officedocument.presentationml.slide+xml"/>
  <Override PartName="/ppt/slides/slide26.xml" ContentType="application/vnd.openxmlformats-officedocument.presentationml.slide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22.xml" ContentType="application/vnd.openxmlformats-officedocument.presentationml.slide+xml"/>
  <Override PartName="/ppt/slides/slide6.xml" ContentType="application/vnd.openxmlformats-officedocument.presentationml.slide+xml"/>
  <Override PartName="/ppt/slides/slide23.xml" ContentType="application/vnd.openxmlformats-officedocument.presentationml.slide+xml"/>
  <Override PartName="/ppt/slides/slide7.xml" ContentType="application/vnd.openxmlformats-officedocument.presentationml.slide+xml"/>
  <Override PartName="/ppt/slides/slide24.xml" ContentType="application/vnd.openxmlformats-officedocument.presentationml.slide+xml"/>
  <Override PartName="/ppt/slides/slide8.xml" ContentType="application/vnd.openxmlformats-officedocument.presentationml.slide+xml"/>
  <Override PartName="/ppt/slides/slide25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_rels/slide26.xml.rels" ContentType="application/vnd.openxmlformats-package.relationships+xml"/>
  <Override PartName="/ppt/slides/_rels/slide9.xml.rels" ContentType="application/vnd.openxmlformats-package.relationships+xml"/>
  <Override PartName="/ppt/slides/_rels/slide35.xml.rels" ContentType="application/vnd.openxmlformats-package.relationships+xml"/>
  <Override PartName="/ppt/slides/_rels/slide1.xml.rels" ContentType="application/vnd.openxmlformats-package.relationships+xml"/>
  <Override PartName="/ppt/slides/_rels/slide22.xml.rels" ContentType="application/vnd.openxmlformats-package.relationships+xml"/>
  <Override PartName="/ppt/slides/_rels/slide36.xml.rels" ContentType="application/vnd.openxmlformats-package.relationships+xml"/>
  <Override PartName="/ppt/slides/_rels/slide2.xml.rels" ContentType="application/vnd.openxmlformats-package.relationships+xml"/>
  <Override PartName="/ppt/slides/_rels/slide20.xml.rels" ContentType="application/vnd.openxmlformats-package.relationships+xml"/>
  <Override PartName="/ppt/slides/_rels/slide3.xml.rels" ContentType="application/vnd.openxmlformats-package.relationships+xml"/>
  <Override PartName="/ppt/slides/_rels/slide21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23.xml.rels" ContentType="application/vnd.openxmlformats-package.relationships+xml"/>
  <Override PartName="/ppt/slides/_rels/slide6.xml.rels" ContentType="application/vnd.openxmlformats-package.relationships+xml"/>
  <Override PartName="/ppt/slides/_rels/slide24.xml.rels" ContentType="application/vnd.openxmlformats-package.relationships+xml"/>
  <Override PartName="/ppt/slides/_rels/slide7.xml.rels" ContentType="application/vnd.openxmlformats-package.relationships+xml"/>
  <Override PartName="/ppt/slides/_rels/slide25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slides/_rels/slide27.xml.rels" ContentType="application/vnd.openxmlformats-package.relationships+xml"/>
  <Override PartName="/ppt/slides/_rels/slide28.xml.rels" ContentType="application/vnd.openxmlformats-package.relationships+xml"/>
  <Override PartName="/ppt/slides/_rels/slide29.xml.rels" ContentType="application/vnd.openxmlformats-package.relationships+xml"/>
  <Override PartName="/ppt/slides/_rels/slide30.xml.rels" ContentType="application/vnd.openxmlformats-package.relationships+xml"/>
  <Override PartName="/ppt/slides/_rels/slide31.xml.rels" ContentType="application/vnd.openxmlformats-package.relationships+xml"/>
  <Override PartName="/ppt/slides/_rels/slide32.xml.rels" ContentType="application/vnd.openxmlformats-package.relationships+xml"/>
  <Override PartName="/ppt/slides/_rels/slide33.xml.rels" ContentType="application/vnd.openxmlformats-package.relationships+xml"/>
  <Override PartName="/ppt/slides/_rels/slide34.xml.rels" ContentType="application/vnd.openxmlformats-package.relationships+xml"/>
  <Override PartName="/ppt/_rels/presentation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</p:sldIdLst>
  <p:sldSz cx="9144000" cy="6858000"/>
  <p:notesSz cx="6819900" cy="99314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slide" Target="slides/slide21.xml"/><Relationship Id="rId26" Type="http://schemas.openxmlformats.org/officeDocument/2006/relationships/slide" Target="slides/slide22.xml"/><Relationship Id="rId27" Type="http://schemas.openxmlformats.org/officeDocument/2006/relationships/slide" Target="slides/slide23.xml"/><Relationship Id="rId28" Type="http://schemas.openxmlformats.org/officeDocument/2006/relationships/slide" Target="slides/slide24.xml"/><Relationship Id="rId29" Type="http://schemas.openxmlformats.org/officeDocument/2006/relationships/slide" Target="slides/slide25.xml"/><Relationship Id="rId30" Type="http://schemas.openxmlformats.org/officeDocument/2006/relationships/slide" Target="slides/slide26.xml"/><Relationship Id="rId31" Type="http://schemas.openxmlformats.org/officeDocument/2006/relationships/slide" Target="slides/slide27.xml"/><Relationship Id="rId32" Type="http://schemas.openxmlformats.org/officeDocument/2006/relationships/slide" Target="slides/slide28.xml"/><Relationship Id="rId33" Type="http://schemas.openxmlformats.org/officeDocument/2006/relationships/slide" Target="slides/slide29.xml"/><Relationship Id="rId34" Type="http://schemas.openxmlformats.org/officeDocument/2006/relationships/slide" Target="slides/slide30.xml"/><Relationship Id="rId35" Type="http://schemas.openxmlformats.org/officeDocument/2006/relationships/slide" Target="slides/slide31.xml"/><Relationship Id="rId36" Type="http://schemas.openxmlformats.org/officeDocument/2006/relationships/slide" Target="slides/slide32.xml"/><Relationship Id="rId37" Type="http://schemas.openxmlformats.org/officeDocument/2006/relationships/slide" Target="slides/slide33.xml"/><Relationship Id="rId38" Type="http://schemas.openxmlformats.org/officeDocument/2006/relationships/slide" Target="slides/slide34.xml"/><Relationship Id="rId39" Type="http://schemas.openxmlformats.org/officeDocument/2006/relationships/slide" Target="slides/slide35.xml"/><Relationship Id="rId40" Type="http://schemas.openxmlformats.org/officeDocument/2006/relationships/slide" Target="slides/slide36.xml"/>
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plotArea>
      <c:pieChart>
        <c:varyColors val="1"/>
        <c:ser>
          <c:idx val="0"/>
          <c:order val="0"/>
          <c:spPr>
            <a:solidFill>
              <a:srgbClr val="4472c4"/>
            </a:solidFill>
            <a:ln>
              <a:noFill/>
            </a:ln>
          </c:spPr>
          <c:explosion val="0"/>
          <c:dPt>
            <c:idx val="0"/>
            <c:spPr>
              <a:solidFill>
                <a:srgbClr val="4472c4"/>
              </a:solidFill>
              <a:ln>
                <a:noFill/>
              </a:ln>
            </c:spPr>
          </c:dPt>
          <c:dPt>
            <c:idx val="1"/>
            <c:spPr>
              <a:solidFill>
                <a:srgbClr val="ed7d31"/>
              </a:solidFill>
              <a:ln>
                <a:noFill/>
              </a:ln>
            </c:spPr>
          </c:dPt>
          <c:dPt>
            <c:idx val="2"/>
            <c:spPr>
              <a:solidFill>
                <a:srgbClr val="a5a5a5"/>
              </a:solidFill>
              <a:ln>
                <a:noFill/>
              </a:ln>
            </c:spPr>
          </c:dPt>
          <c:dPt>
            <c:idx val="3"/>
            <c:spPr>
              <a:solidFill>
                <a:srgbClr val="ffc000"/>
              </a:solidFill>
              <a:ln>
                <a:noFill/>
              </a:ln>
            </c:spPr>
          </c:dPt>
          <c:dPt>
            <c:idx val="4"/>
            <c:spPr>
              <a:solidFill>
                <a:srgbClr val="5b9bd5"/>
              </a:solidFill>
              <a:ln>
                <a:noFill/>
              </a:ln>
            </c:spPr>
          </c:dPt>
          <c:dPt>
            <c:idx val="5"/>
            <c:spPr>
              <a:solidFill>
                <a:srgbClr val="70ad47"/>
              </a:solidFill>
              <a:ln>
                <a:noFill/>
              </a:ln>
            </c:spPr>
          </c:dPt>
          <c:dPt>
            <c:idx val="6"/>
            <c:spPr>
              <a:solidFill>
                <a:srgbClr val="264478"/>
              </a:solidFill>
              <a:ln>
                <a:noFill/>
              </a:ln>
            </c:spPr>
          </c:dPt>
          <c:dPt>
            <c:idx val="7"/>
            <c:spPr>
              <a:solidFill>
                <a:srgbClr val="9e480e"/>
              </a:solidFill>
              <a:ln>
                <a:noFill/>
              </a:ln>
            </c:spPr>
          </c:dPt>
          <c:dPt>
            <c:idx val="8"/>
            <c:spPr>
              <a:solidFill>
                <a:srgbClr val="636363"/>
              </a:solidFill>
              <a:ln>
                <a:noFill/>
              </a:ln>
            </c:spPr>
          </c:dPt>
          <c:dPt>
            <c:idx val="9"/>
            <c:spPr>
              <a:solidFill>
                <a:srgbClr val="997300"/>
              </a:solidFill>
              <a:ln>
                <a:noFill/>
              </a:ln>
            </c:spPr>
          </c:dPt>
          <c:dPt>
            <c:idx val="10"/>
            <c:spPr>
              <a:solidFill>
                <a:srgbClr val="255e91"/>
              </a:solidFill>
              <a:ln>
                <a:noFill/>
              </a:ln>
            </c:spPr>
          </c:dPt>
          <c:dLbls>
            <c:numFmt formatCode="0.00%" sourceLinked="1"/>
            <c:dLbl>
              <c:idx val="0"/>
              <c:numFmt formatCode="0.00%" sourceLinked="1"/>
              <c:txPr>
                <a:bodyPr/>
                <a:lstStyle/>
                <a:p>
                  <a:pPr>
                    <a:defRPr b="1" sz="1200" spc="-1" strike="noStrike">
                      <a:solidFill>
                        <a:srgbClr val="404040"/>
                      </a:solidFill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dLbl>
              <c:idx val="1"/>
              <c:numFmt formatCode="0.00%" sourceLinked="1"/>
              <c:txPr>
                <a:bodyPr/>
                <a:lstStyle/>
                <a:p>
                  <a:pPr>
                    <a:defRPr b="1" sz="1200" spc="-1" strike="noStrike">
                      <a:solidFill>
                        <a:srgbClr val="404040"/>
                      </a:solidFill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dLbl>
              <c:idx val="2"/>
              <c:numFmt formatCode="0.00%" sourceLinked="1"/>
              <c:txPr>
                <a:bodyPr/>
                <a:lstStyle/>
                <a:p>
                  <a:pPr>
                    <a:defRPr b="1" sz="1200" spc="-1" strike="noStrike">
                      <a:solidFill>
                        <a:srgbClr val="404040"/>
                      </a:solidFill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dLbl>
              <c:idx val="3"/>
              <c:numFmt formatCode="0.00%" sourceLinked="1"/>
              <c:txPr>
                <a:bodyPr/>
                <a:lstStyle/>
                <a:p>
                  <a:pPr>
                    <a:defRPr b="1" sz="1200" spc="-1" strike="noStrike">
                      <a:solidFill>
                        <a:srgbClr val="404040"/>
                      </a:solidFill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dLbl>
              <c:idx val="4"/>
              <c:numFmt formatCode="0.00%" sourceLinked="1"/>
              <c:txPr>
                <a:bodyPr/>
                <a:lstStyle/>
                <a:p>
                  <a:pPr>
                    <a:defRPr b="1" sz="1200" spc="-1" strike="noStrike">
                      <a:solidFill>
                        <a:srgbClr val="404040"/>
                      </a:solidFill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dLbl>
              <c:idx val="5"/>
              <c:numFmt formatCode="0.00%" sourceLinked="1"/>
              <c:txPr>
                <a:bodyPr/>
                <a:lstStyle/>
                <a:p>
                  <a:pPr>
                    <a:defRPr b="1" sz="1200" spc="-1" strike="noStrike">
                      <a:solidFill>
                        <a:srgbClr val="404040"/>
                      </a:solidFill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dLbl>
              <c:idx val="6"/>
              <c:numFmt formatCode="0.00%" sourceLinked="1"/>
              <c:txPr>
                <a:bodyPr/>
                <a:lstStyle/>
                <a:p>
                  <a:pPr>
                    <a:defRPr b="0" sz="1000" spc="-1" strike="noStrike">
                      <a:solidFill>
                        <a:srgbClr val="000000"/>
                      </a:solidFill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dLbl>
              <c:idx val="7"/>
              <c:numFmt formatCode="0.00%" sourceLinked="1"/>
              <c:txPr>
                <a:bodyPr/>
                <a:lstStyle/>
                <a:p>
                  <a:pPr>
                    <a:defRPr b="0" sz="1000" spc="-1" strike="noStrike">
                      <a:solidFill>
                        <a:srgbClr val="000000"/>
                      </a:solidFill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dLbl>
              <c:idx val="8"/>
              <c:numFmt formatCode="0.00%" sourceLinked="1"/>
              <c:txPr>
                <a:bodyPr/>
                <a:lstStyle/>
                <a:p>
                  <a:pPr>
                    <a:defRPr b="1" sz="1200" spc="-1" strike="noStrike">
                      <a:solidFill>
                        <a:srgbClr val="404040"/>
                      </a:solidFill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dLbl>
              <c:idx val="9"/>
              <c:numFmt formatCode="0.00%" sourceLinked="1"/>
              <c:txPr>
                <a:bodyPr/>
                <a:lstStyle/>
                <a:p>
                  <a:pPr>
                    <a:defRPr b="0" sz="1000" spc="-1" strike="noStrike">
                      <a:solidFill>
                        <a:srgbClr val="000000"/>
                      </a:solidFill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dLbl>
              <c:idx val="10"/>
              <c:numFmt formatCode="0.00%" sourceLinked="1"/>
              <c:txPr>
                <a:bodyPr/>
                <a:lstStyle/>
                <a:p>
                  <a:pPr>
                    <a:defRPr b="0" sz="1000" spc="-1" strike="noStrike">
                      <a:solidFill>
                        <a:srgbClr val="000000"/>
                      </a:solidFill>
                      <a:latin typeface="Calibri"/>
                    </a:defRPr>
                  </a:pPr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eparator>
</c:separator>
            </c:dLbl>
            <c:txPr>
              <a:bodyPr/>
              <a:lstStyle/>
              <a:p>
                <a:pPr>
                  <a:defRPr b="1" sz="1200" spc="-1" strike="noStrike">
                    <a:solidFill>
                      <a:srgbClr val="404040"/>
                    </a:solidFill>
                    <a:latin typeface="Calibri"/>
                  </a:defRPr>
                </a:pPr>
              </a:p>
            </c:txPr>
            <c:dLblPos val="bestFit"/>
            <c:showLegendKey val="0"/>
            <c:showVal val="0"/>
            <c:showCatName val="1"/>
            <c:showSerName val="0"/>
            <c:showPercent val="1"/>
            <c:separator>
</c:separator>
            <c:showLeaderLines val="0"/>
          </c:dLbls>
          <c:cat>
            <c:strRef>
              <c:f>categories</c:f>
              <c:strCache>
                <c:ptCount val="11"/>
                <c:pt idx="0">
                  <c:v>Administração</c:v>
                </c:pt>
                <c:pt idx="1">
                  <c:v>Segurança Pública</c:v>
                </c:pt>
                <c:pt idx="2">
                  <c:v>Assistência Social</c:v>
                </c:pt>
                <c:pt idx="3">
                  <c:v>Previdência Social</c:v>
                </c:pt>
                <c:pt idx="4">
                  <c:v>Saúde</c:v>
                </c:pt>
                <c:pt idx="5">
                  <c:v>Educação</c:v>
                </c:pt>
                <c:pt idx="6">
                  <c:v>Urbanismo</c:v>
                </c:pt>
                <c:pt idx="7">
                  <c:v>Saneamento</c:v>
                </c:pt>
                <c:pt idx="8">
                  <c:v>Transporte</c:v>
                </c:pt>
                <c:pt idx="9">
                  <c:v>Encargos Especiais</c:v>
                </c:pt>
                <c:pt idx="10">
                  <c:v>Outras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11"/>
                <c:pt idx="0">
                  <c:v>0.0453300463983025</c:v>
                </c:pt>
                <c:pt idx="1">
                  <c:v>0.0157662113899125</c:v>
                </c:pt>
                <c:pt idx="2">
                  <c:v>0.0284546297460327</c:v>
                </c:pt>
                <c:pt idx="3">
                  <c:v>0.101797602808367</c:v>
                </c:pt>
                <c:pt idx="4">
                  <c:v>0.337977452389353</c:v>
                </c:pt>
                <c:pt idx="5">
                  <c:v>0.171163684610573</c:v>
                </c:pt>
                <c:pt idx="6">
                  <c:v>0.046095842923923</c:v>
                </c:pt>
                <c:pt idx="7">
                  <c:v>0.0492532836753302</c:v>
                </c:pt>
                <c:pt idx="8">
                  <c:v>0.0265134429181313</c:v>
                </c:pt>
                <c:pt idx="9">
                  <c:v>0.0724428786170134</c:v>
                </c:pt>
                <c:pt idx="10">
                  <c:v>0.105204924523062</c:v>
                </c:pt>
              </c:numCache>
            </c:numRef>
          </c:val>
        </c:ser>
        <c:firstSliceAng val="0"/>
      </c:pieChart>
      <c:spPr>
        <a:noFill/>
        <a:ln>
          <a:noFill/>
        </a:ln>
      </c:spPr>
    </c:plotArea>
    <c:plotVisOnly val="1"/>
    <c:dispBlanksAs val="gap"/>
  </c:chart>
  <c:spPr>
    <a:noFill/>
    <a:ln w="9360">
      <a:noFill/>
    </a:ln>
  </c:sp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0" sz="1200" spc="-1" strike="noStrike">
                <a:solidFill>
                  <a:srgbClr val="595959"/>
                </a:solidFill>
                <a:latin typeface="Calibri"/>
              </a:defRPr>
            </a:pPr>
            <a:r>
              <a:rPr b="0" sz="1200" spc="-1" strike="noStrike">
                <a:solidFill>
                  <a:srgbClr val="595959"/>
                </a:solidFill>
                <a:latin typeface="Calibri"/>
              </a:rPr>
              <a:t>PERCENTUAL DE CONSULTAS E EXAMES ESPECIALIZADAS AGENDADOS EM ATÉ 60 DIAS (%)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lineChart>
        <c:grouping val="standar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PERCENTUAL DE CONSULTAS E EXAMES ESPECIALIZADAS AGENDADOS EM ATÉ 60 DIAS (%)</c:v>
                </c:pt>
              </c:strCache>
            </c:strRef>
          </c:tx>
          <c:spPr>
            <a:solidFill>
              <a:srgbClr val="4472c4"/>
            </a:solidFill>
            <a:ln cap="rnd" w="28440">
              <a:solidFill>
                <a:srgbClr val="4472c4"/>
              </a:solidFill>
              <a:prstDash val="sysDash"/>
              <a:round/>
            </a:ln>
          </c:spPr>
          <c:marker>
            <c:symbol val="none"/>
          </c:marker>
          <c:dPt>
            <c:idx val="0"/>
            <c:marker>
              <c:symbol val="none"/>
            </c:marker>
          </c:dPt>
          <c:dLbls>
            <c:numFmt formatCode="General" sourceLinked="1"/>
            <c:dLbl>
              <c:idx val="0"/>
              <c:numFmt formatCode="General" sourceLinked="1"/>
              <c:txPr>
                <a:bodyPr/>
                <a:lstStyle/>
                <a:p>
                  <a:pPr>
                    <a:defRPr b="1" sz="1000" spc="-1" strike="noStrike">
                      <a:solidFill>
                        <a:srgbClr val="ffffff"/>
                      </a:solidFill>
                      <a:latin typeface="Calibri"/>
                    </a:defRPr>
                  </a:pPr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txPr>
              <a:bodyPr/>
              <a:lstStyle/>
              <a:p>
                <a:pPr>
                  <a:defRPr b="1" sz="1000" spc="-1" strike="noStrike">
                    <a:solidFill>
                      <a:srgbClr val="404040"/>
                    </a:solidFill>
                    <a:latin typeface="Calibri"/>
                  </a:defRPr>
                </a:pPr>
              </a:p>
            </c:txPr>
            <c:dLblPos val="t"/>
            <c:showLegendKey val="0"/>
            <c:showVal val="1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5"/>
                <c:pt idx="0">
                  <c:v>VALOR DE REFERÊNCIA</c:v>
                </c:pt>
                <c:pt idx="1">
                  <c:v>Meta 2022</c:v>
                </c:pt>
                <c:pt idx="2">
                  <c:v>Meta 2023</c:v>
                </c:pt>
                <c:pt idx="3">
                  <c:v>Meta 2024</c:v>
                </c:pt>
                <c:pt idx="4">
                  <c:v>Meta 2025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48.75</c:v>
                </c:pt>
                <c:pt idx="1">
                  <c:v>50</c:v>
                </c:pt>
                <c:pt idx="2">
                  <c:v>55</c:v>
                </c:pt>
                <c:pt idx="3">
                  <c:v>60</c:v>
                </c:pt>
                <c:pt idx="4">
                  <c:v>65</c:v>
                </c:pt>
              </c:numCache>
            </c:numRef>
          </c:val>
          <c:smooth val="0"/>
        </c:ser>
        <c:hiLowLines>
          <c:spPr>
            <a:ln>
              <a:noFill/>
            </a:ln>
          </c:spPr>
        </c:hiLowLines>
        <c:marker val="0"/>
        <c:axId val="12330444"/>
        <c:axId val="20899550"/>
      </c:lineChart>
      <c:catAx>
        <c:axId val="12330444"/>
        <c:scaling>
          <c:orientation val="minMax"/>
        </c:scaling>
        <c:delete val="0"/>
        <c:axPos val="b"/>
        <c:numFmt formatCode="[$-416]DD/MM/YYYY" sourceLinked="1"/>
        <c:majorTickMark val="none"/>
        <c:minorTickMark val="none"/>
        <c:tickLblPos val="nextTo"/>
        <c:spPr>
          <a:ln w="9360">
            <a:solidFill>
              <a:srgbClr val="d9d9d9"/>
            </a:solidFill>
            <a:round/>
          </a:ln>
        </c:spPr>
        <c:txPr>
          <a:bodyPr/>
          <a:lstStyle/>
          <a:p>
            <a:pPr>
              <a:defRPr b="0" sz="9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20899550"/>
        <c:crosses val="autoZero"/>
        <c:auto val="1"/>
        <c:lblAlgn val="ctr"/>
        <c:lblOffset val="100"/>
      </c:catAx>
      <c:valAx>
        <c:axId val="20899550"/>
        <c:scaling>
          <c:orientation val="minMax"/>
        </c:scaling>
        <c:delete val="0"/>
        <c:axPos val="l"/>
        <c:majorGridlines>
          <c:spPr>
            <a:ln w="9360">
              <a:solidFill>
                <a:srgbClr val="d9d9d9"/>
              </a:solidFill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900" spc="-1" strike="noStrike">
                <a:solidFill>
                  <a:srgbClr val="595959"/>
                </a:solidFill>
                <a:latin typeface="Calibri"/>
              </a:defRPr>
            </a:pPr>
          </a:p>
        </c:txPr>
        <c:crossAx val="12330444"/>
        <c:crosses val="autoZero"/>
        <c:crossBetween val="midCat"/>
      </c:valAx>
      <c:spPr>
        <a:noFill/>
        <a:ln>
          <a:noFill/>
        </a:ln>
      </c:spPr>
    </c:plotArea>
    <c:plotVisOnly val="1"/>
    <c:dispBlanksAs val="gap"/>
  </c:chart>
  <c:spPr>
    <a:noFill/>
    <a:ln w="9360">
      <a:noFill/>
    </a:ln>
  </c:spPr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0" sz="1200" spc="-1" strike="noStrike">
                <a:solidFill>
                  <a:srgbClr val="595959"/>
                </a:solidFill>
                <a:latin typeface="Calibri"/>
              </a:defRPr>
            </a:pPr>
            <a:r>
              <a:rPr b="0" sz="1200" spc="-1" strike="noStrike">
                <a:solidFill>
                  <a:srgbClr val="595959"/>
                </a:solidFill>
                <a:latin typeface="Calibri"/>
              </a:rPr>
              <a:t>TAXA DE MORTALIDADE PREMATURA PELAS PRINCIPAIS DCNT (PADRONIZADA POR IDADE) (ÓBITOS / 100.000)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lineChart>
        <c:grouping val="standar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TAXA DE MORTALIDADE PREMATURA PELAS PRINCIPAIS DCNT (PADRONIZADA POR IDADE) (ÓBITOS / 100.000)</c:v>
                </c:pt>
              </c:strCache>
            </c:strRef>
          </c:tx>
          <c:spPr>
            <a:solidFill>
              <a:srgbClr val="4472c4"/>
            </a:solidFill>
            <a:ln cap="rnd" w="28440">
              <a:solidFill>
                <a:srgbClr val="4472c4"/>
              </a:solidFill>
              <a:prstDash val="sysDash"/>
              <a:round/>
            </a:ln>
          </c:spPr>
          <c:marker>
            <c:symbol val="none"/>
          </c:marker>
          <c:dPt>
            <c:idx val="0"/>
            <c:marker>
              <c:symbol val="none"/>
            </c:marker>
          </c:dPt>
          <c:dLbls>
            <c:numFmt formatCode="General" sourceLinked="1"/>
            <c:dLbl>
              <c:idx val="0"/>
              <c:numFmt formatCode="General" sourceLinked="1"/>
              <c:txPr>
                <a:bodyPr/>
                <a:lstStyle/>
                <a:p>
                  <a:pPr>
                    <a:defRPr b="1" sz="1000" spc="-1" strike="noStrike">
                      <a:solidFill>
                        <a:srgbClr val="ffffff"/>
                      </a:solidFill>
                      <a:latin typeface="Calibri"/>
                    </a:defRPr>
                  </a:pPr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txPr>
              <a:bodyPr/>
              <a:lstStyle/>
              <a:p>
                <a:pPr>
                  <a:defRPr b="1" sz="1000" spc="-1" strike="noStrike">
                    <a:solidFill>
                      <a:srgbClr val="404040"/>
                    </a:solidFill>
                    <a:latin typeface="Calibri"/>
                  </a:defRPr>
                </a:pPr>
              </a:p>
            </c:txPr>
            <c:dLblPos val="t"/>
            <c:showLegendKey val="0"/>
            <c:showVal val="1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5"/>
                <c:pt idx="0">
                  <c:v>VALOR DE REFERÊNCIA</c:v>
                </c:pt>
                <c:pt idx="1">
                  <c:v>Meta 2022</c:v>
                </c:pt>
                <c:pt idx="2">
                  <c:v>Meta 2023</c:v>
                </c:pt>
                <c:pt idx="3">
                  <c:v>Meta 2024</c:v>
                </c:pt>
                <c:pt idx="4">
                  <c:v>Meta 2025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210.75</c:v>
                </c:pt>
                <c:pt idx="1">
                  <c:v>206.5</c:v>
                </c:pt>
                <c:pt idx="2">
                  <c:v>204.4</c:v>
                </c:pt>
                <c:pt idx="3">
                  <c:v>202.4</c:v>
                </c:pt>
                <c:pt idx="4">
                  <c:v>200.4</c:v>
                </c:pt>
              </c:numCache>
            </c:numRef>
          </c:val>
          <c:smooth val="0"/>
        </c:ser>
        <c:hiLowLines>
          <c:spPr>
            <a:ln>
              <a:noFill/>
            </a:ln>
          </c:spPr>
        </c:hiLowLines>
        <c:marker val="0"/>
        <c:axId val="27273166"/>
        <c:axId val="46218015"/>
      </c:lineChart>
      <c:catAx>
        <c:axId val="27273166"/>
        <c:scaling>
          <c:orientation val="minMax"/>
        </c:scaling>
        <c:delete val="0"/>
        <c:axPos val="b"/>
        <c:numFmt formatCode="[$-416]DD/MM/YYYY" sourceLinked="1"/>
        <c:majorTickMark val="none"/>
        <c:minorTickMark val="none"/>
        <c:tickLblPos val="nextTo"/>
        <c:spPr>
          <a:ln w="9360">
            <a:solidFill>
              <a:srgbClr val="d9d9d9"/>
            </a:solidFill>
            <a:round/>
          </a:ln>
        </c:spPr>
        <c:txPr>
          <a:bodyPr/>
          <a:lstStyle/>
          <a:p>
            <a:pPr>
              <a:defRPr b="0" sz="9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46218015"/>
        <c:crosses val="autoZero"/>
        <c:auto val="1"/>
        <c:lblAlgn val="ctr"/>
        <c:lblOffset val="100"/>
      </c:catAx>
      <c:valAx>
        <c:axId val="46218015"/>
        <c:scaling>
          <c:orientation val="minMax"/>
        </c:scaling>
        <c:delete val="0"/>
        <c:axPos val="l"/>
        <c:majorGridlines>
          <c:spPr>
            <a:ln w="9360">
              <a:solidFill>
                <a:srgbClr val="d9d9d9"/>
              </a:solidFill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900" spc="-1" strike="noStrike">
                <a:solidFill>
                  <a:srgbClr val="595959"/>
                </a:solidFill>
                <a:latin typeface="Calibri"/>
              </a:defRPr>
            </a:pPr>
          </a:p>
        </c:txPr>
        <c:crossAx val="27273166"/>
        <c:crosses val="autoZero"/>
        <c:crossBetween val="midCat"/>
      </c:valAx>
      <c:spPr>
        <a:noFill/>
        <a:ln>
          <a:noFill/>
        </a:ln>
      </c:spPr>
    </c:plotArea>
    <c:plotVisOnly val="1"/>
    <c:dispBlanksAs val="gap"/>
  </c:chart>
  <c:spPr>
    <a:noFill/>
    <a:ln w="9360">
      <a:noFill/>
    </a:ln>
  </c:spPr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0" sz="1200" spc="-1" strike="noStrike">
                <a:solidFill>
                  <a:srgbClr val="595959"/>
                </a:solidFill>
                <a:latin typeface="Calibri"/>
              </a:defRPr>
            </a:pPr>
            <a:r>
              <a:rPr b="0" sz="1200" spc="-1" strike="noStrike">
                <a:solidFill>
                  <a:srgbClr val="595959"/>
                </a:solidFill>
                <a:latin typeface="Calibri"/>
              </a:rPr>
              <a:t>TAXA DE MORTALIDADE INFANTIL (ÓBITOS / 1.000)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lineChart>
        <c:grouping val="standar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TAXA DE MORTALIDADE INFANTIL (ÓBITOS / 1.000)</c:v>
                </c:pt>
              </c:strCache>
            </c:strRef>
          </c:tx>
          <c:spPr>
            <a:solidFill>
              <a:srgbClr val="4472c4"/>
            </a:solidFill>
            <a:ln cap="rnd" w="28440">
              <a:solidFill>
                <a:srgbClr val="4472c4"/>
              </a:solidFill>
              <a:prstDash val="sysDash"/>
              <a:round/>
            </a:ln>
          </c:spPr>
          <c:marker>
            <c:symbol val="none"/>
          </c:marker>
          <c:dPt>
            <c:idx val="0"/>
            <c:marker>
              <c:symbol val="none"/>
            </c:marker>
          </c:dPt>
          <c:dLbls>
            <c:numFmt formatCode="General" sourceLinked="1"/>
            <c:dLbl>
              <c:idx val="0"/>
              <c:numFmt formatCode="General" sourceLinked="1"/>
              <c:txPr>
                <a:bodyPr/>
                <a:lstStyle/>
                <a:p>
                  <a:pPr>
                    <a:defRPr b="1" sz="1000" spc="-1" strike="noStrike">
                      <a:solidFill>
                        <a:srgbClr val="ffffff"/>
                      </a:solidFill>
                      <a:latin typeface="Calibri"/>
                    </a:defRPr>
                  </a:pPr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txPr>
              <a:bodyPr/>
              <a:lstStyle/>
              <a:p>
                <a:pPr>
                  <a:defRPr b="1" sz="1000" spc="-1" strike="noStrike">
                    <a:solidFill>
                      <a:srgbClr val="404040"/>
                    </a:solidFill>
                    <a:latin typeface="Calibri"/>
                  </a:defRPr>
                </a:pPr>
              </a:p>
            </c:txPr>
            <c:dLblPos val="t"/>
            <c:showLegendKey val="0"/>
            <c:showVal val="1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5"/>
                <c:pt idx="0">
                  <c:v>VALOR DE REFERÊNCIA</c:v>
                </c:pt>
                <c:pt idx="1">
                  <c:v>Meta 2022</c:v>
                </c:pt>
                <c:pt idx="2">
                  <c:v>Meta 2023</c:v>
                </c:pt>
                <c:pt idx="3">
                  <c:v>Meta 2024</c:v>
                </c:pt>
                <c:pt idx="4">
                  <c:v>Meta 2025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10.5</c:v>
                </c:pt>
                <c:pt idx="1">
                  <c:v>9.4</c:v>
                </c:pt>
                <c:pt idx="2">
                  <c:v>9.3</c:v>
                </c:pt>
                <c:pt idx="3">
                  <c:v>9.2</c:v>
                </c:pt>
                <c:pt idx="4">
                  <c:v>9.1</c:v>
                </c:pt>
              </c:numCache>
            </c:numRef>
          </c:val>
          <c:smooth val="0"/>
        </c:ser>
        <c:hiLowLines>
          <c:spPr>
            <a:ln>
              <a:noFill/>
            </a:ln>
          </c:spPr>
        </c:hiLowLines>
        <c:marker val="0"/>
        <c:axId val="69079612"/>
        <c:axId val="21023561"/>
      </c:lineChart>
      <c:catAx>
        <c:axId val="69079612"/>
        <c:scaling>
          <c:orientation val="minMax"/>
        </c:scaling>
        <c:delete val="0"/>
        <c:axPos val="b"/>
        <c:numFmt formatCode="[$-416]DD/MM/YYYY" sourceLinked="1"/>
        <c:majorTickMark val="none"/>
        <c:minorTickMark val="none"/>
        <c:tickLblPos val="nextTo"/>
        <c:spPr>
          <a:ln w="9360">
            <a:solidFill>
              <a:srgbClr val="d9d9d9"/>
            </a:solidFill>
            <a:round/>
          </a:ln>
        </c:spPr>
        <c:txPr>
          <a:bodyPr/>
          <a:lstStyle/>
          <a:p>
            <a:pPr>
              <a:defRPr b="0" sz="9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21023561"/>
        <c:crosses val="autoZero"/>
        <c:auto val="1"/>
        <c:lblAlgn val="ctr"/>
        <c:lblOffset val="100"/>
      </c:catAx>
      <c:valAx>
        <c:axId val="21023561"/>
        <c:scaling>
          <c:orientation val="minMax"/>
        </c:scaling>
        <c:delete val="0"/>
        <c:axPos val="l"/>
        <c:majorGridlines>
          <c:spPr>
            <a:ln w="9360">
              <a:solidFill>
                <a:srgbClr val="d9d9d9"/>
              </a:solidFill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900" spc="-1" strike="noStrike">
                <a:solidFill>
                  <a:srgbClr val="595959"/>
                </a:solidFill>
                <a:latin typeface="Calibri"/>
              </a:defRPr>
            </a:pPr>
          </a:p>
        </c:txPr>
        <c:crossAx val="69079612"/>
        <c:crosses val="autoZero"/>
        <c:crossBetween val="midCat"/>
      </c:valAx>
      <c:spPr>
        <a:noFill/>
        <a:ln>
          <a:noFill/>
        </a:ln>
      </c:spPr>
    </c:plotArea>
    <c:plotVisOnly val="1"/>
    <c:dispBlanksAs val="gap"/>
  </c:chart>
  <c:spPr>
    <a:noFill/>
    <a:ln w="9360">
      <a:noFill/>
    </a:ln>
  </c:spPr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0" sz="1200" spc="-1" strike="noStrike">
                <a:solidFill>
                  <a:srgbClr val="595959"/>
                </a:solidFill>
                <a:latin typeface="Calibri"/>
              </a:defRPr>
            </a:pPr>
            <a:r>
              <a:rPr b="0" sz="1200" spc="-1" strike="noStrike">
                <a:solidFill>
                  <a:srgbClr val="595959"/>
                </a:solidFill>
                <a:latin typeface="Calibri"/>
              </a:rPr>
              <a:t>PERCENTUAL DE ATENDIMENTO AO CADASTRO DA EDUCAÇÃO INFANTIL DE 0 A 2 ANOS (%)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lineChart>
        <c:grouping val="standar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PERCENTUAL DE ATENDIMENTO AO CADASTRO DA EDUCAÇÃO INFANTIL DE 0 A 2 ANOS (%)</c:v>
                </c:pt>
              </c:strCache>
            </c:strRef>
          </c:tx>
          <c:spPr>
            <a:solidFill>
              <a:srgbClr val="4472c4"/>
            </a:solidFill>
            <a:ln cap="rnd" w="28440">
              <a:solidFill>
                <a:srgbClr val="4472c4"/>
              </a:solidFill>
              <a:prstDash val="sysDash"/>
              <a:round/>
            </a:ln>
          </c:spPr>
          <c:marker>
            <c:symbol val="none"/>
          </c:marker>
          <c:dPt>
            <c:idx val="0"/>
            <c:marker>
              <c:symbol val="none"/>
            </c:marker>
          </c:dPt>
          <c:dLbls>
            <c:numFmt formatCode="General" sourceLinked="1"/>
            <c:dLbl>
              <c:idx val="0"/>
              <c:numFmt formatCode="General" sourceLinked="1"/>
              <c:txPr>
                <a:bodyPr/>
                <a:lstStyle/>
                <a:p>
                  <a:pPr>
                    <a:defRPr b="1" sz="1050" spc="-1" strike="noStrike">
                      <a:solidFill>
                        <a:srgbClr val="ffffff"/>
                      </a:solidFill>
                      <a:latin typeface="Calibri"/>
                    </a:defRPr>
                  </a:pPr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txPr>
              <a:bodyPr/>
              <a:lstStyle/>
              <a:p>
                <a:pPr>
                  <a:defRPr b="1" sz="1050" spc="-1" strike="noStrike">
                    <a:solidFill>
                      <a:srgbClr val="404040"/>
                    </a:solidFill>
                    <a:latin typeface="Calibri"/>
                  </a:defRPr>
                </a:pPr>
              </a:p>
            </c:txPr>
            <c:dLblPos val="t"/>
            <c:showLegendKey val="0"/>
            <c:showVal val="1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5"/>
                <c:pt idx="0">
                  <c:v>VALOR DE REFERÊNCIA</c:v>
                </c:pt>
                <c:pt idx="1">
                  <c:v>Meta 2022</c:v>
                </c:pt>
                <c:pt idx="2">
                  <c:v>Meta 2023</c:v>
                </c:pt>
                <c:pt idx="3">
                  <c:v>Meta 2024</c:v>
                </c:pt>
                <c:pt idx="4">
                  <c:v>Meta 2025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86.5</c:v>
                </c:pt>
                <c:pt idx="1">
                  <c:v>93</c:v>
                </c:pt>
                <c:pt idx="2">
                  <c:v>96</c:v>
                </c:pt>
                <c:pt idx="3">
                  <c:v>100</c:v>
                </c:pt>
                <c:pt idx="4">
                  <c:v>100</c:v>
                </c:pt>
              </c:numCache>
            </c:numRef>
          </c:val>
          <c:smooth val="0"/>
        </c:ser>
        <c:hiLowLines>
          <c:spPr>
            <a:ln>
              <a:noFill/>
            </a:ln>
          </c:spPr>
        </c:hiLowLines>
        <c:marker val="0"/>
        <c:axId val="70826594"/>
        <c:axId val="70196237"/>
      </c:lineChart>
      <c:catAx>
        <c:axId val="70826594"/>
        <c:scaling>
          <c:orientation val="minMax"/>
        </c:scaling>
        <c:delete val="0"/>
        <c:axPos val="b"/>
        <c:numFmt formatCode="[$-416]DD/MM/YYYY" sourceLinked="1"/>
        <c:majorTickMark val="none"/>
        <c:minorTickMark val="none"/>
        <c:tickLblPos val="nextTo"/>
        <c:spPr>
          <a:ln w="9360">
            <a:solidFill>
              <a:srgbClr val="d9d9d9"/>
            </a:solidFill>
            <a:round/>
          </a:ln>
        </c:spPr>
        <c:txPr>
          <a:bodyPr/>
          <a:lstStyle/>
          <a:p>
            <a:pPr>
              <a:defRPr b="0" sz="9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70196237"/>
        <c:crosses val="autoZero"/>
        <c:auto val="1"/>
        <c:lblAlgn val="ctr"/>
        <c:lblOffset val="100"/>
      </c:catAx>
      <c:valAx>
        <c:axId val="70196237"/>
        <c:scaling>
          <c:orientation val="minMax"/>
        </c:scaling>
        <c:delete val="0"/>
        <c:axPos val="l"/>
        <c:majorGridlines>
          <c:spPr>
            <a:ln w="9360">
              <a:solidFill>
                <a:srgbClr val="d9d9d9"/>
              </a:solidFill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900" spc="-1" strike="noStrike">
                <a:solidFill>
                  <a:srgbClr val="595959"/>
                </a:solidFill>
                <a:latin typeface="Calibri"/>
              </a:defRPr>
            </a:pPr>
          </a:p>
        </c:txPr>
        <c:crossAx val="70826594"/>
        <c:crosses val="autoZero"/>
        <c:crossBetween val="midCat"/>
      </c:valAx>
      <c:spPr>
        <a:noFill/>
        <a:ln>
          <a:noFill/>
        </a:ln>
      </c:spPr>
    </c:plotArea>
    <c:plotVisOnly val="1"/>
    <c:dispBlanksAs val="gap"/>
  </c:chart>
  <c:spPr>
    <a:noFill/>
    <a:ln w="9360">
      <a:noFill/>
    </a:ln>
  </c:spPr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0" sz="1200" spc="-1" strike="noStrike">
                <a:solidFill>
                  <a:srgbClr val="595959"/>
                </a:solidFill>
                <a:latin typeface="Calibri"/>
              </a:defRPr>
            </a:pPr>
            <a:r>
              <a:rPr b="0" sz="1200" spc="-1" strike="noStrike">
                <a:solidFill>
                  <a:srgbClr val="595959"/>
                </a:solidFill>
                <a:latin typeface="Calibri"/>
              </a:rPr>
              <a:t>PERCENTUAL DE ESTUDANTES DE ATÉ 7 ANOS DE IDADE COM PROFICIÊNCIA EM LEITURA (%)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lineChart>
        <c:grouping val="standar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PERCENTUAL DE ESTUDANTES DE ATÉ 7 ANOS DE IDADE COM PROFICIÊNCIA EM LEITURA (%)</c:v>
                </c:pt>
              </c:strCache>
            </c:strRef>
          </c:tx>
          <c:spPr>
            <a:solidFill>
              <a:srgbClr val="4472c4"/>
            </a:solidFill>
            <a:ln cap="rnd" w="28440">
              <a:solidFill>
                <a:srgbClr val="4472c4"/>
              </a:solidFill>
              <a:prstDash val="sysDash"/>
              <a:round/>
            </a:ln>
          </c:spPr>
          <c:marker>
            <c:symbol val="none"/>
          </c:marker>
          <c:dPt>
            <c:idx val="0"/>
            <c:marker>
              <c:symbol val="none"/>
            </c:marker>
          </c:dPt>
          <c:dLbls>
            <c:numFmt formatCode="General" sourceLinked="1"/>
            <c:dLbl>
              <c:idx val="0"/>
              <c:numFmt formatCode="General" sourceLinked="1"/>
              <c:txPr>
                <a:bodyPr/>
                <a:lstStyle/>
                <a:p>
                  <a:pPr>
                    <a:defRPr b="1" sz="1050" spc="-1" strike="noStrike">
                      <a:solidFill>
                        <a:srgbClr val="ffffff"/>
                      </a:solidFill>
                      <a:latin typeface="Calibri"/>
                    </a:defRPr>
                  </a:pPr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txPr>
              <a:bodyPr/>
              <a:lstStyle/>
              <a:p>
                <a:pPr>
                  <a:defRPr b="1" sz="1050" spc="-1" strike="noStrike">
                    <a:solidFill>
                      <a:srgbClr val="404040"/>
                    </a:solidFill>
                    <a:latin typeface="Calibri"/>
                  </a:defRPr>
                </a:pPr>
              </a:p>
            </c:txPr>
            <c:dLblPos val="t"/>
            <c:showLegendKey val="0"/>
            <c:showVal val="1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5"/>
                <c:pt idx="0">
                  <c:v>VALOR DE REFERÊNCIA</c:v>
                </c:pt>
                <c:pt idx="1">
                  <c:v>Meta 2022</c:v>
                </c:pt>
                <c:pt idx="2">
                  <c:v>Meta 2023</c:v>
                </c:pt>
                <c:pt idx="3">
                  <c:v>Meta 2024</c:v>
                </c:pt>
                <c:pt idx="4">
                  <c:v>Meta 2025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86.9</c:v>
                </c:pt>
                <c:pt idx="1">
                  <c:v>90.8</c:v>
                </c:pt>
                <c:pt idx="2">
                  <c:v>92.1</c:v>
                </c:pt>
                <c:pt idx="3">
                  <c:v>93.4</c:v>
                </c:pt>
                <c:pt idx="4">
                  <c:v>94.7</c:v>
                </c:pt>
              </c:numCache>
            </c:numRef>
          </c:val>
          <c:smooth val="0"/>
        </c:ser>
        <c:hiLowLines>
          <c:spPr>
            <a:ln>
              <a:noFill/>
            </a:ln>
          </c:spPr>
        </c:hiLowLines>
        <c:marker val="0"/>
        <c:axId val="42503770"/>
        <c:axId val="94699056"/>
      </c:lineChart>
      <c:catAx>
        <c:axId val="42503770"/>
        <c:scaling>
          <c:orientation val="minMax"/>
        </c:scaling>
        <c:delete val="0"/>
        <c:axPos val="b"/>
        <c:numFmt formatCode="[$-416]DD/MM/YYYY" sourceLinked="1"/>
        <c:majorTickMark val="none"/>
        <c:minorTickMark val="none"/>
        <c:tickLblPos val="nextTo"/>
        <c:spPr>
          <a:ln w="9360">
            <a:solidFill>
              <a:srgbClr val="d9d9d9"/>
            </a:solidFill>
            <a:round/>
          </a:ln>
        </c:spPr>
        <c:txPr>
          <a:bodyPr/>
          <a:lstStyle/>
          <a:p>
            <a:pPr>
              <a:defRPr b="0" sz="9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94699056"/>
        <c:crosses val="autoZero"/>
        <c:auto val="1"/>
        <c:lblAlgn val="ctr"/>
        <c:lblOffset val="100"/>
      </c:catAx>
      <c:valAx>
        <c:axId val="94699056"/>
        <c:scaling>
          <c:orientation val="minMax"/>
        </c:scaling>
        <c:delete val="0"/>
        <c:axPos val="l"/>
        <c:majorGridlines>
          <c:spPr>
            <a:ln w="9360">
              <a:solidFill>
                <a:srgbClr val="d9d9d9"/>
              </a:solidFill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900" spc="-1" strike="noStrike">
                <a:solidFill>
                  <a:srgbClr val="595959"/>
                </a:solidFill>
                <a:latin typeface="Calibri"/>
              </a:defRPr>
            </a:pPr>
          </a:p>
        </c:txPr>
        <c:crossAx val="42503770"/>
        <c:crosses val="autoZero"/>
        <c:crossBetween val="midCat"/>
      </c:valAx>
      <c:spPr>
        <a:noFill/>
        <a:ln>
          <a:noFill/>
        </a:ln>
      </c:spPr>
    </c:plotArea>
    <c:plotVisOnly val="1"/>
    <c:dispBlanksAs val="gap"/>
  </c:chart>
  <c:spPr>
    <a:noFill/>
    <a:ln w="9360">
      <a:noFill/>
    </a:ln>
  </c:spPr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0" sz="1200" spc="-1" strike="noStrike">
                <a:solidFill>
                  <a:srgbClr val="595959"/>
                </a:solidFill>
                <a:latin typeface="Calibri"/>
              </a:defRPr>
            </a:pPr>
            <a:r>
              <a:rPr b="0" sz="1200" spc="-1" strike="noStrike">
                <a:solidFill>
                  <a:srgbClr val="595959"/>
                </a:solidFill>
                <a:latin typeface="Calibri"/>
              </a:rPr>
              <a:t>PERCENTUAL DE ESTUDANTES COM DEMANDA POR ATENDIMENTO EDUCACIONAL ESPECIALIZADO (AEE) COM ACESSO AO SERVIÇO (%)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lineChart>
        <c:grouping val="standar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PERCENTUAL DE ESTUDANTES COM DEMANDA POR ATENDIMENTO EDUCACIONAL ESPECIALIZADO (AEE) COM ACESSO AO SERVIÇO (%)</c:v>
                </c:pt>
              </c:strCache>
            </c:strRef>
          </c:tx>
          <c:spPr>
            <a:solidFill>
              <a:srgbClr val="4472c4"/>
            </a:solidFill>
            <a:ln cap="rnd" w="28440">
              <a:solidFill>
                <a:srgbClr val="4472c4"/>
              </a:solidFill>
              <a:prstDash val="sysDash"/>
              <a:round/>
            </a:ln>
          </c:spPr>
          <c:marker>
            <c:symbol val="none"/>
          </c:marker>
          <c:dPt>
            <c:idx val="0"/>
            <c:marker>
              <c:symbol val="none"/>
            </c:marker>
          </c:dPt>
          <c:dLbls>
            <c:numFmt formatCode="General" sourceLinked="1"/>
            <c:dLbl>
              <c:idx val="0"/>
              <c:numFmt formatCode="General" sourceLinked="1"/>
              <c:txPr>
                <a:bodyPr/>
                <a:lstStyle/>
                <a:p>
                  <a:pPr>
                    <a:defRPr b="1" sz="1050" spc="-1" strike="noStrike">
                      <a:solidFill>
                        <a:srgbClr val="ffffff"/>
                      </a:solidFill>
                      <a:latin typeface="Calibri"/>
                    </a:defRPr>
                  </a:pPr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txPr>
              <a:bodyPr/>
              <a:lstStyle/>
              <a:p>
                <a:pPr>
                  <a:defRPr b="1" sz="1050" spc="-1" strike="noStrike">
                    <a:solidFill>
                      <a:srgbClr val="404040"/>
                    </a:solidFill>
                    <a:latin typeface="Calibri"/>
                  </a:defRPr>
                </a:pPr>
              </a:p>
            </c:txPr>
            <c:dLblPos val="t"/>
            <c:showLegendKey val="0"/>
            <c:showVal val="1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5"/>
                <c:pt idx="0">
                  <c:v>VALOR DE REFERÊNCIA</c:v>
                </c:pt>
                <c:pt idx="1">
                  <c:v>Meta 2022</c:v>
                </c:pt>
                <c:pt idx="2">
                  <c:v>Meta 2023</c:v>
                </c:pt>
                <c:pt idx="3">
                  <c:v>Meta 2024</c:v>
                </c:pt>
                <c:pt idx="4">
                  <c:v>Meta 2025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61</c:v>
                </c:pt>
                <c:pt idx="1">
                  <c:v>78</c:v>
                </c:pt>
                <c:pt idx="2">
                  <c:v>83</c:v>
                </c:pt>
                <c:pt idx="3">
                  <c:v>90</c:v>
                </c:pt>
                <c:pt idx="4">
                  <c:v>100</c:v>
                </c:pt>
              </c:numCache>
            </c:numRef>
          </c:val>
          <c:smooth val="0"/>
        </c:ser>
        <c:hiLowLines>
          <c:spPr>
            <a:ln>
              <a:noFill/>
            </a:ln>
          </c:spPr>
        </c:hiLowLines>
        <c:marker val="0"/>
        <c:axId val="13323542"/>
        <c:axId val="94498842"/>
      </c:lineChart>
      <c:catAx>
        <c:axId val="13323542"/>
        <c:scaling>
          <c:orientation val="minMax"/>
        </c:scaling>
        <c:delete val="0"/>
        <c:axPos val="b"/>
        <c:numFmt formatCode="[$-416]DD/MM/YYYY" sourceLinked="1"/>
        <c:majorTickMark val="none"/>
        <c:minorTickMark val="none"/>
        <c:tickLblPos val="nextTo"/>
        <c:spPr>
          <a:ln w="9360">
            <a:solidFill>
              <a:srgbClr val="d9d9d9"/>
            </a:solidFill>
            <a:round/>
          </a:ln>
        </c:spPr>
        <c:txPr>
          <a:bodyPr/>
          <a:lstStyle/>
          <a:p>
            <a:pPr>
              <a:defRPr b="0" sz="9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94498842"/>
        <c:crosses val="autoZero"/>
        <c:auto val="1"/>
        <c:lblAlgn val="ctr"/>
        <c:lblOffset val="100"/>
      </c:catAx>
      <c:valAx>
        <c:axId val="94498842"/>
        <c:scaling>
          <c:orientation val="minMax"/>
        </c:scaling>
        <c:delete val="0"/>
        <c:axPos val="l"/>
        <c:majorGridlines>
          <c:spPr>
            <a:ln w="9360">
              <a:solidFill>
                <a:srgbClr val="d9d9d9"/>
              </a:solidFill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900" spc="-1" strike="noStrike">
                <a:solidFill>
                  <a:srgbClr val="595959"/>
                </a:solidFill>
                <a:latin typeface="Calibri"/>
              </a:defRPr>
            </a:pPr>
          </a:p>
        </c:txPr>
        <c:crossAx val="13323542"/>
        <c:crosses val="autoZero"/>
        <c:crossBetween val="midCat"/>
      </c:valAx>
      <c:spPr>
        <a:noFill/>
        <a:ln>
          <a:noFill/>
        </a:ln>
      </c:spPr>
    </c:plotArea>
    <c:plotVisOnly val="1"/>
    <c:dispBlanksAs val="gap"/>
  </c:chart>
  <c:spPr>
    <a:noFill/>
    <a:ln w="9360">
      <a:noFill/>
    </a:ln>
  </c:spPr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0" sz="1200" spc="-1" strike="noStrike">
                <a:solidFill>
                  <a:srgbClr val="595959"/>
                </a:solidFill>
                <a:latin typeface="Calibri"/>
              </a:defRPr>
            </a:pPr>
            <a:r>
              <a:rPr b="0" sz="1200" spc="-1" strike="noStrike">
                <a:solidFill>
                  <a:srgbClr val="595959"/>
                </a:solidFill>
                <a:latin typeface="Calibri"/>
              </a:rPr>
              <a:t>PERCENTUAL DE FAMÍLIAS EM SITUAÇÃO DE VULNERABILIDADE INSCRITAS NO CADÚNICO (%)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lineChart>
        <c:grouping val="standar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PERCENTUAL DE FAMÍLIAS EM SITUAÇÃO DE VULNERABILIDADE INSCRITAS NO CADÚNICO (%)</c:v>
                </c:pt>
              </c:strCache>
            </c:strRef>
          </c:tx>
          <c:spPr>
            <a:solidFill>
              <a:srgbClr val="4472c4"/>
            </a:solidFill>
            <a:ln cap="rnd" w="28440">
              <a:solidFill>
                <a:srgbClr val="4472c4"/>
              </a:solidFill>
              <a:prstDash val="sysDash"/>
              <a:round/>
            </a:ln>
          </c:spPr>
          <c:marker>
            <c:symbol val="none"/>
          </c:marker>
          <c:dPt>
            <c:idx val="0"/>
            <c:marker>
              <c:symbol val="none"/>
            </c:marker>
          </c:dPt>
          <c:dLbls>
            <c:numFmt formatCode="General" sourceLinked="1"/>
            <c:dLbl>
              <c:idx val="0"/>
              <c:numFmt formatCode="General" sourceLinked="1"/>
              <c:txPr>
                <a:bodyPr/>
                <a:lstStyle/>
                <a:p>
                  <a:pPr>
                    <a:defRPr b="1" sz="1050" spc="-1" strike="noStrike">
                      <a:solidFill>
                        <a:srgbClr val="ffffff"/>
                      </a:solidFill>
                      <a:latin typeface="Calibri"/>
                    </a:defRPr>
                  </a:pPr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txPr>
              <a:bodyPr/>
              <a:lstStyle/>
              <a:p>
                <a:pPr>
                  <a:defRPr b="1" sz="1050" spc="-1" strike="noStrike">
                    <a:solidFill>
                      <a:srgbClr val="404040"/>
                    </a:solidFill>
                    <a:latin typeface="Calibri"/>
                  </a:defRPr>
                </a:pPr>
              </a:p>
            </c:txPr>
            <c:dLblPos val="t"/>
            <c:showLegendKey val="0"/>
            <c:showVal val="1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5"/>
                <c:pt idx="0">
                  <c:v>VALOR DE REFERÊNCIA</c:v>
                </c:pt>
                <c:pt idx="1">
                  <c:v>Meta 2022</c:v>
                </c:pt>
                <c:pt idx="2">
                  <c:v>Meta 2023</c:v>
                </c:pt>
                <c:pt idx="3">
                  <c:v>Meta 2024</c:v>
                </c:pt>
                <c:pt idx="4">
                  <c:v>Meta 2025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47</c:v>
                </c:pt>
                <c:pt idx="1">
                  <c:v>78</c:v>
                </c:pt>
                <c:pt idx="2">
                  <c:v>80</c:v>
                </c:pt>
                <c:pt idx="3">
                  <c:v>82</c:v>
                </c:pt>
                <c:pt idx="4">
                  <c:v>84</c:v>
                </c:pt>
              </c:numCache>
            </c:numRef>
          </c:val>
          <c:smooth val="0"/>
        </c:ser>
        <c:hiLowLines>
          <c:spPr>
            <a:ln>
              <a:noFill/>
            </a:ln>
          </c:spPr>
        </c:hiLowLines>
        <c:marker val="0"/>
        <c:axId val="69028748"/>
        <c:axId val="45646486"/>
      </c:lineChart>
      <c:catAx>
        <c:axId val="69028748"/>
        <c:scaling>
          <c:orientation val="minMax"/>
        </c:scaling>
        <c:delete val="0"/>
        <c:axPos val="b"/>
        <c:numFmt formatCode="[$-416]DD/MM/YYYY" sourceLinked="1"/>
        <c:majorTickMark val="none"/>
        <c:minorTickMark val="none"/>
        <c:tickLblPos val="nextTo"/>
        <c:spPr>
          <a:ln w="9360">
            <a:solidFill>
              <a:srgbClr val="d9d9d9"/>
            </a:solidFill>
            <a:round/>
          </a:ln>
        </c:spPr>
        <c:txPr>
          <a:bodyPr/>
          <a:lstStyle/>
          <a:p>
            <a:pPr>
              <a:defRPr b="0" sz="9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45646486"/>
        <c:crosses val="autoZero"/>
        <c:auto val="1"/>
        <c:lblAlgn val="ctr"/>
        <c:lblOffset val="100"/>
      </c:catAx>
      <c:valAx>
        <c:axId val="45646486"/>
        <c:scaling>
          <c:orientation val="minMax"/>
          <c:min val="30"/>
        </c:scaling>
        <c:delete val="0"/>
        <c:axPos val="l"/>
        <c:majorGridlines>
          <c:spPr>
            <a:ln w="9360">
              <a:solidFill>
                <a:srgbClr val="d9d9d9"/>
              </a:solidFill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900" spc="-1" strike="noStrike">
                <a:solidFill>
                  <a:srgbClr val="595959"/>
                </a:solidFill>
                <a:latin typeface="Calibri"/>
              </a:defRPr>
            </a:pPr>
          </a:p>
        </c:txPr>
        <c:crossAx val="69028748"/>
        <c:crosses val="autoZero"/>
        <c:crossBetween val="midCat"/>
      </c:valAx>
      <c:spPr>
        <a:noFill/>
        <a:ln>
          <a:noFill/>
        </a:ln>
      </c:spPr>
    </c:plotArea>
    <c:plotVisOnly val="1"/>
    <c:dispBlanksAs val="gap"/>
  </c:chart>
  <c:spPr>
    <a:noFill/>
    <a:ln w="9360">
      <a:noFill/>
    </a:ln>
  </c:spPr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0" sz="1200" spc="-1" strike="noStrike">
                <a:solidFill>
                  <a:srgbClr val="595959"/>
                </a:solidFill>
                <a:latin typeface="Calibri"/>
              </a:defRPr>
            </a:pPr>
            <a:r>
              <a:rPr b="0" sz="1200" spc="-1" strike="noStrike">
                <a:solidFill>
                  <a:srgbClr val="595959"/>
                </a:solidFill>
                <a:latin typeface="Calibri"/>
              </a:rPr>
              <a:t>NÚMERO DE ATENDIMENTOS NAS ATIVIDADES E EQUIPAMENTOS DA SUBSECRETARIA DE DIREITOS E CIDADANIA</a:t>
            </a:r>
          </a:p>
        </c:rich>
      </c:tx>
      <c:layout>
        <c:manualLayout>
          <c:xMode val="edge"/>
          <c:yMode val="edge"/>
          <c:x val="0.111684394348309"/>
          <c:y val="0.0181630812830091"/>
        </c:manualLayout>
      </c:layout>
      <c:overlay val="0"/>
      <c:spPr>
        <a:noFill/>
        <a:ln>
          <a:noFill/>
        </a:ln>
      </c:spPr>
    </c:title>
    <c:autoTitleDeleted val="0"/>
    <c:plotArea>
      <c:lineChart>
        <c:grouping val="standar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NÚMERO DE ATENDIMENTOS NAS ATIVIDADES E EQUIPAMENTOS DA SUBSECRETARIA DE DIREITOS E CIDADANIA (ATENDIMENTO)</c:v>
                </c:pt>
              </c:strCache>
            </c:strRef>
          </c:tx>
          <c:spPr>
            <a:solidFill>
              <a:srgbClr val="4472c4"/>
            </a:solidFill>
            <a:ln cap="rnd" w="28440">
              <a:solidFill>
                <a:srgbClr val="4472c4"/>
              </a:solidFill>
              <a:prstDash val="sysDash"/>
              <a:round/>
            </a:ln>
          </c:spPr>
          <c:marker>
            <c:symbol val="none"/>
          </c:marker>
          <c:dPt>
            <c:idx val="0"/>
            <c:marker>
              <c:symbol val="none"/>
            </c:marker>
          </c:dPt>
          <c:dLbls>
            <c:numFmt formatCode="General" sourceLinked="1"/>
            <c:dLbl>
              <c:idx val="0"/>
              <c:numFmt formatCode="General" sourceLinked="1"/>
              <c:txPr>
                <a:bodyPr/>
                <a:lstStyle/>
                <a:p>
                  <a:pPr>
                    <a:defRPr b="1" sz="1050" spc="-1" strike="noStrike">
                      <a:solidFill>
                        <a:srgbClr val="ffffff"/>
                      </a:solidFill>
                      <a:latin typeface="Calibri"/>
                    </a:defRPr>
                  </a:pPr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txPr>
              <a:bodyPr/>
              <a:lstStyle/>
              <a:p>
                <a:pPr>
                  <a:defRPr b="1" sz="1050" spc="-1" strike="noStrike">
                    <a:solidFill>
                      <a:srgbClr val="404040"/>
                    </a:solidFill>
                    <a:latin typeface="Calibri"/>
                  </a:defRPr>
                </a:pPr>
              </a:p>
            </c:txPr>
            <c:dLblPos val="t"/>
            <c:showLegendKey val="0"/>
            <c:showVal val="1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5"/>
                <c:pt idx="0">
                  <c:v>VALOR DE REFERÊNCIA</c:v>
                </c:pt>
                <c:pt idx="1">
                  <c:v>Meta 2022</c:v>
                </c:pt>
                <c:pt idx="2">
                  <c:v>Meta 2023</c:v>
                </c:pt>
                <c:pt idx="3">
                  <c:v>Meta 2024</c:v>
                </c:pt>
                <c:pt idx="4">
                  <c:v>Meta 2025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50761</c:v>
                </c:pt>
                <c:pt idx="1">
                  <c:v>51507</c:v>
                </c:pt>
                <c:pt idx="2">
                  <c:v>56807</c:v>
                </c:pt>
                <c:pt idx="3">
                  <c:v>63782</c:v>
                </c:pt>
                <c:pt idx="4">
                  <c:v>63632</c:v>
                </c:pt>
              </c:numCache>
            </c:numRef>
          </c:val>
          <c:smooth val="0"/>
        </c:ser>
        <c:hiLowLines>
          <c:spPr>
            <a:ln>
              <a:noFill/>
            </a:ln>
          </c:spPr>
        </c:hiLowLines>
        <c:marker val="0"/>
        <c:axId val="62290008"/>
        <c:axId val="28491780"/>
      </c:lineChart>
      <c:catAx>
        <c:axId val="62290008"/>
        <c:scaling>
          <c:orientation val="minMax"/>
        </c:scaling>
        <c:delete val="0"/>
        <c:axPos val="b"/>
        <c:numFmt formatCode="[$-416]DD/MM/YYYY" sourceLinked="1"/>
        <c:majorTickMark val="none"/>
        <c:minorTickMark val="none"/>
        <c:tickLblPos val="nextTo"/>
        <c:spPr>
          <a:ln w="9360">
            <a:solidFill>
              <a:srgbClr val="d9d9d9"/>
            </a:solidFill>
            <a:round/>
          </a:ln>
        </c:spPr>
        <c:txPr>
          <a:bodyPr/>
          <a:lstStyle/>
          <a:p>
            <a:pPr>
              <a:defRPr b="0" sz="9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28491780"/>
        <c:crosses val="autoZero"/>
        <c:auto val="1"/>
        <c:lblAlgn val="ctr"/>
        <c:lblOffset val="100"/>
      </c:catAx>
      <c:valAx>
        <c:axId val="28491780"/>
        <c:scaling>
          <c:orientation val="minMax"/>
          <c:min val="40000"/>
        </c:scaling>
        <c:delete val="0"/>
        <c:axPos val="l"/>
        <c:majorGridlines>
          <c:spPr>
            <a:ln w="9360">
              <a:solidFill>
                <a:srgbClr val="d9d9d9"/>
              </a:solidFill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900" spc="-1" strike="noStrike">
                <a:solidFill>
                  <a:srgbClr val="595959"/>
                </a:solidFill>
                <a:latin typeface="Calibri"/>
              </a:defRPr>
            </a:pPr>
          </a:p>
        </c:txPr>
        <c:crossAx val="62290008"/>
        <c:crosses val="autoZero"/>
        <c:crossBetween val="midCat"/>
      </c:valAx>
      <c:spPr>
        <a:noFill/>
        <a:ln>
          <a:noFill/>
        </a:ln>
      </c:spPr>
    </c:plotArea>
    <c:plotVisOnly val="1"/>
    <c:dispBlanksAs val="gap"/>
  </c:chart>
  <c:spPr>
    <a:noFill/>
    <a:ln w="9360">
      <a:noFill/>
    </a:ln>
  </c:spPr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0" sz="1200" spc="-1" strike="noStrike">
                <a:solidFill>
                  <a:srgbClr val="595959"/>
                </a:solidFill>
                <a:latin typeface="Calibri"/>
              </a:defRPr>
            </a:pPr>
            <a:r>
              <a:rPr b="0" sz="1200" spc="-1" strike="noStrike">
                <a:solidFill>
                  <a:srgbClr val="595959"/>
                </a:solidFill>
                <a:latin typeface="Calibri"/>
              </a:rPr>
              <a:t>TAXA DE USUÁRIOS DO PROGRAMA ESPORTE ESPERANÇA POR 10 MIL CRIANÇAS/ADOLESCENTES</a:t>
            </a:r>
          </a:p>
        </c:rich>
      </c:tx>
      <c:layout>
        <c:manualLayout>
          <c:xMode val="edge"/>
          <c:yMode val="edge"/>
          <c:x val="0.111605016669313"/>
          <c:y val="0.0181630812830091"/>
        </c:manualLayout>
      </c:layout>
      <c:overlay val="0"/>
      <c:spPr>
        <a:noFill/>
        <a:ln>
          <a:noFill/>
        </a:ln>
      </c:spPr>
    </c:title>
    <c:autoTitleDeleted val="0"/>
    <c:plotArea>
      <c:lineChart>
        <c:grouping val="standar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NÚMERO DE ATENDIMENTOS NAS ATIVIDADES E EQUIPAMENTOS DA SUBSECRETARIA DE DIREITOS E CIDADANIA (ATENDIMENTO)</c:v>
                </c:pt>
              </c:strCache>
            </c:strRef>
          </c:tx>
          <c:spPr>
            <a:solidFill>
              <a:srgbClr val="4472c4"/>
            </a:solidFill>
            <a:ln cap="rnd" w="28440">
              <a:solidFill>
                <a:srgbClr val="4472c4"/>
              </a:solidFill>
              <a:prstDash val="sysDash"/>
              <a:round/>
            </a:ln>
          </c:spPr>
          <c:marker>
            <c:symbol val="none"/>
          </c:marker>
          <c:dPt>
            <c:idx val="0"/>
            <c:marker>
              <c:symbol val="none"/>
            </c:marker>
          </c:dPt>
          <c:dPt>
            <c:idx val="1"/>
            <c:marker>
              <c:symbol val="none"/>
            </c:marker>
          </c:dPt>
          <c:dPt>
            <c:idx val="2"/>
            <c:marker>
              <c:symbol val="none"/>
            </c:marker>
          </c:dPt>
          <c:dPt>
            <c:idx val="3"/>
            <c:marker>
              <c:symbol val="none"/>
            </c:marker>
          </c:dPt>
          <c:dPt>
            <c:idx val="4"/>
            <c:marker>
              <c:symbol val="none"/>
            </c:marker>
          </c:dPt>
          <c:dLbls>
            <c:numFmt formatCode="General" sourceLinked="1"/>
            <c:dLbl>
              <c:idx val="0"/>
              <c:numFmt formatCode="General" sourceLinked="1"/>
              <c:txPr>
                <a:bodyPr/>
                <a:lstStyle/>
                <a:p>
                  <a:pPr>
                    <a:defRPr b="1" sz="1050" spc="-1" strike="noStrike">
                      <a:solidFill>
                        <a:srgbClr val="ffffff"/>
                      </a:solidFill>
                      <a:latin typeface="Calibri"/>
                    </a:defRPr>
                  </a:pPr>
                </a:p>
              </c:txPr>
              <c:tx>
                <c:rich>
                  <a:bodyPr/>
                  <a:p>
                    <a:r>
                      <a:rPr b="0" lang="en-US" sz="1300" spc="-1" strike="noStrike">
                        <a:latin typeface="Arial"/>
                      </a:rPr>
                      <a:t>18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dLbl>
              <c:idx val="1"/>
              <c:numFmt formatCode="General" sourceLinked="1"/>
              <c:txPr>
                <a:bodyPr/>
                <a:lstStyle/>
                <a:p>
                  <a:pPr>
                    <a:defRPr b="0" sz="1000" spc="-1" strike="noStrike">
                      <a:solidFill>
                        <a:srgbClr val="000000"/>
                      </a:solidFill>
                      <a:latin typeface="Calibri"/>
                    </a:defRPr>
                  </a:pPr>
                </a:p>
              </c:txPr>
              <c:tx>
                <c:rich>
                  <a:bodyPr/>
                  <a:p>
                    <a:r>
                      <a:rPr b="0" lang="en-US" sz="1300" spc="-1" strike="noStrike">
                        <a:latin typeface="Arial"/>
                      </a:rPr>
                      <a:t>42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dLbl>
              <c:idx val="2"/>
              <c:numFmt formatCode="General" sourceLinked="1"/>
              <c:txPr>
                <a:bodyPr/>
                <a:lstStyle/>
                <a:p>
                  <a:pPr>
                    <a:defRPr b="0" sz="1000" spc="-1" strike="noStrike">
                      <a:solidFill>
                        <a:srgbClr val="000000"/>
                      </a:solidFill>
                      <a:latin typeface="Calibri"/>
                    </a:defRPr>
                  </a:pPr>
                </a:p>
              </c:txPr>
              <c:tx>
                <c:rich>
                  <a:bodyPr/>
                  <a:p>
                    <a:r>
                      <a:rPr b="0" lang="en-US" sz="1300" spc="-1" strike="noStrike">
                        <a:latin typeface="Arial"/>
                      </a:rPr>
                      <a:t>67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dLbl>
              <c:idx val="3"/>
              <c:numFmt formatCode="General" sourceLinked="1"/>
              <c:txPr>
                <a:bodyPr/>
                <a:lstStyle/>
                <a:p>
                  <a:pPr>
                    <a:defRPr b="0" sz="1000" spc="-1" strike="noStrike">
                      <a:solidFill>
                        <a:srgbClr val="000000"/>
                      </a:solidFill>
                      <a:latin typeface="Calibri"/>
                    </a:defRPr>
                  </a:pPr>
                </a:p>
              </c:txPr>
              <c:tx>
                <c:rich>
                  <a:bodyPr/>
                  <a:p>
                    <a:r>
                      <a:rPr b="0" lang="en-US" sz="1300" spc="-1" strike="noStrike">
                        <a:latin typeface="Arial"/>
                      </a:rPr>
                      <a:t>101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dLbl>
              <c:idx val="4"/>
              <c:numFmt formatCode="General" sourceLinked="1"/>
              <c:txPr>
                <a:bodyPr/>
                <a:lstStyle/>
                <a:p>
                  <a:pPr>
                    <a:defRPr b="0" sz="1000" spc="-1" strike="noStrike">
                      <a:solidFill>
                        <a:srgbClr val="000000"/>
                      </a:solidFill>
                      <a:latin typeface="Calibri"/>
                    </a:defRPr>
                  </a:pPr>
                </a:p>
              </c:txPr>
              <c:tx>
                <c:rich>
                  <a:bodyPr/>
                  <a:p>
                    <a:r>
                      <a:rPr b="0" lang="en-US" sz="1300" spc="-1" strike="noStrike">
                        <a:latin typeface="Arial"/>
                      </a:rPr>
                      <a:t>101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txPr>
              <a:bodyPr/>
              <a:lstStyle/>
              <a:p>
                <a:pPr>
                  <a:defRPr b="1" sz="1050" spc="-1" strike="noStrike">
                    <a:solidFill>
                      <a:srgbClr val="404040"/>
                    </a:solidFill>
                    <a:latin typeface="Calibri"/>
                  </a:defRPr>
                </a:pPr>
              </a:p>
            </c:txPr>
            <c:dLblPos val="t"/>
            <c:showLegendKey val="0"/>
            <c:showVal val="1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5"/>
                <c:pt idx="0">
                  <c:v>VALOR DE REFERÊNCIA</c:v>
                </c:pt>
                <c:pt idx="1">
                  <c:v>Meta 2022</c:v>
                </c:pt>
                <c:pt idx="2">
                  <c:v>Meta 2023</c:v>
                </c:pt>
                <c:pt idx="3">
                  <c:v>Meta 2024</c:v>
                </c:pt>
                <c:pt idx="4">
                  <c:v>Meta 2025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50761</c:v>
                </c:pt>
                <c:pt idx="1">
                  <c:v>51507</c:v>
                </c:pt>
                <c:pt idx="2">
                  <c:v>56807</c:v>
                </c:pt>
                <c:pt idx="3">
                  <c:v>63782</c:v>
                </c:pt>
                <c:pt idx="4">
                  <c:v>63632</c:v>
                </c:pt>
              </c:numCache>
            </c:numRef>
          </c:val>
          <c:smooth val="0"/>
        </c:ser>
        <c:hiLowLines>
          <c:spPr>
            <a:ln>
              <a:noFill/>
            </a:ln>
          </c:spPr>
        </c:hiLowLines>
        <c:marker val="0"/>
        <c:axId val="76371218"/>
        <c:axId val="5720638"/>
      </c:lineChart>
      <c:catAx>
        <c:axId val="76371218"/>
        <c:scaling>
          <c:orientation val="minMax"/>
        </c:scaling>
        <c:delete val="0"/>
        <c:axPos val="b"/>
        <c:numFmt formatCode="[$-416]DD/MM/YYYY" sourceLinked="1"/>
        <c:majorTickMark val="none"/>
        <c:minorTickMark val="none"/>
        <c:tickLblPos val="nextTo"/>
        <c:spPr>
          <a:ln w="9360">
            <a:solidFill>
              <a:srgbClr val="d9d9d9"/>
            </a:solidFill>
            <a:round/>
          </a:ln>
        </c:spPr>
        <c:txPr>
          <a:bodyPr/>
          <a:lstStyle/>
          <a:p>
            <a:pPr>
              <a:defRPr b="0" sz="9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5720638"/>
        <c:crosses val="autoZero"/>
        <c:auto val="1"/>
        <c:lblAlgn val="ctr"/>
        <c:lblOffset val="100"/>
      </c:catAx>
      <c:valAx>
        <c:axId val="5720638"/>
        <c:scaling>
          <c:orientation val="minMax"/>
          <c:min val="40000"/>
        </c:scaling>
        <c:delete val="1"/>
        <c:axPos val="l"/>
        <c:majorGridlines>
          <c:spPr>
            <a:ln w="9360">
              <a:solidFill>
                <a:srgbClr val="d9d9d9"/>
              </a:solidFill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76371218"/>
        <c:crossBetween val="midCat"/>
      </c:valAx>
      <c:spPr>
        <a:noFill/>
        <a:ln>
          <a:noFill/>
        </a:ln>
      </c:spPr>
    </c:plotArea>
    <c:plotVisOnly val="1"/>
    <c:dispBlanksAs val="gap"/>
  </c:chart>
  <c:spPr>
    <a:noFill/>
    <a:ln w="9360">
      <a:noFill/>
    </a:ln>
  </c:spPr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0" sz="1200" spc="-1" strike="noStrike">
                <a:solidFill>
                  <a:srgbClr val="595959"/>
                </a:solidFill>
                <a:latin typeface="Calibri"/>
              </a:defRPr>
            </a:pPr>
            <a:r>
              <a:rPr b="0" sz="1200" spc="-1" strike="noStrike">
                <a:solidFill>
                  <a:srgbClr val="595959"/>
                </a:solidFill>
                <a:latin typeface="Calibri"/>
              </a:rPr>
              <a:t>TOTAL DE ATIVIDADES FINALÍSTICAS DO TIPO PROGRAMAÇÃO DE ATIVIDADES ARTÍSTICO-CULTURAIS REALIZADAS OU FOMENTADAS PELA SMC/FMC (UNIDADE)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lineChart>
        <c:grouping val="standar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TOTAL DE ATIVIDADES FINALÍSTICAS DO TIPO PROGRAMAÇÃO DE ATIVIDADES ARTÍSTICO-CULTURAIS REALIZADAS OU FOMENTADAS PELA SMC/FMC (UNIDADE)</c:v>
                </c:pt>
              </c:strCache>
            </c:strRef>
          </c:tx>
          <c:spPr>
            <a:solidFill>
              <a:srgbClr val="4472c4"/>
            </a:solidFill>
            <a:ln cap="rnd" w="28440">
              <a:solidFill>
                <a:srgbClr val="4472c4"/>
              </a:solidFill>
              <a:prstDash val="sysDash"/>
              <a:round/>
            </a:ln>
          </c:spPr>
          <c:marker>
            <c:symbol val="none"/>
          </c:marker>
          <c:dPt>
            <c:idx val="0"/>
            <c:marker>
              <c:symbol val="none"/>
            </c:marker>
          </c:dPt>
          <c:dLbls>
            <c:numFmt formatCode="General" sourceLinked="1"/>
            <c:dLbl>
              <c:idx val="0"/>
              <c:numFmt formatCode="General" sourceLinked="1"/>
              <c:txPr>
                <a:bodyPr/>
                <a:lstStyle/>
                <a:p>
                  <a:pPr>
                    <a:defRPr b="1" sz="1000" spc="-1" strike="noStrike">
                      <a:solidFill>
                        <a:srgbClr val="ffffff"/>
                      </a:solidFill>
                      <a:latin typeface="Calibri"/>
                    </a:defRPr>
                  </a:pPr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txPr>
              <a:bodyPr/>
              <a:lstStyle/>
              <a:p>
                <a:pPr>
                  <a:defRPr b="1" sz="1000" spc="-1" strike="noStrike">
                    <a:solidFill>
                      <a:srgbClr val="404040"/>
                    </a:solidFill>
                    <a:latin typeface="Calibri"/>
                  </a:defRPr>
                </a:pPr>
              </a:p>
            </c:txPr>
            <c:dLblPos val="t"/>
            <c:showLegendKey val="0"/>
            <c:showVal val="1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5"/>
                <c:pt idx="0">
                  <c:v>VALOR DE REFERÊNCIA</c:v>
                </c:pt>
                <c:pt idx="1">
                  <c:v>Meta 2022</c:v>
                </c:pt>
                <c:pt idx="2">
                  <c:v>Meta 2023</c:v>
                </c:pt>
                <c:pt idx="3">
                  <c:v>Meta 2024</c:v>
                </c:pt>
                <c:pt idx="4">
                  <c:v>Meta 2025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1430</c:v>
                </c:pt>
                <c:pt idx="1">
                  <c:v>1470</c:v>
                </c:pt>
                <c:pt idx="2">
                  <c:v>1480</c:v>
                </c:pt>
                <c:pt idx="3">
                  <c:v>1490</c:v>
                </c:pt>
                <c:pt idx="4">
                  <c:v>1500</c:v>
                </c:pt>
              </c:numCache>
            </c:numRef>
          </c:val>
          <c:smooth val="0"/>
        </c:ser>
        <c:hiLowLines>
          <c:spPr>
            <a:ln>
              <a:noFill/>
            </a:ln>
          </c:spPr>
        </c:hiLowLines>
        <c:marker val="0"/>
        <c:axId val="35506507"/>
        <c:axId val="6417775"/>
      </c:lineChart>
      <c:catAx>
        <c:axId val="35506507"/>
        <c:scaling>
          <c:orientation val="minMax"/>
        </c:scaling>
        <c:delete val="0"/>
        <c:axPos val="b"/>
        <c:numFmt formatCode="[$-416]DD/MM/YYYY" sourceLinked="1"/>
        <c:majorTickMark val="none"/>
        <c:minorTickMark val="none"/>
        <c:tickLblPos val="nextTo"/>
        <c:spPr>
          <a:ln w="9360">
            <a:solidFill>
              <a:srgbClr val="d9d9d9"/>
            </a:solidFill>
            <a:round/>
          </a:ln>
        </c:spPr>
        <c:txPr>
          <a:bodyPr/>
          <a:lstStyle/>
          <a:p>
            <a:pPr>
              <a:defRPr b="0" sz="9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6417775"/>
        <c:crosses val="autoZero"/>
        <c:auto val="1"/>
        <c:lblAlgn val="ctr"/>
        <c:lblOffset val="100"/>
      </c:catAx>
      <c:valAx>
        <c:axId val="6417775"/>
        <c:scaling>
          <c:orientation val="minMax"/>
        </c:scaling>
        <c:delete val="0"/>
        <c:axPos val="l"/>
        <c:majorGridlines>
          <c:spPr>
            <a:ln w="9360">
              <a:solidFill>
                <a:srgbClr val="d9d9d9"/>
              </a:solidFill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900" spc="-1" strike="noStrike">
                <a:solidFill>
                  <a:srgbClr val="595959"/>
                </a:solidFill>
                <a:latin typeface="Calibri"/>
              </a:defRPr>
            </a:pPr>
          </a:p>
        </c:txPr>
        <c:crossAx val="35506507"/>
        <c:crosses val="autoZero"/>
        <c:crossBetween val="midCat"/>
      </c:valAx>
      <c:spPr>
        <a:noFill/>
        <a:ln>
          <a:noFill/>
        </a:ln>
      </c:spPr>
    </c:plotArea>
    <c:plotVisOnly val="1"/>
    <c:dispBlanksAs val="gap"/>
  </c:chart>
  <c:spPr>
    <a:noFill/>
    <a:ln w="9360">
      <a:noFill/>
    </a:ln>
  </c:spPr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0" sz="1200" spc="-1" strike="noStrike">
                <a:solidFill>
                  <a:srgbClr val="595959"/>
                </a:solidFill>
                <a:latin typeface="Calibri"/>
              </a:defRPr>
            </a:pPr>
            <a:r>
              <a:rPr b="0" sz="1200" spc="-1" strike="noStrike">
                <a:solidFill>
                  <a:srgbClr val="595959"/>
                </a:solidFill>
                <a:latin typeface="Calibri"/>
              </a:rPr>
              <a:t>PERCENTUAL DE PROJETOS ENCAMINHADOS PARA O SETOR DE PATRIMÔNIO CULTURAL ANALISADOS NO PRAZO DE ATÉ 15 DIAS (%)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lineChart>
        <c:grouping val="standar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PERCENTUAL DE ATENDIMENTO DAS DEMANDAS DE TAPA BURACO DENTRO DO PRAZO  ESTABELECIDO (%)</c:v>
                </c:pt>
              </c:strCache>
            </c:strRef>
          </c:tx>
          <c:spPr>
            <a:solidFill>
              <a:srgbClr val="4472c4"/>
            </a:solidFill>
            <a:ln cap="rnd" w="28440">
              <a:solidFill>
                <a:srgbClr val="4472c4"/>
              </a:solidFill>
              <a:prstDash val="sysDash"/>
              <a:round/>
            </a:ln>
          </c:spPr>
          <c:marker>
            <c:symbol val="none"/>
          </c:marker>
          <c:dPt>
            <c:idx val="0"/>
            <c:marker>
              <c:symbol val="none"/>
            </c:marker>
          </c:dPt>
          <c:dPt>
            <c:idx val="1"/>
            <c:marker>
              <c:symbol val="none"/>
            </c:marker>
          </c:dPt>
          <c:dPt>
            <c:idx val="2"/>
            <c:marker>
              <c:symbol val="none"/>
            </c:marker>
          </c:dPt>
          <c:dPt>
            <c:idx val="3"/>
            <c:marker>
              <c:symbol val="none"/>
            </c:marker>
          </c:dPt>
          <c:dPt>
            <c:idx val="4"/>
            <c:marker>
              <c:symbol val="none"/>
            </c:marker>
          </c:dPt>
          <c:dLbls>
            <c:numFmt formatCode="General" sourceLinked="1"/>
            <c:dLbl>
              <c:idx val="0"/>
              <c:numFmt formatCode="General" sourceLinked="1"/>
              <c:txPr>
                <a:bodyPr/>
                <a:lstStyle/>
                <a:p>
                  <a:pPr>
                    <a:defRPr b="1" sz="1050" spc="-1" strike="noStrike">
                      <a:solidFill>
                        <a:srgbClr val="ffffff"/>
                      </a:solidFill>
                      <a:latin typeface="Calibri"/>
                    </a:defRPr>
                  </a:pPr>
                </a:p>
              </c:txPr>
              <c:tx>
                <c:rich>
                  <a:bodyPr/>
                  <a:p>
                    <a:r>
                      <a:rPr b="0" lang="en-US" sz="1300" spc="-1" strike="noStrike">
                        <a:latin typeface="Arial"/>
                      </a:rPr>
                      <a:t>82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dLbl>
              <c:idx val="1"/>
              <c:numFmt formatCode="General" sourceLinked="1"/>
              <c:txPr>
                <a:bodyPr/>
                <a:lstStyle/>
                <a:p>
                  <a:pPr>
                    <a:defRPr b="0" sz="1000" spc="-1" strike="noStrike">
                      <a:solidFill>
                        <a:srgbClr val="000000"/>
                      </a:solidFill>
                      <a:latin typeface="Calibri"/>
                    </a:defRPr>
                  </a:pPr>
                </a:p>
              </c:txPr>
              <c:tx>
                <c:rich>
                  <a:bodyPr/>
                  <a:p>
                    <a:r>
                      <a:rPr b="0" lang="en-US" sz="1300" spc="-1" strike="noStrike">
                        <a:latin typeface="Arial"/>
                      </a:rPr>
                      <a:t>90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dLbl>
              <c:idx val="2"/>
              <c:numFmt formatCode="General" sourceLinked="1"/>
              <c:txPr>
                <a:bodyPr/>
                <a:lstStyle/>
                <a:p>
                  <a:pPr>
                    <a:defRPr b="0" sz="1000" spc="-1" strike="noStrike">
                      <a:solidFill>
                        <a:srgbClr val="000000"/>
                      </a:solidFill>
                      <a:latin typeface="Calibri"/>
                    </a:defRPr>
                  </a:pPr>
                </a:p>
              </c:txPr>
              <c:tx>
                <c:rich>
                  <a:bodyPr/>
                  <a:p>
                    <a:r>
                      <a:rPr b="0" lang="en-US" sz="1300" spc="-1" strike="noStrike">
                        <a:latin typeface="Arial"/>
                      </a:rPr>
                      <a:t>90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dLbl>
              <c:idx val="3"/>
              <c:numFmt formatCode="General" sourceLinked="1"/>
              <c:txPr>
                <a:bodyPr/>
                <a:lstStyle/>
                <a:p>
                  <a:pPr>
                    <a:defRPr b="0" sz="1000" spc="-1" strike="noStrike">
                      <a:solidFill>
                        <a:srgbClr val="000000"/>
                      </a:solidFill>
                      <a:latin typeface="Calibri"/>
                    </a:defRPr>
                  </a:pPr>
                </a:p>
              </c:txPr>
              <c:tx>
                <c:rich>
                  <a:bodyPr/>
                  <a:p>
                    <a:r>
                      <a:rPr b="0" lang="en-US" sz="1300" spc="-1" strike="noStrike">
                        <a:latin typeface="Arial"/>
                      </a:rPr>
                      <a:t>90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dLbl>
              <c:idx val="4"/>
              <c:numFmt formatCode="General" sourceLinked="1"/>
              <c:txPr>
                <a:bodyPr/>
                <a:lstStyle/>
                <a:p>
                  <a:pPr>
                    <a:defRPr b="0" sz="1000" spc="-1" strike="noStrike">
                      <a:solidFill>
                        <a:srgbClr val="000000"/>
                      </a:solidFill>
                      <a:latin typeface="Calibri"/>
                    </a:defRPr>
                  </a:pPr>
                </a:p>
              </c:txPr>
              <c:tx>
                <c:rich>
                  <a:bodyPr/>
                  <a:p>
                    <a:r>
                      <a:rPr b="0" lang="en-US" sz="1300" spc="-1" strike="noStrike">
                        <a:latin typeface="Arial"/>
                      </a:rPr>
                      <a:t>90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txPr>
              <a:bodyPr/>
              <a:lstStyle/>
              <a:p>
                <a:pPr>
                  <a:defRPr b="1" sz="1050" spc="-1" strike="noStrike">
                    <a:solidFill>
                      <a:srgbClr val="404040"/>
                    </a:solidFill>
                    <a:latin typeface="Calibri"/>
                  </a:defRPr>
                </a:pPr>
              </a:p>
            </c:txPr>
            <c:dLblPos val="t"/>
            <c:showLegendKey val="0"/>
            <c:showVal val="1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5"/>
                <c:pt idx="0">
                  <c:v>VALOR DE REFERÊNCIA</c:v>
                </c:pt>
                <c:pt idx="1">
                  <c:v>Meta 2022</c:v>
                </c:pt>
                <c:pt idx="2">
                  <c:v>Meta 2023</c:v>
                </c:pt>
                <c:pt idx="3">
                  <c:v>Meta 2024</c:v>
                </c:pt>
                <c:pt idx="4">
                  <c:v>Meta 2025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85.6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  <c:pt idx="4">
                  <c:v>100</c:v>
                </c:pt>
              </c:numCache>
            </c:numRef>
          </c:val>
          <c:smooth val="0"/>
        </c:ser>
        <c:hiLowLines>
          <c:spPr>
            <a:ln>
              <a:noFill/>
            </a:ln>
          </c:spPr>
        </c:hiLowLines>
        <c:marker val="0"/>
        <c:axId val="51323425"/>
        <c:axId val="43735598"/>
      </c:lineChart>
      <c:catAx>
        <c:axId val="51323425"/>
        <c:scaling>
          <c:orientation val="minMax"/>
        </c:scaling>
        <c:delete val="0"/>
        <c:axPos val="b"/>
        <c:numFmt formatCode="[$-416]DD/MM/YYYY" sourceLinked="1"/>
        <c:majorTickMark val="none"/>
        <c:minorTickMark val="none"/>
        <c:tickLblPos val="nextTo"/>
        <c:spPr>
          <a:ln w="9360">
            <a:solidFill>
              <a:srgbClr val="d9d9d9"/>
            </a:solidFill>
            <a:round/>
          </a:ln>
        </c:spPr>
        <c:txPr>
          <a:bodyPr/>
          <a:lstStyle/>
          <a:p>
            <a:pPr>
              <a:defRPr b="0" sz="9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43735598"/>
        <c:crosses val="autoZero"/>
        <c:auto val="1"/>
        <c:lblAlgn val="ctr"/>
        <c:lblOffset val="100"/>
      </c:catAx>
      <c:valAx>
        <c:axId val="43735598"/>
        <c:scaling>
          <c:orientation val="minMax"/>
        </c:scaling>
        <c:delete val="1"/>
        <c:axPos val="l"/>
        <c:majorGridlines>
          <c:spPr>
            <a:ln w="9360">
              <a:solidFill>
                <a:srgbClr val="d9d9d9"/>
              </a:solidFill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0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51323425"/>
        <c:crossBetween val="midCat"/>
      </c:valAx>
      <c:spPr>
        <a:noFill/>
        <a:ln>
          <a:noFill/>
        </a:ln>
      </c:spPr>
    </c:plotArea>
    <c:plotVisOnly val="1"/>
    <c:dispBlanksAs val="gap"/>
  </c:chart>
  <c:spPr>
    <a:noFill/>
    <a:ln w="9360">
      <a:noFill/>
    </a:ln>
  </c:spPr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0" sz="1200" spc="-1" strike="noStrike">
                <a:solidFill>
                  <a:srgbClr val="595959"/>
                </a:solidFill>
                <a:latin typeface="Calibri"/>
              </a:defRPr>
            </a:pPr>
            <a:r>
              <a:rPr b="0" sz="1200" spc="-1" strike="noStrike">
                <a:solidFill>
                  <a:srgbClr val="595959"/>
                </a:solidFill>
                <a:latin typeface="Calibri"/>
              </a:rPr>
              <a:t>TAXA DE CRESCIMENTO DE EMPRESAS ATIVAS NO MUNICÍPIO (%)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lineChart>
        <c:grouping val="standar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TAXA DE CRESCIMENTO DE EMPRESAS ATIVAS NO MUNICÍPIO (%)</c:v>
                </c:pt>
              </c:strCache>
            </c:strRef>
          </c:tx>
          <c:spPr>
            <a:solidFill>
              <a:srgbClr val="4472c4"/>
            </a:solidFill>
            <a:ln cap="rnd" w="28440">
              <a:solidFill>
                <a:srgbClr val="4472c4"/>
              </a:solidFill>
              <a:prstDash val="sysDash"/>
              <a:round/>
            </a:ln>
          </c:spPr>
          <c:marker>
            <c:symbol val="none"/>
          </c:marker>
          <c:dPt>
            <c:idx val="0"/>
            <c:marker>
              <c:symbol val="none"/>
            </c:marker>
          </c:dPt>
          <c:dLbls>
            <c:numFmt formatCode="General" sourceLinked="1"/>
            <c:dLbl>
              <c:idx val="0"/>
              <c:numFmt formatCode="General" sourceLinked="1"/>
              <c:txPr>
                <a:bodyPr/>
                <a:lstStyle/>
                <a:p>
                  <a:pPr>
                    <a:defRPr b="1" sz="1000" spc="-1" strike="noStrike">
                      <a:solidFill>
                        <a:srgbClr val="ffffff"/>
                      </a:solidFill>
                      <a:latin typeface="Calibri"/>
                    </a:defRPr>
                  </a:pPr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txPr>
              <a:bodyPr/>
              <a:lstStyle/>
              <a:p>
                <a:pPr>
                  <a:defRPr b="1" sz="1000" spc="-1" strike="noStrike">
                    <a:solidFill>
                      <a:srgbClr val="404040"/>
                    </a:solidFill>
                    <a:latin typeface="Calibri"/>
                  </a:defRPr>
                </a:pPr>
              </a:p>
            </c:txPr>
            <c:dLblPos val="t"/>
            <c:showLegendKey val="0"/>
            <c:showVal val="1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5"/>
                <c:pt idx="0">
                  <c:v>VALOR DE REFERÊNCIA</c:v>
                </c:pt>
                <c:pt idx="1">
                  <c:v>Meta 2022</c:v>
                </c:pt>
                <c:pt idx="2">
                  <c:v>Meta 2023</c:v>
                </c:pt>
                <c:pt idx="3">
                  <c:v>Meta 2024</c:v>
                </c:pt>
                <c:pt idx="4">
                  <c:v>Meta 2025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7.4</c:v>
                </c:pt>
                <c:pt idx="1">
                  <c:v>7.5</c:v>
                </c:pt>
                <c:pt idx="2">
                  <c:v>7.7</c:v>
                </c:pt>
                <c:pt idx="3">
                  <c:v>7.9</c:v>
                </c:pt>
                <c:pt idx="4">
                  <c:v>8</c:v>
                </c:pt>
              </c:numCache>
            </c:numRef>
          </c:val>
          <c:smooth val="0"/>
        </c:ser>
        <c:hiLowLines>
          <c:spPr>
            <a:ln>
              <a:noFill/>
            </a:ln>
          </c:spPr>
        </c:hiLowLines>
        <c:marker val="0"/>
        <c:axId val="77538380"/>
        <c:axId val="78839745"/>
      </c:lineChart>
      <c:catAx>
        <c:axId val="77538380"/>
        <c:scaling>
          <c:orientation val="minMax"/>
        </c:scaling>
        <c:delete val="0"/>
        <c:axPos val="b"/>
        <c:numFmt formatCode="[$-416]DD/MM/YYYY" sourceLinked="1"/>
        <c:majorTickMark val="none"/>
        <c:minorTickMark val="none"/>
        <c:tickLblPos val="nextTo"/>
        <c:spPr>
          <a:ln w="9360">
            <a:solidFill>
              <a:srgbClr val="d9d9d9"/>
            </a:solidFill>
            <a:round/>
          </a:ln>
        </c:spPr>
        <c:txPr>
          <a:bodyPr/>
          <a:lstStyle/>
          <a:p>
            <a:pPr>
              <a:defRPr b="0" sz="9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78839745"/>
        <c:crosses val="autoZero"/>
        <c:auto val="1"/>
        <c:lblAlgn val="ctr"/>
        <c:lblOffset val="100"/>
      </c:catAx>
      <c:valAx>
        <c:axId val="78839745"/>
        <c:scaling>
          <c:orientation val="minMax"/>
        </c:scaling>
        <c:delete val="0"/>
        <c:axPos val="l"/>
        <c:majorGridlines>
          <c:spPr>
            <a:ln w="9360">
              <a:solidFill>
                <a:srgbClr val="d9d9d9"/>
              </a:solidFill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900" spc="-1" strike="noStrike">
                <a:solidFill>
                  <a:srgbClr val="595959"/>
                </a:solidFill>
                <a:latin typeface="Calibri"/>
              </a:defRPr>
            </a:pPr>
          </a:p>
        </c:txPr>
        <c:crossAx val="77538380"/>
        <c:crosses val="autoZero"/>
        <c:crossBetween val="midCat"/>
      </c:valAx>
      <c:spPr>
        <a:noFill/>
        <a:ln>
          <a:noFill/>
        </a:ln>
      </c:spPr>
    </c:plotArea>
    <c:plotVisOnly val="1"/>
    <c:dispBlanksAs val="gap"/>
  </c:chart>
  <c:spPr>
    <a:noFill/>
    <a:ln w="9360">
      <a:noFill/>
    </a:ln>
  </c:spPr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0" sz="1200" spc="-1" strike="noStrike">
                <a:solidFill>
                  <a:srgbClr val="595959"/>
                </a:solidFill>
                <a:latin typeface="Calibri"/>
              </a:defRPr>
            </a:pPr>
            <a:r>
              <a:rPr b="0" sz="1200" spc="-1" strike="noStrike">
                <a:solidFill>
                  <a:srgbClr val="595959"/>
                </a:solidFill>
                <a:latin typeface="Calibri"/>
              </a:rPr>
              <a:t>PERCENTUAL DO ISS TURÍSTICO (%)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lineChart>
        <c:grouping val="standar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PERCENTUAL DO ISS TURÍSTICO (%)</c:v>
                </c:pt>
              </c:strCache>
            </c:strRef>
          </c:tx>
          <c:spPr>
            <a:solidFill>
              <a:srgbClr val="4472c4"/>
            </a:solidFill>
            <a:ln cap="rnd" w="28440">
              <a:solidFill>
                <a:srgbClr val="4472c4"/>
              </a:solidFill>
              <a:prstDash val="sysDash"/>
              <a:round/>
            </a:ln>
          </c:spPr>
          <c:marker>
            <c:symbol val="none"/>
          </c:marker>
          <c:dPt>
            <c:idx val="0"/>
            <c:marker>
              <c:symbol val="none"/>
            </c:marker>
          </c:dPt>
          <c:dLbls>
            <c:numFmt formatCode="General" sourceLinked="1"/>
            <c:dLbl>
              <c:idx val="0"/>
              <c:numFmt formatCode="General" sourceLinked="1"/>
              <c:txPr>
                <a:bodyPr/>
                <a:lstStyle/>
                <a:p>
                  <a:pPr>
                    <a:defRPr b="1" sz="1000" spc="-1" strike="noStrike">
                      <a:solidFill>
                        <a:srgbClr val="ffffff"/>
                      </a:solidFill>
                      <a:latin typeface="Calibri"/>
                    </a:defRPr>
                  </a:pPr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txPr>
              <a:bodyPr/>
              <a:lstStyle/>
              <a:p>
                <a:pPr>
                  <a:defRPr b="1" sz="1000" spc="-1" strike="noStrike">
                    <a:solidFill>
                      <a:srgbClr val="404040"/>
                    </a:solidFill>
                    <a:latin typeface="Calibri"/>
                  </a:defRPr>
                </a:pPr>
              </a:p>
            </c:txPr>
            <c:dLblPos val="t"/>
            <c:showLegendKey val="0"/>
            <c:showVal val="1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5"/>
                <c:pt idx="0">
                  <c:v>VALOR DE REFERÊNCIA</c:v>
                </c:pt>
                <c:pt idx="1">
                  <c:v>Meta 2022</c:v>
                </c:pt>
                <c:pt idx="2">
                  <c:v>Meta 2023</c:v>
                </c:pt>
                <c:pt idx="3">
                  <c:v>Meta 2024</c:v>
                </c:pt>
                <c:pt idx="4">
                  <c:v>Meta 2025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3.33</c:v>
                </c:pt>
                <c:pt idx="1">
                  <c:v>3.5</c:v>
                </c:pt>
                <c:pt idx="2">
                  <c:v>3.67</c:v>
                </c:pt>
                <c:pt idx="3">
                  <c:v>3.85</c:v>
                </c:pt>
                <c:pt idx="4">
                  <c:v>4.05</c:v>
                </c:pt>
              </c:numCache>
            </c:numRef>
          </c:val>
          <c:smooth val="0"/>
        </c:ser>
        <c:hiLowLines>
          <c:spPr>
            <a:ln>
              <a:noFill/>
            </a:ln>
          </c:spPr>
        </c:hiLowLines>
        <c:marker val="0"/>
        <c:axId val="2580200"/>
        <c:axId val="3945887"/>
      </c:lineChart>
      <c:catAx>
        <c:axId val="2580200"/>
        <c:scaling>
          <c:orientation val="minMax"/>
        </c:scaling>
        <c:delete val="0"/>
        <c:axPos val="b"/>
        <c:numFmt formatCode="[$-416]DD/MM/YYYY" sourceLinked="1"/>
        <c:majorTickMark val="none"/>
        <c:minorTickMark val="none"/>
        <c:tickLblPos val="nextTo"/>
        <c:spPr>
          <a:ln w="9360">
            <a:solidFill>
              <a:srgbClr val="d9d9d9"/>
            </a:solidFill>
            <a:round/>
          </a:ln>
        </c:spPr>
        <c:txPr>
          <a:bodyPr/>
          <a:lstStyle/>
          <a:p>
            <a:pPr>
              <a:defRPr b="0" sz="9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3945887"/>
        <c:crosses val="autoZero"/>
        <c:auto val="1"/>
        <c:lblAlgn val="ctr"/>
        <c:lblOffset val="100"/>
      </c:catAx>
      <c:valAx>
        <c:axId val="3945887"/>
        <c:scaling>
          <c:orientation val="minMax"/>
          <c:min val="2"/>
        </c:scaling>
        <c:delete val="0"/>
        <c:axPos val="l"/>
        <c:majorGridlines>
          <c:spPr>
            <a:ln w="9360">
              <a:solidFill>
                <a:srgbClr val="d9d9d9"/>
              </a:solidFill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900" spc="-1" strike="noStrike">
                <a:solidFill>
                  <a:srgbClr val="595959"/>
                </a:solidFill>
                <a:latin typeface="Calibri"/>
              </a:defRPr>
            </a:pPr>
          </a:p>
        </c:txPr>
        <c:crossAx val="2580200"/>
        <c:crosses val="autoZero"/>
        <c:crossBetween val="midCat"/>
      </c:valAx>
      <c:spPr>
        <a:noFill/>
        <a:ln>
          <a:noFill/>
        </a:ln>
      </c:spPr>
    </c:plotArea>
    <c:plotVisOnly val="1"/>
    <c:dispBlanksAs val="gap"/>
  </c:chart>
  <c:spPr>
    <a:noFill/>
    <a:ln w="9360">
      <a:noFill/>
    </a:ln>
  </c:spPr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0" sz="1200" spc="-1" strike="noStrike">
                <a:solidFill>
                  <a:srgbClr val="595959"/>
                </a:solidFill>
                <a:latin typeface="Calibri"/>
              </a:defRPr>
            </a:pPr>
            <a:r>
              <a:rPr b="0" sz="1200" spc="-1" strike="noStrike">
                <a:solidFill>
                  <a:srgbClr val="595959"/>
                </a:solidFill>
                <a:latin typeface="Calibri"/>
              </a:rPr>
              <a:t>TAXA DE OCUPAÇÃO HOTELEIRA (%)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lineChart>
        <c:grouping val="standar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TAXA DE OCUPAÇÃO HOTELEIRA (%)</c:v>
                </c:pt>
              </c:strCache>
            </c:strRef>
          </c:tx>
          <c:spPr>
            <a:solidFill>
              <a:srgbClr val="4472c4"/>
            </a:solidFill>
            <a:ln cap="rnd" w="28440">
              <a:solidFill>
                <a:srgbClr val="4472c4"/>
              </a:solidFill>
              <a:prstDash val="sysDash"/>
              <a:round/>
            </a:ln>
          </c:spPr>
          <c:marker>
            <c:symbol val="none"/>
          </c:marker>
          <c:dPt>
            <c:idx val="0"/>
            <c:marker>
              <c:symbol val="none"/>
            </c:marker>
          </c:dPt>
          <c:dLbls>
            <c:numFmt formatCode="General" sourceLinked="1"/>
            <c:dLbl>
              <c:idx val="0"/>
              <c:numFmt formatCode="General" sourceLinked="1"/>
              <c:txPr>
                <a:bodyPr/>
                <a:lstStyle/>
                <a:p>
                  <a:pPr>
                    <a:defRPr b="1" sz="1000" spc="-1" strike="noStrike">
                      <a:solidFill>
                        <a:srgbClr val="ffffff"/>
                      </a:solidFill>
                      <a:latin typeface="Calibri"/>
                    </a:defRPr>
                  </a:pPr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txPr>
              <a:bodyPr/>
              <a:lstStyle/>
              <a:p>
                <a:pPr>
                  <a:defRPr b="1" sz="1000" spc="-1" strike="noStrike">
                    <a:solidFill>
                      <a:srgbClr val="404040"/>
                    </a:solidFill>
                    <a:latin typeface="Calibri"/>
                  </a:defRPr>
                </a:pPr>
              </a:p>
            </c:txPr>
            <c:dLblPos val="t"/>
            <c:showLegendKey val="0"/>
            <c:showVal val="1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5"/>
                <c:pt idx="0">
                  <c:v>VALOR DE REFERÊNCIA</c:v>
                </c:pt>
                <c:pt idx="1">
                  <c:v>Meta 2022</c:v>
                </c:pt>
                <c:pt idx="2">
                  <c:v>Meta 2023</c:v>
                </c:pt>
                <c:pt idx="3">
                  <c:v>Meta 2024</c:v>
                </c:pt>
                <c:pt idx="4">
                  <c:v>Meta 2025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32.65</c:v>
                </c:pt>
                <c:pt idx="1">
                  <c:v>34.28</c:v>
                </c:pt>
                <c:pt idx="2">
                  <c:v>36</c:v>
                </c:pt>
                <c:pt idx="3">
                  <c:v>37.8</c:v>
                </c:pt>
                <c:pt idx="4">
                  <c:v>39.7</c:v>
                </c:pt>
              </c:numCache>
            </c:numRef>
          </c:val>
          <c:smooth val="0"/>
        </c:ser>
        <c:hiLowLines>
          <c:spPr>
            <a:ln>
              <a:noFill/>
            </a:ln>
          </c:spPr>
        </c:hiLowLines>
        <c:marker val="0"/>
        <c:axId val="56682287"/>
        <c:axId val="94544368"/>
      </c:lineChart>
      <c:catAx>
        <c:axId val="56682287"/>
        <c:scaling>
          <c:orientation val="minMax"/>
        </c:scaling>
        <c:delete val="0"/>
        <c:axPos val="b"/>
        <c:numFmt formatCode="[$-416]DD/MM/YYYY" sourceLinked="1"/>
        <c:majorTickMark val="none"/>
        <c:minorTickMark val="none"/>
        <c:tickLblPos val="nextTo"/>
        <c:spPr>
          <a:ln w="9360">
            <a:solidFill>
              <a:srgbClr val="d9d9d9"/>
            </a:solidFill>
            <a:round/>
          </a:ln>
        </c:spPr>
        <c:txPr>
          <a:bodyPr/>
          <a:lstStyle/>
          <a:p>
            <a:pPr>
              <a:defRPr b="0" sz="9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94544368"/>
        <c:crosses val="autoZero"/>
        <c:auto val="1"/>
        <c:lblAlgn val="ctr"/>
        <c:lblOffset val="100"/>
      </c:catAx>
      <c:valAx>
        <c:axId val="94544368"/>
        <c:scaling>
          <c:orientation val="minMax"/>
          <c:min val="20"/>
        </c:scaling>
        <c:delete val="0"/>
        <c:axPos val="l"/>
        <c:majorGridlines>
          <c:spPr>
            <a:ln w="9360">
              <a:solidFill>
                <a:srgbClr val="d9d9d9"/>
              </a:solidFill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900" spc="-1" strike="noStrike">
                <a:solidFill>
                  <a:srgbClr val="595959"/>
                </a:solidFill>
                <a:latin typeface="Calibri"/>
              </a:defRPr>
            </a:pPr>
          </a:p>
        </c:txPr>
        <c:crossAx val="56682287"/>
        <c:crosses val="autoZero"/>
        <c:crossBetween val="midCat"/>
      </c:valAx>
      <c:spPr>
        <a:noFill/>
        <a:ln>
          <a:noFill/>
        </a:ln>
      </c:spPr>
    </c:plotArea>
    <c:plotVisOnly val="1"/>
    <c:dispBlanksAs val="gap"/>
  </c:chart>
  <c:spPr>
    <a:noFill/>
    <a:ln w="9360">
      <a:noFill/>
    </a:ln>
  </c:spPr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0" sz="1200" spc="-1" strike="noStrike">
                <a:solidFill>
                  <a:srgbClr val="595959"/>
                </a:solidFill>
                <a:latin typeface="Calibri"/>
              </a:defRPr>
            </a:pPr>
            <a:r>
              <a:rPr b="0" sz="1200" spc="-1" strike="noStrike">
                <a:solidFill>
                  <a:srgbClr val="595959"/>
                </a:solidFill>
                <a:latin typeface="Calibri"/>
              </a:rPr>
              <a:t>Nº DE SERVIÇOS PÚBLICOS DISPONIBILIZADOS DIGITALMENTE (NÚMERO ABSOLUTO)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lineChart>
        <c:grouping val="standar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Nº DE SERVIÇOS PÚBLICOS DISPONIBILIZADOS DIGITALMENTE (NÚMERO ABSOLUTO)</c:v>
                </c:pt>
              </c:strCache>
            </c:strRef>
          </c:tx>
          <c:spPr>
            <a:solidFill>
              <a:srgbClr val="4472c4"/>
            </a:solidFill>
            <a:ln cap="rnd" w="28440">
              <a:solidFill>
                <a:srgbClr val="4472c4"/>
              </a:solidFill>
              <a:prstDash val="sysDash"/>
              <a:round/>
            </a:ln>
          </c:spPr>
          <c:marker>
            <c:symbol val="none"/>
          </c:marker>
          <c:dPt>
            <c:idx val="0"/>
            <c:marker>
              <c:symbol val="none"/>
            </c:marker>
          </c:dPt>
          <c:dLbls>
            <c:numFmt formatCode="General" sourceLinked="1"/>
            <c:dLbl>
              <c:idx val="0"/>
              <c:numFmt formatCode="General" sourceLinked="1"/>
              <c:txPr>
                <a:bodyPr/>
                <a:lstStyle/>
                <a:p>
                  <a:pPr>
                    <a:defRPr b="1" sz="1100" spc="-1" strike="noStrike">
                      <a:solidFill>
                        <a:srgbClr val="ffffff"/>
                      </a:solidFill>
                      <a:latin typeface="Calibri"/>
                    </a:defRPr>
                  </a:pPr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txPr>
              <a:bodyPr/>
              <a:lstStyle/>
              <a:p>
                <a:pPr>
                  <a:defRPr b="1" sz="1100" spc="-1" strike="noStrike">
                    <a:solidFill>
                      <a:srgbClr val="404040"/>
                    </a:solidFill>
                    <a:latin typeface="Calibri"/>
                  </a:defRPr>
                </a:pPr>
              </a:p>
            </c:txPr>
            <c:dLblPos val="t"/>
            <c:showLegendKey val="0"/>
            <c:showVal val="1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5"/>
                <c:pt idx="0">
                  <c:v>VALOR DE REFERÊNCIA</c:v>
                </c:pt>
                <c:pt idx="1">
                  <c:v>Meta 2022</c:v>
                </c:pt>
                <c:pt idx="2">
                  <c:v>Meta 2023</c:v>
                </c:pt>
                <c:pt idx="3">
                  <c:v>Meta 2024</c:v>
                </c:pt>
                <c:pt idx="4">
                  <c:v>Meta 2025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600</c:v>
                </c:pt>
                <c:pt idx="1">
                  <c:v>630</c:v>
                </c:pt>
                <c:pt idx="2">
                  <c:v>660</c:v>
                </c:pt>
                <c:pt idx="3">
                  <c:v>690</c:v>
                </c:pt>
                <c:pt idx="4">
                  <c:v>720</c:v>
                </c:pt>
              </c:numCache>
            </c:numRef>
          </c:val>
          <c:smooth val="0"/>
        </c:ser>
        <c:hiLowLines>
          <c:spPr>
            <a:ln>
              <a:noFill/>
            </a:ln>
          </c:spPr>
        </c:hiLowLines>
        <c:marker val="0"/>
        <c:axId val="32890838"/>
        <c:axId val="76528714"/>
      </c:lineChart>
      <c:catAx>
        <c:axId val="32890838"/>
        <c:scaling>
          <c:orientation val="minMax"/>
        </c:scaling>
        <c:delete val="0"/>
        <c:axPos val="b"/>
        <c:numFmt formatCode="[$-416]DD/MM/YYYY" sourceLinked="1"/>
        <c:majorTickMark val="none"/>
        <c:minorTickMark val="none"/>
        <c:tickLblPos val="nextTo"/>
        <c:spPr>
          <a:ln w="9360">
            <a:solidFill>
              <a:srgbClr val="d9d9d9"/>
            </a:solidFill>
            <a:round/>
          </a:ln>
        </c:spPr>
        <c:txPr>
          <a:bodyPr/>
          <a:lstStyle/>
          <a:p>
            <a:pPr>
              <a:defRPr b="0" sz="9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76528714"/>
        <c:crosses val="autoZero"/>
        <c:auto val="1"/>
        <c:lblAlgn val="ctr"/>
        <c:lblOffset val="100"/>
      </c:catAx>
      <c:valAx>
        <c:axId val="76528714"/>
        <c:scaling>
          <c:orientation val="minMax"/>
        </c:scaling>
        <c:delete val="0"/>
        <c:axPos val="l"/>
        <c:majorGridlines>
          <c:spPr>
            <a:ln w="9360">
              <a:solidFill>
                <a:srgbClr val="d9d9d9"/>
              </a:solidFill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900" spc="-1" strike="noStrike">
                <a:solidFill>
                  <a:srgbClr val="595959"/>
                </a:solidFill>
                <a:latin typeface="Calibri"/>
              </a:defRPr>
            </a:pPr>
          </a:p>
        </c:txPr>
        <c:crossAx val="32890838"/>
        <c:crosses val="autoZero"/>
        <c:crossBetween val="midCat"/>
      </c:valAx>
      <c:spPr>
        <a:noFill/>
        <a:ln>
          <a:noFill/>
        </a:ln>
      </c:spPr>
    </c:plotArea>
    <c:plotVisOnly val="1"/>
    <c:dispBlanksAs val="gap"/>
  </c:chart>
  <c:spPr>
    <a:noFill/>
    <a:ln w="9360">
      <a:noFill/>
    </a:ln>
  </c:spPr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0" sz="1200" spc="-1" strike="noStrike">
                <a:solidFill>
                  <a:srgbClr val="595959"/>
                </a:solidFill>
                <a:latin typeface="Calibri"/>
              </a:defRPr>
            </a:pPr>
            <a:r>
              <a:rPr b="0" sz="1200" spc="-1" strike="noStrike">
                <a:solidFill>
                  <a:srgbClr val="595959"/>
                </a:solidFill>
                <a:latin typeface="Calibri"/>
              </a:rPr>
              <a:t>TEMPO MÉDIO DE ABERTURA DE EMPRESAS EM BELO HORIZONTE (DIAS)</a:t>
            </a:r>
          </a:p>
        </c:rich>
      </c:tx>
      <c:overlay val="0"/>
      <c:spPr>
        <a:noFill/>
        <a:ln>
          <a:noFill/>
        </a:ln>
      </c:spPr>
    </c:title>
    <c:autoTitleDeleted val="0"/>
    <c:plotArea>
      <c:lineChart>
        <c:grouping val="standard"/>
        <c:varyColors val="0"/>
        <c:ser>
          <c:idx val="0"/>
          <c:order val="0"/>
          <c:spPr>
            <a:solidFill>
              <a:srgbClr val="4472c4"/>
            </a:solidFill>
            <a:ln cap="rnd" w="28440">
              <a:solidFill>
                <a:srgbClr val="4472c4"/>
              </a:solidFill>
              <a:prstDash val="sysDot"/>
              <a:round/>
            </a:ln>
          </c:spPr>
          <c:marker>
            <c:symbol val="none"/>
          </c:marker>
          <c:dPt>
            <c:idx val="1"/>
            <c:marker>
              <c:symbol val="none"/>
            </c:marker>
          </c:dPt>
          <c:dPt>
            <c:idx val="2"/>
            <c:marker>
              <c:symbol val="none"/>
            </c:marker>
          </c:dPt>
          <c:dPt>
            <c:idx val="3"/>
            <c:marker>
              <c:symbol val="none"/>
            </c:marker>
          </c:dPt>
          <c:dPt>
            <c:idx val="4"/>
            <c:marker>
              <c:symbol val="none"/>
            </c:marker>
          </c:dPt>
          <c:dLbls>
            <c:numFmt formatCode="#,##0" sourceLinked="1"/>
            <c:dLbl>
              <c:idx val="1"/>
              <c:numFmt formatCode="#,##0" sourceLinked="1"/>
              <c:txPr>
                <a:bodyPr/>
                <a:lstStyle/>
                <a:p>
                  <a:pPr>
                    <a:defRPr b="0" sz="1000" spc="-1" strike="noStrike">
                      <a:solidFill>
                        <a:srgbClr val="000000"/>
                      </a:solidFill>
                      <a:latin typeface="Calibri"/>
                    </a:defRPr>
                  </a:pPr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dLbl>
              <c:idx val="2"/>
              <c:numFmt formatCode="#,##0" sourceLinked="1"/>
              <c:txPr>
                <a:bodyPr/>
                <a:lstStyle/>
                <a:p>
                  <a:pPr>
                    <a:defRPr b="0" sz="1000" spc="-1" strike="noStrike">
                      <a:solidFill>
                        <a:srgbClr val="000000"/>
                      </a:solidFill>
                      <a:latin typeface="Calibri"/>
                    </a:defRPr>
                  </a:pPr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dLbl>
              <c:idx val="3"/>
              <c:numFmt formatCode="#,##0" sourceLinked="1"/>
              <c:txPr>
                <a:bodyPr/>
                <a:lstStyle/>
                <a:p>
                  <a:pPr>
                    <a:defRPr b="0" sz="1000" spc="-1" strike="noStrike">
                      <a:solidFill>
                        <a:srgbClr val="000000"/>
                      </a:solidFill>
                      <a:latin typeface="Calibri"/>
                    </a:defRPr>
                  </a:pPr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dLbl>
              <c:idx val="4"/>
              <c:numFmt formatCode="#,##0" sourceLinked="1"/>
              <c:txPr>
                <a:bodyPr/>
                <a:lstStyle/>
                <a:p>
                  <a:pPr>
                    <a:defRPr b="0" sz="1000" spc="-1" strike="noStrike">
                      <a:solidFill>
                        <a:srgbClr val="000000"/>
                      </a:solidFill>
                      <a:latin typeface="Calibri"/>
                    </a:defRPr>
                  </a:pPr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eparator>; </c:separator>
            </c:dLbl>
            <c:txPr>
              <a:bodyPr/>
              <a:lstStyle/>
              <a:p>
                <a:pPr>
                  <a:defRPr b="1" sz="1200" spc="-1" strike="noStrike">
                    <a:solidFill>
                      <a:srgbClr val="404040"/>
                    </a:solidFill>
                    <a:latin typeface="Calibri"/>
                  </a:defRPr>
                </a:pPr>
              </a:p>
            </c:txPr>
            <c:dLblPos val="r"/>
            <c:showLegendKey val="0"/>
            <c:showVal val="1"/>
            <c:showCatName val="0"/>
            <c:showSerName val="0"/>
            <c:showPercent val="0"/>
            <c:separator>; </c:separator>
            <c:showLeaderLines val="0"/>
          </c:dLbls>
          <c:cat>
            <c:strRef>
              <c:f>categories</c:f>
              <c:strCache>
                <c:ptCount val="5"/>
                <c:pt idx="0">
                  <c:v>Valor de Referência</c:v>
                </c:pt>
                <c:pt idx="1">
                  <c:v>Meta 2022</c:v>
                </c:pt>
                <c:pt idx="2">
                  <c:v>Meta 2023</c:v>
                </c:pt>
                <c:pt idx="3">
                  <c:v>Meta 2024</c:v>
                </c:pt>
                <c:pt idx="4">
                  <c:v>Meta 2025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5"/>
                <c:pt idx="0">
                  <c:v>9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smooth val="0"/>
        </c:ser>
        <c:hiLowLines>
          <c:spPr>
            <a:ln>
              <a:noFill/>
            </a:ln>
          </c:spPr>
        </c:hiLowLines>
        <c:marker val="0"/>
        <c:axId val="91551587"/>
        <c:axId val="45740465"/>
      </c:lineChart>
      <c:catAx>
        <c:axId val="91551587"/>
        <c:scaling>
          <c:orientation val="minMax"/>
        </c:scaling>
        <c:delete val="0"/>
        <c:axPos val="b"/>
        <c:numFmt formatCode="[$-416]DD/MM/YYYY" sourceLinked="1"/>
        <c:majorTickMark val="none"/>
        <c:minorTickMark val="none"/>
        <c:tickLblPos val="nextTo"/>
        <c:spPr>
          <a:ln w="9360">
            <a:solidFill>
              <a:srgbClr val="d9d9d9"/>
            </a:solidFill>
            <a:round/>
          </a:ln>
        </c:spPr>
        <c:txPr>
          <a:bodyPr/>
          <a:lstStyle/>
          <a:p>
            <a:pPr>
              <a:defRPr b="0" sz="900" spc="-1" strike="noStrike">
                <a:solidFill>
                  <a:srgbClr val="595959"/>
                </a:solidFill>
                <a:latin typeface="Calibri"/>
              </a:defRPr>
            </a:pPr>
          </a:p>
        </c:txPr>
        <c:crossAx val="45740465"/>
        <c:crosses val="autoZero"/>
        <c:auto val="1"/>
        <c:lblAlgn val="ctr"/>
        <c:lblOffset val="100"/>
      </c:catAx>
      <c:valAx>
        <c:axId val="45740465"/>
        <c:scaling>
          <c:orientation val="minMax"/>
        </c:scaling>
        <c:delete val="0"/>
        <c:axPos val="l"/>
        <c:majorGridlines>
          <c:spPr>
            <a:ln w="9360">
              <a:solidFill>
                <a:srgbClr val="d9d9d9"/>
              </a:solidFill>
              <a:round/>
            </a:ln>
          </c:spPr>
        </c:majorGridlines>
        <c:numFmt formatCode="#,##0" sourceLinked="0"/>
        <c:majorTickMark val="none"/>
        <c:minorTickMark val="none"/>
        <c:tickLblPos val="nextTo"/>
        <c:spPr>
          <a:ln w="9360">
            <a:noFill/>
          </a:ln>
        </c:spPr>
        <c:txPr>
          <a:bodyPr/>
          <a:lstStyle/>
          <a:p>
            <a:pPr>
              <a:defRPr b="0" sz="900" spc="-1" strike="noStrike">
                <a:solidFill>
                  <a:srgbClr val="595959"/>
                </a:solidFill>
                <a:latin typeface="Calibri"/>
              </a:defRPr>
            </a:pPr>
          </a:p>
        </c:txPr>
        <c:crossAx val="91551587"/>
        <c:crosses val="autoZero"/>
        <c:crossBetween val="midCat"/>
      </c:valAx>
      <c:spPr>
        <a:noFill/>
        <a:ln>
          <a:noFill/>
        </a:ln>
      </c:spPr>
    </c:plotArea>
    <c:plotVisOnly val="1"/>
    <c:dispBlanksAs val="gap"/>
  </c:chart>
  <c:spPr>
    <a:noFill/>
    <a:ln w="9360">
      <a:noFill/>
    </a:ln>
  </c:spPr>
</c:chartSpace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3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Clique para mover o slide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pt-BR" sz="2000" spc="-1" strike="noStrike">
                <a:latin typeface="Arial"/>
              </a:rPr>
              <a:t>Clique para editar o formato de notas</a:t>
            </a:r>
            <a:endParaRPr b="0" lang="pt-BR" sz="2000" spc="-1" strike="noStrike">
              <a:latin typeface="Arial"/>
            </a:endParaRPr>
          </a:p>
        </p:txBody>
      </p:sp>
      <p:sp>
        <p:nvSpPr>
          <p:cNvPr id="81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pt-BR" sz="1400" spc="-1" strike="noStrike">
                <a:latin typeface="Times New Roman"/>
              </a:rPr>
              <a:t>&lt;cabeçalho&gt;</a:t>
            </a:r>
            <a:endParaRPr b="0" lang="pt-BR" sz="1400" spc="-1" strike="noStrike">
              <a:latin typeface="Times New Roman"/>
            </a:endParaRPr>
          </a:p>
        </p:txBody>
      </p:sp>
      <p:sp>
        <p:nvSpPr>
          <p:cNvPr id="82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r>
              <a:rPr b="0" lang="pt-BR" sz="1400" spc="-1" strike="noStrike">
                <a:latin typeface="Times New Roman"/>
              </a:rPr>
              <a:t>&lt;data/hora&gt;</a:t>
            </a:r>
            <a:endParaRPr b="0" lang="pt-BR" sz="1400" spc="-1" strike="noStrike">
              <a:latin typeface="Times New Roman"/>
            </a:endParaRPr>
          </a:p>
        </p:txBody>
      </p:sp>
      <p:sp>
        <p:nvSpPr>
          <p:cNvPr id="83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r>
              <a:rPr b="0" lang="pt-BR" sz="1400" spc="-1" strike="noStrike">
                <a:latin typeface="Times New Roman"/>
              </a:rPr>
              <a:t>&lt;rodapé&gt;</a:t>
            </a:r>
            <a:endParaRPr b="0" lang="pt-BR" sz="1400" spc="-1" strike="noStrike">
              <a:latin typeface="Times New Roman"/>
            </a:endParaRPr>
          </a:p>
        </p:txBody>
      </p:sp>
      <p:sp>
        <p:nvSpPr>
          <p:cNvPr id="84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pPr algn="r"/>
            <a:fld id="{36F6DE27-91CA-416C-B2AF-E08926AAF103}" type="slidenum">
              <a:rPr b="0" lang="pt-BR" sz="1400" spc="-1" strike="noStrike">
                <a:latin typeface="Times New Roman"/>
              </a:rPr>
              <a:t>&lt;número&gt;</a:t>
            </a:fld>
            <a:endParaRPr b="0" lang="pt-BR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4.xml.rels><?xml version="1.0" encoding="UTF-8"?>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
</Relationships>
</file>

<file path=ppt/notesSlides/_rels/notesSlide11.xml.rels><?xml version="1.0" encoding="UTF-8"?>
<Relationships xmlns="http://schemas.openxmlformats.org/package/2006/relationships"><Relationship Id="rId1" Type="http://schemas.openxmlformats.org/officeDocument/2006/relationships/slide" Target="../slides/slide11.xml"/><Relationship Id="rId2" Type="http://schemas.openxmlformats.org/officeDocument/2006/relationships/notesMaster" Target="../notesMasters/notesMaster1.xml"/>
</Relationships>
</file>

<file path=ppt/notesSlides/_rels/notesSlide13.xml.rels><?xml version="1.0" encoding="UTF-8"?>
<Relationships xmlns="http://schemas.openxmlformats.org/package/2006/relationships"><Relationship Id="rId1" Type="http://schemas.openxmlformats.org/officeDocument/2006/relationships/slide" Target="../slides/slide13.xml"/><Relationship Id="rId2" Type="http://schemas.openxmlformats.org/officeDocument/2006/relationships/notesMaster" Target="../notesMasters/notesMaster1.xml"/>
</Relationships>
</file>

<file path=ppt/notesSlides/_rels/notesSlide14.xml.rels><?xml version="1.0" encoding="UTF-8"?>
<Relationships xmlns="http://schemas.openxmlformats.org/package/2006/relationships"><Relationship Id="rId1" Type="http://schemas.openxmlformats.org/officeDocument/2006/relationships/slide" Target="../slides/slide14.xml"/><Relationship Id="rId2" Type="http://schemas.openxmlformats.org/officeDocument/2006/relationships/notesMaster" Target="../notesMasters/notesMaster1.xml"/>
</Relationships>
</file>

<file path=ppt/notesSlides/_rels/notesSlide17.xml.rels><?xml version="1.0" encoding="UTF-8"?>
<Relationships xmlns="http://schemas.openxmlformats.org/package/2006/relationships"><Relationship Id="rId1" Type="http://schemas.openxmlformats.org/officeDocument/2006/relationships/slide" Target="../slides/slide17.xml"/><Relationship Id="rId2" Type="http://schemas.openxmlformats.org/officeDocument/2006/relationships/notesMaster" Target="../notesMasters/notesMaster1.xml"/>
</Relationships>
</file>

<file path=ppt/notesSlides/_rels/notesSlide21.xml.rels><?xml version="1.0" encoding="UTF-8"?>
<Relationships xmlns="http://schemas.openxmlformats.org/package/2006/relationships"><Relationship Id="rId1" Type="http://schemas.openxmlformats.org/officeDocument/2006/relationships/slide" Target="../slides/slide21.xml"/><Relationship Id="rId2" Type="http://schemas.openxmlformats.org/officeDocument/2006/relationships/notesMaster" Target="../notesMasters/notesMaster1.xml"/>
</Relationships>
</file>

<file path=ppt/notesSlides/_rels/notesSlide23.xml.rels><?xml version="1.0" encoding="UTF-8"?>
<Relationships xmlns="http://schemas.openxmlformats.org/package/2006/relationships"><Relationship Id="rId1" Type="http://schemas.openxmlformats.org/officeDocument/2006/relationships/slide" Target="../slides/slide23.xml"/><Relationship Id="rId2" Type="http://schemas.openxmlformats.org/officeDocument/2006/relationships/notesMaster" Target="../notesMasters/notesMaster1.xml"/>
</Relationships>
</file>

<file path=ppt/notesSlides/_rels/notesSlide25.xml.rels><?xml version="1.0" encoding="UTF-8"?>
<Relationships xmlns="http://schemas.openxmlformats.org/package/2006/relationships"><Relationship Id="rId1" Type="http://schemas.openxmlformats.org/officeDocument/2006/relationships/slide" Target="../slides/slide25.xml"/><Relationship Id="rId2" Type="http://schemas.openxmlformats.org/officeDocument/2006/relationships/notesMaster" Target="../notesMasters/notesMaster1.xml"/>
</Relationships>
</file>

<file path=ppt/notesSlides/_rels/notesSlide29.xml.rels><?xml version="1.0" encoding="UTF-8"?>
<Relationships xmlns="http://schemas.openxmlformats.org/package/2006/relationships"><Relationship Id="rId1" Type="http://schemas.openxmlformats.org/officeDocument/2006/relationships/slide" Target="../slides/slide29.xml"/><Relationship Id="rId2" Type="http://schemas.openxmlformats.org/officeDocument/2006/relationships/notesMaster" Target="../notesMasters/notesMaster1.xml"/>
</Relationships>
</file>

<file path=ppt/notesSlides/_rels/notesSlide33.xml.rels><?xml version="1.0" encoding="UTF-8"?>
<Relationships xmlns="http://schemas.openxmlformats.org/package/2006/relationships"><Relationship Id="rId1" Type="http://schemas.openxmlformats.org/officeDocument/2006/relationships/slide" Target="../slides/slide33.xml"/><Relationship Id="rId2" Type="http://schemas.openxmlformats.org/officeDocument/2006/relationships/notesMaster" Target="../notesMasters/notesMaster1.xml"/>
</Relationship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PlaceHolder 1"/>
          <p:cNvSpPr>
            <a:spLocks noGrp="1"/>
          </p:cNvSpPr>
          <p:nvPr>
            <p:ph type="sldImg"/>
          </p:nvPr>
        </p:nvSpPr>
        <p:spPr>
          <a:xfrm>
            <a:off x="1176480" y="1241280"/>
            <a:ext cx="4466880" cy="3350880"/>
          </a:xfrm>
          <a:prstGeom prst="rect">
            <a:avLst/>
          </a:prstGeom>
        </p:spPr>
      </p:sp>
      <p:sp>
        <p:nvSpPr>
          <p:cNvPr id="386" name="PlaceHolder 2"/>
          <p:cNvSpPr>
            <a:spLocks noGrp="1"/>
          </p:cNvSpPr>
          <p:nvPr>
            <p:ph type="body"/>
          </p:nvPr>
        </p:nvSpPr>
        <p:spPr>
          <a:xfrm>
            <a:off x="681840" y="4779360"/>
            <a:ext cx="5455440" cy="390996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87" name="TextShape 3"/>
          <p:cNvSpPr txBox="1"/>
          <p:nvPr/>
        </p:nvSpPr>
        <p:spPr>
          <a:xfrm>
            <a:off x="3863160" y="9433080"/>
            <a:ext cx="2954880" cy="49788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>
              <a:lnSpc>
                <a:spcPct val="100000"/>
              </a:lnSpc>
            </a:pPr>
            <a:fld id="{76C9BA6F-ABE1-4BF6-8786-BBF8EA8C8E51}" type="slidenum">
              <a:rPr b="0" lang="pt-BR" sz="1400" spc="-1" strike="noStrike">
                <a:solidFill>
                  <a:srgbClr val="000000"/>
                </a:solidFill>
                <a:latin typeface="Calibri"/>
                <a:ea typeface="Arial"/>
              </a:rPr>
              <a:t>&lt;número&gt;</a:t>
            </a:fld>
            <a:endParaRPr b="0" lang="pt-BR" sz="1400" spc="-1" strike="noStrike">
              <a:latin typeface="Times New Roman"/>
            </a:endParaRPr>
          </a:p>
        </p:txBody>
      </p:sp>
    </p:spTree>
  </p:cSld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PlaceHolder 1"/>
          <p:cNvSpPr>
            <a:spLocks noGrp="1"/>
          </p:cNvSpPr>
          <p:nvPr>
            <p:ph type="sldImg"/>
          </p:nvPr>
        </p:nvSpPr>
        <p:spPr>
          <a:xfrm>
            <a:off x="1176480" y="1241280"/>
            <a:ext cx="4466880" cy="3350880"/>
          </a:xfrm>
          <a:prstGeom prst="rect">
            <a:avLst/>
          </a:prstGeom>
        </p:spPr>
      </p:sp>
      <p:sp>
        <p:nvSpPr>
          <p:cNvPr id="389" name="PlaceHolder 2"/>
          <p:cNvSpPr>
            <a:spLocks noGrp="1"/>
          </p:cNvSpPr>
          <p:nvPr>
            <p:ph type="body"/>
          </p:nvPr>
        </p:nvSpPr>
        <p:spPr>
          <a:xfrm>
            <a:off x="681840" y="4779360"/>
            <a:ext cx="5455440" cy="390996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90" name="TextShape 3"/>
          <p:cNvSpPr txBox="1"/>
          <p:nvPr/>
        </p:nvSpPr>
        <p:spPr>
          <a:xfrm>
            <a:off x="3863160" y="9433080"/>
            <a:ext cx="2954880" cy="49788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>
              <a:lnSpc>
                <a:spcPct val="100000"/>
              </a:lnSpc>
            </a:pPr>
            <a:fld id="{484484C6-F5E1-41C2-B22A-5C5704D13ED1}" type="slidenum">
              <a:rPr b="0" lang="pt-BR" sz="1400" spc="-1" strike="noStrike">
                <a:solidFill>
                  <a:srgbClr val="000000"/>
                </a:solidFill>
                <a:latin typeface="Arial"/>
                <a:ea typeface="Arial"/>
              </a:rPr>
              <a:t>&lt;número&gt;</a:t>
            </a:fld>
            <a:endParaRPr b="0" lang="pt-BR" sz="1400" spc="-1" strike="noStrike">
              <a:latin typeface="Times New Roman"/>
            </a:endParaRPr>
          </a:p>
        </p:txBody>
      </p:sp>
    </p:spTree>
  </p:cSld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PlaceHolder 1"/>
          <p:cNvSpPr>
            <a:spLocks noGrp="1"/>
          </p:cNvSpPr>
          <p:nvPr>
            <p:ph type="sldImg"/>
          </p:nvPr>
        </p:nvSpPr>
        <p:spPr>
          <a:xfrm>
            <a:off x="1176480" y="1241280"/>
            <a:ext cx="4466880" cy="3350880"/>
          </a:xfrm>
          <a:prstGeom prst="rect">
            <a:avLst/>
          </a:prstGeom>
        </p:spPr>
      </p:sp>
      <p:sp>
        <p:nvSpPr>
          <p:cNvPr id="392" name="PlaceHolder 2"/>
          <p:cNvSpPr>
            <a:spLocks noGrp="1"/>
          </p:cNvSpPr>
          <p:nvPr>
            <p:ph type="body"/>
          </p:nvPr>
        </p:nvSpPr>
        <p:spPr>
          <a:xfrm>
            <a:off x="681840" y="4779360"/>
            <a:ext cx="5455440" cy="390996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93" name="TextShape 3"/>
          <p:cNvSpPr txBox="1"/>
          <p:nvPr/>
        </p:nvSpPr>
        <p:spPr>
          <a:xfrm>
            <a:off x="3863160" y="9433080"/>
            <a:ext cx="2954880" cy="49788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>
              <a:lnSpc>
                <a:spcPct val="100000"/>
              </a:lnSpc>
            </a:pPr>
            <a:fld id="{A5D232D2-3460-4134-A344-7F349762B260}" type="slidenum">
              <a:rPr b="0" lang="pt-BR" sz="1400" spc="-1" strike="noStrike">
                <a:solidFill>
                  <a:srgbClr val="000000"/>
                </a:solidFill>
                <a:latin typeface="Arial"/>
                <a:ea typeface="Arial"/>
              </a:rPr>
              <a:t>&lt;número&gt;</a:t>
            </a:fld>
            <a:endParaRPr b="0" lang="pt-BR" sz="1400" spc="-1" strike="noStrike">
              <a:latin typeface="Times New Roman"/>
            </a:endParaRPr>
          </a:p>
        </p:txBody>
      </p:sp>
    </p:spTree>
  </p:cSld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PlaceHolder 1"/>
          <p:cNvSpPr>
            <a:spLocks noGrp="1"/>
          </p:cNvSpPr>
          <p:nvPr>
            <p:ph type="sldImg"/>
          </p:nvPr>
        </p:nvSpPr>
        <p:spPr>
          <a:xfrm>
            <a:off x="1176480" y="1241280"/>
            <a:ext cx="4466880" cy="3350880"/>
          </a:xfrm>
          <a:prstGeom prst="rect">
            <a:avLst/>
          </a:prstGeom>
        </p:spPr>
      </p:sp>
      <p:sp>
        <p:nvSpPr>
          <p:cNvPr id="395" name="PlaceHolder 2"/>
          <p:cNvSpPr>
            <a:spLocks noGrp="1"/>
          </p:cNvSpPr>
          <p:nvPr>
            <p:ph type="body"/>
          </p:nvPr>
        </p:nvSpPr>
        <p:spPr>
          <a:xfrm>
            <a:off x="681840" y="4779360"/>
            <a:ext cx="5455440" cy="390996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96" name="TextShape 3"/>
          <p:cNvSpPr txBox="1"/>
          <p:nvPr/>
        </p:nvSpPr>
        <p:spPr>
          <a:xfrm>
            <a:off x="3863160" y="9433080"/>
            <a:ext cx="2954880" cy="49788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>
              <a:lnSpc>
                <a:spcPct val="100000"/>
              </a:lnSpc>
            </a:pPr>
            <a:fld id="{8D16DB2E-BC48-40EA-A134-2EB1E4EF112C}" type="slidenum">
              <a:rPr b="0" lang="pt-BR" sz="1400" spc="-1" strike="noStrike">
                <a:solidFill>
                  <a:srgbClr val="000000"/>
                </a:solidFill>
                <a:latin typeface="Arial"/>
                <a:ea typeface="Arial"/>
              </a:rPr>
              <a:t>&lt;número&gt;</a:t>
            </a:fld>
            <a:endParaRPr b="0" lang="pt-BR" sz="1400" spc="-1" strike="noStrike">
              <a:latin typeface="Times New Roman"/>
            </a:endParaRPr>
          </a:p>
        </p:txBody>
      </p:sp>
    </p:spTree>
  </p:cSld>
</p:notes>
</file>

<file path=ppt/notesSlides/notesSlide17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PlaceHolder 1"/>
          <p:cNvSpPr>
            <a:spLocks noGrp="1"/>
          </p:cNvSpPr>
          <p:nvPr>
            <p:ph type="sldImg"/>
          </p:nvPr>
        </p:nvSpPr>
        <p:spPr>
          <a:xfrm>
            <a:off x="1176480" y="1241280"/>
            <a:ext cx="4466880" cy="3350880"/>
          </a:xfrm>
          <a:prstGeom prst="rect">
            <a:avLst/>
          </a:prstGeom>
        </p:spPr>
      </p:sp>
      <p:sp>
        <p:nvSpPr>
          <p:cNvPr id="398" name="PlaceHolder 2"/>
          <p:cNvSpPr>
            <a:spLocks noGrp="1"/>
          </p:cNvSpPr>
          <p:nvPr>
            <p:ph type="body"/>
          </p:nvPr>
        </p:nvSpPr>
        <p:spPr>
          <a:xfrm>
            <a:off x="681840" y="4779360"/>
            <a:ext cx="5455440" cy="390996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399" name="TextShape 3"/>
          <p:cNvSpPr txBox="1"/>
          <p:nvPr/>
        </p:nvSpPr>
        <p:spPr>
          <a:xfrm>
            <a:off x="3863160" y="9433080"/>
            <a:ext cx="2954880" cy="49788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>
              <a:lnSpc>
                <a:spcPct val="100000"/>
              </a:lnSpc>
            </a:pPr>
            <a:fld id="{AF58A7A1-7051-4221-831A-086AE8DAFD6B}" type="slidenum">
              <a:rPr b="0" lang="pt-BR" sz="1400" spc="-1" strike="noStrike">
                <a:solidFill>
                  <a:srgbClr val="000000"/>
                </a:solidFill>
                <a:latin typeface="Arial"/>
                <a:ea typeface="Arial"/>
              </a:rPr>
              <a:t>&lt;número&gt;</a:t>
            </a:fld>
            <a:endParaRPr b="0" lang="pt-BR" sz="1400" spc="-1" strike="noStrike">
              <a:latin typeface="Times New Roman"/>
            </a:endParaRPr>
          </a:p>
        </p:txBody>
      </p:sp>
    </p:spTree>
  </p:cSld>
</p:notes>
</file>

<file path=ppt/notesSlides/notesSlide2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PlaceHolder 1"/>
          <p:cNvSpPr>
            <a:spLocks noGrp="1"/>
          </p:cNvSpPr>
          <p:nvPr>
            <p:ph type="sldImg"/>
          </p:nvPr>
        </p:nvSpPr>
        <p:spPr>
          <a:xfrm>
            <a:off x="1176480" y="1241280"/>
            <a:ext cx="4466880" cy="3350880"/>
          </a:xfrm>
          <a:prstGeom prst="rect">
            <a:avLst/>
          </a:prstGeom>
        </p:spPr>
      </p:sp>
      <p:sp>
        <p:nvSpPr>
          <p:cNvPr id="401" name="PlaceHolder 2"/>
          <p:cNvSpPr>
            <a:spLocks noGrp="1"/>
          </p:cNvSpPr>
          <p:nvPr>
            <p:ph type="body"/>
          </p:nvPr>
        </p:nvSpPr>
        <p:spPr>
          <a:xfrm>
            <a:off x="681840" y="4779360"/>
            <a:ext cx="5455440" cy="390996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402" name="TextShape 3"/>
          <p:cNvSpPr txBox="1"/>
          <p:nvPr/>
        </p:nvSpPr>
        <p:spPr>
          <a:xfrm>
            <a:off x="3863160" y="9433080"/>
            <a:ext cx="2954880" cy="49788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>
              <a:lnSpc>
                <a:spcPct val="100000"/>
              </a:lnSpc>
            </a:pPr>
            <a:fld id="{BBC09E95-D3E4-4BCE-A10A-D3E6F06150CF}" type="slidenum">
              <a:rPr b="0" lang="pt-BR" sz="1400" spc="-1" strike="noStrike">
                <a:solidFill>
                  <a:srgbClr val="000000"/>
                </a:solidFill>
                <a:latin typeface="Arial"/>
                <a:ea typeface="Arial"/>
              </a:rPr>
              <a:t>&lt;número&gt;</a:t>
            </a:fld>
            <a:endParaRPr b="0" lang="pt-BR" sz="1400" spc="-1" strike="noStrike">
              <a:latin typeface="Times New Roman"/>
            </a:endParaRPr>
          </a:p>
        </p:txBody>
      </p:sp>
    </p:spTree>
  </p:cSld>
</p:notes>
</file>

<file path=ppt/notesSlides/notesSlide2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PlaceHolder 1"/>
          <p:cNvSpPr>
            <a:spLocks noGrp="1"/>
          </p:cNvSpPr>
          <p:nvPr>
            <p:ph type="sldImg"/>
          </p:nvPr>
        </p:nvSpPr>
        <p:spPr>
          <a:xfrm>
            <a:off x="1176480" y="1241280"/>
            <a:ext cx="4466880" cy="3350880"/>
          </a:xfrm>
          <a:prstGeom prst="rect">
            <a:avLst/>
          </a:prstGeom>
        </p:spPr>
      </p:sp>
      <p:sp>
        <p:nvSpPr>
          <p:cNvPr id="404" name="PlaceHolder 2"/>
          <p:cNvSpPr>
            <a:spLocks noGrp="1"/>
          </p:cNvSpPr>
          <p:nvPr>
            <p:ph type="body"/>
          </p:nvPr>
        </p:nvSpPr>
        <p:spPr>
          <a:xfrm>
            <a:off x="681840" y="4779360"/>
            <a:ext cx="5455440" cy="390996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405" name="TextShape 3"/>
          <p:cNvSpPr txBox="1"/>
          <p:nvPr/>
        </p:nvSpPr>
        <p:spPr>
          <a:xfrm>
            <a:off x="3863160" y="9433080"/>
            <a:ext cx="2954880" cy="49788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448370C1-3BE9-4930-8E55-9BE2DEC9ABCF}" type="slidenum">
              <a:rPr b="0" lang="pt-BR" sz="1200" spc="-1" strike="noStrike">
                <a:solidFill>
                  <a:srgbClr val="000000"/>
                </a:solidFill>
                <a:latin typeface="Calibri"/>
                <a:ea typeface="Calibri"/>
              </a:rPr>
              <a:t>&lt;número&gt;</a:t>
            </a:fld>
            <a:endParaRPr b="0" lang="pt-BR" sz="1200" spc="-1" strike="noStrike">
              <a:latin typeface="Times New Roman"/>
            </a:endParaRPr>
          </a:p>
        </p:txBody>
      </p:sp>
    </p:spTree>
  </p:cSld>
</p:notes>
</file>

<file path=ppt/notesSlides/notesSlide25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PlaceHolder 1"/>
          <p:cNvSpPr>
            <a:spLocks noGrp="1"/>
          </p:cNvSpPr>
          <p:nvPr>
            <p:ph type="sldImg"/>
          </p:nvPr>
        </p:nvSpPr>
        <p:spPr>
          <a:xfrm>
            <a:off x="1176480" y="1241280"/>
            <a:ext cx="4466880" cy="3350880"/>
          </a:xfrm>
          <a:prstGeom prst="rect">
            <a:avLst/>
          </a:prstGeom>
        </p:spPr>
      </p:sp>
      <p:sp>
        <p:nvSpPr>
          <p:cNvPr id="407" name="PlaceHolder 2"/>
          <p:cNvSpPr>
            <a:spLocks noGrp="1"/>
          </p:cNvSpPr>
          <p:nvPr>
            <p:ph type="body"/>
          </p:nvPr>
        </p:nvSpPr>
        <p:spPr>
          <a:xfrm>
            <a:off x="681840" y="4779360"/>
            <a:ext cx="5455440" cy="390996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408" name="TextShape 3"/>
          <p:cNvSpPr txBox="1"/>
          <p:nvPr/>
        </p:nvSpPr>
        <p:spPr>
          <a:xfrm>
            <a:off x="3863160" y="9433080"/>
            <a:ext cx="2954880" cy="49788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>
              <a:lnSpc>
                <a:spcPct val="100000"/>
              </a:lnSpc>
            </a:pPr>
            <a:fld id="{434FECB4-4284-44BC-9BA3-ED7B45B5B87D}" type="slidenum">
              <a:rPr b="0" lang="pt-BR" sz="1400" spc="-1" strike="noStrike">
                <a:solidFill>
                  <a:srgbClr val="000000"/>
                </a:solidFill>
                <a:latin typeface="Arial"/>
                <a:ea typeface="Arial"/>
              </a:rPr>
              <a:t>&lt;número&gt;</a:t>
            </a:fld>
            <a:endParaRPr b="0" lang="pt-BR" sz="1400" spc="-1" strike="noStrike">
              <a:latin typeface="Times New Roman"/>
            </a:endParaRPr>
          </a:p>
        </p:txBody>
      </p:sp>
    </p:spTree>
  </p:cSld>
</p:notes>
</file>

<file path=ppt/notesSlides/notesSlide29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PlaceHolder 1"/>
          <p:cNvSpPr>
            <a:spLocks noGrp="1"/>
          </p:cNvSpPr>
          <p:nvPr>
            <p:ph type="sldImg"/>
          </p:nvPr>
        </p:nvSpPr>
        <p:spPr>
          <a:xfrm>
            <a:off x="1176480" y="1241280"/>
            <a:ext cx="4466880" cy="3350880"/>
          </a:xfrm>
          <a:prstGeom prst="rect">
            <a:avLst/>
          </a:prstGeom>
        </p:spPr>
      </p:sp>
      <p:sp>
        <p:nvSpPr>
          <p:cNvPr id="410" name="PlaceHolder 2"/>
          <p:cNvSpPr>
            <a:spLocks noGrp="1"/>
          </p:cNvSpPr>
          <p:nvPr>
            <p:ph type="body"/>
          </p:nvPr>
        </p:nvSpPr>
        <p:spPr>
          <a:xfrm>
            <a:off x="681840" y="4779360"/>
            <a:ext cx="5455440" cy="390996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411" name="TextShape 3"/>
          <p:cNvSpPr txBox="1"/>
          <p:nvPr/>
        </p:nvSpPr>
        <p:spPr>
          <a:xfrm>
            <a:off x="3863160" y="9433080"/>
            <a:ext cx="2954880" cy="49788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>
              <a:lnSpc>
                <a:spcPct val="100000"/>
              </a:lnSpc>
            </a:pPr>
            <a:fld id="{A4C1B18B-1FEA-4C24-BA71-37A2D5387746}" type="slidenum">
              <a:rPr b="0" lang="pt-BR" sz="1400" spc="-1" strike="noStrike">
                <a:solidFill>
                  <a:srgbClr val="000000"/>
                </a:solidFill>
                <a:latin typeface="Arial"/>
                <a:ea typeface="Arial"/>
              </a:rPr>
              <a:t>&lt;número&gt;</a:t>
            </a:fld>
            <a:endParaRPr b="0" lang="pt-BR" sz="1400" spc="-1" strike="noStrike">
              <a:latin typeface="Times New Roman"/>
            </a:endParaRPr>
          </a:p>
        </p:txBody>
      </p:sp>
    </p:spTree>
  </p:cSld>
</p:notes>
</file>

<file path=ppt/notesSlides/notesSlide3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PlaceHolder 1"/>
          <p:cNvSpPr>
            <a:spLocks noGrp="1"/>
          </p:cNvSpPr>
          <p:nvPr>
            <p:ph type="sldImg"/>
          </p:nvPr>
        </p:nvSpPr>
        <p:spPr>
          <a:xfrm>
            <a:off x="1176480" y="1241280"/>
            <a:ext cx="4466880" cy="3350880"/>
          </a:xfrm>
          <a:prstGeom prst="rect">
            <a:avLst/>
          </a:prstGeom>
        </p:spPr>
      </p:sp>
      <p:sp>
        <p:nvSpPr>
          <p:cNvPr id="413" name="PlaceHolder 2"/>
          <p:cNvSpPr>
            <a:spLocks noGrp="1"/>
          </p:cNvSpPr>
          <p:nvPr>
            <p:ph type="body"/>
          </p:nvPr>
        </p:nvSpPr>
        <p:spPr>
          <a:xfrm>
            <a:off x="681840" y="4779360"/>
            <a:ext cx="5455440" cy="3909960"/>
          </a:xfrm>
          <a:prstGeom prst="rect">
            <a:avLst/>
          </a:prstGeom>
        </p:spPr>
        <p:txBody>
          <a:bodyPr>
            <a:noAutofit/>
          </a:bodyPr>
          <a:p>
            <a:endParaRPr b="0" lang="pt-BR" sz="2000" spc="-1" strike="noStrike">
              <a:latin typeface="Arial"/>
            </a:endParaRPr>
          </a:p>
        </p:txBody>
      </p:sp>
      <p:sp>
        <p:nvSpPr>
          <p:cNvPr id="414" name="TextShape 3"/>
          <p:cNvSpPr txBox="1"/>
          <p:nvPr/>
        </p:nvSpPr>
        <p:spPr>
          <a:xfrm>
            <a:off x="3863160" y="9433080"/>
            <a:ext cx="2954880" cy="49788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>
              <a:lnSpc>
                <a:spcPct val="100000"/>
              </a:lnSpc>
            </a:pPr>
            <a:fld id="{69ED7C40-2219-46D8-8E7B-67473EEACACB}" type="slidenum">
              <a:rPr b="0" lang="pt-BR" sz="1400" spc="-1" strike="noStrike">
                <a:solidFill>
                  <a:srgbClr val="000000"/>
                </a:solidFill>
                <a:latin typeface="Arial"/>
                <a:ea typeface="Arial"/>
              </a:rPr>
              <a:t>&lt;número&gt;</a:t>
            </a:fld>
            <a:endParaRPr b="0" lang="pt-BR" sz="1400" spc="-1" strike="noStrike"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1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5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pt-BR" sz="2400" spc="-1" strike="noStrike">
              <a:latin typeface="Times New Roman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pt-BR" sz="24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886F0AD6-E8A5-4829-96E8-BBEFDC43F007}" type="slidenum">
              <a:rPr b="0" lang="pt-BR" sz="1200" spc="-1" strike="noStrike">
                <a:solidFill>
                  <a:srgbClr val="888888"/>
                </a:solidFill>
                <a:latin typeface="Calibri"/>
                <a:ea typeface="Calibri"/>
              </a:rPr>
              <a:t>&lt;número&gt;</a:t>
            </a:fld>
            <a:endParaRPr b="0" lang="pt-BR" sz="12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Clique para editar o formato do texto do título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2.º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3.º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4.º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5.º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6.º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7.º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Clique para editar o formato do texto do título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2.º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3.º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1400" spc="-1" strike="noStrike">
                <a:solidFill>
                  <a:srgbClr val="000000"/>
                </a:solidFill>
                <a:latin typeface="Arial"/>
              </a:rPr>
              <a:t>4.º nível da estrutura de tópicos</a:t>
            </a:r>
            <a:endParaRPr b="0" lang="pt-BR" sz="14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5.º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6.º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000" spc="-1" strike="noStrike">
                <a:solidFill>
                  <a:srgbClr val="000000"/>
                </a:solidFill>
                <a:latin typeface="Arial"/>
              </a:rPr>
              <a:t>7.º nível da estrutura de tópicos</a:t>
            </a:r>
            <a:endParaRPr b="0" lang="pt-BR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5.wmf"/><Relationship Id="rId2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6.wmf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7.wmf"/><Relationship Id="rId2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chart" Target="../charts/chart1.xml"/><Relationship Id="rId2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8.wmf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9.wmf"/><Relationship Id="rId2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image" Target="../media/image11.jpeg"/><Relationship Id="rId3" Type="http://schemas.openxmlformats.org/officeDocument/2006/relationships/image" Target="../media/image12.jpeg"/><Relationship Id="rId4" Type="http://schemas.openxmlformats.org/officeDocument/2006/relationships/image" Target="../media/image13.jpeg"/><Relationship Id="rId5" Type="http://schemas.openxmlformats.org/officeDocument/2006/relationships/image" Target="../media/image14.jpeg"/><Relationship Id="rId6" Type="http://schemas.openxmlformats.org/officeDocument/2006/relationships/slideLayout" Target="../slideLayouts/slideLayout1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chart" Target="../charts/chart2.xml"/><Relationship Id="rId2" Type="http://schemas.openxmlformats.org/officeDocument/2006/relationships/chart" Target="../charts/chart3.xml"/><Relationship Id="rId3" Type="http://schemas.openxmlformats.org/officeDocument/2006/relationships/chart" Target="../charts/chart4.xml"/><Relationship Id="rId4" Type="http://schemas.openxmlformats.org/officeDocument/2006/relationships/slideLayout" Target="../slideLayouts/slideLayout13.xml"/><Relationship Id="rId5" Type="http://schemas.openxmlformats.org/officeDocument/2006/relationships/notesSlide" Target="../notesSlides/notesSlide14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image" Target="../media/image16.png"/><Relationship Id="rId3" Type="http://schemas.openxmlformats.org/officeDocument/2006/relationships/image" Target="../media/image17.png"/><Relationship Id="rId4" Type="http://schemas.openxmlformats.org/officeDocument/2006/relationships/image" Target="../media/image18.jpeg"/><Relationship Id="rId5" Type="http://schemas.openxmlformats.org/officeDocument/2006/relationships/slideLayout" Target="../slideLayouts/slideLayout1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chart" Target="../charts/chart5.xml"/><Relationship Id="rId2" Type="http://schemas.openxmlformats.org/officeDocument/2006/relationships/chart" Target="../charts/chart6.xml"/><Relationship Id="rId3" Type="http://schemas.openxmlformats.org/officeDocument/2006/relationships/chart" Target="../charts/chart7.xml"/><Relationship Id="rId4" Type="http://schemas.openxmlformats.org/officeDocument/2006/relationships/slideLayout" Target="../slideLayouts/slideLayout1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image" Target="../media/image20.jpeg"/><Relationship Id="rId3" Type="http://schemas.openxmlformats.org/officeDocument/2006/relationships/image" Target="../media/image21.jpeg"/><Relationship Id="rId4" Type="http://schemas.openxmlformats.org/officeDocument/2006/relationships/image" Target="../media/image22.png"/><Relationship Id="rId5" Type="http://schemas.openxmlformats.org/officeDocument/2006/relationships/slideLayout" Target="../slideLayouts/slideLayout1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chart" Target="../charts/chart8.xml"/><Relationship Id="rId2" Type="http://schemas.openxmlformats.org/officeDocument/2006/relationships/chart" Target="../charts/chart9.xml"/><Relationship Id="rId3" Type="http://schemas.openxmlformats.org/officeDocument/2006/relationships/chart" Target="../charts/chart10.xml"/><Relationship Id="rId4" Type="http://schemas.openxmlformats.org/officeDocument/2006/relationships/slideLayout" Target="../slideLayouts/slideLayout13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image" Target="../media/image24.png"/><Relationship Id="rId3" Type="http://schemas.openxmlformats.org/officeDocument/2006/relationships/slideLayout" Target="../slideLayouts/slideLayout1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chart" Target="../charts/chart11.xml"/><Relationship Id="rId2" Type="http://schemas.openxmlformats.org/officeDocument/2006/relationships/chart" Target="../charts/chart12.xml"/><Relationship Id="rId3" Type="http://schemas.openxmlformats.org/officeDocument/2006/relationships/slideLayout" Target="../slideLayouts/slideLayout13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image" Target="../media/image25.jpeg"/><Relationship Id="rId2" Type="http://schemas.openxmlformats.org/officeDocument/2006/relationships/image" Target="../media/image26.jpeg"/><Relationship Id="rId3" Type="http://schemas.openxmlformats.org/officeDocument/2006/relationships/image" Target="../media/image27.jpeg"/><Relationship Id="rId4" Type="http://schemas.openxmlformats.org/officeDocument/2006/relationships/image" Target="../media/image28.png"/><Relationship Id="rId5" Type="http://schemas.openxmlformats.org/officeDocument/2006/relationships/slideLayout" Target="../slideLayouts/slideLayout1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
</Relationships>
</file>

<file path=ppt/slides/_rels/slide30.xml.rels><?xml version="1.0" encoding="UTF-8"?>
<Relationships xmlns="http://schemas.openxmlformats.org/package/2006/relationships"><Relationship Id="rId1" Type="http://schemas.openxmlformats.org/officeDocument/2006/relationships/chart" Target="../charts/chart13.xml"/><Relationship Id="rId2" Type="http://schemas.openxmlformats.org/officeDocument/2006/relationships/chart" Target="../charts/chart14.xml"/><Relationship Id="rId3" Type="http://schemas.openxmlformats.org/officeDocument/2006/relationships/chart" Target="../charts/chart15.xml"/><Relationship Id="rId4" Type="http://schemas.openxmlformats.org/officeDocument/2006/relationships/slideLayout" Target="../slideLayouts/slideLayout13.xml"/>
</Relationships>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2.xml.rels><?xml version="1.0" encoding="UTF-8"?>
<Relationships xmlns="http://schemas.openxmlformats.org/package/2006/relationships"><Relationship Id="rId1" Type="http://schemas.openxmlformats.org/officeDocument/2006/relationships/image" Target="../media/image29.png"/><Relationship Id="rId2" Type="http://schemas.openxmlformats.org/officeDocument/2006/relationships/image" Target="../media/image30.png"/><Relationship Id="rId3" Type="http://schemas.openxmlformats.org/officeDocument/2006/relationships/image" Target="../media/image31.png"/><Relationship Id="rId4" Type="http://schemas.openxmlformats.org/officeDocument/2006/relationships/slideLayout" Target="../slideLayouts/slideLayout1.xml"/>
</Relationships>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
</Relationships>
</file>

<file path=ppt/slides/_rels/slide34.xml.rels><?xml version="1.0" encoding="UTF-8"?>
<Relationships xmlns="http://schemas.openxmlformats.org/package/2006/relationships"><Relationship Id="rId1" Type="http://schemas.openxmlformats.org/officeDocument/2006/relationships/chart" Target="../charts/chart16.xml"/><Relationship Id="rId2" Type="http://schemas.openxmlformats.org/officeDocument/2006/relationships/chart" Target="../charts/chart17.xml"/><Relationship Id="rId3" Type="http://schemas.openxmlformats.org/officeDocument/2006/relationships/slideLayout" Target="../slideLayouts/slideLayout1.xml"/>
</Relationships>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36.xml.rels><?xml version="1.0" encoding="UTF-8"?>
<Relationships xmlns="http://schemas.openxmlformats.org/package/2006/relationships"><Relationship Id="rId1" Type="http://schemas.openxmlformats.org/officeDocument/2006/relationships/image" Target="../media/image32.jpe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Imagem 2" descr=""/>
          <p:cNvPicPr/>
          <p:nvPr/>
        </p:nvPicPr>
        <p:blipFill>
          <a:blip r:embed="rId1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  <p:sp>
        <p:nvSpPr>
          <p:cNvPr id="86" name="CustomShape 1"/>
          <p:cNvSpPr/>
          <p:nvPr/>
        </p:nvSpPr>
        <p:spPr>
          <a:xfrm>
            <a:off x="1407600" y="3874680"/>
            <a:ext cx="6400440" cy="888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normAutofit/>
          </a:bodyPr>
          <a:p>
            <a:pPr algn="ctr">
              <a:lnSpc>
                <a:spcPct val="80000"/>
              </a:lnSpc>
            </a:pPr>
            <a:endParaRPr b="0" lang="pt-BR" sz="1800" spc="-1" strike="noStrike">
              <a:latin typeface="Arial"/>
            </a:endParaRPr>
          </a:p>
          <a:p>
            <a:pPr algn="ctr">
              <a:lnSpc>
                <a:spcPct val="80000"/>
              </a:lnSpc>
              <a:spcBef>
                <a:spcPts val="332"/>
              </a:spcBef>
            </a:pPr>
            <a:endParaRPr b="0" lang="pt-BR" sz="1800" spc="-1" strike="noStrike">
              <a:latin typeface="Arial"/>
            </a:endParaRPr>
          </a:p>
          <a:p>
            <a:pPr algn="ctr">
              <a:lnSpc>
                <a:spcPct val="80000"/>
              </a:lnSpc>
              <a:spcBef>
                <a:spcPts val="332"/>
              </a:spcBef>
            </a:pPr>
            <a:r>
              <a:rPr b="1" lang="pt-BR" sz="1670" spc="-1" strike="noStrike">
                <a:solidFill>
                  <a:srgbClr val="ffffff"/>
                </a:solidFill>
                <a:latin typeface="Calibri"/>
                <a:ea typeface="Calibri"/>
              </a:rPr>
              <a:t>CMBH, 14/10/2021</a:t>
            </a:r>
            <a:endParaRPr b="0" lang="pt-BR" sz="1670" spc="-1" strike="noStrike">
              <a:latin typeface="Arial"/>
            </a:endParaRPr>
          </a:p>
        </p:txBody>
      </p:sp>
      <p:sp>
        <p:nvSpPr>
          <p:cNvPr id="87" name="CustomShape 2"/>
          <p:cNvSpPr/>
          <p:nvPr/>
        </p:nvSpPr>
        <p:spPr>
          <a:xfrm>
            <a:off x="409320" y="914040"/>
            <a:ext cx="839700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pt-BR" sz="2800" spc="-1" strike="noStrike">
                <a:solidFill>
                  <a:srgbClr val="ffffff"/>
                </a:solidFill>
                <a:latin typeface="Arial Narrow"/>
                <a:ea typeface="Arial"/>
              </a:rPr>
              <a:t>Plano Plurianual de Ação Governamental - PPAG 2022-2025</a:t>
            </a:r>
            <a:endParaRPr b="0" lang="pt-BR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pt-BR" sz="2800" spc="-1" strike="noStrike">
                <a:solidFill>
                  <a:srgbClr val="ffffff"/>
                </a:solidFill>
                <a:latin typeface="Arial Narrow"/>
                <a:ea typeface="Arial"/>
              </a:rPr>
              <a:t>e</a:t>
            </a:r>
            <a:endParaRPr b="0" lang="pt-BR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pt-BR" sz="2800" spc="-1" strike="noStrike">
                <a:solidFill>
                  <a:srgbClr val="ffffff"/>
                </a:solidFill>
                <a:latin typeface="Arial Narrow"/>
                <a:ea typeface="Arial"/>
              </a:rPr>
              <a:t>Lei Orçamentária Anual - LOA 2022</a:t>
            </a:r>
            <a:endParaRPr b="0" lang="pt-BR" sz="2800" spc="-1" strike="noStrike">
              <a:latin typeface="Arial"/>
            </a:endParaRPr>
          </a:p>
        </p:txBody>
      </p:sp>
      <p:sp>
        <p:nvSpPr>
          <p:cNvPr id="88" name="CustomShape 3"/>
          <p:cNvSpPr/>
          <p:nvPr/>
        </p:nvSpPr>
        <p:spPr>
          <a:xfrm>
            <a:off x="2503800" y="3471480"/>
            <a:ext cx="4207320" cy="456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2400" spc="-1" strike="noStrike">
                <a:solidFill>
                  <a:srgbClr val="ffffff"/>
                </a:solidFill>
                <a:latin typeface="Arial Narrow"/>
                <a:ea typeface="Arial"/>
              </a:rPr>
              <a:t>Apresentação dos Projetos de Lei</a:t>
            </a:r>
            <a:endParaRPr b="0" lang="pt-BR" sz="2400" spc="-1" strike="noStrike">
              <a:latin typeface="Arial"/>
            </a:endParaRPr>
          </a:p>
        </p:txBody>
      </p:sp>
      <p:sp>
        <p:nvSpPr>
          <p:cNvPr id="89" name="CustomShape 4"/>
          <p:cNvSpPr/>
          <p:nvPr/>
        </p:nvSpPr>
        <p:spPr>
          <a:xfrm>
            <a:off x="18000" y="6088680"/>
            <a:ext cx="9179640" cy="943920"/>
          </a:xfrm>
          <a:prstGeom prst="rect">
            <a:avLst/>
          </a:prstGeom>
          <a:solidFill>
            <a:schemeClr val="bg1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pt-BR" sz="1800" spc="-1" strike="noStrike">
                <a:solidFill>
                  <a:srgbClr val="000000"/>
                </a:solidFill>
                <a:latin typeface="Arial Narrow"/>
                <a:ea typeface="Arial"/>
              </a:rPr>
              <a:t>Áreas de Resultado: Saúde; Educação; Cultura; Proteção Social, Segurança Alimentar e Esportes; Desenvolvimento Econômico e Turismo; Atendimento ao Cidadão e Melhoria da Gestão Pública</a:t>
            </a:r>
            <a:endParaRPr b="0" lang="pt-BR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pt-BR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CustomShape 1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1" name="CustomShape 2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2" name="CustomShape 3"/>
          <p:cNvSpPr/>
          <p:nvPr/>
        </p:nvSpPr>
        <p:spPr>
          <a:xfrm>
            <a:off x="307800" y="263160"/>
            <a:ext cx="5398200" cy="516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2800" spc="-1" strike="noStrike">
                <a:solidFill>
                  <a:srgbClr val="00b050"/>
                </a:solidFill>
                <a:latin typeface="Calibri"/>
                <a:ea typeface="Arial"/>
              </a:rPr>
              <a:t>Mapa Estratégico </a:t>
            </a:r>
            <a:endParaRPr b="0" lang="pt-BR" sz="2800" spc="-1" strike="noStrike">
              <a:latin typeface="Arial"/>
            </a:endParaRPr>
          </a:p>
        </p:txBody>
      </p:sp>
      <p:pic>
        <p:nvPicPr>
          <p:cNvPr id="93" name="Imagem 5" descr=""/>
          <p:cNvPicPr/>
          <p:nvPr/>
        </p:nvPicPr>
        <p:blipFill>
          <a:blip r:embed="rId1"/>
          <a:stretch/>
        </p:blipFill>
        <p:spPr>
          <a:xfrm>
            <a:off x="755640" y="908640"/>
            <a:ext cx="7486920" cy="5597640"/>
          </a:xfrm>
          <a:prstGeom prst="rect">
            <a:avLst/>
          </a:prstGeom>
          <a:ln>
            <a:noFill/>
          </a:ln>
        </p:spPr>
      </p:pic>
    </p:spTree>
  </p:cSld>
  <p:transition spd="slow">
    <p:fade/>
  </p:transition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Shape 1"/>
          <p:cNvSpPr txBox="1"/>
          <p:nvPr/>
        </p:nvSpPr>
        <p:spPr>
          <a:xfrm>
            <a:off x="450720" y="64800"/>
            <a:ext cx="8229240" cy="7020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</a:pPr>
            <a:r>
              <a:rPr b="1" lang="pt-BR" sz="2800" spc="-1" strike="noStrike">
                <a:solidFill>
                  <a:srgbClr val="376092"/>
                </a:solidFill>
                <a:latin typeface="Calibri"/>
                <a:ea typeface="Calibri"/>
              </a:rPr>
              <a:t>Receitas Estimadas LOA 2022 e PPAG 2022-2025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5" name="CustomShape 2"/>
          <p:cNvSpPr/>
          <p:nvPr/>
        </p:nvSpPr>
        <p:spPr>
          <a:xfrm>
            <a:off x="8241120" y="636480"/>
            <a:ext cx="821160" cy="257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i="1" lang="pt-BR" sz="1100" spc="-1" strike="noStrike">
                <a:solidFill>
                  <a:srgbClr val="000000"/>
                </a:solidFill>
                <a:latin typeface="Calibri"/>
                <a:ea typeface="Arial"/>
              </a:rPr>
              <a:t>Em R$ 1,00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96" name="CustomShape 3"/>
          <p:cNvSpPr/>
          <p:nvPr/>
        </p:nvSpPr>
        <p:spPr>
          <a:xfrm>
            <a:off x="186480" y="6602400"/>
            <a:ext cx="1081800" cy="425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i="1" lang="pt-BR" sz="1100" spc="-1" strike="noStrike">
                <a:solidFill>
                  <a:srgbClr val="000000"/>
                </a:solidFill>
                <a:latin typeface="Calibri"/>
                <a:ea typeface="Arial"/>
              </a:rPr>
              <a:t>Fonte: GRP-PBH</a:t>
            </a:r>
            <a:endParaRPr b="0" lang="pt-BR" sz="11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1100" spc="-1" strike="noStrike">
              <a:latin typeface="Arial"/>
            </a:endParaRPr>
          </a:p>
        </p:txBody>
      </p:sp>
      <p:sp>
        <p:nvSpPr>
          <p:cNvPr id="97" name="CustomShape 4"/>
          <p:cNvSpPr/>
          <p:nvPr/>
        </p:nvSpPr>
        <p:spPr>
          <a:xfrm>
            <a:off x="2950560" y="662400"/>
            <a:ext cx="1422360" cy="5912640"/>
          </a:xfrm>
          <a:prstGeom prst="rect">
            <a:avLst/>
          </a:prstGeom>
          <a:noFill/>
          <a:ln>
            <a:solidFill>
              <a:srgbClr val="ff00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8" name="CustomShape 5"/>
          <p:cNvSpPr/>
          <p:nvPr/>
        </p:nvSpPr>
        <p:spPr>
          <a:xfrm>
            <a:off x="0" y="0"/>
            <a:ext cx="178920" cy="685764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algn="tl" blurRad="50800" dir="2700000" dist="37674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99" name="" descr=""/>
          <p:cNvPicPr/>
          <p:nvPr/>
        </p:nvPicPr>
        <p:blipFill>
          <a:blip r:embed="rId1"/>
          <a:stretch/>
        </p:blipFill>
        <p:spPr>
          <a:xfrm>
            <a:off x="1066680" y="685800"/>
            <a:ext cx="7074000" cy="5905440"/>
          </a:xfrm>
          <a:prstGeom prst="rect">
            <a:avLst/>
          </a:prstGeom>
          <a:ln>
            <a:noFill/>
          </a:ln>
        </p:spPr>
      </p:pic>
    </p:spTree>
  </p:cSld>
  <p:transition>
    <p:wipe dir="d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nodeType="clickEffect" fill="hold">
                      <p:stCondLst>
                        <p:cond delay="0"/>
                      </p:stCondLst>
                      <p:childTnLst>
                        <p:par>
                          <p:cTn id="4" nodeType="withEffect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afterEffect" fill="hold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CustomShape 1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1" name="CustomShape 2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2" name="CustomShape 3"/>
          <p:cNvSpPr/>
          <p:nvPr/>
        </p:nvSpPr>
        <p:spPr>
          <a:xfrm>
            <a:off x="307800" y="338040"/>
            <a:ext cx="8626320" cy="516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pt-BR" sz="2800" spc="-1" strike="noStrike">
                <a:solidFill>
                  <a:srgbClr val="376092"/>
                </a:solidFill>
                <a:latin typeface="Calibri"/>
                <a:ea typeface="Arial"/>
              </a:rPr>
              <a:t>Estimativa das Receitas / 2022 por tipo de recurso</a:t>
            </a:r>
            <a:endParaRPr b="0" lang="pt-BR" sz="2800" spc="-1" strike="noStrike">
              <a:latin typeface="Arial"/>
            </a:endParaRPr>
          </a:p>
        </p:txBody>
      </p:sp>
      <p:sp>
        <p:nvSpPr>
          <p:cNvPr id="103" name="CustomShape 4"/>
          <p:cNvSpPr/>
          <p:nvPr/>
        </p:nvSpPr>
        <p:spPr>
          <a:xfrm>
            <a:off x="7853760" y="1388880"/>
            <a:ext cx="821160" cy="257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i="1" lang="pt-BR" sz="1100" spc="-1" strike="noStrike">
                <a:solidFill>
                  <a:srgbClr val="000000"/>
                </a:solidFill>
                <a:latin typeface="Calibri"/>
                <a:ea typeface="Arial"/>
              </a:rPr>
              <a:t>Em R$ 1,00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104" name="CustomShape 5"/>
          <p:cNvSpPr/>
          <p:nvPr/>
        </p:nvSpPr>
        <p:spPr>
          <a:xfrm>
            <a:off x="0" y="13320"/>
            <a:ext cx="178920" cy="685764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algn="tl" blurRad="50800" dir="2700000" dist="37674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5" name="CustomShape 6"/>
          <p:cNvSpPr/>
          <p:nvPr/>
        </p:nvSpPr>
        <p:spPr>
          <a:xfrm>
            <a:off x="315000" y="6453720"/>
            <a:ext cx="1081800" cy="425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i="1" lang="pt-BR" sz="1100" spc="-1" strike="noStrike">
                <a:solidFill>
                  <a:srgbClr val="000000"/>
                </a:solidFill>
                <a:latin typeface="Calibri"/>
                <a:ea typeface="Arial"/>
              </a:rPr>
              <a:t>Fonte: GRP-PBH</a:t>
            </a:r>
            <a:endParaRPr b="0" lang="pt-BR" sz="11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1100" spc="-1" strike="noStrike">
              <a:latin typeface="Arial"/>
            </a:endParaRPr>
          </a:p>
        </p:txBody>
      </p:sp>
      <p:pic>
        <p:nvPicPr>
          <p:cNvPr id="106" name="" descr=""/>
          <p:cNvPicPr/>
          <p:nvPr/>
        </p:nvPicPr>
        <p:blipFill>
          <a:blip r:embed="rId1"/>
          <a:stretch/>
        </p:blipFill>
        <p:spPr>
          <a:xfrm>
            <a:off x="673200" y="1892160"/>
            <a:ext cx="7950240" cy="1955880"/>
          </a:xfrm>
          <a:prstGeom prst="rect">
            <a:avLst/>
          </a:prstGeom>
          <a:ln>
            <a:noFill/>
          </a:ln>
        </p:spPr>
      </p:pic>
    </p:spTree>
  </p:cSld>
  <p:transition spd="slow">
    <p:fade/>
  </p:transition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Line 1"/>
          <p:cNvSpPr/>
          <p:nvPr/>
        </p:nvSpPr>
        <p:spPr>
          <a:xfrm>
            <a:off x="2609640" y="2923920"/>
            <a:ext cx="6534360" cy="720"/>
          </a:xfrm>
          <a:prstGeom prst="line">
            <a:avLst/>
          </a:prstGeom>
          <a:ln w="22320">
            <a:solidFill>
              <a:srgbClr val="7cbf3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8" name="Line 2"/>
          <p:cNvSpPr/>
          <p:nvPr/>
        </p:nvSpPr>
        <p:spPr>
          <a:xfrm flipV="1">
            <a:off x="2609640" y="2996640"/>
            <a:ext cx="6534360" cy="3600"/>
          </a:xfrm>
          <a:prstGeom prst="line">
            <a:avLst/>
          </a:prstGeom>
          <a:ln w="22320">
            <a:solidFill>
              <a:srgbClr val="309c4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09" name="CustomShape 3"/>
          <p:cNvSpPr/>
          <p:nvPr/>
        </p:nvSpPr>
        <p:spPr>
          <a:xfrm>
            <a:off x="1090440" y="1876320"/>
            <a:ext cx="6408360" cy="27406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50000"/>
              </a:lnSpc>
            </a:pPr>
            <a:r>
              <a:rPr b="1" lang="pt-BR" sz="3600" spc="-1" strike="noStrike">
                <a:solidFill>
                  <a:srgbClr val="309c42"/>
                </a:solidFill>
                <a:latin typeface="Calibri"/>
                <a:ea typeface="Arial"/>
              </a:rPr>
              <a:t>	</a:t>
            </a:r>
            <a:r>
              <a:rPr b="1" lang="pt-BR" sz="3600" spc="-1" strike="noStrike">
                <a:solidFill>
                  <a:srgbClr val="309c42"/>
                </a:solidFill>
                <a:latin typeface="Calibri"/>
                <a:ea typeface="Arial"/>
              </a:rPr>
              <a:t> </a:t>
            </a:r>
            <a:r>
              <a:rPr b="1" lang="pt-BR" sz="3600" spc="-1" strike="noStrike">
                <a:solidFill>
                  <a:srgbClr val="309c42"/>
                </a:solidFill>
                <a:latin typeface="Calibri"/>
                <a:ea typeface="Arial"/>
              </a:rPr>
              <a:t>DESPESAS /2022-2025</a:t>
            </a:r>
            <a:endParaRPr b="0" lang="pt-BR" sz="3600" spc="-1" strike="noStrike">
              <a:latin typeface="Arial"/>
            </a:endParaRPr>
          </a:p>
          <a:p>
            <a:pPr algn="ctr">
              <a:lnSpc>
                <a:spcPct val="150000"/>
              </a:lnSpc>
            </a:pPr>
            <a:endParaRPr b="0" lang="pt-BR" sz="3600" spc="-1" strike="noStrike">
              <a:latin typeface="Arial"/>
            </a:endParaRPr>
          </a:p>
          <a:p>
            <a:pPr algn="ctr">
              <a:lnSpc>
                <a:spcPct val="150000"/>
              </a:lnSpc>
            </a:pPr>
            <a:endParaRPr b="0" lang="pt-BR" sz="3600" spc="-1" strike="noStrike">
              <a:latin typeface="Arial"/>
            </a:endParaRPr>
          </a:p>
          <a:p>
            <a:pPr algn="ctr">
              <a:lnSpc>
                <a:spcPct val="150000"/>
              </a:lnSpc>
            </a:pPr>
            <a:endParaRPr b="0" lang="pt-BR" sz="3600" spc="-1" strike="noStrike">
              <a:latin typeface="Arial"/>
            </a:endParaRPr>
          </a:p>
        </p:txBody>
      </p:sp>
      <p:sp>
        <p:nvSpPr>
          <p:cNvPr id="110" name="CustomShape 4"/>
          <p:cNvSpPr/>
          <p:nvPr/>
        </p:nvSpPr>
        <p:spPr>
          <a:xfrm>
            <a:off x="0" y="0"/>
            <a:ext cx="179280" cy="6857640"/>
          </a:xfrm>
          <a:prstGeom prst="rect">
            <a:avLst/>
          </a:prstGeom>
          <a:solidFill>
            <a:srgbClr val="7cbf33"/>
          </a:solidFill>
          <a:ln>
            <a:noFill/>
          </a:ln>
          <a:effectLst>
            <a:outerShdw algn="tl" blurRad="50800" dir="2700000" dist="37674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p:transition>
    <p:wipe dir="d"/>
  </p:transition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TextShape 1"/>
          <p:cNvSpPr txBox="1"/>
          <p:nvPr/>
        </p:nvSpPr>
        <p:spPr>
          <a:xfrm>
            <a:off x="466920" y="52560"/>
            <a:ext cx="8676720" cy="7884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000"/>
          </a:bodyPr>
          <a:p>
            <a:pPr>
              <a:lnSpc>
                <a:spcPct val="100000"/>
              </a:lnSpc>
            </a:pPr>
            <a:r>
              <a:rPr b="1" lang="pt-BR" sz="2800" spc="-1" strike="noStrike">
                <a:solidFill>
                  <a:srgbClr val="339966"/>
                </a:solidFill>
                <a:latin typeface="Calibri"/>
              </a:rPr>
              <a:t>Despesas por Função de Governo – LOA 2022 e PPAG 2022-2025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" name="CustomShape 2"/>
          <p:cNvSpPr/>
          <p:nvPr/>
        </p:nvSpPr>
        <p:spPr>
          <a:xfrm>
            <a:off x="7597800" y="645120"/>
            <a:ext cx="821160" cy="257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i="1" lang="pt-BR" sz="1100" spc="-1" strike="noStrike">
                <a:solidFill>
                  <a:srgbClr val="000000"/>
                </a:solidFill>
                <a:latin typeface="Calibri"/>
                <a:ea typeface="Arial"/>
              </a:rPr>
              <a:t>Em R$ 1,00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113" name="CustomShape 3"/>
          <p:cNvSpPr/>
          <p:nvPr/>
        </p:nvSpPr>
        <p:spPr>
          <a:xfrm>
            <a:off x="0" y="0"/>
            <a:ext cx="179280" cy="6857640"/>
          </a:xfrm>
          <a:prstGeom prst="rect">
            <a:avLst/>
          </a:prstGeom>
          <a:solidFill>
            <a:srgbClr val="7cbf33"/>
          </a:solidFill>
          <a:ln>
            <a:noFill/>
          </a:ln>
          <a:effectLst>
            <a:outerShdw algn="tl" blurRad="50800" dir="2700000" dist="37674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4" name="CustomShape 4"/>
          <p:cNvSpPr/>
          <p:nvPr/>
        </p:nvSpPr>
        <p:spPr>
          <a:xfrm>
            <a:off x="315000" y="6453720"/>
            <a:ext cx="1081800" cy="425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i="1" lang="pt-BR" sz="1100" spc="-1" strike="noStrike">
                <a:solidFill>
                  <a:srgbClr val="000000"/>
                </a:solidFill>
                <a:latin typeface="Calibri"/>
                <a:ea typeface="Arial"/>
              </a:rPr>
              <a:t>Fonte: GRP-PBH</a:t>
            </a:r>
            <a:endParaRPr b="0" lang="pt-BR" sz="11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1100" spc="-1" strike="noStrike">
              <a:latin typeface="Arial"/>
            </a:endParaRPr>
          </a:p>
        </p:txBody>
      </p:sp>
      <p:sp>
        <p:nvSpPr>
          <p:cNvPr id="115" name="CustomShape 5"/>
          <p:cNvSpPr/>
          <p:nvPr/>
        </p:nvSpPr>
        <p:spPr>
          <a:xfrm>
            <a:off x="3204360" y="750960"/>
            <a:ext cx="1096200" cy="5390640"/>
          </a:xfrm>
          <a:prstGeom prst="rect">
            <a:avLst/>
          </a:prstGeom>
          <a:noFill/>
          <a:ln>
            <a:solidFill>
              <a:srgbClr val="ff00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16" name="CustomShape 6"/>
          <p:cNvSpPr/>
          <p:nvPr/>
        </p:nvSpPr>
        <p:spPr>
          <a:xfrm>
            <a:off x="4047480" y="6174360"/>
            <a:ext cx="1008720" cy="303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1400" spc="-1" strike="noStrike">
                <a:solidFill>
                  <a:srgbClr val="0070c0"/>
                </a:solidFill>
                <a:latin typeface="Arial"/>
                <a:ea typeface="Arial"/>
              </a:rPr>
              <a:t>+ 2,96%</a:t>
            </a:r>
            <a:endParaRPr b="0" lang="pt-BR" sz="1400" spc="-1" strike="noStrike">
              <a:latin typeface="Arial"/>
            </a:endParaRPr>
          </a:p>
        </p:txBody>
      </p:sp>
      <p:sp>
        <p:nvSpPr>
          <p:cNvPr id="117" name="CustomShape 7"/>
          <p:cNvSpPr/>
          <p:nvPr/>
        </p:nvSpPr>
        <p:spPr>
          <a:xfrm>
            <a:off x="5350320" y="6174360"/>
            <a:ext cx="1008720" cy="303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1400" spc="-1" strike="noStrike">
                <a:solidFill>
                  <a:srgbClr val="0070c0"/>
                </a:solidFill>
                <a:latin typeface="Arial"/>
                <a:ea typeface="Arial"/>
              </a:rPr>
              <a:t>+ 3,4%</a:t>
            </a:r>
            <a:endParaRPr b="0" lang="pt-BR" sz="1400" spc="-1" strike="noStrike">
              <a:latin typeface="Arial"/>
            </a:endParaRPr>
          </a:p>
        </p:txBody>
      </p:sp>
      <p:sp>
        <p:nvSpPr>
          <p:cNvPr id="118" name="CustomShape 8"/>
          <p:cNvSpPr/>
          <p:nvPr/>
        </p:nvSpPr>
        <p:spPr>
          <a:xfrm>
            <a:off x="6465600" y="6174360"/>
            <a:ext cx="1008720" cy="303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1400" spc="-1" strike="noStrike">
                <a:solidFill>
                  <a:srgbClr val="0070c0"/>
                </a:solidFill>
                <a:latin typeface="Arial"/>
                <a:ea typeface="Arial"/>
              </a:rPr>
              <a:t>+ 3,52%</a:t>
            </a:r>
            <a:endParaRPr b="0" lang="pt-BR" sz="1400" spc="-1" strike="noStrike">
              <a:latin typeface="Arial"/>
            </a:endParaRPr>
          </a:p>
        </p:txBody>
      </p:sp>
      <p:sp>
        <p:nvSpPr>
          <p:cNvPr id="119" name="CustomShape 9"/>
          <p:cNvSpPr/>
          <p:nvPr/>
        </p:nvSpPr>
        <p:spPr>
          <a:xfrm>
            <a:off x="3946320" y="6264360"/>
            <a:ext cx="1120320" cy="435600"/>
          </a:xfrm>
          <a:prstGeom prst="curvedUpArrow">
            <a:avLst>
              <a:gd name="adj1" fmla="val 25000"/>
              <a:gd name="adj2" fmla="val 50000"/>
              <a:gd name="adj3" fmla="val 25000"/>
            </a:avLst>
          </a:prstGeom>
          <a:solidFill>
            <a:srgbClr val="ff0000"/>
          </a:soli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0" name="CustomShape 10"/>
          <p:cNvSpPr/>
          <p:nvPr/>
        </p:nvSpPr>
        <p:spPr>
          <a:xfrm>
            <a:off x="5168520" y="6293880"/>
            <a:ext cx="1120320" cy="435600"/>
          </a:xfrm>
          <a:prstGeom prst="curvedUpArrow">
            <a:avLst>
              <a:gd name="adj1" fmla="val 25000"/>
              <a:gd name="adj2" fmla="val 50000"/>
              <a:gd name="adj3" fmla="val 25000"/>
            </a:avLst>
          </a:prstGeom>
          <a:solidFill>
            <a:srgbClr val="ff0000"/>
          </a:soli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1" name="CustomShape 11"/>
          <p:cNvSpPr/>
          <p:nvPr/>
        </p:nvSpPr>
        <p:spPr>
          <a:xfrm>
            <a:off x="6341400" y="6299280"/>
            <a:ext cx="1120320" cy="435600"/>
          </a:xfrm>
          <a:prstGeom prst="curvedUpArrow">
            <a:avLst>
              <a:gd name="adj1" fmla="val 25000"/>
              <a:gd name="adj2" fmla="val 50000"/>
              <a:gd name="adj3" fmla="val 25000"/>
            </a:avLst>
          </a:prstGeom>
          <a:solidFill>
            <a:srgbClr val="ff0000"/>
          </a:soli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2" name="" descr=""/>
          <p:cNvPicPr/>
          <p:nvPr/>
        </p:nvPicPr>
        <p:blipFill>
          <a:blip r:embed="rId1"/>
          <a:stretch/>
        </p:blipFill>
        <p:spPr>
          <a:xfrm>
            <a:off x="1638360" y="749160"/>
            <a:ext cx="5943600" cy="53722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9" dur="indefinite" restart="never" nodeType="tmRoot">
          <p:childTnLst>
            <p:seq>
              <p:cTn id="10" dur="indefinite" nodeType="mainSeq"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nodeType="afterEffect" fill="hold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nodeType="afterEffect" fill="hold" presetClass="entr" presetID="1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nodeType="afterEffect" fill="hold" presetClass="entr" presetID="1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nodeType="afterEffect" fill="hold" presetClass="entr" presetID="1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nodeType="afterEffect" fill="hold" presetClass="entr" presetID="1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nodeType="afterEffect" fill="hold" presetClass="entr" presetID="1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50"/>
                            </p:stCondLst>
                            <p:childTnLst>
                              <p:par>
                                <p:cTn id="33" nodeType="afterEffect" fill="hold" presetClass="entr" presetID="1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CustomShape 1"/>
          <p:cNvSpPr/>
          <p:nvPr/>
        </p:nvSpPr>
        <p:spPr>
          <a:xfrm>
            <a:off x="466920" y="102960"/>
            <a:ext cx="8676720" cy="114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normAutofit/>
          </a:bodyPr>
          <a:p>
            <a:pPr>
              <a:lnSpc>
                <a:spcPct val="100000"/>
              </a:lnSpc>
            </a:pPr>
            <a:r>
              <a:rPr b="1" lang="pt-BR" sz="2800" spc="-1" strike="noStrike">
                <a:solidFill>
                  <a:srgbClr val="339966"/>
                </a:solidFill>
                <a:latin typeface="Calibri"/>
              </a:rPr>
              <a:t>Despesas por Função de Governo – PLOA 2022 (em %)</a:t>
            </a:r>
            <a:endParaRPr b="0" lang="pt-BR" sz="2800" spc="-1" strike="noStrike">
              <a:latin typeface="Arial"/>
            </a:endParaRPr>
          </a:p>
        </p:txBody>
      </p:sp>
      <p:graphicFrame>
        <p:nvGraphicFramePr>
          <p:cNvPr id="124" name="Gráfico 5"/>
          <p:cNvGraphicFramePr/>
          <p:nvPr/>
        </p:nvGraphicFramePr>
        <p:xfrm>
          <a:off x="1462680" y="1528920"/>
          <a:ext cx="6630120" cy="4066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125" name="CustomShape 2"/>
          <p:cNvSpPr/>
          <p:nvPr/>
        </p:nvSpPr>
        <p:spPr>
          <a:xfrm>
            <a:off x="315000" y="6453720"/>
            <a:ext cx="1081800" cy="425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i="1" lang="pt-BR" sz="1100" spc="-1" strike="noStrike">
                <a:solidFill>
                  <a:srgbClr val="000000"/>
                </a:solidFill>
                <a:latin typeface="Calibri"/>
                <a:ea typeface="Arial"/>
              </a:rPr>
              <a:t>Fonte: GRP-PBH</a:t>
            </a:r>
            <a:endParaRPr b="0" lang="pt-BR" sz="11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11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TextShape 1"/>
          <p:cNvSpPr txBox="1"/>
          <p:nvPr/>
        </p:nvSpPr>
        <p:spPr>
          <a:xfrm>
            <a:off x="457200" y="298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1" lang="pt-BR" sz="2800" spc="-1" strike="noStrike">
                <a:solidFill>
                  <a:srgbClr val="339966"/>
                </a:solidFill>
                <a:latin typeface="Calibri"/>
              </a:rPr>
              <a:t>Despesas por Área de Resultado / 2022-2025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7" name="CustomShape 2"/>
          <p:cNvSpPr/>
          <p:nvPr/>
        </p:nvSpPr>
        <p:spPr>
          <a:xfrm>
            <a:off x="7860240" y="957960"/>
            <a:ext cx="821160" cy="257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i="1" lang="pt-BR" sz="1100" spc="-1" strike="noStrike">
                <a:solidFill>
                  <a:srgbClr val="000000"/>
                </a:solidFill>
                <a:latin typeface="Calibri"/>
                <a:ea typeface="Arial"/>
              </a:rPr>
              <a:t>Em R$ 1,00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128" name="CustomShape 3"/>
          <p:cNvSpPr/>
          <p:nvPr/>
        </p:nvSpPr>
        <p:spPr>
          <a:xfrm>
            <a:off x="0" y="0"/>
            <a:ext cx="179280" cy="6857640"/>
          </a:xfrm>
          <a:prstGeom prst="rect">
            <a:avLst/>
          </a:prstGeom>
          <a:solidFill>
            <a:srgbClr val="7cbf33"/>
          </a:solidFill>
          <a:ln>
            <a:noFill/>
          </a:ln>
          <a:effectLst>
            <a:outerShdw algn="tl" blurRad="50800" dir="2700000" dist="37674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29" name="CustomShape 4"/>
          <p:cNvSpPr/>
          <p:nvPr/>
        </p:nvSpPr>
        <p:spPr>
          <a:xfrm>
            <a:off x="559440" y="5498640"/>
            <a:ext cx="8127000" cy="516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i="1" lang="pt-BR" sz="1400" spc="-1" strike="noStrike">
                <a:solidFill>
                  <a:srgbClr val="000000"/>
                </a:solidFill>
                <a:latin typeface="Calibri"/>
                <a:ea typeface="Arial"/>
              </a:rPr>
              <a:t>*O Eixo Administrativo  é composto pelos Programas relativos às despesas da Câmara Municipal, da Gestão da Dívida Pública, da Gestão Previdenciária, Reserva de Contingência e de Sentenças Judiciais.</a:t>
            </a:r>
            <a:endParaRPr b="0" lang="pt-BR" sz="1400" spc="-1" strike="noStrike">
              <a:latin typeface="Arial"/>
            </a:endParaRPr>
          </a:p>
        </p:txBody>
      </p:sp>
      <p:sp>
        <p:nvSpPr>
          <p:cNvPr id="130" name="CustomShape 5"/>
          <p:cNvSpPr/>
          <p:nvPr/>
        </p:nvSpPr>
        <p:spPr>
          <a:xfrm>
            <a:off x="666000" y="1684080"/>
            <a:ext cx="3223080" cy="850320"/>
          </a:xfrm>
          <a:prstGeom prst="rect">
            <a:avLst/>
          </a:prstGeom>
          <a:noFill/>
          <a:ln>
            <a:solidFill>
              <a:srgbClr val="ff00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31" name="CustomShape 6"/>
          <p:cNvSpPr/>
          <p:nvPr/>
        </p:nvSpPr>
        <p:spPr>
          <a:xfrm>
            <a:off x="666000" y="2774520"/>
            <a:ext cx="3223080" cy="455040"/>
          </a:xfrm>
          <a:prstGeom prst="rect">
            <a:avLst/>
          </a:prstGeom>
          <a:noFill/>
          <a:ln>
            <a:solidFill>
              <a:srgbClr val="ff00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32" name="CustomShape 7"/>
          <p:cNvSpPr/>
          <p:nvPr/>
        </p:nvSpPr>
        <p:spPr>
          <a:xfrm>
            <a:off x="666000" y="4107600"/>
            <a:ext cx="3223080" cy="384480"/>
          </a:xfrm>
          <a:prstGeom prst="rect">
            <a:avLst/>
          </a:prstGeom>
          <a:noFill/>
          <a:ln>
            <a:solidFill>
              <a:srgbClr val="ff00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33" name="CustomShape 8"/>
          <p:cNvSpPr/>
          <p:nvPr/>
        </p:nvSpPr>
        <p:spPr>
          <a:xfrm>
            <a:off x="315000" y="6453720"/>
            <a:ext cx="1081800" cy="425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i="1" lang="pt-BR" sz="1100" spc="-1" strike="noStrike">
                <a:solidFill>
                  <a:srgbClr val="000000"/>
                </a:solidFill>
                <a:latin typeface="Calibri"/>
                <a:ea typeface="Arial"/>
              </a:rPr>
              <a:t>Fonte: GRP-PBH</a:t>
            </a:r>
            <a:endParaRPr b="0" lang="pt-BR" sz="11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1100" spc="-1" strike="noStrike">
              <a:latin typeface="Arial"/>
            </a:endParaRPr>
          </a:p>
        </p:txBody>
      </p:sp>
      <p:pic>
        <p:nvPicPr>
          <p:cNvPr id="134" name="" descr=""/>
          <p:cNvPicPr/>
          <p:nvPr/>
        </p:nvPicPr>
        <p:blipFill>
          <a:blip r:embed="rId1"/>
          <a:stretch/>
        </p:blipFill>
        <p:spPr>
          <a:xfrm>
            <a:off x="660240" y="1409760"/>
            <a:ext cx="8102520" cy="36068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5" dur="indefinite" restart="never" nodeType="tmRoot">
          <p:childTnLst>
            <p:seq>
              <p:cTn id="36" dur="indefinite" nodeType="mainSeq"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nodeType="after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nodeType="after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nodeType="after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extShape 1"/>
          <p:cNvSpPr txBox="1"/>
          <p:nvPr/>
        </p:nvSpPr>
        <p:spPr>
          <a:xfrm>
            <a:off x="437400" y="12024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1" lang="pt-BR" sz="2800" spc="-1" strike="noStrike">
                <a:solidFill>
                  <a:srgbClr val="339966"/>
                </a:solidFill>
                <a:latin typeface="Calibri"/>
              </a:rPr>
              <a:t>Despesa prevista por Objetivo de </a:t>
            </a:r>
            <a:br/>
            <a:r>
              <a:rPr b="1" lang="pt-BR" sz="2800" spc="-1" strike="noStrike">
                <a:solidFill>
                  <a:srgbClr val="339966"/>
                </a:solidFill>
                <a:latin typeface="Calibri"/>
              </a:rPr>
              <a:t>Desenvolvimento Sustentável – ODS / 2022-2025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6" name="CustomShape 2"/>
          <p:cNvSpPr/>
          <p:nvPr/>
        </p:nvSpPr>
        <p:spPr>
          <a:xfrm>
            <a:off x="0" y="0"/>
            <a:ext cx="179280" cy="6857640"/>
          </a:xfrm>
          <a:prstGeom prst="rect">
            <a:avLst/>
          </a:prstGeom>
          <a:solidFill>
            <a:srgbClr val="7cbf33"/>
          </a:solidFill>
          <a:ln>
            <a:noFill/>
          </a:ln>
          <a:effectLst>
            <a:outerShdw algn="tl" blurRad="50800" dir="2700000" dist="37674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37" name="CustomShape 3"/>
          <p:cNvSpPr/>
          <p:nvPr/>
        </p:nvSpPr>
        <p:spPr>
          <a:xfrm>
            <a:off x="7753680" y="1028880"/>
            <a:ext cx="821160" cy="257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i="1" lang="pt-BR" sz="1100" spc="-1" strike="noStrike">
                <a:solidFill>
                  <a:srgbClr val="000000"/>
                </a:solidFill>
                <a:latin typeface="Calibri"/>
                <a:ea typeface="Arial"/>
              </a:rPr>
              <a:t>Em R$ 1,00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138" name="CustomShape 4"/>
          <p:cNvSpPr/>
          <p:nvPr/>
        </p:nvSpPr>
        <p:spPr>
          <a:xfrm>
            <a:off x="315000" y="6453720"/>
            <a:ext cx="1081800" cy="425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i="1" lang="pt-BR" sz="1100" spc="-1" strike="noStrike">
                <a:solidFill>
                  <a:srgbClr val="000000"/>
                </a:solidFill>
                <a:latin typeface="Calibri"/>
                <a:ea typeface="Arial"/>
              </a:rPr>
              <a:t>Fonte: GRP-PBH</a:t>
            </a:r>
            <a:endParaRPr b="0" lang="pt-BR" sz="11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t-BR" sz="1100" spc="-1" strike="noStrike">
              <a:latin typeface="Arial"/>
            </a:endParaRPr>
          </a:p>
        </p:txBody>
      </p:sp>
      <p:pic>
        <p:nvPicPr>
          <p:cNvPr id="139" name="" descr=""/>
          <p:cNvPicPr/>
          <p:nvPr/>
        </p:nvPicPr>
        <p:blipFill>
          <a:blip r:embed="rId1"/>
          <a:stretch/>
        </p:blipFill>
        <p:spPr>
          <a:xfrm>
            <a:off x="609480" y="1346040"/>
            <a:ext cx="7873920" cy="45720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TextShape 1"/>
          <p:cNvSpPr txBox="1"/>
          <p:nvPr/>
        </p:nvSpPr>
        <p:spPr>
          <a:xfrm>
            <a:off x="490680" y="51624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r>
              <a:rPr b="1" lang="pt-BR" sz="2800" spc="-1" strike="noStrike">
                <a:solidFill>
                  <a:srgbClr val="548235"/>
                </a:solidFill>
                <a:latin typeface="Calibri"/>
                <a:ea typeface="Calibri"/>
              </a:rPr>
              <a:t>Principais Indicadores e Metas Físicas </a:t>
            </a:r>
            <a:br/>
            <a:r>
              <a:rPr b="1" lang="pt-BR" sz="2800" spc="-1" strike="noStrike">
                <a:solidFill>
                  <a:srgbClr val="548235"/>
                </a:solidFill>
                <a:latin typeface="Calibri"/>
                <a:ea typeface="Calibri"/>
              </a:rPr>
              <a:t>por Áreas de Resultado </a:t>
            </a:r>
            <a:br/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1" name="TextShape 2"/>
          <p:cNvSpPr txBox="1"/>
          <p:nvPr/>
        </p:nvSpPr>
        <p:spPr>
          <a:xfrm>
            <a:off x="914400" y="1763640"/>
            <a:ext cx="8229240" cy="452556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marL="457200" indent="-43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pt-BR" sz="2800" spc="-1" strike="noStrike">
                <a:solidFill>
                  <a:srgbClr val="000000"/>
                </a:solidFill>
                <a:latin typeface="Calibri"/>
                <a:ea typeface="Calibri"/>
              </a:rPr>
              <a:t>Saúde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marL="457200" indent="-43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pt-BR" sz="2800" spc="-1" strike="noStrike">
                <a:solidFill>
                  <a:srgbClr val="000000"/>
                </a:solidFill>
                <a:latin typeface="Calibri"/>
                <a:ea typeface="Calibri"/>
              </a:rPr>
              <a:t>Educação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marL="457200" indent="-43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pt-BR" sz="2800" spc="-1" strike="noStrike">
                <a:solidFill>
                  <a:srgbClr val="000000"/>
                </a:solidFill>
                <a:latin typeface="Calibri"/>
                <a:ea typeface="Calibri"/>
              </a:rPr>
              <a:t>Cultura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marL="457200" indent="-43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pt-BR" sz="2800" spc="-1" strike="noStrike">
                <a:solidFill>
                  <a:srgbClr val="000000"/>
                </a:solidFill>
                <a:latin typeface="Calibri"/>
                <a:ea typeface="Calibri"/>
              </a:rPr>
              <a:t>Proteção Social, Segurança Alimentar e Esportes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marL="457200" indent="-43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pt-BR" sz="2800" spc="-1" strike="noStrike">
                <a:solidFill>
                  <a:srgbClr val="000000"/>
                </a:solidFill>
                <a:latin typeface="Calibri"/>
                <a:ea typeface="Calibri"/>
              </a:rPr>
              <a:t>Desenvolvimento Econômico e Turismo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  <a:p>
            <a:pPr marL="457200" indent="-4312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pt-BR" sz="2800" spc="-1" strike="noStrike">
                <a:solidFill>
                  <a:srgbClr val="000000"/>
                </a:solidFill>
                <a:latin typeface="Calibri"/>
                <a:ea typeface="Calibri"/>
              </a:rPr>
              <a:t>Atendimento ao Cidadão e Melhoria da Gestão Pública </a:t>
            </a:r>
            <a:endParaRPr b="0" lang="pt-BR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2" name="CustomShape 3"/>
          <p:cNvSpPr/>
          <p:nvPr/>
        </p:nvSpPr>
        <p:spPr>
          <a:xfrm>
            <a:off x="0" y="0"/>
            <a:ext cx="179280" cy="685764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algn="tl" blurRad="50800" dir="2700000" dist="37674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CustomShape 1"/>
          <p:cNvSpPr/>
          <p:nvPr/>
        </p:nvSpPr>
        <p:spPr>
          <a:xfrm>
            <a:off x="981360" y="300600"/>
            <a:ext cx="7734960" cy="577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3200" spc="-1" strike="noStrike">
                <a:solidFill>
                  <a:srgbClr val="039d31"/>
                </a:solidFill>
                <a:latin typeface="Calibri"/>
                <a:ea typeface="Arial"/>
              </a:rPr>
              <a:t>Projetos Estratégicos -  PPAG 2022-2025</a:t>
            </a:r>
            <a:endParaRPr b="0" lang="pt-BR" sz="3200" spc="-1" strike="noStrike">
              <a:latin typeface="Arial"/>
            </a:endParaRPr>
          </a:p>
        </p:txBody>
      </p:sp>
      <p:sp>
        <p:nvSpPr>
          <p:cNvPr id="144" name="CustomShape 2"/>
          <p:cNvSpPr/>
          <p:nvPr/>
        </p:nvSpPr>
        <p:spPr>
          <a:xfrm>
            <a:off x="88560" y="2864880"/>
            <a:ext cx="4429440" cy="97236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45" name="CustomShape 3"/>
          <p:cNvSpPr/>
          <p:nvPr/>
        </p:nvSpPr>
        <p:spPr>
          <a:xfrm>
            <a:off x="71280" y="5648040"/>
            <a:ext cx="9120960" cy="2440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1" i="1" lang="pt-BR" sz="1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¹MAN e BHCI – possuem inter-relação com outros Projetos Estratégicos.</a:t>
            </a:r>
            <a:endParaRPr b="0" lang="pt-BR" sz="1000" spc="-1" strike="noStrike">
              <a:latin typeface="Arial"/>
            </a:endParaRPr>
          </a:p>
        </p:txBody>
      </p:sp>
      <p:sp>
        <p:nvSpPr>
          <p:cNvPr id="146" name="CustomShape 4"/>
          <p:cNvSpPr/>
          <p:nvPr/>
        </p:nvSpPr>
        <p:spPr>
          <a:xfrm>
            <a:off x="4673160" y="1391400"/>
            <a:ext cx="4436640" cy="1370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Ampliação do Programa APPIA - Um Olhar para a Infância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Implantação do Programa APPIA - Horizontes da Adolescência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Promoção de Políticas de Educação Inclusiva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Implantação do Programa APPIA - Consolidando Projetos de Vida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Melhoria da Convivência e da Segurança no Ambiente Escolar 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Educação Integral, Cidadã e de Qualidade Social</a:t>
            </a:r>
            <a:endParaRPr b="0" lang="pt-BR" sz="1050" spc="-1" strike="noStrike">
              <a:latin typeface="Arial"/>
            </a:endParaRPr>
          </a:p>
          <a:p>
            <a:pPr marL="270000" indent="-3056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Desenvolvimento Profissional e Formação Continuada dos Profissionais da Educação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147" name="CustomShape 5"/>
          <p:cNvSpPr/>
          <p:nvPr/>
        </p:nvSpPr>
        <p:spPr>
          <a:xfrm>
            <a:off x="4671000" y="2919600"/>
            <a:ext cx="4341960" cy="707760"/>
          </a:xfrm>
          <a:prstGeom prst="rect">
            <a:avLst/>
          </a:prstGeom>
          <a:noFill/>
          <a:ln w="25560">
            <a:solidFill>
              <a:srgbClr val="395e89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48" name="CustomShape 6"/>
          <p:cNvSpPr/>
          <p:nvPr/>
        </p:nvSpPr>
        <p:spPr>
          <a:xfrm>
            <a:off x="4739040" y="2794320"/>
            <a:ext cx="78552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CULTURA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149" name="CustomShape 7"/>
          <p:cNvSpPr/>
          <p:nvPr/>
        </p:nvSpPr>
        <p:spPr>
          <a:xfrm>
            <a:off x="4741920" y="3033720"/>
            <a:ext cx="4423320" cy="731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Circuito municipal de cultura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da cultura e do turismo na Pampulha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Belo Horizonte </a:t>
            </a: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Film Comission</a:t>
            </a:r>
            <a:endParaRPr b="0" lang="pt-BR" sz="1050" spc="-1" strike="noStrike">
              <a:latin typeface="Arial"/>
            </a:endParaRPr>
          </a:p>
          <a:p>
            <a:pPr marL="457200">
              <a:lnSpc>
                <a:spcPct val="100000"/>
              </a:lnSpc>
            </a:pPr>
            <a:endParaRPr b="0" lang="pt-BR" sz="1050" spc="-1" strike="noStrike">
              <a:latin typeface="Arial"/>
            </a:endParaRPr>
          </a:p>
        </p:txBody>
      </p:sp>
      <p:sp>
        <p:nvSpPr>
          <p:cNvPr id="150" name="CustomShape 8"/>
          <p:cNvSpPr/>
          <p:nvPr/>
        </p:nvSpPr>
        <p:spPr>
          <a:xfrm>
            <a:off x="4631400" y="4179600"/>
            <a:ext cx="4463640" cy="1050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marL="270000" indent="-3056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Modernização da transparência, automação dos processos de  auditoria e fomento ao controle social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Aprimoramento do relacionamento entre cidadão e Prefeitura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Modernização e automação de processos internos da PBH 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Gestão estratégica de pessoas e valorização do servidor e do segurado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Modernização dos processos de gestão da receita tributária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151" name="CustomShape 9"/>
          <p:cNvSpPr/>
          <p:nvPr/>
        </p:nvSpPr>
        <p:spPr>
          <a:xfrm>
            <a:off x="105480" y="4113000"/>
            <a:ext cx="4428720" cy="129492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52" name="CustomShape 10"/>
          <p:cNvSpPr/>
          <p:nvPr/>
        </p:nvSpPr>
        <p:spPr>
          <a:xfrm>
            <a:off x="207000" y="3967200"/>
            <a:ext cx="285732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DESENVOLVIMENTO ECONÔMICO E TURISMO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153" name="CustomShape 11"/>
          <p:cNvSpPr/>
          <p:nvPr/>
        </p:nvSpPr>
        <p:spPr>
          <a:xfrm>
            <a:off x="209520" y="2749680"/>
            <a:ext cx="3386520" cy="252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PROTEÇÃO SOCIAL, SEGURANÇA ALIMENTAR E ESPORTES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154" name="CustomShape 12"/>
          <p:cNvSpPr/>
          <p:nvPr/>
        </p:nvSpPr>
        <p:spPr>
          <a:xfrm>
            <a:off x="71280" y="1454040"/>
            <a:ext cx="4463640" cy="1050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Ampliação do acesso e qualificação do cuidado e gestão em saúde</a:t>
            </a:r>
            <a:r>
              <a:rPr b="0" lang="pt-BR" sz="1050" spc="-1" strike="sng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endParaRPr b="0" lang="pt-BR" sz="1050" spc="-1" strike="noStrike">
              <a:latin typeface="Arial"/>
            </a:endParaRPr>
          </a:p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da atenção primária em saúde</a:t>
            </a:r>
            <a:endParaRPr b="0" lang="pt-BR" sz="1050" spc="-1" strike="noStrike">
              <a:latin typeface="Arial"/>
            </a:endParaRPr>
          </a:p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Aumento da eficiência operacional das ações de prevenção, controle de doenças e redução do risco sanitário </a:t>
            </a:r>
            <a:endParaRPr b="0" lang="pt-BR" sz="1050" spc="-1" strike="noStrike">
              <a:latin typeface="Arial"/>
            </a:endParaRPr>
          </a:p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Tecnologia e informação para conectar e facilitar o uso dos serviços de saúde pelo cidadão e trabalhadores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155" name="CustomShape 13"/>
          <p:cNvSpPr/>
          <p:nvPr/>
        </p:nvSpPr>
        <p:spPr>
          <a:xfrm>
            <a:off x="207000" y="3051000"/>
            <a:ext cx="4463640" cy="731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SUAS BH Protege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de políticas públicas de direitos de cidadania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da política de segurança alimentar e da agroecologia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Democratização do esporte e do lazer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156" name="CustomShape 14"/>
          <p:cNvSpPr/>
          <p:nvPr/>
        </p:nvSpPr>
        <p:spPr>
          <a:xfrm>
            <a:off x="4665600" y="4109040"/>
            <a:ext cx="4347360" cy="1169280"/>
          </a:xfrm>
          <a:prstGeom prst="rect">
            <a:avLst/>
          </a:prstGeom>
          <a:noFill/>
          <a:ln w="25560">
            <a:solidFill>
              <a:srgbClr val="366092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57" name="CustomShape 15"/>
          <p:cNvSpPr/>
          <p:nvPr/>
        </p:nvSpPr>
        <p:spPr>
          <a:xfrm>
            <a:off x="137520" y="4165560"/>
            <a:ext cx="4463640" cy="1210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Belo Horizonte Surpreendente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Atração de investimentos e fomento ao setor da tecnologia da informação Fomento ao empreendedorismo, à economia criativa e solidária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Qualificação, profissionalização e emprego 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Relações internacionais de Belo Horizonte</a:t>
            </a:r>
            <a:endParaRPr b="0" lang="pt-BR" sz="1050" spc="-1" strike="noStrike">
              <a:latin typeface="Arial"/>
            </a:endParaRPr>
          </a:p>
          <a:p>
            <a:pPr marL="228600" indent="-1796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           </a:t>
            </a: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Melhoria do Ambiente de Negócios – MAN¹</a:t>
            </a:r>
            <a:endParaRPr b="0" lang="pt-BR" sz="1050" spc="-1" strike="noStrike">
              <a:latin typeface="Arial"/>
            </a:endParaRPr>
          </a:p>
          <a:p>
            <a:pPr marL="228600" indent="-179640">
              <a:lnSpc>
                <a:spcPct val="100000"/>
              </a:lnSpc>
            </a:pP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           </a:t>
            </a: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Belo Horizonte Cidade Inteligente – BHCI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158" name="CustomShape 16"/>
          <p:cNvSpPr/>
          <p:nvPr/>
        </p:nvSpPr>
        <p:spPr>
          <a:xfrm>
            <a:off x="4732200" y="3947760"/>
            <a:ext cx="390492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ATENDIMENTO AO CIDADÃO E MELHORIA DA GESTÃO PÚBLICA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159" name="CustomShape 17"/>
          <p:cNvSpPr/>
          <p:nvPr/>
        </p:nvSpPr>
        <p:spPr>
          <a:xfrm>
            <a:off x="88200" y="1371240"/>
            <a:ext cx="4463640" cy="122148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60" name="CustomShape 18"/>
          <p:cNvSpPr/>
          <p:nvPr/>
        </p:nvSpPr>
        <p:spPr>
          <a:xfrm>
            <a:off x="207000" y="1190160"/>
            <a:ext cx="74916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SAÚDE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161" name="CustomShape 19"/>
          <p:cNvSpPr/>
          <p:nvPr/>
        </p:nvSpPr>
        <p:spPr>
          <a:xfrm>
            <a:off x="4665600" y="1343160"/>
            <a:ext cx="4347360" cy="139968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62" name="CustomShape 20"/>
          <p:cNvSpPr/>
          <p:nvPr/>
        </p:nvSpPr>
        <p:spPr>
          <a:xfrm>
            <a:off x="4741920" y="1183680"/>
            <a:ext cx="92844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EDUCAÇÃO</a:t>
            </a:r>
            <a:endParaRPr b="0" lang="pt-BR" sz="11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CustomShape 1"/>
          <p:cNvSpPr/>
          <p:nvPr/>
        </p:nvSpPr>
        <p:spPr>
          <a:xfrm>
            <a:off x="0" y="0"/>
            <a:ext cx="1763280" cy="685764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4" name="CustomShape 2"/>
          <p:cNvSpPr/>
          <p:nvPr/>
        </p:nvSpPr>
        <p:spPr>
          <a:xfrm>
            <a:off x="35640" y="970200"/>
            <a:ext cx="1728000" cy="1187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2400" spc="-1" strike="noStrike">
                <a:solidFill>
                  <a:srgbClr val="ffffff"/>
                </a:solidFill>
                <a:latin typeface="Calibri"/>
                <a:ea typeface="Arial"/>
              </a:rPr>
              <a:t>Principais Indicadores e Metas</a:t>
            </a:r>
            <a:endParaRPr b="0" lang="pt-BR" sz="2400" spc="-1" strike="noStrike">
              <a:latin typeface="Arial"/>
            </a:endParaRPr>
          </a:p>
        </p:txBody>
      </p:sp>
      <p:sp>
        <p:nvSpPr>
          <p:cNvPr id="165" name="CustomShape 3"/>
          <p:cNvSpPr/>
          <p:nvPr/>
        </p:nvSpPr>
        <p:spPr>
          <a:xfrm>
            <a:off x="4308840" y="177120"/>
            <a:ext cx="1343880" cy="6390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3600" spc="-1" strike="noStrike">
                <a:solidFill>
                  <a:srgbClr val="548235"/>
                </a:solidFill>
                <a:latin typeface="Calibri"/>
                <a:ea typeface="Arial"/>
              </a:rPr>
              <a:t>Saúde</a:t>
            </a:r>
            <a:endParaRPr b="0" lang="pt-BR" sz="3600" spc="-1" strike="noStrike">
              <a:latin typeface="Arial"/>
            </a:endParaRPr>
          </a:p>
        </p:txBody>
      </p:sp>
      <p:pic>
        <p:nvPicPr>
          <p:cNvPr id="166" name="Imagem 3" descr=""/>
          <p:cNvPicPr/>
          <p:nvPr/>
        </p:nvPicPr>
        <p:blipFill>
          <a:blip r:embed="rId1"/>
          <a:stretch/>
        </p:blipFill>
        <p:spPr>
          <a:xfrm>
            <a:off x="35640" y="2278080"/>
            <a:ext cx="1638720" cy="1696320"/>
          </a:xfrm>
          <a:prstGeom prst="rect">
            <a:avLst/>
          </a:prstGeom>
          <a:ln>
            <a:noFill/>
          </a:ln>
        </p:spPr>
      </p:pic>
      <p:pic>
        <p:nvPicPr>
          <p:cNvPr id="167" name="Picture 4" descr="Pessoa sendo vacinada"/>
          <p:cNvPicPr/>
          <p:nvPr/>
        </p:nvPicPr>
        <p:blipFill>
          <a:blip r:embed="rId2"/>
          <a:stretch/>
        </p:blipFill>
        <p:spPr>
          <a:xfrm>
            <a:off x="2111400" y="4107960"/>
            <a:ext cx="2521800" cy="1484280"/>
          </a:xfrm>
          <a:prstGeom prst="rect">
            <a:avLst/>
          </a:prstGeom>
          <a:ln>
            <a:noFill/>
          </a:ln>
        </p:spPr>
      </p:pic>
      <p:pic>
        <p:nvPicPr>
          <p:cNvPr id="168" name="Imagem 5" descr=""/>
          <p:cNvPicPr/>
          <p:nvPr/>
        </p:nvPicPr>
        <p:blipFill>
          <a:blip r:embed="rId3"/>
          <a:stretch/>
        </p:blipFill>
        <p:spPr>
          <a:xfrm>
            <a:off x="2021040" y="1164960"/>
            <a:ext cx="3160080" cy="2102760"/>
          </a:xfrm>
          <a:prstGeom prst="rect">
            <a:avLst/>
          </a:prstGeom>
          <a:ln>
            <a:noFill/>
          </a:ln>
        </p:spPr>
      </p:pic>
      <p:pic>
        <p:nvPicPr>
          <p:cNvPr id="169" name="Picture 4" descr="Fachada do Hospital Metropolitano Célio de Castro, no Barreiro. "/>
          <p:cNvPicPr/>
          <p:nvPr/>
        </p:nvPicPr>
        <p:blipFill>
          <a:blip r:embed="rId4"/>
          <a:srcRect l="0" t="17709" r="22564" b="0"/>
          <a:stretch/>
        </p:blipFill>
        <p:spPr>
          <a:xfrm>
            <a:off x="4981320" y="3833640"/>
            <a:ext cx="3905640" cy="2263680"/>
          </a:xfrm>
          <a:prstGeom prst="rect">
            <a:avLst/>
          </a:prstGeom>
          <a:ln>
            <a:noFill/>
          </a:ln>
        </p:spPr>
      </p:pic>
      <p:pic>
        <p:nvPicPr>
          <p:cNvPr id="170" name="Picture 6" descr="Mulher sendo atendida por profissional da Saúde em nova cadeira odontológica"/>
          <p:cNvPicPr/>
          <p:nvPr/>
        </p:nvPicPr>
        <p:blipFill>
          <a:blip r:embed="rId5"/>
          <a:stretch/>
        </p:blipFill>
        <p:spPr>
          <a:xfrm>
            <a:off x="5550840" y="1448280"/>
            <a:ext cx="3336120" cy="18194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1250">
        <p14:prism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CustomShape 1"/>
          <p:cNvSpPr/>
          <p:nvPr/>
        </p:nvSpPr>
        <p:spPr>
          <a:xfrm>
            <a:off x="667080" y="259200"/>
            <a:ext cx="7734960" cy="547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pt-BR" sz="3000" spc="-1" strike="noStrike">
                <a:solidFill>
                  <a:srgbClr val="039d31"/>
                </a:solidFill>
                <a:latin typeface="Calibri"/>
                <a:ea typeface="Arial"/>
              </a:rPr>
              <a:t>Projetos Estratégicos -  PPAG 2022-2025</a:t>
            </a:r>
            <a:endParaRPr b="0" lang="pt-BR" sz="3000" spc="-1" strike="noStrike">
              <a:latin typeface="Arial"/>
            </a:endParaRPr>
          </a:p>
        </p:txBody>
      </p:sp>
      <p:sp>
        <p:nvSpPr>
          <p:cNvPr id="172" name="CustomShape 2"/>
          <p:cNvSpPr/>
          <p:nvPr/>
        </p:nvSpPr>
        <p:spPr>
          <a:xfrm>
            <a:off x="88560" y="2864880"/>
            <a:ext cx="4429440" cy="97236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73" name="CustomShape 3"/>
          <p:cNvSpPr/>
          <p:nvPr/>
        </p:nvSpPr>
        <p:spPr>
          <a:xfrm>
            <a:off x="71280" y="5648040"/>
            <a:ext cx="9120960" cy="2440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1" i="1" lang="pt-BR" sz="1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¹MAN e BHCI – possuem inter-relação com outros Projetos Estratégicos.</a:t>
            </a:r>
            <a:endParaRPr b="0" lang="pt-BR" sz="1000" spc="-1" strike="noStrike">
              <a:latin typeface="Arial"/>
            </a:endParaRPr>
          </a:p>
        </p:txBody>
      </p:sp>
      <p:sp>
        <p:nvSpPr>
          <p:cNvPr id="174" name="CustomShape 4"/>
          <p:cNvSpPr/>
          <p:nvPr/>
        </p:nvSpPr>
        <p:spPr>
          <a:xfrm>
            <a:off x="4698000" y="1393560"/>
            <a:ext cx="4436640" cy="1370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Ampliação do Programa APPIA - Um Olhar para a Infância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Implantação do Programa APPIA - Horizontes da Adolescência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Promoção de Políticas de Educação Inclusiva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Implantação do Programa APPIA - Consolidando Projetos de Vida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Melhoria da Convivência e da Segurança no Ambiente Escolar 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Educação Integral, Cidadã e de Qualidade Social</a:t>
            </a:r>
            <a:endParaRPr b="0" lang="pt-BR" sz="1050" spc="-1" strike="noStrike">
              <a:latin typeface="Arial"/>
            </a:endParaRPr>
          </a:p>
          <a:p>
            <a:pPr marL="270000" indent="-3056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Desenvolvimento Profissional e Formação Continuada dos Profissionais da Educação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175" name="CustomShape 5"/>
          <p:cNvSpPr/>
          <p:nvPr/>
        </p:nvSpPr>
        <p:spPr>
          <a:xfrm>
            <a:off x="4671000" y="2919600"/>
            <a:ext cx="4341960" cy="707760"/>
          </a:xfrm>
          <a:prstGeom prst="rect">
            <a:avLst/>
          </a:prstGeom>
          <a:noFill/>
          <a:ln w="25560">
            <a:solidFill>
              <a:srgbClr val="395e89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76" name="CustomShape 6"/>
          <p:cNvSpPr/>
          <p:nvPr/>
        </p:nvSpPr>
        <p:spPr>
          <a:xfrm>
            <a:off x="4739040" y="2794320"/>
            <a:ext cx="78552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CULTURA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177" name="CustomShape 7"/>
          <p:cNvSpPr/>
          <p:nvPr/>
        </p:nvSpPr>
        <p:spPr>
          <a:xfrm>
            <a:off x="4741920" y="3033720"/>
            <a:ext cx="4423320" cy="731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Circuito municipal de cultura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da cultura e do turismo na Pampulha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Belo Horizonte </a:t>
            </a: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Film Comission</a:t>
            </a:r>
            <a:endParaRPr b="0" lang="pt-BR" sz="1050" spc="-1" strike="noStrike">
              <a:latin typeface="Arial"/>
            </a:endParaRPr>
          </a:p>
          <a:p>
            <a:pPr marL="457200">
              <a:lnSpc>
                <a:spcPct val="100000"/>
              </a:lnSpc>
            </a:pPr>
            <a:endParaRPr b="0" lang="pt-BR" sz="1050" spc="-1" strike="noStrike">
              <a:latin typeface="Arial"/>
            </a:endParaRPr>
          </a:p>
        </p:txBody>
      </p:sp>
      <p:sp>
        <p:nvSpPr>
          <p:cNvPr id="178" name="CustomShape 8"/>
          <p:cNvSpPr/>
          <p:nvPr/>
        </p:nvSpPr>
        <p:spPr>
          <a:xfrm>
            <a:off x="4631400" y="4179600"/>
            <a:ext cx="4463640" cy="1050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marL="270000" indent="-3056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Modernização da transparência, automação dos processos de  auditoria e fomento ao controle social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Aprimoramento do relacionamento entre cidadão e Prefeitura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Modernização e automação de processos internos da PBH 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Gestão estratégica de pessoas e valorização do servidor e do segurado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Modernização dos processos de gestão da receita tributária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179" name="CustomShape 9"/>
          <p:cNvSpPr/>
          <p:nvPr/>
        </p:nvSpPr>
        <p:spPr>
          <a:xfrm>
            <a:off x="105480" y="4113000"/>
            <a:ext cx="4428720" cy="129492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80" name="CustomShape 10"/>
          <p:cNvSpPr/>
          <p:nvPr/>
        </p:nvSpPr>
        <p:spPr>
          <a:xfrm>
            <a:off x="207000" y="3967200"/>
            <a:ext cx="285732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DESENVOLVIMENTO ECONÔMICO E TURISMO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181" name="CustomShape 11"/>
          <p:cNvSpPr/>
          <p:nvPr/>
        </p:nvSpPr>
        <p:spPr>
          <a:xfrm>
            <a:off x="209520" y="2749680"/>
            <a:ext cx="3386520" cy="252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PROTEÇÃO SOCIAL, SEGURANÇA ALIMENTAR E ESPORTES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182" name="CustomShape 12"/>
          <p:cNvSpPr/>
          <p:nvPr/>
        </p:nvSpPr>
        <p:spPr>
          <a:xfrm>
            <a:off x="71280" y="1454040"/>
            <a:ext cx="4463640" cy="1050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Ampliação do acesso e qualificação do cuidado e gestão em saúde</a:t>
            </a:r>
            <a:r>
              <a:rPr b="0" lang="pt-BR" sz="1050" spc="-1" strike="sng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endParaRPr b="0" lang="pt-BR" sz="1050" spc="-1" strike="noStrike">
              <a:latin typeface="Arial"/>
            </a:endParaRPr>
          </a:p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da atenção primária em saúde</a:t>
            </a:r>
            <a:endParaRPr b="0" lang="pt-BR" sz="1050" spc="-1" strike="noStrike">
              <a:latin typeface="Arial"/>
            </a:endParaRPr>
          </a:p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Aumento da eficiência operacional das ações de prevenção, controle de doenças e redução do risco sanitário </a:t>
            </a:r>
            <a:endParaRPr b="0" lang="pt-BR" sz="1050" spc="-1" strike="noStrike">
              <a:latin typeface="Arial"/>
            </a:endParaRPr>
          </a:p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Tecnologia e informação para conectar e facilitar o uso dos serviços de saúde pelo cidadão e trabalhadores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183" name="CustomShape 13"/>
          <p:cNvSpPr/>
          <p:nvPr/>
        </p:nvSpPr>
        <p:spPr>
          <a:xfrm>
            <a:off x="207000" y="3051000"/>
            <a:ext cx="4463640" cy="731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SUAS BH Protege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de políticas públicas de direitos de cidadania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da política de segurança alimentar e da agroecologia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Democratização do esporte e do lazer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184" name="CustomShape 14"/>
          <p:cNvSpPr/>
          <p:nvPr/>
        </p:nvSpPr>
        <p:spPr>
          <a:xfrm>
            <a:off x="4665600" y="4109040"/>
            <a:ext cx="4347360" cy="1169280"/>
          </a:xfrm>
          <a:prstGeom prst="rect">
            <a:avLst/>
          </a:prstGeom>
          <a:noFill/>
          <a:ln w="25560">
            <a:solidFill>
              <a:srgbClr val="366092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85" name="CustomShape 15"/>
          <p:cNvSpPr/>
          <p:nvPr/>
        </p:nvSpPr>
        <p:spPr>
          <a:xfrm>
            <a:off x="137520" y="4165560"/>
            <a:ext cx="4463640" cy="1210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Belo Horizonte Surpreendente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Atração de investimentos e fomento ao setor da tecnologia da informação Fomento ao empreendedorismo, à economia criativa e solidária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Qualificação, profissionalização e emprego 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Relações internacionais de Belo Horizonte</a:t>
            </a:r>
            <a:endParaRPr b="0" lang="pt-BR" sz="1050" spc="-1" strike="noStrike">
              <a:latin typeface="Arial"/>
            </a:endParaRPr>
          </a:p>
          <a:p>
            <a:pPr marL="228600" indent="-1796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           </a:t>
            </a: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Melhoria do Ambiente de Negócios – MAN¹</a:t>
            </a:r>
            <a:endParaRPr b="0" lang="pt-BR" sz="1050" spc="-1" strike="noStrike">
              <a:latin typeface="Arial"/>
            </a:endParaRPr>
          </a:p>
          <a:p>
            <a:pPr marL="228600" indent="-179640">
              <a:lnSpc>
                <a:spcPct val="100000"/>
              </a:lnSpc>
            </a:pP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           </a:t>
            </a: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Belo Horizonte Cidade Inteligente – BHCI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186" name="CustomShape 16"/>
          <p:cNvSpPr/>
          <p:nvPr/>
        </p:nvSpPr>
        <p:spPr>
          <a:xfrm>
            <a:off x="4732200" y="3947760"/>
            <a:ext cx="390492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ATENDIMENTO AO CIDADÃO E MELHORIA DA GESTÃO PÚBLICA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187" name="CustomShape 17"/>
          <p:cNvSpPr/>
          <p:nvPr/>
        </p:nvSpPr>
        <p:spPr>
          <a:xfrm>
            <a:off x="88200" y="1371240"/>
            <a:ext cx="4463640" cy="122148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88" name="CustomShape 18"/>
          <p:cNvSpPr/>
          <p:nvPr/>
        </p:nvSpPr>
        <p:spPr>
          <a:xfrm>
            <a:off x="207000" y="1190160"/>
            <a:ext cx="74916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SAÚDE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189" name="CustomShape 19"/>
          <p:cNvSpPr/>
          <p:nvPr/>
        </p:nvSpPr>
        <p:spPr>
          <a:xfrm>
            <a:off x="4665600" y="1343160"/>
            <a:ext cx="4347360" cy="139968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90" name="CustomShape 20"/>
          <p:cNvSpPr/>
          <p:nvPr/>
        </p:nvSpPr>
        <p:spPr>
          <a:xfrm>
            <a:off x="4741920" y="1183680"/>
            <a:ext cx="92844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EDUCAÇÃO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191" name="CustomShape 21"/>
          <p:cNvSpPr/>
          <p:nvPr/>
        </p:nvSpPr>
        <p:spPr>
          <a:xfrm>
            <a:off x="30600" y="1283400"/>
            <a:ext cx="9051480" cy="5051880"/>
          </a:xfrm>
          <a:prstGeom prst="rect">
            <a:avLst/>
          </a:prstGeom>
          <a:solidFill>
            <a:srgbClr val="bfbfb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92" name="CustomShape 22"/>
          <p:cNvSpPr/>
          <p:nvPr/>
        </p:nvSpPr>
        <p:spPr>
          <a:xfrm>
            <a:off x="1214640" y="2396160"/>
            <a:ext cx="6441480" cy="2192400"/>
          </a:xfrm>
          <a:prstGeom prst="rect">
            <a:avLst/>
          </a:prstGeom>
          <a:solidFill>
            <a:schemeClr val="bg1"/>
          </a:solidFill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93" name="CustomShape 23"/>
          <p:cNvSpPr/>
          <p:nvPr/>
        </p:nvSpPr>
        <p:spPr>
          <a:xfrm>
            <a:off x="1475280" y="2135880"/>
            <a:ext cx="963360" cy="36648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SAÚDE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194" name="CustomShape 24"/>
          <p:cNvSpPr/>
          <p:nvPr/>
        </p:nvSpPr>
        <p:spPr>
          <a:xfrm>
            <a:off x="1354680" y="2467800"/>
            <a:ext cx="6301440" cy="2012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marL="48240"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Ampliação do acesso e qualificação do cuidado e gestão em saúde</a:t>
            </a:r>
            <a:r>
              <a:rPr b="0" lang="pt-BR" sz="1800" spc="-1" strike="sng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endParaRPr b="0" lang="pt-BR" sz="1800" spc="-1" strike="noStrike">
              <a:latin typeface="Arial"/>
            </a:endParaRPr>
          </a:p>
          <a:p>
            <a:pPr marL="48240"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Fortalecimento da atenção primária em saúde</a:t>
            </a:r>
            <a:endParaRPr b="0" lang="pt-BR" sz="1800" spc="-1" strike="noStrike">
              <a:latin typeface="Arial"/>
            </a:endParaRPr>
          </a:p>
          <a:p>
            <a:pPr marL="48240"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Aumento da eficiência operacional das ações de prevenção,   controle de doenças e redução do risco sanitário </a:t>
            </a:r>
            <a:endParaRPr b="0" lang="pt-BR" sz="1800" spc="-1" strike="noStrike">
              <a:latin typeface="Arial"/>
            </a:endParaRPr>
          </a:p>
          <a:p>
            <a:pPr marL="48240"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Tecnologia e informação para conectar e facilitar o uso dos serviços de saúde pelo cidadão e trabalhadores</a:t>
            </a:r>
            <a:endParaRPr b="0" lang="pt-BR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53" dur="indefinite" restart="never" nodeType="tmRoot">
          <p:childTnLst>
            <p:seq>
              <p:cTn id="54" dur="indefinite" nodeType="mainSeq"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nodeType="afterEffect" fill="hold" presetClass="entr" presetID="1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59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nodeType="after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nodeType="with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nodeType="with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CustomShape 1"/>
          <p:cNvSpPr/>
          <p:nvPr/>
        </p:nvSpPr>
        <p:spPr>
          <a:xfrm>
            <a:off x="240120" y="367560"/>
            <a:ext cx="5019840" cy="516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2800" spc="-1" strike="noStrike">
                <a:solidFill>
                  <a:srgbClr val="17375e"/>
                </a:solidFill>
                <a:latin typeface="Calibri"/>
                <a:ea typeface="Arial"/>
              </a:rPr>
              <a:t>Principais Indicadores 2022-2025</a:t>
            </a:r>
            <a:endParaRPr b="0" lang="pt-BR" sz="2800" spc="-1" strike="noStrike">
              <a:latin typeface="Arial"/>
            </a:endParaRPr>
          </a:p>
        </p:txBody>
      </p:sp>
      <p:graphicFrame>
        <p:nvGraphicFramePr>
          <p:cNvPr id="196" name="Gráfico 7"/>
          <p:cNvGraphicFramePr/>
          <p:nvPr/>
        </p:nvGraphicFramePr>
        <p:xfrm>
          <a:off x="2325600" y="4071600"/>
          <a:ext cx="4571640" cy="2742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197" name="Gráfico 9"/>
          <p:cNvGraphicFramePr/>
          <p:nvPr/>
        </p:nvGraphicFramePr>
        <p:xfrm>
          <a:off x="0" y="1242720"/>
          <a:ext cx="4571640" cy="2742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8" name="Gráfico 10"/>
          <p:cNvGraphicFramePr/>
          <p:nvPr/>
        </p:nvGraphicFramePr>
        <p:xfrm>
          <a:off x="4572000" y="1225440"/>
          <a:ext cx="4571640" cy="2742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9" name="CustomShape 2"/>
          <p:cNvSpPr/>
          <p:nvPr/>
        </p:nvSpPr>
        <p:spPr>
          <a:xfrm>
            <a:off x="541080" y="3882960"/>
            <a:ext cx="3093480" cy="257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i="1" lang="pt-BR" sz="1100" spc="-1" strike="noStrike">
                <a:solidFill>
                  <a:srgbClr val="000000"/>
                </a:solidFill>
                <a:latin typeface="Arial"/>
                <a:ea typeface="Arial"/>
              </a:rPr>
              <a:t>*DCNT: Doenças Crônicas Não Transmissíveis</a:t>
            </a:r>
            <a:endParaRPr b="0" lang="pt-BR" sz="11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CustomShape 1"/>
          <p:cNvSpPr/>
          <p:nvPr/>
        </p:nvSpPr>
        <p:spPr>
          <a:xfrm>
            <a:off x="232560" y="1610280"/>
            <a:ext cx="8593200" cy="5988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marL="365040" indent="-364680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Arial"/>
              </a:rPr>
              <a:t>Atendimento da População na </a:t>
            </a:r>
            <a:r>
              <a:rPr b="0" lang="pt-BR" sz="24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Atenção Primária à Saúde do SUS-BH</a:t>
            </a: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Arial"/>
              </a:rPr>
              <a:t>: 3,9 milhões de consultas/ano em 2022 (chegando a 4,6 milhões de consultas/ano em 2025);</a:t>
            </a:r>
            <a:endParaRPr b="0" lang="pt-BR" sz="2400" spc="-1" strike="noStrike">
              <a:latin typeface="Arial"/>
            </a:endParaRPr>
          </a:p>
          <a:p>
            <a:pPr marL="365040" indent="-364680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Arial"/>
              </a:rPr>
              <a:t>Atendimento da População na </a:t>
            </a:r>
            <a:r>
              <a:rPr b="0" lang="pt-BR" sz="24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Rede de Urgência e Emergência do SUS-BH</a:t>
            </a: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Arial"/>
              </a:rPr>
              <a:t>: 640.000 atendimentos realizados/ano em 2022 (chegando a 810.000 atendimentos/ano em 2025);</a:t>
            </a:r>
            <a:endParaRPr b="0" lang="pt-BR" sz="2400" spc="-1" strike="noStrike">
              <a:latin typeface="Arial"/>
            </a:endParaRPr>
          </a:p>
          <a:p>
            <a:pPr marL="365040" indent="-364680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Arial"/>
              </a:rPr>
              <a:t>Atendimento da População na </a:t>
            </a:r>
            <a:r>
              <a:rPr b="0" lang="pt-BR" sz="24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Rede Hospitalar do SUS-BH</a:t>
            </a: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Arial"/>
              </a:rPr>
              <a:t>: 240.000 internações/ano em 2022 (chegando a 275.000 internações/ano em 2025);</a:t>
            </a:r>
            <a:endParaRPr b="0" lang="pt-BR" sz="2400" spc="-1" strike="noStrike">
              <a:latin typeface="Arial"/>
            </a:endParaRPr>
          </a:p>
          <a:p>
            <a:pPr marL="365040" indent="-364680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Arial"/>
              </a:rPr>
              <a:t>Vigilância Sanitária: </a:t>
            </a:r>
            <a:r>
              <a:rPr b="0" lang="pt-BR" sz="24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Ações de Combate ao </a:t>
            </a:r>
            <a:r>
              <a:rPr b="0" i="1" lang="pt-BR" sz="24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Aedes Aegypt</a:t>
            </a: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Arial"/>
              </a:rPr>
              <a:t>: realização de 4 milhões de vistorias/ano.</a:t>
            </a:r>
            <a:endParaRPr b="0" lang="pt-BR" sz="2400" spc="-1" strike="noStrike">
              <a:latin typeface="Arial"/>
            </a:endParaRPr>
          </a:p>
          <a:p>
            <a:pPr>
              <a:lnSpc>
                <a:spcPct val="100000"/>
              </a:lnSpc>
              <a:spcAft>
                <a:spcPts val="1800"/>
              </a:spcAft>
            </a:pPr>
            <a:endParaRPr b="0" lang="pt-BR" sz="2400" spc="-1" strike="noStrike">
              <a:latin typeface="Arial"/>
            </a:endParaRPr>
          </a:p>
          <a:p>
            <a:pPr>
              <a:lnSpc>
                <a:spcPct val="100000"/>
              </a:lnSpc>
              <a:spcAft>
                <a:spcPts val="1800"/>
              </a:spcAft>
            </a:pPr>
            <a:endParaRPr b="0" lang="pt-BR" sz="2400" spc="-1" strike="noStrike">
              <a:latin typeface="Arial"/>
            </a:endParaRPr>
          </a:p>
        </p:txBody>
      </p:sp>
      <p:sp>
        <p:nvSpPr>
          <p:cNvPr id="201" name="CustomShape 2"/>
          <p:cNvSpPr/>
          <p:nvPr/>
        </p:nvSpPr>
        <p:spPr>
          <a:xfrm>
            <a:off x="275400" y="357480"/>
            <a:ext cx="4832280" cy="943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2800" spc="-1" strike="noStrike">
                <a:solidFill>
                  <a:srgbClr val="17375e"/>
                </a:solidFill>
                <a:latin typeface="Calibri"/>
                <a:ea typeface="Arial"/>
              </a:rPr>
              <a:t>Principais Metas/ </a:t>
            </a:r>
            <a:endParaRPr b="0" lang="pt-BR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pt-BR" sz="2800" spc="-1" strike="noStrike">
                <a:solidFill>
                  <a:srgbClr val="17375e"/>
                </a:solidFill>
                <a:latin typeface="Calibri"/>
                <a:ea typeface="Arial"/>
              </a:rPr>
              <a:t>Resultados Previstos 2022-2025</a:t>
            </a:r>
            <a:endParaRPr b="0" lang="pt-BR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67" dur="indefinite" restart="never" nodeType="tmRoot">
          <p:childTnLst>
            <p:seq>
              <p:cTn id="68" dur="indefinite" nodeType="mainSeq"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nodeType="afterEffect" fill="hold" presetClass="entr" presetID="2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7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CustomShape 1"/>
          <p:cNvSpPr/>
          <p:nvPr/>
        </p:nvSpPr>
        <p:spPr>
          <a:xfrm>
            <a:off x="4054320" y="324000"/>
            <a:ext cx="1962720" cy="6390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3600" spc="-1" strike="noStrike">
                <a:solidFill>
                  <a:srgbClr val="548235"/>
                </a:solidFill>
                <a:latin typeface="Calibri"/>
                <a:ea typeface="Arial"/>
              </a:rPr>
              <a:t>Educação</a:t>
            </a:r>
            <a:endParaRPr b="0" lang="pt-BR" sz="3600" spc="-1" strike="noStrike">
              <a:latin typeface="Arial"/>
            </a:endParaRPr>
          </a:p>
        </p:txBody>
      </p:sp>
      <p:pic>
        <p:nvPicPr>
          <p:cNvPr id="203" name="Picture 2" descr=""/>
          <p:cNvPicPr/>
          <p:nvPr/>
        </p:nvPicPr>
        <p:blipFill>
          <a:blip r:embed="rId1"/>
          <a:srcRect l="51490" t="23900" r="20073" b="43706"/>
          <a:stretch/>
        </p:blipFill>
        <p:spPr>
          <a:xfrm>
            <a:off x="5407920" y="1292760"/>
            <a:ext cx="3456000" cy="2200680"/>
          </a:xfrm>
          <a:prstGeom prst="rect">
            <a:avLst/>
          </a:prstGeom>
          <a:ln w="9360">
            <a:noFill/>
          </a:ln>
        </p:spPr>
      </p:pic>
      <p:pic>
        <p:nvPicPr>
          <p:cNvPr id="204" name="Picture 2" descr=""/>
          <p:cNvPicPr/>
          <p:nvPr/>
        </p:nvPicPr>
        <p:blipFill>
          <a:blip r:embed="rId2"/>
          <a:srcRect l="21263" t="62336" r="52077" b="11433"/>
          <a:stretch/>
        </p:blipFill>
        <p:spPr>
          <a:xfrm>
            <a:off x="1965600" y="2192400"/>
            <a:ext cx="3240000" cy="1782000"/>
          </a:xfrm>
          <a:prstGeom prst="rect">
            <a:avLst/>
          </a:prstGeom>
          <a:ln w="9360">
            <a:noFill/>
          </a:ln>
        </p:spPr>
      </p:pic>
      <p:sp>
        <p:nvSpPr>
          <p:cNvPr id="205" name="CustomShape 2"/>
          <p:cNvSpPr/>
          <p:nvPr/>
        </p:nvSpPr>
        <p:spPr>
          <a:xfrm>
            <a:off x="0" y="0"/>
            <a:ext cx="1763280" cy="685764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06" name="CustomShape 3"/>
          <p:cNvSpPr/>
          <p:nvPr/>
        </p:nvSpPr>
        <p:spPr>
          <a:xfrm>
            <a:off x="35640" y="970200"/>
            <a:ext cx="1728000" cy="1187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2400" spc="-1" strike="noStrike">
                <a:solidFill>
                  <a:srgbClr val="ffffff"/>
                </a:solidFill>
                <a:latin typeface="Calibri"/>
                <a:ea typeface="Arial"/>
              </a:rPr>
              <a:t>Principais Indicadores e Metas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207" name="Imagem 13" descr=""/>
          <p:cNvPicPr/>
          <p:nvPr/>
        </p:nvPicPr>
        <p:blipFill>
          <a:blip r:embed="rId3"/>
          <a:stretch/>
        </p:blipFill>
        <p:spPr>
          <a:xfrm>
            <a:off x="35640" y="2278080"/>
            <a:ext cx="1638720" cy="1696320"/>
          </a:xfrm>
          <a:prstGeom prst="rect">
            <a:avLst/>
          </a:prstGeom>
          <a:ln>
            <a:noFill/>
          </a:ln>
        </p:spPr>
      </p:pic>
      <p:pic>
        <p:nvPicPr>
          <p:cNvPr id="208" name="Picture 2" descr=" PBH entrega 47 mil chips para acesso à internet e cria e-mails para os alunos do ensino infantil e fundamental"/>
          <p:cNvPicPr/>
          <p:nvPr/>
        </p:nvPicPr>
        <p:blipFill>
          <a:blip r:embed="rId4"/>
          <a:stretch/>
        </p:blipFill>
        <p:spPr>
          <a:xfrm>
            <a:off x="4222080" y="4193640"/>
            <a:ext cx="3624840" cy="19771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1250">
        <p14:prism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CustomShape 1"/>
          <p:cNvSpPr/>
          <p:nvPr/>
        </p:nvSpPr>
        <p:spPr>
          <a:xfrm>
            <a:off x="668520" y="245160"/>
            <a:ext cx="7734960" cy="547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pt-BR" sz="3000" spc="-1" strike="noStrike">
                <a:solidFill>
                  <a:srgbClr val="039d31"/>
                </a:solidFill>
                <a:latin typeface="Calibri"/>
                <a:ea typeface="Arial"/>
              </a:rPr>
              <a:t>Projetos Estratégicos -  PPAG 2022-2025</a:t>
            </a:r>
            <a:endParaRPr b="0" lang="pt-BR" sz="3000" spc="-1" strike="noStrike">
              <a:latin typeface="Arial"/>
            </a:endParaRPr>
          </a:p>
        </p:txBody>
      </p:sp>
      <p:sp>
        <p:nvSpPr>
          <p:cNvPr id="210" name="CustomShape 2"/>
          <p:cNvSpPr/>
          <p:nvPr/>
        </p:nvSpPr>
        <p:spPr>
          <a:xfrm>
            <a:off x="88560" y="2864880"/>
            <a:ext cx="4429440" cy="97236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11" name="CustomShape 3"/>
          <p:cNvSpPr/>
          <p:nvPr/>
        </p:nvSpPr>
        <p:spPr>
          <a:xfrm>
            <a:off x="71280" y="5648040"/>
            <a:ext cx="9120960" cy="2440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1" i="1" lang="pt-BR" sz="1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¹MAN e BHCI – possuem inter-relação com outros Projetos Estratégicos.</a:t>
            </a:r>
            <a:endParaRPr b="0" lang="pt-BR" sz="1000" spc="-1" strike="noStrike">
              <a:latin typeface="Arial"/>
            </a:endParaRPr>
          </a:p>
        </p:txBody>
      </p:sp>
      <p:sp>
        <p:nvSpPr>
          <p:cNvPr id="212" name="CustomShape 4"/>
          <p:cNvSpPr/>
          <p:nvPr/>
        </p:nvSpPr>
        <p:spPr>
          <a:xfrm>
            <a:off x="4698000" y="1393560"/>
            <a:ext cx="4436640" cy="1370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Ampliação do Programa APPIA - Um Olhar para a Infância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Implantação do Programa APPIA - Horizontes da Adolescência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Promoção de Políticas de Educação Inclusiva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Implantação do Programa APPIA - Consolidando Projetos de Vida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Melhoria da Convivência e da Segurança no Ambiente Escolar 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Educação Integral, Cidadã e de Qualidade Social</a:t>
            </a:r>
            <a:endParaRPr b="0" lang="pt-BR" sz="1050" spc="-1" strike="noStrike">
              <a:latin typeface="Arial"/>
            </a:endParaRPr>
          </a:p>
          <a:p>
            <a:pPr marL="270000" indent="-3056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Desenvolvimento Profissional e Formação Continuada dos Profissionais da Educação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213" name="CustomShape 5"/>
          <p:cNvSpPr/>
          <p:nvPr/>
        </p:nvSpPr>
        <p:spPr>
          <a:xfrm>
            <a:off x="4671000" y="2919600"/>
            <a:ext cx="4341960" cy="707760"/>
          </a:xfrm>
          <a:prstGeom prst="rect">
            <a:avLst/>
          </a:prstGeom>
          <a:noFill/>
          <a:ln w="25560">
            <a:solidFill>
              <a:srgbClr val="395e89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14" name="CustomShape 6"/>
          <p:cNvSpPr/>
          <p:nvPr/>
        </p:nvSpPr>
        <p:spPr>
          <a:xfrm>
            <a:off x="4739040" y="2794320"/>
            <a:ext cx="78552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CULTURA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215" name="CustomShape 7"/>
          <p:cNvSpPr/>
          <p:nvPr/>
        </p:nvSpPr>
        <p:spPr>
          <a:xfrm>
            <a:off x="4741920" y="3033720"/>
            <a:ext cx="4423320" cy="731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Circuito municipal de cultura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da cultura e do turismo na Pampulha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Belo Horizonte </a:t>
            </a: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Film Comission</a:t>
            </a:r>
            <a:endParaRPr b="0" lang="pt-BR" sz="1050" spc="-1" strike="noStrike">
              <a:latin typeface="Arial"/>
            </a:endParaRPr>
          </a:p>
          <a:p>
            <a:pPr marL="457200">
              <a:lnSpc>
                <a:spcPct val="100000"/>
              </a:lnSpc>
            </a:pPr>
            <a:endParaRPr b="0" lang="pt-BR" sz="1050" spc="-1" strike="noStrike">
              <a:latin typeface="Arial"/>
            </a:endParaRPr>
          </a:p>
        </p:txBody>
      </p:sp>
      <p:sp>
        <p:nvSpPr>
          <p:cNvPr id="216" name="CustomShape 8"/>
          <p:cNvSpPr/>
          <p:nvPr/>
        </p:nvSpPr>
        <p:spPr>
          <a:xfrm>
            <a:off x="4631400" y="4179600"/>
            <a:ext cx="4463640" cy="1050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marL="270000" indent="-3056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Modernização da transparência, automação dos processos de  auditoria e fomento ao controle social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Aprimoramento do relacionamento entre cidadão e Prefeitura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Modernização e automação de processos internos da PBH 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Gestão estratégica de pessoas e valorização do servidor e do segurado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Modernização dos processos de gestão da receita tributária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217" name="CustomShape 9"/>
          <p:cNvSpPr/>
          <p:nvPr/>
        </p:nvSpPr>
        <p:spPr>
          <a:xfrm>
            <a:off x="105480" y="4113000"/>
            <a:ext cx="4428720" cy="129492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18" name="CustomShape 10"/>
          <p:cNvSpPr/>
          <p:nvPr/>
        </p:nvSpPr>
        <p:spPr>
          <a:xfrm>
            <a:off x="207000" y="3967200"/>
            <a:ext cx="285732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DESENVOLVIMENTO ECONÔMICO E TURISMO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219" name="CustomShape 11"/>
          <p:cNvSpPr/>
          <p:nvPr/>
        </p:nvSpPr>
        <p:spPr>
          <a:xfrm>
            <a:off x="209520" y="2749680"/>
            <a:ext cx="3386520" cy="252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PROTEÇÃO SOCIAL, SEGURANÇA ALIMENTAR E ESPORTES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220" name="CustomShape 12"/>
          <p:cNvSpPr/>
          <p:nvPr/>
        </p:nvSpPr>
        <p:spPr>
          <a:xfrm>
            <a:off x="71280" y="1454040"/>
            <a:ext cx="4463640" cy="1050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Ampliação do acesso e qualificação do cuidado e gestão em saúde</a:t>
            </a:r>
            <a:r>
              <a:rPr b="0" lang="pt-BR" sz="1050" spc="-1" strike="sng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endParaRPr b="0" lang="pt-BR" sz="1050" spc="-1" strike="noStrike">
              <a:latin typeface="Arial"/>
            </a:endParaRPr>
          </a:p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da atenção primária em saúde</a:t>
            </a:r>
            <a:endParaRPr b="0" lang="pt-BR" sz="1050" spc="-1" strike="noStrike">
              <a:latin typeface="Arial"/>
            </a:endParaRPr>
          </a:p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Aumento da eficiência operacional das ações de prevenção, controle de doenças e redução do risco sanitário </a:t>
            </a:r>
            <a:endParaRPr b="0" lang="pt-BR" sz="1050" spc="-1" strike="noStrike">
              <a:latin typeface="Arial"/>
            </a:endParaRPr>
          </a:p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Tecnologia e informação para conectar e facilitar o uso dos serviços de saúde pelo cidadão e trabalhadores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221" name="CustomShape 13"/>
          <p:cNvSpPr/>
          <p:nvPr/>
        </p:nvSpPr>
        <p:spPr>
          <a:xfrm>
            <a:off x="207000" y="3051000"/>
            <a:ext cx="4463640" cy="731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SUAS BH Protege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de políticas públicas de direitos de cidadania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da política de segurança alimentar e da agroecologia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Democratização do esporte e do lazer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222" name="CustomShape 14"/>
          <p:cNvSpPr/>
          <p:nvPr/>
        </p:nvSpPr>
        <p:spPr>
          <a:xfrm>
            <a:off x="4665600" y="4109040"/>
            <a:ext cx="4347360" cy="1169280"/>
          </a:xfrm>
          <a:prstGeom prst="rect">
            <a:avLst/>
          </a:prstGeom>
          <a:noFill/>
          <a:ln w="25560">
            <a:solidFill>
              <a:srgbClr val="366092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23" name="CustomShape 15"/>
          <p:cNvSpPr/>
          <p:nvPr/>
        </p:nvSpPr>
        <p:spPr>
          <a:xfrm>
            <a:off x="137520" y="4165560"/>
            <a:ext cx="4463640" cy="1210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Belo Horizonte Surpreendente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Atração de investimentos e fomento ao setor da tecnologia da informação Fomento ao empreendedorismo, à economia criativa e solidária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Qualificação, profissionalização e emprego 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Relações internacionais de Belo Horizonte</a:t>
            </a:r>
            <a:endParaRPr b="0" lang="pt-BR" sz="1050" spc="-1" strike="noStrike">
              <a:latin typeface="Arial"/>
            </a:endParaRPr>
          </a:p>
          <a:p>
            <a:pPr marL="228600" indent="-1796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           </a:t>
            </a: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Melhoria do Ambiente de Negócios – MAN¹</a:t>
            </a:r>
            <a:endParaRPr b="0" lang="pt-BR" sz="1050" spc="-1" strike="noStrike">
              <a:latin typeface="Arial"/>
            </a:endParaRPr>
          </a:p>
          <a:p>
            <a:pPr marL="228600" indent="-179640">
              <a:lnSpc>
                <a:spcPct val="100000"/>
              </a:lnSpc>
            </a:pP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           </a:t>
            </a: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Belo Horizonte Cidade Inteligente – BHCI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224" name="CustomShape 16"/>
          <p:cNvSpPr/>
          <p:nvPr/>
        </p:nvSpPr>
        <p:spPr>
          <a:xfrm>
            <a:off x="4732200" y="3947760"/>
            <a:ext cx="390492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ATENDIMENTO AO CIDADÃO E MELHORIA DA GESTÃO PÚBLICA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225" name="CustomShape 17"/>
          <p:cNvSpPr/>
          <p:nvPr/>
        </p:nvSpPr>
        <p:spPr>
          <a:xfrm>
            <a:off x="88200" y="1371240"/>
            <a:ext cx="4463640" cy="122148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26" name="CustomShape 18"/>
          <p:cNvSpPr/>
          <p:nvPr/>
        </p:nvSpPr>
        <p:spPr>
          <a:xfrm>
            <a:off x="207000" y="1190160"/>
            <a:ext cx="74916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SAÚDE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227" name="CustomShape 19"/>
          <p:cNvSpPr/>
          <p:nvPr/>
        </p:nvSpPr>
        <p:spPr>
          <a:xfrm>
            <a:off x="4665600" y="1343160"/>
            <a:ext cx="4347360" cy="139968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28" name="CustomShape 20"/>
          <p:cNvSpPr/>
          <p:nvPr/>
        </p:nvSpPr>
        <p:spPr>
          <a:xfrm>
            <a:off x="4741920" y="1183680"/>
            <a:ext cx="92844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EDUCAÇÃO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229" name="CustomShape 21"/>
          <p:cNvSpPr/>
          <p:nvPr/>
        </p:nvSpPr>
        <p:spPr>
          <a:xfrm>
            <a:off x="26280" y="1182960"/>
            <a:ext cx="9051480" cy="5051880"/>
          </a:xfrm>
          <a:prstGeom prst="rect">
            <a:avLst/>
          </a:prstGeom>
          <a:solidFill>
            <a:srgbClr val="bfbfb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30" name="CustomShape 22"/>
          <p:cNvSpPr/>
          <p:nvPr/>
        </p:nvSpPr>
        <p:spPr>
          <a:xfrm>
            <a:off x="1451520" y="2088000"/>
            <a:ext cx="6600240" cy="22863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Ampliação do Programa APPIA - Um Olhar para a Infância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Implantação do Programa APPIA - Horizontes da Adolescência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Promoção de Políticas de Educação Inclusiva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Implantação do Programa APPIA - Consolidando Projetos de Vida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Melhoria da Convivência e da Segurança no Ambiente Escolar 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Educação Integral, Cidadã e de Qualidade Social</a:t>
            </a:r>
            <a:endParaRPr b="0" lang="pt-BR" sz="1800" spc="-1" strike="noStrike">
              <a:latin typeface="Arial"/>
            </a:endParaRPr>
          </a:p>
          <a:p>
            <a:pPr marL="270000" indent="-305640"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Desenvolvimento Profissional e Formação Continuada dos Profissionais da Educação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231" name="CustomShape 23"/>
          <p:cNvSpPr/>
          <p:nvPr/>
        </p:nvSpPr>
        <p:spPr>
          <a:xfrm>
            <a:off x="1451520" y="2050920"/>
            <a:ext cx="6600240" cy="235224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32" name="CustomShape 24"/>
          <p:cNvSpPr/>
          <p:nvPr/>
        </p:nvSpPr>
        <p:spPr>
          <a:xfrm>
            <a:off x="1634040" y="1798560"/>
            <a:ext cx="1338480" cy="36648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EDUCAÇÃO</a:t>
            </a:r>
            <a:endParaRPr b="0" lang="pt-BR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74" dur="indefinite" restart="never" nodeType="tmRoot">
          <p:childTnLst>
            <p:seq>
              <p:cTn id="75" dur="indefinite" nodeType="mainSeq"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nodeType="afterEffect" fill="hold" presetClass="entr" presetID="1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8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nodeType="after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"/>
                            </p:stCondLst>
                            <p:childTnLst>
                              <p:par>
                                <p:cTn id="85" nodeType="after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nodeType="after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CustomShape 1"/>
          <p:cNvSpPr/>
          <p:nvPr/>
        </p:nvSpPr>
        <p:spPr>
          <a:xfrm>
            <a:off x="199080" y="340200"/>
            <a:ext cx="5019840" cy="516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2800" spc="-1" strike="noStrike">
                <a:solidFill>
                  <a:srgbClr val="17375e"/>
                </a:solidFill>
                <a:latin typeface="Calibri"/>
                <a:ea typeface="Arial"/>
              </a:rPr>
              <a:t>Principais Indicadores 2022-2025</a:t>
            </a:r>
            <a:endParaRPr b="0" lang="pt-BR" sz="2800" spc="-1" strike="noStrike">
              <a:latin typeface="Arial"/>
            </a:endParaRPr>
          </a:p>
        </p:txBody>
      </p:sp>
      <p:graphicFrame>
        <p:nvGraphicFramePr>
          <p:cNvPr id="234" name="Gráfico 7"/>
          <p:cNvGraphicFramePr/>
          <p:nvPr/>
        </p:nvGraphicFramePr>
        <p:xfrm>
          <a:off x="-14400" y="1143000"/>
          <a:ext cx="4586040" cy="2759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235" name="Gráfico 8"/>
          <p:cNvGraphicFramePr/>
          <p:nvPr/>
        </p:nvGraphicFramePr>
        <p:xfrm>
          <a:off x="4572000" y="1143000"/>
          <a:ext cx="4586040" cy="2759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36" name="Gráfico 9"/>
          <p:cNvGraphicFramePr/>
          <p:nvPr/>
        </p:nvGraphicFramePr>
        <p:xfrm>
          <a:off x="2292480" y="3988800"/>
          <a:ext cx="4586040" cy="2759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CustomShape 1"/>
          <p:cNvSpPr/>
          <p:nvPr/>
        </p:nvSpPr>
        <p:spPr>
          <a:xfrm>
            <a:off x="422640" y="246960"/>
            <a:ext cx="4993920" cy="943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2800" spc="-1" strike="noStrike">
                <a:solidFill>
                  <a:srgbClr val="17375e"/>
                </a:solidFill>
                <a:latin typeface="Calibri"/>
                <a:ea typeface="Arial"/>
              </a:rPr>
              <a:t>Principais Metas/ </a:t>
            </a:r>
            <a:endParaRPr b="0" lang="pt-BR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pt-BR" sz="2800" spc="-1" strike="noStrike">
                <a:solidFill>
                  <a:srgbClr val="17375e"/>
                </a:solidFill>
                <a:latin typeface="Calibri"/>
                <a:ea typeface="Arial"/>
              </a:rPr>
              <a:t>Resultados Previstos 2022 - 2025</a:t>
            </a:r>
            <a:endParaRPr b="0" lang="pt-BR" sz="2800" spc="-1" strike="noStrike">
              <a:latin typeface="Arial"/>
            </a:endParaRPr>
          </a:p>
        </p:txBody>
      </p:sp>
      <p:sp>
        <p:nvSpPr>
          <p:cNvPr id="238" name="CustomShape 2"/>
          <p:cNvSpPr/>
          <p:nvPr/>
        </p:nvSpPr>
        <p:spPr>
          <a:xfrm>
            <a:off x="-245520" y="1200960"/>
            <a:ext cx="9129960" cy="5393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lvl="1" marL="822240" indent="-364680" algn="just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4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Educação Infantil</a:t>
            </a: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Arial"/>
              </a:rPr>
              <a:t>: 53.501 alunos atendidos/ano em 2022 (chegando a 55.261 alunos atendidos/ano em 2025) na Rede Própria de Educação Infantil;</a:t>
            </a:r>
            <a:endParaRPr b="0" lang="pt-BR" sz="2400" spc="-1" strike="noStrike">
              <a:latin typeface="Arial"/>
            </a:endParaRPr>
          </a:p>
          <a:p>
            <a:pPr lvl="1" marL="822240" indent="-364680" algn="just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4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Creches Conveniadas/Parceiras</a:t>
            </a: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Arial"/>
              </a:rPr>
              <a:t>: 29.605 alunos atendidos em 2022 (chegando a 31.515 alunos atendidos/ano em 2025);</a:t>
            </a:r>
            <a:endParaRPr b="0" lang="pt-BR" sz="2400" spc="-1" strike="noStrike">
              <a:latin typeface="Arial"/>
            </a:endParaRPr>
          </a:p>
          <a:p>
            <a:pPr lvl="1" marL="822240" indent="-364680" algn="just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4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Ensino Fundamental (E.F.)</a:t>
            </a: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Arial"/>
              </a:rPr>
              <a:t>: 130 mil alunos matriculados/ano;</a:t>
            </a:r>
            <a:endParaRPr b="0" lang="pt-BR" sz="2400" spc="-1" strike="noStrike">
              <a:latin typeface="Arial"/>
            </a:endParaRPr>
          </a:p>
          <a:p>
            <a:pPr lvl="1" marL="822240" indent="-364680" algn="just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4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Atendimento em Tempo Integral no E.F.:</a:t>
            </a: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Arial"/>
              </a:rPr>
              <a:t> 58.741 alunos atendidos/ano em 2022 (chegando a 73.766 alunos atendidos/ano em 2025);</a:t>
            </a:r>
            <a:endParaRPr b="0" lang="pt-BR" sz="2400" spc="-1" strike="noStrike">
              <a:latin typeface="Arial"/>
            </a:endParaRPr>
          </a:p>
          <a:p>
            <a:pPr lvl="1" marL="822240" indent="-364680" algn="just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4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Atendimento, no ambiente escolar, às necessidades individuais dos estudantes com deficiência</a:t>
            </a:r>
            <a:r>
              <a:rPr b="0" lang="pt-BR" sz="2400" spc="-1" strike="noStrike">
                <a:solidFill>
                  <a:srgbClr val="000000"/>
                </a:solidFill>
                <a:latin typeface="Calibri"/>
                <a:ea typeface="Arial"/>
              </a:rPr>
              <a:t>: 3.460 alunos atendidos/ano em 2022 (chegando a 3.702 alunos atendidos/ano em 2025).</a:t>
            </a:r>
            <a:endParaRPr b="0" lang="pt-BR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90" dur="indefinite" restart="never" nodeType="tmRoot">
          <p:childTnLst>
            <p:seq>
              <p:cTn id="91" dur="indefinite" nodeType="mainSeq"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nodeType="afterEffect" fill="hold" presetClass="entr" presetID="2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9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CustomShape 1"/>
          <p:cNvSpPr/>
          <p:nvPr/>
        </p:nvSpPr>
        <p:spPr>
          <a:xfrm>
            <a:off x="2076480" y="283320"/>
            <a:ext cx="5760360" cy="10652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pt-BR" sz="3200" spc="-1" strike="noStrike">
                <a:solidFill>
                  <a:srgbClr val="548235"/>
                </a:solidFill>
                <a:latin typeface="Calibri"/>
                <a:ea typeface="Arial"/>
              </a:rPr>
              <a:t>Proteção Social, Segurança Alimentar e Esportes</a:t>
            </a:r>
            <a:endParaRPr b="0" lang="pt-BR" sz="3200" spc="-1" strike="noStrike">
              <a:latin typeface="Arial"/>
            </a:endParaRPr>
          </a:p>
        </p:txBody>
      </p:sp>
      <p:pic>
        <p:nvPicPr>
          <p:cNvPr id="240" name="Picture 2" descr="http://portalpbh.pbh.gov.br/pbh/ecp/images.do?evento=imagem&amp;urlPlc=cras_site_11.jpg"/>
          <p:cNvPicPr/>
          <p:nvPr/>
        </p:nvPicPr>
        <p:blipFill>
          <a:blip r:embed="rId1"/>
          <a:stretch/>
        </p:blipFill>
        <p:spPr>
          <a:xfrm>
            <a:off x="2984400" y="1628640"/>
            <a:ext cx="3672000" cy="2444400"/>
          </a:xfrm>
          <a:prstGeom prst="rect">
            <a:avLst/>
          </a:prstGeom>
          <a:ln w="9360">
            <a:noFill/>
          </a:ln>
        </p:spPr>
      </p:pic>
      <p:pic>
        <p:nvPicPr>
          <p:cNvPr id="241" name="Picture 13" descr="DSC05086.JPG"/>
          <p:cNvPicPr/>
          <p:nvPr/>
        </p:nvPicPr>
        <p:blipFill>
          <a:blip r:embed="rId2"/>
          <a:stretch/>
        </p:blipFill>
        <p:spPr>
          <a:xfrm>
            <a:off x="6266160" y="3610080"/>
            <a:ext cx="2687760" cy="2016000"/>
          </a:xfrm>
          <a:prstGeom prst="rect">
            <a:avLst/>
          </a:prstGeom>
          <a:ln w="9360">
            <a:noFill/>
          </a:ln>
        </p:spPr>
      </p:pic>
      <p:pic>
        <p:nvPicPr>
          <p:cNvPr id="242" name="Picture 2" descr="Resultado de imagem para restaurante popular bh"/>
          <p:cNvPicPr/>
          <p:nvPr/>
        </p:nvPicPr>
        <p:blipFill>
          <a:blip r:embed="rId3"/>
          <a:stretch/>
        </p:blipFill>
        <p:spPr>
          <a:xfrm>
            <a:off x="2984400" y="4341600"/>
            <a:ext cx="2694240" cy="2253600"/>
          </a:xfrm>
          <a:prstGeom prst="rect">
            <a:avLst/>
          </a:prstGeom>
          <a:ln>
            <a:noFill/>
          </a:ln>
        </p:spPr>
      </p:pic>
      <p:sp>
        <p:nvSpPr>
          <p:cNvPr id="243" name="CustomShape 2"/>
          <p:cNvSpPr/>
          <p:nvPr/>
        </p:nvSpPr>
        <p:spPr>
          <a:xfrm>
            <a:off x="0" y="0"/>
            <a:ext cx="1763280" cy="685764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44" name="CustomShape 3"/>
          <p:cNvSpPr/>
          <p:nvPr/>
        </p:nvSpPr>
        <p:spPr>
          <a:xfrm>
            <a:off x="35640" y="970200"/>
            <a:ext cx="1728000" cy="1187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2400" spc="-1" strike="noStrike">
                <a:solidFill>
                  <a:srgbClr val="ffffff"/>
                </a:solidFill>
                <a:latin typeface="Calibri"/>
                <a:ea typeface="Arial"/>
              </a:rPr>
              <a:t>Principais Indicadores e Metas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245" name="Imagem 13" descr=""/>
          <p:cNvPicPr/>
          <p:nvPr/>
        </p:nvPicPr>
        <p:blipFill>
          <a:blip r:embed="rId4"/>
          <a:stretch/>
        </p:blipFill>
        <p:spPr>
          <a:xfrm>
            <a:off x="35640" y="2278080"/>
            <a:ext cx="1638720" cy="16963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1250">
        <p14:prism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CustomShape 1"/>
          <p:cNvSpPr/>
          <p:nvPr/>
        </p:nvSpPr>
        <p:spPr>
          <a:xfrm>
            <a:off x="668520" y="245160"/>
            <a:ext cx="7734960" cy="547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pt-BR" sz="3000" spc="-1" strike="noStrike">
                <a:solidFill>
                  <a:srgbClr val="039d31"/>
                </a:solidFill>
                <a:latin typeface="Calibri"/>
                <a:ea typeface="Arial"/>
              </a:rPr>
              <a:t>Projetos Estratégicos -  PPAG 2022-2025</a:t>
            </a:r>
            <a:endParaRPr b="0" lang="pt-BR" sz="3000" spc="-1" strike="noStrike">
              <a:latin typeface="Arial"/>
            </a:endParaRPr>
          </a:p>
        </p:txBody>
      </p:sp>
      <p:sp>
        <p:nvSpPr>
          <p:cNvPr id="247" name="CustomShape 2"/>
          <p:cNvSpPr/>
          <p:nvPr/>
        </p:nvSpPr>
        <p:spPr>
          <a:xfrm>
            <a:off x="88560" y="2864880"/>
            <a:ext cx="4429440" cy="97236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48" name="CustomShape 3"/>
          <p:cNvSpPr/>
          <p:nvPr/>
        </p:nvSpPr>
        <p:spPr>
          <a:xfrm>
            <a:off x="71280" y="5648040"/>
            <a:ext cx="9120960" cy="2440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1" i="1" lang="pt-BR" sz="1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¹MAN e BHCI – possuem inter-relação com outros Projetos Estratégicos.</a:t>
            </a:r>
            <a:endParaRPr b="0" lang="pt-BR" sz="1000" spc="-1" strike="noStrike">
              <a:latin typeface="Arial"/>
            </a:endParaRPr>
          </a:p>
        </p:txBody>
      </p:sp>
      <p:sp>
        <p:nvSpPr>
          <p:cNvPr id="249" name="CustomShape 4"/>
          <p:cNvSpPr/>
          <p:nvPr/>
        </p:nvSpPr>
        <p:spPr>
          <a:xfrm>
            <a:off x="4673160" y="1391400"/>
            <a:ext cx="4436640" cy="1370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Ampliação do Programa APPIA - Um Olhar para a Infância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Implantação do Programa APPIA - Horizontes da Adolescência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Promoção de Políticas de Educação Inclusiva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Implantação do Programa APPIA - Consolidando Projetos de Vida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Melhoria da Convivência e da Segurança no Ambiente Escolar 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Educação Integral, Cidadã e de Qualidade Social</a:t>
            </a:r>
            <a:endParaRPr b="0" lang="pt-BR" sz="1050" spc="-1" strike="noStrike">
              <a:latin typeface="Arial"/>
            </a:endParaRPr>
          </a:p>
          <a:p>
            <a:pPr marL="270000" indent="-3056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Desenvolvimento Profissional e Formação Continuada dos Profissionais da Educação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250" name="CustomShape 5"/>
          <p:cNvSpPr/>
          <p:nvPr/>
        </p:nvSpPr>
        <p:spPr>
          <a:xfrm>
            <a:off x="4671000" y="2919600"/>
            <a:ext cx="4341960" cy="707760"/>
          </a:xfrm>
          <a:prstGeom prst="rect">
            <a:avLst/>
          </a:prstGeom>
          <a:noFill/>
          <a:ln w="25560">
            <a:solidFill>
              <a:srgbClr val="395e89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51" name="CustomShape 6"/>
          <p:cNvSpPr/>
          <p:nvPr/>
        </p:nvSpPr>
        <p:spPr>
          <a:xfrm>
            <a:off x="4739040" y="2794320"/>
            <a:ext cx="78552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CULTURA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252" name="CustomShape 7"/>
          <p:cNvSpPr/>
          <p:nvPr/>
        </p:nvSpPr>
        <p:spPr>
          <a:xfrm>
            <a:off x="4741920" y="3033720"/>
            <a:ext cx="4423320" cy="731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Circuito municipal de cultura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da cultura e do turismo na Pampulha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Belo Horizonte </a:t>
            </a: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Film Comission</a:t>
            </a:r>
            <a:endParaRPr b="0" lang="pt-BR" sz="1050" spc="-1" strike="noStrike">
              <a:latin typeface="Arial"/>
            </a:endParaRPr>
          </a:p>
          <a:p>
            <a:pPr marL="457200">
              <a:lnSpc>
                <a:spcPct val="100000"/>
              </a:lnSpc>
            </a:pPr>
            <a:endParaRPr b="0" lang="pt-BR" sz="1050" spc="-1" strike="noStrike">
              <a:latin typeface="Arial"/>
            </a:endParaRPr>
          </a:p>
        </p:txBody>
      </p:sp>
      <p:sp>
        <p:nvSpPr>
          <p:cNvPr id="253" name="CustomShape 8"/>
          <p:cNvSpPr/>
          <p:nvPr/>
        </p:nvSpPr>
        <p:spPr>
          <a:xfrm>
            <a:off x="4631400" y="4179600"/>
            <a:ext cx="4463640" cy="1050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marL="270000" indent="-3056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Modernização da transparência, automação dos processos de  auditoria e fomento ao controle social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Aprimoramento do relacionamento entre cidadão e Prefeitura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Modernização e automação de processos internos da PBH 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Gestão estratégica de pessoas e valorização do servidor e do segurado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Modernização dos processos de gestão da receita tributária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254" name="CustomShape 9"/>
          <p:cNvSpPr/>
          <p:nvPr/>
        </p:nvSpPr>
        <p:spPr>
          <a:xfrm>
            <a:off x="105480" y="4113000"/>
            <a:ext cx="4428720" cy="129492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55" name="CustomShape 10"/>
          <p:cNvSpPr/>
          <p:nvPr/>
        </p:nvSpPr>
        <p:spPr>
          <a:xfrm>
            <a:off x="207000" y="3967200"/>
            <a:ext cx="285732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DESENVOLVIMENTO ECONÔMICO E TURISMO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256" name="CustomShape 11"/>
          <p:cNvSpPr/>
          <p:nvPr/>
        </p:nvSpPr>
        <p:spPr>
          <a:xfrm>
            <a:off x="209520" y="2749680"/>
            <a:ext cx="3386520" cy="252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PROTEÇÃO SOCIAL, SEGURANÇA ALIMENTAR E ESPORTES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257" name="CustomShape 12"/>
          <p:cNvSpPr/>
          <p:nvPr/>
        </p:nvSpPr>
        <p:spPr>
          <a:xfrm>
            <a:off x="71280" y="1454040"/>
            <a:ext cx="4463640" cy="1050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Ampliação do acesso e qualificação do cuidado e gestão em saúde</a:t>
            </a:r>
            <a:r>
              <a:rPr b="0" lang="pt-BR" sz="1050" spc="-1" strike="sng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endParaRPr b="0" lang="pt-BR" sz="1050" spc="-1" strike="noStrike">
              <a:latin typeface="Arial"/>
            </a:endParaRPr>
          </a:p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da atenção primária em saúde</a:t>
            </a:r>
            <a:endParaRPr b="0" lang="pt-BR" sz="1050" spc="-1" strike="noStrike">
              <a:latin typeface="Arial"/>
            </a:endParaRPr>
          </a:p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Aumento da eficiência operacional das ações de prevenção, controle de doenças e redução do risco sanitário </a:t>
            </a:r>
            <a:endParaRPr b="0" lang="pt-BR" sz="1050" spc="-1" strike="noStrike">
              <a:latin typeface="Arial"/>
            </a:endParaRPr>
          </a:p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Tecnologia e informação para conectar e facilitar o uso dos serviços de saúde pelo cidadão e trabalhadores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258" name="CustomShape 13"/>
          <p:cNvSpPr/>
          <p:nvPr/>
        </p:nvSpPr>
        <p:spPr>
          <a:xfrm>
            <a:off x="207000" y="3051000"/>
            <a:ext cx="4463640" cy="731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SUAS BH Protege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de políticas públicas de direitos de cidadania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da política de segurança alimentar e da agroecologia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Democratização do esporte e do lazer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259" name="CustomShape 14"/>
          <p:cNvSpPr/>
          <p:nvPr/>
        </p:nvSpPr>
        <p:spPr>
          <a:xfrm>
            <a:off x="4665600" y="4109040"/>
            <a:ext cx="4347360" cy="1169280"/>
          </a:xfrm>
          <a:prstGeom prst="rect">
            <a:avLst/>
          </a:prstGeom>
          <a:noFill/>
          <a:ln w="25560">
            <a:solidFill>
              <a:srgbClr val="366092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60" name="CustomShape 15"/>
          <p:cNvSpPr/>
          <p:nvPr/>
        </p:nvSpPr>
        <p:spPr>
          <a:xfrm>
            <a:off x="137520" y="4165560"/>
            <a:ext cx="4463640" cy="1210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Belo Horizonte Surpreendente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Atração de investimentos e fomento ao setor da tecnologia da informação Fomento ao empreendedorismo, à economia criativa e solidária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Qualificação, profissionalização e emprego 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Relações internacionais de Belo Horizonte</a:t>
            </a:r>
            <a:endParaRPr b="0" lang="pt-BR" sz="1050" spc="-1" strike="noStrike">
              <a:latin typeface="Arial"/>
            </a:endParaRPr>
          </a:p>
          <a:p>
            <a:pPr marL="228600" indent="-1796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           </a:t>
            </a: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Melhoria do Ambiente de Negócios – MAN¹</a:t>
            </a:r>
            <a:endParaRPr b="0" lang="pt-BR" sz="1050" spc="-1" strike="noStrike">
              <a:latin typeface="Arial"/>
            </a:endParaRPr>
          </a:p>
          <a:p>
            <a:pPr marL="228600" indent="-179640">
              <a:lnSpc>
                <a:spcPct val="100000"/>
              </a:lnSpc>
            </a:pP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           </a:t>
            </a: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Belo Horizonte Cidade Inteligente – BHCI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261" name="CustomShape 16"/>
          <p:cNvSpPr/>
          <p:nvPr/>
        </p:nvSpPr>
        <p:spPr>
          <a:xfrm>
            <a:off x="4732200" y="3947760"/>
            <a:ext cx="390492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ATENDIMENTO AO CIDADÃO E MELHORIA DA GESTÃO PÚBLICA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262" name="CustomShape 17"/>
          <p:cNvSpPr/>
          <p:nvPr/>
        </p:nvSpPr>
        <p:spPr>
          <a:xfrm>
            <a:off x="88200" y="1371240"/>
            <a:ext cx="4463640" cy="122148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63" name="CustomShape 18"/>
          <p:cNvSpPr/>
          <p:nvPr/>
        </p:nvSpPr>
        <p:spPr>
          <a:xfrm>
            <a:off x="207000" y="1190160"/>
            <a:ext cx="74916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SAÚDE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264" name="CustomShape 19"/>
          <p:cNvSpPr/>
          <p:nvPr/>
        </p:nvSpPr>
        <p:spPr>
          <a:xfrm>
            <a:off x="4665600" y="1343160"/>
            <a:ext cx="4347360" cy="139968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65" name="CustomShape 20"/>
          <p:cNvSpPr/>
          <p:nvPr/>
        </p:nvSpPr>
        <p:spPr>
          <a:xfrm>
            <a:off x="4741920" y="1183680"/>
            <a:ext cx="92844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EDUCAÇÃO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266" name="CustomShape 21"/>
          <p:cNvSpPr/>
          <p:nvPr/>
        </p:nvSpPr>
        <p:spPr>
          <a:xfrm>
            <a:off x="-38520" y="1263600"/>
            <a:ext cx="9051480" cy="5051880"/>
          </a:xfrm>
          <a:prstGeom prst="rect">
            <a:avLst/>
          </a:prstGeom>
          <a:solidFill>
            <a:srgbClr val="bfbfb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67" name="CustomShape 22"/>
          <p:cNvSpPr/>
          <p:nvPr/>
        </p:nvSpPr>
        <p:spPr>
          <a:xfrm>
            <a:off x="713160" y="2640960"/>
            <a:ext cx="6315120" cy="168480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68" name="CustomShape 23"/>
          <p:cNvSpPr/>
          <p:nvPr/>
        </p:nvSpPr>
        <p:spPr>
          <a:xfrm>
            <a:off x="818280" y="2420640"/>
            <a:ext cx="5652360" cy="36648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PROTEÇÃO SOCIAL, SEGURANÇA ALIMENTAR E ESPORTES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269" name="CustomShape 24"/>
          <p:cNvSpPr/>
          <p:nvPr/>
        </p:nvSpPr>
        <p:spPr>
          <a:xfrm>
            <a:off x="754200" y="2782800"/>
            <a:ext cx="6274080" cy="146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SUAS BH Protege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Fortalecimento de políticas públicas de direitos de cidadania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Fortalecimento da política de segurança alimentar e da   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	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agroecologia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Democratização do esporte e do lazer</a:t>
            </a:r>
            <a:endParaRPr b="0" lang="pt-BR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97" dur="indefinite" restart="never" nodeType="tmRoot">
          <p:childTnLst>
            <p:seq>
              <p:cTn id="98" dur="indefinite" nodeType="mainSeq"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nodeType="afterEffect" fill="hold" presetClass="entr" presetID="1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03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nodeType="after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nodeType="with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nodeType="with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CustomShape 1"/>
          <p:cNvSpPr/>
          <p:nvPr/>
        </p:nvSpPr>
        <p:spPr>
          <a:xfrm>
            <a:off x="267480" y="326520"/>
            <a:ext cx="5019840" cy="516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2800" spc="-1" strike="noStrike">
                <a:solidFill>
                  <a:srgbClr val="17375e"/>
                </a:solidFill>
                <a:latin typeface="Calibri"/>
                <a:ea typeface="Arial"/>
              </a:rPr>
              <a:t>Principais Indicadores 2022-2025</a:t>
            </a:r>
            <a:endParaRPr b="0" lang="pt-BR" sz="2800" spc="-1" strike="noStrike">
              <a:latin typeface="Arial"/>
            </a:endParaRPr>
          </a:p>
        </p:txBody>
      </p:sp>
      <p:graphicFrame>
        <p:nvGraphicFramePr>
          <p:cNvPr id="271" name="Gráfico 8"/>
          <p:cNvGraphicFramePr/>
          <p:nvPr/>
        </p:nvGraphicFramePr>
        <p:xfrm>
          <a:off x="0" y="982800"/>
          <a:ext cx="4534920" cy="2794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272" name="Gráfico 9"/>
          <p:cNvGraphicFramePr/>
          <p:nvPr/>
        </p:nvGraphicFramePr>
        <p:xfrm>
          <a:off x="4608720" y="1006200"/>
          <a:ext cx="4534920" cy="2794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73" name="Gráfico 6"/>
          <p:cNvGraphicFramePr/>
          <p:nvPr/>
        </p:nvGraphicFramePr>
        <p:xfrm>
          <a:off x="2614320" y="3782520"/>
          <a:ext cx="4534920" cy="2794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CustomShape 1"/>
          <p:cNvSpPr/>
          <p:nvPr/>
        </p:nvSpPr>
        <p:spPr>
          <a:xfrm>
            <a:off x="0" y="5894280"/>
            <a:ext cx="9143640" cy="963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75" name="CustomShape 2"/>
          <p:cNvSpPr/>
          <p:nvPr/>
        </p:nvSpPr>
        <p:spPr>
          <a:xfrm>
            <a:off x="81720" y="1085040"/>
            <a:ext cx="8898480" cy="1843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marL="365040" indent="-364680" algn="just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Serviço de Proteção e Atendimento Integral à Família - PAIF/CRAS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  <a:ea typeface="Arial"/>
              </a:rPr>
              <a:t>: 1.544.262 famílias referenciadas/ano em 2022 (chegando a 1.758.262 famílias referenciadas/ano em 2025);</a:t>
            </a:r>
            <a:endParaRPr b="0" lang="pt-BR" sz="2000" spc="-1" strike="noStrike">
              <a:latin typeface="Arial"/>
            </a:endParaRPr>
          </a:p>
          <a:p>
            <a:pPr marL="365040" indent="-364680" algn="just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Serviço de Proteção e Atendimento Especializado às Famílias e Indivíduos - PAEFI/CREAS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  <a:ea typeface="Arial"/>
              </a:rPr>
              <a:t>: 2.000 famílias acompanhadas/ano;</a:t>
            </a:r>
            <a:endParaRPr b="0" lang="pt-BR" sz="2000" spc="-1" strike="noStrike">
              <a:latin typeface="Arial"/>
            </a:endParaRPr>
          </a:p>
        </p:txBody>
      </p:sp>
      <p:sp>
        <p:nvSpPr>
          <p:cNvPr id="276" name="CustomShape 3"/>
          <p:cNvSpPr/>
          <p:nvPr/>
        </p:nvSpPr>
        <p:spPr>
          <a:xfrm>
            <a:off x="434880" y="229320"/>
            <a:ext cx="4832280" cy="943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2800" spc="-1" strike="noStrike">
                <a:solidFill>
                  <a:srgbClr val="17375e"/>
                </a:solidFill>
                <a:latin typeface="Calibri"/>
                <a:ea typeface="Arial"/>
              </a:rPr>
              <a:t>Principais Metas/</a:t>
            </a:r>
            <a:endParaRPr b="0" lang="pt-BR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pt-BR" sz="2800" spc="-1" strike="noStrike">
                <a:solidFill>
                  <a:srgbClr val="17375e"/>
                </a:solidFill>
                <a:latin typeface="Calibri"/>
                <a:ea typeface="Arial"/>
              </a:rPr>
              <a:t>Resultados Previstos 2022-2025</a:t>
            </a:r>
            <a:endParaRPr b="0" lang="pt-BR" sz="2800" spc="-1" strike="noStrike">
              <a:latin typeface="Arial"/>
            </a:endParaRPr>
          </a:p>
        </p:txBody>
      </p:sp>
      <p:sp>
        <p:nvSpPr>
          <p:cNvPr id="277" name="CustomShape 4"/>
          <p:cNvSpPr/>
          <p:nvPr/>
        </p:nvSpPr>
        <p:spPr>
          <a:xfrm>
            <a:off x="81720" y="2995560"/>
            <a:ext cx="8980200" cy="3825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marL="365040" indent="-364680" algn="just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Atendimento às mulheres vítimas de violência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  <a:ea typeface="Arial"/>
              </a:rPr>
              <a:t> (no Centro Especializado Benvinda): 1.600 atendimentos/ano;</a:t>
            </a:r>
            <a:endParaRPr b="0" lang="pt-BR" sz="2000" spc="-1" strike="noStrike">
              <a:latin typeface="Arial"/>
            </a:endParaRPr>
          </a:p>
          <a:p>
            <a:pPr marL="365040" indent="-364680" algn="just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Participação da Pessoa Idosa em Atividades em Prol do Envelhecimento Ativo, Digno e Saudável no CRPI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  <a:ea typeface="Arial"/>
              </a:rPr>
              <a:t>: 20 mil idosos participantes/ano em 2022 (chegando a 30 mil em 2025);</a:t>
            </a:r>
            <a:endParaRPr b="0" lang="pt-BR" sz="2000" spc="-1" strike="noStrike">
              <a:latin typeface="Arial"/>
            </a:endParaRPr>
          </a:p>
          <a:p>
            <a:pPr marL="365040" indent="-364680" algn="just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Fornecimento de refeições subsidiadas em restaurantes, refeitórios populares e cozinhas comunitárias: 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  <a:ea typeface="Arial"/>
              </a:rPr>
              <a:t>5.669.200 refeições servidas/ano;</a:t>
            </a:r>
            <a:endParaRPr b="0" lang="pt-BR" sz="2000" spc="-1" strike="noStrike">
              <a:latin typeface="Arial"/>
            </a:endParaRPr>
          </a:p>
          <a:p>
            <a:pPr marL="365040" indent="-364680" algn="just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Promoção do Esporte e do Lazer para Criança e Adolescente / Esporte Esperança: 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  <a:ea typeface="Arial"/>
              </a:rPr>
              <a:t>2.500 crianças/adolescentes atendidos em 2022, chegando a 6.000 crianças/adolescentes atendidos em 2025.</a:t>
            </a:r>
            <a:endParaRPr b="0" lang="pt-BR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11" dur="indefinite" restart="never" nodeType="tmRoot">
          <p:childTnLst>
            <p:seq>
              <p:cTn id="112" dur="indefinite" nodeType="mainSeq"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nodeType="afterEffect" fill="hold" presetClass="entr" presetID="2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117"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nodeType="afterEffect" fill="hold" presetClass="entr" presetID="2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121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CustomShape 1"/>
          <p:cNvSpPr/>
          <p:nvPr/>
        </p:nvSpPr>
        <p:spPr>
          <a:xfrm>
            <a:off x="3484440" y="253080"/>
            <a:ext cx="2592000" cy="6390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pt-BR" sz="3600" spc="-1" strike="noStrike">
                <a:solidFill>
                  <a:srgbClr val="548235"/>
                </a:solidFill>
                <a:latin typeface="Calibri"/>
                <a:ea typeface="Arial"/>
              </a:rPr>
              <a:t>Cultura</a:t>
            </a:r>
            <a:endParaRPr b="0" lang="pt-BR" sz="3600" spc="-1" strike="noStrike">
              <a:latin typeface="Arial"/>
            </a:endParaRPr>
          </a:p>
        </p:txBody>
      </p:sp>
      <p:pic>
        <p:nvPicPr>
          <p:cNvPr id="279" name="Picture 2" descr=""/>
          <p:cNvPicPr/>
          <p:nvPr/>
        </p:nvPicPr>
        <p:blipFill>
          <a:blip r:embed="rId1"/>
          <a:srcRect l="21263" t="27685" r="21059" b="12987"/>
          <a:stretch/>
        </p:blipFill>
        <p:spPr>
          <a:xfrm>
            <a:off x="1799280" y="1570320"/>
            <a:ext cx="7195680" cy="4220280"/>
          </a:xfrm>
          <a:prstGeom prst="rect">
            <a:avLst/>
          </a:prstGeom>
          <a:ln w="9360">
            <a:noFill/>
          </a:ln>
        </p:spPr>
      </p:pic>
      <p:sp>
        <p:nvSpPr>
          <p:cNvPr id="280" name="CustomShape 2"/>
          <p:cNvSpPr/>
          <p:nvPr/>
        </p:nvSpPr>
        <p:spPr>
          <a:xfrm>
            <a:off x="0" y="0"/>
            <a:ext cx="1763280" cy="685764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81" name="CustomShape 3"/>
          <p:cNvSpPr/>
          <p:nvPr/>
        </p:nvSpPr>
        <p:spPr>
          <a:xfrm>
            <a:off x="35640" y="970200"/>
            <a:ext cx="1728000" cy="1187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2400" spc="-1" strike="noStrike">
                <a:solidFill>
                  <a:srgbClr val="ffffff"/>
                </a:solidFill>
                <a:latin typeface="Calibri"/>
                <a:ea typeface="Arial"/>
              </a:rPr>
              <a:t>Principais Indicadores e Metas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282" name="Imagem 10" descr=""/>
          <p:cNvPicPr/>
          <p:nvPr/>
        </p:nvPicPr>
        <p:blipFill>
          <a:blip r:embed="rId2"/>
          <a:stretch/>
        </p:blipFill>
        <p:spPr>
          <a:xfrm>
            <a:off x="35640" y="2278080"/>
            <a:ext cx="1638720" cy="16963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1250">
        <p14:prism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CustomShape 1"/>
          <p:cNvSpPr/>
          <p:nvPr/>
        </p:nvSpPr>
        <p:spPr>
          <a:xfrm>
            <a:off x="668520" y="245160"/>
            <a:ext cx="7734960" cy="547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pt-BR" sz="3000" spc="-1" strike="noStrike">
                <a:solidFill>
                  <a:srgbClr val="039d31"/>
                </a:solidFill>
                <a:latin typeface="Calibri"/>
                <a:ea typeface="Arial"/>
              </a:rPr>
              <a:t>Projetos Estratégicos -  PPAG 2022-2025</a:t>
            </a:r>
            <a:endParaRPr b="0" lang="pt-BR" sz="3000" spc="-1" strike="noStrike">
              <a:latin typeface="Arial"/>
            </a:endParaRPr>
          </a:p>
        </p:txBody>
      </p:sp>
      <p:sp>
        <p:nvSpPr>
          <p:cNvPr id="284" name="CustomShape 2"/>
          <p:cNvSpPr/>
          <p:nvPr/>
        </p:nvSpPr>
        <p:spPr>
          <a:xfrm>
            <a:off x="88560" y="2864880"/>
            <a:ext cx="4429440" cy="97236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85" name="CustomShape 3"/>
          <p:cNvSpPr/>
          <p:nvPr/>
        </p:nvSpPr>
        <p:spPr>
          <a:xfrm>
            <a:off x="71280" y="5648040"/>
            <a:ext cx="9120960" cy="2440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1" i="1" lang="pt-BR" sz="1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¹MAN e BHCI – possuem inter-relação com outros Projetos Estratégicos.</a:t>
            </a:r>
            <a:endParaRPr b="0" lang="pt-BR" sz="1000" spc="-1" strike="noStrike">
              <a:latin typeface="Arial"/>
            </a:endParaRPr>
          </a:p>
        </p:txBody>
      </p:sp>
      <p:sp>
        <p:nvSpPr>
          <p:cNvPr id="286" name="CustomShape 4"/>
          <p:cNvSpPr/>
          <p:nvPr/>
        </p:nvSpPr>
        <p:spPr>
          <a:xfrm>
            <a:off x="4673160" y="1391400"/>
            <a:ext cx="4436640" cy="1370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Ampliação do Programa APPIA - Um Olhar para a Infância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Implantação do Programa APPIA - Horizontes da Adolescência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Promoção de Políticas de Educação Inclusiva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Implantação do Programa APPIA - Consolidando Projetos de Vida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Melhoria da Convivência e da Segurança no Ambiente Escolar 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Educação Integral, Cidadã e de Qualidade Social</a:t>
            </a:r>
            <a:endParaRPr b="0" lang="pt-BR" sz="1050" spc="-1" strike="noStrike">
              <a:latin typeface="Arial"/>
            </a:endParaRPr>
          </a:p>
          <a:p>
            <a:pPr marL="270000" indent="-3056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Desenvolvimento Profissional e Formação Continuada dos Profissionais da Educação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287" name="CustomShape 5"/>
          <p:cNvSpPr/>
          <p:nvPr/>
        </p:nvSpPr>
        <p:spPr>
          <a:xfrm>
            <a:off x="4671000" y="2919600"/>
            <a:ext cx="4341960" cy="707760"/>
          </a:xfrm>
          <a:prstGeom prst="rect">
            <a:avLst/>
          </a:prstGeom>
          <a:noFill/>
          <a:ln w="25560">
            <a:solidFill>
              <a:srgbClr val="395e89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88" name="CustomShape 6"/>
          <p:cNvSpPr/>
          <p:nvPr/>
        </p:nvSpPr>
        <p:spPr>
          <a:xfrm>
            <a:off x="4739040" y="2794320"/>
            <a:ext cx="78552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CULTURA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289" name="CustomShape 7"/>
          <p:cNvSpPr/>
          <p:nvPr/>
        </p:nvSpPr>
        <p:spPr>
          <a:xfrm>
            <a:off x="4741920" y="3033720"/>
            <a:ext cx="4423320" cy="731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Circuito municipal de cultura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da cultura e do turismo na Pampulha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Belo Horizonte </a:t>
            </a: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Film Comission</a:t>
            </a:r>
            <a:endParaRPr b="0" lang="pt-BR" sz="1050" spc="-1" strike="noStrike">
              <a:latin typeface="Arial"/>
            </a:endParaRPr>
          </a:p>
          <a:p>
            <a:pPr marL="457200">
              <a:lnSpc>
                <a:spcPct val="100000"/>
              </a:lnSpc>
            </a:pPr>
            <a:endParaRPr b="0" lang="pt-BR" sz="1050" spc="-1" strike="noStrike">
              <a:latin typeface="Arial"/>
            </a:endParaRPr>
          </a:p>
        </p:txBody>
      </p:sp>
      <p:sp>
        <p:nvSpPr>
          <p:cNvPr id="290" name="CustomShape 8"/>
          <p:cNvSpPr/>
          <p:nvPr/>
        </p:nvSpPr>
        <p:spPr>
          <a:xfrm>
            <a:off x="4631400" y="4179600"/>
            <a:ext cx="4463640" cy="1050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marL="270000" indent="-3056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Modernização da transparência, automação dos processos de  auditoria e fomento ao controle social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Aprimoramento do relacionamento entre cidadão e Prefeitura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Modernização e automação de processos internos da PBH 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Gestão estratégica de pessoas e valorização do servidor e do segurado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Modernização dos processos de gestão da receita tributária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291" name="CustomShape 9"/>
          <p:cNvSpPr/>
          <p:nvPr/>
        </p:nvSpPr>
        <p:spPr>
          <a:xfrm>
            <a:off x="105480" y="4113000"/>
            <a:ext cx="4428720" cy="129492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92" name="CustomShape 10"/>
          <p:cNvSpPr/>
          <p:nvPr/>
        </p:nvSpPr>
        <p:spPr>
          <a:xfrm>
            <a:off x="207000" y="3967200"/>
            <a:ext cx="285732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DESENVOLVIMENTO ECONÔMICO E TURISMO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293" name="CustomShape 11"/>
          <p:cNvSpPr/>
          <p:nvPr/>
        </p:nvSpPr>
        <p:spPr>
          <a:xfrm>
            <a:off x="209520" y="2749680"/>
            <a:ext cx="3386520" cy="252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PROTEÇÃO SOCIAL, SEGURANÇA ALIMENTAR E ESPORTES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294" name="CustomShape 12"/>
          <p:cNvSpPr/>
          <p:nvPr/>
        </p:nvSpPr>
        <p:spPr>
          <a:xfrm>
            <a:off x="71280" y="1454040"/>
            <a:ext cx="4463640" cy="1050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Ampliação do acesso e qualificação do cuidado e gestão em saúde</a:t>
            </a:r>
            <a:r>
              <a:rPr b="0" lang="pt-BR" sz="1050" spc="-1" strike="sng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endParaRPr b="0" lang="pt-BR" sz="1050" spc="-1" strike="noStrike">
              <a:latin typeface="Arial"/>
            </a:endParaRPr>
          </a:p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da atenção primária em saúde</a:t>
            </a:r>
            <a:endParaRPr b="0" lang="pt-BR" sz="1050" spc="-1" strike="noStrike">
              <a:latin typeface="Arial"/>
            </a:endParaRPr>
          </a:p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Aumento da eficiência operacional das ações de prevenção, controle de doenças e redução do risco sanitário </a:t>
            </a:r>
            <a:endParaRPr b="0" lang="pt-BR" sz="1050" spc="-1" strike="noStrike">
              <a:latin typeface="Arial"/>
            </a:endParaRPr>
          </a:p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Tecnologia e informação para conectar e facilitar o uso dos serviços de saúde pelo cidadão e trabalhadores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295" name="CustomShape 13"/>
          <p:cNvSpPr/>
          <p:nvPr/>
        </p:nvSpPr>
        <p:spPr>
          <a:xfrm>
            <a:off x="207000" y="3051000"/>
            <a:ext cx="4463640" cy="731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SUAS BH Protege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de políticas públicas de direitos de cidadania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da política de segurança alimentar e da agroecologia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Democratização do esporte e do lazer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296" name="CustomShape 14"/>
          <p:cNvSpPr/>
          <p:nvPr/>
        </p:nvSpPr>
        <p:spPr>
          <a:xfrm>
            <a:off x="4665600" y="4109040"/>
            <a:ext cx="4347360" cy="1169280"/>
          </a:xfrm>
          <a:prstGeom prst="rect">
            <a:avLst/>
          </a:prstGeom>
          <a:noFill/>
          <a:ln w="25560">
            <a:solidFill>
              <a:srgbClr val="366092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97" name="CustomShape 15"/>
          <p:cNvSpPr/>
          <p:nvPr/>
        </p:nvSpPr>
        <p:spPr>
          <a:xfrm>
            <a:off x="137520" y="4165560"/>
            <a:ext cx="4463640" cy="1210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Belo Horizonte Surpreendente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Atração de investimentos e fomento ao setor da tecnologia da informação Fomento ao empreendedorismo, à economia criativa e solidária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Qualificação, profissionalização e emprego 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Relações internacionais de Belo Horizonte</a:t>
            </a:r>
            <a:endParaRPr b="0" lang="pt-BR" sz="1050" spc="-1" strike="noStrike">
              <a:latin typeface="Arial"/>
            </a:endParaRPr>
          </a:p>
          <a:p>
            <a:pPr marL="228600" indent="-1796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           </a:t>
            </a: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Melhoria do Ambiente de Negócios – MAN¹</a:t>
            </a:r>
            <a:endParaRPr b="0" lang="pt-BR" sz="1050" spc="-1" strike="noStrike">
              <a:latin typeface="Arial"/>
            </a:endParaRPr>
          </a:p>
          <a:p>
            <a:pPr marL="228600" indent="-179640">
              <a:lnSpc>
                <a:spcPct val="100000"/>
              </a:lnSpc>
            </a:pP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           </a:t>
            </a: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Belo Horizonte Cidade Inteligente – BHCI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298" name="CustomShape 16"/>
          <p:cNvSpPr/>
          <p:nvPr/>
        </p:nvSpPr>
        <p:spPr>
          <a:xfrm>
            <a:off x="4732200" y="3947760"/>
            <a:ext cx="390492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ATENDIMENTO AO CIDADÃO E MELHORIA DA GESTÃO PÚBLICA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299" name="CustomShape 17"/>
          <p:cNvSpPr/>
          <p:nvPr/>
        </p:nvSpPr>
        <p:spPr>
          <a:xfrm>
            <a:off x="88200" y="1371240"/>
            <a:ext cx="4463640" cy="122148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00" name="CustomShape 18"/>
          <p:cNvSpPr/>
          <p:nvPr/>
        </p:nvSpPr>
        <p:spPr>
          <a:xfrm>
            <a:off x="207000" y="1190160"/>
            <a:ext cx="74916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SAÚDE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301" name="CustomShape 19"/>
          <p:cNvSpPr/>
          <p:nvPr/>
        </p:nvSpPr>
        <p:spPr>
          <a:xfrm>
            <a:off x="4665600" y="1343160"/>
            <a:ext cx="4347360" cy="139968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02" name="CustomShape 20"/>
          <p:cNvSpPr/>
          <p:nvPr/>
        </p:nvSpPr>
        <p:spPr>
          <a:xfrm>
            <a:off x="4741920" y="1183680"/>
            <a:ext cx="92844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EDUCAÇÃO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303" name="CustomShape 21"/>
          <p:cNvSpPr/>
          <p:nvPr/>
        </p:nvSpPr>
        <p:spPr>
          <a:xfrm>
            <a:off x="30600" y="1283400"/>
            <a:ext cx="9051480" cy="5051880"/>
          </a:xfrm>
          <a:prstGeom prst="rect">
            <a:avLst/>
          </a:prstGeom>
          <a:solidFill>
            <a:srgbClr val="bfbfb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04" name="CustomShape 22"/>
          <p:cNvSpPr/>
          <p:nvPr/>
        </p:nvSpPr>
        <p:spPr>
          <a:xfrm>
            <a:off x="2346480" y="2810880"/>
            <a:ext cx="5596200" cy="1357560"/>
          </a:xfrm>
          <a:prstGeom prst="rect">
            <a:avLst/>
          </a:prstGeom>
          <a:noFill/>
          <a:ln w="25560">
            <a:solidFill>
              <a:srgbClr val="395e89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05" name="CustomShape 23"/>
          <p:cNvSpPr/>
          <p:nvPr/>
        </p:nvSpPr>
        <p:spPr>
          <a:xfrm>
            <a:off x="2414880" y="2591640"/>
            <a:ext cx="1180080" cy="36648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CULTURA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306" name="CustomShape 24"/>
          <p:cNvSpPr/>
          <p:nvPr/>
        </p:nvSpPr>
        <p:spPr>
          <a:xfrm>
            <a:off x="2382120" y="2885040"/>
            <a:ext cx="5524920" cy="118908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Circuito Municipal de Cultura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Fortalecimento da cultura e do turismo na Pampulha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Belo Horizonte </a:t>
            </a:r>
            <a:r>
              <a:rPr b="0" i="1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Film Comission</a:t>
            </a:r>
            <a:endParaRPr b="0" lang="pt-BR" sz="1800" spc="-1" strike="noStrike">
              <a:latin typeface="Arial"/>
            </a:endParaRPr>
          </a:p>
          <a:p>
            <a:pPr marL="457200">
              <a:lnSpc>
                <a:spcPct val="100000"/>
              </a:lnSpc>
            </a:pPr>
            <a:endParaRPr b="0" lang="pt-BR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22" dur="indefinite" restart="never" nodeType="tmRoot">
          <p:childTnLst>
            <p:seq>
              <p:cTn id="123" dur="indefinite" nodeType="mainSeq"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nodeType="afterEffect" fill="hold" presetClass="entr" presetID="1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28" dur="5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000"/>
                            </p:stCondLst>
                            <p:childTnLst>
                              <p:par>
                                <p:cTn id="130" nodeType="after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nodeType="with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nodeType="with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CustomShape 1"/>
          <p:cNvSpPr/>
          <p:nvPr/>
        </p:nvSpPr>
        <p:spPr>
          <a:xfrm>
            <a:off x="226440" y="381240"/>
            <a:ext cx="5019840" cy="516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2800" spc="-1" strike="noStrike">
                <a:solidFill>
                  <a:srgbClr val="17375e"/>
                </a:solidFill>
                <a:latin typeface="Calibri"/>
                <a:ea typeface="Arial"/>
              </a:rPr>
              <a:t>Principais Indicadores 2022-2025</a:t>
            </a:r>
            <a:endParaRPr b="0" lang="pt-BR" sz="2800" spc="-1" strike="noStrike">
              <a:latin typeface="Arial"/>
            </a:endParaRPr>
          </a:p>
        </p:txBody>
      </p:sp>
      <p:graphicFrame>
        <p:nvGraphicFramePr>
          <p:cNvPr id="308" name="Gráfico 6"/>
          <p:cNvGraphicFramePr/>
          <p:nvPr/>
        </p:nvGraphicFramePr>
        <p:xfrm>
          <a:off x="189360" y="1358280"/>
          <a:ext cx="4534920" cy="2794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309" name="Gráfico 4"/>
          <p:cNvGraphicFramePr/>
          <p:nvPr/>
        </p:nvGraphicFramePr>
        <p:xfrm>
          <a:off x="4608720" y="1366200"/>
          <a:ext cx="4534920" cy="2794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CustomShape 1"/>
          <p:cNvSpPr/>
          <p:nvPr/>
        </p:nvSpPr>
        <p:spPr>
          <a:xfrm>
            <a:off x="213120" y="1419840"/>
            <a:ext cx="8384760" cy="4435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marL="365040" indent="-364680" algn="just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Público  Atendido nas Unidades Culturais da FMC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  <a:ea typeface="Arial"/>
              </a:rPr>
              <a:t>: 514 mil usuários atendidos/ano em 2022 (chegando a 823 mil usuários atendidos/ano em 2025);</a:t>
            </a:r>
            <a:endParaRPr b="0" lang="pt-BR" sz="2000" spc="-1" strike="noStrike">
              <a:latin typeface="Arial"/>
            </a:endParaRPr>
          </a:p>
          <a:p>
            <a:pPr marL="365040" indent="-364680" algn="just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Belo Horizonte </a:t>
            </a:r>
            <a:r>
              <a:rPr b="0" i="1" lang="pt-BR" sz="20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Film Commision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  <a:ea typeface="Arial"/>
              </a:rPr>
              <a:t>: 80 produções audiovisuais apoiadas/ano em 2022 (chegando a 120 produções apoiadas/ano em 2025);</a:t>
            </a:r>
            <a:endParaRPr b="0" lang="pt-BR" sz="2000" spc="-1" strike="noStrike">
              <a:latin typeface="Arial"/>
            </a:endParaRPr>
          </a:p>
          <a:p>
            <a:pPr marL="365040" indent="-364680" algn="just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Realização de Grandes Eventos:</a:t>
            </a:r>
            <a:endParaRPr b="0" lang="pt-BR" sz="2000" spc="-1" strike="noStrike">
              <a:latin typeface="Arial"/>
            </a:endParaRPr>
          </a:p>
          <a:p>
            <a:pPr lvl="1" marL="822240" indent="-364680" algn="just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>
                <a:solidFill>
                  <a:srgbClr val="000000"/>
                </a:solidFill>
                <a:latin typeface="Calibri"/>
                <a:ea typeface="Arial"/>
              </a:rPr>
              <a:t>FIQ – Festival Internacional de Quadrinhos (2022 e 2024);</a:t>
            </a:r>
            <a:endParaRPr b="0" lang="pt-BR" sz="2000" spc="-1" strike="noStrike">
              <a:latin typeface="Arial"/>
            </a:endParaRPr>
          </a:p>
          <a:p>
            <a:pPr lvl="1" marL="822240" indent="-364680" algn="just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>
                <a:solidFill>
                  <a:srgbClr val="000000"/>
                </a:solidFill>
                <a:latin typeface="Calibri"/>
                <a:ea typeface="Arial"/>
              </a:rPr>
              <a:t>FAN – Festival de Arte Negra (2023 e 2025);</a:t>
            </a:r>
            <a:endParaRPr b="0" lang="pt-BR" sz="2000" spc="-1" strike="noStrike">
              <a:latin typeface="Arial"/>
            </a:endParaRPr>
          </a:p>
          <a:p>
            <a:pPr lvl="1" marL="822240" indent="-364680" algn="just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>
                <a:solidFill>
                  <a:srgbClr val="000000"/>
                </a:solidFill>
                <a:latin typeface="Calibri"/>
                <a:ea typeface="Arial"/>
              </a:rPr>
              <a:t>FLI – Festival Literário Internacional (2023 e 2025);</a:t>
            </a:r>
            <a:endParaRPr b="0" lang="pt-BR" sz="2000" spc="-1" strike="noStrike">
              <a:latin typeface="Arial"/>
            </a:endParaRPr>
          </a:p>
          <a:p>
            <a:pPr lvl="1" marL="822240" indent="-364680" algn="just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>
                <a:solidFill>
                  <a:srgbClr val="000000"/>
                </a:solidFill>
                <a:latin typeface="Calibri"/>
                <a:ea typeface="Arial"/>
              </a:rPr>
              <a:t>FIT – Festival Internacional  de Teatro (2022 e 2024);</a:t>
            </a:r>
            <a:endParaRPr b="0" lang="pt-BR" sz="2000" spc="-1" strike="noStrike">
              <a:latin typeface="Arial"/>
            </a:endParaRPr>
          </a:p>
          <a:p>
            <a:pPr lvl="1" marL="822240" indent="-364680" algn="just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>
                <a:solidFill>
                  <a:srgbClr val="000000"/>
                </a:solidFill>
                <a:latin typeface="Calibri"/>
                <a:ea typeface="Arial"/>
              </a:rPr>
              <a:t>Virada Cultural (anual).</a:t>
            </a:r>
            <a:endParaRPr b="0" lang="pt-BR" sz="2000" spc="-1" strike="noStrike">
              <a:latin typeface="Arial"/>
            </a:endParaRPr>
          </a:p>
          <a:p>
            <a:pPr marL="457200" algn="just">
              <a:lnSpc>
                <a:spcPct val="100000"/>
              </a:lnSpc>
            </a:pPr>
            <a:endParaRPr b="0" lang="pt-BR" sz="2000" spc="-1" strike="noStrike">
              <a:latin typeface="Arial"/>
            </a:endParaRPr>
          </a:p>
        </p:txBody>
      </p:sp>
      <p:sp>
        <p:nvSpPr>
          <p:cNvPr id="311" name="CustomShape 2"/>
          <p:cNvSpPr/>
          <p:nvPr/>
        </p:nvSpPr>
        <p:spPr>
          <a:xfrm>
            <a:off x="394200" y="273960"/>
            <a:ext cx="4832280" cy="943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2800" spc="-1" strike="noStrike">
                <a:solidFill>
                  <a:srgbClr val="17375e"/>
                </a:solidFill>
                <a:latin typeface="Calibri"/>
                <a:ea typeface="Arial"/>
              </a:rPr>
              <a:t>Principais Metas/</a:t>
            </a:r>
            <a:endParaRPr b="0" lang="pt-BR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pt-BR" sz="2800" spc="-1" strike="noStrike">
                <a:solidFill>
                  <a:srgbClr val="17375e"/>
                </a:solidFill>
                <a:latin typeface="Calibri"/>
                <a:ea typeface="Arial"/>
              </a:rPr>
              <a:t>Resultados Previstos 2022-2025</a:t>
            </a:r>
            <a:endParaRPr b="0" lang="pt-BR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36" dur="indefinite" restart="never" nodeType="tmRoot">
          <p:childTnLst>
            <p:seq>
              <p:cTn id="137" dur="indefinite" nodeType="mainSeq"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nodeType="afterEffect" fill="hold" presetClass="entr" presetID="2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142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CustomShape 1"/>
          <p:cNvSpPr/>
          <p:nvPr/>
        </p:nvSpPr>
        <p:spPr>
          <a:xfrm>
            <a:off x="2226240" y="136080"/>
            <a:ext cx="6166800" cy="10652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pt-BR" sz="3200" spc="-1" strike="noStrike">
                <a:solidFill>
                  <a:srgbClr val="548235"/>
                </a:solidFill>
                <a:latin typeface="Calibri"/>
                <a:ea typeface="Arial"/>
              </a:rPr>
              <a:t>Desenvolvimento Econômico e Turismo</a:t>
            </a:r>
            <a:endParaRPr b="0" lang="pt-BR" sz="3200" spc="-1" strike="noStrike">
              <a:latin typeface="Arial"/>
            </a:endParaRPr>
          </a:p>
        </p:txBody>
      </p:sp>
      <p:pic>
        <p:nvPicPr>
          <p:cNvPr id="313" name="Picture 11" descr="http://portalpbh.pbh.gov.br/pbh/ecp/images.do?evento=imagem&amp;urlPlc=images.docc.jpeg"/>
          <p:cNvPicPr/>
          <p:nvPr/>
        </p:nvPicPr>
        <p:blipFill>
          <a:blip r:embed="rId1"/>
          <a:stretch/>
        </p:blipFill>
        <p:spPr>
          <a:xfrm>
            <a:off x="2694960" y="1478160"/>
            <a:ext cx="3007800" cy="1998360"/>
          </a:xfrm>
          <a:prstGeom prst="rect">
            <a:avLst/>
          </a:prstGeom>
          <a:ln w="9360">
            <a:noFill/>
          </a:ln>
        </p:spPr>
      </p:pic>
      <p:pic>
        <p:nvPicPr>
          <p:cNvPr id="314" name="Picture 15" descr="http://distilleryimage3.s3.amazonaws.com/8055f43c21f311e28e5d22000a1f979a_6.jpg"/>
          <p:cNvPicPr/>
          <p:nvPr/>
        </p:nvPicPr>
        <p:blipFill>
          <a:blip r:embed="rId2"/>
          <a:stretch/>
        </p:blipFill>
        <p:spPr>
          <a:xfrm>
            <a:off x="2751480" y="3741480"/>
            <a:ext cx="2895120" cy="2895120"/>
          </a:xfrm>
          <a:prstGeom prst="rect">
            <a:avLst/>
          </a:prstGeom>
          <a:ln w="9360">
            <a:noFill/>
          </a:ln>
        </p:spPr>
      </p:pic>
      <p:pic>
        <p:nvPicPr>
          <p:cNvPr id="315" name="Picture 9" descr="http://portalpbh.pbh.gov.br/pbh/ecp/images.do?evento=imagem&amp;urlPlc=20121219_sine_01.jpg"/>
          <p:cNvPicPr/>
          <p:nvPr/>
        </p:nvPicPr>
        <p:blipFill>
          <a:blip r:embed="rId3"/>
          <a:stretch/>
        </p:blipFill>
        <p:spPr>
          <a:xfrm>
            <a:off x="6153840" y="1992960"/>
            <a:ext cx="2604600" cy="2266560"/>
          </a:xfrm>
          <a:prstGeom prst="rect">
            <a:avLst/>
          </a:prstGeom>
          <a:ln w="9360">
            <a:noFill/>
          </a:ln>
        </p:spPr>
      </p:pic>
      <p:sp>
        <p:nvSpPr>
          <p:cNvPr id="316" name="CustomShape 2"/>
          <p:cNvSpPr/>
          <p:nvPr/>
        </p:nvSpPr>
        <p:spPr>
          <a:xfrm>
            <a:off x="0" y="0"/>
            <a:ext cx="1763280" cy="685764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17" name="CustomShape 3"/>
          <p:cNvSpPr/>
          <p:nvPr/>
        </p:nvSpPr>
        <p:spPr>
          <a:xfrm>
            <a:off x="35640" y="970200"/>
            <a:ext cx="1728000" cy="1187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2400" spc="-1" strike="noStrike">
                <a:solidFill>
                  <a:srgbClr val="ffffff"/>
                </a:solidFill>
                <a:latin typeface="Calibri"/>
                <a:ea typeface="Arial"/>
              </a:rPr>
              <a:t>Principais Indicadores e Metas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318" name="Imagem 14" descr=""/>
          <p:cNvPicPr/>
          <p:nvPr/>
        </p:nvPicPr>
        <p:blipFill>
          <a:blip r:embed="rId4"/>
          <a:stretch/>
        </p:blipFill>
        <p:spPr>
          <a:xfrm>
            <a:off x="35640" y="2278080"/>
            <a:ext cx="1638720" cy="16963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1250">
        <p14:prism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CustomShape 1"/>
          <p:cNvSpPr/>
          <p:nvPr/>
        </p:nvSpPr>
        <p:spPr>
          <a:xfrm>
            <a:off x="668520" y="245160"/>
            <a:ext cx="7734960" cy="547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pt-BR" sz="3000" spc="-1" strike="noStrike">
                <a:solidFill>
                  <a:srgbClr val="039d31"/>
                </a:solidFill>
                <a:latin typeface="Calibri"/>
                <a:ea typeface="Arial"/>
              </a:rPr>
              <a:t>Projetos Estratégicos -  PPAG 2022-2025</a:t>
            </a:r>
            <a:endParaRPr b="0" lang="pt-BR" sz="3000" spc="-1" strike="noStrike">
              <a:latin typeface="Arial"/>
            </a:endParaRPr>
          </a:p>
        </p:txBody>
      </p:sp>
      <p:sp>
        <p:nvSpPr>
          <p:cNvPr id="320" name="CustomShape 2"/>
          <p:cNvSpPr/>
          <p:nvPr/>
        </p:nvSpPr>
        <p:spPr>
          <a:xfrm>
            <a:off x="88560" y="2864880"/>
            <a:ext cx="4429440" cy="97236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21" name="CustomShape 3"/>
          <p:cNvSpPr/>
          <p:nvPr/>
        </p:nvSpPr>
        <p:spPr>
          <a:xfrm>
            <a:off x="71280" y="5648040"/>
            <a:ext cx="9120960" cy="2440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1" i="1" lang="pt-BR" sz="1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¹MAN e BHCI – possuem inter-relação com outros Projetos Estratégicos.</a:t>
            </a:r>
            <a:endParaRPr b="0" lang="pt-BR" sz="1000" spc="-1" strike="noStrike">
              <a:latin typeface="Arial"/>
            </a:endParaRPr>
          </a:p>
        </p:txBody>
      </p:sp>
      <p:sp>
        <p:nvSpPr>
          <p:cNvPr id="322" name="CustomShape 4"/>
          <p:cNvSpPr/>
          <p:nvPr/>
        </p:nvSpPr>
        <p:spPr>
          <a:xfrm>
            <a:off x="4673160" y="1391400"/>
            <a:ext cx="4436640" cy="1370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Ampliação do Programa APPIA - Um Olhar para a Infância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Implantação do Programa APPIA - Horizontes da Adolescência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Promoção de Políticas de Educação Inclusiva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Implantação do Programa APPIA - Consolidando Projetos de Vida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Melhoria da Convivência e da Segurança no Ambiente Escolar 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Educação Integral, Cidadã e de Qualidade Social</a:t>
            </a:r>
            <a:endParaRPr b="0" lang="pt-BR" sz="1050" spc="-1" strike="noStrike">
              <a:latin typeface="Arial"/>
            </a:endParaRPr>
          </a:p>
          <a:p>
            <a:pPr marL="270000" indent="-3056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Desenvolvimento Profissional e Formação Continuada dos Profissionais da Educação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323" name="CustomShape 5"/>
          <p:cNvSpPr/>
          <p:nvPr/>
        </p:nvSpPr>
        <p:spPr>
          <a:xfrm>
            <a:off x="4671000" y="2919600"/>
            <a:ext cx="4341960" cy="707760"/>
          </a:xfrm>
          <a:prstGeom prst="rect">
            <a:avLst/>
          </a:prstGeom>
          <a:noFill/>
          <a:ln w="25560">
            <a:solidFill>
              <a:srgbClr val="395e89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24" name="CustomShape 6"/>
          <p:cNvSpPr/>
          <p:nvPr/>
        </p:nvSpPr>
        <p:spPr>
          <a:xfrm>
            <a:off x="4739040" y="2794320"/>
            <a:ext cx="78552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CULTURA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325" name="CustomShape 7"/>
          <p:cNvSpPr/>
          <p:nvPr/>
        </p:nvSpPr>
        <p:spPr>
          <a:xfrm>
            <a:off x="4741920" y="3033720"/>
            <a:ext cx="4423320" cy="731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Circuito municipal de cultura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da cultura e do turismo na Pampulha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Belo Horizonte </a:t>
            </a: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Film Comission</a:t>
            </a:r>
            <a:endParaRPr b="0" lang="pt-BR" sz="1050" spc="-1" strike="noStrike">
              <a:latin typeface="Arial"/>
            </a:endParaRPr>
          </a:p>
          <a:p>
            <a:pPr marL="457200">
              <a:lnSpc>
                <a:spcPct val="100000"/>
              </a:lnSpc>
            </a:pPr>
            <a:endParaRPr b="0" lang="pt-BR" sz="1050" spc="-1" strike="noStrike">
              <a:latin typeface="Arial"/>
            </a:endParaRPr>
          </a:p>
        </p:txBody>
      </p:sp>
      <p:sp>
        <p:nvSpPr>
          <p:cNvPr id="326" name="CustomShape 8"/>
          <p:cNvSpPr/>
          <p:nvPr/>
        </p:nvSpPr>
        <p:spPr>
          <a:xfrm>
            <a:off x="4631400" y="4179600"/>
            <a:ext cx="4463640" cy="1050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marL="270000" indent="-3056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Modernização da transparência, automação dos processos de  auditoria e fomento ao controle social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Aprimoramento do relacionamento entre cidadão e Prefeitura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Modernização e automação de processos internos da PBH 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Gestão estratégica de pessoas e valorização do servidor e do segurado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Modernização dos processos de gestão da receita tributária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327" name="CustomShape 9"/>
          <p:cNvSpPr/>
          <p:nvPr/>
        </p:nvSpPr>
        <p:spPr>
          <a:xfrm>
            <a:off x="105480" y="4113000"/>
            <a:ext cx="4428720" cy="129492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28" name="CustomShape 10"/>
          <p:cNvSpPr/>
          <p:nvPr/>
        </p:nvSpPr>
        <p:spPr>
          <a:xfrm>
            <a:off x="207000" y="3967200"/>
            <a:ext cx="285732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DESENVOLVIMENTO ECONÔMICO E TURISMO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329" name="CustomShape 11"/>
          <p:cNvSpPr/>
          <p:nvPr/>
        </p:nvSpPr>
        <p:spPr>
          <a:xfrm>
            <a:off x="209520" y="2749680"/>
            <a:ext cx="3386520" cy="252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PROTEÇÃO SOCIAL, SEGURANÇA ALIMENTAR E ESPORTES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330" name="CustomShape 12"/>
          <p:cNvSpPr/>
          <p:nvPr/>
        </p:nvSpPr>
        <p:spPr>
          <a:xfrm>
            <a:off x="71280" y="1454040"/>
            <a:ext cx="4463640" cy="1050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Ampliação do acesso e qualificação do cuidado e gestão em saúde</a:t>
            </a:r>
            <a:r>
              <a:rPr b="0" lang="pt-BR" sz="1050" spc="-1" strike="sng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endParaRPr b="0" lang="pt-BR" sz="1050" spc="-1" strike="noStrike">
              <a:latin typeface="Arial"/>
            </a:endParaRPr>
          </a:p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da atenção primária em saúde</a:t>
            </a:r>
            <a:endParaRPr b="0" lang="pt-BR" sz="1050" spc="-1" strike="noStrike">
              <a:latin typeface="Arial"/>
            </a:endParaRPr>
          </a:p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Aumento da eficiência operacional das ações de prevenção, controle de doenças e redução do risco sanitário </a:t>
            </a:r>
            <a:endParaRPr b="0" lang="pt-BR" sz="1050" spc="-1" strike="noStrike">
              <a:latin typeface="Arial"/>
            </a:endParaRPr>
          </a:p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Tecnologia e informação para conectar e facilitar o uso dos serviços de saúde pelo cidadão e trabalhadores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331" name="CustomShape 13"/>
          <p:cNvSpPr/>
          <p:nvPr/>
        </p:nvSpPr>
        <p:spPr>
          <a:xfrm>
            <a:off x="207000" y="3051000"/>
            <a:ext cx="4463640" cy="731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SUAS BH Protege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de políticas públicas de direitos de cidadania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da política de segurança alimentar e da agroecologia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Democratização do esporte e do lazer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332" name="CustomShape 14"/>
          <p:cNvSpPr/>
          <p:nvPr/>
        </p:nvSpPr>
        <p:spPr>
          <a:xfrm>
            <a:off x="4665600" y="4109040"/>
            <a:ext cx="4347360" cy="1169280"/>
          </a:xfrm>
          <a:prstGeom prst="rect">
            <a:avLst/>
          </a:prstGeom>
          <a:noFill/>
          <a:ln w="25560">
            <a:solidFill>
              <a:srgbClr val="366092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33" name="CustomShape 15"/>
          <p:cNvSpPr/>
          <p:nvPr/>
        </p:nvSpPr>
        <p:spPr>
          <a:xfrm>
            <a:off x="137520" y="4165560"/>
            <a:ext cx="4463640" cy="1210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Belo Horizonte Surpreendente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Atração de investimentos e fomento ao setor da tecnologia da informação Fomento ao empreendedorismo, à economia criativa e solidária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Qualificação, profissionalização e emprego 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Relações internacionais de Belo Horizonte</a:t>
            </a:r>
            <a:endParaRPr b="0" lang="pt-BR" sz="1050" spc="-1" strike="noStrike">
              <a:latin typeface="Arial"/>
            </a:endParaRPr>
          </a:p>
          <a:p>
            <a:pPr marL="228600" indent="-1796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           </a:t>
            </a: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Melhoria do Ambiente de Negócios – MAN¹</a:t>
            </a:r>
            <a:endParaRPr b="0" lang="pt-BR" sz="1050" spc="-1" strike="noStrike">
              <a:latin typeface="Arial"/>
            </a:endParaRPr>
          </a:p>
          <a:p>
            <a:pPr marL="228600" indent="-179640">
              <a:lnSpc>
                <a:spcPct val="100000"/>
              </a:lnSpc>
            </a:pP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           </a:t>
            </a: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Belo Horizonte Cidade Inteligente – BHCI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334" name="CustomShape 16"/>
          <p:cNvSpPr/>
          <p:nvPr/>
        </p:nvSpPr>
        <p:spPr>
          <a:xfrm>
            <a:off x="4732200" y="3947760"/>
            <a:ext cx="390492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ATENDIMENTO AO CIDADÃO E MELHORIA DA GESTÃO PÚBLICA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335" name="CustomShape 17"/>
          <p:cNvSpPr/>
          <p:nvPr/>
        </p:nvSpPr>
        <p:spPr>
          <a:xfrm>
            <a:off x="88200" y="1371240"/>
            <a:ext cx="4463640" cy="122148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36" name="CustomShape 18"/>
          <p:cNvSpPr/>
          <p:nvPr/>
        </p:nvSpPr>
        <p:spPr>
          <a:xfrm>
            <a:off x="207000" y="1190160"/>
            <a:ext cx="74916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SAÚDE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337" name="CustomShape 19"/>
          <p:cNvSpPr/>
          <p:nvPr/>
        </p:nvSpPr>
        <p:spPr>
          <a:xfrm>
            <a:off x="4665600" y="1343160"/>
            <a:ext cx="4347360" cy="139968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38" name="CustomShape 20"/>
          <p:cNvSpPr/>
          <p:nvPr/>
        </p:nvSpPr>
        <p:spPr>
          <a:xfrm>
            <a:off x="4741920" y="1183680"/>
            <a:ext cx="92844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EDUCAÇÃO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339" name="CustomShape 21"/>
          <p:cNvSpPr/>
          <p:nvPr/>
        </p:nvSpPr>
        <p:spPr>
          <a:xfrm>
            <a:off x="30600" y="1283400"/>
            <a:ext cx="9078840" cy="4320720"/>
          </a:xfrm>
          <a:prstGeom prst="rect">
            <a:avLst/>
          </a:prstGeom>
          <a:solidFill>
            <a:srgbClr val="bfbfb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40" name="CustomShape 22"/>
          <p:cNvSpPr/>
          <p:nvPr/>
        </p:nvSpPr>
        <p:spPr>
          <a:xfrm>
            <a:off x="1529280" y="2383560"/>
            <a:ext cx="6181200" cy="253332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41" name="CustomShape 23"/>
          <p:cNvSpPr/>
          <p:nvPr/>
        </p:nvSpPr>
        <p:spPr>
          <a:xfrm>
            <a:off x="1660680" y="2183400"/>
            <a:ext cx="4832280" cy="36648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DESENVOLVIMENTO ECONÔMICO E TURISMO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342" name="CustomShape 24"/>
          <p:cNvSpPr/>
          <p:nvPr/>
        </p:nvSpPr>
        <p:spPr>
          <a:xfrm>
            <a:off x="1573920" y="2555280"/>
            <a:ext cx="6136920" cy="25606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Belo Horizonte Surpreendente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Atração de investimentos e fomento ao setor da tecnologia da 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	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informação 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Fomento ao empreendedorismo, à economia criativa e 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	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solidária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Qualificação, profissionalização e emprego 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Relações internacionais de Belo Horizonte</a:t>
            </a:r>
            <a:endParaRPr b="0" lang="pt-BR" sz="1800" spc="-1" strike="noStrike">
              <a:latin typeface="Arial"/>
            </a:endParaRPr>
          </a:p>
          <a:p>
            <a:pPr marL="228600" indent="-179640"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            </a:t>
            </a:r>
            <a:r>
              <a:rPr b="0" i="1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Melhoria do Ambiente de Negócios – MAN¹</a:t>
            </a:r>
            <a:endParaRPr b="0" lang="pt-BR" sz="1800" spc="-1" strike="noStrike">
              <a:latin typeface="Arial"/>
            </a:endParaRPr>
          </a:p>
          <a:p>
            <a:pPr marL="228600" indent="-179640">
              <a:lnSpc>
                <a:spcPct val="100000"/>
              </a:lnSpc>
            </a:pPr>
            <a:r>
              <a:rPr b="0" i="1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            </a:t>
            </a:r>
            <a:r>
              <a:rPr b="0" i="1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Belo Horizonte Cidade Inteligente – BHCI</a:t>
            </a:r>
            <a:endParaRPr b="0" lang="pt-BR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43" dur="indefinite" restart="never" nodeType="tmRoot">
          <p:childTnLst>
            <p:seq>
              <p:cTn id="144" dur="indefinite" nodeType="mainSeq"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nodeType="afterEffect" fill="hold" presetClass="entr" presetID="1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49" dur="5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000"/>
                            </p:stCondLst>
                            <p:childTnLst>
                              <p:par>
                                <p:cTn id="151" nodeType="after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000"/>
                            </p:stCondLst>
                            <p:childTnLst>
                              <p:par>
                                <p:cTn id="154" nodeType="after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000"/>
                            </p:stCondLst>
                            <p:childTnLst>
                              <p:par>
                                <p:cTn id="157" nodeType="after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CustomShape 1"/>
          <p:cNvSpPr/>
          <p:nvPr/>
        </p:nvSpPr>
        <p:spPr>
          <a:xfrm>
            <a:off x="212400" y="317520"/>
            <a:ext cx="5019840" cy="516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2800" spc="-1" strike="noStrike">
                <a:solidFill>
                  <a:srgbClr val="17375e"/>
                </a:solidFill>
                <a:latin typeface="Calibri"/>
                <a:ea typeface="Arial"/>
              </a:rPr>
              <a:t>Principais Indicadores 2022-2025</a:t>
            </a:r>
            <a:endParaRPr b="0" lang="pt-BR" sz="2800" spc="-1" strike="noStrike">
              <a:latin typeface="Arial"/>
            </a:endParaRPr>
          </a:p>
        </p:txBody>
      </p:sp>
      <p:graphicFrame>
        <p:nvGraphicFramePr>
          <p:cNvPr id="344" name="Gráfico 7"/>
          <p:cNvGraphicFramePr/>
          <p:nvPr/>
        </p:nvGraphicFramePr>
        <p:xfrm>
          <a:off x="0" y="1068120"/>
          <a:ext cx="4534920" cy="2794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345" name="Gráfico 8"/>
          <p:cNvGraphicFramePr/>
          <p:nvPr/>
        </p:nvGraphicFramePr>
        <p:xfrm>
          <a:off x="4608720" y="1094400"/>
          <a:ext cx="4534920" cy="2794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46" name="Gráfico 9"/>
          <p:cNvGraphicFramePr/>
          <p:nvPr/>
        </p:nvGraphicFramePr>
        <p:xfrm>
          <a:off x="2280960" y="3957120"/>
          <a:ext cx="4534920" cy="2794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CustomShape 1"/>
          <p:cNvSpPr/>
          <p:nvPr/>
        </p:nvSpPr>
        <p:spPr>
          <a:xfrm>
            <a:off x="179640" y="1317240"/>
            <a:ext cx="8554680" cy="6264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marL="365040" indent="-364680" algn="just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Promoção e Atração de Investimentos e Empreendedorismo/</a:t>
            </a:r>
            <a:r>
              <a:rPr b="0" lang="pt-BR" sz="2000" spc="-1" strike="noStrike" u="sng">
                <a:solidFill>
                  <a:srgbClr val="ff0000"/>
                </a:solidFill>
                <a:uFillTx/>
                <a:latin typeface="Calibri"/>
                <a:ea typeface="Arial"/>
              </a:rPr>
              <a:t> </a:t>
            </a:r>
            <a:r>
              <a:rPr b="0" lang="pt-BR" sz="20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atendimento e orientação de empreendedores: 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  <a:ea typeface="Arial"/>
              </a:rPr>
              <a:t>9 mil empreendedores atendidos/ano;</a:t>
            </a:r>
            <a:endParaRPr b="0" lang="pt-BR" sz="2000" spc="-1" strike="noStrike">
              <a:latin typeface="Arial"/>
            </a:endParaRPr>
          </a:p>
          <a:p>
            <a:pPr marL="365040" indent="-364680" algn="just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Ações de Desenvolvimento Turístico da Pampulha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  <a:ea typeface="Arial"/>
              </a:rPr>
              <a:t>;</a:t>
            </a:r>
            <a:endParaRPr b="0" lang="pt-BR" sz="2000" spc="-1" strike="noStrike">
              <a:latin typeface="Arial"/>
            </a:endParaRPr>
          </a:p>
          <a:p>
            <a:pPr marL="365040" indent="-364680" algn="just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Grandes eventos turísticos anuais: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  <a:ea typeface="Arial"/>
              </a:rPr>
              <a:t> Carnaval e Arraial de Belo Horizonte, Cidade Criativa da Gastronomia,</a:t>
            </a:r>
            <a:r>
              <a:rPr b="0" lang="pt-BR" sz="20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  <a:ea typeface="Arial"/>
              </a:rPr>
              <a:t>Programa 4 Estações (fomento à realização de eventos de potencial Turístico);</a:t>
            </a:r>
            <a:endParaRPr b="0" lang="pt-BR" sz="2000" spc="-1" strike="noStrike">
              <a:latin typeface="Arial"/>
            </a:endParaRPr>
          </a:p>
          <a:p>
            <a:pPr marL="365040" indent="-364680" algn="just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Belo Horizonte Surpreendente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  <a:ea typeface="Arial"/>
              </a:rPr>
              <a:t>: ações de marketing turístico, atração de eventos nacionais e internacionais;</a:t>
            </a:r>
            <a:r>
              <a:rPr b="0" lang="pt-BR" sz="20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  <a:ea typeface="Arial"/>
              </a:rPr>
              <a:t>programa de capacitação e integração com trade para aprimorar apoio à comercialização do destino;</a:t>
            </a:r>
            <a:endParaRPr b="0" lang="pt-BR" sz="2000" spc="-1" strike="noStrike">
              <a:latin typeface="Arial"/>
            </a:endParaRPr>
          </a:p>
          <a:p>
            <a:pPr marL="365040" indent="-364680" algn="just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Disponibilização de Vagas para o Programa Municipal de Qualificação, Emprego e Renda: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  <a:ea typeface="Arial"/>
              </a:rPr>
              <a:t> 4 mil vagas disponibilizadas/ano (Prodabel);</a:t>
            </a:r>
            <a:endParaRPr b="0" lang="pt-BR" sz="2000" spc="-1" strike="noStrike">
              <a:latin typeface="Arial"/>
            </a:endParaRPr>
          </a:p>
          <a:p>
            <a:pPr marL="365040" indent="-364680" algn="just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Economia Solidária - Apoio aos Grupos Produtivos e Trabalhadores Autônomos: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  <a:ea typeface="Arial"/>
              </a:rPr>
              <a:t> 200 grupos apoiados/ano.</a:t>
            </a:r>
            <a:endParaRPr b="0" lang="pt-BR" sz="2000" spc="-1" strike="noStrike">
              <a:latin typeface="Arial"/>
            </a:endParaRPr>
          </a:p>
          <a:p>
            <a:pPr algn="just">
              <a:lnSpc>
                <a:spcPct val="100000"/>
              </a:lnSpc>
              <a:spcAft>
                <a:spcPts val="1800"/>
              </a:spcAft>
            </a:pPr>
            <a:endParaRPr b="0" lang="pt-BR" sz="2000" spc="-1" strike="noStrike">
              <a:latin typeface="Arial"/>
            </a:endParaRPr>
          </a:p>
          <a:p>
            <a:pPr algn="just">
              <a:lnSpc>
                <a:spcPct val="100000"/>
              </a:lnSpc>
              <a:spcAft>
                <a:spcPts val="1800"/>
              </a:spcAft>
            </a:pPr>
            <a:endParaRPr b="0" lang="pt-BR" sz="2000" spc="-1" strike="noStrike">
              <a:latin typeface="Arial"/>
            </a:endParaRPr>
          </a:p>
        </p:txBody>
      </p:sp>
      <p:sp>
        <p:nvSpPr>
          <p:cNvPr id="348" name="CustomShape 2"/>
          <p:cNvSpPr/>
          <p:nvPr/>
        </p:nvSpPr>
        <p:spPr>
          <a:xfrm>
            <a:off x="369720" y="267480"/>
            <a:ext cx="4832280" cy="943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2800" spc="-1" strike="noStrike">
                <a:solidFill>
                  <a:srgbClr val="17375e"/>
                </a:solidFill>
                <a:latin typeface="Calibri"/>
                <a:ea typeface="Arial"/>
              </a:rPr>
              <a:t>Principais Metas/</a:t>
            </a:r>
            <a:endParaRPr b="0" lang="pt-BR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pt-BR" sz="2800" spc="-1" strike="noStrike">
                <a:solidFill>
                  <a:srgbClr val="17375e"/>
                </a:solidFill>
                <a:latin typeface="Calibri"/>
                <a:ea typeface="Arial"/>
              </a:rPr>
              <a:t>Resultados Previstos 2022-2025</a:t>
            </a:r>
            <a:endParaRPr b="0" lang="pt-BR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59" dur="indefinite" restart="never" nodeType="tmRoot">
          <p:childTnLst>
            <p:seq>
              <p:cTn id="160" dur="indefinite" nodeType="mainSeq">
                <p:childTnLst>
                  <p:par>
                    <p:cTn id="161" fill="hold">
                      <p:stCondLst>
                        <p:cond delay="0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nodeType="afterEffect" fill="hold" presetClass="entr" presetID="2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165" dur="50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CustomShape 1"/>
          <p:cNvSpPr/>
          <p:nvPr/>
        </p:nvSpPr>
        <p:spPr>
          <a:xfrm>
            <a:off x="2610720" y="178200"/>
            <a:ext cx="4968360" cy="10652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pt-BR" sz="3200" spc="-1" strike="noStrike">
                <a:solidFill>
                  <a:srgbClr val="548235"/>
                </a:solidFill>
                <a:latin typeface="Calibri"/>
                <a:ea typeface="Arial"/>
              </a:rPr>
              <a:t>Atendimento ao Cidadão e Melhoria da Gestão Pública</a:t>
            </a:r>
            <a:endParaRPr b="0" lang="pt-BR" sz="3200" spc="-1" strike="noStrike">
              <a:latin typeface="Arial"/>
            </a:endParaRPr>
          </a:p>
        </p:txBody>
      </p:sp>
      <p:pic>
        <p:nvPicPr>
          <p:cNvPr id="350" name="Picture 2" descr=""/>
          <p:cNvPicPr/>
          <p:nvPr/>
        </p:nvPicPr>
        <p:blipFill>
          <a:blip r:embed="rId1"/>
          <a:srcRect l="21192" t="22541" r="18233" b="4850"/>
          <a:stretch/>
        </p:blipFill>
        <p:spPr>
          <a:xfrm>
            <a:off x="2269080" y="1526040"/>
            <a:ext cx="6192360" cy="4433760"/>
          </a:xfrm>
          <a:prstGeom prst="rect">
            <a:avLst/>
          </a:prstGeom>
          <a:ln w="9360">
            <a:noFill/>
          </a:ln>
        </p:spPr>
      </p:pic>
      <p:sp>
        <p:nvSpPr>
          <p:cNvPr id="351" name="CustomShape 2"/>
          <p:cNvSpPr/>
          <p:nvPr/>
        </p:nvSpPr>
        <p:spPr>
          <a:xfrm>
            <a:off x="0" y="0"/>
            <a:ext cx="1763280" cy="685764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52" name="CustomShape 3"/>
          <p:cNvSpPr/>
          <p:nvPr/>
        </p:nvSpPr>
        <p:spPr>
          <a:xfrm>
            <a:off x="35640" y="970200"/>
            <a:ext cx="1728000" cy="1187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2400" spc="-1" strike="noStrike">
                <a:solidFill>
                  <a:srgbClr val="ffffff"/>
                </a:solidFill>
                <a:latin typeface="Calibri"/>
                <a:ea typeface="Arial"/>
              </a:rPr>
              <a:t>Principais Indicadores e Metas</a:t>
            </a:r>
            <a:endParaRPr b="0" lang="pt-BR" sz="2400" spc="-1" strike="noStrike">
              <a:latin typeface="Arial"/>
            </a:endParaRPr>
          </a:p>
        </p:txBody>
      </p:sp>
      <p:pic>
        <p:nvPicPr>
          <p:cNvPr id="353" name="Imagem 10" descr=""/>
          <p:cNvPicPr/>
          <p:nvPr/>
        </p:nvPicPr>
        <p:blipFill>
          <a:blip r:embed="rId2"/>
          <a:stretch/>
        </p:blipFill>
        <p:spPr>
          <a:xfrm>
            <a:off x="35640" y="2278080"/>
            <a:ext cx="1638720" cy="1696320"/>
          </a:xfrm>
          <a:prstGeom prst="rect">
            <a:avLst/>
          </a:prstGeom>
          <a:ln>
            <a:noFill/>
          </a:ln>
        </p:spPr>
      </p:pic>
      <p:pic>
        <p:nvPicPr>
          <p:cNvPr id="354" name="Google Shape;430;p23" descr=""/>
          <p:cNvPicPr/>
          <p:nvPr/>
        </p:nvPicPr>
        <p:blipFill>
          <a:blip r:embed="rId3"/>
          <a:srcRect l="24221" t="20591" r="24459" b="28848"/>
          <a:stretch/>
        </p:blipFill>
        <p:spPr>
          <a:xfrm>
            <a:off x="2269080" y="4544640"/>
            <a:ext cx="2425320" cy="14151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1250">
        <p14:prism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CustomShape 1"/>
          <p:cNvSpPr/>
          <p:nvPr/>
        </p:nvSpPr>
        <p:spPr>
          <a:xfrm>
            <a:off x="668520" y="245160"/>
            <a:ext cx="7734960" cy="547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pt-BR" sz="3000" spc="-1" strike="noStrike">
                <a:solidFill>
                  <a:srgbClr val="039d31"/>
                </a:solidFill>
                <a:latin typeface="Calibri"/>
                <a:ea typeface="Arial"/>
              </a:rPr>
              <a:t>Projetos Estratégicos -  PPAG 2022-2025</a:t>
            </a:r>
            <a:endParaRPr b="0" lang="pt-BR" sz="3000" spc="-1" strike="noStrike">
              <a:latin typeface="Arial"/>
            </a:endParaRPr>
          </a:p>
        </p:txBody>
      </p:sp>
      <p:sp>
        <p:nvSpPr>
          <p:cNvPr id="356" name="CustomShape 2"/>
          <p:cNvSpPr/>
          <p:nvPr/>
        </p:nvSpPr>
        <p:spPr>
          <a:xfrm>
            <a:off x="88560" y="2864880"/>
            <a:ext cx="4429440" cy="97236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57" name="CustomShape 3"/>
          <p:cNvSpPr/>
          <p:nvPr/>
        </p:nvSpPr>
        <p:spPr>
          <a:xfrm>
            <a:off x="71280" y="5648040"/>
            <a:ext cx="9120960" cy="2440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1" i="1" lang="pt-BR" sz="10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¹MAN e BHCI – possuem inter-relação com outros Projetos Estratégicos.</a:t>
            </a:r>
            <a:endParaRPr b="0" lang="pt-BR" sz="1000" spc="-1" strike="noStrike">
              <a:latin typeface="Arial"/>
            </a:endParaRPr>
          </a:p>
        </p:txBody>
      </p:sp>
      <p:sp>
        <p:nvSpPr>
          <p:cNvPr id="358" name="CustomShape 4"/>
          <p:cNvSpPr/>
          <p:nvPr/>
        </p:nvSpPr>
        <p:spPr>
          <a:xfrm>
            <a:off x="4673160" y="1391400"/>
            <a:ext cx="4436640" cy="1370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Ampliação do Programa APPIA - Um Olhar para a Infância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Implantação do Programa APPIA - Horizontes da Adolescência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Promoção de Políticas de Educação Inclusiva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Implantação do Programa APPIA - Consolidando Projetos de Vida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Melhoria da Convivência e da Segurança no Ambiente Escolar 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Educação Integral, Cidadã e de Qualidade Social</a:t>
            </a:r>
            <a:endParaRPr b="0" lang="pt-BR" sz="1050" spc="-1" strike="noStrike">
              <a:latin typeface="Arial"/>
            </a:endParaRPr>
          </a:p>
          <a:p>
            <a:pPr marL="270000" indent="-3056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Desenvolvimento Profissional e Formação Continuada dos Profissionais da Educação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359" name="CustomShape 5"/>
          <p:cNvSpPr/>
          <p:nvPr/>
        </p:nvSpPr>
        <p:spPr>
          <a:xfrm>
            <a:off x="4671000" y="2919600"/>
            <a:ext cx="4341960" cy="707760"/>
          </a:xfrm>
          <a:prstGeom prst="rect">
            <a:avLst/>
          </a:prstGeom>
          <a:noFill/>
          <a:ln w="25560">
            <a:solidFill>
              <a:srgbClr val="395e89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60" name="CustomShape 6"/>
          <p:cNvSpPr/>
          <p:nvPr/>
        </p:nvSpPr>
        <p:spPr>
          <a:xfrm>
            <a:off x="4739040" y="2794320"/>
            <a:ext cx="78552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CULTURA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361" name="CustomShape 7"/>
          <p:cNvSpPr/>
          <p:nvPr/>
        </p:nvSpPr>
        <p:spPr>
          <a:xfrm>
            <a:off x="4741920" y="3033720"/>
            <a:ext cx="4423320" cy="731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Circuito municipal de cultura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da cultura e do turismo na Pampulha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Belo Horizonte </a:t>
            </a: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Film Comission</a:t>
            </a:r>
            <a:endParaRPr b="0" lang="pt-BR" sz="1050" spc="-1" strike="noStrike">
              <a:latin typeface="Arial"/>
            </a:endParaRPr>
          </a:p>
          <a:p>
            <a:pPr marL="457200">
              <a:lnSpc>
                <a:spcPct val="100000"/>
              </a:lnSpc>
            </a:pPr>
            <a:endParaRPr b="0" lang="pt-BR" sz="1050" spc="-1" strike="noStrike">
              <a:latin typeface="Arial"/>
            </a:endParaRPr>
          </a:p>
        </p:txBody>
      </p:sp>
      <p:sp>
        <p:nvSpPr>
          <p:cNvPr id="362" name="CustomShape 8"/>
          <p:cNvSpPr/>
          <p:nvPr/>
        </p:nvSpPr>
        <p:spPr>
          <a:xfrm>
            <a:off x="4631400" y="4179600"/>
            <a:ext cx="4463640" cy="1050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marL="270000" indent="-3056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Modernização da transparência, automação dos processos de  auditoria e fomento ao controle social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Aprimoramento do relacionamento entre cidadão e Prefeitura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Modernização e automação de processos internos da PBH 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Gestão estratégica de pessoas e valorização do servidor e do segurado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Modernização dos processos de gestão da receita tributária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363" name="CustomShape 9"/>
          <p:cNvSpPr/>
          <p:nvPr/>
        </p:nvSpPr>
        <p:spPr>
          <a:xfrm>
            <a:off x="105480" y="4113000"/>
            <a:ext cx="4428720" cy="129492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64" name="CustomShape 10"/>
          <p:cNvSpPr/>
          <p:nvPr/>
        </p:nvSpPr>
        <p:spPr>
          <a:xfrm>
            <a:off x="207000" y="3967200"/>
            <a:ext cx="285732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DESENVOLVIMENTO ECONÔMICO E TURISMO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365" name="CustomShape 11"/>
          <p:cNvSpPr/>
          <p:nvPr/>
        </p:nvSpPr>
        <p:spPr>
          <a:xfrm>
            <a:off x="209520" y="2749680"/>
            <a:ext cx="3386520" cy="252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PROTEÇÃO SOCIAL, SEGURANÇA ALIMENTAR E ESPORTES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366" name="CustomShape 12"/>
          <p:cNvSpPr/>
          <p:nvPr/>
        </p:nvSpPr>
        <p:spPr>
          <a:xfrm>
            <a:off x="71280" y="1454040"/>
            <a:ext cx="4463640" cy="1050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Ampliação do acesso e qualificação do cuidado e gestão em saúde</a:t>
            </a:r>
            <a:r>
              <a:rPr b="0" lang="pt-BR" sz="1050" spc="-1" strike="sng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endParaRPr b="0" lang="pt-BR" sz="1050" spc="-1" strike="noStrike">
              <a:latin typeface="Arial"/>
            </a:endParaRPr>
          </a:p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da atenção primária em saúde</a:t>
            </a:r>
            <a:endParaRPr b="0" lang="pt-BR" sz="1050" spc="-1" strike="noStrike">
              <a:latin typeface="Arial"/>
            </a:endParaRPr>
          </a:p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Aumento da eficiência operacional das ações de prevenção, controle de doenças e redução do risco sanitário </a:t>
            </a:r>
            <a:endParaRPr b="0" lang="pt-BR" sz="1050" spc="-1" strike="noStrike">
              <a:latin typeface="Arial"/>
            </a:endParaRPr>
          </a:p>
          <a:p>
            <a:pPr marL="482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Tecnologia e informação para conectar e facilitar o uso dos serviços de saúde pelo cidadão e trabalhadores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367" name="CustomShape 13"/>
          <p:cNvSpPr/>
          <p:nvPr/>
        </p:nvSpPr>
        <p:spPr>
          <a:xfrm>
            <a:off x="207000" y="3051000"/>
            <a:ext cx="4463640" cy="731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SUAS BH Protege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de políticas públicas de direitos de cidadania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Fortalecimento da política de segurança alimentar e da agroecologia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Democratização do esporte e do lazer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368" name="CustomShape 14"/>
          <p:cNvSpPr/>
          <p:nvPr/>
        </p:nvSpPr>
        <p:spPr>
          <a:xfrm>
            <a:off x="4665600" y="4109040"/>
            <a:ext cx="4347360" cy="1169280"/>
          </a:xfrm>
          <a:prstGeom prst="rect">
            <a:avLst/>
          </a:prstGeom>
          <a:noFill/>
          <a:ln w="25560">
            <a:solidFill>
              <a:srgbClr val="366092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69" name="CustomShape 15"/>
          <p:cNvSpPr/>
          <p:nvPr/>
        </p:nvSpPr>
        <p:spPr>
          <a:xfrm>
            <a:off x="137520" y="4165560"/>
            <a:ext cx="4463640" cy="1210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Belo Horizonte Surpreendente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Atração de investimentos e fomento ao setor da tecnologia da informação Fomento ao empreendedorismo, à economia criativa e solidária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Qualificação, profissionalização e emprego </a:t>
            </a:r>
            <a:endParaRPr b="0" lang="pt-BR" sz="105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Relações internacionais de Belo Horizonte</a:t>
            </a:r>
            <a:endParaRPr b="0" lang="pt-BR" sz="1050" spc="-1" strike="noStrike">
              <a:latin typeface="Arial"/>
            </a:endParaRPr>
          </a:p>
          <a:p>
            <a:pPr marL="228600" indent="-179640">
              <a:lnSpc>
                <a:spcPct val="100000"/>
              </a:lnSpc>
            </a:pPr>
            <a:r>
              <a:rPr b="0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           </a:t>
            </a: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Melhoria do Ambiente de Negócios – MAN¹</a:t>
            </a:r>
            <a:endParaRPr b="0" lang="pt-BR" sz="1050" spc="-1" strike="noStrike">
              <a:latin typeface="Arial"/>
            </a:endParaRPr>
          </a:p>
          <a:p>
            <a:pPr marL="228600" indent="-179640">
              <a:lnSpc>
                <a:spcPct val="100000"/>
              </a:lnSpc>
            </a:pP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            </a:t>
            </a:r>
            <a:r>
              <a:rPr b="0" i="1" lang="pt-BR" sz="1050" spc="-1" strike="noStrike">
                <a:solidFill>
                  <a:srgbClr val="000000"/>
                </a:solidFill>
                <a:latin typeface="Calibri"/>
                <a:ea typeface="Calibri"/>
              </a:rPr>
              <a:t>Belo Horizonte Cidade Inteligente – BHCI</a:t>
            </a:r>
            <a:endParaRPr b="0" lang="pt-BR" sz="1050" spc="-1" strike="noStrike">
              <a:latin typeface="Arial"/>
            </a:endParaRPr>
          </a:p>
        </p:txBody>
      </p:sp>
      <p:sp>
        <p:nvSpPr>
          <p:cNvPr id="370" name="CustomShape 16"/>
          <p:cNvSpPr/>
          <p:nvPr/>
        </p:nvSpPr>
        <p:spPr>
          <a:xfrm>
            <a:off x="4732200" y="3947760"/>
            <a:ext cx="390492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ATENDIMENTO AO CIDADÃO E MELHORIA DA GESTÃO PÚBLICA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371" name="CustomShape 17"/>
          <p:cNvSpPr/>
          <p:nvPr/>
        </p:nvSpPr>
        <p:spPr>
          <a:xfrm>
            <a:off x="88200" y="1371240"/>
            <a:ext cx="4463640" cy="122148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72" name="CustomShape 18"/>
          <p:cNvSpPr/>
          <p:nvPr/>
        </p:nvSpPr>
        <p:spPr>
          <a:xfrm>
            <a:off x="207000" y="1190160"/>
            <a:ext cx="74916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SAÚDE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373" name="CustomShape 19"/>
          <p:cNvSpPr/>
          <p:nvPr/>
        </p:nvSpPr>
        <p:spPr>
          <a:xfrm>
            <a:off x="4665600" y="1343160"/>
            <a:ext cx="4347360" cy="1399680"/>
          </a:xfrm>
          <a:prstGeom prst="rect">
            <a:avLst/>
          </a:prstGeom>
          <a:noFill/>
          <a:ln w="25560">
            <a:solidFill>
              <a:srgbClr val="4f6128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74" name="CustomShape 20"/>
          <p:cNvSpPr/>
          <p:nvPr/>
        </p:nvSpPr>
        <p:spPr>
          <a:xfrm>
            <a:off x="4741920" y="1183680"/>
            <a:ext cx="928440" cy="2595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100" spc="-1" strike="noStrike">
                <a:solidFill>
                  <a:srgbClr val="000000"/>
                </a:solidFill>
                <a:latin typeface="Calibri"/>
                <a:ea typeface="Calibri"/>
              </a:rPr>
              <a:t>EDUCAÇÃO</a:t>
            </a:r>
            <a:endParaRPr b="0" lang="pt-BR" sz="1100" spc="-1" strike="noStrike">
              <a:latin typeface="Arial"/>
            </a:endParaRPr>
          </a:p>
        </p:txBody>
      </p:sp>
      <p:sp>
        <p:nvSpPr>
          <p:cNvPr id="375" name="CustomShape 21"/>
          <p:cNvSpPr/>
          <p:nvPr/>
        </p:nvSpPr>
        <p:spPr>
          <a:xfrm>
            <a:off x="30600" y="1283400"/>
            <a:ext cx="9051480" cy="5051880"/>
          </a:xfrm>
          <a:prstGeom prst="rect">
            <a:avLst/>
          </a:prstGeom>
          <a:solidFill>
            <a:srgbClr val="bfbfb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76" name="CustomShape 22"/>
          <p:cNvSpPr/>
          <p:nvPr/>
        </p:nvSpPr>
        <p:spPr>
          <a:xfrm>
            <a:off x="2198160" y="3247920"/>
            <a:ext cx="6204960" cy="228636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spAutoFit/>
          </a:bodyPr>
          <a:p>
            <a:pPr marL="270000" indent="-305640"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Modernização da transparência, automação dos processos de  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	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auditoria e fomento ao controle social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Aprimoramento do relacionamento entre cidadão e 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	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Prefeitura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 Modernização e automação de processos internos da PBH 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Gestão estratégica de pessoas e valorização do servidor e do 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	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segurado</a:t>
            </a:r>
            <a:endParaRPr b="0" lang="pt-BR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pt-BR" sz="1800" spc="-1" strike="noStrike">
                <a:solidFill>
                  <a:srgbClr val="000000"/>
                </a:solidFill>
                <a:latin typeface="Calibri"/>
                <a:ea typeface="Calibri"/>
              </a:rPr>
              <a:t>- Modernização dos processos de gestão da receita tributária</a:t>
            </a:r>
            <a:endParaRPr b="0" lang="pt-BR" sz="1800" spc="-1" strike="noStrike">
              <a:latin typeface="Arial"/>
            </a:endParaRPr>
          </a:p>
        </p:txBody>
      </p:sp>
      <p:sp>
        <p:nvSpPr>
          <p:cNvPr id="377" name="CustomShape 23"/>
          <p:cNvSpPr/>
          <p:nvPr/>
        </p:nvSpPr>
        <p:spPr>
          <a:xfrm>
            <a:off x="2198160" y="3156480"/>
            <a:ext cx="6204960" cy="2426040"/>
          </a:xfrm>
          <a:prstGeom prst="rect">
            <a:avLst/>
          </a:prstGeom>
          <a:noFill/>
          <a:ln w="25560">
            <a:solidFill>
              <a:srgbClr val="366092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78" name="CustomShape 24"/>
          <p:cNvSpPr/>
          <p:nvPr/>
        </p:nvSpPr>
        <p:spPr>
          <a:xfrm>
            <a:off x="2296800" y="2896200"/>
            <a:ext cx="5868360" cy="33552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>
              <a:lnSpc>
                <a:spcPct val="100000"/>
              </a:lnSpc>
            </a:pPr>
            <a:r>
              <a:rPr b="1" lang="pt-BR" sz="1600" spc="-1" strike="noStrike">
                <a:solidFill>
                  <a:srgbClr val="000000"/>
                </a:solidFill>
                <a:latin typeface="Calibri"/>
                <a:ea typeface="Calibri"/>
              </a:rPr>
              <a:t>ATENDIMENTO AO CIDADÃO E MELHORIA DA GESTÃO PÚBLICA</a:t>
            </a:r>
            <a:endParaRPr b="0" lang="pt-BR" sz="1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66" dur="indefinite" restart="never" nodeType="tmRoot">
          <p:childTnLst>
            <p:seq>
              <p:cTn id="167" dur="indefinite" nodeType="mainSeq"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nodeType="after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nodeType="afterEffect" fill="hold" presetClass="entr" presetID="1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50"/>
                            </p:stCondLst>
                            <p:childTnLst>
                              <p:par>
                                <p:cTn id="176" nodeType="afterEffect" fill="hold" presetClass="entr" presetID="1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00"/>
                            </p:stCondLst>
                            <p:childTnLst>
                              <p:par>
                                <p:cTn id="179" nodeType="afterEffect" fill="hold" presetClass="entr" presetID="1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CustomShape 1"/>
          <p:cNvSpPr/>
          <p:nvPr/>
        </p:nvSpPr>
        <p:spPr>
          <a:xfrm>
            <a:off x="474840" y="421920"/>
            <a:ext cx="5019840" cy="516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2800" spc="-1" strike="noStrike">
                <a:solidFill>
                  <a:srgbClr val="17375e"/>
                </a:solidFill>
                <a:latin typeface="Calibri"/>
                <a:ea typeface="Arial"/>
              </a:rPr>
              <a:t>Principais Indicadores 2022-2025</a:t>
            </a:r>
            <a:endParaRPr b="0" lang="pt-BR" sz="2800" spc="-1" strike="noStrike">
              <a:latin typeface="Arial"/>
            </a:endParaRPr>
          </a:p>
        </p:txBody>
      </p:sp>
      <p:graphicFrame>
        <p:nvGraphicFramePr>
          <p:cNvPr id="380" name="Gráfico 7"/>
          <p:cNvGraphicFramePr/>
          <p:nvPr/>
        </p:nvGraphicFramePr>
        <p:xfrm>
          <a:off x="283320" y="1310760"/>
          <a:ext cx="4443120" cy="2794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381" name="Gráfico 3"/>
          <p:cNvGraphicFramePr/>
          <p:nvPr/>
        </p:nvGraphicFramePr>
        <p:xfrm>
          <a:off x="4853520" y="1339920"/>
          <a:ext cx="4177800" cy="2781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CustomShape 1"/>
          <p:cNvSpPr/>
          <p:nvPr/>
        </p:nvSpPr>
        <p:spPr>
          <a:xfrm>
            <a:off x="211680" y="1357200"/>
            <a:ext cx="8534520" cy="6234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marL="365040" indent="-364680" algn="just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Aprimoramento do Atendimento ao Cidadão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  <a:ea typeface="Arial"/>
              </a:rPr>
              <a:t> (desburocratização, ampliação dos serviços, digitalização): atendimentos no BH Resolve, no canal 156, no PBH APP; Portal de Serviços PBH;</a:t>
            </a:r>
            <a:endParaRPr b="0" lang="pt-BR" sz="2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pt-BR" sz="2000" spc="-1" strike="noStrike">
              <a:latin typeface="Arial"/>
            </a:endParaRPr>
          </a:p>
          <a:p>
            <a:pPr marL="365040" indent="-364680" algn="just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Promoção da inclusão digital à população em situação de vulnerabilidade social: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  <a:ea typeface="Arial"/>
              </a:rPr>
              <a:t> 218 vilas e favelas com internet implantada (sinal Wi-Fi), significando 100% de vilas e favelas atendidas até 2023;</a:t>
            </a:r>
            <a:endParaRPr b="0" lang="pt-BR" sz="20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endParaRPr b="0" lang="pt-BR" sz="2000" spc="-1" strike="noStrike">
              <a:latin typeface="Arial"/>
            </a:endParaRPr>
          </a:p>
          <a:p>
            <a:pPr marL="365040" indent="-364680" algn="just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Modernização e automação de processos internos da PBH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  <a:ea typeface="Arial"/>
              </a:rPr>
              <a:t>; </a:t>
            </a:r>
            <a:endParaRPr b="0" lang="pt-BR" sz="2000" spc="-1" strike="noStrike">
              <a:latin typeface="Arial"/>
            </a:endParaRPr>
          </a:p>
          <a:p>
            <a:pPr marL="390960" algn="just">
              <a:lnSpc>
                <a:spcPct val="100000"/>
              </a:lnSpc>
            </a:pPr>
            <a:endParaRPr b="0" lang="pt-BR" sz="2000" spc="-1" strike="noStrike">
              <a:latin typeface="Arial"/>
            </a:endParaRPr>
          </a:p>
          <a:p>
            <a:pPr marL="365040" indent="-364680" algn="just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Modernização dos processos de gestão da receita tributária</a:t>
            </a:r>
            <a:r>
              <a:rPr b="0" lang="pt-BR" sz="2000" spc="-1" strike="noStrike">
                <a:solidFill>
                  <a:srgbClr val="000000"/>
                </a:solidFill>
                <a:latin typeface="Calibri"/>
                <a:ea typeface="Arial"/>
              </a:rPr>
              <a:t> (Sistema de Integração, Gestão e Inteligência do ISSQN e de Auditoria e Fiscalização dos Tributos Mobiliários e Imobiliários);</a:t>
            </a:r>
            <a:endParaRPr b="0" lang="pt-BR" sz="2000" spc="-1" strike="noStrike">
              <a:latin typeface="Arial"/>
            </a:endParaRPr>
          </a:p>
          <a:p>
            <a:pPr marL="365040" indent="-364680" algn="just">
              <a:lnSpc>
                <a:spcPct val="100000"/>
              </a:lnSpc>
              <a:spcAft>
                <a:spcPts val="1800"/>
              </a:spcAft>
              <a:buClr>
                <a:srgbClr val="000000"/>
              </a:buClr>
              <a:buFont typeface="Arial"/>
              <a:buChar char="•"/>
            </a:pPr>
            <a:r>
              <a:rPr b="0" lang="pt-BR" sz="2000" spc="-1" strike="noStrike" u="sng">
                <a:solidFill>
                  <a:srgbClr val="000000"/>
                </a:solidFill>
                <a:uFillTx/>
                <a:latin typeface="Calibri"/>
                <a:ea typeface="Arial"/>
              </a:rPr>
              <a:t>Implantação do Sistema de Auditoria Integrada; construção e automatização das Trilhas de Auditoria; projeto de cidadania e participação social – Aluno Auditor.</a:t>
            </a:r>
            <a:endParaRPr b="0" lang="pt-BR" sz="2000" spc="-1" strike="noStrike">
              <a:latin typeface="Arial"/>
            </a:endParaRPr>
          </a:p>
          <a:p>
            <a:pPr algn="just">
              <a:lnSpc>
                <a:spcPct val="100000"/>
              </a:lnSpc>
              <a:spcAft>
                <a:spcPts val="1800"/>
              </a:spcAft>
            </a:pPr>
            <a:endParaRPr b="0" lang="pt-BR" sz="2000" spc="-1" strike="noStrike">
              <a:latin typeface="Arial"/>
            </a:endParaRPr>
          </a:p>
          <a:p>
            <a:pPr algn="just">
              <a:lnSpc>
                <a:spcPct val="100000"/>
              </a:lnSpc>
              <a:spcAft>
                <a:spcPts val="1800"/>
              </a:spcAft>
            </a:pPr>
            <a:endParaRPr b="0" lang="pt-BR" sz="2000" spc="-1" strike="noStrike">
              <a:latin typeface="Arial"/>
            </a:endParaRPr>
          </a:p>
        </p:txBody>
      </p:sp>
      <p:sp>
        <p:nvSpPr>
          <p:cNvPr id="383" name="CustomShape 2"/>
          <p:cNvSpPr/>
          <p:nvPr/>
        </p:nvSpPr>
        <p:spPr>
          <a:xfrm>
            <a:off x="469440" y="309600"/>
            <a:ext cx="4832280" cy="943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pt-BR" sz="2800" spc="-1" strike="noStrike">
                <a:solidFill>
                  <a:srgbClr val="17375e"/>
                </a:solidFill>
                <a:latin typeface="Calibri"/>
                <a:ea typeface="Arial"/>
              </a:rPr>
              <a:t>Principais Metas/</a:t>
            </a:r>
            <a:endParaRPr b="0" lang="pt-BR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pt-BR" sz="2800" spc="-1" strike="noStrike">
                <a:solidFill>
                  <a:srgbClr val="17375e"/>
                </a:solidFill>
                <a:latin typeface="Calibri"/>
                <a:ea typeface="Arial"/>
              </a:rPr>
              <a:t>Resultados Previstos 2022-2025</a:t>
            </a:r>
            <a:endParaRPr b="0" lang="pt-BR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81" dur="indefinite" restart="never" nodeType="tmRoot">
          <p:childTnLst>
            <p:seq>
              <p:cTn id="182" dur="indefinite" nodeType="mainSeq"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nodeType="afterEffect" fill="hold" presetClass="entr" presetID="2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187" dur="5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4" name="Imagem 1" descr=""/>
          <p:cNvPicPr/>
          <p:nvPr/>
        </p:nvPicPr>
        <p:blipFill>
          <a:blip r:embed="rId1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2365</TotalTime>
  <Application>LibreOffice/6.3.4.2$Windows_X86_64 LibreOffice_project/60da17e045e08f1793c57c00ba83cdfce946d0aa</Application>
  <Words>3620</Words>
  <Paragraphs>438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2017-02-07T13:32:31Z</dcterms:created>
  <dc:creator>Eliana</dc:creator>
  <dc:description/>
  <dc:language>pt-BR</dc:language>
  <cp:lastModifiedBy>Eliana Wiermam de Melo Wiermam</cp:lastModifiedBy>
  <dcterms:modified xsi:type="dcterms:W3CDTF">2021-10-14T11:03:50Z</dcterms:modified>
  <cp:revision>300</cp:revision>
  <dc:subject/>
  <dc:title>Apresentação do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12</vt:i4>
  </property>
  <property fmtid="{D5CDD505-2E9C-101B-9397-08002B2CF9AE}" pid="8" name="PresentationFormat">
    <vt:lpwstr>Apresentação na tela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36</vt:i4>
  </property>
</Properties>
</file>