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media/image7.jpeg" ContentType="image/jpeg"/>
  <Override PartName="/ppt/media/image1.png" ContentType="image/pn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lang="pt-BR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lang="pt-BR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pic>
        <p:nvPicPr>
          <p:cNvPr id="43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4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Line 1"/>
          <p:cNvSpPr/>
          <p:nvPr/>
        </p:nvSpPr>
        <p:spPr>
          <a:xfrm>
            <a:off x="8762760" y="0"/>
            <a:ext cx="36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75960" y="0"/>
            <a:ext cx="36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8991360" y="0"/>
            <a:ext cx="36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5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Line 5"/>
          <p:cNvSpPr/>
          <p:nvPr/>
        </p:nvSpPr>
        <p:spPr>
          <a:xfrm>
            <a:off x="8915400" y="0"/>
            <a:ext cx="36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/>
          <p:cNvSpPr/>
          <p:nvPr/>
        </p:nvSpPr>
        <p:spPr>
          <a:xfrm>
            <a:off x="8156520" y="5715000"/>
            <a:ext cx="548280" cy="548280"/>
          </a:xfrm>
          <a:prstGeom prst="ellipse">
            <a:avLst/>
          </a:prstGeom>
          <a:ln w="38160">
            <a:noFill/>
          </a:ln>
          <a:effectLst>
            <a:outerShdw blurRad="50800" dir="5400000" dist="2500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PlaceHolder 7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1320" cy="383760"/>
          </a:xfrm>
          <a:prstGeom prst="rect">
            <a:avLst/>
          </a:prstGeom>
        </p:spPr>
        <p:txBody>
          <a:bodyPr lIns="90000" rIns="90000" tIns="45000" bIns="45000" anchor="ctr"/>
          <a:p>
            <a:pPr algn="r">
              <a:lnSpc>
                <a:spcPct val="100000"/>
              </a:lnSpc>
            </a:pPr>
            <a:r>
              <a:rPr lang="pt-BR" sz="1200" spc="-1" strike="noStrike">
                <a:solidFill>
                  <a:srgbClr val="283138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27/03/18</a:t>
            </a:r>
            <a:endParaRPr lang="pt-BR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ftr"/>
          </p:nvPr>
        </p:nvSpPr>
        <p:spPr>
          <a:xfrm rot="5400000">
            <a:off x="6990480" y="3737160"/>
            <a:ext cx="3200040" cy="365400"/>
          </a:xfrm>
          <a:prstGeom prst="rect">
            <a:avLst/>
          </a:prstGeom>
        </p:spPr>
        <p:txBody>
          <a:bodyPr lIns="90000" rIns="90000" tIns="45000" bIns="45000" anchor="ctr"/>
          <a:p>
            <a:endParaRPr lang="pt-BR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sldNum"/>
          </p:nvPr>
        </p:nvSpPr>
        <p:spPr>
          <a:xfrm>
            <a:off x="8129160" y="5734080"/>
            <a:ext cx="609120" cy="520920"/>
          </a:xfrm>
          <a:prstGeom prst="rect">
            <a:avLst/>
          </a:prstGeom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fld id="{D556FC80-7C03-4F03-B473-97259FE3224C}" type="slidenum">
              <a:rPr b="1" lang="pt-BR" sz="1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&lt;número&gt;</a:t>
            </a:fld>
            <a:endParaRPr lang="pt-BR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lang="pt-BR" sz="18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Clique para editar o formato do texto do título</a:t>
            </a:r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  <p:sp>
        <p:nvSpPr>
          <p:cNvPr id="10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Clique para editar o formato do texto da estrutura de tópicos</a:t>
            </a:r>
            <a:endParaRPr lang="pt-BR" sz="24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8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2.º nível da estrutura de tópicos</a:t>
            </a:r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8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3.º nível da estrutura de tópicos</a:t>
            </a:r>
            <a:endParaRPr lang="pt-BR" sz="18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6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4.º nível da estrutura de tópicos</a:t>
            </a:r>
            <a:endParaRPr lang="pt-BR" sz="16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5.º nível da estrutura de tópicos</a:t>
            </a:r>
            <a:endParaRPr lang="pt-BR" sz="20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6.º nível da estrutura de tópicos</a:t>
            </a:r>
            <a:endParaRPr lang="pt-BR" sz="20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spc="-1" strike="noStrike">
                <a:solidFill>
                  <a:srgbClr val="ff8600"/>
                </a:solidFill>
                <a:uFill>
                  <a:solidFill>
                    <a:srgbClr val="ffffff"/>
                  </a:solidFill>
                </a:uFill>
                <a:latin typeface="Century Schoolbook"/>
              </a:rPr>
              <a:t>7.º nível da estrutura de tópicos</a:t>
            </a:r>
            <a:endParaRPr lang="pt-BR" sz="2000" spc="-1" strike="noStrike">
              <a:solidFill>
                <a:srgbClr val="ff8600"/>
              </a:solidFill>
              <a:uFill>
                <a:solidFill>
                  <a:srgbClr val="ffffff"/>
                </a:solidFill>
              </a:u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jpeg"/><Relationship Id="rId3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jpeg"/><Relationship Id="rId3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image" Target="../media/image23.jpe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" descr=""/>
          <p:cNvPicPr/>
          <p:nvPr/>
        </p:nvPicPr>
        <p:blipFill>
          <a:blip r:embed="rId1"/>
          <a:stretch/>
        </p:blipFill>
        <p:spPr>
          <a:xfrm>
            <a:off x="1934280" y="-3240"/>
            <a:ext cx="5271480" cy="6857640"/>
          </a:xfrm>
          <a:prstGeom prst="rect">
            <a:avLst/>
          </a:prstGeom>
          <a:ln>
            <a:noFill/>
          </a:ln>
        </p:spPr>
      </p:pic>
    </p:spTree>
  </p:cSld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602640" y="404640"/>
            <a:ext cx="7722720" cy="1766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pt-BR" sz="2200" spc="-1" strike="noStrike">
                <a:solidFill>
                  <a:srgbClr val="1e252a"/>
                </a:solidFill>
                <a:uFill>
                  <a:solidFill>
                    <a:srgbClr val="ffffff"/>
                  </a:solidFill>
                </a:uFill>
                <a:latin typeface="Arial Rounded MT Bold"/>
              </a:rPr>
              <a:t>O TÍTULO DE PROPRIEDADE TEM SIDO UMA REIVINDICAÇÃO CENTRAL NA LUTA PELA MORADIA EM VÁRIAS PARTES DO ESTADO E DO PAÍS. ELE É VISTO COMO UM PASSO FUNDAMENTAL PARA A SEGURANÇA HABITACIONAL E NA PREVENÇÃO A REMOÇÕES. </a:t>
            </a: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47" name="Picture 2" descr=""/>
          <p:cNvPicPr/>
          <p:nvPr/>
        </p:nvPicPr>
        <p:blipFill>
          <a:blip r:embed="rId1"/>
          <a:stretch/>
        </p:blipFill>
        <p:spPr>
          <a:xfrm>
            <a:off x="323640" y="2709000"/>
            <a:ext cx="8424720" cy="3717360"/>
          </a:xfrm>
          <a:prstGeom prst="rect">
            <a:avLst/>
          </a:prstGeom>
          <a:ln>
            <a:noFill/>
          </a:ln>
        </p:spPr>
      </p:pic>
      <p:pic>
        <p:nvPicPr>
          <p:cNvPr id="48" name="Imagem 3" descr=""/>
          <p:cNvPicPr/>
          <p:nvPr/>
        </p:nvPicPr>
        <p:blipFill>
          <a:blip r:embed="rId2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stomShape 1"/>
          <p:cNvSpPr/>
          <p:nvPr/>
        </p:nvSpPr>
        <p:spPr>
          <a:xfrm>
            <a:off x="587880" y="836640"/>
            <a:ext cx="7718760" cy="463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457200" indent="-456840" algn="ctr">
              <a:lnSpc>
                <a:spcPct val="100000"/>
              </a:lnSpc>
              <a:buClr>
                <a:srgbClr val="283138"/>
              </a:buClr>
              <a:buFont typeface="Arial"/>
              <a:buChar char="•"/>
            </a:pPr>
            <a:r>
              <a:rPr lang="pt-BR" sz="2800" spc="-1" strike="noStrike">
                <a:solidFill>
                  <a:srgbClr val="283138"/>
                </a:solidFill>
                <a:uFill>
                  <a:solidFill>
                    <a:srgbClr val="ffffff"/>
                  </a:solidFill>
                </a:uFill>
                <a:latin typeface="Arial Rounded MT Bold"/>
              </a:rPr>
              <a:t>VÁRIAS FAMÍLIAS ENFRENTAM ENTRAVES JUDICIAIS QUE SE ARRASTAM HÁ ANOS PARA CONSEGUIREM O TÍTULO DE PROPRIEDADE.</a:t>
            </a: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457200" indent="-456840" algn="ctr">
              <a:lnSpc>
                <a:spcPct val="100000"/>
              </a:lnSpc>
              <a:buClr>
                <a:srgbClr val="283138"/>
              </a:buClr>
              <a:buFont typeface="Arial"/>
              <a:buChar char="•"/>
            </a:pPr>
            <a:r>
              <a:rPr lang="pt-BR" sz="2800" spc="-1" strike="noStrike">
                <a:solidFill>
                  <a:srgbClr val="283138"/>
                </a:solidFill>
                <a:uFill>
                  <a:solidFill>
                    <a:srgbClr val="ffffff"/>
                  </a:solidFill>
                </a:uFill>
                <a:latin typeface="Arial Rounded MT Bold"/>
              </a:rPr>
              <a:t>OS MORADORES DO CONJUNTO DE CASAS VILA BETÂNIA ESPERAM HÁ 20 ANOS PELO RECONHECIMENTO LEGAL DE SUAS PROPRIEDADES.</a:t>
            </a: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0" name="Imagem 3" descr=""/>
          <p:cNvPicPr/>
          <p:nvPr/>
        </p:nvPicPr>
        <p:blipFill>
          <a:blip r:embed="rId1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2" descr=""/>
          <p:cNvPicPr/>
          <p:nvPr/>
        </p:nvPicPr>
        <p:blipFill>
          <a:blip r:embed="rId1"/>
          <a:stretch/>
        </p:blipFill>
        <p:spPr>
          <a:xfrm>
            <a:off x="1592280" y="2205000"/>
            <a:ext cx="5499720" cy="3093480"/>
          </a:xfrm>
          <a:prstGeom prst="rect">
            <a:avLst/>
          </a:prstGeom>
          <a:ln>
            <a:noFill/>
          </a:ln>
        </p:spPr>
      </p:pic>
      <p:sp>
        <p:nvSpPr>
          <p:cNvPr id="52" name="CustomShape 1"/>
          <p:cNvSpPr/>
          <p:nvPr/>
        </p:nvSpPr>
        <p:spPr>
          <a:xfrm>
            <a:off x="539640" y="675360"/>
            <a:ext cx="8064360" cy="118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pt-BR" sz="2400" spc="-1" strike="noStrike">
                <a:solidFill>
                  <a:srgbClr val="283138"/>
                </a:solidFill>
                <a:uFill>
                  <a:solidFill>
                    <a:srgbClr val="ffffff"/>
                  </a:solidFill>
                </a:uFill>
                <a:latin typeface="Arial Rounded MT Bold"/>
              </a:rPr>
              <a:t>COMISSÃO DE MORADORES DA RUA B1 SE REÚNE COM O VEREADOR IRLAN MELO PARA FALAR SOBRE A REGULARIZAÇÃO</a:t>
            </a: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3" name="Imagem 3" descr=""/>
          <p:cNvPicPr/>
          <p:nvPr/>
        </p:nvPicPr>
        <p:blipFill>
          <a:blip r:embed="rId2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2" descr=""/>
          <p:cNvPicPr/>
          <p:nvPr/>
        </p:nvPicPr>
        <p:blipFill>
          <a:blip r:embed="rId1"/>
          <a:stretch/>
        </p:blipFill>
        <p:spPr>
          <a:xfrm>
            <a:off x="1619640" y="1052640"/>
            <a:ext cx="5306760" cy="5397840"/>
          </a:xfrm>
          <a:prstGeom prst="rect">
            <a:avLst/>
          </a:prstGeom>
          <a:ln>
            <a:noFill/>
          </a:ln>
        </p:spPr>
      </p:pic>
      <p:sp>
        <p:nvSpPr>
          <p:cNvPr id="55" name="CustomShape 1"/>
          <p:cNvSpPr/>
          <p:nvPr/>
        </p:nvSpPr>
        <p:spPr>
          <a:xfrm>
            <a:off x="1423440" y="324000"/>
            <a:ext cx="6103440" cy="57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lang="pt-BR" sz="3200" spc="-1" strike="noStrike">
                <a:solidFill>
                  <a:srgbClr val="283138"/>
                </a:solidFill>
                <a:uFill>
                  <a:solidFill>
                    <a:srgbClr val="ffffff"/>
                  </a:solidFill>
                </a:uFill>
                <a:latin typeface="Arial Rounded MT Bold"/>
              </a:rPr>
              <a:t>UM OFÍCIO É ENVIADO À PBH </a:t>
            </a: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56" name="Imagem 7" descr=""/>
          <p:cNvPicPr/>
          <p:nvPr/>
        </p:nvPicPr>
        <p:blipFill>
          <a:blip r:embed="rId2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2" descr=""/>
          <p:cNvPicPr/>
          <p:nvPr/>
        </p:nvPicPr>
        <p:blipFill>
          <a:blip r:embed="rId1"/>
          <a:stretch/>
        </p:blipFill>
        <p:spPr>
          <a:xfrm>
            <a:off x="179640" y="2565000"/>
            <a:ext cx="4505040" cy="3588120"/>
          </a:xfrm>
          <a:prstGeom prst="rect">
            <a:avLst/>
          </a:prstGeom>
          <a:ln>
            <a:noFill/>
          </a:ln>
        </p:spPr>
      </p:pic>
      <p:pic>
        <p:nvPicPr>
          <p:cNvPr id="58" name="Picture 3" descr=""/>
          <p:cNvPicPr/>
          <p:nvPr/>
        </p:nvPicPr>
        <p:blipFill>
          <a:blip r:embed="rId2"/>
          <a:stretch/>
        </p:blipFill>
        <p:spPr>
          <a:xfrm>
            <a:off x="4813200" y="2577240"/>
            <a:ext cx="3926520" cy="3588120"/>
          </a:xfrm>
          <a:prstGeom prst="rect">
            <a:avLst/>
          </a:prstGeom>
          <a:ln>
            <a:noFill/>
          </a:ln>
        </p:spPr>
      </p:pic>
      <p:sp>
        <p:nvSpPr>
          <p:cNvPr id="59" name="CustomShape 1"/>
          <p:cNvSpPr/>
          <p:nvPr/>
        </p:nvSpPr>
        <p:spPr>
          <a:xfrm>
            <a:off x="467640" y="692640"/>
            <a:ext cx="7984080" cy="1065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pt-BR" sz="3200" spc="-1" strike="noStrike">
                <a:solidFill>
                  <a:srgbClr val="283138"/>
                </a:solidFill>
                <a:uFill>
                  <a:solidFill>
                    <a:srgbClr val="ffffff"/>
                  </a:solidFill>
                </a:uFill>
                <a:latin typeface="Arial Rounded MT Bold"/>
              </a:rPr>
              <a:t>REUNIÃO NA COHAB COM O SECRETÁRIO ALESSANDRO MARQUES</a:t>
            </a:r>
            <a:endParaRPr lang="pt-BR" sz="18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60" name="Imagem 5" descr=""/>
          <p:cNvPicPr/>
          <p:nvPr/>
        </p:nvPicPr>
        <p:blipFill>
          <a:blip r:embed="rId3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Imagem 5" descr=""/>
          <p:cNvPicPr/>
          <p:nvPr/>
        </p:nvPicPr>
        <p:blipFill>
          <a:blip r:embed="rId1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  <p:pic>
        <p:nvPicPr>
          <p:cNvPr id="62" name="Picture 2" descr=""/>
          <p:cNvPicPr/>
          <p:nvPr/>
        </p:nvPicPr>
        <p:blipFill>
          <a:blip r:embed="rId2"/>
          <a:stretch/>
        </p:blipFill>
        <p:spPr>
          <a:xfrm>
            <a:off x="1907640" y="188640"/>
            <a:ext cx="4752000" cy="6336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Imagem 5" descr=""/>
          <p:cNvPicPr/>
          <p:nvPr/>
        </p:nvPicPr>
        <p:blipFill>
          <a:blip r:embed="rId1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  <p:pic>
        <p:nvPicPr>
          <p:cNvPr id="64" name="Picture 2" descr=""/>
          <p:cNvPicPr/>
          <p:nvPr/>
        </p:nvPicPr>
        <p:blipFill>
          <a:blip r:embed="rId2"/>
          <a:stretch/>
        </p:blipFill>
        <p:spPr>
          <a:xfrm>
            <a:off x="1835640" y="260640"/>
            <a:ext cx="5400360" cy="62402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Imagem 5" descr=""/>
          <p:cNvPicPr/>
          <p:nvPr/>
        </p:nvPicPr>
        <p:blipFill>
          <a:blip r:embed="rId1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  <p:pic>
        <p:nvPicPr>
          <p:cNvPr id="66" name="Picture 2" descr=""/>
          <p:cNvPicPr/>
          <p:nvPr/>
        </p:nvPicPr>
        <p:blipFill>
          <a:blip r:embed="rId2"/>
          <a:stretch/>
        </p:blipFill>
        <p:spPr>
          <a:xfrm>
            <a:off x="1043640" y="260640"/>
            <a:ext cx="6300360" cy="62643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" dur="indefinite" restart="never" nodeType="tmRoot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Imagem 5" descr=""/>
          <p:cNvPicPr/>
          <p:nvPr/>
        </p:nvPicPr>
        <p:blipFill>
          <a:blip r:embed="rId1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  <p:pic>
        <p:nvPicPr>
          <p:cNvPr id="68" name="Picture 2" descr=""/>
          <p:cNvPicPr/>
          <p:nvPr/>
        </p:nvPicPr>
        <p:blipFill>
          <a:blip r:embed="rId2"/>
          <a:stretch/>
        </p:blipFill>
        <p:spPr>
          <a:xfrm>
            <a:off x="1763640" y="188640"/>
            <a:ext cx="5472360" cy="64324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7" dur="indefinite" restart="never" nodeType="tmRoot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m 5" descr=""/>
          <p:cNvPicPr/>
          <p:nvPr/>
        </p:nvPicPr>
        <p:blipFill>
          <a:blip r:embed="rId1"/>
          <a:stretch/>
        </p:blipFill>
        <p:spPr>
          <a:xfrm>
            <a:off x="7524360" y="5373360"/>
            <a:ext cx="1200960" cy="1200960"/>
          </a:xfrm>
          <a:prstGeom prst="rect">
            <a:avLst/>
          </a:prstGeom>
          <a:ln>
            <a:noFill/>
          </a:ln>
        </p:spPr>
      </p:pic>
      <p:pic>
        <p:nvPicPr>
          <p:cNvPr id="70" name="Picture 2" descr=""/>
          <p:cNvPicPr/>
          <p:nvPr/>
        </p:nvPicPr>
        <p:blipFill>
          <a:blip r:embed="rId2"/>
          <a:stretch/>
        </p:blipFill>
        <p:spPr>
          <a:xfrm>
            <a:off x="1979640" y="95400"/>
            <a:ext cx="5040360" cy="67204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9" dur="indefinite" restart="never" nodeType="tmRoot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163</TotalTime>
  <Application>LibreOffice/5.0.6.3$Windows_x86 LibreOffice_project/490fc03b25318460cfc54456516ea2519c11d1aa</Application>
  <Paragraphs>7</Paragraphs>
  <Company>CMBH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2018-03-26T20:10:39Z</dcterms:created>
  <dc:creator>Tais  Angélica do Carmo</dc:creator>
  <dc:language>pt-BR</dc:language>
  <dcterms:modified xsi:type="dcterms:W3CDTF">2018-03-27T09:36:03Z</dcterms:modified>
  <cp:revision>9</cp:revision>
  <dc:title>Apresentação do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CMBH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Apresentação na tela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10</vt:i4>
  </property>
</Properties>
</file>