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0"/>
  </p:notesMasterIdLst>
  <p:sldIdLst>
    <p:sldId id="274" r:id="rId2"/>
    <p:sldId id="302" r:id="rId3"/>
    <p:sldId id="352" r:id="rId4"/>
    <p:sldId id="350" r:id="rId5"/>
    <p:sldId id="351" r:id="rId6"/>
    <p:sldId id="353" r:id="rId7"/>
    <p:sldId id="354" r:id="rId8"/>
    <p:sldId id="280" r:id="rId9"/>
    <p:sldId id="284" r:id="rId10"/>
    <p:sldId id="292" r:id="rId11"/>
    <p:sldId id="288" r:id="rId12"/>
    <p:sldId id="300" r:id="rId13"/>
    <p:sldId id="293" r:id="rId14"/>
    <p:sldId id="276" r:id="rId15"/>
    <p:sldId id="267" r:id="rId16"/>
    <p:sldId id="295" r:id="rId17"/>
    <p:sldId id="294" r:id="rId18"/>
    <p:sldId id="278" r:id="rId19"/>
    <p:sldId id="257" r:id="rId20"/>
    <p:sldId id="303" r:id="rId21"/>
    <p:sldId id="265" r:id="rId22"/>
    <p:sldId id="304" r:id="rId23"/>
    <p:sldId id="286" r:id="rId24"/>
    <p:sldId id="285" r:id="rId25"/>
    <p:sldId id="283" r:id="rId26"/>
    <p:sldId id="266" r:id="rId27"/>
    <p:sldId id="272" r:id="rId28"/>
    <p:sldId id="264" r:id="rId29"/>
    <p:sldId id="262" r:id="rId30"/>
    <p:sldId id="271" r:id="rId31"/>
    <p:sldId id="270" r:id="rId32"/>
    <p:sldId id="268" r:id="rId33"/>
    <p:sldId id="269" r:id="rId34"/>
    <p:sldId id="345" r:id="rId35"/>
    <p:sldId id="343" r:id="rId36"/>
    <p:sldId id="344" r:id="rId37"/>
    <p:sldId id="346" r:id="rId38"/>
    <p:sldId id="347" r:id="rId39"/>
    <p:sldId id="281" r:id="rId40"/>
    <p:sldId id="282" r:id="rId41"/>
    <p:sldId id="306" r:id="rId42"/>
    <p:sldId id="348" r:id="rId43"/>
    <p:sldId id="305" r:id="rId44"/>
    <p:sldId id="301" r:id="rId45"/>
    <p:sldId id="308" r:id="rId46"/>
    <p:sldId id="311" r:id="rId47"/>
    <p:sldId id="316" r:id="rId48"/>
    <p:sldId id="317" r:id="rId49"/>
    <p:sldId id="340" r:id="rId50"/>
    <p:sldId id="341" r:id="rId51"/>
    <p:sldId id="339" r:id="rId52"/>
    <p:sldId id="313" r:id="rId53"/>
    <p:sldId id="314" r:id="rId54"/>
    <p:sldId id="315" r:id="rId55"/>
    <p:sldId id="310" r:id="rId56"/>
    <p:sldId id="309" r:id="rId57"/>
    <p:sldId id="330" r:id="rId58"/>
    <p:sldId id="331" r:id="rId59"/>
    <p:sldId id="322" r:id="rId60"/>
    <p:sldId id="333" r:id="rId61"/>
    <p:sldId id="332" r:id="rId62"/>
    <p:sldId id="334" r:id="rId63"/>
    <p:sldId id="335" r:id="rId64"/>
    <p:sldId id="336" r:id="rId65"/>
    <p:sldId id="337" r:id="rId66"/>
    <p:sldId id="338" r:id="rId67"/>
    <p:sldId id="323" r:id="rId68"/>
    <p:sldId id="324" r:id="rId69"/>
    <p:sldId id="318" r:id="rId70"/>
    <p:sldId id="319" r:id="rId71"/>
    <p:sldId id="320" r:id="rId72"/>
    <p:sldId id="321" r:id="rId73"/>
    <p:sldId id="327" r:id="rId74"/>
    <p:sldId id="328" r:id="rId75"/>
    <p:sldId id="325" r:id="rId76"/>
    <p:sldId id="326" r:id="rId77"/>
    <p:sldId id="329" r:id="rId78"/>
    <p:sldId id="349" r:id="rId79"/>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71" autoAdjust="0"/>
    <p:restoredTop sz="94689" autoAdjust="0"/>
  </p:normalViewPr>
  <p:slideViewPr>
    <p:cSldViewPr>
      <p:cViewPr varScale="1">
        <p:scale>
          <a:sx n="87" d="100"/>
          <a:sy n="87" d="100"/>
        </p:scale>
        <p:origin x="-864"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42DE44-A413-4B7D-83D4-6381F5F19504}" type="datetimeFigureOut">
              <a:rPr lang="pt-BR" smtClean="0"/>
              <a:t>12/06/2017</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F39526-0022-4D70-8D1D-4F2B2F9277BB}" type="slidenum">
              <a:rPr lang="pt-BR" smtClean="0"/>
              <a:t>‹nº›</a:t>
            </a:fld>
            <a:endParaRPr lang="pt-BR"/>
          </a:p>
        </p:txBody>
      </p:sp>
    </p:spTree>
    <p:extLst>
      <p:ext uri="{BB962C8B-B14F-4D97-AF65-F5344CB8AC3E}">
        <p14:creationId xmlns:p14="http://schemas.microsoft.com/office/powerpoint/2010/main" val="4016851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PAMPULHA – LUTA CONTRA A VERTICALIZAÇÃO DO CARTÃO POSTAL DE BH</a:t>
            </a:r>
          </a:p>
          <a:p>
            <a:endParaRPr lang="pt-BR" dirty="0"/>
          </a:p>
        </p:txBody>
      </p:sp>
      <p:sp>
        <p:nvSpPr>
          <p:cNvPr id="4" name="Espaço Reservado para Número de Slide 3"/>
          <p:cNvSpPr>
            <a:spLocks noGrp="1"/>
          </p:cNvSpPr>
          <p:nvPr>
            <p:ph type="sldNum" sz="quarter" idx="10"/>
          </p:nvPr>
        </p:nvSpPr>
        <p:spPr/>
        <p:txBody>
          <a:bodyPr/>
          <a:lstStyle/>
          <a:p>
            <a:fld id="{32F39526-0022-4D70-8D1D-4F2B2F9277BB}" type="slidenum">
              <a:rPr lang="pt-BR" smtClean="0"/>
              <a:t>14</a:t>
            </a:fld>
            <a:endParaRPr lang="pt-BR"/>
          </a:p>
        </p:txBody>
      </p:sp>
    </p:spTree>
    <p:extLst>
      <p:ext uri="{BB962C8B-B14F-4D97-AF65-F5344CB8AC3E}">
        <p14:creationId xmlns:p14="http://schemas.microsoft.com/office/powerpoint/2010/main" val="404878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MOBILIZAÇÃO NO ENTORNO DA LAGOA CONTRA A VERTICALIZAÇÃO/CONSTRUÇÕES HOTÉIS</a:t>
            </a:r>
          </a:p>
          <a:p>
            <a:endParaRPr lang="pt-BR" dirty="0"/>
          </a:p>
        </p:txBody>
      </p:sp>
      <p:sp>
        <p:nvSpPr>
          <p:cNvPr id="4" name="Espaço Reservado para Número de Slide 3"/>
          <p:cNvSpPr>
            <a:spLocks noGrp="1"/>
          </p:cNvSpPr>
          <p:nvPr>
            <p:ph type="sldNum" sz="quarter" idx="10"/>
          </p:nvPr>
        </p:nvSpPr>
        <p:spPr/>
        <p:txBody>
          <a:bodyPr/>
          <a:lstStyle/>
          <a:p>
            <a:fld id="{32F39526-0022-4D70-8D1D-4F2B2F9277BB}" type="slidenum">
              <a:rPr lang="pt-BR" smtClean="0"/>
              <a:t>15</a:t>
            </a:fld>
            <a:endParaRPr lang="pt-BR"/>
          </a:p>
        </p:txBody>
      </p:sp>
    </p:spTree>
    <p:extLst>
      <p:ext uri="{BB962C8B-B14F-4D97-AF65-F5344CB8AC3E}">
        <p14:creationId xmlns:p14="http://schemas.microsoft.com/office/powerpoint/2010/main" val="3193965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3308F1F1-57EF-4666-8308-79606136DFD9}" type="datetimeFigureOut">
              <a:rPr lang="pt-BR" smtClean="0"/>
              <a:t>12/06/2017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298790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3308F1F1-57EF-4666-8308-79606136DFD9}" type="datetimeFigureOut">
              <a:rPr lang="pt-BR" smtClean="0"/>
              <a:t>12/06/2017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2372876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3308F1F1-57EF-4666-8308-79606136DFD9}" type="datetimeFigureOut">
              <a:rPr lang="pt-BR" smtClean="0"/>
              <a:t>12/06/2017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1031610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3308F1F1-57EF-4666-8308-79606136DFD9}" type="datetimeFigureOut">
              <a:rPr lang="pt-BR" smtClean="0"/>
              <a:t>12/06/2017</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2624552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3308F1F1-57EF-4666-8308-79606136DFD9}" type="datetimeFigureOut">
              <a:rPr lang="pt-BR" smtClean="0"/>
              <a:t>12/06/2017</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3169961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3308F1F1-57EF-4666-8308-79606136DFD9}" type="datetimeFigureOut">
              <a:rPr lang="pt-BR" smtClean="0"/>
              <a:t>12/06/2017</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3887419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3308F1F1-57EF-4666-8308-79606136DFD9}" type="datetimeFigureOut">
              <a:rPr lang="pt-BR" smtClean="0"/>
              <a:t>12/06/2017</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2687940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3308F1F1-57EF-4666-8308-79606136DFD9}" type="datetimeFigureOut">
              <a:rPr lang="pt-BR" smtClean="0"/>
              <a:t>12/06/2017</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3349897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3308F1F1-57EF-4666-8308-79606136DFD9}" type="datetimeFigureOut">
              <a:rPr lang="pt-BR" smtClean="0"/>
              <a:t>12/06/2017</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4009086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3308F1F1-57EF-4666-8308-79606136DFD9}" type="datetimeFigureOut">
              <a:rPr lang="pt-BR" smtClean="0"/>
              <a:t>12/06/2017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1179270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3308F1F1-57EF-4666-8308-79606136DFD9}" type="datetimeFigureOut">
              <a:rPr lang="pt-BR" smtClean="0"/>
              <a:t>12/06/2017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6A0189D-6B6A-4FDF-8B69-E48D7E8B4F29}" type="slidenum">
              <a:rPr lang="pt-BR" smtClean="0"/>
              <a:t>‹nº›</a:t>
            </a:fld>
            <a:endParaRPr lang="pt-BR"/>
          </a:p>
        </p:txBody>
      </p:sp>
    </p:spTree>
    <p:extLst>
      <p:ext uri="{BB962C8B-B14F-4D97-AF65-F5344CB8AC3E}">
        <p14:creationId xmlns:p14="http://schemas.microsoft.com/office/powerpoint/2010/main" val="1021652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08F1F1-57EF-4666-8308-79606136DFD9}" type="datetimeFigureOut">
              <a:rPr lang="pt-BR" smtClean="0"/>
              <a:t>12/06/2017</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A0189D-6B6A-4FDF-8B69-E48D7E8B4F29}" type="slidenum">
              <a:rPr lang="pt-BR" smtClean="0"/>
              <a:t>‹nº›</a:t>
            </a:fld>
            <a:endParaRPr lang="pt-BR"/>
          </a:p>
        </p:txBody>
      </p:sp>
    </p:spTree>
    <p:extLst>
      <p:ext uri="{BB962C8B-B14F-4D97-AF65-F5344CB8AC3E}">
        <p14:creationId xmlns:p14="http://schemas.microsoft.com/office/powerpoint/2010/main" val="616197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www.facebook.com/novomambh/?ref=aymt_homepage_panel" TargetMode="External"/><Relationship Id="rId2" Type="http://schemas.openxmlformats.org/officeDocument/2006/relationships/hyperlink" Target="http://www.mambh.com.br/"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34797" cy="6858000"/>
          </a:xfrm>
          <a:solidFill>
            <a:schemeClr val="accent3"/>
          </a:solidFill>
        </p:spPr>
        <p:txBody>
          <a:bodyPr/>
          <a:lstStyle/>
          <a:p>
            <a:endParaRPr lang="pt-BR" dirty="0"/>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908720"/>
            <a:ext cx="7344816" cy="44644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4998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9049"/>
            <a:ext cx="9144000" cy="6877050"/>
          </a:xfrm>
          <a:solidFill>
            <a:srgbClr val="92D050"/>
          </a:solidFill>
        </p:spPr>
        <p:txBody>
          <a:bodyPr>
            <a:normAutofit fontScale="90000"/>
          </a:bodyPr>
          <a:lstStyle/>
          <a:p>
            <a:r>
              <a:rPr lang="pt-BR" sz="2700" b="1" dirty="0"/>
              <a:t/>
            </a:r>
            <a:br>
              <a:rPr lang="pt-BR" sz="2700" b="1" dirty="0"/>
            </a:br>
            <a:r>
              <a:rPr lang="pt-BR" sz="2700" b="1" dirty="0"/>
              <a:t/>
            </a:r>
            <a:br>
              <a:rPr lang="pt-BR" sz="2700" b="1" dirty="0"/>
            </a:br>
            <a:r>
              <a:rPr lang="pt-BR" sz="2700" b="1" dirty="0"/>
              <a:t/>
            </a:r>
            <a:br>
              <a:rPr lang="pt-BR" sz="2700" b="1" dirty="0"/>
            </a:br>
            <a:r>
              <a:rPr lang="pt-BR" sz="2700" b="1" dirty="0"/>
              <a:t/>
            </a:r>
            <a:br>
              <a:rPr lang="pt-BR" sz="2700" b="1" dirty="0"/>
            </a:br>
            <a:r>
              <a:rPr lang="pt-BR" sz="2700" b="1" dirty="0"/>
              <a:t/>
            </a:r>
            <a:br>
              <a:rPr lang="pt-BR" sz="2700" b="1" dirty="0"/>
            </a:br>
            <a:r>
              <a:rPr lang="pt-BR" sz="2700" b="1" dirty="0"/>
              <a:t/>
            </a:r>
            <a:br>
              <a:rPr lang="pt-BR" sz="2700" b="1" dirty="0"/>
            </a:br>
            <a:r>
              <a:rPr lang="pt-BR" sz="2700" b="1" dirty="0"/>
              <a:t/>
            </a:r>
            <a:br>
              <a:rPr lang="pt-BR" sz="2700" b="1" dirty="0"/>
            </a:br>
            <a:r>
              <a:rPr lang="pt-BR" sz="2700" b="1" dirty="0"/>
              <a:t>O DEVER DE SE DEFENDER A COISA PÚBLICA</a:t>
            </a:r>
            <a:br>
              <a:rPr lang="pt-BR" sz="2700" b="1" dirty="0"/>
            </a:br>
            <a:r>
              <a:rPr lang="pt-BR" sz="2700" b="1" dirty="0"/>
              <a:t>CF/88</a:t>
            </a:r>
            <a:br>
              <a:rPr lang="pt-BR" sz="2700" b="1" dirty="0"/>
            </a:br>
            <a:r>
              <a:rPr lang="pt-BR" sz="2200" b="1" dirty="0"/>
              <a:t>Art. 5º Todos são iguais perante a lei...</a:t>
            </a:r>
            <a:r>
              <a:rPr lang="pt-BR" sz="2200" dirty="0"/>
              <a:t/>
            </a:r>
            <a:br>
              <a:rPr lang="pt-BR" sz="2200" dirty="0"/>
            </a:br>
            <a:r>
              <a:rPr lang="pt-BR" sz="2200" b="1" dirty="0">
                <a:effectLst>
                  <a:outerShdw blurRad="38100" dist="38100" dir="2700000" algn="tl">
                    <a:srgbClr val="000000">
                      <a:alpha val="43137"/>
                    </a:srgbClr>
                  </a:outerShdw>
                </a:effectLst>
              </a:rPr>
              <a:t>Cidadão</a:t>
            </a:r>
            <a:r>
              <a:rPr lang="pt-BR" sz="2200" b="1" dirty="0"/>
              <a:t>...</a:t>
            </a:r>
            <a:br>
              <a:rPr lang="pt-BR" sz="2200" b="1" dirty="0"/>
            </a:br>
            <a:r>
              <a:rPr lang="pt-BR" sz="2200" b="1" dirty="0"/>
              <a:t>LXXIII - qualquer cidadão é parte legítima para propor ação popular que vise a anular ato lesivo ao patrimônio público ou de entidade de que o Estado participe, à moralidade administrativa, ao meio ambiente e ao patrimônio histórico e cultural, ficando o autor, salvo comprovada má-fé, isento de custas judiciais e do ônus da sucumbência;</a:t>
            </a:r>
            <a:br>
              <a:rPr lang="pt-BR" sz="2200" b="1" dirty="0"/>
            </a:br>
            <a:r>
              <a:rPr lang="pt-BR" sz="2200" b="1" u="sng" dirty="0"/>
              <a:t>Município</a:t>
            </a:r>
            <a:r>
              <a:rPr lang="pt-BR" sz="2200" b="1" dirty="0"/>
              <a:t>...</a:t>
            </a:r>
            <a:br>
              <a:rPr lang="pt-BR" sz="2200" b="1" dirty="0"/>
            </a:br>
            <a:r>
              <a:rPr lang="pt-BR" sz="2200" b="1" dirty="0"/>
              <a:t>Art. 23. É competência comum da União, dos Estados, do Distrito Federal e dos Municípios:</a:t>
            </a:r>
            <a:br>
              <a:rPr lang="pt-BR" sz="2200" b="1" dirty="0"/>
            </a:br>
            <a:r>
              <a:rPr lang="pt-BR" sz="2200" b="1" dirty="0"/>
              <a:t>I - zelar pela guarda da Constituição, das leis e das instituições democráticas e conservar o patrimônio público;</a:t>
            </a:r>
            <a:br>
              <a:rPr lang="pt-BR" sz="2200" b="1" dirty="0"/>
            </a:br>
            <a:r>
              <a:rPr lang="pt-BR" sz="2200" b="1" u="sng" dirty="0"/>
              <a:t>MP</a:t>
            </a:r>
            <a:r>
              <a:rPr lang="pt-BR" sz="2200" b="1" dirty="0"/>
              <a:t/>
            </a:r>
            <a:br>
              <a:rPr lang="pt-BR" sz="2200" b="1" dirty="0"/>
            </a:br>
            <a:r>
              <a:rPr lang="pt-BR" sz="2200" b="1" dirty="0"/>
              <a:t>Art. 129. São funções institucionais do Ministério Público:</a:t>
            </a:r>
            <a:br>
              <a:rPr lang="pt-BR" sz="2200" b="1" dirty="0"/>
            </a:br>
            <a:r>
              <a:rPr lang="pt-BR" sz="2200" b="1" dirty="0"/>
              <a:t>III - promover o inquérito civil e a ação civil pública, para a proteção do patrimônio público e social, do meio ambiente e de outros interesses difusos e coletivos;</a:t>
            </a:r>
            <a:r>
              <a:rPr lang="pt-BR" sz="2200" dirty="0"/>
              <a:t/>
            </a:r>
            <a:br>
              <a:rPr lang="pt-BR" sz="2200" dirty="0"/>
            </a:br>
            <a:r>
              <a:rPr lang="pt-BR" b="1" dirty="0"/>
              <a:t/>
            </a:r>
            <a:br>
              <a:rPr lang="pt-BR" b="1" dirty="0"/>
            </a:br>
            <a:r>
              <a:rPr lang="pt-BR" b="1" dirty="0"/>
              <a:t/>
            </a:r>
            <a:br>
              <a:rPr lang="pt-BR" b="1" dirty="0"/>
            </a:br>
            <a:r>
              <a:rPr lang="pt-BR" b="1" dirty="0"/>
              <a:t/>
            </a:r>
            <a:br>
              <a:rPr lang="pt-BR" b="1" dirty="0"/>
            </a:br>
            <a:r>
              <a:rPr lang="pt-BR" b="1" dirty="0"/>
              <a:t/>
            </a:r>
            <a:br>
              <a:rPr lang="pt-BR" b="1" dirty="0"/>
            </a:br>
            <a:endParaRPr lang="pt-BR" b="1" dirty="0"/>
          </a:p>
        </p:txBody>
      </p:sp>
    </p:spTree>
    <p:extLst>
      <p:ext uri="{BB962C8B-B14F-4D97-AF65-F5344CB8AC3E}">
        <p14:creationId xmlns:p14="http://schemas.microsoft.com/office/powerpoint/2010/main" val="2441412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62882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0648"/>
            <a:ext cx="9144000" cy="6597352"/>
          </a:xfrm>
          <a:prstGeom prst="rect">
            <a:avLst/>
          </a:prstGeom>
        </p:spPr>
      </p:pic>
    </p:spTree>
    <p:extLst>
      <p:ext uri="{BB962C8B-B14F-4D97-AF65-F5344CB8AC3E}">
        <p14:creationId xmlns:p14="http://schemas.microsoft.com/office/powerpoint/2010/main" val="3402650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97089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142310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60648"/>
            <a:ext cx="9144000" cy="6336704"/>
          </a:xfrm>
          <a:prstGeom prst="rect">
            <a:avLst/>
          </a:prstGeom>
        </p:spPr>
      </p:pic>
    </p:spTree>
    <p:extLst>
      <p:ext uri="{BB962C8B-B14F-4D97-AF65-F5344CB8AC3E}">
        <p14:creationId xmlns:p14="http://schemas.microsoft.com/office/powerpoint/2010/main" val="1386135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Autofit/>
          </a:bodyPr>
          <a:lstStyle/>
          <a:p>
            <a:r>
              <a:rPr lang="pt-BR" sz="3600" dirty="0"/>
              <a:t/>
            </a:r>
            <a:br>
              <a:rPr lang="pt-BR" sz="3600" dirty="0"/>
            </a:br>
            <a:r>
              <a:rPr lang="pt-BR" sz="3600" dirty="0"/>
              <a:t/>
            </a:r>
            <a:br>
              <a:rPr lang="pt-BR" sz="3600" dirty="0"/>
            </a:br>
            <a:r>
              <a:rPr lang="pt-BR" sz="3600" b="1" dirty="0"/>
              <a:t/>
            </a:r>
            <a:br>
              <a:rPr lang="pt-BR" sz="3600" b="1" dirty="0"/>
            </a:br>
            <a:r>
              <a:rPr lang="pt-BR" sz="2800" b="1" dirty="0"/>
              <a:t>MAMBH - </a:t>
            </a:r>
            <a:r>
              <a:rPr lang="pt-BR" sz="2800" b="1" u="sng" dirty="0"/>
              <a:t>DISCUSSÕES E CIDADANIA</a:t>
            </a:r>
            <a:r>
              <a:rPr lang="pt-BR" sz="2800" b="1" dirty="0"/>
              <a:t/>
            </a:r>
            <a:br>
              <a:rPr lang="pt-BR" sz="2800" b="1" dirty="0"/>
            </a:br>
            <a:r>
              <a:rPr lang="pt-BR" sz="2800" b="1" u="sng" dirty="0"/>
              <a:t>OBRAS COMO PANO DE FUNDO DA COPA DO MUNDO</a:t>
            </a:r>
            <a:r>
              <a:rPr lang="pt-BR" sz="2800" b="1" dirty="0"/>
              <a:t/>
            </a:r>
            <a:br>
              <a:rPr lang="pt-BR" sz="2800" b="1" dirty="0"/>
            </a:br>
            <a:r>
              <a:rPr lang="pt-BR" sz="2800" b="1" dirty="0"/>
              <a:t>- EXCESSO DE HOTÉIS – LICENCIAMENTO EM  ÁREAS AMBIENTAIS PROTEGIDAS, ADEs;</a:t>
            </a:r>
            <a:br>
              <a:rPr lang="pt-BR" sz="2800" b="1" dirty="0"/>
            </a:br>
            <a:r>
              <a:rPr lang="pt-BR" sz="2800" b="1" dirty="0"/>
              <a:t>-QUESTIONAMENTO OBRAS NA AV PEDRO I; </a:t>
            </a:r>
            <a:br>
              <a:rPr lang="pt-BR" sz="2800" b="1" dirty="0"/>
            </a:br>
            <a:r>
              <a:rPr lang="pt-BR" sz="2800" b="1" dirty="0"/>
              <a:t>-INSEGURANÇA PÚBLICA NA MOBILIDADE;</a:t>
            </a:r>
            <a:br>
              <a:rPr lang="pt-BR" sz="2800" b="1" dirty="0"/>
            </a:br>
            <a:r>
              <a:rPr lang="pt-BR" sz="2800" b="1" dirty="0"/>
              <a:t>-OBRAS DO MOVE (FAZ, REFAZ)</a:t>
            </a:r>
            <a:br>
              <a:rPr lang="pt-BR" sz="2800" b="1" dirty="0"/>
            </a:br>
            <a:r>
              <a:rPr lang="pt-BR" sz="2800" b="1" dirty="0"/>
              <a:t>-EMPREENDIMENTOS EM ÁREAS VERDES</a:t>
            </a:r>
            <a:br>
              <a:rPr lang="pt-BR" sz="2800" b="1" dirty="0"/>
            </a:br>
            <a:r>
              <a:rPr lang="pt-BR" sz="2800" b="1" dirty="0"/>
              <a:t>-SEGURANÇA PÚBLICA</a:t>
            </a:r>
            <a:br>
              <a:rPr lang="pt-BR" sz="2800" b="1" dirty="0"/>
            </a:br>
            <a:r>
              <a:rPr lang="pt-BR" sz="2800" b="1" dirty="0"/>
              <a:t>- OUTRAS</a:t>
            </a:r>
            <a:br>
              <a:rPr lang="pt-BR" sz="2800" b="1" dirty="0"/>
            </a:br>
            <a:r>
              <a:rPr lang="pt-BR" sz="3600" dirty="0"/>
              <a:t/>
            </a:r>
            <a:br>
              <a:rPr lang="pt-BR" sz="3600" dirty="0"/>
            </a:br>
            <a:r>
              <a:rPr lang="pt-BR" sz="3600" dirty="0"/>
              <a:t/>
            </a:r>
            <a:br>
              <a:rPr lang="pt-BR" sz="3600" dirty="0"/>
            </a:br>
            <a:endParaRPr lang="pt-BR" sz="3600" dirty="0"/>
          </a:p>
        </p:txBody>
      </p:sp>
    </p:spTree>
    <p:extLst>
      <p:ext uri="{BB962C8B-B14F-4D97-AF65-F5344CB8AC3E}">
        <p14:creationId xmlns:p14="http://schemas.microsoft.com/office/powerpoint/2010/main" val="2220945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a:bodyPr>
          <a:lstStyle/>
          <a:p>
            <a:r>
              <a:rPr lang="pt-BR" sz="3200" b="1" u="sng" dirty="0"/>
              <a:t>ASSOCIAÇÕES DE MORADORES</a:t>
            </a:r>
            <a:br>
              <a:rPr lang="pt-BR" sz="3200" b="1" u="sng" dirty="0"/>
            </a:br>
            <a:r>
              <a:rPr lang="pt-BR" sz="3200" b="1" u="sng" dirty="0"/>
              <a:t>DE DIVERSAS REGIÕES DA CIDADE PARTICIPAM DO MAMBH</a:t>
            </a:r>
            <a:r>
              <a:rPr lang="pt-BR" sz="3200" b="1" dirty="0"/>
              <a:t/>
            </a:r>
            <a:br>
              <a:rPr lang="pt-BR" sz="3200" b="1" dirty="0"/>
            </a:br>
            <a:r>
              <a:rPr lang="pt-BR" sz="3200" b="1" dirty="0"/>
              <a:t>REGIÕES NORTE -SUL</a:t>
            </a:r>
            <a:br>
              <a:rPr lang="pt-BR" sz="3200" b="1" dirty="0"/>
            </a:br>
            <a:r>
              <a:rPr lang="pt-BR" sz="3200" b="1" dirty="0"/>
              <a:t>OESTE-LESTE</a:t>
            </a:r>
            <a:br>
              <a:rPr lang="pt-BR" sz="3200" b="1" dirty="0"/>
            </a:br>
            <a:r>
              <a:rPr lang="pt-BR" sz="3200" b="1" dirty="0"/>
              <a:t>CENTRO</a:t>
            </a:r>
            <a:br>
              <a:rPr lang="pt-BR" sz="3200" b="1" dirty="0"/>
            </a:br>
            <a:r>
              <a:rPr lang="pt-BR" sz="3200" b="1" dirty="0"/>
              <a:t>MOVIMENTOS SOCIAIS- COLABORADORES-ARQUITETOS, ADVOGADOS-ENGENHEIRO-CIDADÃOS</a:t>
            </a:r>
          </a:p>
        </p:txBody>
      </p:sp>
    </p:spTree>
    <p:extLst>
      <p:ext uri="{BB962C8B-B14F-4D97-AF65-F5344CB8AC3E}">
        <p14:creationId xmlns:p14="http://schemas.microsoft.com/office/powerpoint/2010/main" val="1059119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556791"/>
          </a:xfrm>
          <a:solidFill>
            <a:srgbClr val="92D050"/>
          </a:solidFill>
        </p:spPr>
        <p:txBody>
          <a:bodyPr>
            <a:normAutofit/>
          </a:bodyPr>
          <a:lstStyle/>
          <a:p>
            <a:r>
              <a:rPr lang="pt-BR" b="1" dirty="0"/>
              <a:t>ACESSOS ÀS ASSOCIAÇÕES DE MORADORES</a:t>
            </a:r>
          </a:p>
        </p:txBody>
      </p:sp>
      <p:sp>
        <p:nvSpPr>
          <p:cNvPr id="3" name="Subtitle 2"/>
          <p:cNvSpPr>
            <a:spLocks noGrp="1"/>
          </p:cNvSpPr>
          <p:nvPr>
            <p:ph type="subTitle" idx="1"/>
          </p:nvPr>
        </p:nvSpPr>
        <p:spPr>
          <a:xfrm>
            <a:off x="0" y="1556792"/>
            <a:ext cx="9144000" cy="5301208"/>
          </a:xfrm>
          <a:solidFill>
            <a:srgbClr val="92D050"/>
          </a:solidFill>
        </p:spPr>
        <p:txBody>
          <a:bodyPr/>
          <a:lstStyle/>
          <a:p>
            <a:endParaRPr lang="pt-BR" b="1" dirty="0">
              <a:solidFill>
                <a:schemeClr val="tx1"/>
              </a:solidFill>
            </a:endParaRPr>
          </a:p>
          <a:p>
            <a:r>
              <a:rPr lang="pt-BR" b="1" dirty="0">
                <a:solidFill>
                  <a:schemeClr val="tx1"/>
                </a:solidFill>
              </a:rPr>
              <a:t>SITE:</a:t>
            </a:r>
            <a:r>
              <a:rPr lang="pt-BR" b="1" dirty="0"/>
              <a:t> </a:t>
            </a:r>
            <a:r>
              <a:rPr lang="pt-BR" b="1" dirty="0">
                <a:hlinkClick r:id="rId2"/>
              </a:rPr>
              <a:t>WWW.MAMBH.COM.BR</a:t>
            </a:r>
            <a:endParaRPr lang="pt-BR" b="1" dirty="0"/>
          </a:p>
          <a:p>
            <a:endParaRPr lang="pt-BR" b="1" dirty="0"/>
          </a:p>
          <a:p>
            <a:r>
              <a:rPr lang="pt-BR" b="1" dirty="0">
                <a:solidFill>
                  <a:schemeClr val="tx1"/>
                </a:solidFill>
              </a:rPr>
              <a:t>LINKS ÚTEIS: ACESSEM ASSOCIAÇÕES/MEMBROS</a:t>
            </a:r>
          </a:p>
          <a:p>
            <a:r>
              <a:rPr lang="pt-BR" b="1" dirty="0">
                <a:solidFill>
                  <a:schemeClr val="tx1"/>
                </a:solidFill>
              </a:rPr>
              <a:t>FACEBOOK:  </a:t>
            </a:r>
            <a:r>
              <a:rPr lang="pt-BR" b="1" dirty="0">
                <a:hlinkClick r:id="rId3"/>
              </a:rPr>
              <a:t>https://www.facebook.com/novomambh/?ref=aymt_homepage_panel</a:t>
            </a:r>
            <a:endParaRPr lang="pt-BR" b="1" dirty="0"/>
          </a:p>
          <a:p>
            <a:endParaRPr lang="pt-BR" dirty="0"/>
          </a:p>
        </p:txBody>
      </p:sp>
      <p:sp>
        <p:nvSpPr>
          <p:cNvPr id="4" name="Rectangle 3"/>
          <p:cNvSpPr/>
          <p:nvPr/>
        </p:nvSpPr>
        <p:spPr>
          <a:xfrm>
            <a:off x="2286000" y="3105835"/>
            <a:ext cx="4572000" cy="369332"/>
          </a:xfrm>
          <a:prstGeom prst="rect">
            <a:avLst/>
          </a:prstGeom>
        </p:spPr>
        <p:txBody>
          <a:bodyPr>
            <a:spAutoFit/>
          </a:bodyPr>
          <a:lstStyle/>
          <a:p>
            <a:endParaRPr lang="pt-BR" dirty="0"/>
          </a:p>
        </p:txBody>
      </p:sp>
    </p:spTree>
    <p:extLst>
      <p:ext uri="{BB962C8B-B14F-4D97-AF65-F5344CB8AC3E}">
        <p14:creationId xmlns:p14="http://schemas.microsoft.com/office/powerpoint/2010/main" val="3380823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92D050"/>
          </a:solidFill>
        </p:spPr>
        <p:txBody>
          <a:bodyPr>
            <a:normAutofit/>
          </a:bodyPr>
          <a:lstStyle/>
          <a:p>
            <a:r>
              <a:rPr lang="pt-BR" sz="3200" b="1" dirty="0"/>
              <a:t>PRIORIDADES PARA 2017</a:t>
            </a:r>
          </a:p>
        </p:txBody>
      </p:sp>
      <p:sp>
        <p:nvSpPr>
          <p:cNvPr id="3" name="Content Placeholder 2"/>
          <p:cNvSpPr>
            <a:spLocks noGrp="1"/>
          </p:cNvSpPr>
          <p:nvPr>
            <p:ph idx="1"/>
          </p:nvPr>
        </p:nvSpPr>
        <p:spPr>
          <a:xfrm>
            <a:off x="0" y="1628800"/>
            <a:ext cx="9144000" cy="5328592"/>
          </a:xfrm>
          <a:solidFill>
            <a:srgbClr val="92D050"/>
          </a:solidFill>
        </p:spPr>
        <p:txBody>
          <a:bodyPr>
            <a:normAutofit/>
          </a:bodyPr>
          <a:lstStyle/>
          <a:p>
            <a:r>
              <a:rPr lang="pt-BR" sz="3000" b="1" dirty="0"/>
              <a:t>PLANO DIRETOR – APROVAÇÃO COM OS AVANÇOS OBTIDOS NA IV CONFERÊNCIA MUNICIPAL DE POLITICA URBANA</a:t>
            </a:r>
          </a:p>
          <a:p>
            <a:r>
              <a:rPr lang="pt-BR" sz="3000" b="1" dirty="0"/>
              <a:t>1) PROTEÇÃO DAS ÚLTIMAS ÁREAS VERDES DE BH – MATAS- PARQUES – PRAÇAS</a:t>
            </a:r>
          </a:p>
          <a:p>
            <a:r>
              <a:rPr lang="pt-BR" sz="3000" b="1" dirty="0"/>
              <a:t>2) CRIAÇÃO DE CENTRALIDADES</a:t>
            </a:r>
          </a:p>
          <a:p>
            <a:r>
              <a:rPr lang="pt-BR" sz="3000" b="1" dirty="0"/>
              <a:t>3)  INCLUSÃO DOS INSTRUMENTOS DE POLITICAS, COMO O TDC – TRANSF. DO DIREITO DE CONTRUIR, FUNDO PARA MORADIAS, ALUGUEL SOCIAL, ETC... </a:t>
            </a:r>
          </a:p>
          <a:p>
            <a:endParaRPr lang="pt-BR" dirty="0"/>
          </a:p>
        </p:txBody>
      </p:sp>
    </p:spTree>
    <p:extLst>
      <p:ext uri="{BB962C8B-B14F-4D97-AF65-F5344CB8AC3E}">
        <p14:creationId xmlns:p14="http://schemas.microsoft.com/office/powerpoint/2010/main" val="3012734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flipV="1">
            <a:off x="685800" y="-45719"/>
            <a:ext cx="7772400" cy="45719"/>
          </a:xfrm>
        </p:spPr>
        <p:txBody>
          <a:bodyPr>
            <a:normAutofit fontScale="90000"/>
          </a:bodyPr>
          <a:lstStyle/>
          <a:p>
            <a:endParaRPr lang="pt-BR" dirty="0"/>
          </a:p>
        </p:txBody>
      </p:sp>
      <p:sp>
        <p:nvSpPr>
          <p:cNvPr id="3" name="Subtitle 2"/>
          <p:cNvSpPr>
            <a:spLocks noGrp="1"/>
          </p:cNvSpPr>
          <p:nvPr>
            <p:ph type="subTitle" idx="1"/>
          </p:nvPr>
        </p:nvSpPr>
        <p:spPr>
          <a:xfrm>
            <a:off x="0" y="-315416"/>
            <a:ext cx="9144000" cy="7173417"/>
          </a:xfrm>
          <a:solidFill>
            <a:srgbClr val="92D050"/>
          </a:solidFill>
        </p:spPr>
        <p:txBody>
          <a:bodyPr/>
          <a:lstStyle/>
          <a:p>
            <a:endParaRPr lang="pt-BR" dirty="0"/>
          </a:p>
          <a:p>
            <a:r>
              <a:rPr lang="pt-BR" b="1" u="sng" dirty="0">
                <a:solidFill>
                  <a:schemeClr val="tx1"/>
                </a:solidFill>
                <a:effectLst>
                  <a:outerShdw blurRad="38100" dist="38100" dir="2700000" algn="tl">
                    <a:srgbClr val="000000">
                      <a:alpha val="43137"/>
                    </a:srgbClr>
                  </a:outerShdw>
                </a:effectLst>
              </a:rPr>
              <a:t>ENQUADRAMENTO </a:t>
            </a:r>
          </a:p>
          <a:p>
            <a:r>
              <a:rPr lang="pt-BR" b="1" u="sng" dirty="0">
                <a:solidFill>
                  <a:schemeClr val="tx1"/>
                </a:solidFill>
                <a:effectLst>
                  <a:outerShdw blurRad="38100" dist="38100" dir="2700000" algn="tl">
                    <a:srgbClr val="000000">
                      <a:alpha val="43137"/>
                    </a:srgbClr>
                  </a:outerShdw>
                </a:effectLst>
              </a:rPr>
              <a:t>CENÁRIO DE POLÍTICAS URBANÍSTICAS DA CAPITAL</a:t>
            </a:r>
          </a:p>
          <a:p>
            <a:r>
              <a:rPr lang="pt-BR" b="1" u="sng" dirty="0">
                <a:solidFill>
                  <a:schemeClr val="tx1"/>
                </a:solidFill>
                <a:effectLst>
                  <a:outerShdw blurRad="38100" dist="38100" dir="2700000" algn="tl">
                    <a:srgbClr val="000000">
                      <a:alpha val="43137"/>
                    </a:srgbClr>
                  </a:outerShdw>
                </a:effectLst>
              </a:rPr>
              <a:t>PERÍODO</a:t>
            </a:r>
          </a:p>
          <a:p>
            <a:r>
              <a:rPr lang="pt-BR" b="1" dirty="0">
                <a:solidFill>
                  <a:schemeClr val="tx1"/>
                </a:solidFill>
              </a:rPr>
              <a:t>2011/2012 – VENDA DE TERRENOS PÚBLICOS (RUAS)</a:t>
            </a:r>
          </a:p>
          <a:p>
            <a:r>
              <a:rPr lang="pt-BR" sz="2800" b="1" dirty="0">
                <a:solidFill>
                  <a:schemeClr val="tx1"/>
                </a:solidFill>
              </a:rPr>
              <a:t>OBRAS PARA A COPA DAS CONFEDERAÇÕES E DO MUNDO</a:t>
            </a:r>
          </a:p>
          <a:p>
            <a:r>
              <a:rPr lang="pt-BR" b="1" dirty="0">
                <a:solidFill>
                  <a:schemeClr val="tx1"/>
                </a:solidFill>
              </a:rPr>
              <a:t>2012/2013 – LUTA PELO PLANO DIRETOR</a:t>
            </a:r>
          </a:p>
          <a:p>
            <a:r>
              <a:rPr lang="pt-BR" b="1" dirty="0">
                <a:solidFill>
                  <a:schemeClr val="tx1"/>
                </a:solidFill>
              </a:rPr>
              <a:t>2014 – ACONTECE A IV CONFERÊNCIA DE POLITICA URBANA</a:t>
            </a:r>
          </a:p>
          <a:p>
            <a:r>
              <a:rPr lang="pt-BR" b="1" dirty="0">
                <a:solidFill>
                  <a:schemeClr val="tx1"/>
                </a:solidFill>
              </a:rPr>
              <a:t>(ATÉ HOJE O PD ENCONTRA-SE PARADO NA CÂMARA)</a:t>
            </a:r>
          </a:p>
        </p:txBody>
      </p:sp>
    </p:spTree>
    <p:extLst>
      <p:ext uri="{BB962C8B-B14F-4D97-AF65-F5344CB8AC3E}">
        <p14:creationId xmlns:p14="http://schemas.microsoft.com/office/powerpoint/2010/main" val="279464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flipV="1">
            <a:off x="685800" y="-45718"/>
            <a:ext cx="7772400" cy="45719"/>
          </a:xfrm>
        </p:spPr>
        <p:txBody>
          <a:bodyPr>
            <a:normAutofit fontScale="90000"/>
          </a:bodyPr>
          <a:lstStyle/>
          <a:p>
            <a:endParaRPr lang="pt-BR" dirty="0"/>
          </a:p>
        </p:txBody>
      </p:sp>
      <p:sp>
        <p:nvSpPr>
          <p:cNvPr id="3" name="Subtitle 2"/>
          <p:cNvSpPr>
            <a:spLocks noGrp="1"/>
          </p:cNvSpPr>
          <p:nvPr>
            <p:ph type="subTitle" idx="1"/>
          </p:nvPr>
        </p:nvSpPr>
        <p:spPr>
          <a:xfrm>
            <a:off x="0" y="-45717"/>
            <a:ext cx="9144000" cy="6903718"/>
          </a:xfrm>
          <a:solidFill>
            <a:srgbClr val="92D050"/>
          </a:solidFill>
        </p:spPr>
        <p:txBody>
          <a:bodyPr/>
          <a:lstStyle/>
          <a:p>
            <a:endParaRPr lang="pt-BR" dirty="0"/>
          </a:p>
          <a:p>
            <a:endParaRPr lang="pt-BR" dirty="0"/>
          </a:p>
          <a:p>
            <a:endParaRPr lang="pt-BR" dirty="0">
              <a:solidFill>
                <a:schemeClr val="tx1"/>
              </a:solidFill>
            </a:endParaRPr>
          </a:p>
          <a:p>
            <a:endParaRPr lang="pt-BR" dirty="0">
              <a:solidFill>
                <a:schemeClr val="tx1"/>
              </a:solidFill>
            </a:endParaRPr>
          </a:p>
          <a:p>
            <a:r>
              <a:rPr lang="pt-BR" sz="4400" b="1" u="sng" dirty="0">
                <a:solidFill>
                  <a:schemeClr val="tx1"/>
                </a:solidFill>
              </a:rPr>
              <a:t>REGIÃO DA PAMPULHA</a:t>
            </a:r>
          </a:p>
          <a:p>
            <a:r>
              <a:rPr lang="pt-BR" sz="4400" b="1" dirty="0">
                <a:solidFill>
                  <a:schemeClr val="tx1"/>
                </a:solidFill>
              </a:rPr>
              <a:t>PRESSÃO PELA VERTICALIZAÇÃO DA REGIÃO</a:t>
            </a:r>
          </a:p>
          <a:p>
            <a:endParaRPr lang="pt-BR" sz="4400" b="1" dirty="0">
              <a:solidFill>
                <a:schemeClr val="tx1"/>
              </a:solidFill>
            </a:endParaRPr>
          </a:p>
          <a:p>
            <a:endParaRPr lang="pt-BR" sz="4400" b="1" dirty="0">
              <a:solidFill>
                <a:schemeClr val="tx1"/>
              </a:solidFill>
            </a:endParaRPr>
          </a:p>
          <a:p>
            <a:endParaRPr lang="pt-BR" sz="4400" b="1" dirty="0">
              <a:solidFill>
                <a:schemeClr val="tx1"/>
              </a:solidFill>
            </a:endParaRPr>
          </a:p>
          <a:p>
            <a:endParaRPr lang="pt-BR" sz="4400" b="1" dirty="0">
              <a:solidFill>
                <a:schemeClr val="tx1"/>
              </a:solidFill>
            </a:endParaRPr>
          </a:p>
          <a:p>
            <a:endParaRPr lang="pt-BR" sz="4400" b="1" dirty="0">
              <a:solidFill>
                <a:schemeClr val="tx1"/>
              </a:solidFill>
            </a:endParaRPr>
          </a:p>
        </p:txBody>
      </p:sp>
    </p:spTree>
    <p:extLst>
      <p:ext uri="{BB962C8B-B14F-4D97-AF65-F5344CB8AC3E}">
        <p14:creationId xmlns:p14="http://schemas.microsoft.com/office/powerpoint/2010/main" val="4179494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15116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4355" y="1"/>
            <a:ext cx="10404648"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6899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80512" cy="1916832"/>
          </a:xfrm>
          <a:solidFill>
            <a:srgbClr val="92D050"/>
          </a:solidFill>
        </p:spPr>
        <p:txBody>
          <a:bodyPr>
            <a:noAutofit/>
          </a:bodyPr>
          <a:lstStyle/>
          <a:p>
            <a:r>
              <a:rPr lang="pt-BR" sz="4000" b="1" dirty="0"/>
              <a:t>AEROPORTO DA PAMPULHA  POSSIBILIDADE DA</a:t>
            </a:r>
            <a:br>
              <a:rPr lang="pt-BR" sz="4000" b="1" dirty="0"/>
            </a:br>
            <a:r>
              <a:rPr lang="pt-BR" sz="4000" b="1" dirty="0"/>
              <a:t>VOLTA DOS VOOS DE GRANDE PORTE</a:t>
            </a:r>
          </a:p>
        </p:txBody>
      </p:sp>
      <p:sp>
        <p:nvSpPr>
          <p:cNvPr id="3" name="Subtitle 2"/>
          <p:cNvSpPr>
            <a:spLocks noGrp="1"/>
          </p:cNvSpPr>
          <p:nvPr>
            <p:ph type="subTitle" idx="1"/>
          </p:nvPr>
        </p:nvSpPr>
        <p:spPr>
          <a:xfrm>
            <a:off x="0" y="1916832"/>
            <a:ext cx="9194323" cy="5046141"/>
          </a:xfrm>
          <a:solidFill>
            <a:srgbClr val="92D050"/>
          </a:solidFill>
        </p:spPr>
        <p:txBody>
          <a:bodyPr/>
          <a:lstStyle/>
          <a:p>
            <a:r>
              <a:rPr lang="pt-BR" sz="2800" b="1" dirty="0">
                <a:solidFill>
                  <a:schemeClr val="tx1"/>
                </a:solidFill>
              </a:rPr>
              <a:t>UM DESRESPEITO A SEGURANÇA DOS MORADORES</a:t>
            </a:r>
          </a:p>
          <a:p>
            <a:r>
              <a:rPr lang="pt-BR" sz="2800" b="1" dirty="0">
                <a:solidFill>
                  <a:schemeClr val="tx1"/>
                </a:solidFill>
              </a:rPr>
              <a:t>UM AGRAVAMENTO DA POLUIÇÃO SONORA</a:t>
            </a:r>
          </a:p>
          <a:p>
            <a:r>
              <a:rPr lang="pt-BR" sz="2800" b="1" dirty="0">
                <a:solidFill>
                  <a:schemeClr val="tx1"/>
                </a:solidFill>
              </a:rPr>
              <a:t>UM DESPERDÍCIO DE RECURSOS PÚBLICOS – GRANDE INVESTIMENTO EM CONFINS</a:t>
            </a:r>
          </a:p>
          <a:p>
            <a:endParaRPr lang="pt-BR" b="1" dirty="0">
              <a:solidFill>
                <a:schemeClr val="tx1"/>
              </a:solidFill>
            </a:endParaRPr>
          </a:p>
          <a:p>
            <a:endParaRPr lang="pt-BR" dirty="0"/>
          </a:p>
        </p:txBody>
      </p:sp>
      <p:pic>
        <p:nvPicPr>
          <p:cNvPr id="2050" name="Picture 2" descr="Resultado de imagem para fotos do aeroporto da pampul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77072"/>
            <a:ext cx="8496944" cy="2780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1674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268759"/>
          </a:xfrm>
          <a:solidFill>
            <a:srgbClr val="92D050"/>
          </a:solidFill>
        </p:spPr>
        <p:txBody>
          <a:bodyPr/>
          <a:lstStyle/>
          <a:p>
            <a:r>
              <a:rPr lang="pt-BR" b="1" dirty="0"/>
              <a:t>POLUIÇÃO SONORA E VISUAL</a:t>
            </a:r>
          </a:p>
        </p:txBody>
      </p:sp>
      <p:sp>
        <p:nvSpPr>
          <p:cNvPr id="3" name="Subtitle 2"/>
          <p:cNvSpPr>
            <a:spLocks noGrp="1"/>
          </p:cNvSpPr>
          <p:nvPr>
            <p:ph type="subTitle" idx="1"/>
          </p:nvPr>
        </p:nvSpPr>
        <p:spPr>
          <a:xfrm>
            <a:off x="0" y="1268760"/>
            <a:ext cx="9144000" cy="5589240"/>
          </a:xfrm>
          <a:solidFill>
            <a:srgbClr val="92D050"/>
          </a:solidFill>
        </p:spPr>
        <p:txBody>
          <a:bodyPr>
            <a:normAutofit/>
          </a:bodyPr>
          <a:lstStyle/>
          <a:p>
            <a:r>
              <a:rPr lang="pt-BR" sz="3600" b="1" dirty="0">
                <a:solidFill>
                  <a:schemeClr val="tx1"/>
                </a:solidFill>
              </a:rPr>
              <a:t>ZONEAMENTO DA CIDADE DE ACORDO COM SUAS VOCAÇÕES</a:t>
            </a:r>
          </a:p>
          <a:p>
            <a:r>
              <a:rPr lang="pt-BR" sz="3600" b="1" dirty="0">
                <a:solidFill>
                  <a:schemeClr val="tx1"/>
                </a:solidFill>
              </a:rPr>
              <a:t>A LEI DO SILÊNCIO DE BH 9505/08  É ILEGAL E O PL 751/13 É MAIS AINDA</a:t>
            </a:r>
          </a:p>
        </p:txBody>
      </p:sp>
      <p:pic>
        <p:nvPicPr>
          <p:cNvPr id="4" name="Picture 3"/>
          <p:cNvPicPr>
            <a:picLocks noChangeAspect="1"/>
          </p:cNvPicPr>
          <p:nvPr/>
        </p:nvPicPr>
        <p:blipFill>
          <a:blip r:embed="rId2"/>
          <a:stretch>
            <a:fillRect/>
          </a:stretch>
        </p:blipFill>
        <p:spPr>
          <a:xfrm>
            <a:off x="14791" y="3503538"/>
            <a:ext cx="2200275" cy="1440158"/>
          </a:xfrm>
          <a:prstGeom prst="rect">
            <a:avLst/>
          </a:prstGeom>
        </p:spPr>
      </p:pic>
      <p:pic>
        <p:nvPicPr>
          <p:cNvPr id="5" name="Picture 4"/>
          <p:cNvPicPr>
            <a:picLocks noChangeAspect="1"/>
          </p:cNvPicPr>
          <p:nvPr/>
        </p:nvPicPr>
        <p:blipFill>
          <a:blip r:embed="rId3"/>
          <a:stretch>
            <a:fillRect/>
          </a:stretch>
        </p:blipFill>
        <p:spPr>
          <a:xfrm>
            <a:off x="7038019" y="3645025"/>
            <a:ext cx="1872209" cy="1440158"/>
          </a:xfrm>
          <a:prstGeom prst="rect">
            <a:avLst/>
          </a:prstGeom>
        </p:spPr>
      </p:pic>
      <p:pic>
        <p:nvPicPr>
          <p:cNvPr id="1026" name="Picture 2" descr="Resultado de imagem para fotos de poluição sonor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5085183"/>
            <a:ext cx="4824536" cy="1661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6781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a:bodyPr>
          <a:lstStyle/>
          <a:p>
            <a:r>
              <a:rPr lang="pt-BR" dirty="0"/>
              <a:t/>
            </a:r>
            <a:br>
              <a:rPr lang="pt-BR" dirty="0"/>
            </a:br>
            <a:r>
              <a:rPr lang="pt-BR" sz="5400" dirty="0"/>
              <a:t/>
            </a:r>
            <a:br>
              <a:rPr lang="pt-BR" sz="5400" dirty="0"/>
            </a:br>
            <a:r>
              <a:rPr lang="pt-BR" sz="5400" b="1" u="sng" dirty="0"/>
              <a:t>MATA DO PLANALTO</a:t>
            </a:r>
            <a:r>
              <a:rPr lang="pt-BR" b="1" dirty="0"/>
              <a:t/>
            </a:r>
            <a:br>
              <a:rPr lang="pt-BR" b="1" dirty="0"/>
            </a:br>
            <a:r>
              <a:rPr lang="pt-BR" b="1" dirty="0"/>
              <a:t>ATAQUES AO MEIO AMBIENTE</a:t>
            </a:r>
            <a:br>
              <a:rPr lang="pt-BR" b="1" dirty="0"/>
            </a:br>
            <a:r>
              <a:rPr lang="pt-BR" b="1" dirty="0"/>
              <a:t>LICENCIAMENTO DE EMPREENDIMENTO NA MATA DO PLANALTO </a:t>
            </a:r>
            <a:r>
              <a:rPr lang="pt-BR" dirty="0"/>
              <a:t/>
            </a:r>
            <a:br>
              <a:rPr lang="pt-BR" dirty="0"/>
            </a:br>
            <a:endParaRPr lang="pt-BR" dirty="0"/>
          </a:p>
        </p:txBody>
      </p:sp>
      <p:sp>
        <p:nvSpPr>
          <p:cNvPr id="3" name="Espaço Reservado para Conteúdo 2"/>
          <p:cNvSpPr>
            <a:spLocks noGrp="1"/>
          </p:cNvSpPr>
          <p:nvPr>
            <p:ph idx="4294967295"/>
          </p:nvPr>
        </p:nvSpPr>
        <p:spPr>
          <a:xfrm flipV="1">
            <a:off x="0" y="6858000"/>
            <a:ext cx="9144000" cy="46038"/>
          </a:xfrm>
        </p:spPr>
        <p:txBody>
          <a:bodyPr>
            <a:normAutofit fontScale="25000" lnSpcReduction="20000"/>
          </a:bodyPr>
          <a:lstStyle/>
          <a:p>
            <a:r>
              <a:rPr lang="pt-BR" sz="1600" dirty="0"/>
              <a:t/>
            </a:r>
            <a:br>
              <a:rPr lang="pt-BR" sz="1600" dirty="0"/>
            </a:br>
            <a:endParaRPr lang="pt-BR" sz="1600" b="1" dirty="0"/>
          </a:p>
        </p:txBody>
      </p:sp>
    </p:spTree>
    <p:extLst>
      <p:ext uri="{BB962C8B-B14F-4D97-AF65-F5344CB8AC3E}">
        <p14:creationId xmlns:p14="http://schemas.microsoft.com/office/powerpoint/2010/main" val="37269664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dirty="0"/>
          </a:p>
        </p:txBody>
      </p:sp>
      <p:pic>
        <p:nvPicPr>
          <p:cNvPr id="2050" name="Picture 2" descr="C:\Users\Master.Master-01\Pictures\MATAPLANALTO.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638" y="838200"/>
            <a:ext cx="7324725"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8204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8700"/>
            <a:ext cx="9144000" cy="4800600"/>
          </a:xfrm>
          <a:prstGeom prst="rect">
            <a:avLst/>
          </a:prstGeom>
        </p:spPr>
      </p:pic>
    </p:spTree>
    <p:extLst>
      <p:ext uri="{BB962C8B-B14F-4D97-AF65-F5344CB8AC3E}">
        <p14:creationId xmlns:p14="http://schemas.microsoft.com/office/powerpoint/2010/main" val="5477128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Master.Master-01\Pictures\caminhada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997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04930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9686" y="0"/>
            <a:ext cx="9706222" cy="6876331"/>
          </a:xfrm>
          <a:solidFill>
            <a:srgbClr val="92D050"/>
          </a:solidFill>
        </p:spPr>
        <p:txBody>
          <a:bodyPr/>
          <a:lstStyle/>
          <a:p>
            <a:r>
              <a:rPr lang="pt-BR" b="1" u="sng" dirty="0"/>
              <a:t>OBRAS NA AV. PEDRO I</a:t>
            </a:r>
            <a:br>
              <a:rPr lang="pt-BR" b="1" u="sng" dirty="0"/>
            </a:br>
            <a:r>
              <a:rPr lang="pt-BR" b="1" u="sng" dirty="0"/>
              <a:t>VIADUTO E TRINCHEIRA DESNECESSÁRIAS</a:t>
            </a:r>
          </a:p>
        </p:txBody>
      </p:sp>
      <p:sp>
        <p:nvSpPr>
          <p:cNvPr id="3" name="Espaço Reservado para Conteúdo 2"/>
          <p:cNvSpPr>
            <a:spLocks noGrp="1"/>
          </p:cNvSpPr>
          <p:nvPr>
            <p:ph idx="1"/>
          </p:nvPr>
        </p:nvSpPr>
        <p:spPr>
          <a:xfrm flipV="1">
            <a:off x="539552" y="6812280"/>
            <a:ext cx="8136904" cy="45719"/>
          </a:xfrm>
        </p:spPr>
        <p:txBody>
          <a:bodyPr>
            <a:normAutofit fontScale="25000" lnSpcReduction="20000"/>
          </a:bodyPr>
          <a:lstStyle/>
          <a:p>
            <a:endParaRPr lang="pt-BR" dirty="0"/>
          </a:p>
        </p:txBody>
      </p:sp>
    </p:spTree>
    <p:extLst>
      <p:ext uri="{BB962C8B-B14F-4D97-AF65-F5344CB8AC3E}">
        <p14:creationId xmlns:p14="http://schemas.microsoft.com/office/powerpoint/2010/main" val="1934933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5746650"/>
          </a:xfrm>
        </p:spPr>
        <p:txBody>
          <a:bodyPr/>
          <a:lstStyle/>
          <a:p>
            <a:endParaRPr lang="pt-BR"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5923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lstStyle/>
          <a:p>
            <a:r>
              <a:rPr lang="pt-BR" b="1" u="sng" dirty="0"/>
              <a:t>PARQUE JARDIM AMÉRICA </a:t>
            </a:r>
            <a:br>
              <a:rPr lang="pt-BR" b="1" u="sng" dirty="0"/>
            </a:br>
            <a:r>
              <a:rPr lang="pt-BR" b="1" u="sng" dirty="0"/>
              <a:t>REGIÃO OESTE DE BH</a:t>
            </a:r>
          </a:p>
        </p:txBody>
      </p:sp>
      <p:sp>
        <p:nvSpPr>
          <p:cNvPr id="3" name="Espaço Reservado para Conteúdo 2"/>
          <p:cNvSpPr>
            <a:spLocks noGrp="1"/>
          </p:cNvSpPr>
          <p:nvPr>
            <p:ph idx="1"/>
          </p:nvPr>
        </p:nvSpPr>
        <p:spPr>
          <a:xfrm>
            <a:off x="457200" y="260648"/>
            <a:ext cx="8229600" cy="6597352"/>
          </a:xfrm>
        </p:spPr>
        <p:txBody>
          <a:bodyPr/>
          <a:lstStyle/>
          <a:p>
            <a:endParaRPr lang="pt-BR" dirty="0"/>
          </a:p>
          <a:p>
            <a:endParaRPr lang="pt-BR" dirty="0"/>
          </a:p>
          <a:p>
            <a:endParaRPr lang="pt-BR" dirty="0"/>
          </a:p>
          <a:p>
            <a:endParaRPr lang="pt-BR" dirty="0"/>
          </a:p>
        </p:txBody>
      </p:sp>
    </p:spTree>
    <p:extLst>
      <p:ext uri="{BB962C8B-B14F-4D97-AF65-F5344CB8AC3E}">
        <p14:creationId xmlns:p14="http://schemas.microsoft.com/office/powerpoint/2010/main" val="1608046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6536"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10332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37201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47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0715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6706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chemeClr val="accent3"/>
          </a:solidFill>
        </p:spPr>
        <p:txBody>
          <a:bodyPr/>
          <a:lstStyle/>
          <a:p>
            <a:endParaRPr lang="pt-BR" dirty="0"/>
          </a:p>
        </p:txBody>
      </p:sp>
      <p:pic>
        <p:nvPicPr>
          <p:cNvPr id="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915194"/>
            <a:ext cx="8229600" cy="4629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70913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02112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6583362"/>
          </a:xfrm>
        </p:spPr>
        <p:txBody>
          <a:bodyPr/>
          <a:lstStyle/>
          <a:p>
            <a:endParaRPr lang="pt-BR"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3571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6583362"/>
          </a:xfrm>
        </p:spPr>
        <p:txBody>
          <a:bodyPr/>
          <a:lstStyle/>
          <a:p>
            <a:endParaRPr lang="pt-BR"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8424936"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577749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fontScale="90000"/>
          </a:bodyPr>
          <a:lstStyle/>
          <a:p>
            <a:r>
              <a:rPr lang="pt-BR" sz="3200" b="1" u="sng" dirty="0"/>
              <a:t/>
            </a:r>
            <a:br>
              <a:rPr lang="pt-BR" sz="3200" b="1" u="sng" dirty="0"/>
            </a:br>
            <a:r>
              <a:rPr lang="pt-BR" sz="3200" b="1" u="sng" dirty="0"/>
              <a:t>OPERAÇÃO URBANA CONSORCIADA</a:t>
            </a:r>
            <a:br>
              <a:rPr lang="pt-BR" sz="3200" b="1" u="sng" dirty="0"/>
            </a:br>
            <a:r>
              <a:rPr lang="pt-BR" sz="3200" b="1" u="sng" dirty="0"/>
              <a:t>NOVA BH</a:t>
            </a:r>
            <a:br>
              <a:rPr lang="pt-BR" sz="3200" b="1" u="sng" dirty="0"/>
            </a:br>
            <a:r>
              <a:rPr lang="pt-BR" sz="3200" b="1" dirty="0"/>
              <a:t/>
            </a:r>
            <a:br>
              <a:rPr lang="pt-BR" sz="3200" b="1" dirty="0"/>
            </a:br>
            <a:r>
              <a:rPr lang="pt-BR" sz="3200" b="1" dirty="0"/>
              <a:t>PLANEJADA </a:t>
            </a:r>
            <a:r>
              <a:rPr lang="pt-BR" sz="3200" b="1" u="sng" dirty="0"/>
              <a:t>SEM A PARTICIPAÇÃO DA POPULAÇÃO</a:t>
            </a:r>
            <a:r>
              <a:rPr lang="pt-BR" sz="3200" b="1" dirty="0"/>
              <a:t>,</a:t>
            </a:r>
            <a:br>
              <a:rPr lang="pt-BR" sz="3200" b="1" dirty="0"/>
            </a:br>
            <a:r>
              <a:rPr lang="pt-BR" sz="3200" b="1" dirty="0"/>
              <a:t>ATINGINDO O EIXO</a:t>
            </a:r>
            <a:br>
              <a:rPr lang="pt-BR" sz="3200" b="1" dirty="0"/>
            </a:br>
            <a:r>
              <a:rPr lang="pt-BR" sz="3200" b="1" dirty="0"/>
              <a:t>AV. PEDRO I, ANTÔNIO CARLOS,LAGOINHA, AV. DOS ANDRADAS E TEREZA CRISTINA</a:t>
            </a:r>
            <a:br>
              <a:rPr lang="pt-BR" sz="3200" b="1" dirty="0"/>
            </a:br>
            <a:r>
              <a:rPr lang="pt-BR" sz="3200" b="1" dirty="0"/>
              <a:t/>
            </a:r>
            <a:br>
              <a:rPr lang="pt-BR" sz="3200" b="1" dirty="0"/>
            </a:br>
            <a:r>
              <a:rPr lang="pt-BR" sz="3200" b="1" dirty="0"/>
              <a:t>Contratos de Estutos assinados pela PBH há um ano do lançamento, sem publicidade.</a:t>
            </a:r>
            <a:br>
              <a:rPr lang="pt-BR" sz="3200" b="1" dirty="0"/>
            </a:br>
            <a:r>
              <a:rPr lang="pt-BR" sz="3200" b="1" dirty="0"/>
              <a:t>Secretarias Municipais de BH passaram a ser ocupadas</a:t>
            </a:r>
            <a:br>
              <a:rPr lang="pt-BR" sz="3200" b="1" dirty="0"/>
            </a:br>
            <a:r>
              <a:rPr lang="pt-BR" sz="3200" b="1" dirty="0"/>
              <a:t>por pessoas de fora da cidade, de outros estados. </a:t>
            </a:r>
            <a:br>
              <a:rPr lang="pt-BR" sz="3200" b="1" dirty="0"/>
            </a:br>
            <a:r>
              <a:rPr lang="pt-BR" sz="3200" b="1" dirty="0"/>
              <a:t/>
            </a:r>
            <a:br>
              <a:rPr lang="pt-BR" sz="3200" b="1" dirty="0"/>
            </a:br>
            <a:r>
              <a:rPr lang="pt-BR" sz="3200" b="1" dirty="0"/>
              <a:t>DESCONSIDEROU AS DETERMINAÇÕES DO ESTATUTO DA CIDADE </a:t>
            </a:r>
            <a:br>
              <a:rPr lang="pt-BR" sz="3200" b="1" dirty="0"/>
            </a:br>
            <a:endParaRPr lang="pt-BR" sz="3200" b="1" dirty="0"/>
          </a:p>
        </p:txBody>
      </p:sp>
    </p:spTree>
    <p:extLst>
      <p:ext uri="{BB962C8B-B14F-4D97-AF65-F5344CB8AC3E}">
        <p14:creationId xmlns:p14="http://schemas.microsoft.com/office/powerpoint/2010/main" val="31248818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07133" y="0"/>
            <a:ext cx="5529734" cy="6858000"/>
          </a:xfrm>
          <a:prstGeom prst="rect">
            <a:avLst/>
          </a:prstGeom>
        </p:spPr>
      </p:pic>
    </p:spTree>
    <p:extLst>
      <p:ext uri="{BB962C8B-B14F-4D97-AF65-F5344CB8AC3E}">
        <p14:creationId xmlns:p14="http://schemas.microsoft.com/office/powerpoint/2010/main" val="42500224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43408"/>
            <a:ext cx="9144000" cy="7416823"/>
          </a:xfrm>
          <a:prstGeom prst="rect">
            <a:avLst/>
          </a:prstGeom>
        </p:spPr>
      </p:pic>
    </p:spTree>
    <p:extLst>
      <p:ext uri="{BB962C8B-B14F-4D97-AF65-F5344CB8AC3E}">
        <p14:creationId xmlns:p14="http://schemas.microsoft.com/office/powerpoint/2010/main" val="7480293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fontScale="90000"/>
          </a:bodyPr>
          <a:lstStyle/>
          <a:p>
            <a:r>
              <a:rPr lang="pt-BR" sz="4000" b="1" dirty="0"/>
              <a:t/>
            </a:r>
            <a:br>
              <a:rPr lang="pt-BR" sz="4000" b="1" dirty="0"/>
            </a:br>
            <a:r>
              <a:rPr lang="pt-BR" sz="4000" b="1" dirty="0"/>
              <a:t/>
            </a:r>
            <a:br>
              <a:rPr lang="pt-BR" sz="4000" b="1" dirty="0"/>
            </a:br>
            <a:r>
              <a:rPr lang="pt-BR" sz="3100" b="1" dirty="0"/>
              <a:t>DIANTE DE TANTOS CONFLITOS ORIGINADOS PELOS PLANEJAMENTOS DE GABINETES, SEM A PARTICIPAÇÃO POPULAR, SEM TRANSPARÊNCIA, </a:t>
            </a:r>
            <a:br>
              <a:rPr lang="pt-BR" sz="3100" b="1" dirty="0"/>
            </a:br>
            <a:r>
              <a:rPr lang="pt-BR" sz="3100" b="1" dirty="0"/>
              <a:t>SE VISLUMBRAVA NA IV CONFERÊNCIA MUNICIPAL DE POLITICA URBANA (QUE SÓ OCORREU, COM MUITA MOBILIZAÇÃO, EM 2014)  O FÓRUM ADEQUADO PARA RESOLVER O PLANEJAMENTO DA CIDADE EVITAR DANOS À POPULAÇÃO E À DIVERSOS SEGMENTOS.</a:t>
            </a:r>
            <a:br>
              <a:rPr lang="pt-BR" sz="3100" b="1" dirty="0"/>
            </a:br>
            <a:r>
              <a:rPr lang="pt-BR" sz="3100" b="1" dirty="0"/>
              <a:t/>
            </a:r>
            <a:br>
              <a:rPr lang="pt-BR" sz="3100" b="1" dirty="0"/>
            </a:br>
            <a:r>
              <a:rPr lang="pt-BR" sz="3100" b="1" dirty="0"/>
              <a:t>O MP TEVE QUE SER PROCURADO</a:t>
            </a:r>
            <a:r>
              <a:rPr lang="pt-BR" sz="4000" b="1" dirty="0"/>
              <a:t>.</a:t>
            </a:r>
            <a:br>
              <a:rPr lang="pt-BR" sz="4000" b="1" dirty="0"/>
            </a:br>
            <a:r>
              <a:rPr lang="pt-BR" sz="4000" b="1" dirty="0"/>
              <a:t> </a:t>
            </a:r>
            <a:br>
              <a:rPr lang="pt-BR" sz="4000" b="1" dirty="0"/>
            </a:br>
            <a:endParaRPr lang="pt-BR" sz="4000" b="1" dirty="0"/>
          </a:p>
        </p:txBody>
      </p:sp>
    </p:spTree>
    <p:extLst>
      <p:ext uri="{BB962C8B-B14F-4D97-AF65-F5344CB8AC3E}">
        <p14:creationId xmlns:p14="http://schemas.microsoft.com/office/powerpoint/2010/main" val="18815330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a:bodyPr>
          <a:lstStyle/>
          <a:p>
            <a:r>
              <a:rPr lang="pt-BR" sz="3200" b="1" dirty="0"/>
              <a:t>DURANTE AS DISCUSSÕES DA </a:t>
            </a:r>
            <a:r>
              <a:rPr lang="pt-BR" sz="3200" b="1" u="sng" dirty="0"/>
              <a:t>OUC NOVA BH </a:t>
            </a:r>
            <a:r>
              <a:rPr lang="pt-BR" sz="3200" b="1" dirty="0"/>
              <a:t>CHEGOU AO CONHECIMENTO QUE A OPERAÇÃO ESTAVA SENDO PRODUZIDA COM O APOIO DE GRANDES CONSTRUTORAS, CITADAS NA LAVAJATO(03/2014)</a:t>
            </a:r>
          </a:p>
        </p:txBody>
      </p:sp>
    </p:spTree>
    <p:extLst>
      <p:ext uri="{BB962C8B-B14F-4D97-AF65-F5344CB8AC3E}">
        <p14:creationId xmlns:p14="http://schemas.microsoft.com/office/powerpoint/2010/main" val="8117049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a:bodyPr>
          <a:lstStyle/>
          <a:p>
            <a:pPr algn="l"/>
            <a:r>
              <a:rPr lang="pt-BR" sz="2800" b="1" dirty="0"/>
              <a:t>                                 </a:t>
            </a:r>
            <a:r>
              <a:rPr lang="pt-BR" sz="2800" b="1" u="sng" dirty="0"/>
              <a:t>ALIADOS COMUNITÁRIOS</a:t>
            </a:r>
            <a:br>
              <a:rPr lang="pt-BR" sz="2800" b="1" u="sng" dirty="0"/>
            </a:br>
            <a:r>
              <a:rPr lang="pt-BR" sz="2800" b="1" u="sng" dirty="0"/>
              <a:t/>
            </a:r>
            <a:br>
              <a:rPr lang="pt-BR" sz="2800" b="1" u="sng" dirty="0"/>
            </a:br>
            <a:r>
              <a:rPr lang="pt-BR" sz="2800" b="1" dirty="0"/>
              <a:t>-A CÂMARA DE VEREADORES</a:t>
            </a:r>
            <a:br>
              <a:rPr lang="pt-BR" sz="2800" b="1" dirty="0"/>
            </a:br>
            <a:r>
              <a:rPr lang="pt-BR" sz="2800" b="1" dirty="0"/>
              <a:t>- ASSEMBLÉIA LEGISLATIVA</a:t>
            </a:r>
            <a:br>
              <a:rPr lang="pt-BR" sz="2800" b="1" dirty="0"/>
            </a:br>
            <a:r>
              <a:rPr lang="pt-BR" sz="2800" b="1" dirty="0"/>
              <a:t>-OS CONSELHOS MUNICIPAIS, COMPUR-COMAM-COMUSA, DENTRE  OUTROS</a:t>
            </a:r>
            <a:br>
              <a:rPr lang="pt-BR" sz="2800" b="1" dirty="0"/>
            </a:br>
            <a:r>
              <a:rPr lang="pt-BR" sz="2800" b="1" dirty="0"/>
              <a:t>-OS CONSELHOS ESTADUAIS</a:t>
            </a:r>
            <a:br>
              <a:rPr lang="pt-BR" sz="2800" b="1" dirty="0"/>
            </a:br>
            <a:r>
              <a:rPr lang="pt-BR" sz="2800" b="1" dirty="0"/>
              <a:t>- OS  PRÓPRIOS MORADORES</a:t>
            </a:r>
            <a:br>
              <a:rPr lang="pt-BR" sz="2800" b="1" dirty="0"/>
            </a:br>
            <a:r>
              <a:rPr lang="pt-BR" sz="2800" b="1" dirty="0"/>
              <a:t>-AS ASSOCIAÇÕES DE MORADORES</a:t>
            </a:r>
            <a:br>
              <a:rPr lang="pt-BR" sz="2800" b="1" dirty="0"/>
            </a:br>
            <a:r>
              <a:rPr lang="pt-BR" sz="2800" b="1" dirty="0"/>
              <a:t>-OS MOVIMENTOS SOCIAIS</a:t>
            </a:r>
          </a:p>
        </p:txBody>
      </p:sp>
    </p:spTree>
    <p:extLst>
      <p:ext uri="{BB962C8B-B14F-4D97-AF65-F5344CB8AC3E}">
        <p14:creationId xmlns:p14="http://schemas.microsoft.com/office/powerpoint/2010/main" val="22979710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a:bodyPr>
          <a:lstStyle/>
          <a:p>
            <a:r>
              <a:rPr lang="pt-BR" sz="3200" b="1" dirty="0"/>
              <a:t>COMO ÚLTIMO RECURSO O </a:t>
            </a:r>
            <a:br>
              <a:rPr lang="pt-BR" sz="3200" b="1" dirty="0"/>
            </a:br>
            <a:r>
              <a:rPr lang="pt-BR" sz="3200" b="1" dirty="0"/>
              <a:t/>
            </a:r>
            <a:br>
              <a:rPr lang="pt-BR" sz="3200" b="1" dirty="0"/>
            </a:br>
            <a:r>
              <a:rPr lang="pt-BR" sz="3200" b="1" dirty="0"/>
              <a:t>MINISTÉRIO PÚBLICO E A DEFENSORIA</a:t>
            </a:r>
            <a:br>
              <a:rPr lang="pt-BR" sz="3200" b="1" dirty="0"/>
            </a:br>
            <a:r>
              <a:rPr lang="pt-BR" sz="3200" b="1" dirty="0"/>
              <a:t/>
            </a:r>
            <a:br>
              <a:rPr lang="pt-BR" sz="3200" b="1" dirty="0"/>
            </a:br>
            <a:r>
              <a:rPr lang="pt-BR" sz="3200" b="1" dirty="0"/>
              <a:t>ESSA ORDEM TEM SIDO INVERTIDA</a:t>
            </a:r>
          </a:p>
        </p:txBody>
      </p:sp>
    </p:spTree>
    <p:extLst>
      <p:ext uri="{BB962C8B-B14F-4D97-AF65-F5344CB8AC3E}">
        <p14:creationId xmlns:p14="http://schemas.microsoft.com/office/powerpoint/2010/main" val="25294301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2536" y="0"/>
            <a:ext cx="9396536" cy="6858000"/>
          </a:xfrm>
          <a:solidFill>
            <a:srgbClr val="92D050"/>
          </a:solidFill>
        </p:spPr>
        <p:txBody>
          <a:bodyPr>
            <a:normAutofit/>
          </a:bodyPr>
          <a:lstStyle/>
          <a:p>
            <a:r>
              <a:rPr lang="pt-BR" sz="3200" b="1" dirty="0"/>
              <a:t>ASSOCIAÇÕES DE MORADORES, MOVIMENTOS</a:t>
            </a:r>
            <a:br>
              <a:rPr lang="pt-BR" sz="3200" b="1" dirty="0"/>
            </a:br>
            <a:r>
              <a:rPr lang="pt-BR" sz="3200" b="1" dirty="0"/>
              <a:t> SOCIAIS, MP,  TOMAM CONHECIMENTO DA EXISTÊNCIA DA PBH ATIVOS CRIADA EM 2010 E REGULAMENTADA EM 2011</a:t>
            </a:r>
            <a:br>
              <a:rPr lang="pt-BR" sz="3200" b="1" dirty="0"/>
            </a:br>
            <a:r>
              <a:rPr lang="pt-BR" sz="3200" b="1" dirty="0"/>
              <a:t>LEI 10003 DE 25/11/2010</a:t>
            </a:r>
            <a:br>
              <a:rPr lang="pt-BR" sz="3200" b="1" dirty="0"/>
            </a:br>
            <a:r>
              <a:rPr lang="pt-BR" sz="3200" b="1" dirty="0"/>
              <a:t/>
            </a:r>
            <a:br>
              <a:rPr lang="pt-BR" sz="3200" b="1" dirty="0"/>
            </a:br>
            <a:r>
              <a:rPr lang="pt-BR" sz="3200" b="1" dirty="0"/>
              <a:t/>
            </a:r>
            <a:br>
              <a:rPr lang="pt-BR" sz="3200" b="1" dirty="0"/>
            </a:br>
            <a:endParaRPr lang="pt-BR" sz="3200" b="1" dirty="0"/>
          </a:p>
        </p:txBody>
      </p:sp>
    </p:spTree>
    <p:extLst>
      <p:ext uri="{BB962C8B-B14F-4D97-AF65-F5344CB8AC3E}">
        <p14:creationId xmlns:p14="http://schemas.microsoft.com/office/powerpoint/2010/main" val="22695319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6858000"/>
          </a:xfrm>
          <a:solidFill>
            <a:srgbClr val="92D050"/>
          </a:solidFill>
        </p:spPr>
        <p:txBody>
          <a:bodyPr>
            <a:normAutofit fontScale="90000"/>
          </a:bodyPr>
          <a:lstStyle/>
          <a:p>
            <a:pPr algn="l"/>
            <a:r>
              <a:rPr lang="pt-BR" sz="2200" b="1" u="sng" dirty="0"/>
              <a:t/>
            </a:r>
            <a:br>
              <a:rPr lang="pt-BR" sz="2200" b="1" u="sng" dirty="0"/>
            </a:br>
            <a:r>
              <a:rPr lang="pt-BR" sz="2200" b="1" u="sng" dirty="0"/>
              <a:t/>
            </a:r>
            <a:br>
              <a:rPr lang="pt-BR" sz="2200" b="1" u="sng" dirty="0"/>
            </a:br>
            <a:r>
              <a:rPr lang="pt-BR" sz="2200" b="1" u="sng" dirty="0"/>
              <a:t/>
            </a:r>
            <a:br>
              <a:rPr lang="pt-BR" sz="2200" b="1" u="sng" dirty="0"/>
            </a:br>
            <a:r>
              <a:rPr lang="pt-BR" sz="2200" b="1" u="sng" dirty="0"/>
              <a:t/>
            </a:r>
            <a:br>
              <a:rPr lang="pt-BR" sz="2200" b="1" u="sng" dirty="0"/>
            </a:br>
            <a:r>
              <a:rPr lang="pt-BR" sz="2200" b="1" dirty="0"/>
              <a:t>                                                   </a:t>
            </a:r>
            <a:br>
              <a:rPr lang="pt-BR" sz="2200" b="1" dirty="0"/>
            </a:br>
            <a:r>
              <a:rPr lang="pt-BR" sz="2200" b="1" dirty="0"/>
              <a:t>                                               </a:t>
            </a:r>
            <a:br>
              <a:rPr lang="pt-BR" sz="2200" b="1" dirty="0"/>
            </a:br>
            <a:r>
              <a:rPr lang="pt-BR" sz="2200" b="1" dirty="0"/>
              <a:t/>
            </a:r>
            <a:br>
              <a:rPr lang="pt-BR" sz="2200" b="1" dirty="0"/>
            </a:br>
            <a:r>
              <a:rPr lang="pt-BR" sz="2200" b="1" dirty="0"/>
              <a:t/>
            </a:r>
            <a:br>
              <a:rPr lang="pt-BR" sz="2200" b="1" dirty="0"/>
            </a:br>
            <a:r>
              <a:rPr lang="pt-BR" sz="2700" b="1" dirty="0"/>
              <a:t>                                                            </a:t>
            </a:r>
            <a:r>
              <a:rPr lang="pt-BR" sz="2700" b="1" u="sng" dirty="0"/>
              <a:t>PBH ATIVOS</a:t>
            </a:r>
            <a:br>
              <a:rPr lang="pt-BR" sz="2700" b="1" u="sng" dirty="0"/>
            </a:br>
            <a:r>
              <a:rPr lang="pt-BR" sz="2700" b="1" u="sng" dirty="0"/>
              <a:t>                </a:t>
            </a:r>
            <a:br>
              <a:rPr lang="pt-BR" sz="2700" b="1" u="sng" dirty="0"/>
            </a:br>
            <a:r>
              <a:rPr lang="pt-BR" sz="2700" b="1" dirty="0"/>
              <a:t>                                          </a:t>
            </a:r>
            <a:r>
              <a:rPr lang="pt-BR" sz="2700" b="1" u="sng" dirty="0"/>
              <a:t>RISCO AO PATRIMÔNIO PÚBLICO   </a:t>
            </a:r>
            <a:r>
              <a:rPr lang="pt-BR" sz="2700" b="1" dirty="0"/>
              <a:t/>
            </a:r>
            <a:br>
              <a:rPr lang="pt-BR" sz="2700" b="1" dirty="0"/>
            </a:br>
            <a:r>
              <a:rPr lang="pt-BR" sz="2700" b="1" dirty="0"/>
              <a:t/>
            </a:r>
            <a:br>
              <a:rPr lang="pt-BR" sz="2700" b="1" dirty="0"/>
            </a:br>
            <a:r>
              <a:rPr lang="pt-BR" sz="2700" b="1" dirty="0"/>
              <a:t/>
            </a:r>
            <a:br>
              <a:rPr lang="pt-BR" sz="2700" b="1" dirty="0"/>
            </a:br>
            <a:r>
              <a:rPr lang="pt-BR" sz="2700" b="1" dirty="0"/>
              <a:t>- PRIVATIZAÇÃO DE ESPAÇOS PÚBLICOS (PARQUES, CEMITÉRIOS);</a:t>
            </a:r>
            <a:br>
              <a:rPr lang="pt-BR" sz="2700" b="1" dirty="0"/>
            </a:br>
            <a:r>
              <a:rPr lang="pt-BR" sz="2700" b="1" dirty="0"/>
              <a:t>-TRANSFERÊNCIA DE RECURSOS PÚBLICOS PARA INICIATIVA PRIVADA, ATRAVÉS DE OPERAÇÕES DE CRÉDITO; ENDIVIDAMENTO DA COLETIVIDADE;</a:t>
            </a:r>
            <a:br>
              <a:rPr lang="pt-BR" sz="2700" b="1" dirty="0"/>
            </a:br>
            <a:r>
              <a:rPr lang="pt-BR" sz="2700" b="1" dirty="0"/>
              <a:t>-VENDA OU COMPROMETIMENTO DE TERRENOS PÚBLICOS, PODENDO INVIABILIZAR OS EQUIPAMENTOS PÚBLICOS E SERVIÇOS PARA AS COMUNIDADES;</a:t>
            </a:r>
            <a:br>
              <a:rPr lang="pt-BR" sz="2700" b="1" dirty="0"/>
            </a:br>
            <a:r>
              <a:rPr lang="pt-BR" sz="2700" b="1" dirty="0"/>
              <a:t>       EX: TERRENOS NO BURITIS               </a:t>
            </a:r>
            <a:br>
              <a:rPr lang="pt-BR" sz="2700" b="1" dirty="0"/>
            </a:br>
            <a:r>
              <a:rPr lang="pt-BR" sz="2700" b="1" dirty="0"/>
              <a:t>-DESVIO DA FUNÇÃO SOCIAL DOS RECURSOS DO MUNICÍPIO, COLOCANDO EM RISCO AS GERAÇÕES PRESENTE E FUTURAS;</a:t>
            </a:r>
            <a:br>
              <a:rPr lang="pt-BR" sz="2700" b="1" dirty="0"/>
            </a:br>
            <a:r>
              <a:rPr lang="pt-BR" sz="2700" b="1" dirty="0"/>
              <a:t>-CABIDE DE EMPREGO, SEM CONCURSO PÚBLICO;</a:t>
            </a:r>
            <a:br>
              <a:rPr lang="pt-BR" sz="2700" b="1" dirty="0"/>
            </a:br>
            <a:r>
              <a:rPr lang="pt-BR" sz="2700" b="1" dirty="0"/>
              <a:t/>
            </a:r>
            <a:br>
              <a:rPr lang="pt-BR" sz="2700" b="1" dirty="0"/>
            </a:br>
            <a:r>
              <a:rPr lang="pt-BR" sz="2700" b="1" dirty="0"/>
              <a:t/>
            </a:r>
            <a:br>
              <a:rPr lang="pt-BR" sz="2700" b="1" dirty="0"/>
            </a:br>
            <a:r>
              <a:rPr lang="pt-BR" sz="3200" b="1" dirty="0"/>
              <a:t/>
            </a:r>
            <a:br>
              <a:rPr lang="pt-BR" sz="3200" b="1" dirty="0"/>
            </a:br>
            <a:r>
              <a:rPr lang="pt-BR" sz="3200" b="1" dirty="0"/>
              <a:t/>
            </a:r>
            <a:br>
              <a:rPr lang="pt-BR" sz="3200" b="1" dirty="0"/>
            </a:br>
            <a:r>
              <a:rPr lang="pt-BR" sz="3200" b="1" dirty="0"/>
              <a:t/>
            </a:r>
            <a:br>
              <a:rPr lang="pt-BR" sz="3200" b="1" dirty="0"/>
            </a:br>
            <a:r>
              <a:rPr lang="pt-BR" sz="3200" b="1" dirty="0"/>
              <a:t/>
            </a:r>
            <a:br>
              <a:rPr lang="pt-BR" sz="3200" b="1" dirty="0"/>
            </a:br>
            <a:endParaRPr lang="pt-BR" sz="3200" b="1" dirty="0"/>
          </a:p>
        </p:txBody>
      </p:sp>
    </p:spTree>
    <p:extLst>
      <p:ext uri="{BB962C8B-B14F-4D97-AF65-F5344CB8AC3E}">
        <p14:creationId xmlns:p14="http://schemas.microsoft.com/office/powerpoint/2010/main" val="10627326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0130" t="14001" r="30496" b="9000"/>
          <a:stretch/>
        </p:blipFill>
        <p:spPr>
          <a:xfrm>
            <a:off x="0" y="0"/>
            <a:ext cx="9144000" cy="6858000"/>
          </a:xfrm>
          <a:prstGeom prst="rect">
            <a:avLst/>
          </a:prstGeom>
        </p:spPr>
      </p:pic>
    </p:spTree>
    <p:extLst>
      <p:ext uri="{BB962C8B-B14F-4D97-AF65-F5344CB8AC3E}">
        <p14:creationId xmlns:p14="http://schemas.microsoft.com/office/powerpoint/2010/main" val="7694350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9137" t="11559" r="29913" b="9633"/>
          <a:stretch/>
        </p:blipFill>
        <p:spPr>
          <a:xfrm>
            <a:off x="0" y="-1"/>
            <a:ext cx="9144000" cy="6801946"/>
          </a:xfrm>
          <a:prstGeom prst="rect">
            <a:avLst/>
          </a:prstGeom>
        </p:spPr>
      </p:pic>
    </p:spTree>
    <p:extLst>
      <p:ext uri="{BB962C8B-B14F-4D97-AF65-F5344CB8AC3E}">
        <p14:creationId xmlns:p14="http://schemas.microsoft.com/office/powerpoint/2010/main" val="3521742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36912" t="7600" r="37101" b="12600"/>
          <a:stretch/>
        </p:blipFill>
        <p:spPr>
          <a:xfrm rot="5400000">
            <a:off x="1056042" y="-1104924"/>
            <a:ext cx="6967999" cy="9156632"/>
          </a:xfrm>
          <a:prstGeom prst="rect">
            <a:avLst/>
          </a:prstGeom>
        </p:spPr>
      </p:pic>
    </p:spTree>
    <p:extLst>
      <p:ext uri="{BB962C8B-B14F-4D97-AF65-F5344CB8AC3E}">
        <p14:creationId xmlns:p14="http://schemas.microsoft.com/office/powerpoint/2010/main" val="25145280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825" t="6602" r="36613" b="33200"/>
          <a:stretch/>
        </p:blipFill>
        <p:spPr>
          <a:xfrm>
            <a:off x="0" y="0"/>
            <a:ext cx="9144000" cy="6858000"/>
          </a:xfrm>
          <a:prstGeom prst="rect">
            <a:avLst/>
          </a:prstGeom>
        </p:spPr>
      </p:pic>
    </p:spTree>
    <p:extLst>
      <p:ext uri="{BB962C8B-B14F-4D97-AF65-F5344CB8AC3E}">
        <p14:creationId xmlns:p14="http://schemas.microsoft.com/office/powerpoint/2010/main" val="9193890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825" t="15001" r="36613" b="17800"/>
          <a:stretch/>
        </p:blipFill>
        <p:spPr>
          <a:xfrm>
            <a:off x="0" y="0"/>
            <a:ext cx="9144000" cy="6862694"/>
          </a:xfrm>
          <a:prstGeom prst="rect">
            <a:avLst/>
          </a:prstGeom>
        </p:spPr>
      </p:pic>
    </p:spTree>
    <p:extLst>
      <p:ext uri="{BB962C8B-B14F-4D97-AF65-F5344CB8AC3E}">
        <p14:creationId xmlns:p14="http://schemas.microsoft.com/office/powerpoint/2010/main" val="8566287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8001" r="34250" b="10800"/>
          <a:stretch/>
        </p:blipFill>
        <p:spPr>
          <a:xfrm>
            <a:off x="0" y="0"/>
            <a:ext cx="9144000" cy="6858000"/>
          </a:xfrm>
          <a:prstGeom prst="rect">
            <a:avLst/>
          </a:prstGeom>
        </p:spPr>
      </p:pic>
    </p:spTree>
    <p:extLst>
      <p:ext uri="{BB962C8B-B14F-4D97-AF65-F5344CB8AC3E}">
        <p14:creationId xmlns:p14="http://schemas.microsoft.com/office/powerpoint/2010/main" val="7021923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69549430"/>
              </p:ext>
            </p:extLst>
          </p:nvPr>
        </p:nvGraphicFramePr>
        <p:xfrm>
          <a:off x="0" y="0"/>
          <a:ext cx="9036495" cy="8205695"/>
        </p:xfrm>
        <a:graphic>
          <a:graphicData uri="http://schemas.openxmlformats.org/drawingml/2006/table">
            <a:tbl>
              <a:tblPr/>
              <a:tblGrid>
                <a:gridCol w="2994421">
                  <a:extLst>
                    <a:ext uri="{9D8B030D-6E8A-4147-A177-3AD203B41FA5}">
                      <a16:colId xmlns:a16="http://schemas.microsoft.com/office/drawing/2014/main" xmlns="" val="3160375090"/>
                    </a:ext>
                  </a:extLst>
                </a:gridCol>
                <a:gridCol w="1720704">
                  <a:extLst>
                    <a:ext uri="{9D8B030D-6E8A-4147-A177-3AD203B41FA5}">
                      <a16:colId xmlns:a16="http://schemas.microsoft.com/office/drawing/2014/main" xmlns="" val="3071391560"/>
                    </a:ext>
                  </a:extLst>
                </a:gridCol>
                <a:gridCol w="421970">
                  <a:extLst>
                    <a:ext uri="{9D8B030D-6E8A-4147-A177-3AD203B41FA5}">
                      <a16:colId xmlns:a16="http://schemas.microsoft.com/office/drawing/2014/main" xmlns="" val="2372618391"/>
                    </a:ext>
                  </a:extLst>
                </a:gridCol>
                <a:gridCol w="1131226">
                  <a:extLst>
                    <a:ext uri="{9D8B030D-6E8A-4147-A177-3AD203B41FA5}">
                      <a16:colId xmlns:a16="http://schemas.microsoft.com/office/drawing/2014/main" xmlns="" val="2903520546"/>
                    </a:ext>
                  </a:extLst>
                </a:gridCol>
                <a:gridCol w="1384087">
                  <a:extLst>
                    <a:ext uri="{9D8B030D-6E8A-4147-A177-3AD203B41FA5}">
                      <a16:colId xmlns:a16="http://schemas.microsoft.com/office/drawing/2014/main" xmlns="" val="3956077802"/>
                    </a:ext>
                  </a:extLst>
                </a:gridCol>
                <a:gridCol w="1384087">
                  <a:extLst>
                    <a:ext uri="{9D8B030D-6E8A-4147-A177-3AD203B41FA5}">
                      <a16:colId xmlns:a16="http://schemas.microsoft.com/office/drawing/2014/main" xmlns="" val="1787623694"/>
                    </a:ext>
                  </a:extLst>
                </a:gridCol>
              </a:tblGrid>
              <a:tr h="219677">
                <a:tc>
                  <a:txBody>
                    <a:bodyPr/>
                    <a:lstStyle/>
                    <a:p>
                      <a:endParaRPr lang="pt-BR" sz="900" dirty="0"/>
                    </a:p>
                  </a:txBody>
                  <a:tcPr marL="0" marR="0" marT="0" marB="0">
                    <a:lnL>
                      <a:noFill/>
                    </a:lnL>
                    <a:lnR>
                      <a:noFill/>
                    </a:lnR>
                    <a:lnT>
                      <a:noFill/>
                    </a:lnT>
                    <a:lnB>
                      <a:noFill/>
                    </a:lnB>
                    <a:solidFill>
                      <a:srgbClr val="92D050"/>
                    </a:solidFill>
                  </a:tcPr>
                </a:tc>
                <a:tc>
                  <a:txBody>
                    <a:bodyPr/>
                    <a:lstStyle/>
                    <a:p>
                      <a:endParaRPr lang="pt-BR" sz="900" dirty="0"/>
                    </a:p>
                  </a:txBody>
                  <a:tcPr marL="43941" marR="43941" marT="21971" marB="21971">
                    <a:lnL>
                      <a:noFill/>
                    </a:lnL>
                    <a:solidFill>
                      <a:srgbClr val="92D050"/>
                    </a:solidFill>
                  </a:tcPr>
                </a:tc>
                <a:tc>
                  <a:txBody>
                    <a:bodyPr/>
                    <a:lstStyle/>
                    <a:p>
                      <a:endParaRPr lang="pt-BR" sz="900"/>
                    </a:p>
                  </a:txBody>
                  <a:tcPr marL="43941" marR="43941" marT="21971" marB="21971">
                    <a:solidFill>
                      <a:srgbClr val="92D050"/>
                    </a:solidFill>
                  </a:tcPr>
                </a:tc>
                <a:tc>
                  <a:txBody>
                    <a:bodyPr/>
                    <a:lstStyle/>
                    <a:p>
                      <a:endParaRPr lang="pt-BR" sz="900"/>
                    </a:p>
                  </a:txBody>
                  <a:tcPr marL="43941" marR="43941" marT="21971" marB="21971">
                    <a:solidFill>
                      <a:srgbClr val="92D050"/>
                    </a:solidFill>
                  </a:tcPr>
                </a:tc>
                <a:tc>
                  <a:txBody>
                    <a:bodyPr/>
                    <a:lstStyle/>
                    <a:p>
                      <a:endParaRPr lang="pt-BR" sz="900"/>
                    </a:p>
                  </a:txBody>
                  <a:tcPr marL="43941" marR="43941" marT="21971" marB="21971">
                    <a:solidFill>
                      <a:srgbClr val="92D050"/>
                    </a:solidFill>
                  </a:tcPr>
                </a:tc>
                <a:tc>
                  <a:txBody>
                    <a:bodyPr/>
                    <a:lstStyle/>
                    <a:p>
                      <a:endParaRPr lang="pt-BR" sz="900"/>
                    </a:p>
                  </a:txBody>
                  <a:tcPr marL="43941" marR="43941" marT="21971" marB="21971">
                    <a:solidFill>
                      <a:srgbClr val="92D050"/>
                    </a:solidFill>
                  </a:tcPr>
                </a:tc>
                <a:extLst>
                  <a:ext uri="{0D108BD9-81ED-4DB2-BD59-A6C34878D82A}">
                    <a16:rowId xmlns:a16="http://schemas.microsoft.com/office/drawing/2014/main" xmlns="" val="3085870400"/>
                  </a:ext>
                </a:extLst>
              </a:tr>
              <a:tr h="166375">
                <a:tc gridSpan="6">
                  <a:txBody>
                    <a:bodyPr/>
                    <a:lstStyle/>
                    <a:p>
                      <a:pPr algn="just"/>
                      <a:r>
                        <a:rPr lang="pt-BR" sz="900" b="1">
                          <a:effectLst/>
                          <a:latin typeface="Arial" panose="020B0604020202020204" pitchFamily="34" charset="0"/>
                        </a:rPr>
                        <a:t>Demonstrativo da Composição Acionária</a:t>
                      </a:r>
                      <a:endParaRPr lang="pt-BR" sz="900">
                        <a:effectLst/>
                        <a:latin typeface="Arial" panose="020B0604020202020204" pitchFamily="34" charset="0"/>
                      </a:endParaRPr>
                    </a:p>
                  </a:txBody>
                  <a:tcPr marL="0" marR="0" marT="0" marB="0">
                    <a:lnL>
                      <a:noFill/>
                    </a:lnL>
                    <a:lnR>
                      <a:noFill/>
                    </a:lnR>
                    <a:lnT>
                      <a:noFill/>
                    </a:lnT>
                    <a:lnB>
                      <a:noFill/>
                    </a:lnB>
                    <a:solidFill>
                      <a:srgbClr val="92D050"/>
                    </a:solidFill>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xmlns="" val="559980173"/>
                  </a:ext>
                </a:extLst>
              </a:tr>
              <a:tr h="499126">
                <a:tc rowSpan="2">
                  <a:txBody>
                    <a:bodyPr/>
                    <a:lstStyle/>
                    <a:p>
                      <a:pPr algn="just"/>
                      <a:r>
                        <a:rPr lang="pt-BR" sz="900" b="1">
                          <a:effectLst/>
                          <a:latin typeface="Arial" panose="020B0604020202020204" pitchFamily="34" charset="0"/>
                        </a:rPr>
                        <a:t> </a:t>
                      </a:r>
                      <a:endParaRPr lang="pt-BR" sz="900">
                        <a:effectLst/>
                        <a:latin typeface="Arial" panose="020B0604020202020204" pitchFamily="34" charset="0"/>
                      </a:endParaRPr>
                    </a:p>
                    <a:p>
                      <a:pPr algn="just"/>
                      <a:r>
                        <a:rPr lang="pt-BR" sz="900" b="1">
                          <a:effectLst/>
                          <a:latin typeface="Arial" panose="020B0604020202020204" pitchFamily="34" charset="0"/>
                        </a:rPr>
                        <a:t>Acionista</a:t>
                      </a:r>
                      <a:endParaRPr lang="pt-BR" sz="900">
                        <a:effectLst/>
                        <a:latin typeface="Arial" panose="020B0604020202020204" pitchFamily="34" charset="0"/>
                      </a:endParaRPr>
                    </a:p>
                  </a:txBody>
                  <a:tcPr marL="0" marR="0" marT="0" marB="0">
                    <a:lnL>
                      <a:noFill/>
                    </a:lnL>
                    <a:lnR>
                      <a:noFill/>
                    </a:lnR>
                    <a:lnT>
                      <a:noFill/>
                    </a:lnT>
                    <a:lnB>
                      <a:noFill/>
                    </a:lnB>
                    <a:solidFill>
                      <a:srgbClr val="92D050"/>
                    </a:solidFill>
                  </a:tcPr>
                </a:tc>
                <a:tc gridSpan="3">
                  <a:txBody>
                    <a:bodyPr/>
                    <a:lstStyle/>
                    <a:p>
                      <a:pPr algn="just"/>
                      <a:r>
                        <a:rPr lang="pt-BR" sz="900" b="1">
                          <a:effectLst/>
                          <a:latin typeface="Arial" panose="020B0604020202020204" pitchFamily="34" charset="0"/>
                        </a:rPr>
                        <a:t>Quantidade de ações</a:t>
                      </a:r>
                      <a:endParaRPr lang="pt-BR" sz="900">
                        <a:effectLst/>
                        <a:latin typeface="Arial" panose="020B0604020202020204" pitchFamily="34" charset="0"/>
                      </a:endParaRPr>
                    </a:p>
                  </a:txBody>
                  <a:tcPr marL="0" marR="0" marT="0" marB="0">
                    <a:lnL>
                      <a:noFill/>
                    </a:lnL>
                    <a:lnR>
                      <a:noFill/>
                    </a:lnR>
                    <a:lnT>
                      <a:noFill/>
                    </a:lnT>
                    <a:lnB>
                      <a:noFill/>
                    </a:lnB>
                    <a:solidFill>
                      <a:srgbClr val="92D050"/>
                    </a:solidFill>
                  </a:tcPr>
                </a:tc>
                <a:tc hMerge="1">
                  <a:txBody>
                    <a:bodyPr/>
                    <a:lstStyle/>
                    <a:p>
                      <a:endParaRPr lang="pt-BR"/>
                    </a:p>
                  </a:txBody>
                  <a:tcPr/>
                </a:tc>
                <a:tc hMerge="1">
                  <a:txBody>
                    <a:bodyPr/>
                    <a:lstStyle/>
                    <a:p>
                      <a:endParaRPr lang="pt-BR"/>
                    </a:p>
                  </a:txBody>
                  <a:tcPr/>
                </a:tc>
                <a:tc gridSpan="2">
                  <a:txBody>
                    <a:bodyPr/>
                    <a:lstStyle/>
                    <a:p>
                      <a:pPr algn="just"/>
                      <a:r>
                        <a:rPr lang="pt-BR" sz="900" b="1">
                          <a:effectLst/>
                          <a:latin typeface="Arial" panose="020B0604020202020204" pitchFamily="34" charset="0"/>
                        </a:rPr>
                        <a:t>Valor da Participação (R$1,00)</a:t>
                      </a:r>
                      <a:endParaRPr lang="pt-BR" sz="900">
                        <a:effectLst/>
                        <a:latin typeface="Arial" panose="020B0604020202020204" pitchFamily="34" charset="0"/>
                      </a:endParaRPr>
                    </a:p>
                  </a:txBody>
                  <a:tcPr marL="0" marR="0" marT="0" marB="0">
                    <a:lnL>
                      <a:noFill/>
                    </a:lnL>
                    <a:lnR>
                      <a:noFill/>
                    </a:lnR>
                    <a:lnT>
                      <a:noFill/>
                    </a:lnT>
                    <a:lnB>
                      <a:noFill/>
                    </a:lnB>
                    <a:solidFill>
                      <a:srgbClr val="92D050"/>
                    </a:solidFill>
                  </a:tcPr>
                </a:tc>
                <a:tc hMerge="1">
                  <a:txBody>
                    <a:bodyPr/>
                    <a:lstStyle/>
                    <a:p>
                      <a:endParaRPr lang="pt-BR"/>
                    </a:p>
                  </a:txBody>
                  <a:tcPr/>
                </a:tc>
                <a:extLst>
                  <a:ext uri="{0D108BD9-81ED-4DB2-BD59-A6C34878D82A}">
                    <a16:rowId xmlns:a16="http://schemas.microsoft.com/office/drawing/2014/main" xmlns="" val="4135421423"/>
                  </a:ext>
                </a:extLst>
              </a:tr>
              <a:tr h="499126">
                <a:tc vMerge="1">
                  <a:txBody>
                    <a:bodyPr/>
                    <a:lstStyle/>
                    <a:p>
                      <a:endParaRPr lang="pt-BR"/>
                    </a:p>
                  </a:txBody>
                  <a:tcPr/>
                </a:tc>
                <a:tc>
                  <a:txBody>
                    <a:bodyPr/>
                    <a:lstStyle/>
                    <a:p>
                      <a:pPr algn="just"/>
                      <a:r>
                        <a:rPr lang="pt-BR" sz="900">
                          <a:effectLst/>
                          <a:latin typeface="Arial" panose="020B0604020202020204" pitchFamily="34" charset="0"/>
                        </a:rPr>
                        <a:t>Em 31/12/11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Tipo</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Em 31/12/12</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Em 31/12/11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Em 31/12/12</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4277300359"/>
                  </a:ext>
                </a:extLst>
              </a:tr>
              <a:tr h="831877">
                <a:tc>
                  <a:txBody>
                    <a:bodyPr/>
                    <a:lstStyle/>
                    <a:p>
                      <a:pPr algn="just"/>
                      <a:r>
                        <a:rPr lang="pt-BR" sz="900">
                          <a:effectLst/>
                          <a:latin typeface="Arial" panose="020B0604020202020204" pitchFamily="34" charset="0"/>
                        </a:rPr>
                        <a:t>Município  de Belo Horizonte</a:t>
                      </a:r>
                    </a:p>
                  </a:txBody>
                  <a:tcPr marL="0" marR="0" marT="0" marB="0">
                    <a:lnL>
                      <a:noFill/>
                    </a:lnL>
                    <a:lnR>
                      <a:noFill/>
                    </a:lnR>
                    <a:lnT>
                      <a:noFill/>
                    </a:lnT>
                    <a:lnB>
                      <a:noFill/>
                    </a:lnB>
                    <a:solidFill>
                      <a:srgbClr val="92D050"/>
                    </a:solidFill>
                  </a:tcPr>
                </a:tc>
                <a:tc>
                  <a:txBody>
                    <a:bodyPr/>
                    <a:lstStyle/>
                    <a:p>
                      <a:pPr algn="just"/>
                      <a:r>
                        <a:rPr lang="pt-BR" sz="900" dirty="0">
                          <a:effectLst/>
                          <a:latin typeface="Arial" panose="020B0604020202020204" pitchFamily="34" charset="0"/>
                        </a:rPr>
                        <a:t>34.821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29.920.413</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348.210,00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254.622.714,63</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3896375507"/>
                  </a:ext>
                </a:extLst>
              </a:tr>
              <a:tr h="998252">
                <a:tc>
                  <a:txBody>
                    <a:bodyPr/>
                    <a:lstStyle/>
                    <a:p>
                      <a:pPr algn="just"/>
                      <a:r>
                        <a:rPr lang="pt-BR" sz="900">
                          <a:effectLst/>
                          <a:latin typeface="Arial" panose="020B0604020202020204" pitchFamily="34" charset="0"/>
                        </a:rPr>
                        <a:t>PRODABEL-Empresa de Informática e Informação do Município de Belo Horizonte</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87</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87</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870,00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740,37</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1438434186"/>
                  </a:ext>
                </a:extLst>
              </a:tr>
              <a:tr h="831877">
                <a:tc>
                  <a:txBody>
                    <a:bodyPr/>
                    <a:lstStyle/>
                    <a:p>
                      <a:pPr algn="just"/>
                      <a:r>
                        <a:rPr lang="pt-BR" sz="900">
                          <a:effectLst/>
                          <a:latin typeface="Arial" panose="020B0604020202020204" pitchFamily="34" charset="0"/>
                        </a:rPr>
                        <a:t>BHTRANS – Empresa de Transportes e Trânsito de Belo Horizonte</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87</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87</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870,00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740,37</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917556663"/>
                  </a:ext>
                </a:extLst>
              </a:tr>
              <a:tr h="831877">
                <a:tc>
                  <a:txBody>
                    <a:bodyPr/>
                    <a:lstStyle/>
                    <a:p>
                      <a:pPr algn="just"/>
                      <a:r>
                        <a:rPr lang="pt-BR" sz="900">
                          <a:effectLst/>
                          <a:latin typeface="Arial" panose="020B0604020202020204" pitchFamily="34" charset="0"/>
                        </a:rPr>
                        <a:t>Marcelo Piancastelli de Siqueira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10,00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8,51</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2358237881"/>
                  </a:ext>
                </a:extLst>
              </a:tr>
              <a:tr h="831877">
                <a:tc>
                  <a:txBody>
                    <a:bodyPr/>
                    <a:lstStyle/>
                    <a:p>
                      <a:pPr algn="just"/>
                      <a:r>
                        <a:rPr lang="pt-BR" sz="900">
                          <a:effectLst/>
                          <a:latin typeface="Arial" panose="020B0604020202020204" pitchFamily="34" charset="0"/>
                        </a:rPr>
                        <a:t>Custódio Antônio de Mattos</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10,00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8,51</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2054048181"/>
                  </a:ext>
                </a:extLst>
              </a:tr>
              <a:tr h="831877">
                <a:tc>
                  <a:txBody>
                    <a:bodyPr/>
                    <a:lstStyle/>
                    <a:p>
                      <a:pPr algn="just"/>
                      <a:r>
                        <a:rPr lang="pt-BR" sz="900">
                          <a:effectLst/>
                          <a:latin typeface="Arial" panose="020B0604020202020204" pitchFamily="34" charset="0"/>
                        </a:rPr>
                        <a:t>José Lauro Nogueira Terror</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10.00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8,51</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1594064423"/>
                  </a:ext>
                </a:extLst>
              </a:tr>
              <a:tr h="831877">
                <a:tc>
                  <a:txBody>
                    <a:bodyPr/>
                    <a:lstStyle/>
                    <a:p>
                      <a:pPr algn="just"/>
                      <a:r>
                        <a:rPr lang="pt-BR" sz="900">
                          <a:effectLst/>
                          <a:latin typeface="Arial" panose="020B0604020202020204" pitchFamily="34" charset="0"/>
                        </a:rPr>
                        <a:t>Josué Costa Valadão</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10.00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8,51</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1665937081"/>
                  </a:ext>
                </a:extLst>
              </a:tr>
              <a:tr h="831877">
                <a:tc>
                  <a:txBody>
                    <a:bodyPr/>
                    <a:lstStyle/>
                    <a:p>
                      <a:pPr algn="just"/>
                      <a:r>
                        <a:rPr lang="pt-BR" sz="900">
                          <a:effectLst/>
                          <a:latin typeface="Arial" panose="020B0604020202020204" pitchFamily="34" charset="0"/>
                        </a:rPr>
                        <a:t>Heloísa Carvalho</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Ordinária</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0</a:t>
                      </a:r>
                    </a:p>
                  </a:txBody>
                  <a:tcPr marL="0" marR="0" marT="0" marB="0">
                    <a:lnL>
                      <a:noFill/>
                    </a:lnL>
                    <a:lnR>
                      <a:noFill/>
                    </a:lnR>
                    <a:lnT>
                      <a:noFill/>
                    </a:lnT>
                    <a:lnB>
                      <a:noFill/>
                    </a:lnB>
                    <a:solidFill>
                      <a:srgbClr val="92D050"/>
                    </a:solidFill>
                  </a:tcPr>
                </a:tc>
                <a:tc>
                  <a:txBody>
                    <a:bodyPr/>
                    <a:lstStyle/>
                    <a:p>
                      <a:pPr algn="just"/>
                      <a:r>
                        <a:rPr lang="pt-BR" sz="900">
                          <a:effectLst/>
                          <a:latin typeface="Arial" panose="020B0604020202020204" pitchFamily="34" charset="0"/>
                        </a:rPr>
                        <a:t>10.00</a:t>
                      </a:r>
                    </a:p>
                  </a:txBody>
                  <a:tcPr marL="0" marR="0" marT="0" marB="0">
                    <a:lnL>
                      <a:noFill/>
                    </a:lnL>
                    <a:lnR>
                      <a:noFill/>
                    </a:lnR>
                    <a:lnT>
                      <a:noFill/>
                    </a:lnT>
                    <a:lnB>
                      <a:noFill/>
                    </a:lnB>
                    <a:solidFill>
                      <a:srgbClr val="92D050"/>
                    </a:solidFill>
                  </a:tcPr>
                </a:tc>
                <a:tc>
                  <a:txBody>
                    <a:bodyPr/>
                    <a:lstStyle/>
                    <a:p>
                      <a:pPr algn="just"/>
                      <a:r>
                        <a:rPr lang="pt-BR" sz="900" dirty="0">
                          <a:effectLst/>
                          <a:latin typeface="Arial" panose="020B0604020202020204" pitchFamily="34" charset="0"/>
                        </a:rPr>
                        <a:t>0,00</a:t>
                      </a:r>
                    </a:p>
                    <a:p>
                      <a:pPr algn="just"/>
                      <a:r>
                        <a:rPr lang="pt-BR" sz="900" dirty="0">
                          <a:effectLst/>
                          <a:latin typeface="Arial" panose="020B0604020202020204" pitchFamily="34" charset="0"/>
                        </a:rPr>
                        <a:t> </a:t>
                      </a:r>
                    </a:p>
                  </a:txBody>
                  <a:tcPr marL="0" marR="0" marT="0" marB="0">
                    <a:lnL>
                      <a:noFill/>
                    </a:lnL>
                    <a:lnR>
                      <a:noFill/>
                    </a:lnR>
                    <a:lnT>
                      <a:noFill/>
                    </a:lnT>
                    <a:lnB>
                      <a:noFill/>
                    </a:lnB>
                    <a:solidFill>
                      <a:srgbClr val="92D050"/>
                    </a:solidFill>
                  </a:tcPr>
                </a:tc>
                <a:extLst>
                  <a:ext uri="{0D108BD9-81ED-4DB2-BD59-A6C34878D82A}">
                    <a16:rowId xmlns:a16="http://schemas.microsoft.com/office/drawing/2014/main" xmlns="" val="3856161454"/>
                  </a:ext>
                </a:extLst>
              </a:tr>
            </a:tbl>
          </a:graphicData>
        </a:graphic>
      </p:graphicFrame>
    </p:spTree>
    <p:extLst>
      <p:ext uri="{BB962C8B-B14F-4D97-AF65-F5344CB8AC3E}">
        <p14:creationId xmlns:p14="http://schemas.microsoft.com/office/powerpoint/2010/main" val="10255982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8847"/>
            <a:ext cx="9144000" cy="6740307"/>
          </a:xfrm>
          <a:prstGeom prst="rect">
            <a:avLst/>
          </a:prstGeom>
          <a:solidFill>
            <a:srgbClr val="92D050"/>
          </a:solidFill>
        </p:spPr>
        <p:txBody>
          <a:bodyPr wrap="square">
            <a:spAutoFit/>
          </a:bodyPr>
          <a:lstStyle/>
          <a:p>
            <a:pPr algn="ctr">
              <a:spcAft>
                <a:spcPts val="0"/>
              </a:spcAft>
            </a:pPr>
            <a:r>
              <a:rPr lang="pt-BR" b="1" dirty="0">
                <a:latin typeface="Arial" panose="020B0604020202020204" pitchFamily="34" charset="0"/>
                <a:ea typeface="Times New Roman" panose="02020603050405020304" pitchFamily="18" charset="0"/>
              </a:rPr>
              <a:t>LEI Nº 10.003, DE 25 DE NOVEMBRO DE 2010</a:t>
            </a:r>
            <a:endParaRPr lang="pt-BR" dirty="0">
              <a:latin typeface="Times New Roman" panose="02020603050405020304" pitchFamily="18" charset="0"/>
              <a:ea typeface="Times New Roman" panose="02020603050405020304" pitchFamily="18" charset="0"/>
            </a:endParaRPr>
          </a:p>
          <a:p>
            <a:pPr algn="just">
              <a:spcAft>
                <a:spcPts val="0"/>
              </a:spcAft>
            </a:pPr>
            <a:r>
              <a:rPr lang="pt-PT" dirty="0">
                <a:latin typeface="Arial" panose="020B0604020202020204" pitchFamily="34" charset="0"/>
                <a:ea typeface="Times New Roman" panose="02020603050405020304" pitchFamily="18" charset="0"/>
              </a:rPr>
              <a:t> </a:t>
            </a:r>
            <a:endParaRPr lang="pt-BR" dirty="0">
              <a:latin typeface="Times New Roman" panose="02020603050405020304" pitchFamily="18" charset="0"/>
              <a:ea typeface="Times New Roman" panose="02020603050405020304" pitchFamily="18" charset="0"/>
            </a:endParaRPr>
          </a:p>
          <a:p>
            <a:pPr marL="2171700" algn="just">
              <a:spcAft>
                <a:spcPts val="0"/>
              </a:spcAft>
            </a:pPr>
            <a:r>
              <a:rPr lang="pt-PT" b="1" dirty="0">
                <a:latin typeface="Arial" panose="020B0604020202020204" pitchFamily="34" charset="0"/>
                <a:ea typeface="Times New Roman" panose="02020603050405020304" pitchFamily="18" charset="0"/>
              </a:rPr>
              <a:t>Autoriza a criação de sociedade sob o controle acionário do Município de Belo Horizonte e estabelece outras disposições relativas à atuação da entidade</a:t>
            </a:r>
            <a:r>
              <a:rPr lang="pt-BR" b="1" dirty="0">
                <a:latin typeface="Arial" panose="020B0604020202020204" pitchFamily="34" charset="0"/>
                <a:ea typeface="Times New Roman" panose="02020603050405020304" pitchFamily="18" charset="0"/>
              </a:rPr>
              <a:t>.</a:t>
            </a:r>
            <a:endParaRPr lang="pt-BR" dirty="0">
              <a:latin typeface="Times New Roman" panose="02020603050405020304" pitchFamily="18" charset="0"/>
              <a:ea typeface="Times New Roman" panose="02020603050405020304" pitchFamily="18" charset="0"/>
            </a:endParaRPr>
          </a:p>
          <a:p>
            <a:pPr algn="just">
              <a:spcAft>
                <a:spcPts val="0"/>
              </a:spcAft>
            </a:pPr>
            <a:r>
              <a:rPr lang="pt-BR" dirty="0">
                <a:latin typeface="Arial" panose="020B0604020202020204" pitchFamily="34" charset="0"/>
                <a:ea typeface="Times New Roman" panose="02020603050405020304" pitchFamily="18" charset="0"/>
              </a:rPr>
              <a:t> </a:t>
            </a:r>
            <a:endParaRPr lang="pt-BR" dirty="0">
              <a:latin typeface="Times New Roman" panose="02020603050405020304" pitchFamily="18" charset="0"/>
              <a:ea typeface="Times New Roman" panose="02020603050405020304" pitchFamily="18" charset="0"/>
            </a:endParaRPr>
          </a:p>
          <a:p>
            <a:pPr algn="just">
              <a:spcAft>
                <a:spcPts val="0"/>
              </a:spcAft>
            </a:pPr>
            <a:r>
              <a:rPr lang="pt-BR" dirty="0">
                <a:latin typeface="Arial" panose="020B0604020202020204" pitchFamily="34" charset="0"/>
                <a:ea typeface="Times New Roman" panose="02020603050405020304" pitchFamily="18" charset="0"/>
              </a:rPr>
              <a:t>O Povo do Município de Belo Horizonte, por seus representantes, decreta e eu sanciono a seguinte Lei:</a:t>
            </a:r>
            <a:endParaRPr lang="pt-BR" dirty="0">
              <a:latin typeface="Times New Roman" panose="02020603050405020304" pitchFamily="18" charset="0"/>
              <a:ea typeface="Times New Roman" panose="02020603050405020304" pitchFamily="18" charset="0"/>
            </a:endParaRPr>
          </a:p>
          <a:p>
            <a:pPr algn="just">
              <a:spcAft>
                <a:spcPts val="0"/>
              </a:spcAft>
            </a:pPr>
            <a:r>
              <a:rPr lang="pt-BR" dirty="0">
                <a:latin typeface="Arial" panose="020B0604020202020204" pitchFamily="34" charset="0"/>
                <a:ea typeface="Times New Roman" panose="02020603050405020304" pitchFamily="18" charset="0"/>
              </a:rPr>
              <a:t> </a:t>
            </a:r>
            <a:endParaRPr lang="pt-BR" dirty="0">
              <a:latin typeface="Times New Roman" panose="02020603050405020304" pitchFamily="18" charset="0"/>
              <a:ea typeface="Times New Roman" panose="02020603050405020304" pitchFamily="18" charset="0"/>
            </a:endParaRPr>
          </a:p>
          <a:p>
            <a:pPr algn="just">
              <a:spcAft>
                <a:spcPts val="0"/>
              </a:spcAft>
            </a:pPr>
            <a:r>
              <a:rPr lang="pt-BR" dirty="0">
                <a:latin typeface="Arial" panose="020B0604020202020204" pitchFamily="34" charset="0"/>
                <a:ea typeface="Times New Roman" panose="02020603050405020304" pitchFamily="18" charset="0"/>
              </a:rPr>
              <a:t>Art. 1º - </a:t>
            </a:r>
            <a:r>
              <a:rPr lang="pt-PT" dirty="0">
                <a:latin typeface="Arial" panose="020B0604020202020204" pitchFamily="34" charset="0"/>
                <a:ea typeface="Times New Roman" panose="02020603050405020304" pitchFamily="18" charset="0"/>
              </a:rPr>
              <a:t>Fica autorizada a criação de uma sociedade sob o controle acionário do Município de Belo Horizonte, vinculada à Secretaria Municipal de Finanças, sob a forma de sociedade anônima, com sede e foro no Município de Belo Horizonte, a qual funcionará por tempo indeterminado.</a:t>
            </a:r>
          </a:p>
          <a:p>
            <a:pPr algn="just">
              <a:spcAft>
                <a:spcPts val="0"/>
              </a:spcAft>
            </a:pPr>
            <a:r>
              <a:rPr lang="pt-PT" dirty="0">
                <a:effectLst/>
                <a:latin typeface="Arial" panose="020B0604020202020204" pitchFamily="34" charset="0"/>
                <a:ea typeface="Times New Roman" panose="02020603050405020304" pitchFamily="18" charset="0"/>
              </a:rPr>
              <a:t>                                              .</a:t>
            </a:r>
          </a:p>
          <a:p>
            <a:pPr algn="just">
              <a:spcAft>
                <a:spcPts val="0"/>
              </a:spcAft>
            </a:pPr>
            <a:r>
              <a:rPr lang="pt-PT" dirty="0">
                <a:latin typeface="Arial" panose="020B0604020202020204" pitchFamily="34" charset="0"/>
                <a:ea typeface="Times New Roman" panose="02020603050405020304" pitchFamily="18" charset="0"/>
              </a:rPr>
              <a:t>                                              .</a:t>
            </a:r>
          </a:p>
          <a:p>
            <a:pPr algn="just">
              <a:spcAft>
                <a:spcPts val="0"/>
              </a:spcAft>
            </a:pPr>
            <a:r>
              <a:rPr lang="pt-BR" dirty="0"/>
              <a:t> ANEXO ÚNICO</a:t>
            </a:r>
          </a:p>
          <a:p>
            <a:r>
              <a:rPr lang="pt-BR" dirty="0"/>
              <a:t>IMÓVEL QUE PODERÁ SER UTILIZADO EM APORTE DE CAPITAL</a:t>
            </a:r>
          </a:p>
          <a:p>
            <a:r>
              <a:rPr lang="pt-BR" dirty="0"/>
              <a:t> </a:t>
            </a:r>
          </a:p>
          <a:p>
            <a:r>
              <a:rPr lang="pt-BR" dirty="0"/>
              <a:t>Descrição: Imóvel constituído pelo lote 06 da quadra 97 do Bairro Jardim Atlântico, com aproximadamente 1.592,00 m² (um mil e quinhentos e noventa e dois metros quadrados) de área de terreno e benfeitorias existentes, localizado na Avenida Otacílio Negrão de Lima, nº 16.950, nesta Capital, constante do Registro 13.833, Livro 3K, fls. 244, do Cartório do 1º Ofício de Registro de Imóveis de Belo Horizonte, avaliado em R$1.150.000,00 (um milhão e cento e cinquenta mil reais).</a:t>
            </a:r>
            <a:endParaRPr lang="pt-BR"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037067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825" t="8002" r="35038" b="13600"/>
          <a:stretch/>
        </p:blipFill>
        <p:spPr>
          <a:xfrm>
            <a:off x="6904" y="0"/>
            <a:ext cx="9137096" cy="6858000"/>
          </a:xfrm>
          <a:prstGeom prst="rect">
            <a:avLst/>
          </a:prstGeom>
        </p:spPr>
      </p:pic>
    </p:spTree>
    <p:extLst>
      <p:ext uri="{BB962C8B-B14F-4D97-AF65-F5344CB8AC3E}">
        <p14:creationId xmlns:p14="http://schemas.microsoft.com/office/powerpoint/2010/main" val="13432869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3463" t="9400" r="34250" b="8001"/>
          <a:stretch/>
        </p:blipFill>
        <p:spPr>
          <a:xfrm>
            <a:off x="0" y="257"/>
            <a:ext cx="9180512" cy="6858000"/>
          </a:xfrm>
          <a:prstGeom prst="rect">
            <a:avLst/>
          </a:prstGeom>
        </p:spPr>
      </p:pic>
    </p:spTree>
    <p:extLst>
      <p:ext uri="{BB962C8B-B14F-4D97-AF65-F5344CB8AC3E}">
        <p14:creationId xmlns:p14="http://schemas.microsoft.com/office/powerpoint/2010/main" val="6630084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3463" t="8001" r="34250" b="10800"/>
          <a:stretch/>
        </p:blipFill>
        <p:spPr>
          <a:xfrm>
            <a:off x="0" y="14055"/>
            <a:ext cx="9144000" cy="6773302"/>
          </a:xfrm>
          <a:prstGeom prst="rect">
            <a:avLst/>
          </a:prstGeom>
        </p:spPr>
      </p:pic>
    </p:spTree>
    <p:extLst>
      <p:ext uri="{BB962C8B-B14F-4D97-AF65-F5344CB8AC3E}">
        <p14:creationId xmlns:p14="http://schemas.microsoft.com/office/powerpoint/2010/main" val="2276051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8000" r="35826" b="8000"/>
          <a:stretch/>
        </p:blipFill>
        <p:spPr>
          <a:xfrm>
            <a:off x="8878" y="0"/>
            <a:ext cx="9135122" cy="6858000"/>
          </a:xfrm>
          <a:prstGeom prst="rect">
            <a:avLst/>
          </a:prstGeom>
        </p:spPr>
      </p:pic>
    </p:spTree>
    <p:extLst>
      <p:ext uri="{BB962C8B-B14F-4D97-AF65-F5344CB8AC3E}">
        <p14:creationId xmlns:p14="http://schemas.microsoft.com/office/powerpoint/2010/main" val="7002091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1888" t="6602" r="33462" b="8000"/>
          <a:stretch/>
        </p:blipFill>
        <p:spPr>
          <a:xfrm>
            <a:off x="-26634" y="0"/>
            <a:ext cx="9170634" cy="6874524"/>
          </a:xfrm>
          <a:prstGeom prst="rect">
            <a:avLst/>
          </a:prstGeom>
        </p:spPr>
      </p:pic>
    </p:spTree>
    <p:extLst>
      <p:ext uri="{BB962C8B-B14F-4D97-AF65-F5344CB8AC3E}">
        <p14:creationId xmlns:p14="http://schemas.microsoft.com/office/powerpoint/2010/main" val="19596990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3963" t="6526" r="34537" b="8640"/>
          <a:stretch/>
        </p:blipFill>
        <p:spPr>
          <a:xfrm>
            <a:off x="10850" y="0"/>
            <a:ext cx="9133149" cy="6858000"/>
          </a:xfrm>
          <a:prstGeom prst="rect">
            <a:avLst/>
          </a:prstGeom>
        </p:spPr>
      </p:pic>
    </p:spTree>
    <p:extLst>
      <p:ext uri="{BB962C8B-B14F-4D97-AF65-F5344CB8AC3E}">
        <p14:creationId xmlns:p14="http://schemas.microsoft.com/office/powerpoint/2010/main" val="17209850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15001" r="35038" b="3800"/>
          <a:stretch/>
        </p:blipFill>
        <p:spPr>
          <a:xfrm>
            <a:off x="0" y="12082"/>
            <a:ext cx="9144000" cy="6845918"/>
          </a:xfrm>
          <a:prstGeom prst="rect">
            <a:avLst/>
          </a:prstGeom>
        </p:spPr>
      </p:pic>
    </p:spTree>
    <p:extLst>
      <p:ext uri="{BB962C8B-B14F-4D97-AF65-F5344CB8AC3E}">
        <p14:creationId xmlns:p14="http://schemas.microsoft.com/office/powerpoint/2010/main" val="7438248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038" t="6602" r="35038" b="3801"/>
          <a:stretch/>
        </p:blipFill>
        <p:spPr>
          <a:xfrm>
            <a:off x="0" y="0"/>
            <a:ext cx="9144000" cy="6858000"/>
          </a:xfrm>
          <a:prstGeom prst="rect">
            <a:avLst/>
          </a:prstGeom>
          <a:solidFill>
            <a:srgbClr val="00B050"/>
          </a:solidFill>
        </p:spPr>
      </p:pic>
    </p:spTree>
    <p:extLst>
      <p:ext uri="{BB962C8B-B14F-4D97-AF65-F5344CB8AC3E}">
        <p14:creationId xmlns:p14="http://schemas.microsoft.com/office/powerpoint/2010/main" val="27685793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2676" t="6602" r="33462" b="3801"/>
          <a:stretch/>
        </p:blipFill>
        <p:spPr>
          <a:xfrm>
            <a:off x="0" y="0"/>
            <a:ext cx="9144000" cy="7029400"/>
          </a:xfrm>
          <a:prstGeom prst="rect">
            <a:avLst/>
          </a:prstGeom>
        </p:spPr>
      </p:pic>
    </p:spTree>
    <p:extLst>
      <p:ext uri="{BB962C8B-B14F-4D97-AF65-F5344CB8AC3E}">
        <p14:creationId xmlns:p14="http://schemas.microsoft.com/office/powerpoint/2010/main" val="4618112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038" t="8002" r="35038" b="8000"/>
          <a:stretch/>
        </p:blipFill>
        <p:spPr>
          <a:xfrm>
            <a:off x="0" y="1230"/>
            <a:ext cx="9180512" cy="6856769"/>
          </a:xfrm>
          <a:prstGeom prst="rect">
            <a:avLst/>
          </a:prstGeom>
        </p:spPr>
      </p:pic>
    </p:spTree>
    <p:extLst>
      <p:ext uri="{BB962C8B-B14F-4D97-AF65-F5344CB8AC3E}">
        <p14:creationId xmlns:p14="http://schemas.microsoft.com/office/powerpoint/2010/main" val="166054491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6602" r="35038" b="3801"/>
          <a:stretch/>
        </p:blipFill>
        <p:spPr>
          <a:xfrm>
            <a:off x="0" y="0"/>
            <a:ext cx="9180512" cy="6858000"/>
          </a:xfrm>
          <a:prstGeom prst="rect">
            <a:avLst/>
          </a:prstGeom>
        </p:spPr>
      </p:pic>
    </p:spTree>
    <p:extLst>
      <p:ext uri="{BB962C8B-B14F-4D97-AF65-F5344CB8AC3E}">
        <p14:creationId xmlns:p14="http://schemas.microsoft.com/office/powerpoint/2010/main" val="10459781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013" t="7000" r="35275" b="9002"/>
          <a:stretch/>
        </p:blipFill>
        <p:spPr>
          <a:xfrm>
            <a:off x="0" y="4188"/>
            <a:ext cx="9144000" cy="6853811"/>
          </a:xfrm>
          <a:prstGeom prst="rect">
            <a:avLst/>
          </a:prstGeom>
        </p:spPr>
      </p:pic>
    </p:spTree>
    <p:extLst>
      <p:ext uri="{BB962C8B-B14F-4D97-AF65-F5344CB8AC3E}">
        <p14:creationId xmlns:p14="http://schemas.microsoft.com/office/powerpoint/2010/main" val="17166395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983" t="6999" r="35103" b="4802"/>
          <a:stretch/>
        </p:blipFill>
        <p:spPr>
          <a:xfrm>
            <a:off x="0" y="0"/>
            <a:ext cx="9180512" cy="6858000"/>
          </a:xfrm>
          <a:prstGeom prst="rect">
            <a:avLst/>
          </a:prstGeom>
        </p:spPr>
      </p:pic>
    </p:spTree>
    <p:extLst>
      <p:ext uri="{BB962C8B-B14F-4D97-AF65-F5344CB8AC3E}">
        <p14:creationId xmlns:p14="http://schemas.microsoft.com/office/powerpoint/2010/main" val="300562621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7000" r="35038" b="4802"/>
          <a:stretch/>
        </p:blipFill>
        <p:spPr>
          <a:xfrm>
            <a:off x="0" y="0"/>
            <a:ext cx="9144000" cy="6957392"/>
          </a:xfrm>
          <a:prstGeom prst="rect">
            <a:avLst/>
          </a:prstGeom>
        </p:spPr>
      </p:pic>
    </p:spTree>
    <p:extLst>
      <p:ext uri="{BB962C8B-B14F-4D97-AF65-F5344CB8AC3E}">
        <p14:creationId xmlns:p14="http://schemas.microsoft.com/office/powerpoint/2010/main" val="29709496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3905" t="8400" r="34595" b="4801"/>
          <a:stretch/>
        </p:blipFill>
        <p:spPr>
          <a:xfrm>
            <a:off x="0" y="-99392"/>
            <a:ext cx="9144000" cy="6957392"/>
          </a:xfrm>
          <a:prstGeom prst="rect">
            <a:avLst/>
          </a:prstGeom>
        </p:spPr>
      </p:pic>
    </p:spTree>
    <p:extLst>
      <p:ext uri="{BB962C8B-B14F-4D97-AF65-F5344CB8AC3E}">
        <p14:creationId xmlns:p14="http://schemas.microsoft.com/office/powerpoint/2010/main" val="30802144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12200" r="35038" b="3801"/>
          <a:stretch/>
        </p:blipFill>
        <p:spPr>
          <a:xfrm>
            <a:off x="0" y="0"/>
            <a:ext cx="9144000" cy="6858000"/>
          </a:xfrm>
          <a:prstGeom prst="rect">
            <a:avLst/>
          </a:prstGeom>
        </p:spPr>
      </p:pic>
    </p:spTree>
    <p:extLst>
      <p:ext uri="{BB962C8B-B14F-4D97-AF65-F5344CB8AC3E}">
        <p14:creationId xmlns:p14="http://schemas.microsoft.com/office/powerpoint/2010/main" val="81524327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9400" r="35038" b="6601"/>
          <a:stretch/>
        </p:blipFill>
        <p:spPr>
          <a:xfrm>
            <a:off x="0" y="0"/>
            <a:ext cx="9108504" cy="6957392"/>
          </a:xfrm>
          <a:prstGeom prst="rect">
            <a:avLst/>
          </a:prstGeom>
        </p:spPr>
      </p:pic>
    </p:spTree>
    <p:extLst>
      <p:ext uri="{BB962C8B-B14F-4D97-AF65-F5344CB8AC3E}">
        <p14:creationId xmlns:p14="http://schemas.microsoft.com/office/powerpoint/2010/main" val="27916231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037" t="8002" r="35825" b="5200"/>
          <a:stretch/>
        </p:blipFill>
        <p:spPr>
          <a:xfrm>
            <a:off x="0" y="0"/>
            <a:ext cx="9144000" cy="6858000"/>
          </a:xfrm>
          <a:prstGeom prst="rect">
            <a:avLst/>
          </a:prstGeom>
        </p:spPr>
      </p:pic>
    </p:spTree>
    <p:extLst>
      <p:ext uri="{BB962C8B-B14F-4D97-AF65-F5344CB8AC3E}">
        <p14:creationId xmlns:p14="http://schemas.microsoft.com/office/powerpoint/2010/main" val="64005053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1651" t="8000" r="23225" b="8000"/>
          <a:stretch/>
        </p:blipFill>
        <p:spPr>
          <a:xfrm>
            <a:off x="5914" y="-10607"/>
            <a:ext cx="9138086" cy="6814682"/>
          </a:xfrm>
          <a:prstGeom prst="rect">
            <a:avLst/>
          </a:prstGeom>
        </p:spPr>
      </p:pic>
    </p:spTree>
    <p:extLst>
      <p:ext uri="{BB962C8B-B14F-4D97-AF65-F5344CB8AC3E}">
        <p14:creationId xmlns:p14="http://schemas.microsoft.com/office/powerpoint/2010/main" val="123793233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2675" t="5201" r="33463" b="9401"/>
          <a:stretch/>
        </p:blipFill>
        <p:spPr>
          <a:xfrm>
            <a:off x="0" y="-5672"/>
            <a:ext cx="9144000" cy="6863672"/>
          </a:xfrm>
          <a:prstGeom prst="rect">
            <a:avLst/>
          </a:prstGeom>
        </p:spPr>
      </p:pic>
    </p:spTree>
    <p:extLst>
      <p:ext uri="{BB962C8B-B14F-4D97-AF65-F5344CB8AC3E}">
        <p14:creationId xmlns:p14="http://schemas.microsoft.com/office/powerpoint/2010/main" val="119582569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6026" cy="6858000"/>
          </a:xfrm>
          <a:prstGeom prst="rect">
            <a:avLst/>
          </a:prstGeom>
        </p:spPr>
      </p:pic>
    </p:spTree>
    <p:extLst>
      <p:ext uri="{BB962C8B-B14F-4D97-AF65-F5344CB8AC3E}">
        <p14:creationId xmlns:p14="http://schemas.microsoft.com/office/powerpoint/2010/main" val="138590978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20" y="0"/>
            <a:ext cx="9252520" cy="6858000"/>
          </a:xfrm>
          <a:prstGeom prst="rect">
            <a:avLst/>
          </a:prstGeom>
        </p:spPr>
      </p:pic>
    </p:spTree>
    <p:extLst>
      <p:ext uri="{BB962C8B-B14F-4D97-AF65-F5344CB8AC3E}">
        <p14:creationId xmlns:p14="http://schemas.microsoft.com/office/powerpoint/2010/main" val="391071412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9401" r="35038" b="3800"/>
          <a:stretch/>
        </p:blipFill>
        <p:spPr>
          <a:xfrm>
            <a:off x="0" y="0"/>
            <a:ext cx="9144000" cy="6858000"/>
          </a:xfrm>
          <a:prstGeom prst="rect">
            <a:avLst/>
          </a:prstGeom>
        </p:spPr>
      </p:pic>
    </p:spTree>
    <p:extLst>
      <p:ext uri="{BB962C8B-B14F-4D97-AF65-F5344CB8AC3E}">
        <p14:creationId xmlns:p14="http://schemas.microsoft.com/office/powerpoint/2010/main" val="46327193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8002" r="35038" b="6600"/>
          <a:stretch/>
        </p:blipFill>
        <p:spPr>
          <a:xfrm>
            <a:off x="0" y="0"/>
            <a:ext cx="9144000" cy="6858000"/>
          </a:xfrm>
          <a:prstGeom prst="rect">
            <a:avLst/>
          </a:prstGeom>
        </p:spPr>
      </p:pic>
    </p:spTree>
    <p:extLst>
      <p:ext uri="{BB962C8B-B14F-4D97-AF65-F5344CB8AC3E}">
        <p14:creationId xmlns:p14="http://schemas.microsoft.com/office/powerpoint/2010/main" val="35312560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8001" r="35038" b="3800"/>
          <a:stretch/>
        </p:blipFill>
        <p:spPr>
          <a:xfrm>
            <a:off x="-22690" y="-22446"/>
            <a:ext cx="9166689" cy="6880445"/>
          </a:xfrm>
          <a:prstGeom prst="rect">
            <a:avLst/>
          </a:prstGeom>
        </p:spPr>
      </p:pic>
    </p:spTree>
    <p:extLst>
      <p:ext uri="{BB962C8B-B14F-4D97-AF65-F5344CB8AC3E}">
        <p14:creationId xmlns:p14="http://schemas.microsoft.com/office/powerpoint/2010/main" val="14023579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3948" t="5600" r="34553" b="4801"/>
          <a:stretch/>
        </p:blipFill>
        <p:spPr>
          <a:xfrm>
            <a:off x="0" y="0"/>
            <a:ext cx="9144000" cy="6858000"/>
          </a:xfrm>
          <a:prstGeom prst="rect">
            <a:avLst/>
          </a:prstGeom>
        </p:spPr>
      </p:pic>
    </p:spTree>
    <p:extLst>
      <p:ext uri="{BB962C8B-B14F-4D97-AF65-F5344CB8AC3E}">
        <p14:creationId xmlns:p14="http://schemas.microsoft.com/office/powerpoint/2010/main" val="204077847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250" t="8002" r="35038" b="3800"/>
          <a:stretch/>
        </p:blipFill>
        <p:spPr>
          <a:xfrm>
            <a:off x="0" y="-18498"/>
            <a:ext cx="9144000" cy="6876498"/>
          </a:xfrm>
          <a:prstGeom prst="rect">
            <a:avLst/>
          </a:prstGeom>
        </p:spPr>
      </p:pic>
    </p:spTree>
    <p:extLst>
      <p:ext uri="{BB962C8B-B14F-4D97-AF65-F5344CB8AC3E}">
        <p14:creationId xmlns:p14="http://schemas.microsoft.com/office/powerpoint/2010/main" val="126663496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9525" t="12201" r="30313" b="9400"/>
          <a:stretch/>
        </p:blipFill>
        <p:spPr>
          <a:xfrm>
            <a:off x="0" y="0"/>
            <a:ext cx="9144000" cy="6858000"/>
          </a:xfrm>
          <a:prstGeom prst="rect">
            <a:avLst/>
          </a:prstGeom>
        </p:spPr>
      </p:pic>
    </p:spTree>
    <p:extLst>
      <p:ext uri="{BB962C8B-B14F-4D97-AF65-F5344CB8AC3E}">
        <p14:creationId xmlns:p14="http://schemas.microsoft.com/office/powerpoint/2010/main" val="2659719422"/>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1304</TotalTime>
  <Words>381</Words>
  <Application>Microsoft Office PowerPoint</Application>
  <PresentationFormat>Apresentação na tela (4:3)</PresentationFormat>
  <Paragraphs>128</Paragraphs>
  <Slides>78</Slides>
  <Notes>2</Notes>
  <HiddenSlides>0</HiddenSlides>
  <MMClips>0</MMClips>
  <ScaleCrop>false</ScaleCrop>
  <HeadingPairs>
    <vt:vector size="4" baseType="variant">
      <vt:variant>
        <vt:lpstr>Tema</vt:lpstr>
      </vt:variant>
      <vt:variant>
        <vt:i4>1</vt:i4>
      </vt:variant>
      <vt:variant>
        <vt:lpstr>Títulos de slides</vt:lpstr>
      </vt:variant>
      <vt:variant>
        <vt:i4>78</vt:i4>
      </vt:variant>
    </vt:vector>
  </HeadingPairs>
  <TitlesOfParts>
    <vt:vector size="79" baseType="lpstr">
      <vt:lpstr>Tema do Office</vt:lpstr>
      <vt:lpstr>Apresentação do PowerPoint</vt:lpstr>
      <vt:lpstr>       O DEVER DE SE DEFENDER A COISA PÚBLICA CF/88 Art. 5º Todos são iguais perante a lei... Cidadão... LXXIII - qualquer cidadão é parte legítima para propor ação popular que vise a anular ato lesivo ao patrimônio público ou de entidade de que o Estado participe, à moralidade administrativa, ao meio ambiente e ao patrimônio histórico e cultural, ficando o autor, salvo comprovada má-fé, isento de custas judiciais e do ônus da sucumbência; Município... Art. 23. É competência comum da União, dos Estados, do Distrito Federal e dos Municípios: I - zelar pela guarda da Constituição, das leis e das instituições democráticas e conservar o patrimônio público; MP Art. 129. São funções institucionais do Ministério Público: III - promover o inquérito civil e a ação civil pública, para a proteção do patrimônio público e social, do meio ambiente e de outros interesses difusos e coletivos;     </vt:lpstr>
      <vt:lpstr>Apresentação do PowerPoint</vt:lpstr>
      <vt:lpstr>Apresentação do PowerPoint</vt:lpstr>
      <vt:lpstr>Apresentação do PowerPoint</vt:lpstr>
      <vt:lpstr>Apresentação do PowerPoint</vt:lpstr>
      <vt:lpstr>Apresentação do PowerPoint</vt:lpstr>
      <vt:lpstr>   MAMBH - DISCUSSÕES E CIDADANIA OBRAS COMO PANO DE FUNDO DA COPA DO MUNDO - EXCESSO DE HOTÉIS – LICENCIAMENTO EM  ÁREAS AMBIENTAIS PROTEGIDAS, ADEs; -QUESTIONAMENTO OBRAS NA AV PEDRO I;  -INSEGURANÇA PÚBLICA NA MOBILIDADE; -OBRAS DO MOVE (FAZ, REFAZ) -EMPREENDIMENTOS EM ÁREAS VERDES -SEGURANÇA PÚBLICA - OUTRAS   </vt:lpstr>
      <vt:lpstr>ASSOCIAÇÕES DE MORADORES DE DIVERSAS REGIÕES DA CIDADE PARTICIPAM DO MAMBH REGIÕES NORTE -SUL OESTE-LESTE CENTRO MOVIMENTOS SOCIAIS- COLABORADORES-ARQUITETOS, ADVOGADOS-ENGENHEIRO-CIDADÃOS</vt:lpstr>
      <vt:lpstr>ACESSOS ÀS ASSOCIAÇÕES DE MORADORES</vt:lpstr>
      <vt:lpstr>PRIORIDADES PARA 2017</vt:lpstr>
      <vt:lpstr>Apresentação do PowerPoint</vt:lpstr>
      <vt:lpstr>Apresentação do PowerPoint</vt:lpstr>
      <vt:lpstr>Apresentação do PowerPoint</vt:lpstr>
      <vt:lpstr>Apresentação do PowerPoint</vt:lpstr>
      <vt:lpstr>AEROPORTO DA PAMPULHA  POSSIBILIDADE DA VOLTA DOS VOOS DE GRANDE PORTE</vt:lpstr>
      <vt:lpstr>POLUIÇÃO SONORA E VISUAL</vt:lpstr>
      <vt:lpstr>  MATA DO PLANALTO ATAQUES AO MEIO AMBIENTE LICENCIAMENTO DE EMPREENDIMENTO NA MATA DO PLANALTO  </vt:lpstr>
      <vt:lpstr>Apresentação do PowerPoint</vt:lpstr>
      <vt:lpstr>Apresentação do PowerPoint</vt:lpstr>
      <vt:lpstr>Apresentação do PowerPoint</vt:lpstr>
      <vt:lpstr>Apresentação do PowerPoint</vt:lpstr>
      <vt:lpstr>OBRAS NA AV. PEDRO I VIADUTO E TRINCHEIRA DESNECESSÁRIAS</vt:lpstr>
      <vt:lpstr>Apresentação do PowerPoint</vt:lpstr>
      <vt:lpstr>PARQUE JARDIM AMÉRICA  REGIÃO OESTE DE BH</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OPERAÇÃO URBANA CONSORCIADA NOVA BH  PLANEJADA SEM A PARTICIPAÇÃO DA POPULAÇÃO, ATINGINDO O EIXO AV. PEDRO I, ANTÔNIO CARLOS,LAGOINHA, AV. DOS ANDRADAS E TEREZA CRISTINA  Contratos de Estutos assinados pela PBH há um ano do lançamento, sem publicidade. Secretarias Municipais de BH passaram a ser ocupadas por pessoas de fora da cidade, de outros estados.   DESCONSIDEROU AS DETERMINAÇÕES DO ESTATUTO DA CIDADE  </vt:lpstr>
      <vt:lpstr>Apresentação do PowerPoint</vt:lpstr>
      <vt:lpstr>Apresentação do PowerPoint</vt:lpstr>
      <vt:lpstr>  DIANTE DE TANTOS CONFLITOS ORIGINADOS PELOS PLANEJAMENTOS DE GABINETES, SEM A PARTICIPAÇÃO POPULAR, SEM TRANSPARÊNCIA,  SE VISLUMBRAVA NA IV CONFERÊNCIA MUNICIPAL DE POLITICA URBANA (QUE SÓ OCORREU, COM MUITA MOBILIZAÇÃO, EM 2014)  O FÓRUM ADEQUADO PARA RESOLVER O PLANEJAMENTO DA CIDADE EVITAR DANOS À POPULAÇÃO E À DIVERSOS SEGMENTOS.  O MP TEVE QUE SER PROCURADO.   </vt:lpstr>
      <vt:lpstr>DURANTE AS DISCUSSÕES DA OUC NOVA BH CHEGOU AO CONHECIMENTO QUE A OPERAÇÃO ESTAVA SENDO PRODUZIDA COM O APOIO DE GRANDES CONSTRUTORAS, CITADAS NA LAVAJATO(03/2014)</vt:lpstr>
      <vt:lpstr>                                 ALIADOS COMUNITÁRIOS  -A CÂMARA DE VEREADORES - ASSEMBLÉIA LEGISLATIVA -OS CONSELHOS MUNICIPAIS, COMPUR-COMAM-COMUSA, DENTRE  OUTROS -OS CONSELHOS ESTADUAIS - OS  PRÓPRIOS MORADORES -AS ASSOCIAÇÕES DE MORADORES -OS MOVIMENTOS SOCIAIS</vt:lpstr>
      <vt:lpstr>COMO ÚLTIMO RECURSO O   MINISTÉRIO PÚBLICO E A DEFENSORIA  ESSA ORDEM TEM SIDO INVERTIDA</vt:lpstr>
      <vt:lpstr>ASSOCIAÇÕES DE MORADORES, MOVIMENTOS  SOCIAIS, MP,  TOMAM CONHECIMENTO DA EXISTÊNCIA DA PBH ATIVOS CRIADA EM 2010 E REGULAMENTADA EM 2011 LEI 10003 DE 25/11/2010   </vt:lpstr>
      <vt:lpstr>                                                                                                                                                                      PBH ATIVOS                                                            RISCO AO PATRIMÔNIO PÚBLICO      - PRIVATIZAÇÃO DE ESPAÇOS PÚBLICOS (PARQUES, CEMITÉRIOS); -TRANSFERÊNCIA DE RECURSOS PÚBLICOS PARA INICIATIVA PRIVADA, ATRAVÉS DE OPERAÇÕES DE CRÉDITO; ENDIVIDAMENTO DA COLETIVIDADE; -VENDA OU COMPROMETIMENTO DE TERRENOS PÚBLICOS, PODENDO INVIABILIZAR OS EQUIPAMENTOS PÚBLICOS E SERVIÇOS PARA AS COMUNIDADES;        EX: TERRENOS NO BURITIS                -DESVIO DA FUNÇÃO SOCIAL DOS RECURSOS DO MUNICÍPIO, COLOCANDO EM RISCO AS GERAÇÕES PRESENTE E FUTURAS; -CABIDE DE EMPREGO, SEM CONCURSO PÚBLICO;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Caio</dc:creator>
  <cp:lastModifiedBy>miguel</cp:lastModifiedBy>
  <cp:revision>91</cp:revision>
  <dcterms:created xsi:type="dcterms:W3CDTF">2016-04-25T11:12:14Z</dcterms:created>
  <dcterms:modified xsi:type="dcterms:W3CDTF">2017-06-12T16:07:36Z</dcterms:modified>
</cp:coreProperties>
</file>