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60" r:id="rId2"/>
    <p:sldId id="269" r:id="rId3"/>
    <p:sldId id="258" r:id="rId4"/>
    <p:sldId id="259" r:id="rId5"/>
    <p:sldId id="272" r:id="rId6"/>
    <p:sldId id="262" r:id="rId7"/>
    <p:sldId id="271" r:id="rId8"/>
    <p:sldId id="273" r:id="rId9"/>
    <p:sldId id="263" r:id="rId10"/>
    <p:sldId id="274" r:id="rId11"/>
    <p:sldId id="265" r:id="rId12"/>
    <p:sldId id="266" r:id="rId13"/>
    <p:sldId id="264" r:id="rId14"/>
    <p:sldId id="277" r:id="rId15"/>
    <p:sldId id="276" r:id="rId16"/>
    <p:sldId id="283" r:id="rId17"/>
    <p:sldId id="279" r:id="rId18"/>
    <p:sldId id="280" r:id="rId19"/>
    <p:sldId id="281" r:id="rId20"/>
    <p:sldId id="285" r:id="rId21"/>
    <p:sldId id="288" r:id="rId22"/>
    <p:sldId id="289" r:id="rId23"/>
    <p:sldId id="282" r:id="rId24"/>
    <p:sldId id="284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14906AC6-84DD-4658-8189-04F0983B5694}">
          <p14:sldIdLst>
            <p14:sldId id="260"/>
            <p14:sldId id="269"/>
            <p14:sldId id="258"/>
            <p14:sldId id="259"/>
            <p14:sldId id="272"/>
            <p14:sldId id="262"/>
            <p14:sldId id="271"/>
            <p14:sldId id="273"/>
            <p14:sldId id="263"/>
            <p14:sldId id="274"/>
            <p14:sldId id="265"/>
            <p14:sldId id="266"/>
            <p14:sldId id="264"/>
            <p14:sldId id="277"/>
            <p14:sldId id="276"/>
            <p14:sldId id="283"/>
            <p14:sldId id="279"/>
            <p14:sldId id="280"/>
            <p14:sldId id="281"/>
            <p14:sldId id="285"/>
            <p14:sldId id="288"/>
            <p14:sldId id="289"/>
            <p14:sldId id="282"/>
            <p14:sldId id="284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2F2"/>
    <a:srgbClr val="E2E2E2"/>
    <a:srgbClr val="5B5B5B"/>
    <a:srgbClr val="EA4D22"/>
    <a:srgbClr val="CE3C14"/>
    <a:srgbClr val="A4301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presProps" Target="presProps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tableStyles" Target="tableStyle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theme" Target="theme/theme1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viewProps" Target="viewProps.xml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6" Type="http://schemas.openxmlformats.org/officeDocument/2006/relationships/slideLayout" Target="../slideLayouts/slideLayout16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5/23/2023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 /><Relationship Id="rId1" Type="http://schemas.openxmlformats.org/officeDocument/2006/relationships/slideLayout" Target="../slideLayouts/slideLayout2.xml" 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 /><Relationship Id="rId1" Type="http://schemas.openxmlformats.org/officeDocument/2006/relationships/slideLayout" Target="../slideLayouts/slideLayout7.xml" 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 /><Relationship Id="rId1" Type="http://schemas.openxmlformats.org/officeDocument/2006/relationships/slideLayout" Target="../slideLayouts/slideLayout7.xml" 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 /><Relationship Id="rId1" Type="http://schemas.openxmlformats.org/officeDocument/2006/relationships/slideLayout" Target="../slideLayouts/slideLayout7.xml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 /><Relationship Id="rId2" Type="http://schemas.openxmlformats.org/officeDocument/2006/relationships/hyperlink" Target="https://www.infomoney.com.br/carreira/pele/" TargetMode="External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 /><Relationship Id="rId2" Type="http://schemas.openxmlformats.org/officeDocument/2006/relationships/image" Target="../media/image5.emf" /><Relationship Id="rId1" Type="http://schemas.openxmlformats.org/officeDocument/2006/relationships/slideLayout" Target="../slideLayouts/slideLayout7.xml" 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7.xml" 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7.xml" 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7.xml" 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 /><Relationship Id="rId1" Type="http://schemas.openxmlformats.org/officeDocument/2006/relationships/slideLayout" Target="../slideLayouts/slideLayout7.xml" 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 /><Relationship Id="rId2" Type="http://schemas.openxmlformats.org/officeDocument/2006/relationships/image" Target="../media/image11.png" /><Relationship Id="rId1" Type="http://schemas.openxmlformats.org/officeDocument/2006/relationships/slideLayout" Target="../slideLayouts/slideLayout7.xml" 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 /><Relationship Id="rId2" Type="http://schemas.openxmlformats.org/officeDocument/2006/relationships/image" Target="../media/image12.png" /><Relationship Id="rId1" Type="http://schemas.openxmlformats.org/officeDocument/2006/relationships/slideLayout" Target="../slideLayouts/slideLayout7.xml" 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 /><Relationship Id="rId1" Type="http://schemas.openxmlformats.org/officeDocument/2006/relationships/slideLayout" Target="../slideLayouts/slideLayout2.xml" 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C9113A4D-45A1-297F-D74F-7D10C746A1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774"/>
            <a:ext cx="12192000" cy="6858774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7C31C28E-D7B9-6803-C8C1-992649102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1996" y="5221260"/>
            <a:ext cx="8948007" cy="1280890"/>
          </a:xfrm>
        </p:spPr>
        <p:txBody>
          <a:bodyPr>
            <a:normAutofit fontScale="90000"/>
          </a:bodyPr>
          <a:lstStyle/>
          <a:p>
            <a:pPr algn="ctr"/>
            <a:r>
              <a:rPr lang="pt-BR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LAGOA DA PAMPULHA: </a:t>
            </a:r>
            <a:br>
              <a:rPr lang="pt-BR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bem cultural protegido por tombamento</a:t>
            </a:r>
            <a:r>
              <a:rPr lang="pt-BR" sz="3400" dirty="0">
                <a:solidFill>
                  <a:schemeClr val="bg1"/>
                </a:solidFill>
                <a:latin typeface="Times New Roman" panose="02020603050405020304" pitchFamily="18" charset="0"/>
              </a:rPr>
              <a:t> </a:t>
            </a:r>
            <a:br>
              <a:rPr lang="pt-BR" b="0" i="0" dirty="0">
                <a:solidFill>
                  <a:srgbClr val="590108"/>
                </a:solidFill>
                <a:effectLst/>
                <a:latin typeface="Times New Roman" panose="02020603050405020304" pitchFamily="18" charset="0"/>
              </a:rPr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67371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7CA68B8F-1C94-3B58-096D-0200096513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774"/>
          </a:xfrm>
          <a:prstGeom prst="rect">
            <a:avLst/>
          </a:prstGeom>
        </p:spPr>
      </p:pic>
      <p:sp>
        <p:nvSpPr>
          <p:cNvPr id="4" name="Seta: para Baixo 3">
            <a:extLst>
              <a:ext uri="{FF2B5EF4-FFF2-40B4-BE49-F238E27FC236}">
                <a16:creationId xmlns:a16="http://schemas.microsoft.com/office/drawing/2014/main" id="{78631374-656C-0C8B-691C-31352BD5A1C8}"/>
              </a:ext>
            </a:extLst>
          </p:cNvPr>
          <p:cNvSpPr/>
          <p:nvPr/>
        </p:nvSpPr>
        <p:spPr>
          <a:xfrm rot="16200000">
            <a:off x="6577572" y="1075029"/>
            <a:ext cx="244491" cy="3486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Seta: para Baixo 4">
            <a:extLst>
              <a:ext uri="{FF2B5EF4-FFF2-40B4-BE49-F238E27FC236}">
                <a16:creationId xmlns:a16="http://schemas.microsoft.com/office/drawing/2014/main" id="{007A3C55-2C41-6B29-352C-2DA073C8BB7A}"/>
              </a:ext>
            </a:extLst>
          </p:cNvPr>
          <p:cNvSpPr/>
          <p:nvPr/>
        </p:nvSpPr>
        <p:spPr>
          <a:xfrm rot="10800000">
            <a:off x="3598843" y="1313736"/>
            <a:ext cx="244491" cy="3486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Seta: para Baixo 6">
            <a:extLst>
              <a:ext uri="{FF2B5EF4-FFF2-40B4-BE49-F238E27FC236}">
                <a16:creationId xmlns:a16="http://schemas.microsoft.com/office/drawing/2014/main" id="{5347C2B3-CDEE-8E5C-BDBB-8849B933B308}"/>
              </a:ext>
            </a:extLst>
          </p:cNvPr>
          <p:cNvSpPr/>
          <p:nvPr/>
        </p:nvSpPr>
        <p:spPr>
          <a:xfrm rot="5400000">
            <a:off x="1492953" y="1075025"/>
            <a:ext cx="244491" cy="34865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43008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454474AF-EE2D-1E47-0109-0FA3D2BE05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4657" y="572412"/>
            <a:ext cx="8862685" cy="815231"/>
          </a:xfrm>
        </p:spPr>
        <p:txBody>
          <a:bodyPr>
            <a:noAutofit/>
          </a:bodyPr>
          <a:lstStyle/>
          <a:p>
            <a:r>
              <a:rPr lang="pt-BR" sz="50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Bem Cultural: conceito.</a:t>
            </a:r>
            <a:endParaRPr lang="pt-BR" sz="5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ço Reservado para Conteúdo 4">
            <a:extLst>
              <a:ext uri="{FF2B5EF4-FFF2-40B4-BE49-F238E27FC236}">
                <a16:creationId xmlns:a16="http://schemas.microsoft.com/office/drawing/2014/main" id="{A7F71A8B-6FFA-8440-C258-8E7F2DD056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3382" y="1876926"/>
            <a:ext cx="9731230" cy="3561347"/>
          </a:xfrm>
        </p:spPr>
        <p:txBody>
          <a:bodyPr>
            <a:normAutofit/>
          </a:bodyPr>
          <a:lstStyle/>
          <a:p>
            <a:pPr marL="442913" indent="-442913" algn="just">
              <a:spcBef>
                <a:spcPts val="0"/>
              </a:spcBef>
            </a:pPr>
            <a:r>
              <a:rPr lang="pt-BR" sz="25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Dicionário do Patrimônio Cultural / IPHAN:</a:t>
            </a:r>
          </a:p>
          <a:p>
            <a:pPr marL="0" indent="0" algn="just">
              <a:spcBef>
                <a:spcPts val="0"/>
              </a:spcBef>
              <a:buNone/>
            </a:pPr>
            <a:endParaRPr lang="pt-BR" sz="2500" dirty="0">
              <a:solidFill>
                <a:schemeClr val="tx1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60363" indent="0" algn="just">
              <a:spcBef>
                <a:spcPts val="0"/>
              </a:spcBef>
              <a:buNone/>
            </a:pPr>
            <a:endParaRPr lang="pt-BR" sz="2500" b="0" i="1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42913" indent="0" algn="just">
              <a:spcBef>
                <a:spcPts val="0"/>
              </a:spcBef>
              <a:buNone/>
            </a:pPr>
            <a:r>
              <a:rPr lang="pt-BR" sz="2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pt-BR" sz="25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(...) bem cultural é aquele bem que deve ser protegido, em virtude de seu valor e de sua </a:t>
            </a:r>
            <a:r>
              <a:rPr lang="pt-BR" sz="2500" i="1" dirty="0">
                <a:solidFill>
                  <a:schemeClr val="tx1"/>
                </a:solidFill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representatividade</a:t>
            </a:r>
            <a:r>
              <a:rPr lang="pt-BR" sz="25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para determinada sociedade.</a:t>
            </a:r>
            <a:r>
              <a:rPr lang="pt-BR" sz="25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endParaRPr lang="pt-BR" sz="2500" b="0" i="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2313" indent="-361950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pt-BR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endParaRPr lang="pt-BR" dirty="0">
              <a:solidFill>
                <a:srgbClr val="5A5A5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0"/>
              </a:spcBef>
            </a:pPr>
            <a:endParaRPr lang="pt-BR" dirty="0">
              <a:solidFill>
                <a:srgbClr val="5A5A5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endParaRPr lang="pt-BR" dirty="0">
              <a:solidFill>
                <a:srgbClr val="5A5A5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pt-BR" sz="1200" dirty="0">
              <a:solidFill>
                <a:srgbClr val="5A5A5A"/>
              </a:solidFill>
              <a:latin typeface="Trebuchet MS" panose="020B0603020202020204" pitchFamily="34" charset="0"/>
            </a:endParaRPr>
          </a:p>
          <a:p>
            <a:pPr marL="0" indent="0" algn="just">
              <a:buNone/>
            </a:pPr>
            <a:endParaRPr lang="pt-BR" sz="1200" dirty="0">
              <a:solidFill>
                <a:srgbClr val="5A5A5A"/>
              </a:solidFill>
              <a:latin typeface="Trebuchet MS" panose="020B0603020202020204" pitchFamily="34" charset="0"/>
            </a:endParaRPr>
          </a:p>
          <a:p>
            <a:pPr marL="0" indent="0" algn="just">
              <a:buNone/>
            </a:pPr>
            <a:endParaRPr lang="pt-BR" sz="1200" dirty="0">
              <a:solidFill>
                <a:srgbClr val="5A5A5A"/>
              </a:solidFill>
              <a:latin typeface="Trebuchet MS" panose="020B0603020202020204" pitchFamily="34" charset="0"/>
            </a:endParaRPr>
          </a:p>
          <a:p>
            <a:pPr marL="0" indent="0" algn="just">
              <a:buNone/>
            </a:pPr>
            <a:endParaRPr lang="pt-BR" sz="1200" dirty="0">
              <a:solidFill>
                <a:srgbClr val="5A5A5A"/>
              </a:solidFill>
              <a:latin typeface="Trebuchet MS" panose="020B0603020202020204" pitchFamily="34" charset="0"/>
            </a:endParaRPr>
          </a:p>
          <a:p>
            <a:pPr marL="0" indent="0" algn="just">
              <a:buNone/>
            </a:pPr>
            <a:endParaRPr lang="pt-BR" sz="1200" dirty="0">
              <a:solidFill>
                <a:srgbClr val="5A5A5A"/>
              </a:solidFill>
              <a:latin typeface="Trebuchet MS" panose="020B0603020202020204" pitchFamily="34" charset="0"/>
            </a:endParaRPr>
          </a:p>
          <a:p>
            <a:pPr marL="0" indent="0" algn="just">
              <a:buNone/>
            </a:pPr>
            <a:endParaRPr lang="pt-BR" sz="1200" dirty="0">
              <a:solidFill>
                <a:srgbClr val="5A5A5A"/>
              </a:solidFill>
              <a:latin typeface="Trebuchet MS" panose="020B0603020202020204" pitchFamily="34" charset="0"/>
            </a:endParaRPr>
          </a:p>
          <a:p>
            <a:pPr marL="0" indent="0" algn="just">
              <a:buNone/>
            </a:pPr>
            <a:endParaRPr lang="pt-BR" sz="1200" dirty="0">
              <a:solidFill>
                <a:srgbClr val="5A5A5A"/>
              </a:solidFill>
              <a:latin typeface="Trebuchet MS" panose="020B0603020202020204" pitchFamily="34" charset="0"/>
            </a:endParaRPr>
          </a:p>
          <a:p>
            <a:pPr marL="0" indent="0" algn="just">
              <a:buNone/>
            </a:pPr>
            <a:endParaRPr lang="pt-BR" sz="1200" dirty="0">
              <a:solidFill>
                <a:srgbClr val="5A5A5A"/>
              </a:solidFill>
              <a:latin typeface="Trebuchet MS" panose="020B0603020202020204" pitchFamily="34" charset="0"/>
            </a:endParaRPr>
          </a:p>
          <a:p>
            <a:pPr marL="0" indent="0" algn="just">
              <a:buNone/>
            </a:pPr>
            <a:endParaRPr lang="pt-BR" sz="1200" dirty="0">
              <a:solidFill>
                <a:srgbClr val="5A5A5A"/>
              </a:solidFill>
              <a:latin typeface="Trebuchet MS" panose="020B0603020202020204" pitchFamily="34" charset="0"/>
            </a:endParaRPr>
          </a:p>
          <a:p>
            <a:pPr marL="0" indent="0" algn="just">
              <a:buNone/>
            </a:pPr>
            <a:endParaRPr lang="pt-BR" sz="1200" dirty="0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2586081A-7D70-D5F7-3002-5BAEB5C76233}"/>
              </a:ext>
            </a:extLst>
          </p:cNvPr>
          <p:cNvSpPr txBox="1"/>
          <p:nvPr/>
        </p:nvSpPr>
        <p:spPr>
          <a:xfrm>
            <a:off x="1773382" y="6119336"/>
            <a:ext cx="1041861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00" b="1" i="0" dirty="0">
                <a:solidFill>
                  <a:srgbClr val="5A5A5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GUEDES, Maria </a:t>
            </a:r>
            <a:r>
              <a:rPr lang="pt-BR" sz="600" b="1" i="0" dirty="0" err="1">
                <a:solidFill>
                  <a:srgbClr val="5A5A5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Tarcila</a:t>
            </a:r>
            <a:r>
              <a:rPr lang="pt-BR" sz="600" b="1" i="0" dirty="0">
                <a:solidFill>
                  <a:srgbClr val="5A5A5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Ferreira; MAIO, Luciana Mourão. Bem cultural. In: GRIECO, Bettina; TEIXEIRA, Luciano; THOMPSON, </a:t>
            </a:r>
            <a:r>
              <a:rPr lang="pt-BR" sz="600" b="1" i="0" dirty="0" err="1">
                <a:solidFill>
                  <a:srgbClr val="5A5A5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Analucia</a:t>
            </a:r>
            <a:r>
              <a:rPr lang="pt-BR" sz="600" b="1" i="0" dirty="0">
                <a:solidFill>
                  <a:srgbClr val="5A5A5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pt-BR" sz="600" b="1" i="0" dirty="0" err="1">
                <a:solidFill>
                  <a:srgbClr val="5A5A5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Orgs</a:t>
            </a:r>
            <a:r>
              <a:rPr lang="pt-BR" sz="600" b="1" i="0" dirty="0">
                <a:solidFill>
                  <a:srgbClr val="5A5A5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.). </a:t>
            </a:r>
            <a:r>
              <a:rPr lang="pt-BR" sz="600" b="1" i="1" dirty="0">
                <a:solidFill>
                  <a:srgbClr val="5A5A5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Dicionário IPHAN de Patrimônio Cultural</a:t>
            </a:r>
            <a:r>
              <a:rPr lang="pt-BR" sz="600" b="1" i="0" dirty="0">
                <a:solidFill>
                  <a:srgbClr val="5A5A5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2. ed. rev. </a:t>
            </a:r>
            <a:r>
              <a:rPr lang="pt-BR" sz="600" b="1" i="0" dirty="0" err="1">
                <a:solidFill>
                  <a:srgbClr val="5A5A5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ampl</a:t>
            </a:r>
            <a:r>
              <a:rPr lang="pt-BR" sz="600" b="1" i="0" dirty="0">
                <a:solidFill>
                  <a:srgbClr val="5A5A5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Rio de Janeiro, Brasília: IPHAN/DAF/</a:t>
            </a:r>
            <a:r>
              <a:rPr lang="pt-BR" sz="600" b="1" i="0" dirty="0" err="1">
                <a:solidFill>
                  <a:srgbClr val="5A5A5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Copedoc</a:t>
            </a:r>
            <a:r>
              <a:rPr lang="pt-BR" sz="600" b="1" i="0" dirty="0">
                <a:solidFill>
                  <a:srgbClr val="5A5A5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2016. (verbete). ISBN 978-85-7334-299-4. (Disponível em: http://portal.iphan.gov.br/</a:t>
            </a:r>
            <a:r>
              <a:rPr lang="pt-BR" sz="600" b="1" i="0" dirty="0" err="1">
                <a:solidFill>
                  <a:srgbClr val="5A5A5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dicionarioPatrimonioCultural</a:t>
            </a:r>
            <a:r>
              <a:rPr lang="pt-BR" sz="600" b="1" i="0" dirty="0">
                <a:solidFill>
                  <a:srgbClr val="5A5A5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/detalhes/79/bem-cultural#:~:</a:t>
            </a:r>
            <a:r>
              <a:rPr lang="pt-BR" sz="600" b="1" i="0" dirty="0" err="1">
                <a:solidFill>
                  <a:srgbClr val="5A5A5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  <a:r>
              <a:rPr lang="pt-BR" sz="600" b="1" i="0" dirty="0">
                <a:solidFill>
                  <a:srgbClr val="5A5A5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=No%20sentido%20amplo%2C%20temos%20como,(FERREIRA%2C%201986%2C%20p. Acesso em: 19 maio 2023.</a:t>
            </a:r>
          </a:p>
          <a:p>
            <a:endParaRPr lang="pt-BR" sz="600" b="1" dirty="0">
              <a:solidFill>
                <a:srgbClr val="5A5A5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pt-BR" sz="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Convenção de 1954 para a Proteção dos Bens Culturais em caso de conflito armado e seus Protocolos. </a:t>
            </a:r>
          </a:p>
          <a:p>
            <a:endParaRPr lang="pt-BR" sz="6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pt-BR" sz="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Convenção Relativa às Medidas a Adoptar para Proibir e Impedir a Importação, a Exportação e a Transferência Ilícitas da Propriedade de Bens Culturais”, adotada em Paris na 16.ª sessão da Conferência Geral da UNESCO, em 14 de Novembro de 1970.</a:t>
            </a:r>
            <a:endParaRPr lang="pt-BR" sz="600" dirty="0">
              <a:solidFill>
                <a:srgbClr val="5A5A5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pt-BR" sz="600" b="1" i="0" dirty="0">
              <a:solidFill>
                <a:srgbClr val="5A5A5A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30549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>
                <a16:creationId xmlns:a16="http://schemas.microsoft.com/office/drawing/2014/main" id="{454474AF-EE2D-1E47-0109-0FA3D2BE05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8282" y="368971"/>
            <a:ext cx="8911687" cy="1219199"/>
          </a:xfrm>
        </p:spPr>
        <p:txBody>
          <a:bodyPr>
            <a:noAutofit/>
          </a:bodyPr>
          <a:lstStyle/>
          <a:p>
            <a:r>
              <a:rPr lang="pt-BR" sz="4000" b="1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Bem Cultural: representatividade e identidade.</a:t>
            </a:r>
            <a:endParaRPr lang="pt-BR" sz="4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Espaço Reservado para Conteúdo 4">
            <a:extLst>
              <a:ext uri="{FF2B5EF4-FFF2-40B4-BE49-F238E27FC236}">
                <a16:creationId xmlns:a16="http://schemas.microsoft.com/office/drawing/2014/main" id="{A7F71A8B-6FFA-8440-C258-8E7F2DD056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72502" y="1909012"/>
            <a:ext cx="10259077" cy="4580018"/>
          </a:xfrm>
          <a:noFill/>
        </p:spPr>
        <p:txBody>
          <a:bodyPr>
            <a:normAutofit fontScale="92500" lnSpcReduction="20000"/>
          </a:bodyPr>
          <a:lstStyle/>
          <a:p>
            <a:pPr>
              <a:tabLst>
                <a:tab pos="360363" algn="l"/>
              </a:tabLst>
            </a:pPr>
            <a:r>
              <a:rPr lang="pt-BR" sz="25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CRFB/1988</a:t>
            </a:r>
          </a:p>
          <a:p>
            <a:pPr marL="360363" indent="0" algn="just">
              <a:buNone/>
              <a:tabLst>
                <a:tab pos="722313" algn="l"/>
              </a:tabLst>
            </a:pPr>
            <a:r>
              <a:rPr lang="pt-BR" sz="25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Art. 216. Constituem patrimônio cultural brasileiro os bens de natureza material e imaterial, tomados individualmente ou em conjunto, portadores de referência à </a:t>
            </a:r>
            <a:r>
              <a:rPr lang="pt-BR" sz="2500" b="1" i="1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identidade</a:t>
            </a:r>
            <a:r>
              <a:rPr lang="pt-BR" sz="25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à ação, à memória dos diferentes grupos formadores da sociedade brasileira, nos quais se incluem</a:t>
            </a:r>
          </a:p>
          <a:p>
            <a:pPr marL="722313" indent="0" algn="just">
              <a:buNone/>
              <a:tabLst>
                <a:tab pos="722313" algn="l"/>
              </a:tabLst>
            </a:pPr>
            <a:r>
              <a:rPr lang="pt-BR" sz="25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 - as formas de expressão;</a:t>
            </a:r>
            <a:endParaRPr lang="pt-BR" sz="25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22313" indent="0" algn="just">
              <a:buNone/>
              <a:tabLst>
                <a:tab pos="722313" algn="l"/>
              </a:tabLst>
            </a:pPr>
            <a:r>
              <a:rPr lang="pt-BR" sz="25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II - os modos de criar, fazer e viver;</a:t>
            </a:r>
          </a:p>
          <a:p>
            <a:pPr marL="722313" indent="0" algn="just">
              <a:buNone/>
              <a:tabLst>
                <a:tab pos="722313" algn="l"/>
              </a:tabLst>
            </a:pPr>
            <a:r>
              <a:rPr lang="pt-BR" sz="25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III - as criações científicas, artísticas e tecnológicas;</a:t>
            </a:r>
          </a:p>
          <a:p>
            <a:pPr marL="722313" indent="0" algn="just">
              <a:buNone/>
              <a:tabLst>
                <a:tab pos="722313" algn="l"/>
              </a:tabLst>
            </a:pPr>
            <a:r>
              <a:rPr lang="pt-BR" sz="25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IV - as obras, objetos, documentos, edificações e demais espaços destinados às manifestações artístico-culturais;</a:t>
            </a:r>
          </a:p>
          <a:p>
            <a:pPr marL="722313" indent="0" algn="just">
              <a:buNone/>
              <a:tabLst>
                <a:tab pos="722313" algn="l"/>
              </a:tabLst>
            </a:pPr>
            <a:r>
              <a:rPr lang="pt-BR" sz="25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 - os conjuntos urbanos e sítios de valor histórico, </a:t>
            </a:r>
            <a:r>
              <a:rPr lang="pt-BR" sz="2500" b="1" i="1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paisagístico</a:t>
            </a:r>
            <a:r>
              <a:rPr lang="pt-BR" sz="25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artístico, arqueológico, paleontológico, ecológico e científico.</a:t>
            </a:r>
          </a:p>
          <a:p>
            <a:pPr marL="0" indent="0" algn="just">
              <a:buNone/>
              <a:tabLst>
                <a:tab pos="360363" algn="l"/>
              </a:tabLst>
            </a:pPr>
            <a:endParaRPr lang="pt-BR" sz="1200" dirty="0">
              <a:solidFill>
                <a:srgbClr val="5A5A5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buNone/>
            </a:pPr>
            <a:endParaRPr lang="pt-BR" sz="1200" dirty="0">
              <a:solidFill>
                <a:srgbClr val="5A5A5A"/>
              </a:solidFill>
              <a:latin typeface="Trebuchet MS" panose="020B0603020202020204" pitchFamily="34" charset="0"/>
            </a:endParaRPr>
          </a:p>
          <a:p>
            <a:pPr marL="0" indent="0" algn="just">
              <a:buNone/>
            </a:pPr>
            <a:endParaRPr lang="pt-BR" sz="1200" dirty="0">
              <a:solidFill>
                <a:srgbClr val="5A5A5A"/>
              </a:solidFill>
              <a:latin typeface="Trebuchet MS" panose="020B0603020202020204" pitchFamily="34" charset="0"/>
            </a:endParaRPr>
          </a:p>
          <a:p>
            <a:pPr marL="0" indent="0" algn="just">
              <a:buNone/>
            </a:pPr>
            <a:endParaRPr lang="pt-BR" sz="1200" dirty="0">
              <a:solidFill>
                <a:srgbClr val="5A5A5A"/>
              </a:solidFill>
              <a:latin typeface="Trebuchet MS" panose="020B0603020202020204" pitchFamily="34" charset="0"/>
            </a:endParaRPr>
          </a:p>
          <a:p>
            <a:pPr marL="0" indent="0" algn="just">
              <a:buNone/>
            </a:pPr>
            <a:endParaRPr lang="pt-BR" sz="1200" dirty="0">
              <a:solidFill>
                <a:srgbClr val="5A5A5A"/>
              </a:solidFill>
              <a:latin typeface="Trebuchet MS" panose="020B0603020202020204" pitchFamily="34" charset="0"/>
            </a:endParaRPr>
          </a:p>
          <a:p>
            <a:pPr marL="0" indent="0" algn="just">
              <a:buNone/>
            </a:pPr>
            <a:endParaRPr lang="pt-BR" sz="1200" dirty="0">
              <a:solidFill>
                <a:srgbClr val="5A5A5A"/>
              </a:solidFill>
              <a:latin typeface="Trebuchet MS" panose="020B0603020202020204" pitchFamily="34" charset="0"/>
            </a:endParaRPr>
          </a:p>
          <a:p>
            <a:pPr marL="0" indent="0" algn="just">
              <a:buNone/>
            </a:pPr>
            <a:endParaRPr lang="pt-BR" sz="1200" dirty="0">
              <a:solidFill>
                <a:srgbClr val="5A5A5A"/>
              </a:solidFill>
              <a:latin typeface="Trebuchet MS" panose="020B0603020202020204" pitchFamily="34" charset="0"/>
            </a:endParaRPr>
          </a:p>
          <a:p>
            <a:pPr marL="0" indent="0" algn="just">
              <a:buNone/>
            </a:pPr>
            <a:endParaRPr lang="pt-BR" sz="1200" dirty="0">
              <a:solidFill>
                <a:srgbClr val="5A5A5A"/>
              </a:solidFill>
              <a:latin typeface="Trebuchet MS" panose="020B0603020202020204" pitchFamily="34" charset="0"/>
            </a:endParaRPr>
          </a:p>
          <a:p>
            <a:pPr marL="0" indent="0" algn="just">
              <a:buNone/>
            </a:pPr>
            <a:endParaRPr lang="pt-BR" sz="1200" dirty="0">
              <a:solidFill>
                <a:srgbClr val="5A5A5A"/>
              </a:solidFill>
              <a:latin typeface="Trebuchet MS" panose="020B0603020202020204" pitchFamily="34" charset="0"/>
            </a:endParaRPr>
          </a:p>
          <a:p>
            <a:pPr marL="0" indent="0" algn="just">
              <a:buNone/>
            </a:pPr>
            <a:endParaRPr lang="pt-BR" sz="1200" dirty="0"/>
          </a:p>
        </p:txBody>
      </p:sp>
    </p:spTree>
    <p:extLst>
      <p:ext uri="{BB962C8B-B14F-4D97-AF65-F5344CB8AC3E}">
        <p14:creationId xmlns:p14="http://schemas.microsoft.com/office/powerpoint/2010/main" val="26025207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ço Reservado para Conteúdo 4">
            <a:extLst>
              <a:ext uri="{FF2B5EF4-FFF2-40B4-BE49-F238E27FC236}">
                <a16:creationId xmlns:a16="http://schemas.microsoft.com/office/drawing/2014/main" id="{2CDB7318-5955-C108-8451-EC7595CDC6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09" y="1773"/>
            <a:ext cx="12135966" cy="6856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0188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18ACB3B6-44AB-4F54-095A-8B1623E126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2709" y="1773"/>
            <a:ext cx="12135966" cy="6856227"/>
          </a:xfr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F5D04671-36A6-652B-18F6-D6426E5801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710" y="5404658"/>
            <a:ext cx="12066582" cy="691341"/>
          </a:xfrm>
        </p:spPr>
        <p:txBody>
          <a:bodyPr>
            <a:normAutofit fontScale="90000"/>
          </a:bodyPr>
          <a:lstStyle/>
          <a:p>
            <a:pPr algn="ctr"/>
            <a:r>
              <a:rPr lang="pt-BR" sz="3100" b="1" dirty="0">
                <a:solidFill>
                  <a:schemeClr val="bg1"/>
                </a:solidFill>
                <a:highlight>
                  <a:srgbClr val="0000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Lagoa da Pampulha: bem cultural. Representatividade.</a:t>
            </a:r>
            <a:br>
              <a:rPr lang="pt-BR" dirty="0"/>
            </a:br>
            <a:br>
              <a:rPr lang="pt-BR" sz="1200" dirty="0"/>
            </a:br>
            <a:br>
              <a:rPr lang="pt-BR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107983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EDC31B3-4A04-AA16-7EF3-489A515FFE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0366" y="225501"/>
            <a:ext cx="10427368" cy="1474961"/>
          </a:xfrm>
        </p:spPr>
        <p:txBody>
          <a:bodyPr>
            <a:noAutofit/>
          </a:bodyPr>
          <a:lstStyle/>
          <a:p>
            <a:r>
              <a:rPr lang="pt-BR" sz="5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Lagoa da Pampulha: be</a:t>
            </a:r>
            <a:r>
              <a:rPr lang="pt-BR" sz="50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m cultural</a:t>
            </a:r>
            <a:r>
              <a:rPr lang="pt-BR" sz="5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. Representatividade.</a:t>
            </a:r>
            <a:endParaRPr lang="pt-BR" sz="5000" dirty="0">
              <a:solidFill>
                <a:schemeClr val="tx1"/>
              </a:solidFill>
            </a:endParaRP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D49864A-F592-B5BC-8110-DDADA61B60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64632" y="2133600"/>
            <a:ext cx="10427368" cy="4724400"/>
          </a:xfrm>
        </p:spPr>
        <p:txBody>
          <a:bodyPr>
            <a:normAutofit fontScale="70000" lnSpcReduction="20000"/>
          </a:bodyPr>
          <a:lstStyle/>
          <a:p>
            <a:pPr marL="449263" indent="-449263" algn="just">
              <a:lnSpc>
                <a:spcPct val="107000"/>
              </a:lnSpc>
              <a:spcAft>
                <a:spcPts val="800"/>
              </a:spcAft>
              <a:tabLst>
                <a:tab pos="409575" algn="l"/>
              </a:tabLst>
            </a:pPr>
            <a:r>
              <a:rPr lang="pt-BR" sz="40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Elemento/símbolo por meio do qual o belo-horizontino apresenta Belo Horizonte. </a:t>
            </a:r>
          </a:p>
          <a:p>
            <a:pPr marL="100330" indent="0" algn="just">
              <a:spcBef>
                <a:spcPts val="0"/>
              </a:spcBef>
              <a:buNone/>
              <a:tabLst>
                <a:tab pos="409575" algn="l"/>
              </a:tabLst>
            </a:pPr>
            <a:r>
              <a:rPr lang="pt-BR" sz="27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	</a:t>
            </a:r>
          </a:p>
          <a:p>
            <a:pPr marL="898525" indent="-96838" algn="just">
              <a:spcBef>
                <a:spcPts val="300"/>
              </a:spcBef>
              <a:spcAft>
                <a:spcPts val="300"/>
              </a:spcAft>
              <a:buNone/>
            </a:pPr>
            <a:r>
              <a:rPr lang="pt-BR" sz="32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Por que representa? </a:t>
            </a:r>
          </a:p>
          <a:p>
            <a:pPr marL="898525" indent="-96838" algn="just">
              <a:spcBef>
                <a:spcPts val="300"/>
              </a:spcBef>
              <a:spcAft>
                <a:spcPts val="300"/>
              </a:spcAft>
              <a:buNone/>
            </a:pPr>
            <a:r>
              <a:rPr lang="pt-BR" sz="32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Porque Lagoa da Pampulha é algo que:</a:t>
            </a:r>
          </a:p>
          <a:p>
            <a:pPr marL="1258887" indent="-457200" algn="just">
              <a:spcBef>
                <a:spcPts val="300"/>
              </a:spcBef>
              <a:spcAft>
                <a:spcPts val="300"/>
              </a:spcAft>
              <a:buClrTx/>
              <a:buFont typeface="Symbol" panose="05050102010706020507" pitchFamily="18" charset="2"/>
              <a:buChar char=""/>
              <a:tabLst>
                <a:tab pos="1074738" algn="l"/>
              </a:tabLst>
            </a:pPr>
            <a:r>
              <a:rPr lang="pt-BR" sz="32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 belo-horizontino sente como seu;</a:t>
            </a:r>
          </a:p>
          <a:p>
            <a:pPr marL="1258887" indent="-457200" algn="just">
              <a:spcBef>
                <a:spcPts val="300"/>
              </a:spcBef>
              <a:spcAft>
                <a:spcPts val="300"/>
              </a:spcAft>
              <a:buClrTx/>
              <a:buFont typeface="Symbol" panose="05050102010706020507" pitchFamily="18" charset="2"/>
              <a:buChar char=""/>
              <a:tabLst>
                <a:tab pos="1074738" algn="l"/>
              </a:tabLst>
            </a:pPr>
            <a:r>
              <a:rPr lang="pt-BR" sz="32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gera, no belo-horizontino, </a:t>
            </a:r>
            <a:r>
              <a:rPr lang="pt-BR" sz="3200" i="1" kern="10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sentimento de reconhecimento</a:t>
            </a:r>
            <a:r>
              <a:rPr lang="pt-BR" sz="32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</a:t>
            </a:r>
          </a:p>
          <a:p>
            <a:pPr marL="1258887" indent="-457200" algn="just">
              <a:spcBef>
                <a:spcPts val="300"/>
              </a:spcBef>
              <a:spcAft>
                <a:spcPts val="300"/>
              </a:spcAft>
              <a:buClrTx/>
              <a:buFont typeface="Symbol" panose="05050102010706020507" pitchFamily="18" charset="2"/>
              <a:buChar char=""/>
              <a:tabLst>
                <a:tab pos="1074738" algn="l"/>
              </a:tabLst>
            </a:pPr>
            <a:r>
              <a:rPr lang="pt-BR" sz="32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está gravado na </a:t>
            </a:r>
            <a:r>
              <a:rPr lang="pt-BR" sz="3200" i="1" kern="10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memória</a:t>
            </a:r>
            <a:r>
              <a:rPr lang="pt-BR" sz="32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do belo-horizontino como significante importante para ele mesmo.</a:t>
            </a:r>
          </a:p>
          <a:p>
            <a:pPr marL="106680" algn="just">
              <a:lnSpc>
                <a:spcPct val="107000"/>
              </a:lnSpc>
              <a:spcAft>
                <a:spcPts val="800"/>
              </a:spcAft>
              <a:tabLst>
                <a:tab pos="409575" algn="l"/>
              </a:tabLst>
            </a:pPr>
            <a:endParaRPr lang="pt-BR" sz="2700" kern="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49263" indent="-449263" algn="just">
              <a:lnSpc>
                <a:spcPct val="107000"/>
              </a:lnSpc>
              <a:spcAft>
                <a:spcPts val="800"/>
              </a:spcAft>
              <a:tabLst>
                <a:tab pos="409575" algn="l"/>
              </a:tabLst>
            </a:pPr>
            <a:r>
              <a:rPr lang="pt-BR" sz="36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Elemento-símbolo por meio do qual quem visita Belo Horizonte se refere à cidade.</a:t>
            </a:r>
          </a:p>
        </p:txBody>
      </p:sp>
    </p:spTree>
    <p:extLst>
      <p:ext uri="{BB962C8B-B14F-4D97-AF65-F5344CB8AC3E}">
        <p14:creationId xmlns:p14="http://schemas.microsoft.com/office/powerpoint/2010/main" val="16090894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spaço Reservado para Conteúdo 13">
            <a:extLst>
              <a:ext uri="{FF2B5EF4-FFF2-40B4-BE49-F238E27FC236}">
                <a16:creationId xmlns:a16="http://schemas.microsoft.com/office/drawing/2014/main" id="{8E78CAE1-A9B5-754B-C6AD-49AAECC293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9056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5D04671-36A6-652B-18F6-D6426E5801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53951" y="624110"/>
            <a:ext cx="9050661" cy="5903690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/>
              <a:t>Lagoa da Pampulha: pra que foi Tombado?</a:t>
            </a:r>
            <a:br>
              <a:rPr lang="pt-BR" dirty="0"/>
            </a:br>
            <a:r>
              <a:rPr lang="pt-BR" dirty="0"/>
              <a:t>Identidade</a:t>
            </a:r>
            <a:br>
              <a:rPr lang="pt-BR" dirty="0"/>
            </a:br>
            <a:br>
              <a:rPr lang="pt-BR" dirty="0"/>
            </a:br>
            <a:br>
              <a:rPr lang="pt-BR" dirty="0"/>
            </a:br>
            <a:br>
              <a:rPr lang="pt-BR" dirty="0"/>
            </a:br>
            <a:br>
              <a:rPr lang="pt-BR" dirty="0"/>
            </a:br>
            <a:br>
              <a:rPr lang="pt-BR" dirty="0"/>
            </a:br>
            <a:br>
              <a:rPr lang="pt-BR" dirty="0"/>
            </a:br>
            <a:br>
              <a:rPr lang="pt-BR" dirty="0"/>
            </a:br>
            <a:br>
              <a:rPr lang="pt-BR" dirty="0"/>
            </a:br>
            <a:br>
              <a:rPr lang="pt-BR" dirty="0"/>
            </a:br>
            <a:r>
              <a:rPr lang="pt-BR" sz="1200" dirty="0"/>
              <a:t>Disponível em: </a:t>
            </a:r>
            <a:r>
              <a:rPr lang="pt-BR" sz="1200" dirty="0">
                <a:hlinkClick r:id="rId2"/>
              </a:rPr>
              <a:t>https://www.infomoney.com.br/carreira/pele/</a:t>
            </a:r>
            <a:r>
              <a:rPr lang="pt-BR" sz="1200" dirty="0"/>
              <a:t>. Acessado em 19/05/2023.</a:t>
            </a:r>
            <a:br>
              <a:rPr lang="pt-BR" sz="1200" dirty="0"/>
            </a:br>
            <a:br>
              <a:rPr lang="pt-BR" dirty="0"/>
            </a:br>
            <a:br>
              <a:rPr lang="pt-BR" dirty="0"/>
            </a:br>
            <a:br>
              <a:rPr lang="pt-BR" dirty="0"/>
            </a:br>
            <a:br>
              <a:rPr lang="pt-BR" dirty="0"/>
            </a:br>
            <a:br>
              <a:rPr lang="pt-BR" dirty="0"/>
            </a:br>
            <a:br>
              <a:rPr lang="pt-BR" dirty="0"/>
            </a:br>
            <a:br>
              <a:rPr lang="pt-BR" dirty="0"/>
            </a:br>
            <a:br>
              <a:rPr lang="pt-BR" dirty="0"/>
            </a:br>
            <a:br>
              <a:rPr lang="pt-BR" dirty="0"/>
            </a:br>
            <a:br>
              <a:rPr lang="pt-BR" dirty="0"/>
            </a:br>
            <a:br>
              <a:rPr lang="pt-BR" dirty="0"/>
            </a:br>
            <a:br>
              <a:rPr lang="pt-BR" dirty="0"/>
            </a:br>
            <a:br>
              <a:rPr lang="pt-BR" dirty="0"/>
            </a:br>
            <a:br>
              <a:rPr lang="pt-BR" dirty="0"/>
            </a:br>
            <a:br>
              <a:rPr lang="pt-BR" dirty="0"/>
            </a:br>
            <a:br>
              <a:rPr lang="pt-BR" dirty="0"/>
            </a:br>
            <a:br>
              <a:rPr lang="pt-BR" dirty="0"/>
            </a:br>
            <a:br>
              <a:rPr lang="pt-BR" dirty="0"/>
            </a:br>
            <a:endParaRPr lang="pt-BR" dirty="0"/>
          </a:p>
        </p:txBody>
      </p:sp>
      <p:pic>
        <p:nvPicPr>
          <p:cNvPr id="14" name="Espaço Reservado para Conteúdo 13">
            <a:extLst>
              <a:ext uri="{FF2B5EF4-FFF2-40B4-BE49-F238E27FC236}">
                <a16:creationId xmlns:a16="http://schemas.microsoft.com/office/drawing/2014/main" id="{010CE459-AC2A-65E1-AF7C-D4EA87956E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6042" y="0"/>
            <a:ext cx="12175958" cy="6858000"/>
          </a:xfrm>
          <a:prstGeom prst="rect">
            <a:avLst/>
          </a:prstGeom>
        </p:spPr>
      </p:pic>
      <p:sp>
        <p:nvSpPr>
          <p:cNvPr id="3" name="Título 1">
            <a:extLst>
              <a:ext uri="{FF2B5EF4-FFF2-40B4-BE49-F238E27FC236}">
                <a16:creationId xmlns:a16="http://schemas.microsoft.com/office/drawing/2014/main" id="{F7D77597-84F4-EF1D-156B-0105A62B5FBA}"/>
              </a:ext>
            </a:extLst>
          </p:cNvPr>
          <p:cNvSpPr txBox="1">
            <a:spLocks/>
          </p:cNvSpPr>
          <p:nvPr/>
        </p:nvSpPr>
        <p:spPr>
          <a:xfrm>
            <a:off x="62710" y="5680364"/>
            <a:ext cx="12066582" cy="41563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pt-BR" sz="12800" b="1" dirty="0">
                <a:solidFill>
                  <a:schemeClr val="bg1"/>
                </a:solidFill>
                <a:highlight>
                  <a:srgbClr val="0000FF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Lagoa da Pampulha: bem cultural. Identidade.</a:t>
            </a:r>
          </a:p>
          <a:p>
            <a:pPr algn="ctr"/>
            <a:br>
              <a:rPr lang="pt-BR" sz="1200" dirty="0"/>
            </a:br>
            <a:br>
              <a:rPr lang="pt-BR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778032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8885C7-924F-9ED8-6DC4-77F9D2A69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0463" y="190974"/>
            <a:ext cx="10491537" cy="1573659"/>
          </a:xfrm>
        </p:spPr>
        <p:txBody>
          <a:bodyPr>
            <a:noAutofit/>
          </a:bodyPr>
          <a:lstStyle/>
          <a:p>
            <a:r>
              <a:rPr lang="pt-BR" sz="5000" dirty="0">
                <a:latin typeface="Arial" panose="020B0604020202020204" pitchFamily="34" charset="0"/>
                <a:cs typeface="Arial" panose="020B0604020202020204" pitchFamily="34" charset="0"/>
              </a:rPr>
              <a:t>Lagoa da Pampulha: bem cultural. Identidade.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D7768AA4-A5A2-F0A9-7609-E943D1D833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68379" y="3048000"/>
            <a:ext cx="9836233" cy="1876926"/>
          </a:xfrm>
        </p:spPr>
        <p:txBody>
          <a:bodyPr/>
          <a:lstStyle/>
          <a:p>
            <a:pPr marL="100330" indent="0" algn="just">
              <a:spcBef>
                <a:spcPts val="0"/>
              </a:spcBef>
              <a:buNone/>
              <a:tabLst>
                <a:tab pos="409575" algn="l"/>
              </a:tabLst>
            </a:pPr>
            <a:r>
              <a:rPr lang="pt-BR" sz="25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Por que identifica?</a:t>
            </a:r>
          </a:p>
          <a:p>
            <a:pPr marL="100330" indent="0" algn="just">
              <a:spcBef>
                <a:spcPts val="0"/>
              </a:spcBef>
              <a:buNone/>
              <a:tabLst>
                <a:tab pos="409575" algn="l"/>
              </a:tabLst>
            </a:pPr>
            <a:r>
              <a:rPr lang="pt-BR" sz="25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Porque </a:t>
            </a:r>
            <a:r>
              <a:rPr lang="pt-BR" sz="2500" i="1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Lagoa da Pampulha</a:t>
            </a:r>
            <a:r>
              <a:rPr lang="pt-BR" sz="25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pt-BR" sz="2500" i="1" kern="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100330" indent="0" algn="just">
              <a:spcBef>
                <a:spcPts val="0"/>
              </a:spcBef>
              <a:buNone/>
              <a:tabLst>
                <a:tab pos="409575" algn="l"/>
              </a:tabLst>
            </a:pPr>
            <a:r>
              <a:rPr lang="pt-BR" sz="25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gera, no belo-horizontino, </a:t>
            </a:r>
            <a:r>
              <a:rPr lang="pt-BR" sz="2500" i="1" kern="10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sentimento de pertencimento</a:t>
            </a:r>
            <a:r>
              <a:rPr lang="pt-BR" sz="25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;</a:t>
            </a:r>
          </a:p>
          <a:p>
            <a:pPr marL="100330" indent="0" algn="just">
              <a:spcBef>
                <a:spcPts val="0"/>
              </a:spcBef>
              <a:buNone/>
              <a:tabLst>
                <a:tab pos="409575" algn="l"/>
              </a:tabLst>
            </a:pPr>
            <a:r>
              <a:rPr lang="pt-BR" sz="2500" i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é elemento de articulação entre indivíduo e sociedade.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165544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56BDB8F-DEA8-18FB-F1F6-2C4AFBA5DA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"/>
            <a:ext cx="12192000" cy="6858001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E8628A87-0305-71D5-78D4-043AB5FB7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72545" y="5075963"/>
            <a:ext cx="6719455" cy="1092137"/>
          </a:xfrm>
        </p:spPr>
        <p:txBody>
          <a:bodyPr>
            <a:normAutofit/>
          </a:bodyPr>
          <a:lstStyle/>
          <a:p>
            <a:pPr algn="r"/>
            <a:r>
              <a:rPr lang="pt-B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Lagoa da Pampulha: </a:t>
            </a:r>
            <a:br>
              <a:rPr lang="pt-B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t-BR" sz="2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vivência, frequência e  referência.</a:t>
            </a:r>
            <a:endParaRPr lang="pt-BR" sz="1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1114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628A87-0305-71D5-78D4-043AB5FB7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9821" y="559942"/>
            <a:ext cx="10482180" cy="819679"/>
          </a:xfrm>
        </p:spPr>
        <p:txBody>
          <a:bodyPr>
            <a:noAutofit/>
          </a:bodyPr>
          <a:lstStyle/>
          <a:p>
            <a:r>
              <a:rPr lang="pt-BR" sz="5000" dirty="0">
                <a:latin typeface="Arial" panose="020B0604020202020204" pitchFamily="34" charset="0"/>
                <a:cs typeface="Arial" panose="020B0604020202020204" pitchFamily="34" charset="0"/>
              </a:rPr>
              <a:t>Lagoa da Pampulha: vivência.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D3FD523-0081-CD7B-CB0D-2C5E3E012C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9818" y="1704110"/>
            <a:ext cx="10482180" cy="3910628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pt-BR" sz="2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pt-BR" sz="27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Conheço a Lagoa da Pampulha por vivência, não por ouvir falar.</a:t>
            </a:r>
            <a:r>
              <a:rPr lang="pt-BR" sz="2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pt-BR" sz="27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endParaRPr lang="pt-BR" sz="2700" b="0" i="0" u="none" strike="noStrike" baseline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pt-BR" sz="2700" b="0" i="0" u="none" strike="noStrike" baseline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Dentre os entrevistados</a:t>
            </a:r>
            <a:r>
              <a:rPr lang="pt-BR" sz="27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t-BR" sz="2700" b="0" i="0" u="none" strike="noStrike" baseline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86% afirmaram conhecer Pampulha.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endParaRPr lang="pt-BR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pt-BR" sz="2000" dirty="0"/>
          </a:p>
          <a:p>
            <a:pPr marL="0" indent="0">
              <a:buNone/>
            </a:pPr>
            <a:endParaRPr lang="pt-BR" sz="2000" dirty="0"/>
          </a:p>
          <a:p>
            <a:pPr lvl="2">
              <a:buFont typeface="Wingdings" panose="05000000000000000000" pitchFamily="2" charset="2"/>
              <a:buChar char="ü"/>
            </a:pPr>
            <a:endParaRPr lang="pt-BR" sz="1600" dirty="0"/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B6B0FFEE-7111-76C1-D5FD-8F5EFD669763}"/>
              </a:ext>
            </a:extLst>
          </p:cNvPr>
          <p:cNvSpPr txBox="1"/>
          <p:nvPr/>
        </p:nvSpPr>
        <p:spPr>
          <a:xfrm>
            <a:off x="192505" y="5772993"/>
            <a:ext cx="11999494" cy="646331"/>
          </a:xfrm>
          <a:prstGeom prst="rect">
            <a:avLst/>
          </a:prstGeom>
          <a:solidFill>
            <a:srgbClr val="EA4D22"/>
          </a:solidFill>
        </p:spPr>
        <p:txBody>
          <a:bodyPr wrap="square" rtlCol="0">
            <a:spAutoFit/>
          </a:bodyPr>
          <a:lstStyle/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pt-BR" sz="1800" dirty="0">
                <a:latin typeface="Arial" panose="020B0604020202020204" pitchFamily="34" charset="0"/>
                <a:cs typeface="Arial" panose="020B0604020202020204" pitchFamily="34" charset="0"/>
              </a:rPr>
              <a:t>ntrevistados das 9 (nove) regionais administrativas de Belo Horizonte; 40% do sexo masculino e 60% do sexo feminino; faixa etária: entre 13 e 83 anos de idade. </a:t>
            </a:r>
            <a:endParaRPr lang="pt-BR" dirty="0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33F0C12A-BBC2-9DAE-FBB2-234B55A608F1}"/>
              </a:ext>
            </a:extLst>
          </p:cNvPr>
          <p:cNvSpPr txBox="1"/>
          <p:nvPr/>
        </p:nvSpPr>
        <p:spPr>
          <a:xfrm>
            <a:off x="202019" y="6454469"/>
            <a:ext cx="11989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 sz="100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SILVA, Marco Antônio. SILVA</a:t>
            </a:r>
            <a:r>
              <a:rPr lang="pt-BR" sz="1000" i="1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t-BR" sz="100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Alessandra Valadares Alves</a:t>
            </a:r>
            <a:r>
              <a:rPr lang="pt-BR" sz="1000" i="1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. Pampulha: patrimônio cultural da humanidade em uma cidade educadora. </a:t>
            </a:r>
            <a:r>
              <a:rPr lang="pt-BR" sz="10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e-hum Revista Científica das áreas de História, Letras, Educação e Serviço Social do Centro Universitário de Belo Horizonte, vol. 12, n.º 2, Agosto/Dezembro de 2019 - www.http://revistas.unibh.br/index.php/dchla/index, p. 90-103, p. 99.</a:t>
            </a:r>
            <a:endParaRPr lang="pt-BR" sz="1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1227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628A87-0305-71D5-78D4-043AB5FB71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3779" y="511816"/>
            <a:ext cx="10498222" cy="883848"/>
          </a:xfrm>
        </p:spPr>
        <p:txBody>
          <a:bodyPr>
            <a:noAutofit/>
          </a:bodyPr>
          <a:lstStyle/>
          <a:p>
            <a:r>
              <a:rPr lang="pt-BR" sz="5000" dirty="0">
                <a:latin typeface="Arial" panose="020B0604020202020204" pitchFamily="34" charset="0"/>
                <a:cs typeface="Arial" panose="020B0604020202020204" pitchFamily="34" charset="0"/>
              </a:rPr>
              <a:t>Lagoa da Pampulha: frequência.</a:t>
            </a:r>
            <a:endParaRPr lang="pt-BR" sz="5000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0D3FD523-0081-CD7B-CB0D-2C5E3E012C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93778" y="1620254"/>
            <a:ext cx="10498222" cy="4624136"/>
          </a:xfrm>
        </p:spPr>
        <p:txBody>
          <a:bodyPr>
            <a:no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pt-BR" sz="2500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pt-BR" sz="2500" i="1" dirty="0">
                <a:latin typeface="Arial" panose="020B0604020202020204" pitchFamily="34" charset="0"/>
                <a:cs typeface="Arial" panose="020B0604020202020204" pitchFamily="34" charset="0"/>
              </a:rPr>
              <a:t>De tanto frequentar Pampulha, me sinto em casa</a:t>
            </a:r>
            <a:r>
              <a:rPr lang="pt-BR" sz="2500" dirty="0">
                <a:latin typeface="Arial" panose="020B0604020202020204" pitchFamily="34" charset="0"/>
                <a:cs typeface="Arial" panose="020B0604020202020204" pitchFamily="34" charset="0"/>
              </a:rPr>
              <a:t>.”</a:t>
            </a:r>
          </a:p>
          <a:p>
            <a:pPr marL="0" indent="0">
              <a:spcBef>
                <a:spcPts val="0"/>
              </a:spcBef>
              <a:buNone/>
            </a:pPr>
            <a:endParaRPr lang="pt-BR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pt-BR" sz="2500" dirty="0">
                <a:latin typeface="Arial" panose="020B0604020202020204" pitchFamily="34" charset="0"/>
                <a:cs typeface="Arial" panose="020B0604020202020204" pitchFamily="34" charset="0"/>
              </a:rPr>
              <a:t>Dos entrevistados, nos últimos 3 anos: </a:t>
            </a:r>
          </a:p>
          <a:p>
            <a:pPr marL="898525" indent="-546100">
              <a:spcBef>
                <a:spcPts val="0"/>
              </a:spcBef>
              <a:buFont typeface="Arial" panose="020B0604020202020204" pitchFamily="34" charset="0"/>
              <a:buChar char="−"/>
            </a:pPr>
            <a:r>
              <a:rPr lang="pt-BR" sz="2500" dirty="0">
                <a:latin typeface="Arial" panose="020B0604020202020204" pitchFamily="34" charset="0"/>
                <a:cs typeface="Arial" panose="020B0604020202020204" pitchFamily="34" charset="0"/>
              </a:rPr>
              <a:t>26%, 1 ou 2 vezes;</a:t>
            </a:r>
          </a:p>
          <a:p>
            <a:pPr marL="898525" indent="-546100">
              <a:spcBef>
                <a:spcPts val="0"/>
              </a:spcBef>
              <a:buFont typeface="Arial" panose="020B0604020202020204" pitchFamily="34" charset="0"/>
              <a:buChar char="−"/>
            </a:pPr>
            <a:r>
              <a:rPr lang="pt-BR" sz="2500" dirty="0">
                <a:latin typeface="Arial" panose="020B0604020202020204" pitchFamily="34" charset="0"/>
                <a:cs typeface="Arial" panose="020B0604020202020204" pitchFamily="34" charset="0"/>
              </a:rPr>
              <a:t>47%, pelo menos 3 vezes; e, </a:t>
            </a:r>
          </a:p>
          <a:p>
            <a:pPr marL="898525" indent="-546100">
              <a:spcBef>
                <a:spcPts val="0"/>
              </a:spcBef>
              <a:buFont typeface="Arial" panose="020B0604020202020204" pitchFamily="34" charset="0"/>
              <a:buChar char="−"/>
            </a:pPr>
            <a:r>
              <a:rPr lang="pt-BR" sz="2500" dirty="0">
                <a:latin typeface="Arial" panose="020B0604020202020204" pitchFamily="34" charset="0"/>
                <a:cs typeface="Arial" panose="020B0604020202020204" pitchFamily="34" charset="0"/>
              </a:rPr>
              <a:t>27%, mais de 5 vezes.</a:t>
            </a:r>
          </a:p>
          <a:p>
            <a:pPr>
              <a:spcBef>
                <a:spcPts val="0"/>
              </a:spcBef>
            </a:pPr>
            <a:endParaRPr lang="pt-BR" sz="25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pt-BR" sz="2500" dirty="0">
                <a:latin typeface="Arial" panose="020B0604020202020204" pitchFamily="34" charset="0"/>
                <a:cs typeface="Arial" panose="020B0604020202020204" pitchFamily="34" charset="0"/>
              </a:rPr>
              <a:t>Entre os frequentadores, qual é o maior atrativo?</a:t>
            </a:r>
          </a:p>
          <a:p>
            <a:pPr marL="898525" indent="-546100">
              <a:spcBef>
                <a:spcPts val="0"/>
              </a:spcBef>
              <a:buFont typeface="Arial" panose="020B0604020202020204" pitchFamily="34" charset="0"/>
              <a:buChar char="−"/>
            </a:pPr>
            <a:r>
              <a:rPr lang="pt-BR" sz="2500" dirty="0">
                <a:latin typeface="Arial" panose="020B0604020202020204" pitchFamily="34" charset="0"/>
                <a:cs typeface="Arial" panose="020B0604020202020204" pitchFamily="34" charset="0"/>
              </a:rPr>
              <a:t>31%, prática esportiva (caminhada ou ciclismo); </a:t>
            </a:r>
          </a:p>
          <a:p>
            <a:pPr marL="898525" indent="-546100">
              <a:spcBef>
                <a:spcPts val="0"/>
              </a:spcBef>
              <a:buFont typeface="Arial" panose="020B0604020202020204" pitchFamily="34" charset="0"/>
              <a:buChar char="−"/>
            </a:pPr>
            <a:r>
              <a:rPr lang="pt-BR" sz="2500" dirty="0">
                <a:latin typeface="Arial" panose="020B0604020202020204" pitchFamily="34" charset="0"/>
                <a:cs typeface="Arial" panose="020B0604020202020204" pitchFamily="34" charset="0"/>
              </a:rPr>
              <a:t>14%, bares e restaurantes; </a:t>
            </a:r>
          </a:p>
          <a:p>
            <a:pPr marL="898525" indent="-546100">
              <a:spcBef>
                <a:spcPts val="0"/>
              </a:spcBef>
              <a:buFont typeface="Arial" panose="020B0604020202020204" pitchFamily="34" charset="0"/>
              <a:buChar char="−"/>
            </a:pPr>
            <a:r>
              <a:rPr lang="pt-BR" sz="2500" dirty="0">
                <a:latin typeface="Arial" panose="020B0604020202020204" pitchFamily="34" charset="0"/>
                <a:cs typeface="Arial" panose="020B0604020202020204" pitchFamily="34" charset="0"/>
              </a:rPr>
              <a:t>14%, visita a equipamentos; e, </a:t>
            </a:r>
          </a:p>
          <a:p>
            <a:pPr marL="898525" indent="-546100">
              <a:spcBef>
                <a:spcPts val="0"/>
              </a:spcBef>
              <a:buFont typeface="Arial" panose="020B0604020202020204" pitchFamily="34" charset="0"/>
              <a:buChar char="−"/>
            </a:pPr>
            <a:r>
              <a:rPr lang="pt-BR" sz="2500" dirty="0">
                <a:latin typeface="Arial" panose="020B0604020202020204" pitchFamily="34" charset="0"/>
                <a:cs typeface="Arial" panose="020B0604020202020204" pitchFamily="34" charset="0"/>
              </a:rPr>
              <a:t>6%, questões religiosas.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88047E85-D88C-7F19-8070-C7F57211ADE5}"/>
              </a:ext>
            </a:extLst>
          </p:cNvPr>
          <p:cNvSpPr txBox="1"/>
          <p:nvPr/>
        </p:nvSpPr>
        <p:spPr>
          <a:xfrm>
            <a:off x="202019" y="6454469"/>
            <a:ext cx="11989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 sz="100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SILVA, Marco Antônio. SILVA</a:t>
            </a:r>
            <a:r>
              <a:rPr lang="pt-BR" sz="1000" i="1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t-BR" sz="100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Alessandra Valadares Alves</a:t>
            </a:r>
            <a:r>
              <a:rPr lang="pt-BR" sz="1000" i="1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. Pampulha: patrimônio cultural da humanidade em uma cidade educadora. </a:t>
            </a:r>
            <a:r>
              <a:rPr lang="pt-BR" sz="10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e-hum Revista Científica das áreas de História, Letras, Educação e Serviço Social do Centro Universitário de Belo Horizonte, vol. 12, n.º 2, Agosto/Dezembro de 2019 - www.http://revistas.unibh.br/index.php/dchla/index, p. 90-103, p. 99.</a:t>
            </a:r>
            <a:endParaRPr lang="pt-BR" sz="1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58577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331DA83-F958-0C60-DBD0-7B1DB3C945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04324" y="527857"/>
            <a:ext cx="10343297" cy="867807"/>
          </a:xfrm>
        </p:spPr>
        <p:txBody>
          <a:bodyPr>
            <a:noAutofit/>
          </a:bodyPr>
          <a:lstStyle/>
          <a:p>
            <a:r>
              <a:rPr lang="pt-BR" sz="5000" dirty="0">
                <a:latin typeface="Arial" panose="020B0604020202020204" pitchFamily="34" charset="0"/>
                <a:cs typeface="Arial" panose="020B0604020202020204" pitchFamily="34" charset="0"/>
              </a:rPr>
              <a:t>Lagoa da Pampulha: referência.</a:t>
            </a:r>
            <a:endParaRPr lang="pt-BR" sz="5000" dirty="0"/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A4DF4F90-FD01-D563-BA92-107298FFF7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4324" y="1571324"/>
            <a:ext cx="9691854" cy="56227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pt-BR" sz="2500" b="0" i="0" u="none" strike="noStrike" baseline="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pt-BR" sz="2500" b="0" i="1" u="none" strike="noStrike" baseline="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qu</a:t>
            </a:r>
            <a:r>
              <a:rPr lang="pt-BR" sz="2500" i="1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eu me lembro, quando penso Pampulha? Da lagoa...</a:t>
            </a:r>
            <a:r>
              <a:rPr lang="pt-BR" sz="2500" dirty="0">
                <a:solidFill>
                  <a:srgbClr val="231F2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</a:p>
          <a:p>
            <a:pPr marL="0" indent="0" algn="just">
              <a:buNone/>
            </a:pPr>
            <a:endParaRPr lang="pt-BR" sz="2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08D74C21-BDC2-8044-CD2B-7C03741A2D68}"/>
              </a:ext>
            </a:extLst>
          </p:cNvPr>
          <p:cNvSpPr txBox="1"/>
          <p:nvPr/>
        </p:nvSpPr>
        <p:spPr>
          <a:xfrm>
            <a:off x="202019" y="6454469"/>
            <a:ext cx="119899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 sz="100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SILVA, Marco Antônio. SILVA</a:t>
            </a:r>
            <a:r>
              <a:rPr lang="pt-BR" sz="1000" i="1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pt-BR" sz="100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Alessandra Valadares Alves</a:t>
            </a:r>
            <a:r>
              <a:rPr lang="pt-BR" sz="1000" i="1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. Pampulha: patrimônio cultural da humanidade em uma cidade educadora. </a:t>
            </a:r>
            <a:r>
              <a:rPr lang="pt-BR" sz="1000" b="0" i="0" u="none" strike="noStrike" baseline="0" dirty="0">
                <a:latin typeface="Arial" panose="020B0604020202020204" pitchFamily="34" charset="0"/>
                <a:cs typeface="Arial" panose="020B0604020202020204" pitchFamily="34" charset="0"/>
              </a:rPr>
              <a:t>e-hum Revista Científica das áreas de História, Letras, Educação e Serviço Social do Centro Universitário de Belo Horizonte, vol. 12, n.º 2, Agosto/Dezembro de 2019 - www.http://revistas.unibh.br/index.php/dchla/index, p. 90-103, p. 99.</a:t>
            </a:r>
            <a:endParaRPr lang="pt-BR" sz="10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Tabela 5">
            <a:extLst>
              <a:ext uri="{FF2B5EF4-FFF2-40B4-BE49-F238E27FC236}">
                <a16:creationId xmlns:a16="http://schemas.microsoft.com/office/drawing/2014/main" id="{3EAA7968-1494-525D-C5D7-41CBCAE281F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2967244"/>
              </p:ext>
            </p:extLst>
          </p:nvPr>
        </p:nvGraphicFramePr>
        <p:xfrm>
          <a:off x="1727200" y="2714254"/>
          <a:ext cx="10320421" cy="3002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27440">
                  <a:extLst>
                    <a:ext uri="{9D8B030D-6E8A-4147-A177-3AD203B41FA5}">
                      <a16:colId xmlns:a16="http://schemas.microsoft.com/office/drawing/2014/main" val="1954032934"/>
                    </a:ext>
                  </a:extLst>
                </a:gridCol>
                <a:gridCol w="6192981">
                  <a:extLst>
                    <a:ext uri="{9D8B030D-6E8A-4147-A177-3AD203B41FA5}">
                      <a16:colId xmlns:a16="http://schemas.microsoft.com/office/drawing/2014/main" val="1508411058"/>
                    </a:ext>
                  </a:extLst>
                </a:gridCol>
              </a:tblGrid>
              <a:tr h="2962977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pt-BR" sz="2500" b="0" i="0" u="none" strike="noStrike" baseline="0" dirty="0">
                          <a:solidFill>
                            <a:srgbClr val="231F2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16%, lagoa; 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pt-BR" sz="2500" b="0" i="0" u="none" strike="noStrike" baseline="0" dirty="0">
                          <a:solidFill>
                            <a:srgbClr val="231F2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11%, Mineirão; 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pt-BR" sz="2500" b="0" i="0" u="none" strike="noStrike" baseline="0" dirty="0">
                          <a:solidFill>
                            <a:srgbClr val="231F2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8%, Igrejinha; 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pt-BR" sz="2500" b="0" i="0" u="none" strike="noStrike" baseline="0" dirty="0">
                          <a:solidFill>
                            <a:srgbClr val="231F2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7%, Museu de Arte; 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pt-BR" sz="2500" b="0" i="0" u="none" strike="noStrike" baseline="0" dirty="0">
                          <a:solidFill>
                            <a:srgbClr val="231F2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6%, Jardim Zoológico; 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pt-BR" sz="2500" b="0" i="0" u="none" strike="noStrike" baseline="0" dirty="0">
                          <a:solidFill>
                            <a:srgbClr val="231F2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6%, Parque Ecológico; </a:t>
                      </a:r>
                    </a:p>
                    <a:p>
                      <a:endParaRPr lang="pt-BR" dirty="0"/>
                    </a:p>
                  </a:txBody>
                  <a:tcPr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pt-BR" sz="2500" b="0" i="0" u="none" strike="noStrike" baseline="0" dirty="0">
                          <a:solidFill>
                            <a:srgbClr val="231F2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6%, Casa do Baile; 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pt-BR" sz="2500" b="0" i="0" u="none" strike="noStrike" baseline="0" dirty="0">
                          <a:solidFill>
                            <a:srgbClr val="231F2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2%, Feira de Artesanato do Mineirinho; 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pt-BR" sz="2500" b="0" i="0" u="none" strike="noStrike" baseline="0" dirty="0">
                          <a:solidFill>
                            <a:srgbClr val="231F2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2%, Capivaras;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pt-BR" sz="2500" b="0" i="0" u="none" strike="noStrike" baseline="0" dirty="0">
                          <a:solidFill>
                            <a:srgbClr val="231F2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2%, Oscar Niemeyer;</a:t>
                      </a:r>
                    </a:p>
                    <a:p>
                      <a:pPr marL="0" indent="0" algn="l">
                        <a:buNone/>
                      </a:pPr>
                      <a:r>
                        <a:rPr lang="pt-BR" sz="2500" b="0" i="0" u="none" strike="noStrike" baseline="0" dirty="0">
                          <a:solidFill>
                            <a:srgbClr val="231F2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1%, Monumento a Iemanjá. </a:t>
                      </a:r>
                    </a:p>
                    <a:p>
                      <a:pPr marL="0" indent="0" algn="just">
                        <a:buNone/>
                      </a:pPr>
                      <a:endParaRPr lang="pt-BR" sz="1600" b="0" i="0" u="none" strike="noStrike" baseline="0" dirty="0">
                        <a:solidFill>
                          <a:srgbClr val="231F2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 algn="just">
                        <a:buNone/>
                      </a:pPr>
                      <a:r>
                        <a:rPr lang="pt-BR" sz="1600" b="0" i="0" u="none" strike="noStrike" baseline="0" dirty="0">
                          <a:solidFill>
                            <a:srgbClr val="231F2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Há, ainda, referência a: - Toca da Raposa; - Aeroporto Carlos Drummond de Andrade; - Juscelino Kubitscheck; e, - Jacaré.</a:t>
                      </a:r>
                      <a:endParaRPr lang="pt-BR" sz="16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endParaRPr lang="pt-BR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20385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44933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D94B526-0752-8F19-A936-7DCFC8638F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  <p:pic>
        <p:nvPicPr>
          <p:cNvPr id="3" name="Espaço Reservado para Conteúdo 4">
            <a:extLst>
              <a:ext uri="{FF2B5EF4-FFF2-40B4-BE49-F238E27FC236}">
                <a16:creationId xmlns:a16="http://schemas.microsoft.com/office/drawing/2014/main" id="{ABBB4AE1-4ADA-C2C9-E9F8-E7E9598736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1285" y="3633536"/>
            <a:ext cx="3208420" cy="3080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09736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FC01E3-A45B-51EF-9B36-CED0DE362A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6651" y="559942"/>
            <a:ext cx="8911687" cy="851764"/>
          </a:xfrm>
        </p:spPr>
        <p:txBody>
          <a:bodyPr>
            <a:normAutofit fontScale="90000"/>
          </a:bodyPr>
          <a:lstStyle/>
          <a:p>
            <a:r>
              <a:rPr lang="pt-BR" sz="5000" dirty="0">
                <a:latin typeface="Arial" panose="020B0604020202020204" pitchFamily="34" charset="0"/>
                <a:cs typeface="Arial" panose="020B0604020202020204" pitchFamily="34" charset="0"/>
              </a:rPr>
              <a:t>Conclusão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0162B3F-1A59-400D-14A0-7A244D2FA0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26651" y="2133600"/>
            <a:ext cx="10465349" cy="4164458"/>
          </a:xfrm>
        </p:spPr>
        <p:txBody>
          <a:bodyPr>
            <a:normAutofit fontScale="55000" lnSpcReduction="20000"/>
          </a:bodyPr>
          <a:lstStyle/>
          <a:p>
            <a:pPr marL="0" indent="0">
              <a:buClrTx/>
              <a:buNone/>
              <a:tabLst>
                <a:tab pos="720725" algn="l"/>
              </a:tabLst>
            </a:pPr>
            <a:r>
              <a:rPr lang="pt-BR" sz="3600" dirty="0">
                <a:latin typeface="Arial" panose="020B0604020202020204" pitchFamily="34" charset="0"/>
                <a:cs typeface="Arial" panose="020B0604020202020204" pitchFamily="34" charset="0"/>
              </a:rPr>
              <a:t>a)	</a:t>
            </a:r>
            <a:r>
              <a:rPr lang="pt-BR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Lagoa da Pampulha: os fundamentos do bem cultural protegido por </a:t>
            </a:r>
            <a:r>
              <a:rPr lang="pt-BR" sz="3600" dirty="0">
                <a:solidFill>
                  <a:schemeClr val="tx1"/>
                </a:solidFill>
                <a:highlight>
                  <a:srgbClr val="F2F2F2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tombamento</a:t>
            </a:r>
            <a:r>
              <a:rPr lang="pt-BR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1441450" indent="-720725">
              <a:buClrTx/>
              <a:buFont typeface="Symbol" panose="05050102010706020507" pitchFamily="18" charset="2"/>
              <a:buChar char=""/>
              <a:tabLst>
                <a:tab pos="1441450" algn="l"/>
              </a:tabLst>
            </a:pPr>
            <a:r>
              <a:rPr lang="pt-BR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esportes náuticos; e, </a:t>
            </a:r>
          </a:p>
          <a:p>
            <a:pPr marL="1441450" indent="-720725">
              <a:buClrTx/>
              <a:buFont typeface="Symbol" panose="05050102010706020507" pitchFamily="18" charset="2"/>
              <a:buChar char=""/>
              <a:tabLst>
                <a:tab pos="1441450" algn="l"/>
              </a:tabLst>
            </a:pPr>
            <a:r>
              <a:rPr lang="pt-BR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turismo.</a:t>
            </a:r>
          </a:p>
          <a:p>
            <a:pPr marL="742950" indent="-742950">
              <a:buClrTx/>
              <a:buFont typeface="+mj-lt"/>
              <a:buAutoNum type="alphaLcParenR"/>
            </a:pPr>
            <a:endParaRPr lang="pt-BR" sz="3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ClrTx/>
              <a:buNone/>
              <a:tabLst>
                <a:tab pos="720725" algn="l"/>
              </a:tabLst>
            </a:pPr>
            <a:r>
              <a:rPr lang="pt-BR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b)	as armas da Lei: </a:t>
            </a:r>
          </a:p>
          <a:p>
            <a:pPr marL="1292225" indent="-571500" algn="just">
              <a:buClrTx/>
              <a:buFont typeface="Symbol" panose="05050102010706020507" pitchFamily="18" charset="2"/>
              <a:buChar char=""/>
              <a:tabLst>
                <a:tab pos="722313" algn="l"/>
              </a:tabLst>
            </a:pPr>
            <a:r>
              <a:rPr lang="pt-BR" sz="36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CRFB / 1988, a</a:t>
            </a:r>
            <a:r>
              <a:rPr lang="pt-BR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rt. 216. (...) </a:t>
            </a:r>
            <a:r>
              <a:rPr lang="pt-BR" sz="36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§ 1º O Poder Público, com a colaboração da comunidade, promoverá e protegerá o patrimônio cultural brasileiro, por meio de inventários, registros, vigilância, </a:t>
            </a:r>
            <a:r>
              <a:rPr lang="pt-BR" sz="3600" b="1" i="1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tombamento</a:t>
            </a:r>
            <a:r>
              <a:rPr lang="pt-BR" sz="36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 desapropriação, e de outras formas de acautelamento e preservação;</a:t>
            </a:r>
          </a:p>
          <a:p>
            <a:pPr marL="1292225" indent="-571500" algn="just">
              <a:buClrTx/>
              <a:buFont typeface="Symbol" panose="05050102010706020507" pitchFamily="18" charset="2"/>
              <a:buChar char=""/>
              <a:tabLst>
                <a:tab pos="722313" algn="l"/>
              </a:tabLst>
            </a:pPr>
            <a:r>
              <a:rPr lang="pt-BR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Legislação ambiental: princípios da precaução </a:t>
            </a:r>
            <a:r>
              <a:rPr lang="pt-BR" sz="3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da </a:t>
            </a:r>
            <a:r>
              <a:rPr lang="pt-BR" sz="3600" i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prevenção</a:t>
            </a:r>
            <a:r>
              <a:rPr lang="pt-BR" sz="36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1292225" indent="-571500" algn="just">
              <a:buClrTx/>
              <a:buFont typeface="Symbol" panose="05050102010706020507" pitchFamily="18" charset="2"/>
              <a:buChar char=""/>
              <a:tabLst>
                <a:tab pos="722313" algn="l"/>
              </a:tabLst>
            </a:pPr>
            <a:r>
              <a:rPr lang="pt-BR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Decreto-Lei n. 25/1937, </a:t>
            </a:r>
            <a:r>
              <a:rPr lang="pt-BR" sz="3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arts</a:t>
            </a:r>
            <a:r>
              <a:rPr lang="pt-BR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17 e 18. </a:t>
            </a:r>
            <a:endParaRPr lang="pt-BR" sz="3600" i="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indent="-742950" algn="just">
              <a:buClrTx/>
              <a:buFont typeface="+mj-lt"/>
              <a:buAutoNum type="alphaLcParenR"/>
            </a:pPr>
            <a:endParaRPr lang="pt-BR" sz="3600" dirty="0"/>
          </a:p>
        </p:txBody>
      </p:sp>
    </p:spTree>
    <p:extLst>
      <p:ext uri="{BB962C8B-B14F-4D97-AF65-F5344CB8AC3E}">
        <p14:creationId xmlns:p14="http://schemas.microsoft.com/office/powerpoint/2010/main" val="247472781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52.png">
            <a:extLst>
              <a:ext uri="{FF2B5EF4-FFF2-40B4-BE49-F238E27FC236}">
                <a16:creationId xmlns:a16="http://schemas.microsoft.com/office/drawing/2014/main" id="{8988ABB0-1107-3AD0-FF53-1A243FE9CF14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" y="1"/>
            <a:ext cx="12191769" cy="68580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20CE5B08-2462-154D-5A57-B86A8387F8B0}"/>
              </a:ext>
            </a:extLst>
          </p:cNvPr>
          <p:cNvSpPr txBox="1"/>
          <p:nvPr/>
        </p:nvSpPr>
        <p:spPr>
          <a:xfrm>
            <a:off x="1" y="1491916"/>
            <a:ext cx="54061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PREFEITURA de Belo Horizonte. Barragem da Pampulha. </a:t>
            </a:r>
            <a:r>
              <a:rPr lang="pt-BR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Relatório apresentado pelo prefeito Octacílio Negrão de Lima ao Governador Benedicto </a:t>
            </a:r>
            <a:r>
              <a:rPr lang="pt-BR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Valladares</a:t>
            </a:r>
            <a:r>
              <a:rPr lang="pt-BR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Ribeiro em 1935-1936</a:t>
            </a:r>
            <a:r>
              <a:rPr lang="pt-BR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Belo Horizonte: Imprensa </a:t>
            </a:r>
            <a:r>
              <a:rPr lang="pt-BR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Official</a:t>
            </a:r>
            <a:r>
              <a:rPr lang="pt-BR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do Estado, 1937, p. 54: </a:t>
            </a:r>
            <a:r>
              <a:rPr lang="pt-BR" sz="18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“</a:t>
            </a:r>
            <a:r>
              <a:rPr lang="pt-BR" sz="1800" i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Em torno do lago, constrói-se uma avenida com a extensão de 14 quilômetros. A acumulação prestar-se-á à prática de esportes náuticos.</a:t>
            </a:r>
            <a:r>
              <a:rPr lang="pt-BR" sz="18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</a:t>
            </a:r>
            <a:endParaRPr lang="pt-BR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00536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9BFFC53C-F0CD-97B7-DD62-0952D03809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842F17F-DE40-207A-0997-37AC1486002A}"/>
              </a:ext>
            </a:extLst>
          </p:cNvPr>
          <p:cNvSpPr txBox="1"/>
          <p:nvPr/>
        </p:nvSpPr>
        <p:spPr>
          <a:xfrm>
            <a:off x="6304551" y="4826675"/>
            <a:ext cx="5887449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PREFEITURA de Belo Horizonte. </a:t>
            </a:r>
            <a:r>
              <a:rPr lang="pt-BR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Relatório apresentado pelo prefeito Juscelino Kubitschek Oliveira ao Governador Benedicto </a:t>
            </a:r>
            <a:r>
              <a:rPr lang="pt-BR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Valladares</a:t>
            </a:r>
            <a:r>
              <a:rPr lang="pt-BR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Ribeiro</a:t>
            </a:r>
            <a:r>
              <a:rPr lang="pt-BR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1941, p. 23: “</a:t>
            </a:r>
            <a:r>
              <a:rPr lang="pt-BR" sz="1800" i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Compreendemos ser a ocasião propícia para dar à cidade uma série de atrações […] para o desenvolvimento do intercâmbio </a:t>
            </a:r>
            <a:r>
              <a:rPr lang="pt-BR" sz="1800" i="1" u="sng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turístico</a:t>
            </a:r>
            <a:r>
              <a:rPr lang="pt-BR" sz="1800" i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uma das mais rendosas indústrias com que podem contar as cidades.</a:t>
            </a:r>
            <a:r>
              <a:rPr lang="pt-BR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893517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Fotos Antigas de Belo Horizonte - Lagoa da Pampulha - 1960 Uma imagem que  já foi típica em BH: rapazes colocando um pequeno barco na Lagoa da Pampulha.  Vai fazer isto hoje...">
            <a:extLst>
              <a:ext uri="{FF2B5EF4-FFF2-40B4-BE49-F238E27FC236}">
                <a16:creationId xmlns:a16="http://schemas.microsoft.com/office/drawing/2014/main" id="{6441C8CF-0C68-D9A6-49C8-F6EF6EDA1E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686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FEC4775-E8E1-9023-0196-955190722F32}"/>
              </a:ext>
            </a:extLst>
          </p:cNvPr>
          <p:cNvSpPr txBox="1"/>
          <p:nvPr/>
        </p:nvSpPr>
        <p:spPr>
          <a:xfrm>
            <a:off x="0" y="5389117"/>
            <a:ext cx="1219199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1800" dirty="0">
                <a:solidFill>
                  <a:srgbClr val="000000"/>
                </a:solidFill>
                <a:effectLst/>
                <a:highlight>
                  <a:srgbClr val="C0C0C0"/>
                </a:highligh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“</a:t>
            </a:r>
            <a:r>
              <a:rPr lang="pt-BR" sz="1800" i="1" dirty="0">
                <a:solidFill>
                  <a:srgbClr val="000000"/>
                </a:solidFill>
                <a:effectLst/>
                <a:highlight>
                  <a:srgbClr val="C0C0C0"/>
                </a:highligh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Ao redor da lâmina de água ergueram um Cassino, o Iate Golfe Clube, a Casa do Baile e a Igreja de São Francisco de Assis, conjunto que no ano de 1943 já estava finalizado, com projeto do arquiteto modernista Oscar Niemeyer. Tratava-se, portanto, de um investimento público de grande vulto, destinado a impactar a vida de milhares de pessoas e movimentar a economia local. </a:t>
            </a:r>
            <a:r>
              <a:rPr lang="pt-BR" sz="1800" i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Além dos moradores do </a:t>
            </a:r>
            <a:r>
              <a:rPr lang="pt-BR" i="1" dirty="0">
                <a:solidFill>
                  <a:srgbClr val="000000"/>
                </a:solidFill>
                <a:highlight>
                  <a:srgbClr val="FFFF00"/>
                </a:highligh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entorno, a região logo começou a atrair turistas, principalmente nos fins de semana, para nadar e praticar esportes náuticos, </a:t>
            </a:r>
            <a:r>
              <a:rPr lang="pt-BR" sz="1800" i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então permitidos</a:t>
            </a:r>
            <a:r>
              <a:rPr lang="pt-BR" sz="1800" i="1" dirty="0">
                <a:solidFill>
                  <a:srgbClr val="000000"/>
                </a:solidFill>
                <a:effectLst/>
                <a:highlight>
                  <a:srgbClr val="C0C0C0"/>
                </a:highligh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lang="pt-BR" sz="1800" dirty="0">
                <a:solidFill>
                  <a:srgbClr val="000000"/>
                </a:solidFill>
                <a:effectLst/>
                <a:highlight>
                  <a:srgbClr val="C0C0C0"/>
                </a:highlight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13986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6BF67B6-BB61-BB31-5243-765A1E090A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7194"/>
            <a:ext cx="12192000" cy="6892388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05F45BD5-02EE-4EDF-CF87-21B8FABE72D8}"/>
              </a:ext>
            </a:extLst>
          </p:cNvPr>
          <p:cNvSpPr txBox="1"/>
          <p:nvPr/>
        </p:nvSpPr>
        <p:spPr>
          <a:xfrm>
            <a:off x="6096000" y="1058779"/>
            <a:ext cx="5855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Decreto-Lei n. 25/1937</a:t>
            </a:r>
          </a:p>
          <a:p>
            <a:pPr algn="just"/>
            <a:r>
              <a:rPr lang="pt-BR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Art. 17. As coisas tombadas não poderão, em caso nenhum ser destruídas, demolidas ou mutiladas (...)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741766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>
            <a:extLst>
              <a:ext uri="{FF2B5EF4-FFF2-40B4-BE49-F238E27FC236}">
                <a16:creationId xmlns:a16="http://schemas.microsoft.com/office/drawing/2014/main" id="{F2E9D3B4-840D-786A-46C5-3BC85E38BD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2996B974-4000-7B6A-B293-250981A1AE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6817" y="3801980"/>
            <a:ext cx="4755183" cy="3056020"/>
          </a:xfrm>
          <a:prstGeom prst="rect">
            <a:avLst/>
          </a:prstGeom>
        </p:spPr>
      </p:pic>
      <p:cxnSp>
        <p:nvCxnSpPr>
          <p:cNvPr id="18" name="Conector reto 17">
            <a:extLst>
              <a:ext uri="{FF2B5EF4-FFF2-40B4-BE49-F238E27FC236}">
                <a16:creationId xmlns:a16="http://schemas.microsoft.com/office/drawing/2014/main" id="{D8290598-679F-5B1A-04CC-A21AD588A7FE}"/>
              </a:ext>
            </a:extLst>
          </p:cNvPr>
          <p:cNvCxnSpPr>
            <a:cxnSpLocks/>
          </p:cNvCxnSpPr>
          <p:nvPr/>
        </p:nvCxnSpPr>
        <p:spPr>
          <a:xfrm>
            <a:off x="5899484" y="3970422"/>
            <a:ext cx="381000" cy="1082841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reto 20">
            <a:extLst>
              <a:ext uri="{FF2B5EF4-FFF2-40B4-BE49-F238E27FC236}">
                <a16:creationId xmlns:a16="http://schemas.microsoft.com/office/drawing/2014/main" id="{482577D3-0D09-3689-6D9C-10A994B4216E}"/>
              </a:ext>
            </a:extLst>
          </p:cNvPr>
          <p:cNvCxnSpPr>
            <a:cxnSpLocks/>
          </p:cNvCxnSpPr>
          <p:nvPr/>
        </p:nvCxnSpPr>
        <p:spPr>
          <a:xfrm flipH="1">
            <a:off x="5558589" y="1876926"/>
            <a:ext cx="340895" cy="866275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ctor reto 27">
            <a:extLst>
              <a:ext uri="{FF2B5EF4-FFF2-40B4-BE49-F238E27FC236}">
                <a16:creationId xmlns:a16="http://schemas.microsoft.com/office/drawing/2014/main" id="{86E2DE6B-0C85-6023-BB7C-7B3DED7EA9EE}"/>
              </a:ext>
            </a:extLst>
          </p:cNvPr>
          <p:cNvCxnSpPr>
            <a:cxnSpLocks/>
          </p:cNvCxnSpPr>
          <p:nvPr/>
        </p:nvCxnSpPr>
        <p:spPr>
          <a:xfrm>
            <a:off x="6477001" y="2743201"/>
            <a:ext cx="578816" cy="1768641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ctor reto 33">
            <a:extLst>
              <a:ext uri="{FF2B5EF4-FFF2-40B4-BE49-F238E27FC236}">
                <a16:creationId xmlns:a16="http://schemas.microsoft.com/office/drawing/2014/main" id="{3EFE9738-72BB-0C2F-4C46-6384A528930B}"/>
              </a:ext>
            </a:extLst>
          </p:cNvPr>
          <p:cNvCxnSpPr>
            <a:cxnSpLocks/>
          </p:cNvCxnSpPr>
          <p:nvPr/>
        </p:nvCxnSpPr>
        <p:spPr>
          <a:xfrm>
            <a:off x="6292518" y="1449806"/>
            <a:ext cx="4796589" cy="451184"/>
          </a:xfrm>
          <a:prstGeom prst="line">
            <a:avLst/>
          </a:prstGeom>
          <a:ln w="571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17509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7635DE9-A643-0AA2-A37E-5ED7A1F9C0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3753853" cy="68580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6F8096B-BBDE-E141-0BA7-32905E2850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3854" y="0"/>
            <a:ext cx="8438146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5753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E21DF3C-2306-FD12-FA00-4ECB72184B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8165D22A-FFE9-F89D-DBD9-FF5DB93F73A3}"/>
              </a:ext>
            </a:extLst>
          </p:cNvPr>
          <p:cNvSpPr txBox="1"/>
          <p:nvPr/>
        </p:nvSpPr>
        <p:spPr>
          <a:xfrm>
            <a:off x="168442" y="1275346"/>
            <a:ext cx="11839073" cy="101566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pt-BR" sz="20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Art. 18. Sem prévia autorização do Serviço do Patrimônio Histórico e Artístico Nacional, não se poderá, na vizinhança da coisa tombada, fazer construção que lhe impeça ou reduza a visibilidade (...), sob pena de ser mandada destruir a obra (...).</a:t>
            </a:r>
            <a:endParaRPr lang="pt-BR" sz="2000" b="1" dirty="0"/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54B0DA97-B4DB-05D0-5197-D0CE8D115C66}"/>
              </a:ext>
            </a:extLst>
          </p:cNvPr>
          <p:cNvSpPr txBox="1"/>
          <p:nvPr/>
        </p:nvSpPr>
        <p:spPr>
          <a:xfrm>
            <a:off x="5534526" y="4705491"/>
            <a:ext cx="6472989" cy="175432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algn="just">
              <a:buNone/>
              <a:tabLst>
                <a:tab pos="0" algn="l"/>
              </a:tabLst>
            </a:pPr>
            <a:r>
              <a:rPr lang="pt-BR" sz="18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CRFB / 1988</a:t>
            </a:r>
          </a:p>
          <a:p>
            <a:pPr algn="just">
              <a:buNone/>
              <a:tabLst>
                <a:tab pos="0" algn="l"/>
              </a:tabLst>
            </a:pPr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Art. 216. (...) </a:t>
            </a:r>
            <a:r>
              <a:rPr lang="pt-BR" sz="18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§ 1º O Poder Público, com a colaboração da comunidade, promoverá e protegerá o patrimônio cultural brasileiro, por meio de inventários, registros, vigilância, </a:t>
            </a:r>
            <a:r>
              <a:rPr lang="pt-BR" sz="1800" b="1" i="1" dirty="0">
                <a:solidFill>
                  <a:schemeClr val="tx1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tombamento</a:t>
            </a:r>
            <a:r>
              <a:rPr lang="pt-BR" sz="18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 desapropriação, e de outras formas de acautelamento e preservação.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61748642-70B4-5C94-0DB8-F7719609D3CC}"/>
              </a:ext>
            </a:extLst>
          </p:cNvPr>
          <p:cNvSpPr txBox="1"/>
          <p:nvPr/>
        </p:nvSpPr>
        <p:spPr>
          <a:xfrm>
            <a:off x="168442" y="231684"/>
            <a:ext cx="3970421" cy="523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Arial" panose="020B0604020202020204" pitchFamily="34" charset="0"/>
                <a:cs typeface="Arial" panose="020B0604020202020204" pitchFamily="34" charset="0"/>
              </a:rPr>
              <a:t>Decreto-Lei n. 25/1937</a:t>
            </a:r>
          </a:p>
        </p:txBody>
      </p:sp>
    </p:spTree>
    <p:extLst>
      <p:ext uri="{BB962C8B-B14F-4D97-AF65-F5344CB8AC3E}">
        <p14:creationId xmlns:p14="http://schemas.microsoft.com/office/powerpoint/2010/main" val="100099458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638DBD-C257-4D5B-BD36-E0223742E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2380" y="651820"/>
            <a:ext cx="8911687" cy="622799"/>
          </a:xfrm>
        </p:spPr>
        <p:txBody>
          <a:bodyPr>
            <a:normAutofit fontScale="90000"/>
          </a:bodyPr>
          <a:lstStyle/>
          <a:p>
            <a:r>
              <a:rPr lang="pt-BR" dirty="0">
                <a:latin typeface="Arial" panose="020B0604020202020204" pitchFamily="34" charset="0"/>
                <a:cs typeface="Arial" panose="020B0604020202020204" pitchFamily="34" charset="0"/>
              </a:rPr>
              <a:t>Ilustrações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0AA19A2-F210-A695-4048-EC0935D4EC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3964" y="1274619"/>
            <a:ext cx="11998036" cy="5583381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Slides 1 e 2: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DIRETORIA DE PATRIMÔNIO CULTURAL E ARQUIVO PÚBLICO. </a:t>
            </a:r>
            <a:r>
              <a:rPr lang="pt-BR" sz="1000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Pampulha - da Pampulha Velha ao Projeto de JK. </a:t>
            </a: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PBH/SMC, Coleção Conhecendo o patrimônio cultural de Belo Horizonte, abril/2021, p. 3. Disponível em: https://prefeitura.pbh.gov.br/</a:t>
            </a:r>
            <a:r>
              <a:rPr lang="pt-BR" sz="1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fundacao</a:t>
            </a: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-municipal-de-cultura/</a:t>
            </a:r>
            <a:r>
              <a:rPr lang="pt-BR" sz="1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patrimonio</a:t>
            </a: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Acesso em: 20 maio 2023.</a:t>
            </a:r>
          </a:p>
          <a:p>
            <a:pPr marL="0" indent="0" algn="just">
              <a:spcBef>
                <a:spcPts val="0"/>
              </a:spcBef>
              <a:buNone/>
            </a:pPr>
            <a:endParaRPr lang="pt-BR" sz="1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Slides 5 e 6: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VEIGA. Vanessa. </a:t>
            </a:r>
            <a:r>
              <a:rPr lang="pt-BR" sz="10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 Rio pra cá: </a:t>
            </a:r>
            <a:r>
              <a:rPr lang="pt-BR" sz="1000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calçadão de Copacabana, um símbolo do Rio, out./2019 </a:t>
            </a: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Disponível em: https://www.doriopraca.com/post/2018/07/15/cal%C3%A7ad%C3%A3o-de-copacabana-um-s%C3%ADmbolo-do-rio. Acesso em: 20 maio 2023.</a:t>
            </a:r>
          </a:p>
          <a:p>
            <a:pPr marL="0" indent="0" algn="just">
              <a:spcBef>
                <a:spcPts val="0"/>
              </a:spcBef>
              <a:buNone/>
            </a:pPr>
            <a:endParaRPr lang="pt-BR" sz="1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Slides 8 e 9: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AFP. </a:t>
            </a:r>
            <a:r>
              <a:rPr lang="pt-BR" sz="1000" i="1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Pelé deseja sorte ao Brasil no Catar: "Tragam este troféu para casa.“ </a:t>
            </a:r>
            <a:r>
              <a:rPr lang="pt-BR" sz="1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[</a:t>
            </a: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Pelé abraçando Jairzinho após título da Copa de 1970 (foto: FIFA / Divulgação)]</a:t>
            </a:r>
            <a:r>
              <a:rPr lang="pt-BR" sz="1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nov. 2022. Disponível em: https://www.opovo.com.br/noticias/mundo/2022/11/24/pele-deseja-sorte-ao-brasil-no-catar-tragam-este-trofeu-para-casa.html. Acesso em: 20 maio 2023.</a:t>
            </a:r>
          </a:p>
          <a:p>
            <a:pPr marL="0" indent="0" algn="just">
              <a:spcBef>
                <a:spcPts val="0"/>
              </a:spcBef>
              <a:buNone/>
            </a:pPr>
            <a:endParaRPr lang="pt-BR" sz="1000" i="1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pt-BR" sz="1000" dirty="0"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Slide 14:</a:t>
            </a:r>
            <a:endParaRPr lang="pt-BR" sz="1000" i="1" dirty="0">
              <a:solidFill>
                <a:schemeClr val="tx1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OLIVEIRA, Natália. </a:t>
            </a:r>
            <a:r>
              <a:rPr lang="pt-BR" sz="1000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Rua da Bahia: com boemia e eixo cultural, local ganha mais charme</a:t>
            </a:r>
            <a:r>
              <a:rPr lang="pt-BR" sz="10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O TEMPO, 9 de junho de 2013. Disponível em: https://www.google.com/</a:t>
            </a:r>
            <a:r>
              <a:rPr lang="pt-BR" sz="100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search?q</a:t>
            </a:r>
            <a:r>
              <a:rPr lang="pt-BR" sz="10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pt-BR" sz="100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minha+vida</a:t>
            </a:r>
            <a:r>
              <a:rPr lang="pt-BR" sz="10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+%C3%A9+esta+subir+bahia+descer+floresta&amp;source=</a:t>
            </a:r>
            <a:r>
              <a:rPr lang="pt-BR" sz="100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lnms&amp;tbm</a:t>
            </a:r>
            <a:r>
              <a:rPr lang="pt-BR" sz="10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pt-BR" sz="100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isch&amp;sa</a:t>
            </a:r>
            <a:r>
              <a:rPr lang="pt-BR" sz="10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pt-BR" sz="1000" i="0" dirty="0" err="1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X&amp;ved</a:t>
            </a:r>
            <a:r>
              <a:rPr lang="pt-BR" sz="10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=2ahUKEwiU-cLuh4X_AhWeDrkGHe6aDNcQ_AUoAXoECAEQAw&amp;biw=1821&amp;bih=833&amp;dpr=0.75#imgrc=z-y-UHyWD6YDjM. Acesso em: 20 maio 2023.</a:t>
            </a:r>
          </a:p>
          <a:p>
            <a:pPr marL="0" indent="0" algn="just">
              <a:spcBef>
                <a:spcPts val="0"/>
              </a:spcBef>
              <a:buNone/>
            </a:pPr>
            <a:endParaRPr lang="pt-BR" sz="1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pt-BR" sz="10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 REDAÇÃO. </a:t>
            </a:r>
            <a:r>
              <a:rPr lang="pt-BR" sz="1000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Pichação é retirada de monumento na rua da Bahia.</a:t>
            </a:r>
            <a:r>
              <a:rPr lang="pt-BR" sz="10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TAVARES, Flávio/ </a:t>
            </a:r>
            <a:r>
              <a:rPr lang="pt-BR" sz="10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HOJE EM DIA, 13/04/2016. Disponível em: https://www.hojeemdia.com.br/minas/pichac-o-e-retirada-de-monumento-na-rua-da-bahia-1.376070</a:t>
            </a: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Acesso em: 20 maio 2023.</a:t>
            </a:r>
            <a:endParaRPr lang="pt-BR" sz="1000" i="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pt-BR" sz="1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pt-BR" sz="10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Slide 15: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pt-BR" sz="1000" i="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 OSTOS, Natascha Stefania Carvalho. </a:t>
            </a:r>
            <a:r>
              <a:rPr lang="pt-BR" sz="1000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Lagoa da Pampulha e a esquistossomose. </a:t>
            </a: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Revista Brasileira de </a:t>
            </a:r>
            <a:r>
              <a:rPr lang="pt-BR" sz="1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Malariologia</a:t>
            </a: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 Doenças Tropicais, vol. XI, n. 4, out. 1959, p. 658. Acervo da Biblioteca do Instituto René Rachou. Disponível em: https://www.cpqrr.fiocruz.br/</a:t>
            </a:r>
            <a:r>
              <a:rPr lang="pt-BR" sz="1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pg</a:t>
            </a: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/a-lagoa-da-</a:t>
            </a:r>
            <a:r>
              <a:rPr lang="pt-BR" sz="1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pampulha</a:t>
            </a: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-e-a-esquistossomose/. Acesso em: 17 maio 2023.</a:t>
            </a:r>
          </a:p>
          <a:p>
            <a:pPr marL="0" indent="0" algn="just">
              <a:spcBef>
                <a:spcPts val="0"/>
              </a:spcBef>
              <a:buNone/>
            </a:pPr>
            <a:endParaRPr lang="pt-BR" sz="1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Slide 18: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Fotos antigas e Belo Horizonte. Lagoa da Pampulha – década de 60. Linda imagem da Lagoa da Pampulha em uma época em que era possível praticar esportes náuticos sem maiores problemas. Fonte: em.com.br. Disponível em: https://m.facebook.com/</a:t>
            </a:r>
            <a:r>
              <a:rPr lang="pt-BR" sz="1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photo.php?fbid</a:t>
            </a: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=889333757871393&amp;id=151910618280381&amp;set=a.152062584931851&amp;refid=13&amp;__tn__=%2B%3E. Acesso em: 20 maio 2023.</a:t>
            </a:r>
          </a:p>
          <a:p>
            <a:pPr marL="0" indent="0" algn="just">
              <a:spcBef>
                <a:spcPts val="0"/>
              </a:spcBef>
              <a:buNone/>
            </a:pPr>
            <a:endParaRPr lang="pt-BR" sz="1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Slide 19: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AMIGOS DO REMO. </a:t>
            </a:r>
            <a:r>
              <a:rPr lang="pt-BR" sz="1000" i="1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Pela volta da sede do remo à Pampulha. </a:t>
            </a:r>
            <a:r>
              <a:rPr lang="pt-BR" sz="1000" dirty="0"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Disponível em:</a:t>
            </a: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https://peticaopublica.com.br/pview.aspx?pi=</a:t>
            </a:r>
            <a:r>
              <a:rPr lang="pt-BR" sz="1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sededoremonapampulha</a:t>
            </a: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Acesso em: 20 maio 2023. </a:t>
            </a:r>
          </a:p>
          <a:p>
            <a:pPr marL="0" indent="0" algn="just">
              <a:spcBef>
                <a:spcPts val="0"/>
              </a:spcBef>
              <a:buNone/>
            </a:pPr>
            <a:endParaRPr lang="pt-BR" sz="10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Slide 20: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buNone/>
            </a:pPr>
            <a:r>
              <a:rPr lang="pt-BR" sz="1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Fotos antigas e Belo Horizonte. </a:t>
            </a:r>
            <a:r>
              <a:rPr lang="pt-BR" sz="1000" b="0" i="0" dirty="0">
                <a:solidFill>
                  <a:srgbClr val="05050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Lagoa da Pampulha – 1960</a:t>
            </a:r>
            <a:r>
              <a:rPr lang="pt-BR" sz="1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pt-BR" sz="1000" b="0" i="0" dirty="0">
                <a:solidFill>
                  <a:srgbClr val="05050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Uma imagem que já foi típica em BH: rapazes colocando um pequeno barco na Lagoa da Pampulha. Vai fazer isto hoje... Fonte: cralmg.como.br. </a:t>
            </a:r>
            <a:r>
              <a:rPr lang="pt-BR" sz="1000" dirty="0" err="1">
                <a:solidFill>
                  <a:srgbClr val="05050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Disponívelem</a:t>
            </a:r>
            <a:r>
              <a:rPr lang="pt-BR" sz="1000" dirty="0">
                <a:solidFill>
                  <a:srgbClr val="05050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https://pt-br.facebook.com/</a:t>
            </a:r>
            <a:r>
              <a:rPr lang="pt-BR" sz="1000" dirty="0" err="1">
                <a:solidFill>
                  <a:srgbClr val="05050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FotosAntigasDeBeloHorizonte</a:t>
            </a:r>
            <a:r>
              <a:rPr lang="pt-BR" sz="1000" dirty="0">
                <a:solidFill>
                  <a:srgbClr val="05050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pt-BR" sz="1000" dirty="0" err="1">
                <a:solidFill>
                  <a:srgbClr val="05050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photos</a:t>
            </a:r>
            <a:r>
              <a:rPr lang="pt-BR" sz="1000" dirty="0">
                <a:solidFill>
                  <a:srgbClr val="05050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/lagoa-da-pampulha-1960uma-imagem-que-j%C3%A1-foi-t%C3%ADpica-em-bh-rapazes-colocando-um-pe/524333814371391/. Acesso em: 20 maio 2023.</a:t>
            </a:r>
            <a:endParaRPr lang="pt-BR" sz="1000" dirty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429429"/>
      </p:ext>
    </p:extLst>
  </p:cSld>
  <p:clrMapOvr>
    <a:masterClrMapping/>
  </p:clrMapOvr>
</p:sld>
</file>

<file path=ppt/theme/theme1.xml><?xml version="1.0" encoding="utf-8"?>
<a:theme xmlns:a="http://schemas.openxmlformats.org/drawingml/2006/main" name="Cacho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1031</TotalTime>
  <Words>2167</Words>
  <Application>Microsoft Office PowerPoint</Application>
  <PresentationFormat>Widescreen</PresentationFormat>
  <Paragraphs>142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24</vt:i4>
      </vt:variant>
    </vt:vector>
  </HeadingPairs>
  <TitlesOfParts>
    <vt:vector size="25" baseType="lpstr">
      <vt:lpstr>Cacho</vt:lpstr>
      <vt:lpstr>LAGOA DA PAMPULHA:  bem cultural protegido por tombamento  </vt:lpstr>
      <vt:lpstr>Apresentação do PowerPoint</vt:lpstr>
      <vt:lpstr>Bem Cultural: conceito.</vt:lpstr>
      <vt:lpstr>Bem Cultural: representatividade e identidade.</vt:lpstr>
      <vt:lpstr>Apresentação do PowerPoint</vt:lpstr>
      <vt:lpstr>Lagoa da Pampulha: bem cultural. Representatividade.   </vt:lpstr>
      <vt:lpstr>Lagoa da Pampulha: bem cultural. Representatividade.</vt:lpstr>
      <vt:lpstr>Apresentação do PowerPoint</vt:lpstr>
      <vt:lpstr>Lagoa da Pampulha: pra que foi Tombado? Identidade          Disponível em: https://www.infomoney.com.br/carreira/pele/. Acessado em 19/05/2023.                   </vt:lpstr>
      <vt:lpstr>Lagoa da Pampulha: bem cultural. Identidade.</vt:lpstr>
      <vt:lpstr>Lagoa da Pampulha:  vivência, frequência e  referência.</vt:lpstr>
      <vt:lpstr>Lagoa da Pampulha: vivência.</vt:lpstr>
      <vt:lpstr>Lagoa da Pampulha: frequência.</vt:lpstr>
      <vt:lpstr>Lagoa da Pampulha: referência.</vt:lpstr>
      <vt:lpstr>Apresentação do PowerPoint</vt:lpstr>
      <vt:lpstr>Conclusão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Ilustrações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 Conjunto Moderno da Pampulha</dc:title>
  <dc:creator>Marcus Gustavo Santos Della Lucia</dc:creator>
  <cp:lastModifiedBy>ildermct@gmail.com</cp:lastModifiedBy>
  <cp:revision>48</cp:revision>
  <dcterms:created xsi:type="dcterms:W3CDTF">2023-05-19T11:11:08Z</dcterms:created>
  <dcterms:modified xsi:type="dcterms:W3CDTF">2023-05-23T12:22:28Z</dcterms:modified>
</cp:coreProperties>
</file>