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localhost\Users\comanduci\Downloads\Vera%20Cruz\Graficos%20Gerado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\\localhost\Users\comanduci\Downloads\Vera%20Cruz\Graficos%20Gerado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localhost\Users\comanduci\Downloads\Vera%20Cruz\Graficos%20Gerado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Faixa Etária dos Moradores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mr-IN"/>
                      <a:t>24%</a:t>
                    </a:r>
                  </a:p>
                </c:rich>
              </c:tx>
              <c:dLblPos val="in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mr-IN"/>
                      <a:t>20%</a:t>
                    </a:r>
                  </a:p>
                </c:rich>
              </c:tx>
              <c:dLblPos val="in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mr-IN"/>
                      <a:t>14%</a:t>
                    </a:r>
                  </a:p>
                </c:rich>
              </c:tx>
              <c:dLblPos val="in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mr-IN"/>
                      <a:t>27%</a:t>
                    </a:r>
                  </a:p>
                </c:rich>
              </c:tx>
              <c:dLblPos val="inEnd"/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mr-IN"/>
                      <a:t>16%</a:t>
                    </a:r>
                  </a:p>
                </c:rich>
              </c:tx>
              <c:dLblPos val="inEnd"/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'Faixa Etária'!$D$4:$D$8</c:f>
              <c:strCache>
                <c:ptCount val="5"/>
                <c:pt idx="0">
                  <c:v>0 a 17</c:v>
                </c:pt>
                <c:pt idx="1">
                  <c:v>18 a 30</c:v>
                </c:pt>
                <c:pt idx="2">
                  <c:v>31 a 40</c:v>
                </c:pt>
                <c:pt idx="3">
                  <c:v>40 a 60</c:v>
                </c:pt>
                <c:pt idx="4">
                  <c:v>Acima 60</c:v>
                </c:pt>
              </c:strCache>
            </c:strRef>
          </c:cat>
          <c:val>
            <c:numRef>
              <c:f>'Faixa Etária'!$E$4:$E$8</c:f>
              <c:numCache>
                <c:formatCode>General</c:formatCode>
                <c:ptCount val="5"/>
                <c:pt idx="0">
                  <c:v>128</c:v>
                </c:pt>
                <c:pt idx="1">
                  <c:v>105</c:v>
                </c:pt>
                <c:pt idx="2">
                  <c:v>72</c:v>
                </c:pt>
                <c:pt idx="3">
                  <c:v>142</c:v>
                </c:pt>
                <c:pt idx="4">
                  <c:v>85</c:v>
                </c:pt>
              </c:numCache>
            </c:numRef>
          </c:val>
        </c:ser>
        <c:dLbls>
          <c:showVal val="1"/>
        </c:dLbls>
        <c:gapWidth val="65"/>
        <c:axId val="93325184"/>
        <c:axId val="93326720"/>
      </c:barChart>
      <c:catAx>
        <c:axId val="9332518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93326720"/>
        <c:crosses val="autoZero"/>
        <c:auto val="1"/>
        <c:lblAlgn val="ctr"/>
        <c:lblOffset val="100"/>
      </c:catAx>
      <c:valAx>
        <c:axId val="9332672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tickLblPos val="none"/>
        <c:crossAx val="93325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Renda Familiar</a:t>
            </a:r>
            <a:endParaRPr lang="mr-IN"/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Renda!$L$12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Renda!$K$13:$K$16</c:f>
              <c:strCache>
                <c:ptCount val="4"/>
                <c:pt idx="0">
                  <c:v>Até 1 SM</c:v>
                </c:pt>
                <c:pt idx="1">
                  <c:v>Entre 1 e 2 SM</c:v>
                </c:pt>
                <c:pt idx="2">
                  <c:v>Entre 2 e 5 SM</c:v>
                </c:pt>
                <c:pt idx="3">
                  <c:v>Acima de 5 SM</c:v>
                </c:pt>
              </c:strCache>
            </c:strRef>
          </c:cat>
          <c:val>
            <c:numRef>
              <c:f>Renda!$L$13:$L$16</c:f>
              <c:numCache>
                <c:formatCode>0%</c:formatCode>
                <c:ptCount val="4"/>
                <c:pt idx="0">
                  <c:v>0.32000000000000045</c:v>
                </c:pt>
                <c:pt idx="1">
                  <c:v>0.24000000000000019</c:v>
                </c:pt>
                <c:pt idx="2">
                  <c:v>0.56000000000000005</c:v>
                </c:pt>
                <c:pt idx="3">
                  <c:v>0.16</c:v>
                </c:pt>
              </c:numCache>
            </c:numRef>
          </c:val>
        </c:ser>
        <c:dLbls>
          <c:showVal val="1"/>
        </c:dLbls>
        <c:gapWidth val="65"/>
        <c:axId val="55692672"/>
        <c:axId val="56235136"/>
      </c:barChart>
      <c:catAx>
        <c:axId val="556926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6235136"/>
        <c:crosses val="autoZero"/>
        <c:auto val="1"/>
        <c:lblAlgn val="ctr"/>
        <c:lblOffset val="100"/>
      </c:catAx>
      <c:valAx>
        <c:axId val="5623513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tickLblPos val="none"/>
        <c:crossAx val="55692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BR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Tempo de moradia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mr-IN"/>
                      <a:t>3%</a:t>
                    </a:r>
                  </a:p>
                </c:rich>
              </c:tx>
              <c:dLblPos val="inEnd"/>
              <c:showVal val="1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mr-IN"/>
                      <a:t>9 %</a:t>
                    </a:r>
                  </a:p>
                </c:rich>
              </c:tx>
              <c:dLblPos val="inEnd"/>
              <c:showVal val="1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mr-IN"/>
                      <a:t>16%</a:t>
                    </a:r>
                  </a:p>
                </c:rich>
              </c:tx>
              <c:dLblPos val="inEnd"/>
              <c:showVal val="1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mr-IN"/>
                      <a:t>21%</a:t>
                    </a:r>
                  </a:p>
                </c:rich>
              </c:tx>
              <c:dLblPos val="inEnd"/>
              <c:showVal val="1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mr-IN"/>
                      <a:t>20%</a:t>
                    </a:r>
                  </a:p>
                </c:rich>
              </c:tx>
              <c:dLblPos val="inEnd"/>
              <c:showVal val="1"/>
              <c:separator> </c:separator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1" i="0" u="none" strike="noStrike" kern="1200" baseline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mr-IN"/>
                      <a:t>31 %</a:t>
                    </a:r>
                  </a:p>
                </c:rich>
              </c:tx>
              <c:numFmt formatCode="General" sourceLinked="0"/>
              <c:spPr>
                <a:noFill/>
                <a:ln>
                  <a:noFill/>
                </a:ln>
                <a:effectLst/>
              </c:spPr>
              <c:dLblPos val="inEnd"/>
              <c:showVal val="1"/>
              <c:separator> </c:separator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inEnd"/>
            <c:showVal val="1"/>
            <c:separator> </c:separator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'Tempo de Moradia'!$A$176:$A$181</c:f>
              <c:strCache>
                <c:ptCount val="6"/>
                <c:pt idx="0">
                  <c:v>Menos de 10 anos</c:v>
                </c:pt>
                <c:pt idx="1">
                  <c:v>de 10 a 20 anos</c:v>
                </c:pt>
                <c:pt idx="2">
                  <c:v>de 21 a 30 anos</c:v>
                </c:pt>
                <c:pt idx="3">
                  <c:v>de 31 a 40 anos</c:v>
                </c:pt>
                <c:pt idx="4">
                  <c:v>de 41 a 50 anos</c:v>
                </c:pt>
                <c:pt idx="5">
                  <c:v>Acima de 50 anos</c:v>
                </c:pt>
              </c:strCache>
            </c:strRef>
          </c:cat>
          <c:val>
            <c:numRef>
              <c:f>'Tempo de Moradia'!$B$176:$B$181</c:f>
              <c:numCache>
                <c:formatCode>General</c:formatCode>
                <c:ptCount val="6"/>
                <c:pt idx="0">
                  <c:v>5</c:v>
                </c:pt>
                <c:pt idx="1">
                  <c:v>14</c:v>
                </c:pt>
                <c:pt idx="2">
                  <c:v>26</c:v>
                </c:pt>
                <c:pt idx="3">
                  <c:v>33</c:v>
                </c:pt>
                <c:pt idx="4">
                  <c:v>32</c:v>
                </c:pt>
                <c:pt idx="5">
                  <c:v>49</c:v>
                </c:pt>
              </c:numCache>
            </c:numRef>
          </c:val>
        </c:ser>
        <c:dLbls>
          <c:showVal val="1"/>
        </c:dLbls>
        <c:gapWidth val="65"/>
        <c:axId val="56268672"/>
        <c:axId val="56270208"/>
      </c:barChart>
      <c:catAx>
        <c:axId val="5626867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56270208"/>
        <c:crosses val="autoZero"/>
        <c:auto val="1"/>
        <c:lblAlgn val="ctr"/>
        <c:lblOffset val="100"/>
      </c:catAx>
      <c:valAx>
        <c:axId val="5627020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tickLblPos val="none"/>
        <c:crossAx val="56268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pt-BR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FC104-B3EA-4A52-8B2A-A42229F75180}" type="datetimeFigureOut">
              <a:rPr lang="pt-BR" smtClean="0"/>
              <a:pPr/>
              <a:t>02/10/2018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185E9-5E2B-4B31-B7A7-FF48FF3AE3E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b="1" dirty="0"/>
              <a:t>PROJETO</a:t>
            </a:r>
            <a:r>
              <a:rPr lang="pt-BR" dirty="0"/>
              <a:t/>
            </a:r>
            <a:br>
              <a:rPr lang="pt-BR" dirty="0"/>
            </a:br>
            <a:r>
              <a:rPr lang="pt-BR" b="1" dirty="0"/>
              <a:t>VERA CRUZ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pt-BR" sz="2200" b="1" dirty="0"/>
              <a:t>JUSTIÇA FEDERAL DE MINAS GERAIS</a:t>
            </a:r>
            <a:endParaRPr lang="pt-BR" sz="2200" dirty="0"/>
          </a:p>
          <a:p>
            <a:r>
              <a:rPr lang="pt-BR" sz="2200" b="1" dirty="0"/>
              <a:t>Núcleo de Conciliação e 7ª Vara/SJMG</a:t>
            </a:r>
            <a:endParaRPr lang="pt-BR" sz="2200" dirty="0"/>
          </a:p>
          <a:p>
            <a:r>
              <a:rPr lang="pt-BR" sz="2200" b="1" dirty="0"/>
              <a:t>Juiz Condutor: André Prado de Vasconcelos</a:t>
            </a:r>
            <a:endParaRPr lang="pt-BR" sz="2200" dirty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algn="ctr">
              <a:buNone/>
            </a:pPr>
            <a:r>
              <a:rPr lang="pt-BR" sz="1800" dirty="0"/>
              <a:t>No selamento realizado em 17/09/2016 foram cadastradas as famílias e seus integrantes, bem como sua situação econômica e social.</a:t>
            </a:r>
          </a:p>
          <a:p>
            <a:pPr>
              <a:buNone/>
            </a:pPr>
            <a:endParaRPr lang="pt-BR" dirty="0"/>
          </a:p>
        </p:txBody>
      </p:sp>
      <p:pic>
        <p:nvPicPr>
          <p:cNvPr id="4" name="Imagem 3" descr="../Desktop/Captura%20de%20Tela%202016-09-25%20às%2019.16.40.pn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56792"/>
            <a:ext cx="2842482" cy="1687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m 4" descr="../Desktop/Captura%20de%20Tela%202016-09-25%20às%2019.16.28.png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356992"/>
            <a:ext cx="3209239" cy="1971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2200" dirty="0"/>
              <a:t>Os moradores se enquadram na seguinte distribuição de faixas etárias: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2000" dirty="0"/>
              <a:t>No levantamento da renda familiar obteve-se a seguinte distribuição, identificada por referência ao Salário Mínimo (SM) vigente, no valor de R$ 880,00: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2000" dirty="0"/>
              <a:t>As famílias declararam o tempo em que ocupam os imóveis construídos nos lotes de propriedade do INSS, obtendo-se a seguinte distribuição por tempo de moradia: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2200" dirty="0"/>
              <a:t>Durante o selamento foram visitados os imóveis de alguns moradores. Foram registradas, através de fotografias, a situação das famílias e dos imóveis.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4" name="Espaço Reservado para Conteúdo 3" descr="../../../Volumes/Mac%20HD/OneDrive/Fotos/2016/2016-09-17%20-%20Visita%20Aglomerado%20Vera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74520" y="1841110"/>
            <a:ext cx="5394960" cy="40441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2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05940" y="1784999"/>
            <a:ext cx="5532120" cy="4156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2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778923" y="1766296"/>
            <a:ext cx="5586153" cy="41937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3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05940" y="1789156"/>
            <a:ext cx="5532120" cy="4148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3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18409" y="1801625"/>
            <a:ext cx="5507182" cy="41231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3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123727" y="1844825"/>
            <a:ext cx="5112570" cy="3384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37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31739" y="1592455"/>
            <a:ext cx="4680520" cy="4177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 descr="../Desktop/Selecionadas/IMG_214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907704" y="1278811"/>
            <a:ext cx="5328592" cy="4156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48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71697" y="1298189"/>
            <a:ext cx="5400602" cy="41896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4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22565" y="1700807"/>
            <a:ext cx="5498869" cy="42239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50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22565" y="1803703"/>
            <a:ext cx="5498869" cy="4118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52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22565" y="1797469"/>
            <a:ext cx="5498869" cy="4131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../Desktop/Selecionadas/IMG_2155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822565" y="1801625"/>
            <a:ext cx="5498869" cy="41231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163</Words>
  <Application>Microsoft Office PowerPoint</Application>
  <PresentationFormat>Apresentação na tela (4:3)</PresentationFormat>
  <Paragraphs>23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Tema do Office</vt:lpstr>
      <vt:lpstr>PROJETO VERA CRUZ</vt:lpstr>
      <vt:lpstr>Slide 2</vt:lpstr>
      <vt:lpstr>Os moradores se enquadram na seguinte distribuição de faixas etárias: </vt:lpstr>
      <vt:lpstr>No levantamento da renda familiar obteve-se a seguinte distribuição, identificada por referência ao Salário Mínimo (SM) vigente, no valor de R$ 880,00: </vt:lpstr>
      <vt:lpstr>As famílias declararam o tempo em que ocupam os imóveis construídos nos lotes de propriedade do INSS, obtendo-se a seguinte distribuição por tempo de moradia: </vt:lpstr>
      <vt:lpstr>Durante o selamento foram visitados os imóveis de alguns moradores. Foram registradas, através de fotografias, a situação das famílias e dos imóveis. 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JFMG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PROJETO VERA CRUZ</dc:title>
  <dc:creator>mg206903</dc:creator>
  <cp:lastModifiedBy>mg206903</cp:lastModifiedBy>
  <cp:revision>2</cp:revision>
  <dcterms:created xsi:type="dcterms:W3CDTF">2018-10-02T19:33:31Z</dcterms:created>
  <dcterms:modified xsi:type="dcterms:W3CDTF">2018-10-02T21:26:34Z</dcterms:modified>
</cp:coreProperties>
</file>