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2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Clique para mover o slide</a:t>
            </a: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16000" indent="0">
              <a:buNone/>
            </a:pPr>
            <a:r>
              <a:rPr lang="pt-BR" sz="2000" b="0" strike="noStrike" spc="-1">
                <a:solidFill>
                  <a:srgbClr val="000000"/>
                </a:solidFill>
                <a:latin typeface="Arial"/>
              </a:rPr>
              <a:t>Clique para editar o formato de notas</a:t>
            </a:r>
          </a:p>
        </p:txBody>
      </p:sp>
      <p:sp>
        <p:nvSpPr>
          <p:cNvPr id="99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pt-BR" sz="1400" b="0" strike="noStrike" spc="-1">
                <a:solidFill>
                  <a:srgbClr val="000000"/>
                </a:solidFill>
                <a:latin typeface="Times New Roman"/>
              </a:rPr>
              <a:t>&lt;cabeçalho&gt;</a:t>
            </a:r>
          </a:p>
        </p:txBody>
      </p:sp>
      <p:sp>
        <p:nvSpPr>
          <p:cNvPr id="100" name="PlaceHolder 4"/>
          <p:cNvSpPr>
            <a:spLocks noGrp="1"/>
          </p:cNvSpPr>
          <p:nvPr>
            <p:ph type="dt" idx="7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pt-BR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r>
              <a:rPr lang="pt-BR" sz="1400" b="0" strike="noStrike" spc="-1">
                <a:solidFill>
                  <a:srgbClr val="000000"/>
                </a:solidFill>
                <a:latin typeface="Times New Roman"/>
              </a:rPr>
              <a:t>&lt;data/hora&gt;</a:t>
            </a:r>
          </a:p>
        </p:txBody>
      </p:sp>
      <p:sp>
        <p:nvSpPr>
          <p:cNvPr id="101" name="PlaceHolder 5"/>
          <p:cNvSpPr>
            <a:spLocks noGrp="1"/>
          </p:cNvSpPr>
          <p:nvPr>
            <p:ph type="ftr" idx="8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pt-BR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pt-BR" sz="1400" b="0" strike="noStrike" spc="-1">
                <a:solidFill>
                  <a:srgbClr val="000000"/>
                </a:solidFill>
                <a:latin typeface="Times New Roman"/>
              </a:rPr>
              <a:t>&lt;rodapé&gt;</a:t>
            </a:r>
          </a:p>
        </p:txBody>
      </p:sp>
      <p:sp>
        <p:nvSpPr>
          <p:cNvPr id="102" name="PlaceHolder 6"/>
          <p:cNvSpPr>
            <a:spLocks noGrp="1"/>
          </p:cNvSpPr>
          <p:nvPr>
            <p:ph type="sldNum" idx="9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pt-BR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258AA665-8AB8-4AD0-96E3-A6A24F6B2F1C}" type="slidenum">
              <a:rPr lang="pt-BR" sz="1400" b="0" strike="noStrike" spc="-1">
                <a:solidFill>
                  <a:srgbClr val="000000"/>
                </a:solidFill>
                <a:latin typeface="Times New Roman"/>
              </a:rPr>
              <a:t>‹nº›</a:t>
            </a:fld>
            <a:endParaRPr lang="pt-BR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  <a:ln w="0">
            <a:noFill/>
          </a:ln>
        </p:spPr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numCol="1" spcCol="0" anchor="t">
            <a:noAutofit/>
          </a:bodyPr>
          <a:lstStyle/>
          <a:p>
            <a:pPr marL="216000" indent="0">
              <a:buNone/>
            </a:pPr>
            <a:endParaRPr lang="pt-BR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8" name="PlaceHolder 3"/>
          <p:cNvSpPr>
            <a:spLocks noGrp="1"/>
          </p:cNvSpPr>
          <p:nvPr>
            <p:ph type="sldNum" idx="18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numCol="1" spcCol="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pt-BR" sz="1200" b="0" strike="noStrike" spc="-1">
                <a:solidFill>
                  <a:srgbClr val="000000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4120BC24-3DBC-4D4A-9C9D-C497CD96DFA4}" type="slidenum">
              <a:rPr lang="pt-BR" sz="1200" b="0" strike="noStrike" spc="-1">
                <a:solidFill>
                  <a:srgbClr val="000000"/>
                </a:solidFill>
                <a:latin typeface="Calibri"/>
              </a:rPr>
              <a:t>1</a:t>
            </a:fld>
            <a:endParaRPr lang="pt-BR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06067186-5CB2-4963-B095-885AA9902B60}" type="slidenum">
              <a:t>‹nº›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C1196247-ACEC-4403-86CA-02BA51A025D6}" type="slidenum">
              <a:t>‹nº›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11C04F6F-798F-40CD-B6B5-B2EC536DCA87}" type="slidenum">
              <a:t>‹nº›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86448CB2-9E45-4434-A46D-1C9C589B2344}" type="slidenum"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090AAE36-53E1-49D5-BC75-FD722B250CBB}" type="slidenum"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31DB8985-4311-4773-8F6E-3E24FA2D6F8D}" type="slidenum"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6646A852-3ADD-4458-9E2E-B37484609B75}" type="slidenum"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C2360AAE-ED6B-4575-AB52-04A2EDD44065}" type="slidenum"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19F8E1E2-FEAF-4DEC-A438-C5F652BAEF2C}" type="slidenum"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D7A403D2-9A15-44D7-967C-5A8AD3A90D36}" type="slidenum"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FE4E26E1-1352-4AD8-854C-939F73F2F5AB}" type="slidenum">
              <a:t>‹nº›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93D7508B-000B-4D88-9FF2-7D577F5028AD}" type="slidenum">
              <a:t>‹nº›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C5536808-3F89-4140-8EE2-856D38474907}" type="slidenum">
              <a:t>‹nº›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86F68F4D-C45D-46B7-B0E2-49A33E1E4084}" type="slidenum">
              <a:t>‹nº›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57478CAC-6501-4EF9-8585-4C05635D4B45}" type="slidenum">
              <a:t>‹nº›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466AE1B1-07C3-4BA2-B273-C06E1A5E3E8B}" type="slidenum"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1D877928-AB26-43CA-92F9-12EE4F3186A5}" type="slidenum"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30DDA58C-B309-4E69-BCA0-9B81D0B75495}" type="slidenum">
              <a:t>‹nº›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EDF1F2AB-C90F-492D-BEAE-3403033C2F91}" type="slidenum"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6793E7A6-E9C4-47FA-A4EA-74B7816E5B65}" type="slidenum"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DE41391A-1154-42C3-9E7B-B369A8E484C5}" type="slidenum">
              <a:t>‹nº›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BF8B201D-A45B-403F-8F4E-1E57B8974215}" type="slidenum">
              <a:t>‹nº›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A8A0D9F2-1661-4894-A878-9762109F0A2B}" type="slidenum">
              <a:t>‹nº›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4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5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6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C3CB407B-033E-46D2-B5B2-6FAFB0814843}" type="slidenum">
              <a:t>‹nº›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oleObject" Target="../embeddings/oleObject2.bin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1.wmf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vmlDrawing" Target="../drawings/vmlDrawing2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6400800"/>
            <a:ext cx="12191400" cy="456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pt-BR" sz="1800" b="0" strike="noStrike" spc="-1">
              <a:solidFill>
                <a:schemeClr val="lt1"/>
              </a:solidFill>
              <a:latin typeface="Arial"/>
              <a:ea typeface="DejaVu Sans"/>
            </a:endParaRPr>
          </a:p>
        </p:txBody>
      </p:sp>
      <p:sp>
        <p:nvSpPr>
          <p:cNvPr id="10" name="Rectangle 8"/>
          <p:cNvSpPr/>
          <p:nvPr/>
        </p:nvSpPr>
        <p:spPr>
          <a:xfrm>
            <a:off x="0" y="6334200"/>
            <a:ext cx="12191400" cy="658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21600" rIns="90000" bIns="21600" anchor="t">
            <a:noAutofit/>
          </a:bodyPr>
          <a:lstStyle/>
          <a:p>
            <a:pPr>
              <a:lnSpc>
                <a:spcPct val="100000"/>
              </a:lnSpc>
            </a:pPr>
            <a:endParaRPr lang="pt-BR" sz="1800" b="0" strike="noStrike" spc="-1">
              <a:solidFill>
                <a:srgbClr val="000000"/>
              </a:solidFill>
              <a:latin typeface="Arial"/>
              <a:ea typeface="DejaVu Sans"/>
            </a:endParaRPr>
          </a:p>
        </p:txBody>
      </p:sp>
      <p:cxnSp>
        <p:nvCxnSpPr>
          <p:cNvPr id="2" name="Straight Connector 9"/>
          <p:cNvCxnSpPr/>
          <p:nvPr/>
        </p:nvCxnSpPr>
        <p:spPr>
          <a:xfrm>
            <a:off x="1193760" y="1738080"/>
            <a:ext cx="9966960" cy="720"/>
          </a:xfrm>
          <a:prstGeom prst="straightConnector1">
            <a:avLst/>
          </a:prstGeom>
          <a:ln w="6350">
            <a:solidFill>
              <a:srgbClr val="808080"/>
            </a:solidFill>
            <a:round/>
          </a:ln>
        </p:spPr>
      </p:cxnSp>
      <p:graphicFrame>
        <p:nvGraphicFramePr>
          <p:cNvPr id="3" name="Object 7"/>
          <p:cNvGraphicFramePr/>
          <p:nvPr/>
        </p:nvGraphicFramePr>
        <p:xfrm>
          <a:off x="10399680" y="223920"/>
          <a:ext cx="1625040" cy="66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r:id="rId15" imgW="0" imgH="0" progId="CorelDraw.Graphic.23">
                  <p:embed/>
                </p:oleObj>
              </mc:Choice>
              <mc:Fallback>
                <p:oleObj r:id="rId15" imgW="0" imgH="0" progId="CorelDraw.Graphic.23">
                  <p:embed/>
                  <p:pic>
                    <p:nvPicPr>
                      <p:cNvPr id="4" name="Object 7"/>
                      <p:cNvPicPr/>
                      <p:nvPr/>
                    </p:nvPicPr>
                    <p:blipFill>
                      <a:blip r:embed="rId16"/>
                      <a:stretch/>
                    </p:blipFill>
                    <p:spPr>
                      <a:xfrm>
                        <a:off x="10399680" y="223920"/>
                        <a:ext cx="1625040" cy="666000"/>
                      </a:xfrm>
                      <a:prstGeom prst="rect">
                        <a:avLst/>
                      </a:prstGeom>
                      <a:ln w="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PlaceHolder 1"/>
          <p:cNvSpPr>
            <a:spLocks noGrp="1"/>
          </p:cNvSpPr>
          <p:nvPr>
            <p:ph type="ftr" idx="1"/>
          </p:nvPr>
        </p:nvSpPr>
        <p:spPr>
          <a:xfrm>
            <a:off x="3686040" y="6459480"/>
            <a:ext cx="48222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pt-BR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pt-BR" sz="1400" b="0" strike="noStrike" spc="-1">
                <a:solidFill>
                  <a:srgbClr val="000000"/>
                </a:solidFill>
                <a:latin typeface="Times New Roman"/>
              </a:rPr>
              <a:t>&lt;rodapé&gt;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sldNum" idx="2"/>
          </p:nvPr>
        </p:nvSpPr>
        <p:spPr>
          <a:xfrm>
            <a:off x="9901080" y="6459480"/>
            <a:ext cx="1310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600" b="0" strike="noStrike" spc="-1">
                <a:solidFill>
                  <a:srgbClr val="FFFFFF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8EBE833E-6590-4A77-94C2-5FE0125B7275}" type="slidenum">
              <a:rPr lang="en-US" sz="1600" b="0" strike="noStrike" spc="-1">
                <a:solidFill>
                  <a:srgbClr val="FFFFFF"/>
                </a:solidFill>
                <a:latin typeface="Arial"/>
              </a:rPr>
              <a:t>‹nº›</a:t>
            </a:fld>
            <a:endParaRPr lang="pt-BR" sz="16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" name="PlaceHolder 3"/>
          <p:cNvSpPr>
            <a:spLocks noGrp="1"/>
          </p:cNvSpPr>
          <p:nvPr>
            <p:ph type="dt" idx="3"/>
          </p:nvPr>
        </p:nvSpPr>
        <p:spPr>
          <a:xfrm>
            <a:off x="1096920" y="6459480"/>
            <a:ext cx="247248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>
              <a:buNone/>
              <a:defRPr lang="pt-BR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pt-BR" sz="1400" b="0" strike="noStrike" spc="-1">
                <a:solidFill>
                  <a:srgbClr val="000000"/>
                </a:solidFill>
                <a:latin typeface="Times New Roman"/>
              </a:rPr>
              <a:t>&lt;data/hora&gt;</a:t>
            </a:r>
          </a:p>
        </p:txBody>
      </p:sp>
      <p:sp>
        <p:nvSpPr>
          <p:cNvPr id="8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Clique para editar o formato do texto do título</a:t>
            </a:r>
          </a:p>
        </p:txBody>
      </p:sp>
      <p:sp>
        <p:nvSpPr>
          <p:cNvPr id="9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800" b="0" strike="noStrike" spc="-1">
                <a:solidFill>
                  <a:srgbClr val="000000"/>
                </a:solidFill>
                <a:latin typeface="Arial"/>
              </a:rPr>
              <a:t>2.º nível da estrutura de tópicos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400" b="0" strike="noStrike" spc="-1">
                <a:solidFill>
                  <a:srgbClr val="000000"/>
                </a:solidFill>
                <a:latin typeface="Arial"/>
              </a:rPr>
              <a:t>3.º nível da estrutura de tópicos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000" b="0" strike="noStrike" spc="-1">
                <a:solidFill>
                  <a:srgbClr val="000000"/>
                </a:solidFill>
                <a:latin typeface="Arial"/>
              </a:rPr>
              <a:t>4.º nível da estrutura de tópicos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solidFill>
                  <a:srgbClr val="000000"/>
                </a:solidFill>
                <a:latin typeface="Arial"/>
              </a:rPr>
              <a:t>5.º nível da estrutura de tópicos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solidFill>
                  <a:srgbClr val="000000"/>
                </a:solidFill>
                <a:latin typeface="Arial"/>
              </a:rPr>
              <a:t>6.º nível da estrutura de tópicos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solidFill>
                  <a:srgbClr val="000000"/>
                </a:solidFill>
                <a:latin typeface="Arial"/>
              </a:rPr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6" hidden="1"/>
          <p:cNvSpPr/>
          <p:nvPr/>
        </p:nvSpPr>
        <p:spPr>
          <a:xfrm>
            <a:off x="0" y="6400800"/>
            <a:ext cx="12191400" cy="456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pt-BR" sz="1800" b="0" strike="noStrike" spc="-1">
              <a:solidFill>
                <a:schemeClr val="lt1"/>
              </a:solidFill>
              <a:latin typeface="Arial"/>
              <a:ea typeface="DejaVu Sans"/>
            </a:endParaRPr>
          </a:p>
        </p:txBody>
      </p:sp>
      <p:sp>
        <p:nvSpPr>
          <p:cNvPr id="47" name="Rectangle 8" hidden="1"/>
          <p:cNvSpPr/>
          <p:nvPr/>
        </p:nvSpPr>
        <p:spPr>
          <a:xfrm>
            <a:off x="0" y="6334200"/>
            <a:ext cx="12191400" cy="658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21600" rIns="90000" bIns="21600" anchor="t">
            <a:noAutofit/>
          </a:bodyPr>
          <a:lstStyle/>
          <a:p>
            <a:pPr>
              <a:lnSpc>
                <a:spcPct val="100000"/>
              </a:lnSpc>
            </a:pPr>
            <a:endParaRPr lang="pt-BR" sz="1800" b="0" strike="noStrike" spc="-1">
              <a:solidFill>
                <a:srgbClr val="000000"/>
              </a:solidFill>
              <a:latin typeface="Arial"/>
              <a:ea typeface="DejaVu Sans"/>
            </a:endParaRPr>
          </a:p>
        </p:txBody>
      </p:sp>
      <p:cxnSp>
        <p:nvCxnSpPr>
          <p:cNvPr id="48" name="Straight Connector 9"/>
          <p:cNvCxnSpPr/>
          <p:nvPr/>
        </p:nvCxnSpPr>
        <p:spPr>
          <a:xfrm>
            <a:off x="1193760" y="1738080"/>
            <a:ext cx="9966960" cy="720"/>
          </a:xfrm>
          <a:prstGeom prst="straightConnector1">
            <a:avLst/>
          </a:prstGeom>
          <a:ln w="6350">
            <a:solidFill>
              <a:srgbClr val="808080"/>
            </a:solidFill>
            <a:round/>
          </a:ln>
        </p:spPr>
      </p:cxnSp>
      <p:graphicFrame>
        <p:nvGraphicFramePr>
          <p:cNvPr id="49" name="Object 7"/>
          <p:cNvGraphicFramePr/>
          <p:nvPr/>
        </p:nvGraphicFramePr>
        <p:xfrm>
          <a:off x="10399680" y="223920"/>
          <a:ext cx="1625040" cy="66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r:id="rId15" imgW="0" imgH="0" progId="CorelDraw.Graphic.23">
                  <p:embed/>
                </p:oleObj>
              </mc:Choice>
              <mc:Fallback>
                <p:oleObj r:id="rId15" imgW="0" imgH="0" progId="CorelDraw.Graphic.23">
                  <p:embed/>
                  <p:pic>
                    <p:nvPicPr>
                      <p:cNvPr id="50" name="Object 7"/>
                      <p:cNvPicPr/>
                      <p:nvPr/>
                    </p:nvPicPr>
                    <p:blipFill>
                      <a:blip r:embed="rId16"/>
                      <a:stretch/>
                    </p:blipFill>
                    <p:spPr>
                      <a:xfrm>
                        <a:off x="10399680" y="223920"/>
                        <a:ext cx="1625040" cy="666000"/>
                      </a:xfrm>
                      <a:prstGeom prst="rect">
                        <a:avLst/>
                      </a:prstGeom>
                      <a:ln w="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Rectangle 3"/>
          <p:cNvSpPr/>
          <p:nvPr/>
        </p:nvSpPr>
        <p:spPr>
          <a:xfrm>
            <a:off x="3240" y="6400800"/>
            <a:ext cx="12188160" cy="456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endParaRPr lang="pt-BR" sz="2400" b="0" strike="noStrike" spc="-1">
              <a:solidFill>
                <a:schemeClr val="lt1"/>
              </a:solidFill>
              <a:latin typeface="Arial"/>
              <a:ea typeface="DejaVu Sans"/>
            </a:endParaRPr>
          </a:p>
        </p:txBody>
      </p:sp>
      <p:sp>
        <p:nvSpPr>
          <p:cNvPr id="52" name="Rectangle 4"/>
          <p:cNvSpPr/>
          <p:nvPr/>
        </p:nvSpPr>
        <p:spPr>
          <a:xfrm>
            <a:off x="0" y="6334200"/>
            <a:ext cx="12188160" cy="62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18360" rIns="90000" bIns="18360" anchor="t">
            <a:noAutofit/>
          </a:bodyPr>
          <a:lstStyle/>
          <a:p>
            <a:pPr>
              <a:lnSpc>
                <a:spcPct val="100000"/>
              </a:lnSpc>
            </a:pPr>
            <a:endParaRPr lang="pt-BR" sz="1800" b="0" strike="noStrike" spc="-1">
              <a:solidFill>
                <a:srgbClr val="000000"/>
              </a:solidFill>
              <a:latin typeface="Arial"/>
              <a:ea typeface="DejaVu Sans"/>
            </a:endParaRPr>
          </a:p>
        </p:txBody>
      </p:sp>
      <p:cxnSp>
        <p:nvCxnSpPr>
          <p:cNvPr id="53" name="Straight Connector 5"/>
          <p:cNvCxnSpPr/>
          <p:nvPr/>
        </p:nvCxnSpPr>
        <p:spPr>
          <a:xfrm>
            <a:off x="1207800" y="4343400"/>
            <a:ext cx="9876600" cy="720"/>
          </a:xfrm>
          <a:prstGeom prst="straightConnector1">
            <a:avLst/>
          </a:prstGeom>
          <a:ln w="6350">
            <a:solidFill>
              <a:srgbClr val="808080"/>
            </a:solidFill>
            <a:round/>
          </a:ln>
        </p:spPr>
      </p:cxnSp>
      <p:graphicFrame>
        <p:nvGraphicFramePr>
          <p:cNvPr id="54" name="Object 13"/>
          <p:cNvGraphicFramePr/>
          <p:nvPr/>
        </p:nvGraphicFramePr>
        <p:xfrm>
          <a:off x="10399680" y="223920"/>
          <a:ext cx="1625040" cy="66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r:id="rId17" imgW="0" imgH="0" progId="CorelDraw.Graphic.23">
                  <p:embed/>
                </p:oleObj>
              </mc:Choice>
              <mc:Fallback>
                <p:oleObj r:id="rId17" imgW="0" imgH="0" progId="CorelDraw.Graphic.23">
                  <p:embed/>
                  <p:pic>
                    <p:nvPicPr>
                      <p:cNvPr id="55" name="Object 13"/>
                      <p:cNvPicPr/>
                      <p:nvPr/>
                    </p:nvPicPr>
                    <p:blipFill>
                      <a:blip r:embed="rId16"/>
                      <a:stretch/>
                    </p:blipFill>
                    <p:spPr>
                      <a:xfrm>
                        <a:off x="10399680" y="223920"/>
                        <a:ext cx="1625040" cy="666000"/>
                      </a:xfrm>
                      <a:prstGeom prst="rect">
                        <a:avLst/>
                      </a:prstGeom>
                      <a:ln w="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7680" cy="1448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</a:rPr>
              <a:t>Clique para editar o formato do texto do título</a:t>
            </a:r>
          </a:p>
        </p:txBody>
      </p:sp>
      <p:sp>
        <p:nvSpPr>
          <p:cNvPr id="57" name="PlaceHolder 2"/>
          <p:cNvSpPr>
            <a:spLocks noGrp="1"/>
          </p:cNvSpPr>
          <p:nvPr>
            <p:ph type="ftr" idx="4"/>
          </p:nvPr>
        </p:nvSpPr>
        <p:spPr>
          <a:xfrm>
            <a:off x="3686040" y="6459480"/>
            <a:ext cx="48222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pt-BR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pt-BR" sz="1400" b="0" strike="noStrike" spc="-1">
                <a:solidFill>
                  <a:srgbClr val="000000"/>
                </a:solidFill>
                <a:latin typeface="Times New Roman"/>
              </a:rPr>
              <a:t>&lt;rodapé&gt;</a:t>
            </a:r>
          </a:p>
        </p:txBody>
      </p:sp>
      <p:sp>
        <p:nvSpPr>
          <p:cNvPr id="58" name="PlaceHolder 3"/>
          <p:cNvSpPr>
            <a:spLocks noGrp="1"/>
          </p:cNvSpPr>
          <p:nvPr>
            <p:ph type="sldNum" idx="5"/>
          </p:nvPr>
        </p:nvSpPr>
        <p:spPr>
          <a:xfrm>
            <a:off x="9901080" y="6459480"/>
            <a:ext cx="1310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600" b="0" strike="noStrike" spc="-1">
                <a:solidFill>
                  <a:srgbClr val="FFFFFF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FACA5222-87B4-4EB6-B576-AFE0275A5624}" type="slidenum">
              <a:rPr lang="en-US" sz="1600" b="0" strike="noStrike" spc="-1">
                <a:solidFill>
                  <a:srgbClr val="FFFFFF"/>
                </a:solidFill>
                <a:latin typeface="Arial"/>
              </a:rPr>
              <a:t>‹nº›</a:t>
            </a:fld>
            <a:endParaRPr lang="pt-BR" sz="16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dt" idx="6"/>
          </p:nvPr>
        </p:nvSpPr>
        <p:spPr>
          <a:xfrm>
            <a:off x="1096920" y="6459480"/>
            <a:ext cx="247248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>
              <a:buNone/>
              <a:defRPr lang="pt-BR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pt-BR" sz="1400" b="0" strike="noStrike" spc="-1">
                <a:solidFill>
                  <a:srgbClr val="000000"/>
                </a:solidFill>
                <a:latin typeface="Times New Roman"/>
              </a:rPr>
              <a:t>&lt;data/hora&gt;</a:t>
            </a:r>
          </a:p>
        </p:txBody>
      </p:sp>
      <p:sp>
        <p:nvSpPr>
          <p:cNvPr id="60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800" b="0" strike="noStrike" spc="-1">
                <a:solidFill>
                  <a:srgbClr val="000000"/>
                </a:solidFill>
                <a:latin typeface="Arial"/>
              </a:rPr>
              <a:t>2.º nível da estrutura de tópicos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400" b="0" strike="noStrike" spc="-1">
                <a:solidFill>
                  <a:srgbClr val="000000"/>
                </a:solidFill>
                <a:latin typeface="Arial"/>
              </a:rPr>
              <a:t>3.º nível da estrutura de tópicos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000" b="0" strike="noStrike" spc="-1">
                <a:solidFill>
                  <a:srgbClr val="000000"/>
                </a:solidFill>
                <a:latin typeface="Arial"/>
              </a:rPr>
              <a:t>4.º nível da estrutura de tópicos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solidFill>
                  <a:srgbClr val="000000"/>
                </a:solidFill>
                <a:latin typeface="Arial"/>
              </a:rPr>
              <a:t>5.º nível da estrutura de tópicos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solidFill>
                  <a:srgbClr val="000000"/>
                </a:solidFill>
                <a:latin typeface="Arial"/>
              </a:rPr>
              <a:t>6.º nível da estrutura de tópicos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solidFill>
                  <a:srgbClr val="000000"/>
                </a:solidFill>
                <a:latin typeface="Arial"/>
              </a:rPr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Picture 7"/>
          <p:cNvPicPr/>
          <p:nvPr/>
        </p:nvPicPr>
        <p:blipFill>
          <a:blip r:embed="rId3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sldNum" idx="10"/>
          </p:nvPr>
        </p:nvSpPr>
        <p:spPr>
          <a:xfrm>
            <a:off x="9901080" y="6459480"/>
            <a:ext cx="1310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600" b="0" strike="noStrike" spc="-1">
                <a:solidFill>
                  <a:srgbClr val="FFFFFF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87D1CF1F-470D-4FCE-9A70-E810CCC3DDD3}" type="slidenum">
              <a:rPr lang="en-US" sz="1600" b="0" strike="noStrike" spc="-1">
                <a:solidFill>
                  <a:srgbClr val="FFFFFF"/>
                </a:solidFill>
                <a:latin typeface="Arial"/>
              </a:rPr>
              <a:t>2</a:t>
            </a:fld>
            <a:endParaRPr lang="pt-BR" sz="16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5" name="TextBox 4"/>
          <p:cNvSpPr/>
          <p:nvPr/>
        </p:nvSpPr>
        <p:spPr>
          <a:xfrm>
            <a:off x="327960" y="806040"/>
            <a:ext cx="11167200" cy="3745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50000"/>
              </a:lnSpc>
              <a:tabLst>
                <a:tab pos="7620120" algn="r"/>
              </a:tabLst>
            </a:pPr>
            <a:r>
              <a:rPr lang="pt-BR" sz="4000" b="1" strike="noStrike" spc="-1">
                <a:solidFill>
                  <a:srgbClr val="000000"/>
                </a:solidFill>
                <a:latin typeface="MarkPro-Black"/>
                <a:ea typeface="Times New Roman"/>
              </a:rPr>
              <a:t>RELATÓRIO FINAL</a:t>
            </a:r>
            <a:endParaRPr lang="pt-BR" sz="4000" b="0" strike="noStrike" spc="-1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50000"/>
              </a:lnSpc>
              <a:tabLst>
                <a:tab pos="7620120" algn="r"/>
              </a:tabLst>
            </a:pPr>
            <a:r>
              <a:rPr lang="pt-BR" sz="4000" b="1" strike="noStrike" spc="-1">
                <a:solidFill>
                  <a:srgbClr val="000000"/>
                </a:solidFill>
                <a:latin typeface="MarkPro-Black"/>
                <a:ea typeface="NSimSun"/>
              </a:rPr>
              <a:t>CPI DA LAGOA DA PAMPULHA</a:t>
            </a:r>
            <a:endParaRPr lang="pt-BR" sz="4000" b="0" strike="noStrike" spc="-1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50000"/>
              </a:lnSpc>
              <a:tabLst>
                <a:tab pos="7620120" algn="r"/>
              </a:tabLst>
            </a:pPr>
            <a:endParaRPr lang="pt-BR" sz="4000" b="0" strike="noStrike" spc="-1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50000"/>
              </a:lnSpc>
              <a:tabLst>
                <a:tab pos="7620120" algn="r"/>
              </a:tabLst>
            </a:pPr>
            <a:r>
              <a:rPr lang="pt-BR" sz="4000" b="0" strike="noStrike" spc="-1">
                <a:solidFill>
                  <a:srgbClr val="000000"/>
                </a:solidFill>
                <a:latin typeface="MarkPro-Black"/>
                <a:ea typeface="NSimSun"/>
              </a:rPr>
              <a:t>02 DE JULHO DE 2024</a:t>
            </a:r>
            <a:endParaRPr lang="pt-BR" sz="40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Imagem 105"/>
          <p:cNvPicPr/>
          <p:nvPr/>
        </p:nvPicPr>
        <p:blipFill>
          <a:blip r:embed="rId2"/>
          <a:stretch/>
        </p:blipFill>
        <p:spPr>
          <a:xfrm>
            <a:off x="85680" y="900000"/>
            <a:ext cx="11974320" cy="47883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7560" y="18972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As investigações da CPI se iniciaram a partir da farra da inexigibilidade</a:t>
            </a:r>
          </a:p>
        </p:txBody>
      </p:sp>
      <p:sp>
        <p:nvSpPr>
          <p:cNvPr id="108" name="PlaceHolder 2"/>
          <p:cNvSpPr>
            <a:spLocks noGrp="1"/>
          </p:cNvSpPr>
          <p:nvPr>
            <p:ph/>
          </p:nvPr>
        </p:nvSpPr>
        <p:spPr>
          <a:xfrm>
            <a:off x="547560" y="2502720"/>
            <a:ext cx="10972440" cy="30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Desde 2018, a prefeitura gasta milhões todos os anos para jogar os mesmos produtos químicos na lagoa</a:t>
            </a: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Em 2021, na ultima renovação do contrato antes do encerramento da primeira CPI, o valor pago foi de R$ 15.006.584,38</a:t>
            </a:r>
          </a:p>
          <a:p>
            <a:pPr marL="432000"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180000" y="104760"/>
            <a:ext cx="10612440" cy="1875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O cidadão de Belo Horizonte pagou para jogar 5.400 caminhões de pedra na Lagoa</a:t>
            </a: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547560" y="2502720"/>
            <a:ext cx="10972440" cy="30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O contrato de desassoreamento, que deveria retirar sedimento da Lagoa, despejou 68.537,46 toneladas de pedra dentro do espelho dágua</a:t>
            </a: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As estradas construídas dentro da lagoa estão lá até hoje</a:t>
            </a:r>
          </a:p>
          <a:p>
            <a:pPr marL="432000"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sldNum" idx="11"/>
          </p:nvPr>
        </p:nvSpPr>
        <p:spPr>
          <a:xfrm>
            <a:off x="9901080" y="6459480"/>
            <a:ext cx="1310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600" b="0" strike="noStrike" spc="-1">
                <a:solidFill>
                  <a:srgbClr val="FFFFFF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D98A3AD2-511D-4C91-BA12-F6A196B6973C}" type="slidenum">
              <a:rPr lang="en-US" sz="1600" b="0" strike="noStrike" spc="-1">
                <a:solidFill>
                  <a:srgbClr val="FFFFFF"/>
                </a:solidFill>
                <a:latin typeface="Arial"/>
              </a:rPr>
              <a:t>6</a:t>
            </a:fld>
            <a:endParaRPr lang="pt-BR" sz="16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2" name="Rectangle 1"/>
          <p:cNvSpPr/>
          <p:nvPr/>
        </p:nvSpPr>
        <p:spPr>
          <a:xfrm>
            <a:off x="586800" y="1514880"/>
            <a:ext cx="10740240" cy="463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endParaRPr lang="pt-BR" sz="1800" b="0" strike="noStrike" spc="-1">
              <a:solidFill>
                <a:schemeClr val="lt1"/>
              </a:solidFill>
              <a:latin typeface="Arial"/>
              <a:ea typeface="DejaVu Sans"/>
            </a:endParaRPr>
          </a:p>
        </p:txBody>
      </p:sp>
      <p:pic>
        <p:nvPicPr>
          <p:cNvPr id="113" name="Picture 5"/>
          <p:cNvPicPr/>
          <p:nvPr/>
        </p:nvPicPr>
        <p:blipFill>
          <a:blip r:embed="rId2"/>
          <a:stretch/>
        </p:blipFill>
        <p:spPr>
          <a:xfrm>
            <a:off x="-108360" y="-194400"/>
            <a:ext cx="12407760" cy="8269560"/>
          </a:xfrm>
          <a:prstGeom prst="rect">
            <a:avLst/>
          </a:prstGeom>
          <a:ln w="190500" cap="rnd">
            <a:solidFill>
              <a:srgbClr val="FFFFFF"/>
            </a:solidFill>
            <a:round/>
          </a:ln>
          <a:effectLst>
            <a:outerShdw blurRad="5004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7680" cy="1448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 indent="0" algn="ctr">
              <a:buNone/>
            </a:pPr>
            <a:endParaRPr lang="pt-BR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/>
          </p:nvPr>
        </p:nvSpPr>
        <p:spPr>
          <a:xfrm>
            <a:off x="1096920" y="1846440"/>
            <a:ext cx="10057680" cy="4021920"/>
          </a:xfrm>
          <a:prstGeom prst="rect">
            <a:avLst/>
          </a:prstGeom>
          <a:noFill/>
          <a:ln w="0">
            <a:noFill/>
          </a:ln>
        </p:spPr>
        <p:txBody>
          <a:bodyPr lIns="0" tIns="45000" rIns="0" bIns="45000" numCol="1" spcCol="0" anchor="t">
            <a:noAutofit/>
          </a:bodyPr>
          <a:lstStyle/>
          <a:p>
            <a:pPr indent="0">
              <a:spcBef>
                <a:spcPts val="1417"/>
              </a:spcBef>
              <a:buNone/>
            </a:pPr>
            <a:endParaRPr lang="pt-BR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sldNum" idx="12"/>
          </p:nvPr>
        </p:nvSpPr>
        <p:spPr>
          <a:xfrm>
            <a:off x="9901080" y="6459480"/>
            <a:ext cx="1310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600" b="0" strike="noStrike" spc="-1">
                <a:solidFill>
                  <a:srgbClr val="FFFFFF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A7055294-2B39-4BF2-AE26-EC0231B81020}" type="slidenum">
              <a:rPr lang="en-US" sz="1600" b="0" strike="noStrike" spc="-1">
                <a:solidFill>
                  <a:srgbClr val="FFFFFF"/>
                </a:solidFill>
                <a:latin typeface="Arial"/>
              </a:rPr>
              <a:t>7</a:t>
            </a:fld>
            <a:endParaRPr lang="pt-BR" sz="1600" b="0" strike="noStrike" spc="-1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117" name="Google Shape;317;p20"/>
          <p:cNvPicPr/>
          <p:nvPr/>
        </p:nvPicPr>
        <p:blipFill>
          <a:blip r:embed="rId2"/>
          <a:stretch/>
        </p:blipFill>
        <p:spPr>
          <a:xfrm>
            <a:off x="0" y="-1132920"/>
            <a:ext cx="12191400" cy="87944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1096920" y="287280"/>
            <a:ext cx="10057680" cy="1448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 indent="0" algn="ctr">
              <a:buNone/>
            </a:pPr>
            <a:endParaRPr lang="pt-BR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sldNum" idx="13"/>
          </p:nvPr>
        </p:nvSpPr>
        <p:spPr>
          <a:xfrm>
            <a:off x="9901080" y="6459480"/>
            <a:ext cx="1310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600" b="0" strike="noStrike" spc="-1">
                <a:solidFill>
                  <a:srgbClr val="FFFFFF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D6CE7209-3763-4D4A-A054-DDF960892F64}" type="slidenum">
              <a:rPr lang="en-US" sz="1600" b="0" strike="noStrike" spc="-1">
                <a:solidFill>
                  <a:srgbClr val="FFFFFF"/>
                </a:solidFill>
                <a:latin typeface="Arial"/>
              </a:rPr>
              <a:t>8</a:t>
            </a:fld>
            <a:endParaRPr lang="pt-BR" sz="1600" b="0" strike="noStrike" spc="-1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120" name="Content Placeholder 8"/>
          <p:cNvPicPr/>
          <p:nvPr/>
        </p:nvPicPr>
        <p:blipFill>
          <a:blip r:embed="rId2"/>
          <a:stretch/>
        </p:blipFill>
        <p:spPr>
          <a:xfrm>
            <a:off x="0" y="-493560"/>
            <a:ext cx="12281400" cy="8185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1043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As consequências das manobras políticas para a Lagoa da Pampulha</a:t>
            </a: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547560" y="2502720"/>
            <a:ext cx="10972440" cy="30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Após a manobra da base de governo para a rejeição do último relatório, o valor do contrato aumentou em 50%.</a:t>
            </a: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Em 2023/2024, novamente sem licitação, a mesma empresa que nunca obteve um resultado satisfatório foi contratada por R$ 22.512.525,14 </a:t>
            </a:r>
          </a:p>
          <a:p>
            <a:pPr marL="432000"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1043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Como explicar esse aumento?</a:t>
            </a: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360000" y="2142720"/>
            <a:ext cx="10972440" cy="30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Não existe nenhum serviço no Brasil que aumentou 50% em 2 anos</a:t>
            </a: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O objeto da contratação ainda foi reduzido. No atual contrato, não se exige mais classe 3. Em resumo: BH paga para jogar o produto e não pelo resultado</a:t>
            </a:r>
          </a:p>
          <a:p>
            <a:pPr marL="432000"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1043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Como explicar esse aumento?</a:t>
            </a:r>
          </a:p>
        </p:txBody>
      </p:sp>
      <p:sp>
        <p:nvSpPr>
          <p:cNvPr id="126" name="PlaceHolder 2"/>
          <p:cNvSpPr>
            <a:spLocks noGrp="1"/>
          </p:cNvSpPr>
          <p:nvPr>
            <p:ph/>
          </p:nvPr>
        </p:nvSpPr>
        <p:spPr>
          <a:xfrm>
            <a:off x="360000" y="2142720"/>
            <a:ext cx="10972440" cy="30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Quem justifica esse aumento são os mesmos servidores que atuam há anos nos contratos que envolvem a Lagoa</a:t>
            </a: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Independente do secretário titular da pasta, o núcleo criminoso formado por servidores permanece intocado há mais de uma década: Ricardo Aroeira e Ana Paula Viana</a:t>
            </a:r>
          </a:p>
          <a:p>
            <a:pPr marL="432000" indent="0">
              <a:spcBef>
                <a:spcPts val="1417"/>
              </a:spcBef>
              <a:buNone/>
            </a:pPr>
            <a:endParaRPr lang="pt-BR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sldNum" idx="14"/>
          </p:nvPr>
        </p:nvSpPr>
        <p:spPr>
          <a:xfrm>
            <a:off x="9901080" y="6459480"/>
            <a:ext cx="1310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600" b="0" strike="noStrike" spc="-1">
                <a:solidFill>
                  <a:srgbClr val="FFFFFF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E9984E05-9EFB-4479-B6A7-23D41703BA05}" type="slidenum">
              <a:rPr lang="en-US" sz="1600" b="0" strike="noStrike" spc="-1">
                <a:solidFill>
                  <a:srgbClr val="FFFFFF"/>
                </a:solidFill>
                <a:latin typeface="Arial"/>
              </a:rPr>
              <a:t>12</a:t>
            </a:fld>
            <a:endParaRPr lang="pt-BR" sz="16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 type="title"/>
          </p:nvPr>
        </p:nvSpPr>
        <p:spPr>
          <a:xfrm>
            <a:off x="360000" y="180000"/>
            <a:ext cx="10260000" cy="12045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rmAutofit/>
          </a:bodyPr>
          <a:lstStyle/>
          <a:p>
            <a:pPr indent="0">
              <a:lnSpc>
                <a:spcPct val="85000"/>
              </a:lnSpc>
              <a:buNone/>
              <a:tabLst>
                <a:tab pos="0" algn="l"/>
              </a:tabLst>
            </a:pPr>
            <a:r>
              <a:rPr lang="pt-BR" sz="4400" b="0" strike="noStrike" spc="-52">
                <a:solidFill>
                  <a:srgbClr val="404040"/>
                </a:solidFill>
                <a:latin typeface="Arial"/>
              </a:rPr>
              <a:t>Os mesmos servidores atuaram desde os primeiros contratos </a:t>
            </a:r>
            <a:endParaRPr lang="pt-BR" sz="4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29" name="Picture 5"/>
          <p:cNvPicPr/>
          <p:nvPr/>
        </p:nvPicPr>
        <p:blipFill>
          <a:blip r:embed="rId2"/>
          <a:srcRect l="10635" t="11998" r="9886" b="12409"/>
          <a:stretch/>
        </p:blipFill>
        <p:spPr>
          <a:xfrm>
            <a:off x="99360" y="1800000"/>
            <a:ext cx="7100640" cy="3780000"/>
          </a:xfrm>
          <a:prstGeom prst="rect">
            <a:avLst/>
          </a:prstGeom>
          <a:ln w="0">
            <a:solidFill>
              <a:srgbClr val="000000"/>
            </a:solidFill>
          </a:ln>
        </p:spPr>
      </p:pic>
      <p:pic>
        <p:nvPicPr>
          <p:cNvPr id="130" name="Picture 6"/>
          <p:cNvPicPr/>
          <p:nvPr/>
        </p:nvPicPr>
        <p:blipFill>
          <a:blip r:embed="rId3"/>
          <a:srcRect l="15780" t="28757" r="10758" b="16508"/>
          <a:stretch/>
        </p:blipFill>
        <p:spPr>
          <a:xfrm>
            <a:off x="7403400" y="1800000"/>
            <a:ext cx="4296600" cy="1800000"/>
          </a:xfrm>
          <a:prstGeom prst="rect">
            <a:avLst/>
          </a:prstGeom>
          <a:ln w="0">
            <a:solidFill>
              <a:srgbClr val="000000"/>
            </a:solidFill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sldNum" idx="15"/>
          </p:nvPr>
        </p:nvSpPr>
        <p:spPr>
          <a:xfrm>
            <a:off x="9901080" y="6459480"/>
            <a:ext cx="1310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600" b="0" strike="noStrike" spc="-1">
                <a:solidFill>
                  <a:srgbClr val="FFFFFF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E59A064B-E5ED-402A-B3AB-301DC78D0C9D}" type="slidenum">
              <a:rPr lang="en-US" sz="1600" b="0" strike="noStrike" spc="-1">
                <a:solidFill>
                  <a:srgbClr val="FFFFFF"/>
                </a:solidFill>
                <a:latin typeface="Arial"/>
              </a:rPr>
              <a:t>13</a:t>
            </a:fld>
            <a:endParaRPr lang="pt-BR" sz="16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2" name="TextBox 3"/>
          <p:cNvSpPr/>
          <p:nvPr/>
        </p:nvSpPr>
        <p:spPr>
          <a:xfrm>
            <a:off x="772200" y="464760"/>
            <a:ext cx="9527400" cy="1003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50000"/>
              </a:lnSpc>
              <a:tabLst>
                <a:tab pos="7620120" algn="r"/>
              </a:tabLst>
            </a:pPr>
            <a:endParaRPr lang="pt-BR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33" name="Imagem 132"/>
          <p:cNvPicPr/>
          <p:nvPr/>
        </p:nvPicPr>
        <p:blipFill>
          <a:blip r:embed="rId2"/>
          <a:stretch/>
        </p:blipFill>
        <p:spPr>
          <a:xfrm>
            <a:off x="1800000" y="763920"/>
            <a:ext cx="8106840" cy="6094080"/>
          </a:xfrm>
          <a:prstGeom prst="rect">
            <a:avLst/>
          </a:prstGeom>
          <a:ln w="0">
            <a:noFill/>
          </a:ln>
        </p:spPr>
      </p:pic>
      <p:sp>
        <p:nvSpPr>
          <p:cNvPr id="134" name="Retângulo 133"/>
          <p:cNvSpPr/>
          <p:nvPr/>
        </p:nvSpPr>
        <p:spPr>
          <a:xfrm>
            <a:off x="1080000" y="180000"/>
            <a:ext cx="8820000" cy="540000"/>
          </a:xfrm>
          <a:prstGeom prst="rect">
            <a:avLst/>
          </a:prstGeom>
          <a:solidFill>
            <a:srgbClr val="FFFFFF"/>
          </a:solidFill>
          <a:ln w="0">
            <a:solidFill>
              <a:srgbClr val="724209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pt-BR" sz="2800" b="0" strike="noStrike" spc="-1">
                <a:solidFill>
                  <a:srgbClr val="000000"/>
                </a:solidFill>
                <a:latin typeface="Arial"/>
              </a:rPr>
              <a:t>CONTRATO ATUAL DE 2023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sldNum" idx="16"/>
          </p:nvPr>
        </p:nvSpPr>
        <p:spPr>
          <a:xfrm>
            <a:off x="9901080" y="6459480"/>
            <a:ext cx="1310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600" b="0" strike="noStrike" spc="-1">
                <a:solidFill>
                  <a:srgbClr val="FFFFFF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07F2DB9A-A1D5-4073-986C-F9394A7DC5E4}" type="slidenum">
              <a:rPr lang="en-US" sz="1600" b="0" strike="noStrike" spc="-1">
                <a:solidFill>
                  <a:srgbClr val="FFFFFF"/>
                </a:solidFill>
                <a:latin typeface="Arial"/>
              </a:rPr>
              <a:t>14</a:t>
            </a:fld>
            <a:endParaRPr lang="pt-BR" sz="16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6" name="TextBox 5"/>
          <p:cNvSpPr/>
          <p:nvPr/>
        </p:nvSpPr>
        <p:spPr>
          <a:xfrm>
            <a:off x="772200" y="464760"/>
            <a:ext cx="9527400" cy="1003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endParaRPr lang="pt-BR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37" name="Imagem 136"/>
          <p:cNvPicPr/>
          <p:nvPr/>
        </p:nvPicPr>
        <p:blipFill>
          <a:blip r:embed="rId2"/>
          <a:stretch/>
        </p:blipFill>
        <p:spPr>
          <a:xfrm>
            <a:off x="0" y="1728000"/>
            <a:ext cx="12240000" cy="2914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sldNum" idx="17"/>
          </p:nvPr>
        </p:nvSpPr>
        <p:spPr>
          <a:xfrm>
            <a:off x="9901080" y="6459480"/>
            <a:ext cx="1310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600" b="0" strike="noStrike" spc="-1">
                <a:solidFill>
                  <a:srgbClr val="FFFFFF"/>
                </a:solidFill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68764558-8331-43E1-BA13-7998E779EA3D}" type="slidenum">
              <a:rPr lang="en-US" sz="1600" b="0" strike="noStrike" spc="-1">
                <a:solidFill>
                  <a:srgbClr val="FFFFFF"/>
                </a:solidFill>
                <a:latin typeface="Arial"/>
              </a:rPr>
              <a:t>15</a:t>
            </a:fld>
            <a:endParaRPr lang="pt-BR" sz="16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9" name="TextBox 2"/>
          <p:cNvSpPr/>
          <p:nvPr/>
        </p:nvSpPr>
        <p:spPr>
          <a:xfrm>
            <a:off x="180000" y="-360000"/>
            <a:ext cx="10927800" cy="2100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50000"/>
              </a:lnSpc>
              <a:tabLst>
                <a:tab pos="7620120" algn="r"/>
              </a:tabLst>
            </a:pPr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Os Engenheiros definem até o regime jurídico de contratação</a:t>
            </a:r>
          </a:p>
        </p:txBody>
      </p:sp>
      <p:pic>
        <p:nvPicPr>
          <p:cNvPr id="140" name="Imagem 139"/>
          <p:cNvPicPr/>
          <p:nvPr/>
        </p:nvPicPr>
        <p:blipFill>
          <a:blip r:embed="rId2"/>
          <a:stretch/>
        </p:blipFill>
        <p:spPr>
          <a:xfrm>
            <a:off x="2227320" y="1793880"/>
            <a:ext cx="7312680" cy="5046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A prefeitura contraria professores especialistas da UFMG contratados</a:t>
            </a:r>
          </a:p>
        </p:txBody>
      </p:sp>
      <p:sp>
        <p:nvSpPr>
          <p:cNvPr id="142" name="PlaceHolder 2"/>
          <p:cNvSpPr>
            <a:spLocks noGrp="1"/>
          </p:cNvSpPr>
          <p:nvPr>
            <p:ph/>
          </p:nvPr>
        </p:nvSpPr>
        <p:spPr>
          <a:xfrm>
            <a:off x="609480" y="19627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Apesar de pagar mais de R$ 11.000.000,00, o Poder Público ignorou os relatórios e recomendações dos professores</a:t>
            </a: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Em oitiva, os especialistas disseram que não existe comprovação científica da eficácia de um, dos únicos dois produtos, que são jogados na Lagoa</a:t>
            </a: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O relatório menciona mais de 40 técnicas de limpeza, mas a PBH insiste em dizer que só existe uma, para não licitar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36756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Inúmeros problemas na contratação</a:t>
            </a:r>
          </a:p>
        </p:txBody>
      </p:sp>
      <p:sp>
        <p:nvSpPr>
          <p:cNvPr id="144" name="PlaceHolder 2"/>
          <p:cNvSpPr>
            <a:spLocks noGrp="1"/>
          </p:cNvSpPr>
          <p:nvPr>
            <p:ph/>
          </p:nvPr>
        </p:nvSpPr>
        <p:spPr>
          <a:xfrm>
            <a:off x="609480" y="19627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7000"/>
          </a:bodyPr>
          <a:lstStyle/>
          <a:p>
            <a:pPr marL="419040" indent="-31428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O Projeto Básico do novo contrato, elaborado por Ricardo e Ana Paula, é datado de setembro de 2023</a:t>
            </a:r>
          </a:p>
          <a:p>
            <a:pPr marL="419040" indent="-31428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A proposta comercial da empresa vencedora (a mesma desde o início das contratações) foi enviada em agosto de 2023, um mês antes do Projeto</a:t>
            </a:r>
          </a:p>
          <a:p>
            <a:pPr marL="419040" indent="-31428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A empresa oferece o serviço de limpeza para atingir Classe 3, mas os servidores exigem menos do que a proposta inicial enviada, menos que todos os contratos anteriores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Imagem 144"/>
          <p:cNvPicPr/>
          <p:nvPr/>
        </p:nvPicPr>
        <p:blipFill>
          <a:blip r:embed="rId2"/>
          <a:stretch/>
        </p:blipFill>
        <p:spPr>
          <a:xfrm>
            <a:off x="180000" y="180000"/>
            <a:ext cx="5581440" cy="6190920"/>
          </a:xfrm>
          <a:prstGeom prst="rect">
            <a:avLst/>
          </a:prstGeom>
          <a:ln w="0">
            <a:noFill/>
          </a:ln>
        </p:spPr>
      </p:pic>
      <p:pic>
        <p:nvPicPr>
          <p:cNvPr id="146" name="Imagem 145"/>
          <p:cNvPicPr/>
          <p:nvPr/>
        </p:nvPicPr>
        <p:blipFill>
          <a:blip r:embed="rId3"/>
          <a:stretch/>
        </p:blipFill>
        <p:spPr>
          <a:xfrm>
            <a:off x="5934240" y="0"/>
            <a:ext cx="6125760" cy="6857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36756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Inúmeros problemas na contratação</a:t>
            </a:r>
          </a:p>
        </p:txBody>
      </p:sp>
      <p:sp>
        <p:nvSpPr>
          <p:cNvPr id="148" name="PlaceHolder 2"/>
          <p:cNvSpPr>
            <a:spLocks noGrp="1"/>
          </p:cNvSpPr>
          <p:nvPr>
            <p:ph/>
          </p:nvPr>
        </p:nvSpPr>
        <p:spPr>
          <a:xfrm>
            <a:off x="609480" y="1962720"/>
            <a:ext cx="10972440" cy="91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A documentação foi enviada para análise jurídica sem praticamente um terço dos documentos do processo</a:t>
            </a:r>
          </a:p>
        </p:txBody>
      </p:sp>
      <p:pic>
        <p:nvPicPr>
          <p:cNvPr id="149" name="Imagem 148"/>
          <p:cNvPicPr/>
          <p:nvPr/>
        </p:nvPicPr>
        <p:blipFill>
          <a:blip r:embed="rId2"/>
          <a:stretch/>
        </p:blipFill>
        <p:spPr>
          <a:xfrm>
            <a:off x="180000" y="3051720"/>
            <a:ext cx="11606760" cy="2888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36756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Inúmeros problemas na contratação</a:t>
            </a:r>
          </a:p>
        </p:txBody>
      </p:sp>
      <p:sp>
        <p:nvSpPr>
          <p:cNvPr id="151" name="PlaceHolder 2"/>
          <p:cNvSpPr>
            <a:spLocks noGrp="1"/>
          </p:cNvSpPr>
          <p:nvPr>
            <p:ph/>
          </p:nvPr>
        </p:nvSpPr>
        <p:spPr>
          <a:xfrm>
            <a:off x="609480" y="1962720"/>
            <a:ext cx="10972440" cy="91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Arial"/>
              </a:rPr>
              <a:t>O secretário assinou a autorização para a inexigibilidade de licitação em documento sem data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Imagem 151"/>
          <p:cNvPicPr/>
          <p:nvPr/>
        </p:nvPicPr>
        <p:blipFill>
          <a:blip r:embed="rId2"/>
          <a:stretch/>
        </p:blipFill>
        <p:spPr>
          <a:xfrm>
            <a:off x="900000" y="180000"/>
            <a:ext cx="9540000" cy="61653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Imagem 152"/>
          <p:cNvPicPr/>
          <p:nvPr/>
        </p:nvPicPr>
        <p:blipFill>
          <a:blip r:embed="rId2"/>
          <a:stretch/>
        </p:blipFill>
        <p:spPr>
          <a:xfrm>
            <a:off x="3060000" y="79200"/>
            <a:ext cx="6300000" cy="6865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367560" y="360000"/>
            <a:ext cx="100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Conclusão</a:t>
            </a:r>
          </a:p>
        </p:txBody>
      </p:sp>
      <p:sp>
        <p:nvSpPr>
          <p:cNvPr id="155" name="PlaceHolder 2"/>
          <p:cNvSpPr>
            <a:spLocks noGrp="1"/>
          </p:cNvSpPr>
          <p:nvPr>
            <p:ph/>
          </p:nvPr>
        </p:nvSpPr>
        <p:spPr>
          <a:xfrm>
            <a:off x="609480" y="1962720"/>
            <a:ext cx="10972440" cy="30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4000"/>
          </a:bodyPr>
          <a:lstStyle/>
          <a:p>
            <a:pPr marL="319680" indent="-23976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11 indiciamentos</a:t>
            </a:r>
          </a:p>
          <a:p>
            <a:pPr marL="319680" indent="-23976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667 páginas de trabalho investigativo</a:t>
            </a:r>
          </a:p>
          <a:p>
            <a:pPr marL="319680" indent="-23976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Indícios fortes de desvio de recursos públicos em prejuízo da Lagoa da Pampulha</a:t>
            </a:r>
          </a:p>
          <a:p>
            <a:pPr marL="319680" indent="-23976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4400" b="0" strike="noStrike" spc="-1">
                <a:solidFill>
                  <a:srgbClr val="000000"/>
                </a:solidFill>
                <a:latin typeface="Arial"/>
              </a:rPr>
              <a:t>Lagoa sendo mutilada a anos por quem deveria proteger nosso patrimônio cultural tombado em todos os níveis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rgbClr val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rgbClr val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CPI Lagoa Pampulha  COMISSÃO DE LICITAÇÃO DO PROCESSO SCO 33 2013 E WERBER COUTINHO  09052023</Template>
  <TotalTime>5895</TotalTime>
  <Words>527</Words>
  <Application>Microsoft Office PowerPoint</Application>
  <PresentationFormat>Widescreen</PresentationFormat>
  <Paragraphs>48</Paragraphs>
  <Slides>23</Slides>
  <Notes>1</Notes>
  <HiddenSlides>0</HiddenSlides>
  <MMClips>0</MMClips>
  <ScaleCrop>false</ScaleCrop>
  <HeadingPairs>
    <vt:vector size="8" baseType="variant">
      <vt:variant>
        <vt:lpstr>Fontes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2" baseType="lpstr">
      <vt:lpstr>Arial</vt:lpstr>
      <vt:lpstr>Calibri</vt:lpstr>
      <vt:lpstr>MarkPro-Black</vt:lpstr>
      <vt:lpstr>Symbol</vt:lpstr>
      <vt:lpstr>Times New Roman</vt:lpstr>
      <vt:lpstr>Wingdings</vt:lpstr>
      <vt:lpstr>Retrospect</vt:lpstr>
      <vt:lpstr>Retrospect</vt:lpstr>
      <vt:lpstr>CorelDraw.Graphic.23</vt:lpstr>
      <vt:lpstr>Apresentação do PowerPoint</vt:lpstr>
      <vt:lpstr>Apresentação do PowerPoint</vt:lpstr>
      <vt:lpstr>Apresentação do PowerPoint</vt:lpstr>
      <vt:lpstr>As investigações da CPI se iniciaram a partir da farra da inexigibilidade</vt:lpstr>
      <vt:lpstr>O cidadão de Belo Horizonte pagou para jogar 5.400 caminhões de pedra na Lagoa</vt:lpstr>
      <vt:lpstr>Apresentação do PowerPoint</vt:lpstr>
      <vt:lpstr>Apresentação do PowerPoint</vt:lpstr>
      <vt:lpstr>Apresentação do PowerPoint</vt:lpstr>
      <vt:lpstr>As consequências das manobras políticas para a Lagoa da Pampulha</vt:lpstr>
      <vt:lpstr>Como explicar esse aumento?</vt:lpstr>
      <vt:lpstr>Como explicar esse aumento?</vt:lpstr>
      <vt:lpstr>Os mesmos servidores atuaram desde os primeiros contratos </vt:lpstr>
      <vt:lpstr>Apresentação do PowerPoint</vt:lpstr>
      <vt:lpstr>Apresentação do PowerPoint</vt:lpstr>
      <vt:lpstr>Apresentação do PowerPoint</vt:lpstr>
      <vt:lpstr>A prefeitura contraria professores especialistas da UFMG contratados</vt:lpstr>
      <vt:lpstr>Inúmeros problemas na contratação</vt:lpstr>
      <vt:lpstr>Apresentação do PowerPoint</vt:lpstr>
      <vt:lpstr>Inúmeros problemas na contratação</vt:lpstr>
      <vt:lpstr>Inúmeros problemas na contratação</vt:lpstr>
      <vt:lpstr>Apresentação do PowerPoint</vt:lpstr>
      <vt:lpstr>Apresentação do PowerPoint</vt:lpstr>
      <vt:lpstr>Conclusão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18ª Reunião Ordinária CPI da Lagoa da Pampulha</dc:title>
  <dc:subject/>
  <dc:creator>Fábio Mota</dc:creator>
  <dc:description/>
  <cp:lastModifiedBy>Fabio Lucio De Souza Brito</cp:lastModifiedBy>
  <cp:revision>58</cp:revision>
  <dcterms:created xsi:type="dcterms:W3CDTF">2023-05-15T19:03:16Z</dcterms:created>
  <dcterms:modified xsi:type="dcterms:W3CDTF">2024-07-02T12:45:37Z</dcterms:modified>
  <dc:language>pt-BR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  <property fmtid="{D5CDD505-2E9C-101B-9397-08002B2CF9AE}" pid="3" name="MMClips">
    <vt:i4>4</vt:i4>
  </property>
  <property fmtid="{D5CDD505-2E9C-101B-9397-08002B2CF9AE}" pid="4" name="Notes">
    <vt:i4>2</vt:i4>
  </property>
  <property fmtid="{D5CDD505-2E9C-101B-9397-08002B2CF9AE}" pid="5" name="PresentationFormat">
    <vt:lpwstr>Widescreen</vt:lpwstr>
  </property>
  <property fmtid="{D5CDD505-2E9C-101B-9397-08002B2CF9AE}" pid="6" name="Slides">
    <vt:i4>68</vt:i4>
  </property>
  <property fmtid="{D5CDD505-2E9C-101B-9397-08002B2CF9AE}" pid="7" name="_ip_UnifiedCompliancePolicyProperties">
    <vt:lpwstr/>
  </property>
  <property fmtid="{D5CDD505-2E9C-101B-9397-08002B2CF9AE}" pid="8" name="_ip_UnifiedCompliancePolicyUIAction">
    <vt:lpwstr/>
  </property>
</Properties>
</file>