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eb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79" r:id="rId1"/>
    <p:sldMasterId id="2147483692" r:id="rId2"/>
  </p:sldMasterIdLst>
  <p:notesMasterIdLst>
    <p:notesMasterId r:id="rId47"/>
  </p:notesMasterIdLst>
  <p:sldIdLst>
    <p:sldId id="256" r:id="rId3"/>
    <p:sldId id="452" r:id="rId4"/>
    <p:sldId id="453" r:id="rId5"/>
    <p:sldId id="455" r:id="rId6"/>
    <p:sldId id="456" r:id="rId7"/>
    <p:sldId id="434" r:id="rId8"/>
    <p:sldId id="435" r:id="rId9"/>
    <p:sldId id="440" r:id="rId10"/>
    <p:sldId id="445" r:id="rId11"/>
    <p:sldId id="441" r:id="rId12"/>
    <p:sldId id="449" r:id="rId13"/>
    <p:sldId id="407" r:id="rId14"/>
    <p:sldId id="406" r:id="rId15"/>
    <p:sldId id="417" r:id="rId16"/>
    <p:sldId id="409" r:id="rId17"/>
    <p:sldId id="451" r:id="rId18"/>
    <p:sldId id="395" r:id="rId19"/>
    <p:sldId id="428" r:id="rId20"/>
    <p:sldId id="340" r:id="rId21"/>
    <p:sldId id="355" r:id="rId22"/>
    <p:sldId id="394" r:id="rId23"/>
    <p:sldId id="349" r:id="rId24"/>
    <p:sldId id="360" r:id="rId25"/>
    <p:sldId id="399" r:id="rId26"/>
    <p:sldId id="391" r:id="rId27"/>
    <p:sldId id="353" r:id="rId28"/>
    <p:sldId id="361" r:id="rId29"/>
    <p:sldId id="448" r:id="rId30"/>
    <p:sldId id="433" r:id="rId31"/>
    <p:sldId id="303" r:id="rId32"/>
    <p:sldId id="416" r:id="rId33"/>
    <p:sldId id="279" r:id="rId34"/>
    <p:sldId id="419" r:id="rId35"/>
    <p:sldId id="422" r:id="rId36"/>
    <p:sldId id="257" r:id="rId37"/>
    <p:sldId id="329" r:id="rId38"/>
    <p:sldId id="352" r:id="rId39"/>
    <p:sldId id="378" r:id="rId40"/>
    <p:sldId id="454" r:id="rId41"/>
    <p:sldId id="439" r:id="rId42"/>
    <p:sldId id="444" r:id="rId43"/>
    <p:sldId id="450" r:id="rId44"/>
    <p:sldId id="447" r:id="rId45"/>
    <p:sldId id="314" r:id="rId46"/>
  </p:sldIdLst>
  <p:sldSz cx="9144000" cy="6858000" type="screen4x3"/>
  <p:notesSz cx="7099300" cy="10234613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39" autoAdjust="0"/>
    <p:restoredTop sz="94660"/>
  </p:normalViewPr>
  <p:slideViewPr>
    <p:cSldViewPr>
      <p:cViewPr varScale="1">
        <p:scale>
          <a:sx n="68" d="100"/>
          <a:sy n="68" d="100"/>
        </p:scale>
        <p:origin x="1470" y="7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1"/>
          <p:cNvSpPr>
            <a:spLocks noChangeArrowheads="1"/>
          </p:cNvSpPr>
          <p:nvPr/>
        </p:nvSpPr>
        <p:spPr bwMode="auto">
          <a:xfrm>
            <a:off x="0" y="0"/>
            <a:ext cx="7099300" cy="10234613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9048" tIns="49524" rIns="99048" bIns="49524" anchor="ctr"/>
          <a:lstStyle/>
          <a:p>
            <a:pPr eaLnBrk="1" hangingPunct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3075" name="AutoShape 2"/>
          <p:cNvSpPr>
            <a:spLocks noChangeArrowheads="1"/>
          </p:cNvSpPr>
          <p:nvPr/>
        </p:nvSpPr>
        <p:spPr bwMode="auto">
          <a:xfrm>
            <a:off x="0" y="0"/>
            <a:ext cx="7099300" cy="10234613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9048" tIns="49524" rIns="99048" bIns="49524" anchor="ctr"/>
          <a:lstStyle/>
          <a:p>
            <a:pPr eaLnBrk="1" hangingPunct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3076" name="AutoShape 3"/>
          <p:cNvSpPr>
            <a:spLocks noChangeArrowheads="1"/>
          </p:cNvSpPr>
          <p:nvPr/>
        </p:nvSpPr>
        <p:spPr bwMode="auto">
          <a:xfrm>
            <a:off x="0" y="0"/>
            <a:ext cx="7099300" cy="10234613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9048" tIns="49524" rIns="99048" bIns="49524" anchor="ctr"/>
          <a:lstStyle/>
          <a:p>
            <a:pPr eaLnBrk="1" hangingPunct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2" name="Rectangle 4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071434" cy="50640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7488" tIns="50694" rIns="97488" bIns="50694" numCol="1" anchor="t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100000"/>
              </a:lnSpc>
              <a:buClrTx/>
              <a:buSzPct val="100000"/>
              <a:buFontTx/>
              <a:buNone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pitchFamily="32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4021294" y="0"/>
            <a:ext cx="3071433" cy="50640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7488" tIns="50694" rIns="97488" bIns="50694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buClrTx/>
              <a:buSzPct val="100000"/>
              <a:buFontTx/>
              <a:buNone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pitchFamily="32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9" name="Rectangle 6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93775" y="768350"/>
            <a:ext cx="5106988" cy="3832225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Rectangle 7"/>
          <p:cNvSpPr>
            <a:spLocks noGrp="1" noChangeArrowheads="1"/>
          </p:cNvSpPr>
          <p:nvPr>
            <p:ph type="body"/>
          </p:nvPr>
        </p:nvSpPr>
        <p:spPr bwMode="auto">
          <a:xfrm>
            <a:off x="709930" y="4861441"/>
            <a:ext cx="5674510" cy="460024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7488" tIns="50694" rIns="97488" bIns="50694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noProof="0"/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ftr"/>
          </p:nvPr>
        </p:nvSpPr>
        <p:spPr bwMode="auto">
          <a:xfrm>
            <a:off x="0" y="9721106"/>
            <a:ext cx="3071434" cy="506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7488" tIns="50694" rIns="97488" bIns="50694" numCol="1" anchor="b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100000"/>
              </a:lnSpc>
              <a:buClrTx/>
              <a:buSzPct val="100000"/>
              <a:buFontTx/>
              <a:buNone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itchFamily="16" charset="0"/>
                <a:ea typeface="+mn-ea"/>
                <a:cs typeface="Arial Unicode MS" pitchFamily="32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4021294" y="9721106"/>
            <a:ext cx="3071433" cy="506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7488" tIns="50694" rIns="97488" bIns="50694" numCol="1" anchor="b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buClrTx/>
              <a:buSzPct val="100000"/>
              <a:buFontTx/>
              <a:buNone/>
              <a:tabLst>
                <a:tab pos="784128" algn="l"/>
                <a:tab pos="1568257" algn="l"/>
                <a:tab pos="2352385" algn="l"/>
                <a:tab pos="3136514" algn="l"/>
              </a:tabLst>
              <a:defRPr sz="1300" smtClean="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F48535E5-B001-4441-9F15-2EE6DAA35F9D}" type="slidenum">
              <a:rPr lang="en-GB" altLang="pt-BR"/>
              <a:pPr>
                <a:defRPr/>
              </a:pPr>
              <a:t>‹nº›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20519304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723815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3219054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714293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4209532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2C808C65-3051-4892-8AE9-1D124FFD9FE8}" type="slidenum">
              <a:rPr lang="en-GB" altLang="pt-BR"/>
              <a:pPr>
                <a:spcBef>
                  <a:spcPct val="0"/>
                </a:spcBef>
                <a:buClrTx/>
                <a:buFontTx/>
                <a:buNone/>
              </a:pPr>
              <a:t>1</a:t>
            </a:fld>
            <a:endParaRPr lang="en-GB" altLang="pt-BR"/>
          </a:p>
        </p:txBody>
      </p:sp>
      <p:sp>
        <p:nvSpPr>
          <p:cNvPr id="5123" name="Text Box 1"/>
          <p:cNvSpPr txBox="1">
            <a:spLocks noChangeArrowheads="1"/>
          </p:cNvSpPr>
          <p:nvPr/>
        </p:nvSpPr>
        <p:spPr bwMode="auto">
          <a:xfrm>
            <a:off x="1183217" y="767596"/>
            <a:ext cx="4732867" cy="383798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48" tIns="49524" rIns="99048" bIns="49524" anchor="ctr"/>
          <a:lstStyle/>
          <a:p>
            <a:pPr eaLnBrk="1" hangingPunct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5124" name="Rectangle 2"/>
          <p:cNvSpPr>
            <a:spLocks noGrp="1" noChangeArrowheads="1"/>
          </p:cNvSpPr>
          <p:nvPr>
            <p:ph type="body"/>
          </p:nvPr>
        </p:nvSpPr>
        <p:spPr>
          <a:xfrm>
            <a:off x="709931" y="4861442"/>
            <a:ext cx="5676153" cy="460202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166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723815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3219054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714293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4209532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2C72EACE-3F48-4337-B5A1-C5756F5FC39E}" type="slidenum">
              <a:rPr lang="en-GB" altLang="pt-BR"/>
              <a:pPr>
                <a:spcBef>
                  <a:spcPct val="0"/>
                </a:spcBef>
                <a:buClrTx/>
                <a:buFontTx/>
                <a:buNone/>
              </a:pPr>
              <a:t>6</a:t>
            </a:fld>
            <a:endParaRPr lang="en-GB" altLang="pt-BR"/>
          </a:p>
        </p:txBody>
      </p:sp>
      <p:sp>
        <p:nvSpPr>
          <p:cNvPr id="1341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1750" cy="3833813"/>
          </a:xfrm>
          <a:ln/>
        </p:spPr>
      </p:sp>
      <p:sp>
        <p:nvSpPr>
          <p:cNvPr id="13414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09931" y="4861441"/>
            <a:ext cx="5676153" cy="450074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7458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6195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>
              <a:latin typeface="Times New Roman" panose="02020603050405020304" pitchFamily="18" charset="0"/>
            </a:endParaRPr>
          </a:p>
        </p:txBody>
      </p:sp>
      <p:sp>
        <p:nvSpPr>
          <p:cNvPr id="136196" name="Espaço Reservado para Número de Slide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723815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3219054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714293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4209532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F0482318-B207-4889-97E6-3A2A2AB282E7}" type="slidenum">
              <a:rPr lang="en-GB" altLang="pt-BR"/>
              <a:pPr>
                <a:spcBef>
                  <a:spcPct val="0"/>
                </a:spcBef>
                <a:buClrTx/>
                <a:buFontTx/>
                <a:buNone/>
              </a:pPr>
              <a:t>7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269066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5EB6A39-C7C2-45D9-B070-0B81FAF589D3}" type="slidenum">
              <a:rPr lang="en-GB" altLang="pt-BR"/>
              <a:pPr/>
              <a:t>13</a:t>
            </a:fld>
            <a:endParaRPr lang="en-GB" altLang="pt-BR"/>
          </a:p>
        </p:txBody>
      </p:sp>
      <p:sp>
        <p:nvSpPr>
          <p:cNvPr id="7475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92188" y="768350"/>
            <a:ext cx="5111750" cy="38338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475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09931" y="4861442"/>
            <a:ext cx="5676153" cy="460202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3513540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B368F9C-7E53-4BF6-B107-346F9493B8F4}" type="slidenum">
              <a:rPr lang="en-GB" altLang="pt-BR"/>
              <a:pPr/>
              <a:t>14</a:t>
            </a:fld>
            <a:endParaRPr lang="en-GB" altLang="pt-BR"/>
          </a:p>
        </p:txBody>
      </p:sp>
      <p:sp>
        <p:nvSpPr>
          <p:cNvPr id="65537" name="Text Box 1"/>
          <p:cNvSpPr txBox="1">
            <a:spLocks noChangeArrowheads="1"/>
          </p:cNvSpPr>
          <p:nvPr/>
        </p:nvSpPr>
        <p:spPr bwMode="auto">
          <a:xfrm>
            <a:off x="4022937" y="1"/>
            <a:ext cx="3073077" cy="509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9048" tIns="49524" rIns="99048" bIns="49524" anchor="ctr"/>
          <a:lstStyle/>
          <a:p>
            <a:endParaRPr lang="pt-BR"/>
          </a:p>
        </p:txBody>
      </p:sp>
      <p:sp>
        <p:nvSpPr>
          <p:cNvPr id="65538" name="AutoShape 2"/>
          <p:cNvSpPr>
            <a:spLocks noChangeArrowheads="1"/>
          </p:cNvSpPr>
          <p:nvPr/>
        </p:nvSpPr>
        <p:spPr bwMode="auto">
          <a:xfrm>
            <a:off x="1183217" y="767596"/>
            <a:ext cx="4732867" cy="3837980"/>
          </a:xfrm>
          <a:prstGeom prst="roundRect">
            <a:avLst>
              <a:gd name="adj" fmla="val 46"/>
            </a:avLst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9048" tIns="49524" rIns="99048" bIns="49524" anchor="ctr"/>
          <a:lstStyle/>
          <a:p>
            <a:endParaRPr lang="pt-BR"/>
          </a:p>
        </p:txBody>
      </p:sp>
      <p:sp>
        <p:nvSpPr>
          <p:cNvPr id="65539" name="Rectangle 3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926853" y="5254124"/>
            <a:ext cx="5066469" cy="494673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7938456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1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84922" algn="l"/>
                <a:tab pos="971563" algn="l"/>
                <a:tab pos="1458204" algn="l"/>
                <a:tab pos="1944846" algn="l"/>
                <a:tab pos="2431486" algn="l"/>
                <a:tab pos="2918128" algn="l"/>
                <a:tab pos="3404768" algn="l"/>
                <a:tab pos="3891410" algn="l"/>
                <a:tab pos="4378051" algn="l"/>
                <a:tab pos="4864692" algn="l"/>
                <a:tab pos="5351333" algn="l"/>
                <a:tab pos="5837975" algn="l"/>
                <a:tab pos="6324615" algn="l"/>
                <a:tab pos="6811257" algn="l"/>
                <a:tab pos="7297898" algn="l"/>
                <a:tab pos="7784539" algn="l"/>
                <a:tab pos="8271180" algn="l"/>
                <a:tab pos="8757821" algn="l"/>
                <a:tab pos="9244462" algn="l"/>
                <a:tab pos="9731104" algn="l"/>
              </a:tabLst>
              <a:defRPr sz="1700">
                <a:solidFill>
                  <a:schemeClr val="bg1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84922" algn="l"/>
                <a:tab pos="971563" algn="l"/>
                <a:tab pos="1458204" algn="l"/>
                <a:tab pos="1944846" algn="l"/>
                <a:tab pos="2431486" algn="l"/>
                <a:tab pos="2918128" algn="l"/>
                <a:tab pos="3404768" algn="l"/>
                <a:tab pos="3891410" algn="l"/>
                <a:tab pos="4378051" algn="l"/>
                <a:tab pos="4864692" algn="l"/>
                <a:tab pos="5351333" algn="l"/>
                <a:tab pos="5837975" algn="l"/>
                <a:tab pos="6324615" algn="l"/>
                <a:tab pos="6811257" algn="l"/>
                <a:tab pos="7297898" algn="l"/>
                <a:tab pos="7784539" algn="l"/>
                <a:tab pos="8271180" algn="l"/>
                <a:tab pos="8757821" algn="l"/>
                <a:tab pos="9244462" algn="l"/>
                <a:tab pos="9731104" algn="l"/>
              </a:tabLst>
              <a:defRPr sz="1700">
                <a:solidFill>
                  <a:schemeClr val="bg1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84922" algn="l"/>
                <a:tab pos="971563" algn="l"/>
                <a:tab pos="1458204" algn="l"/>
                <a:tab pos="1944846" algn="l"/>
                <a:tab pos="2431486" algn="l"/>
                <a:tab pos="2918128" algn="l"/>
                <a:tab pos="3404768" algn="l"/>
                <a:tab pos="3891410" algn="l"/>
                <a:tab pos="4378051" algn="l"/>
                <a:tab pos="4864692" algn="l"/>
                <a:tab pos="5351333" algn="l"/>
                <a:tab pos="5837975" algn="l"/>
                <a:tab pos="6324615" algn="l"/>
                <a:tab pos="6811257" algn="l"/>
                <a:tab pos="7297898" algn="l"/>
                <a:tab pos="7784539" algn="l"/>
                <a:tab pos="8271180" algn="l"/>
                <a:tab pos="8757821" algn="l"/>
                <a:tab pos="9244462" algn="l"/>
                <a:tab pos="9731104" algn="l"/>
              </a:tabLst>
              <a:defRPr sz="1700">
                <a:solidFill>
                  <a:schemeClr val="bg1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84922" algn="l"/>
                <a:tab pos="971563" algn="l"/>
                <a:tab pos="1458204" algn="l"/>
                <a:tab pos="1944846" algn="l"/>
                <a:tab pos="2431486" algn="l"/>
                <a:tab pos="2918128" algn="l"/>
                <a:tab pos="3404768" algn="l"/>
                <a:tab pos="3891410" algn="l"/>
                <a:tab pos="4378051" algn="l"/>
                <a:tab pos="4864692" algn="l"/>
                <a:tab pos="5351333" algn="l"/>
                <a:tab pos="5837975" algn="l"/>
                <a:tab pos="6324615" algn="l"/>
                <a:tab pos="6811257" algn="l"/>
                <a:tab pos="7297898" algn="l"/>
                <a:tab pos="7784539" algn="l"/>
                <a:tab pos="8271180" algn="l"/>
                <a:tab pos="8757821" algn="l"/>
                <a:tab pos="9244462" algn="l"/>
                <a:tab pos="9731104" algn="l"/>
              </a:tabLst>
              <a:defRPr sz="1700">
                <a:solidFill>
                  <a:schemeClr val="bg1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84922" algn="l"/>
                <a:tab pos="971563" algn="l"/>
                <a:tab pos="1458204" algn="l"/>
                <a:tab pos="1944846" algn="l"/>
                <a:tab pos="2431486" algn="l"/>
                <a:tab pos="2918128" algn="l"/>
                <a:tab pos="3404768" algn="l"/>
                <a:tab pos="3891410" algn="l"/>
                <a:tab pos="4378051" algn="l"/>
                <a:tab pos="4864692" algn="l"/>
                <a:tab pos="5351333" algn="l"/>
                <a:tab pos="5837975" algn="l"/>
                <a:tab pos="6324615" algn="l"/>
                <a:tab pos="6811257" algn="l"/>
                <a:tab pos="7297898" algn="l"/>
                <a:tab pos="7784539" algn="l"/>
                <a:tab pos="8271180" algn="l"/>
                <a:tab pos="8757821" algn="l"/>
                <a:tab pos="9244462" algn="l"/>
                <a:tab pos="9731104" algn="l"/>
              </a:tabLst>
              <a:defRPr sz="1700">
                <a:solidFill>
                  <a:schemeClr val="bg1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723815" indent="-247620" defTabSz="486642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84922" algn="l"/>
                <a:tab pos="971563" algn="l"/>
                <a:tab pos="1458204" algn="l"/>
                <a:tab pos="1944846" algn="l"/>
                <a:tab pos="2431486" algn="l"/>
                <a:tab pos="2918128" algn="l"/>
                <a:tab pos="3404768" algn="l"/>
                <a:tab pos="3891410" algn="l"/>
                <a:tab pos="4378051" algn="l"/>
                <a:tab pos="4864692" algn="l"/>
                <a:tab pos="5351333" algn="l"/>
                <a:tab pos="5837975" algn="l"/>
                <a:tab pos="6324615" algn="l"/>
                <a:tab pos="6811257" algn="l"/>
                <a:tab pos="7297898" algn="l"/>
                <a:tab pos="7784539" algn="l"/>
                <a:tab pos="8271180" algn="l"/>
                <a:tab pos="8757821" algn="l"/>
                <a:tab pos="9244462" algn="l"/>
                <a:tab pos="9731104" algn="l"/>
              </a:tabLst>
              <a:defRPr sz="1700">
                <a:solidFill>
                  <a:schemeClr val="bg1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3219054" indent="-247620" defTabSz="486642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84922" algn="l"/>
                <a:tab pos="971563" algn="l"/>
                <a:tab pos="1458204" algn="l"/>
                <a:tab pos="1944846" algn="l"/>
                <a:tab pos="2431486" algn="l"/>
                <a:tab pos="2918128" algn="l"/>
                <a:tab pos="3404768" algn="l"/>
                <a:tab pos="3891410" algn="l"/>
                <a:tab pos="4378051" algn="l"/>
                <a:tab pos="4864692" algn="l"/>
                <a:tab pos="5351333" algn="l"/>
                <a:tab pos="5837975" algn="l"/>
                <a:tab pos="6324615" algn="l"/>
                <a:tab pos="6811257" algn="l"/>
                <a:tab pos="7297898" algn="l"/>
                <a:tab pos="7784539" algn="l"/>
                <a:tab pos="8271180" algn="l"/>
                <a:tab pos="8757821" algn="l"/>
                <a:tab pos="9244462" algn="l"/>
                <a:tab pos="9731104" algn="l"/>
              </a:tabLst>
              <a:defRPr sz="1700">
                <a:solidFill>
                  <a:schemeClr val="bg1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714293" indent="-247620" defTabSz="486642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84922" algn="l"/>
                <a:tab pos="971563" algn="l"/>
                <a:tab pos="1458204" algn="l"/>
                <a:tab pos="1944846" algn="l"/>
                <a:tab pos="2431486" algn="l"/>
                <a:tab pos="2918128" algn="l"/>
                <a:tab pos="3404768" algn="l"/>
                <a:tab pos="3891410" algn="l"/>
                <a:tab pos="4378051" algn="l"/>
                <a:tab pos="4864692" algn="l"/>
                <a:tab pos="5351333" algn="l"/>
                <a:tab pos="5837975" algn="l"/>
                <a:tab pos="6324615" algn="l"/>
                <a:tab pos="6811257" algn="l"/>
                <a:tab pos="7297898" algn="l"/>
                <a:tab pos="7784539" algn="l"/>
                <a:tab pos="8271180" algn="l"/>
                <a:tab pos="8757821" algn="l"/>
                <a:tab pos="9244462" algn="l"/>
                <a:tab pos="9731104" algn="l"/>
              </a:tabLst>
              <a:defRPr sz="1700">
                <a:solidFill>
                  <a:schemeClr val="bg1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4209532" indent="-247620" defTabSz="486642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84922" algn="l"/>
                <a:tab pos="971563" algn="l"/>
                <a:tab pos="1458204" algn="l"/>
                <a:tab pos="1944846" algn="l"/>
                <a:tab pos="2431486" algn="l"/>
                <a:tab pos="2918128" algn="l"/>
                <a:tab pos="3404768" algn="l"/>
                <a:tab pos="3891410" algn="l"/>
                <a:tab pos="4378051" algn="l"/>
                <a:tab pos="4864692" algn="l"/>
                <a:tab pos="5351333" algn="l"/>
                <a:tab pos="5837975" algn="l"/>
                <a:tab pos="6324615" algn="l"/>
                <a:tab pos="6811257" algn="l"/>
                <a:tab pos="7297898" algn="l"/>
                <a:tab pos="7784539" algn="l"/>
                <a:tab pos="8271180" algn="l"/>
                <a:tab pos="8757821" algn="l"/>
                <a:tab pos="9244462" algn="l"/>
                <a:tab pos="9731104" algn="l"/>
              </a:tabLst>
              <a:defRPr sz="1700">
                <a:solidFill>
                  <a:schemeClr val="bg1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fld id="{4493C99A-2F19-4554-BECF-2241F10A5F63}" type="slidenum">
              <a:rPr lang="en-GB" altLang="pt-BR" sz="1300">
                <a:solidFill>
                  <a:srgbClr val="000000"/>
                </a:solidFill>
              </a:rPr>
              <a:pPr/>
              <a:t>15</a:t>
            </a:fld>
            <a:endParaRPr lang="en-GB" altLang="pt-BR" sz="1300">
              <a:solidFill>
                <a:srgbClr val="000000"/>
              </a:solidFill>
            </a:endParaRPr>
          </a:p>
        </p:txBody>
      </p:sp>
      <p:sp>
        <p:nvSpPr>
          <p:cNvPr id="50179" name="Text Box 1"/>
          <p:cNvSpPr txBox="1">
            <a:spLocks noChangeArrowheads="1"/>
          </p:cNvSpPr>
          <p:nvPr/>
        </p:nvSpPr>
        <p:spPr bwMode="auto">
          <a:xfrm>
            <a:off x="916993" y="829787"/>
            <a:ext cx="5114125" cy="414715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48" tIns="49524" rIns="99048" bIns="49524" anchor="ctr"/>
          <a:lstStyle/>
          <a:p>
            <a:endParaRPr lang="pt-BR" altLang="pt-BR"/>
          </a:p>
        </p:txBody>
      </p:sp>
      <p:sp>
        <p:nvSpPr>
          <p:cNvPr id="50180" name="Rectangle 2"/>
          <p:cNvSpPr>
            <a:spLocks noGrp="1" noChangeArrowheads="1"/>
          </p:cNvSpPr>
          <p:nvPr>
            <p:ph type="body"/>
          </p:nvPr>
        </p:nvSpPr>
        <p:spPr>
          <a:xfrm>
            <a:off x="926854" y="5254124"/>
            <a:ext cx="5079615" cy="496094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17335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723815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3219054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714293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4209532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FAEADA04-FB37-48C1-B6CB-01F6244D5840}" type="slidenum">
              <a:rPr lang="en-GB" altLang="pt-BR"/>
              <a:pPr>
                <a:spcBef>
                  <a:spcPct val="0"/>
                </a:spcBef>
                <a:buClrTx/>
                <a:buFontTx/>
                <a:buNone/>
              </a:pPr>
              <a:t>17</a:t>
            </a:fld>
            <a:endParaRPr lang="en-GB" altLang="pt-BR"/>
          </a:p>
        </p:txBody>
      </p:sp>
      <p:sp>
        <p:nvSpPr>
          <p:cNvPr id="60419" name="Text Box 1"/>
          <p:cNvSpPr txBox="1">
            <a:spLocks noChangeArrowheads="1"/>
          </p:cNvSpPr>
          <p:nvPr/>
        </p:nvSpPr>
        <p:spPr bwMode="auto">
          <a:xfrm>
            <a:off x="1183217" y="767596"/>
            <a:ext cx="4731224" cy="3836204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48" tIns="49524" rIns="99048" bIns="49524" anchor="ctr"/>
          <a:lstStyle/>
          <a:p>
            <a:pPr eaLnBrk="1" hangingPunct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60420" name="Rectangle 2"/>
          <p:cNvSpPr>
            <a:spLocks noGrp="1" noChangeArrowheads="1"/>
          </p:cNvSpPr>
          <p:nvPr>
            <p:ph type="body"/>
          </p:nvPr>
        </p:nvSpPr>
        <p:spPr>
          <a:xfrm>
            <a:off x="709931" y="4861442"/>
            <a:ext cx="5676153" cy="460202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20194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723815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3219054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714293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4209532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E82CECD4-0FAC-4C32-BE4B-5211EBC82774}" type="slidenum">
              <a:rPr lang="en-GB" altLang="pt-BR"/>
              <a:pPr>
                <a:spcBef>
                  <a:spcPct val="0"/>
                </a:spcBef>
                <a:buClrTx/>
                <a:buFontTx/>
                <a:buNone/>
              </a:pPr>
              <a:t>18</a:t>
            </a:fld>
            <a:endParaRPr lang="en-GB" altLang="pt-BR"/>
          </a:p>
        </p:txBody>
      </p:sp>
      <p:sp>
        <p:nvSpPr>
          <p:cNvPr id="1126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1750" cy="3833813"/>
          </a:xfrm>
          <a:ln/>
        </p:spPr>
      </p:sp>
      <p:sp>
        <p:nvSpPr>
          <p:cNvPr id="1126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09931" y="4861442"/>
            <a:ext cx="5676153" cy="460202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49961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723815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3219054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714293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4209532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4DD044E1-CEA6-41AC-BFAC-F54835AD0A68}" type="slidenum">
              <a:rPr lang="en-GB" altLang="pt-BR"/>
              <a:pPr>
                <a:spcBef>
                  <a:spcPct val="0"/>
                </a:spcBef>
                <a:buClrTx/>
                <a:buFontTx/>
                <a:buNone/>
              </a:pPr>
              <a:t>19</a:t>
            </a:fld>
            <a:endParaRPr lang="en-GB" altLang="pt-BR"/>
          </a:p>
        </p:txBody>
      </p:sp>
      <p:sp>
        <p:nvSpPr>
          <p:cNvPr id="3993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3337" cy="3835400"/>
          </a:xfrm>
          <a:ln/>
        </p:spPr>
      </p:sp>
      <p:sp>
        <p:nvSpPr>
          <p:cNvPr id="3994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09931" y="4861442"/>
            <a:ext cx="5676153" cy="460202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5566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723815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3219054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714293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4209532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76B5EA01-8CC6-4DE9-BEDF-F7AE7802761A}" type="slidenum">
              <a:rPr lang="en-GB" altLang="pt-BR"/>
              <a:pPr>
                <a:spcBef>
                  <a:spcPct val="0"/>
                </a:spcBef>
                <a:buClrTx/>
                <a:buFontTx/>
                <a:buNone/>
              </a:pPr>
              <a:t>20</a:t>
            </a:fld>
            <a:endParaRPr lang="en-GB" altLang="pt-BR"/>
          </a:p>
        </p:txBody>
      </p:sp>
      <p:sp>
        <p:nvSpPr>
          <p:cNvPr id="921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3337" cy="3835400"/>
          </a:xfrm>
          <a:ln/>
        </p:spPr>
      </p:sp>
      <p:sp>
        <p:nvSpPr>
          <p:cNvPr id="92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09931" y="4861442"/>
            <a:ext cx="5676153" cy="460202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3128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723815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3219054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714293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4209532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1D23A905-4675-4ECF-910B-2FEDDE23F0A1}" type="slidenum">
              <a:rPr lang="en-GB" altLang="pt-BR"/>
              <a:pPr>
                <a:spcBef>
                  <a:spcPct val="0"/>
                </a:spcBef>
                <a:buClrTx/>
                <a:buFontTx/>
                <a:buNone/>
              </a:pPr>
              <a:t>21</a:t>
            </a:fld>
            <a:endParaRPr lang="en-GB" altLang="pt-BR"/>
          </a:p>
        </p:txBody>
      </p:sp>
      <p:sp>
        <p:nvSpPr>
          <p:cNvPr id="41987" name="Text Box 1"/>
          <p:cNvSpPr txBox="1">
            <a:spLocks noChangeArrowheads="1"/>
          </p:cNvSpPr>
          <p:nvPr/>
        </p:nvSpPr>
        <p:spPr bwMode="auto">
          <a:xfrm>
            <a:off x="1183217" y="767596"/>
            <a:ext cx="4732867" cy="383798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48" tIns="49524" rIns="99048" bIns="49524" anchor="ctr"/>
          <a:lstStyle/>
          <a:p>
            <a:pPr eaLnBrk="1" hangingPunct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41988" name="Rectangle 2"/>
          <p:cNvSpPr>
            <a:spLocks noGrp="1" noChangeArrowheads="1"/>
          </p:cNvSpPr>
          <p:nvPr>
            <p:ph type="body"/>
          </p:nvPr>
        </p:nvSpPr>
        <p:spPr>
          <a:xfrm>
            <a:off x="709931" y="4861442"/>
            <a:ext cx="5676153" cy="460202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30129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723815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3219054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714293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4209532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F96F2328-A2DA-4E08-B661-6CF6C6B03671}" type="slidenum">
              <a:rPr lang="en-GB" altLang="pt-BR"/>
              <a:pPr>
                <a:spcBef>
                  <a:spcPct val="0"/>
                </a:spcBef>
                <a:buClrTx/>
                <a:buFontTx/>
                <a:buNone/>
              </a:pPr>
              <a:t>22</a:t>
            </a:fld>
            <a:endParaRPr lang="en-GB" altLang="pt-BR"/>
          </a:p>
        </p:txBody>
      </p:sp>
      <p:sp>
        <p:nvSpPr>
          <p:cNvPr id="50179" name="Text Box 1"/>
          <p:cNvSpPr txBox="1">
            <a:spLocks noChangeArrowheads="1"/>
          </p:cNvSpPr>
          <p:nvPr/>
        </p:nvSpPr>
        <p:spPr bwMode="auto">
          <a:xfrm>
            <a:off x="4022937" y="1"/>
            <a:ext cx="3073077" cy="509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9048" tIns="49524" rIns="99048" bIns="49524" anchor="ctr"/>
          <a:lstStyle/>
          <a:p>
            <a:pPr eaLnBrk="1" hangingPunct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50180" name="Text Box 2"/>
          <p:cNvSpPr txBox="1">
            <a:spLocks noChangeArrowheads="1"/>
          </p:cNvSpPr>
          <p:nvPr/>
        </p:nvSpPr>
        <p:spPr bwMode="auto">
          <a:xfrm>
            <a:off x="1183217" y="767596"/>
            <a:ext cx="4731224" cy="383798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48" tIns="49524" rIns="99048" bIns="49524" anchor="ctr"/>
          <a:lstStyle/>
          <a:p>
            <a:pPr eaLnBrk="1" hangingPunct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50181" name="Rectangle 3"/>
          <p:cNvSpPr>
            <a:spLocks noGrp="1" noChangeArrowheads="1"/>
          </p:cNvSpPr>
          <p:nvPr>
            <p:ph type="body"/>
          </p:nvPr>
        </p:nvSpPr>
        <p:spPr>
          <a:xfrm>
            <a:off x="709931" y="4861442"/>
            <a:ext cx="5676153" cy="460202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65899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1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723815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3219054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714293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4209532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99EBCC31-B25C-4259-AC87-4B418B8F3B3C}" type="slidenum">
              <a:rPr lang="en-GB" altLang="pt-BR"/>
              <a:pPr>
                <a:spcBef>
                  <a:spcPct val="0"/>
                </a:spcBef>
                <a:buClrTx/>
                <a:buFontTx/>
                <a:buNone/>
              </a:pPr>
              <a:t>23</a:t>
            </a:fld>
            <a:endParaRPr lang="en-GB" altLang="pt-BR"/>
          </a:p>
        </p:txBody>
      </p:sp>
      <p:sp>
        <p:nvSpPr>
          <p:cNvPr id="52227" name="Text Box 1"/>
          <p:cNvSpPr txBox="1">
            <a:spLocks noChangeArrowheads="1"/>
          </p:cNvSpPr>
          <p:nvPr/>
        </p:nvSpPr>
        <p:spPr bwMode="auto">
          <a:xfrm>
            <a:off x="1209511" y="710738"/>
            <a:ext cx="4836399" cy="3550131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48" tIns="49524" rIns="99048" bIns="49524" anchor="ctr"/>
          <a:lstStyle/>
          <a:p>
            <a:pPr eaLnBrk="1" hangingPunct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52228" name="Rectangle 2"/>
          <p:cNvSpPr>
            <a:spLocks noGrp="1" noChangeArrowheads="1"/>
          </p:cNvSpPr>
          <p:nvPr>
            <p:ph type="body"/>
          </p:nvPr>
        </p:nvSpPr>
        <p:spPr>
          <a:xfrm>
            <a:off x="946574" y="4861442"/>
            <a:ext cx="5183146" cy="458247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9604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723815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3219054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714293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4209532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767D1436-202D-44DF-A378-593DA841F80D}" type="slidenum">
              <a:rPr lang="en-GB" altLang="pt-BR"/>
              <a:pPr>
                <a:spcBef>
                  <a:spcPct val="0"/>
                </a:spcBef>
                <a:buClrTx/>
                <a:buFontTx/>
                <a:buNone/>
              </a:pPr>
              <a:t>24</a:t>
            </a:fld>
            <a:endParaRPr lang="en-GB" altLang="pt-BR"/>
          </a:p>
        </p:txBody>
      </p:sp>
      <p:sp>
        <p:nvSpPr>
          <p:cNvPr id="2150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1750" cy="3833813"/>
          </a:xfrm>
          <a:ln/>
        </p:spPr>
      </p:sp>
      <p:sp>
        <p:nvSpPr>
          <p:cNvPr id="2150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09931" y="4861442"/>
            <a:ext cx="5676153" cy="460202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4387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723815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3219054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714293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4209532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FA31C512-6070-4E8C-B17D-8EF7CD21CC1C}" type="slidenum">
              <a:rPr lang="en-GB" altLang="pt-BR"/>
              <a:pPr>
                <a:spcBef>
                  <a:spcPct val="0"/>
                </a:spcBef>
                <a:buClrTx/>
                <a:buFontTx/>
                <a:buNone/>
              </a:pPr>
              <a:t>25</a:t>
            </a:fld>
            <a:endParaRPr lang="en-GB" altLang="pt-BR"/>
          </a:p>
        </p:txBody>
      </p:sp>
      <p:sp>
        <p:nvSpPr>
          <p:cNvPr id="19459" name="Text Box 1"/>
          <p:cNvSpPr txBox="1">
            <a:spLocks noChangeArrowheads="1"/>
          </p:cNvSpPr>
          <p:nvPr/>
        </p:nvSpPr>
        <p:spPr bwMode="auto">
          <a:xfrm>
            <a:off x="1183217" y="767596"/>
            <a:ext cx="4731224" cy="3836204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48" tIns="49524" rIns="99048" bIns="49524" anchor="ctr"/>
          <a:lstStyle/>
          <a:p>
            <a:pPr eaLnBrk="1" hangingPunct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19460" name="Rectangle 2"/>
          <p:cNvSpPr>
            <a:spLocks noGrp="1" noChangeArrowheads="1"/>
          </p:cNvSpPr>
          <p:nvPr>
            <p:ph type="body"/>
          </p:nvPr>
        </p:nvSpPr>
        <p:spPr>
          <a:xfrm>
            <a:off x="709931" y="4861442"/>
            <a:ext cx="5676153" cy="460202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31474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>
              <a:latin typeface="Times New Roman" panose="02020603050405020304" pitchFamily="18" charset="0"/>
            </a:endParaRPr>
          </a:p>
        </p:txBody>
      </p:sp>
      <p:sp>
        <p:nvSpPr>
          <p:cNvPr id="58372" name="Espaço Reservado para Número de Slide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723815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3219054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714293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4209532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514BF6AD-502D-4CFB-9A65-BE066D0BD26F}" type="slidenum">
              <a:rPr lang="en-GB" altLang="pt-BR"/>
              <a:pPr>
                <a:spcBef>
                  <a:spcPct val="0"/>
                </a:spcBef>
                <a:buClrTx/>
                <a:buFontTx/>
                <a:buNone/>
              </a:pPr>
              <a:t>26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31022717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723815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3219054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714293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4209532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844F33F3-4A66-428F-9F4E-3B15B776B9D7}" type="slidenum">
              <a:rPr lang="en-GB" altLang="pt-BR"/>
              <a:pPr>
                <a:spcBef>
                  <a:spcPct val="0"/>
                </a:spcBef>
                <a:buClrTx/>
                <a:buFontTx/>
                <a:buNone/>
              </a:pPr>
              <a:t>27</a:t>
            </a:fld>
            <a:endParaRPr lang="en-GB" altLang="pt-BR"/>
          </a:p>
        </p:txBody>
      </p:sp>
      <p:sp>
        <p:nvSpPr>
          <p:cNvPr id="7065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3337" cy="3835400"/>
          </a:xfrm>
          <a:ln/>
        </p:spPr>
      </p:sp>
      <p:sp>
        <p:nvSpPr>
          <p:cNvPr id="7066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09931" y="4861442"/>
            <a:ext cx="5676153" cy="460202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89532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723815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3219054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714293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4209532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188ECA8E-F714-4DA6-BDAC-11DC64047B88}" type="slidenum">
              <a:rPr lang="en-GB" altLang="pt-BR"/>
              <a:pPr>
                <a:spcBef>
                  <a:spcPct val="0"/>
                </a:spcBef>
                <a:buClrTx/>
                <a:buFontTx/>
                <a:buNone/>
              </a:pPr>
              <a:t>29</a:t>
            </a:fld>
            <a:endParaRPr lang="en-GB" altLang="pt-BR"/>
          </a:p>
        </p:txBody>
      </p:sp>
      <p:sp>
        <p:nvSpPr>
          <p:cNvPr id="1280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3337" cy="3835400"/>
          </a:xfrm>
          <a:ln/>
        </p:spPr>
      </p:sp>
      <p:sp>
        <p:nvSpPr>
          <p:cNvPr id="1280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09931" y="4861442"/>
            <a:ext cx="5676153" cy="460202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39351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723815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3219054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714293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4209532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F11D5869-4AD8-4BB0-B362-AF8350E9D174}" type="slidenum">
              <a:rPr lang="en-GB" altLang="pt-BR"/>
              <a:pPr>
                <a:spcBef>
                  <a:spcPct val="0"/>
                </a:spcBef>
                <a:buClrTx/>
                <a:buFontTx/>
                <a:buNone/>
              </a:pPr>
              <a:t>30</a:t>
            </a:fld>
            <a:endParaRPr lang="en-GB" altLang="pt-BR"/>
          </a:p>
        </p:txBody>
      </p:sp>
      <p:sp>
        <p:nvSpPr>
          <p:cNvPr id="80899" name="Text Box 1"/>
          <p:cNvSpPr txBox="1">
            <a:spLocks noChangeArrowheads="1"/>
          </p:cNvSpPr>
          <p:nvPr/>
        </p:nvSpPr>
        <p:spPr bwMode="auto">
          <a:xfrm>
            <a:off x="0" y="339378"/>
            <a:ext cx="1644" cy="1776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48" tIns="49524" rIns="99048" bIns="49524" anchor="ctr"/>
          <a:lstStyle/>
          <a:p>
            <a:pPr eaLnBrk="1" hangingPunct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80900" name="Rectangle 2"/>
          <p:cNvSpPr>
            <a:spLocks noGrp="1" noChangeArrowheads="1"/>
          </p:cNvSpPr>
          <p:nvPr>
            <p:ph type="body"/>
          </p:nvPr>
        </p:nvSpPr>
        <p:spPr>
          <a:xfrm>
            <a:off x="709931" y="4861442"/>
            <a:ext cx="5676153" cy="460202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9458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723815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3219054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714293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4209532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1402150A-A38B-462B-B326-EAB52A7DA2B5}" type="slidenum">
              <a:rPr lang="en-GB" altLang="pt-BR"/>
              <a:pPr>
                <a:spcBef>
                  <a:spcPct val="0"/>
                </a:spcBef>
                <a:buClrTx/>
                <a:buFontTx/>
                <a:buNone/>
              </a:pPr>
              <a:t>31</a:t>
            </a:fld>
            <a:endParaRPr lang="en-GB" altLang="pt-BR"/>
          </a:p>
        </p:txBody>
      </p:sp>
      <p:sp>
        <p:nvSpPr>
          <p:cNvPr id="99331" name="Text Box 1"/>
          <p:cNvSpPr txBox="1">
            <a:spLocks noChangeArrowheads="1"/>
          </p:cNvSpPr>
          <p:nvPr/>
        </p:nvSpPr>
        <p:spPr bwMode="auto">
          <a:xfrm>
            <a:off x="1183217" y="767596"/>
            <a:ext cx="4732867" cy="383798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48" tIns="49524" rIns="99048" bIns="49524" anchor="ctr"/>
          <a:lstStyle/>
          <a:p>
            <a:pPr eaLnBrk="1" hangingPunct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99332" name="Rectangle 2"/>
          <p:cNvSpPr>
            <a:spLocks noGrp="1" noChangeArrowheads="1"/>
          </p:cNvSpPr>
          <p:nvPr>
            <p:ph type="body"/>
          </p:nvPr>
        </p:nvSpPr>
        <p:spPr>
          <a:xfrm>
            <a:off x="709931" y="4861442"/>
            <a:ext cx="5676153" cy="460202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71271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388376C-FF22-4A7A-8711-5BFF32994641}" type="slidenum">
              <a:rPr lang="en-GB" altLang="pt-BR"/>
              <a:pPr/>
              <a:t>33</a:t>
            </a:fld>
            <a:endParaRPr lang="en-GB" altLang="pt-BR"/>
          </a:p>
        </p:txBody>
      </p:sp>
      <p:sp>
        <p:nvSpPr>
          <p:cNvPr id="7475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715963" y="830263"/>
            <a:ext cx="5492750" cy="411956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475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926853" y="5254124"/>
            <a:ext cx="5066469" cy="494673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7052361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9EA4BBE-FC60-4E67-8C3C-0C4729F25EC1}" type="slidenum">
              <a:rPr lang="en-GB" altLang="pt-BR"/>
              <a:pPr/>
              <a:t>34</a:t>
            </a:fld>
            <a:endParaRPr lang="en-GB" altLang="pt-BR"/>
          </a:p>
        </p:txBody>
      </p:sp>
      <p:sp>
        <p:nvSpPr>
          <p:cNvPr id="7782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715963" y="830263"/>
            <a:ext cx="5492750" cy="411956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782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926853" y="5254124"/>
            <a:ext cx="5066469" cy="494673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9800870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7043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>
              <a:latin typeface="Times New Roman" panose="02020603050405020304" pitchFamily="18" charset="0"/>
            </a:endParaRPr>
          </a:p>
        </p:txBody>
      </p:sp>
      <p:sp>
        <p:nvSpPr>
          <p:cNvPr id="87044" name="Espaço Reservado para Número de Slide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723815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3219054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714293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4209532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97BC86D7-DFD3-47BC-83A3-A3F5902208CE}" type="slidenum">
              <a:rPr lang="en-GB" altLang="pt-BR"/>
              <a:pPr>
                <a:spcBef>
                  <a:spcPct val="0"/>
                </a:spcBef>
                <a:buClrTx/>
                <a:buFontTx/>
                <a:buNone/>
              </a:pPr>
              <a:t>36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204261012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723815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3219054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714293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4209532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A683A0F8-7497-4F68-A44A-00498A54BCB5}" type="slidenum">
              <a:rPr lang="en-GB" altLang="pt-BR"/>
              <a:pPr>
                <a:spcBef>
                  <a:spcPct val="0"/>
                </a:spcBef>
                <a:buClrTx/>
                <a:buFontTx/>
                <a:buNone/>
              </a:pPr>
              <a:t>37</a:t>
            </a:fld>
            <a:endParaRPr lang="en-GB" altLang="pt-BR"/>
          </a:p>
        </p:txBody>
      </p:sp>
      <p:sp>
        <p:nvSpPr>
          <p:cNvPr id="93187" name="Text Box 1"/>
          <p:cNvSpPr txBox="1">
            <a:spLocks noChangeArrowheads="1"/>
          </p:cNvSpPr>
          <p:nvPr/>
        </p:nvSpPr>
        <p:spPr bwMode="auto">
          <a:xfrm>
            <a:off x="1183217" y="767596"/>
            <a:ext cx="4732867" cy="383798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48" tIns="49524" rIns="99048" bIns="49524" anchor="ctr"/>
          <a:lstStyle/>
          <a:p>
            <a:pPr eaLnBrk="1" hangingPunct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93188" name="Rectangle 2"/>
          <p:cNvSpPr>
            <a:spLocks noGrp="1" noChangeArrowheads="1"/>
          </p:cNvSpPr>
          <p:nvPr>
            <p:ph type="body"/>
          </p:nvPr>
        </p:nvSpPr>
        <p:spPr>
          <a:xfrm>
            <a:off x="709931" y="4861442"/>
            <a:ext cx="5676153" cy="460202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95029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723815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3219054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714293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4209532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36768B38-80AB-49BD-B3C0-E5AFE5564A0F}" type="slidenum">
              <a:rPr lang="en-GB" altLang="pt-BR"/>
              <a:pPr>
                <a:spcBef>
                  <a:spcPct val="0"/>
                </a:spcBef>
                <a:buClrTx/>
                <a:buFontTx/>
                <a:buNone/>
              </a:pPr>
              <a:t>38</a:t>
            </a:fld>
            <a:endParaRPr lang="en-GB" altLang="pt-BR"/>
          </a:p>
        </p:txBody>
      </p:sp>
      <p:sp>
        <p:nvSpPr>
          <p:cNvPr id="97283" name="Text Box 1"/>
          <p:cNvSpPr txBox="1">
            <a:spLocks noChangeArrowheads="1"/>
          </p:cNvSpPr>
          <p:nvPr/>
        </p:nvSpPr>
        <p:spPr bwMode="auto">
          <a:xfrm>
            <a:off x="1183217" y="767596"/>
            <a:ext cx="4732867" cy="383798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48" tIns="49524" rIns="99048" bIns="49524" anchor="ctr"/>
          <a:lstStyle/>
          <a:p>
            <a:pPr eaLnBrk="1" hangingPunct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97284" name="Rectangle 2"/>
          <p:cNvSpPr>
            <a:spLocks noGrp="1" noChangeArrowheads="1"/>
          </p:cNvSpPr>
          <p:nvPr>
            <p:ph type="body"/>
          </p:nvPr>
        </p:nvSpPr>
        <p:spPr>
          <a:xfrm>
            <a:off x="709931" y="4861442"/>
            <a:ext cx="5676153" cy="460202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30298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723815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3219054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714293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4209532" indent="-247620" defTabSz="486642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84128" algn="l"/>
                <a:tab pos="1568257" algn="l"/>
                <a:tab pos="2352385" algn="l"/>
                <a:tab pos="3136514" algn="l"/>
              </a:tabLst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FD71F28D-AE40-4685-BFC3-25ECE6D8FD6B}" type="slidenum">
              <a:rPr lang="en-GB" altLang="pt-BR"/>
              <a:pPr>
                <a:spcBef>
                  <a:spcPct val="0"/>
                </a:spcBef>
                <a:buClrTx/>
                <a:buFontTx/>
                <a:buNone/>
              </a:pPr>
              <a:t>44</a:t>
            </a:fld>
            <a:endParaRPr lang="en-GB" altLang="pt-BR"/>
          </a:p>
        </p:txBody>
      </p:sp>
      <p:sp>
        <p:nvSpPr>
          <p:cNvPr id="138243" name="Text Box 1"/>
          <p:cNvSpPr txBox="1">
            <a:spLocks noChangeArrowheads="1"/>
          </p:cNvSpPr>
          <p:nvPr/>
        </p:nvSpPr>
        <p:spPr bwMode="auto">
          <a:xfrm>
            <a:off x="1183217" y="767596"/>
            <a:ext cx="4732867" cy="383798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9048" tIns="49524" rIns="99048" bIns="49524" anchor="ctr"/>
          <a:lstStyle/>
          <a:p>
            <a:pPr eaLnBrk="1" hangingPunct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138244" name="Rectangle 2"/>
          <p:cNvSpPr>
            <a:spLocks noGrp="1" noChangeArrowheads="1"/>
          </p:cNvSpPr>
          <p:nvPr>
            <p:ph type="body"/>
          </p:nvPr>
        </p:nvSpPr>
        <p:spPr>
          <a:xfrm>
            <a:off x="709931" y="4861442"/>
            <a:ext cx="5676153" cy="460202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06582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C777FD-749A-41EA-BBE3-46CD792E3215}" type="slidenum">
              <a:rPr lang="en-GB" altLang="pt-BR" smtClean="0"/>
              <a:pPr>
                <a:defRPr/>
              </a:pPr>
              <a:t>‹nº›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4034707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968611-C18E-47D7-B0C7-9B51B7F52673}" type="slidenum">
              <a:rPr lang="en-GB" altLang="pt-BR" smtClean="0"/>
              <a:pPr>
                <a:defRPr/>
              </a:pPr>
              <a:t>‹nº›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732100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9B2A6B-E212-4B49-81BC-7AA169B977D7}" type="slidenum">
              <a:rPr lang="en-GB" altLang="pt-BR" smtClean="0"/>
              <a:pPr>
                <a:defRPr/>
              </a:pPr>
              <a:t>‹nº›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1889954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D82F74-148C-406C-8671-458714E6A8FE}" type="slidenum">
              <a:rPr lang="en-GB" altLang="pt-BR" smtClean="0"/>
              <a:pPr>
                <a:defRPr/>
              </a:pPr>
              <a:t>‹nº›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3719818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EC7183-4179-45CC-AF55-4E2576917DEE}" type="slidenum">
              <a:rPr lang="en-GB" altLang="pt-BR" smtClean="0"/>
              <a:pPr>
                <a:defRPr/>
              </a:pPr>
              <a:t>‹nº›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1475870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F57B8C-78C5-438E-8A3C-4F754D29211D}" type="slidenum">
              <a:rPr lang="en-GB" altLang="pt-BR" smtClean="0"/>
              <a:pPr>
                <a:defRPr/>
              </a:pPr>
              <a:t>‹nº›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2079700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846544-015B-44CA-BF4A-1CF5051EFD05}" type="slidenum">
              <a:rPr lang="en-GB" altLang="pt-BR" smtClean="0"/>
              <a:pPr>
                <a:defRPr/>
              </a:pPr>
              <a:t>‹nº›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350440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129141-1745-471A-AFFC-1D6FFEE98BEA}" type="slidenum">
              <a:rPr lang="en-GB" altLang="pt-BR" smtClean="0"/>
              <a:pPr>
                <a:defRPr/>
              </a:pPr>
              <a:t>‹nº›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3173152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AE5180-9641-4BE4-AD0A-5604DD2B31A9}" type="slidenum">
              <a:rPr lang="en-GB" altLang="pt-BR" smtClean="0"/>
              <a:pPr>
                <a:defRPr/>
              </a:pPr>
              <a:t>‹nº›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215280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D16EA6-6D18-43A2-8E5B-3AF9DA21ADC5}" type="slidenum">
              <a:rPr lang="en-GB" altLang="pt-BR" smtClean="0"/>
              <a:pPr>
                <a:defRPr/>
              </a:pPr>
              <a:t>‹nº›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2495285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2FD84C-47F9-47D8-B23E-4CD1DA92064A}" type="slidenum">
              <a:rPr lang="en-GB" altLang="pt-BR" smtClean="0"/>
              <a:pPr>
                <a:defRPr/>
              </a:pPr>
              <a:t>‹nº›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34668434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1676400"/>
            <a:ext cx="7767638" cy="1824038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A4ADB-F3DA-4020-B66F-2ABD248EFCE2}" type="slidenum">
              <a:rPr lang="en-GB" altLang="pt-BR"/>
              <a:pPr>
                <a:defRPr/>
              </a:pPr>
              <a:t>‹nº›</a:t>
            </a:fld>
            <a:endParaRPr lang="en-GB" altLang="pt-BR"/>
          </a:p>
        </p:txBody>
      </p:sp>
    </p:spTree>
    <p:extLst>
      <p:ext uri="{BB962C8B-B14F-4D97-AF65-F5344CB8AC3E}">
        <p14:creationId xmlns:p14="http://schemas.microsoft.com/office/powerpoint/2010/main" val="5258372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CE768-6C4C-42E5-A61F-70504D48C4BB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3282-8696-4724-BFF2-A242407CF9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58475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CE768-6C4C-42E5-A61F-70504D48C4BB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3282-8696-4724-BFF2-A242407CF9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31283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CE768-6C4C-42E5-A61F-70504D48C4BB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3282-8696-4724-BFF2-A242407CF9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38688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CE768-6C4C-42E5-A61F-70504D48C4BB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3282-8696-4724-BFF2-A242407CF9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03591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CE768-6C4C-42E5-A61F-70504D48C4BB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3282-8696-4724-BFF2-A242407CF9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21990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CE768-6C4C-42E5-A61F-70504D48C4BB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3282-8696-4724-BFF2-A242407CF9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2973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CE768-6C4C-42E5-A61F-70504D48C4BB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3282-8696-4724-BFF2-A242407CF9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0788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CE768-6C4C-42E5-A61F-70504D48C4BB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3282-8696-4724-BFF2-A242407CF9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87513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CE768-6C4C-42E5-A61F-70504D48C4BB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3282-8696-4724-BFF2-A242407CF9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12316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CE768-6C4C-42E5-A61F-70504D48C4BB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3282-8696-4724-BFF2-A242407CF9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56506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CE768-6C4C-42E5-A61F-70504D48C4BB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3282-8696-4724-BFF2-A242407CF9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79241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ítulo e 4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sz="quarter"/>
          </p:nvPr>
        </p:nvSpPr>
        <p:spPr>
          <a:xfrm>
            <a:off x="457200" y="279400"/>
            <a:ext cx="8224838" cy="1568450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981200"/>
            <a:ext cx="4035425" cy="2057400"/>
          </a:xfrm>
        </p:spPr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4645025" y="1981200"/>
            <a:ext cx="4037013" cy="2057400"/>
          </a:xfrm>
        </p:spPr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3"/>
          </p:nvPr>
        </p:nvSpPr>
        <p:spPr>
          <a:xfrm>
            <a:off x="457200" y="4191000"/>
            <a:ext cx="4035425" cy="2058988"/>
          </a:xfrm>
        </p:spPr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4191000"/>
            <a:ext cx="4037013" cy="2058988"/>
          </a:xfrm>
        </p:spPr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</p:spTree>
    <p:extLst>
      <p:ext uri="{BB962C8B-B14F-4D97-AF65-F5344CB8AC3E}">
        <p14:creationId xmlns:p14="http://schemas.microsoft.com/office/powerpoint/2010/main" val="22139961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ítulo e gráfi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224838" cy="1568450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Gráfico 2"/>
          <p:cNvSpPr>
            <a:spLocks noGrp="1"/>
          </p:cNvSpPr>
          <p:nvPr>
            <p:ph type="chart" idx="1"/>
          </p:nvPr>
        </p:nvSpPr>
        <p:spPr>
          <a:xfrm>
            <a:off x="457200" y="1981200"/>
            <a:ext cx="8224838" cy="4268788"/>
          </a:xfrm>
        </p:spPr>
        <p:txBody>
          <a:bodyPr/>
          <a:lstStyle/>
          <a:p>
            <a:pPr lvl="0"/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29799337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224838" cy="1568450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5425" cy="4268788"/>
          </a:xfrm>
        </p:spPr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5025" y="1981200"/>
            <a:ext cx="4037013" cy="4268788"/>
          </a:xfrm>
        </p:spPr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</p:spTree>
    <p:extLst>
      <p:ext uri="{BB962C8B-B14F-4D97-AF65-F5344CB8AC3E}">
        <p14:creationId xmlns:p14="http://schemas.microsoft.com/office/powerpoint/2010/main" val="6611949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9400"/>
            <a:ext cx="8224838" cy="1568450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</p:spTree>
    <p:extLst>
      <p:ext uri="{BB962C8B-B14F-4D97-AF65-F5344CB8AC3E}">
        <p14:creationId xmlns:p14="http://schemas.microsoft.com/office/powerpoint/2010/main" val="852736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FCE768-6C4C-42E5-A61F-70504D48C4BB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53282-8696-4724-BFF2-A242407CF9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5604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FCE768-6C4C-42E5-A61F-70504D48C4BB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53282-8696-4724-BFF2-A242407CF9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3105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  <p:sldLayoutId id="2147483707" r:id="rId15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nato.sabbatini.com/index.php?pg=Research-EMFHealth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Mobile_phone_radiation_and_health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7.emf"/><Relationship Id="rId4" Type="http://schemas.openxmlformats.org/officeDocument/2006/relationships/oleObject" Target="../embeddings/oleObject1.bin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ebp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://www.icnirp.org/" TargetMode="Externa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7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9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br.groups.yahoo.com/neo/groups/CEM-Saude/info" TargetMode="External"/><Relationship Id="rId2" Type="http://schemas.openxmlformats.org/officeDocument/2006/relationships/hyperlink" Target="http://www.wireless-health.org.br/" TargetMode="Externa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mailto:renato@sabbatini.com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396081" y="2762834"/>
            <a:ext cx="8351837" cy="1963986"/>
          </a:xfrm>
        </p:spPr>
        <p:txBody>
          <a:bodyPr anchor="b">
            <a:noAutofit/>
          </a:bodyPr>
          <a:lstStyle/>
          <a:p>
            <a:pPr algn="r">
              <a:lnSpc>
                <a:spcPct val="12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pt-BR" sz="2800" b="1" dirty="0">
                <a:solidFill>
                  <a:srgbClr val="0070C0"/>
                </a:solidFill>
              </a:rPr>
              <a:t>Radiações não ionizantes emitidas pela telefonia celular: revisão das evidências científicas (4G e 5G) e posicionamento das autoridades internacionais </a:t>
            </a:r>
            <a:endParaRPr lang="pt-BR" altLang="pt-BR" sz="2800" b="1" dirty="0">
              <a:solidFill>
                <a:srgbClr val="0070C0"/>
              </a:solidFill>
              <a:effectLst/>
            </a:endParaRP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2743200" y="5157788"/>
            <a:ext cx="6400800" cy="15509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normAutofit/>
          </a:bodyPr>
          <a:lstStyle/>
          <a:p>
            <a:pPr marL="0" indent="0" algn="r" eaLnBrk="1" hangingPunct="1">
              <a:lnSpc>
                <a:spcPct val="100000"/>
              </a:lnSpc>
              <a:spcBef>
                <a:spcPts val="700"/>
              </a:spcBef>
              <a:buClrTx/>
              <a:buSzPct val="65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pt-BR" sz="2800" dirty="0">
                <a:effectLst/>
              </a:rPr>
              <a:t>Prof. Dr. Renato M.E. </a:t>
            </a:r>
            <a:r>
              <a:rPr lang="pt-BR" altLang="pt-BR" sz="2800" dirty="0" err="1">
                <a:effectLst/>
              </a:rPr>
              <a:t>Sabbatini</a:t>
            </a:r>
            <a:r>
              <a:rPr lang="pt-BR" altLang="pt-BR" sz="2800" dirty="0">
                <a:effectLst/>
              </a:rPr>
              <a:t>, PhD</a:t>
            </a:r>
          </a:p>
          <a:p>
            <a:pPr marL="0" indent="0" algn="r" eaLnBrk="1" hangingPunct="1">
              <a:lnSpc>
                <a:spcPct val="100000"/>
              </a:lnSpc>
              <a:spcBef>
                <a:spcPts val="700"/>
              </a:spcBef>
              <a:buClrTx/>
              <a:buSzPct val="65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pt-BR" sz="2800" dirty="0">
                <a:effectLst/>
              </a:rPr>
              <a:t>Instituto HL7 e UNICAMP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32656"/>
            <a:ext cx="3843985" cy="2212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>
            <a:extLst>
              <a:ext uri="{FF2B5EF4-FFF2-40B4-BE49-F238E27FC236}">
                <a16:creationId xmlns:a16="http://schemas.microsoft.com/office/drawing/2014/main" id="{77D04ACE-7D8A-4160-9BC3-BA5467C03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>
                <a:solidFill>
                  <a:srgbClr val="002060"/>
                </a:solidFill>
              </a:rPr>
              <a:t>Renato Marcos Endrizzi Sabbatini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3ACA4948-26BD-44B4-9287-9B618C7409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431" y="1690689"/>
            <a:ext cx="7886700" cy="4351338"/>
          </a:xfrm>
        </p:spPr>
        <p:txBody>
          <a:bodyPr>
            <a:normAutofit lnSpcReduction="10000"/>
          </a:bodyPr>
          <a:lstStyle/>
          <a:p>
            <a:pPr>
              <a:buClr>
                <a:srgbClr val="0070C0"/>
              </a:buClr>
              <a:buSzPct val="125000"/>
              <a:buFont typeface="Wingdings" panose="05000000000000000000" pitchFamily="2" charset="2"/>
              <a:buChar char="§"/>
            </a:pPr>
            <a:r>
              <a:rPr lang="pt-BR" dirty="0"/>
              <a:t>Biomédico graduado e doutorado pela Faculdade de Medicina de Ribeirão Preto da Universidade de São Paulo (1968 e 1977, em Fisiologia e Biofísica)</a:t>
            </a:r>
          </a:p>
          <a:p>
            <a:pPr>
              <a:buClr>
                <a:srgbClr val="0070C0"/>
              </a:buClr>
              <a:buSzPct val="125000"/>
              <a:buFont typeface="Wingdings" panose="05000000000000000000" pitchFamily="2" charset="2"/>
              <a:buChar char="§"/>
            </a:pPr>
            <a:r>
              <a:rPr lang="pt-BR" dirty="0"/>
              <a:t>Pesquisador Convidado do Instituto Max Planck de Neurobiologia, em Munique, Alemanha (1977-1979);</a:t>
            </a:r>
          </a:p>
          <a:p>
            <a:pPr>
              <a:buClr>
                <a:srgbClr val="0070C0"/>
              </a:buClr>
              <a:buSzPct val="125000"/>
              <a:buFont typeface="Wingdings" panose="05000000000000000000" pitchFamily="2" charset="2"/>
              <a:buChar char="§"/>
            </a:pPr>
            <a:r>
              <a:rPr lang="pt-BR" dirty="0"/>
              <a:t>Fellow da </a:t>
            </a:r>
            <a:r>
              <a:rPr lang="pt-BR" dirty="0" err="1"/>
              <a:t>International</a:t>
            </a:r>
            <a:r>
              <a:rPr lang="pt-BR" dirty="0"/>
              <a:t> </a:t>
            </a:r>
            <a:r>
              <a:rPr lang="pt-BR" dirty="0" err="1"/>
              <a:t>Academy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Health </a:t>
            </a:r>
            <a:r>
              <a:rPr lang="pt-BR" dirty="0" err="1"/>
              <a:t>Sciences</a:t>
            </a:r>
            <a:r>
              <a:rPr lang="pt-BR" dirty="0"/>
              <a:t> </a:t>
            </a:r>
            <a:r>
              <a:rPr lang="pt-BR" dirty="0" err="1"/>
              <a:t>Informatics</a:t>
            </a:r>
            <a:r>
              <a:rPr lang="pt-BR" dirty="0"/>
              <a:t>;</a:t>
            </a:r>
          </a:p>
          <a:p>
            <a:pPr>
              <a:buClr>
                <a:srgbClr val="0070C0"/>
              </a:buClr>
              <a:buSzPct val="125000"/>
              <a:buFont typeface="Wingdings" panose="05000000000000000000" pitchFamily="2" charset="2"/>
              <a:buChar char="§"/>
            </a:pPr>
            <a:r>
              <a:rPr lang="pt-BR" dirty="0"/>
              <a:t>Foi professor e pesquisador das Faculdades de Medicina da USP e da UNICAMP, nas áreas de fisiologia e tecnologias de informação e comunicação em medicina e saúde (1970-2003);</a:t>
            </a:r>
          </a:p>
          <a:p>
            <a:pPr>
              <a:buClr>
                <a:srgbClr val="0070C0"/>
              </a:buClr>
              <a:buSzPct val="125000"/>
              <a:buFont typeface="Wingdings" panose="05000000000000000000" pitchFamily="2" charset="2"/>
              <a:buChar char="§"/>
            </a:pPr>
            <a:r>
              <a:rPr lang="pt-BR" dirty="0"/>
              <a:t>Fundador do Centro Internacional de Estudos em Comunicação Móvel e Saúde Humana do Instituto Edumed;</a:t>
            </a:r>
          </a:p>
          <a:p>
            <a:pPr>
              <a:buClr>
                <a:srgbClr val="0070C0"/>
              </a:buClr>
              <a:buSzPct val="125000"/>
              <a:buFont typeface="Wingdings" panose="05000000000000000000" pitchFamily="2" charset="2"/>
              <a:buChar char="§"/>
            </a:pPr>
            <a:r>
              <a:rPr lang="pt-BR" dirty="0"/>
              <a:t>Coordenador do </a:t>
            </a:r>
            <a:r>
              <a:rPr lang="pt-BR" dirty="0" err="1"/>
              <a:t>Latin</a:t>
            </a:r>
            <a:r>
              <a:rPr lang="pt-BR" dirty="0"/>
              <a:t> American Science </a:t>
            </a:r>
            <a:r>
              <a:rPr lang="pt-BR" dirty="0" err="1"/>
              <a:t>Committe</a:t>
            </a:r>
            <a:r>
              <a:rPr lang="pt-BR" dirty="0"/>
              <a:t> on High </a:t>
            </a:r>
            <a:r>
              <a:rPr lang="pt-BR" dirty="0" err="1"/>
              <a:t>Frequency</a:t>
            </a:r>
            <a:r>
              <a:rPr lang="pt-BR" dirty="0"/>
              <a:t> </a:t>
            </a:r>
            <a:r>
              <a:rPr lang="pt-BR" dirty="0" err="1"/>
              <a:t>Electromagnetic</a:t>
            </a:r>
            <a:r>
              <a:rPr lang="pt-BR" dirty="0"/>
              <a:t> </a:t>
            </a:r>
            <a:r>
              <a:rPr lang="pt-BR" dirty="0" err="1"/>
              <a:t>Fields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Human</a:t>
            </a:r>
            <a:r>
              <a:rPr lang="pt-BR" dirty="0"/>
              <a:t> Health (2010-).</a:t>
            </a:r>
          </a:p>
          <a:p>
            <a:pPr>
              <a:buClr>
                <a:srgbClr val="0070C0"/>
              </a:buClr>
              <a:buSzPct val="125000"/>
              <a:buFont typeface="Wingdings" panose="05000000000000000000" pitchFamily="2" charset="2"/>
              <a:buChar char="§"/>
            </a:pPr>
            <a:r>
              <a:rPr lang="pt-BR" dirty="0"/>
              <a:t>Consultor da Organização Mundial de Saúde.</a:t>
            </a:r>
          </a:p>
        </p:txBody>
      </p:sp>
    </p:spTree>
    <p:extLst>
      <p:ext uri="{BB962C8B-B14F-4D97-AF65-F5344CB8AC3E}">
        <p14:creationId xmlns:p14="http://schemas.microsoft.com/office/powerpoint/2010/main" val="2026585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C200EE24-43A5-43CC-ADFC-8F22EAB79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Linha de pesquisa, educação e divulgação em Campos Eletromagnéticos e Saúde (1998-)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498CF10-C82B-43F8-83D3-2241ED491C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267" y="1844824"/>
            <a:ext cx="8455465" cy="3606007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4BC8437C-E6B9-4F9C-A973-3DB0DFA3577A}"/>
              </a:ext>
            </a:extLst>
          </p:cNvPr>
          <p:cNvSpPr txBox="1"/>
          <p:nvPr/>
        </p:nvSpPr>
        <p:spPr>
          <a:xfrm>
            <a:off x="1130722" y="5949280"/>
            <a:ext cx="7372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>
                <a:solidFill>
                  <a:schemeClr val="tx1"/>
                </a:solidFill>
                <a:hlinkClick r:id="rId3"/>
              </a:rPr>
              <a:t>https://www.renato.sabbatini.com/index.php?pg=Research-EMFHealth</a:t>
            </a:r>
            <a:r>
              <a:rPr lang="pt-BR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858072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D5CE41E6-3891-4B13-AC0B-F1F3510A9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>
                <a:solidFill>
                  <a:srgbClr val="0070C0"/>
                </a:solidFill>
              </a:rPr>
              <a:t>Primeiro artigo publicado na imprensa (1998)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2EC46117-599F-4819-99C4-55A90D7DF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792" y="1690689"/>
            <a:ext cx="8316416" cy="3590757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42787546-55D3-4CF8-8705-1F8AAC1E4D4F}"/>
              </a:ext>
            </a:extLst>
          </p:cNvPr>
          <p:cNvSpPr txBox="1"/>
          <p:nvPr/>
        </p:nvSpPr>
        <p:spPr>
          <a:xfrm>
            <a:off x="1619672" y="58772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024131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806AAE-F3D1-428F-88DB-84D95F6C7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>
                <a:solidFill>
                  <a:srgbClr val="0070C0"/>
                </a:solidFill>
              </a:rPr>
              <a:t>Primeiro artigo na Wikipedia em inglês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BB8D17F5-7ABF-41D2-BE12-DF1CAD9E31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16" y="1690689"/>
            <a:ext cx="8712968" cy="444756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75B7F4A-47A1-4E66-AD4B-48914E278436}"/>
              </a:ext>
            </a:extLst>
          </p:cNvPr>
          <p:cNvSpPr txBox="1"/>
          <p:nvPr/>
        </p:nvSpPr>
        <p:spPr>
          <a:xfrm>
            <a:off x="1177481" y="6308208"/>
            <a:ext cx="6789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>
                <a:solidFill>
                  <a:schemeClr val="tx1"/>
                </a:solidFill>
                <a:hlinkClick r:id="rId3"/>
              </a:rPr>
              <a:t>https://en.wikipedia.org/wiki/Mobile_phone_radiation_and_health</a:t>
            </a:r>
            <a:r>
              <a:rPr lang="pt-BR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050300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045716"/>
            <a:ext cx="5904656" cy="5170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163"/>
            <a:ext cx="8226425" cy="1049337"/>
          </a:xfrm>
        </p:spPr>
        <p:txBody>
          <a:bodyPr>
            <a:normAutofit/>
          </a:bodyPr>
          <a:lstStyle/>
          <a:p>
            <a:pPr algn="ctr" eaLnBrk="1" hangingPunct="1"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sz="4800" dirty="0">
                <a:solidFill>
                  <a:srgbClr val="0070C0"/>
                </a:solidFill>
                <a:ea typeface="+mj-ea"/>
              </a:rPr>
              <a:t>Revisão da Literatura</a:t>
            </a:r>
          </a:p>
        </p:txBody>
      </p:sp>
      <p:sp>
        <p:nvSpPr>
          <p:cNvPr id="133124" name="Text Box 3"/>
          <p:cNvSpPr txBox="1">
            <a:spLocks noChangeArrowheads="1"/>
          </p:cNvSpPr>
          <p:nvPr/>
        </p:nvSpPr>
        <p:spPr bwMode="auto">
          <a:xfrm>
            <a:off x="2879725" y="6300788"/>
            <a:ext cx="3836988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5000" rIns="90000" bIns="45000"/>
          <a:lstStyle>
            <a:lvl1pPr>
              <a:lnSpc>
                <a:spcPct val="101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>
              <a:lnSpc>
                <a:spcPct val="101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lnSpc>
                <a:spcPct val="101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lnSpc>
                <a:spcPct val="101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lnSpc>
                <a:spcPct val="101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</a:pPr>
            <a:r>
              <a:rPr lang="pt-BR" altLang="pt-BR" sz="2400">
                <a:latin typeface="Arial" panose="020B0604020202020204" pitchFamily="34" charset="0"/>
              </a:rPr>
              <a:t>www.wireless-health.org.br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3099464" y="6300788"/>
            <a:ext cx="2941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>
                <a:solidFill>
                  <a:srgbClr val="0070C0"/>
                </a:solidFill>
              </a:rPr>
              <a:t>www.wireless-health.org.br</a:t>
            </a:r>
          </a:p>
        </p:txBody>
      </p:sp>
    </p:spTree>
    <p:extLst>
      <p:ext uri="{BB962C8B-B14F-4D97-AF65-F5344CB8AC3E}">
        <p14:creationId xmlns:p14="http://schemas.microsoft.com/office/powerpoint/2010/main" val="3634627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3" y="252413"/>
            <a:ext cx="7610475" cy="635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67617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611560" y="164802"/>
            <a:ext cx="7859638" cy="1824038"/>
          </a:xfrm>
        </p:spPr>
        <p:txBody>
          <a:bodyPr>
            <a:normAutofit/>
          </a:bodyPr>
          <a:lstStyle/>
          <a:p>
            <a:pPr algn="ctr"/>
            <a:r>
              <a:rPr lang="pt-BR" sz="4400" dirty="0">
                <a:solidFill>
                  <a:srgbClr val="0070C0"/>
                </a:solidFill>
                <a:effectLst/>
              </a:rPr>
              <a:t>Novas tecnologias, novas controvérsias</a:t>
            </a:r>
          </a:p>
        </p:txBody>
      </p:sp>
      <p:sp>
        <p:nvSpPr>
          <p:cNvPr id="7" name="Espaço Reservado para Conteúdo 6"/>
          <p:cNvSpPr>
            <a:spLocks noGrp="1"/>
          </p:cNvSpPr>
          <p:nvPr>
            <p:ph idx="1"/>
          </p:nvPr>
        </p:nvSpPr>
        <p:spPr>
          <a:xfrm>
            <a:off x="611560" y="2132856"/>
            <a:ext cx="8224838" cy="4305176"/>
          </a:xfrm>
        </p:spPr>
        <p:txBody>
          <a:bodyPr/>
          <a:lstStyle/>
          <a:p>
            <a:pPr marL="457200" indent="-457200">
              <a:buClr>
                <a:srgbClr val="00B0F0"/>
              </a:buClr>
              <a:buSzPct val="124000"/>
              <a:buFont typeface="Wingdings" panose="05000000000000000000" pitchFamily="2" charset="2"/>
              <a:buChar char="§"/>
            </a:pPr>
            <a:r>
              <a:rPr lang="pt-BR" sz="2400" dirty="0"/>
              <a:t>A cada nova geração de comunicação celular móvel a </a:t>
            </a:r>
            <a:r>
              <a:rPr lang="pt-BR" sz="2400" dirty="0">
                <a:solidFill>
                  <a:srgbClr val="C00000"/>
                </a:solidFill>
              </a:rPr>
              <a:t>desconfiança e controvérsias </a:t>
            </a:r>
            <a:r>
              <a:rPr lang="pt-BR" sz="2400" dirty="0"/>
              <a:t>sobre novos e possíveis efeitos sobre a saúde humana se renovam...</a:t>
            </a:r>
          </a:p>
          <a:p>
            <a:pPr marL="457200" indent="-457200">
              <a:buClr>
                <a:srgbClr val="00B0F0"/>
              </a:buClr>
              <a:buSzPct val="124000"/>
              <a:buFont typeface="Wingdings" panose="05000000000000000000" pitchFamily="2" charset="2"/>
              <a:buChar char="§"/>
            </a:pPr>
            <a:r>
              <a:rPr lang="pt-BR" sz="2400" dirty="0"/>
              <a:t>Embora a tecnologia </a:t>
            </a:r>
            <a:r>
              <a:rPr lang="pt-BR" sz="2400" dirty="0">
                <a:solidFill>
                  <a:srgbClr val="C00000"/>
                </a:solidFill>
              </a:rPr>
              <a:t>permaneça</a:t>
            </a:r>
            <a:r>
              <a:rPr lang="pt-BR" sz="2400" dirty="0"/>
              <a:t> essencialmente </a:t>
            </a:r>
            <a:r>
              <a:rPr lang="pt-BR" sz="2400" dirty="0">
                <a:solidFill>
                  <a:srgbClr val="C00000"/>
                </a:solidFill>
              </a:rPr>
              <a:t>a mesma </a:t>
            </a:r>
            <a:r>
              <a:rPr lang="pt-BR" sz="2400" dirty="0"/>
              <a:t>quanto à RF;</a:t>
            </a:r>
          </a:p>
          <a:p>
            <a:pPr marL="457200" indent="-457200">
              <a:buClr>
                <a:srgbClr val="00B0F0"/>
              </a:buClr>
              <a:buSzPct val="124000"/>
              <a:buFont typeface="Wingdings" panose="05000000000000000000" pitchFamily="2" charset="2"/>
              <a:buChar char="§"/>
            </a:pPr>
            <a:r>
              <a:rPr lang="pt-BR" sz="2400" dirty="0"/>
              <a:t>Isso está acontecendo de novo com a iminente implementação das </a:t>
            </a:r>
            <a:r>
              <a:rPr lang="pt-BR" sz="2400" dirty="0">
                <a:solidFill>
                  <a:srgbClr val="C00000"/>
                </a:solidFill>
              </a:rPr>
              <a:t>tecnologias 5G</a:t>
            </a:r>
            <a:r>
              <a:rPr lang="pt-BR" sz="2400" dirty="0"/>
              <a:t>, que são percebidas como “diferentes”, e portanto mais “perigosas”;</a:t>
            </a:r>
          </a:p>
          <a:p>
            <a:pPr marL="457200" indent="-457200">
              <a:buClr>
                <a:srgbClr val="00B0F0"/>
              </a:buClr>
              <a:buSzPct val="124000"/>
              <a:buFont typeface="Wingdings" panose="05000000000000000000" pitchFamily="2" charset="2"/>
              <a:buChar char="§"/>
            </a:pPr>
            <a:r>
              <a:rPr lang="pt-BR" sz="2400" dirty="0"/>
              <a:t>O que existe de verdade nessas afirmações? Deveremos instaurar novo </a:t>
            </a:r>
            <a:r>
              <a:rPr lang="pt-BR" sz="2400" dirty="0">
                <a:solidFill>
                  <a:srgbClr val="C00000"/>
                </a:solidFill>
              </a:rPr>
              <a:t>processo de precaução</a:t>
            </a:r>
            <a:r>
              <a:rPr lang="pt-BR" sz="24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282029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5014843" cy="280831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888" y="2780928"/>
            <a:ext cx="4989040" cy="3940922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1372030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6976" y="92794"/>
            <a:ext cx="7767638" cy="1824038"/>
          </a:xfrm>
        </p:spPr>
        <p:txBody>
          <a:bodyPr>
            <a:normAutofit/>
          </a:bodyPr>
          <a:lstStyle/>
          <a:p>
            <a:pPr algn="ctr"/>
            <a:r>
              <a:rPr lang="pt-BR" sz="4800" dirty="0">
                <a:solidFill>
                  <a:srgbClr val="0070C0"/>
                </a:solidFill>
                <a:effectLst/>
              </a:rPr>
              <a:t>Tecnologia 5G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8588" y="1484784"/>
            <a:ext cx="5713784" cy="4521200"/>
          </a:xfrm>
        </p:spPr>
        <p:txBody>
          <a:bodyPr>
            <a:noAutofit/>
          </a:bodyPr>
          <a:lstStyle/>
          <a:p>
            <a:pPr marL="457200" indent="-457200">
              <a:buClr>
                <a:srgbClr val="00B0F0"/>
              </a:buClr>
              <a:buSzPct val="122000"/>
              <a:buFont typeface="Wingdings" panose="05000000000000000000" pitchFamily="2" charset="2"/>
              <a:buChar char="§"/>
            </a:pPr>
            <a:r>
              <a:rPr lang="pt-BR" sz="1800" dirty="0">
                <a:effectLst/>
              </a:rPr>
              <a:t>As redes 5G devem consumir até </a:t>
            </a:r>
            <a:r>
              <a:rPr lang="pt-BR" sz="1800" dirty="0">
                <a:solidFill>
                  <a:srgbClr val="C00000"/>
                </a:solidFill>
                <a:effectLst/>
              </a:rPr>
              <a:t>90% menos energia </a:t>
            </a:r>
            <a:r>
              <a:rPr lang="pt-BR" sz="1800" dirty="0">
                <a:effectLst/>
              </a:rPr>
              <a:t>que as redes 4G atuais;</a:t>
            </a:r>
          </a:p>
          <a:p>
            <a:pPr marL="457200" indent="-457200">
              <a:buClr>
                <a:srgbClr val="00B0F0"/>
              </a:buClr>
              <a:buSzPct val="122000"/>
              <a:buFont typeface="Wingdings" panose="05000000000000000000" pitchFamily="2" charset="2"/>
              <a:buChar char="§"/>
            </a:pPr>
            <a:r>
              <a:rPr lang="pt-BR" sz="1800" dirty="0">
                <a:effectLst/>
              </a:rPr>
              <a:t>As latências de conexão devem ser 30  vezes menores;</a:t>
            </a:r>
          </a:p>
          <a:p>
            <a:pPr marL="457200" indent="-457200">
              <a:buClr>
                <a:srgbClr val="00B0F0"/>
              </a:buClr>
              <a:buSzPct val="122000"/>
              <a:buFont typeface="Wingdings" panose="05000000000000000000" pitchFamily="2" charset="2"/>
              <a:buChar char="§"/>
            </a:pPr>
            <a:r>
              <a:rPr lang="pt-BR" sz="1800" dirty="0">
                <a:effectLst/>
              </a:rPr>
              <a:t>As conexões devem atingir taxas de até </a:t>
            </a:r>
            <a:r>
              <a:rPr lang="pt-BR" sz="1800" dirty="0">
                <a:solidFill>
                  <a:srgbClr val="C00000"/>
                </a:solidFill>
                <a:effectLst/>
              </a:rPr>
              <a:t>10-20 </a:t>
            </a:r>
            <a:r>
              <a:rPr lang="pt-BR" sz="1800" dirty="0" err="1">
                <a:solidFill>
                  <a:srgbClr val="C00000"/>
                </a:solidFill>
                <a:effectLst/>
              </a:rPr>
              <a:t>GBps</a:t>
            </a:r>
            <a:r>
              <a:rPr lang="pt-BR" sz="1800" dirty="0">
                <a:solidFill>
                  <a:srgbClr val="C00000"/>
                </a:solidFill>
                <a:effectLst/>
              </a:rPr>
              <a:t> </a:t>
            </a:r>
            <a:r>
              <a:rPr lang="pt-BR" sz="1800" dirty="0">
                <a:effectLst/>
              </a:rPr>
              <a:t>de download</a:t>
            </a:r>
          </a:p>
          <a:p>
            <a:pPr marL="457200" indent="-457200">
              <a:buClr>
                <a:srgbClr val="00B0F0"/>
              </a:buClr>
              <a:buSzPct val="122000"/>
              <a:buFont typeface="Wingdings" panose="05000000000000000000" pitchFamily="2" charset="2"/>
              <a:buChar char="§"/>
            </a:pPr>
            <a:r>
              <a:rPr lang="pt-BR" sz="1800" dirty="0">
                <a:effectLst/>
              </a:rPr>
              <a:t>O número de aparelhos conectados deve ser </a:t>
            </a:r>
            <a:r>
              <a:rPr lang="pt-BR" sz="1800" dirty="0">
                <a:solidFill>
                  <a:srgbClr val="C00000"/>
                </a:solidFill>
                <a:effectLst/>
              </a:rPr>
              <a:t>50 a 100 vezes maior</a:t>
            </a:r>
            <a:r>
              <a:rPr lang="pt-BR" sz="1800" dirty="0">
                <a:effectLst/>
              </a:rPr>
              <a:t>;</a:t>
            </a:r>
          </a:p>
          <a:p>
            <a:pPr marL="457200" indent="-457200">
              <a:buClr>
                <a:srgbClr val="00B0F0"/>
              </a:buClr>
              <a:buSzPct val="122000"/>
              <a:buFont typeface="Wingdings" panose="05000000000000000000" pitchFamily="2" charset="2"/>
              <a:buChar char="§"/>
            </a:pPr>
            <a:r>
              <a:rPr lang="pt-BR" sz="1800" dirty="0">
                <a:effectLst/>
              </a:rPr>
              <a:t>O espectro coberto é </a:t>
            </a:r>
            <a:r>
              <a:rPr lang="pt-BR" sz="1800" dirty="0">
                <a:solidFill>
                  <a:srgbClr val="C00000"/>
                </a:solidFill>
                <a:effectLst/>
              </a:rPr>
              <a:t>expressivamente maior </a:t>
            </a:r>
            <a:r>
              <a:rPr lang="pt-BR" sz="1800" dirty="0">
                <a:effectLst/>
              </a:rPr>
              <a:t>que os anteriores, espalhando-se entre 600 e 700 MHz, 26 e 28 </a:t>
            </a:r>
            <a:r>
              <a:rPr lang="pt-BR" sz="1800" dirty="0" err="1">
                <a:effectLst/>
              </a:rPr>
              <a:t>Ghz</a:t>
            </a:r>
            <a:r>
              <a:rPr lang="pt-BR" sz="1800" dirty="0">
                <a:effectLst/>
              </a:rPr>
              <a:t> e 38 e 42 GHz;</a:t>
            </a:r>
          </a:p>
          <a:p>
            <a:pPr marL="457200" indent="-457200">
              <a:buClr>
                <a:srgbClr val="00B0F0"/>
              </a:buClr>
              <a:buSzPct val="122000"/>
              <a:buFont typeface="Wingdings" panose="05000000000000000000" pitchFamily="2" charset="2"/>
              <a:buChar char="§"/>
            </a:pPr>
            <a:r>
              <a:rPr lang="pt-BR" sz="1800" dirty="0">
                <a:effectLst/>
              </a:rPr>
              <a:t>As antenas 5G serão capazes de </a:t>
            </a:r>
            <a:r>
              <a:rPr lang="pt-BR" sz="1800" dirty="0">
                <a:solidFill>
                  <a:srgbClr val="C00000"/>
                </a:solidFill>
                <a:effectLst/>
              </a:rPr>
              <a:t>focalizar o sinal </a:t>
            </a:r>
            <a:r>
              <a:rPr lang="pt-BR" sz="1800" dirty="0">
                <a:effectLst/>
              </a:rPr>
              <a:t>de rádio em vez de emiti-lo para todas as direções (</a:t>
            </a:r>
            <a:r>
              <a:rPr lang="pt-BR" sz="1800" dirty="0" err="1">
                <a:effectLst/>
              </a:rPr>
              <a:t>beamforming</a:t>
            </a:r>
            <a:r>
              <a:rPr lang="pt-BR" sz="1800" dirty="0">
                <a:effectLst/>
              </a:rPr>
              <a:t>, MIMO) </a:t>
            </a:r>
          </a:p>
          <a:p>
            <a:pPr marL="457200" indent="-457200">
              <a:buClr>
                <a:srgbClr val="00B0F0"/>
              </a:buClr>
              <a:buSzPct val="122000"/>
              <a:buFont typeface="Wingdings" panose="05000000000000000000" pitchFamily="2" charset="2"/>
              <a:buChar char="§"/>
            </a:pPr>
            <a:r>
              <a:rPr lang="pt-BR" sz="1800" dirty="0">
                <a:effectLst/>
              </a:rPr>
              <a:t>Devido à menor potência a maior capacidade, o </a:t>
            </a:r>
            <a:r>
              <a:rPr lang="pt-BR" sz="1800" dirty="0">
                <a:solidFill>
                  <a:srgbClr val="C00000"/>
                </a:solidFill>
                <a:effectLst/>
              </a:rPr>
              <a:t>número de </a:t>
            </a:r>
            <a:r>
              <a:rPr lang="pt-BR" sz="1800" dirty="0" err="1">
                <a:solidFill>
                  <a:srgbClr val="C00000"/>
                </a:solidFill>
                <a:effectLst/>
              </a:rPr>
              <a:t>ERBs</a:t>
            </a:r>
            <a:r>
              <a:rPr lang="pt-BR" sz="1800" dirty="0">
                <a:solidFill>
                  <a:srgbClr val="C00000"/>
                </a:solidFill>
                <a:effectLst/>
              </a:rPr>
              <a:t> </a:t>
            </a:r>
            <a:r>
              <a:rPr lang="pt-BR" sz="1800" dirty="0">
                <a:effectLst/>
              </a:rPr>
              <a:t>será muitíssimo maior (dezenas de milhares em uma cidade).e a </a:t>
            </a:r>
            <a:r>
              <a:rPr lang="pt-BR" sz="1800" dirty="0">
                <a:solidFill>
                  <a:srgbClr val="C00000"/>
                </a:solidFill>
                <a:effectLst/>
              </a:rPr>
              <a:t>menores distâncias</a:t>
            </a:r>
            <a:r>
              <a:rPr lang="pt-BR" sz="1800" dirty="0">
                <a:effectLst/>
              </a:rPr>
              <a:t>.</a:t>
            </a:r>
          </a:p>
          <a:p>
            <a:pPr marL="457200" indent="-457200">
              <a:buClr>
                <a:srgbClr val="00B0F0"/>
              </a:buClr>
              <a:buSzPct val="122000"/>
              <a:buFont typeface="Wingdings" panose="05000000000000000000" pitchFamily="2" charset="2"/>
              <a:buChar char="§"/>
            </a:pPr>
            <a:endParaRPr lang="pt-BR" sz="1800" dirty="0">
              <a:effectLst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2372" y="1772816"/>
            <a:ext cx="3141340" cy="213008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7720" y="4149080"/>
            <a:ext cx="2810644" cy="1667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366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1345520"/>
            <a:ext cx="8172400" cy="4747776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4000" dirty="0">
                <a:solidFill>
                  <a:srgbClr val="0070C0"/>
                </a:solidFill>
              </a:rPr>
              <a:t>5G: Cenários de Aplicação</a:t>
            </a:r>
            <a:br>
              <a:rPr lang="pt-BR" sz="4000" dirty="0">
                <a:solidFill>
                  <a:srgbClr val="0070C0"/>
                </a:solidFill>
              </a:rPr>
            </a:br>
            <a:r>
              <a:rPr lang="pt-BR" sz="4000" dirty="0">
                <a:solidFill>
                  <a:srgbClr val="0070C0"/>
                </a:solidFill>
              </a:rPr>
              <a:t>Uma revolução para </a:t>
            </a:r>
            <a:r>
              <a:rPr lang="pt-BR" sz="4000" dirty="0" err="1">
                <a:solidFill>
                  <a:srgbClr val="0070C0"/>
                </a:solidFill>
              </a:rPr>
              <a:t>smart</a:t>
            </a:r>
            <a:r>
              <a:rPr lang="pt-BR" sz="4000" dirty="0">
                <a:solidFill>
                  <a:srgbClr val="0070C0"/>
                </a:solidFill>
              </a:rPr>
              <a:t> </a:t>
            </a:r>
            <a:r>
              <a:rPr lang="pt-BR" sz="4000" dirty="0" err="1">
                <a:solidFill>
                  <a:srgbClr val="0070C0"/>
                </a:solidFill>
              </a:rPr>
              <a:t>cities</a:t>
            </a:r>
            <a:endParaRPr lang="pt-BR" sz="4000" dirty="0">
              <a:solidFill>
                <a:srgbClr val="0070C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3568" y="6093296"/>
            <a:ext cx="7886700" cy="3716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pt-BR" dirty="0" err="1"/>
              <a:t>International</a:t>
            </a:r>
            <a:r>
              <a:rPr lang="pt-BR" dirty="0"/>
              <a:t> </a:t>
            </a:r>
            <a:r>
              <a:rPr lang="pt-BR" dirty="0" err="1"/>
              <a:t>Telecommunications</a:t>
            </a:r>
            <a:r>
              <a:rPr lang="pt-BR" dirty="0"/>
              <a:t> Union</a:t>
            </a:r>
          </a:p>
        </p:txBody>
      </p:sp>
    </p:spTree>
    <p:extLst>
      <p:ext uri="{BB962C8B-B14F-4D97-AF65-F5344CB8AC3E}">
        <p14:creationId xmlns:p14="http://schemas.microsoft.com/office/powerpoint/2010/main" val="12247816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11560" y="0"/>
            <a:ext cx="7613278" cy="1824038"/>
          </a:xfrm>
        </p:spPr>
        <p:txBody>
          <a:bodyPr>
            <a:normAutofit/>
          </a:bodyPr>
          <a:lstStyle/>
          <a:p>
            <a:pPr algn="ctr"/>
            <a:r>
              <a:rPr lang="pt-BR" altLang="pt-BR" sz="4400" dirty="0">
                <a:solidFill>
                  <a:srgbClr val="0070C0"/>
                </a:solidFill>
                <a:effectLst/>
                <a:ea typeface="SimSun" panose="02010600030101010101" pitchFamily="2" charset="-122"/>
              </a:rPr>
              <a:t>CEM/RF e Saúde:</a:t>
            </a:r>
            <a:br>
              <a:rPr lang="pt-BR" altLang="pt-BR" sz="4400" dirty="0">
                <a:solidFill>
                  <a:srgbClr val="0070C0"/>
                </a:solidFill>
                <a:effectLst/>
                <a:ea typeface="SimSun" panose="02010600030101010101" pitchFamily="2" charset="-122"/>
              </a:rPr>
            </a:br>
            <a:r>
              <a:rPr lang="pt-BR" altLang="pt-BR" sz="4400" dirty="0">
                <a:solidFill>
                  <a:srgbClr val="0070C0"/>
                </a:solidFill>
                <a:effectLst/>
                <a:ea typeface="SimSun" panose="02010600030101010101" pitchFamily="2" charset="-122"/>
              </a:rPr>
              <a:t>Porque a controvérsia?</a:t>
            </a:r>
            <a:endParaRPr lang="pt-BR" sz="4400" dirty="0">
              <a:solidFill>
                <a:srgbClr val="0070C0"/>
              </a:solidFill>
              <a:effectLst/>
            </a:endParaRPr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457200" y="1988840"/>
            <a:ext cx="8224838" cy="4521200"/>
          </a:xfrm>
        </p:spPr>
        <p:txBody>
          <a:bodyPr>
            <a:normAutofit/>
          </a:bodyPr>
          <a:lstStyle/>
          <a:p>
            <a:pPr marL="457200" indent="-457200">
              <a:buClr>
                <a:srgbClr val="00B0F0"/>
              </a:buClr>
              <a:buSzPct val="130000"/>
              <a:buFont typeface="Wingdings" panose="05000000000000000000" pitchFamily="2" charset="2"/>
              <a:buChar char="§"/>
            </a:pPr>
            <a:r>
              <a:rPr lang="pt-BR" sz="2400" dirty="0">
                <a:effectLst/>
              </a:rPr>
              <a:t>Os campos eletromagnéticos de radiofrequência </a:t>
            </a:r>
            <a:r>
              <a:rPr lang="pt-BR" sz="2400" dirty="0">
                <a:solidFill>
                  <a:srgbClr val="C00000"/>
                </a:solidFill>
                <a:effectLst/>
              </a:rPr>
              <a:t>não são visíveis ou sensíveis</a:t>
            </a:r>
            <a:r>
              <a:rPr lang="pt-BR" sz="2400" dirty="0">
                <a:effectLst/>
              </a:rPr>
              <a:t>, gerando preocupação por parte dos leigos;</a:t>
            </a:r>
          </a:p>
          <a:p>
            <a:pPr marL="457200" indent="-457200">
              <a:buClr>
                <a:srgbClr val="00B0F0"/>
              </a:buClr>
              <a:buSzPct val="130000"/>
              <a:buFont typeface="Wingdings" panose="05000000000000000000" pitchFamily="2" charset="2"/>
              <a:buChar char="§"/>
            </a:pPr>
            <a:r>
              <a:rPr lang="pt-BR" sz="2400" dirty="0"/>
              <a:t>As pessoas leigas querem usar os telefones celulares, mas </a:t>
            </a:r>
            <a:r>
              <a:rPr lang="pt-BR" sz="2400" dirty="0">
                <a:solidFill>
                  <a:srgbClr val="C00000"/>
                </a:solidFill>
              </a:rPr>
              <a:t>temem as estações </a:t>
            </a:r>
            <a:r>
              <a:rPr lang="pt-BR" sz="2400" dirty="0" err="1">
                <a:solidFill>
                  <a:srgbClr val="C00000"/>
                </a:solidFill>
              </a:rPr>
              <a:t>rádio-base</a:t>
            </a:r>
            <a:r>
              <a:rPr lang="pt-BR" sz="2400" dirty="0">
                <a:solidFill>
                  <a:srgbClr val="C00000"/>
                </a:solidFill>
              </a:rPr>
              <a:t> </a:t>
            </a:r>
            <a:r>
              <a:rPr lang="pt-BR" sz="2400" dirty="0"/>
              <a:t>(antenas), por serem maiores e mais visíveis, desconhecendo como funciona o sistema;</a:t>
            </a:r>
            <a:endParaRPr lang="pt-BR" sz="2400" dirty="0">
              <a:effectLst/>
            </a:endParaRPr>
          </a:p>
          <a:p>
            <a:pPr marL="457200" indent="-457200">
              <a:buClr>
                <a:srgbClr val="00B0F0"/>
              </a:buClr>
              <a:buSzPct val="130000"/>
              <a:buFont typeface="Wingdings" panose="05000000000000000000" pitchFamily="2" charset="2"/>
              <a:buChar char="§"/>
            </a:pPr>
            <a:r>
              <a:rPr lang="pt-BR" sz="2400" dirty="0">
                <a:effectLst/>
              </a:rPr>
              <a:t>Informações técnicas sobre </a:t>
            </a:r>
            <a:r>
              <a:rPr lang="pt-BR" sz="2400" dirty="0">
                <a:solidFill>
                  <a:srgbClr val="C00000"/>
                </a:solidFill>
                <a:effectLst/>
              </a:rPr>
              <a:t>radiação ionizante </a:t>
            </a:r>
            <a:r>
              <a:rPr lang="pt-BR" sz="2400" dirty="0">
                <a:effectLst/>
              </a:rPr>
              <a:t>(como a radiatividade) são equivocadamente aplicadas às radiofrequência (</a:t>
            </a:r>
            <a:r>
              <a:rPr lang="pt-BR" sz="2400" dirty="0">
                <a:solidFill>
                  <a:srgbClr val="C00000"/>
                </a:solidFill>
                <a:effectLst/>
              </a:rPr>
              <a:t>não-ionizante</a:t>
            </a:r>
            <a:r>
              <a:rPr lang="pt-BR" sz="2400" dirty="0">
                <a:effectLst/>
              </a:rPr>
              <a:t>) dos telefones móveis. Os efeitos biológicos são </a:t>
            </a:r>
            <a:r>
              <a:rPr lang="pt-BR" sz="2400" dirty="0">
                <a:solidFill>
                  <a:srgbClr val="C00000"/>
                </a:solidFill>
                <a:effectLst/>
              </a:rPr>
              <a:t>radicalmente diferentes</a:t>
            </a:r>
            <a:r>
              <a:rPr lang="pt-BR" sz="2400" dirty="0">
                <a:effectLst/>
              </a:rPr>
              <a:t>;</a:t>
            </a:r>
          </a:p>
          <a:p>
            <a:pPr marL="457200" indent="-457200">
              <a:buClr>
                <a:srgbClr val="00B0F0"/>
              </a:buClr>
              <a:buSzPct val="130000"/>
              <a:buFont typeface="Wingdings" panose="05000000000000000000" pitchFamily="2" charset="2"/>
              <a:buChar char="§"/>
            </a:pPr>
            <a:r>
              <a:rPr lang="pt-BR" sz="2400" dirty="0">
                <a:effectLst/>
              </a:rPr>
              <a:t>Há uma grande diferença entre o que é </a:t>
            </a:r>
            <a:r>
              <a:rPr lang="pt-BR" sz="2400" dirty="0">
                <a:solidFill>
                  <a:srgbClr val="C00000"/>
                </a:solidFill>
                <a:effectLst/>
              </a:rPr>
              <a:t>efeito biológico verificável</a:t>
            </a:r>
            <a:r>
              <a:rPr lang="pt-BR" sz="2400" dirty="0">
                <a:effectLst/>
              </a:rPr>
              <a:t> e </a:t>
            </a:r>
            <a:r>
              <a:rPr lang="pt-BR" sz="2400" dirty="0">
                <a:solidFill>
                  <a:srgbClr val="C00000"/>
                </a:solidFill>
                <a:effectLst/>
              </a:rPr>
              <a:t>dano real à saúde </a:t>
            </a:r>
            <a:r>
              <a:rPr lang="pt-BR" sz="2400" dirty="0">
                <a:effectLst/>
              </a:rPr>
              <a:t>do organismo humano</a:t>
            </a:r>
            <a:r>
              <a:rPr lang="pt-BR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48546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Grp="1" noChangeArrowheads="1"/>
          </p:cNvSpPr>
          <p:nvPr>
            <p:ph type="title"/>
          </p:nvPr>
        </p:nvSpPr>
        <p:spPr>
          <a:xfrm>
            <a:off x="684213" y="188913"/>
            <a:ext cx="7769225" cy="1825625"/>
          </a:xfrm>
          <a:ln/>
        </p:spPr>
        <p:txBody>
          <a:bodyPr>
            <a:norm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pt-BR" sz="4400" dirty="0">
                <a:solidFill>
                  <a:srgbClr val="0070C0"/>
                </a:solidFill>
              </a:rPr>
              <a:t>Existe algum efeito das RNI sobre a saúde?</a:t>
            </a:r>
          </a:p>
        </p:txBody>
      </p:sp>
      <p:sp>
        <p:nvSpPr>
          <p:cNvPr id="16386" name="Rectangle 2"/>
          <p:cNvSpPr>
            <a:spLocks noGrp="1" noChangeArrowheads="1"/>
          </p:cNvSpPr>
          <p:nvPr>
            <p:ph idx="1"/>
          </p:nvPr>
        </p:nvSpPr>
        <p:spPr>
          <a:xfrm>
            <a:off x="468313" y="2133600"/>
            <a:ext cx="8226425" cy="4522788"/>
          </a:xfrm>
          <a:ln/>
        </p:spPr>
        <p:txBody>
          <a:bodyPr/>
          <a:lstStyle/>
          <a:p>
            <a:pPr marL="338138" indent="-338138">
              <a:lnSpc>
                <a:spcPct val="91000"/>
              </a:lnSpc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2400" dirty="0">
                <a:effectLst/>
              </a:rPr>
              <a:t>Quem tem que dar essa resposta é </a:t>
            </a:r>
            <a:r>
              <a:rPr lang="pt-BR" altLang="pt-BR" sz="2400" dirty="0">
                <a:solidFill>
                  <a:srgbClr val="C00000"/>
                </a:solidFill>
                <a:effectLst/>
              </a:rPr>
              <a:t>a ciência </a:t>
            </a:r>
            <a:r>
              <a:rPr lang="pt-BR" altLang="pt-BR" sz="2400" dirty="0">
                <a:effectLst/>
              </a:rPr>
              <a:t>e não opiniões sem base científica;</a:t>
            </a:r>
          </a:p>
          <a:p>
            <a:pPr marL="338138" indent="-338138">
              <a:lnSpc>
                <a:spcPct val="91000"/>
              </a:lnSpc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2400" dirty="0">
                <a:effectLst/>
              </a:rPr>
              <a:t>A resposta da ciência geralmente tem um </a:t>
            </a:r>
            <a:r>
              <a:rPr lang="pt-BR" altLang="pt-BR" sz="2400" dirty="0">
                <a:solidFill>
                  <a:srgbClr val="C00000"/>
                </a:solidFill>
                <a:effectLst/>
              </a:rPr>
              <a:t>grau de incerteza</a:t>
            </a:r>
            <a:r>
              <a:rPr lang="pt-BR" altLang="pt-BR" sz="2400" dirty="0">
                <a:effectLst/>
              </a:rPr>
              <a:t>, mas o que vale é o </a:t>
            </a:r>
            <a:r>
              <a:rPr lang="pt-BR" altLang="pt-BR" sz="2400" dirty="0">
                <a:solidFill>
                  <a:srgbClr val="C00000"/>
                </a:solidFill>
                <a:effectLst/>
              </a:rPr>
              <a:t>consenso </a:t>
            </a:r>
            <a:r>
              <a:rPr lang="pt-BR" altLang="pt-BR" sz="2400" dirty="0">
                <a:effectLst/>
              </a:rPr>
              <a:t>(mais de 95% dos trabalhos);</a:t>
            </a:r>
          </a:p>
          <a:p>
            <a:pPr marL="338138" indent="-338138">
              <a:lnSpc>
                <a:spcPct val="91000"/>
              </a:lnSpc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2400" dirty="0">
                <a:effectLst/>
              </a:rPr>
              <a:t>Existe grande variabilidade na qualidade dos trabalhos científicos: somente os </a:t>
            </a:r>
            <a:r>
              <a:rPr lang="pt-BR" altLang="pt-BR" sz="2400" dirty="0">
                <a:solidFill>
                  <a:srgbClr val="C00000"/>
                </a:solidFill>
                <a:effectLst/>
              </a:rPr>
              <a:t>metodologicamente mais corretos </a:t>
            </a:r>
            <a:r>
              <a:rPr lang="pt-BR" altLang="pt-BR" sz="2400" dirty="0">
                <a:effectLst/>
              </a:rPr>
              <a:t>devem ser considerados;</a:t>
            </a:r>
          </a:p>
          <a:p>
            <a:pPr marL="338138" indent="-338138">
              <a:lnSpc>
                <a:spcPct val="91000"/>
              </a:lnSpc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2400" dirty="0">
                <a:effectLst/>
              </a:rPr>
              <a:t>A análise deve ser baseada no </a:t>
            </a:r>
            <a:r>
              <a:rPr lang="pt-BR" altLang="pt-BR" sz="2400" dirty="0">
                <a:solidFill>
                  <a:srgbClr val="C00000"/>
                </a:solidFill>
                <a:effectLst/>
              </a:rPr>
              <a:t>conjunto de trabalhos </a:t>
            </a:r>
            <a:r>
              <a:rPr lang="pt-BR" altLang="pt-BR" sz="2400" dirty="0">
                <a:effectLst/>
              </a:rPr>
              <a:t>científicos, e não na seleção casuística de alguns, apenas, que parecem apoiar um ponto de vista particular (a chamada </a:t>
            </a:r>
            <a:r>
              <a:rPr lang="pt-BR" altLang="pt-BR" sz="2400" dirty="0">
                <a:solidFill>
                  <a:srgbClr val="C00000"/>
                </a:solidFill>
                <a:effectLst/>
              </a:rPr>
              <a:t>meta-análise</a:t>
            </a:r>
            <a:r>
              <a:rPr lang="pt-BR" altLang="pt-BR" sz="2400" dirty="0">
                <a:effectLst/>
              </a:rPr>
              <a:t>).</a:t>
            </a:r>
          </a:p>
          <a:p>
            <a:pPr marL="338138" indent="-338138">
              <a:lnSpc>
                <a:spcPct val="91000"/>
              </a:lnSpc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pt-BR" altLang="pt-BR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7022953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Grp="1" noChangeArrowheads="1"/>
          </p:cNvSpPr>
          <p:nvPr>
            <p:ph type="title"/>
          </p:nvPr>
        </p:nvSpPr>
        <p:spPr>
          <a:xfrm>
            <a:off x="327025" y="144463"/>
            <a:ext cx="8491538" cy="1073150"/>
          </a:xfrm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lnSpc>
                <a:spcPct val="11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altLang="pt-BR" sz="3200" dirty="0">
                <a:solidFill>
                  <a:srgbClr val="0070C0"/>
                </a:solidFill>
                <a:effectLst/>
              </a:rPr>
              <a:t>Meta-</a:t>
            </a:r>
            <a:r>
              <a:rPr lang="en-GB" altLang="pt-BR" sz="3200" dirty="0" err="1">
                <a:solidFill>
                  <a:srgbClr val="0070C0"/>
                </a:solidFill>
                <a:effectLst/>
              </a:rPr>
              <a:t>análise</a:t>
            </a:r>
            <a:r>
              <a:rPr lang="en-GB" altLang="pt-BR" sz="3200" dirty="0">
                <a:solidFill>
                  <a:srgbClr val="0070C0"/>
                </a:solidFill>
                <a:effectLst/>
              </a:rPr>
              <a:t>: </a:t>
            </a:r>
            <a:r>
              <a:rPr lang="en-GB" altLang="pt-BR" sz="3200" dirty="0" err="1">
                <a:solidFill>
                  <a:srgbClr val="0070C0"/>
                </a:solidFill>
                <a:effectLst/>
              </a:rPr>
              <a:t>Comparação</a:t>
            </a:r>
            <a:r>
              <a:rPr lang="en-GB" altLang="pt-BR" sz="3200" dirty="0">
                <a:solidFill>
                  <a:srgbClr val="0070C0"/>
                </a:solidFill>
                <a:effectLst/>
              </a:rPr>
              <a:t> </a:t>
            </a:r>
            <a:r>
              <a:rPr lang="en-GB" altLang="pt-BR" sz="3200" dirty="0" err="1">
                <a:solidFill>
                  <a:srgbClr val="0070C0"/>
                </a:solidFill>
                <a:effectLst/>
              </a:rPr>
              <a:t>Objetiva</a:t>
            </a:r>
            <a:r>
              <a:rPr lang="en-GB" altLang="pt-BR" sz="3200" dirty="0">
                <a:solidFill>
                  <a:srgbClr val="0070C0"/>
                </a:solidFill>
                <a:effectLst/>
              </a:rPr>
              <a:t> de </a:t>
            </a:r>
            <a:r>
              <a:rPr lang="en-GB" altLang="pt-BR" sz="3200" dirty="0" err="1">
                <a:solidFill>
                  <a:srgbClr val="0070C0"/>
                </a:solidFill>
                <a:effectLst/>
              </a:rPr>
              <a:t>Estudos</a:t>
            </a:r>
            <a:r>
              <a:rPr lang="en-GB" altLang="pt-BR" sz="3200" dirty="0">
                <a:solidFill>
                  <a:srgbClr val="0070C0"/>
                </a:solidFill>
                <a:effectLst/>
              </a:rPr>
              <a:t> </a:t>
            </a:r>
            <a:r>
              <a:rPr lang="en-GB" altLang="pt-BR" sz="3200" dirty="0" err="1">
                <a:solidFill>
                  <a:srgbClr val="0070C0"/>
                </a:solidFill>
                <a:effectLst/>
              </a:rPr>
              <a:t>Epidemiológicos</a:t>
            </a:r>
            <a:r>
              <a:rPr lang="en-GB" altLang="pt-BR" sz="3200" dirty="0">
                <a:solidFill>
                  <a:srgbClr val="0070C0"/>
                </a:solidFill>
                <a:effectLst/>
              </a:rPr>
              <a:t> de </a:t>
            </a:r>
            <a:r>
              <a:rPr lang="en-GB" altLang="pt-BR" sz="3200" dirty="0" err="1">
                <a:solidFill>
                  <a:srgbClr val="0070C0"/>
                </a:solidFill>
                <a:effectLst/>
              </a:rPr>
              <a:t>Câncer</a:t>
            </a:r>
            <a:r>
              <a:rPr lang="en-GB" altLang="pt-BR" sz="3200" dirty="0">
                <a:solidFill>
                  <a:srgbClr val="0070C0"/>
                </a:solidFill>
                <a:effectLst/>
              </a:rPr>
              <a:t> Cerebral</a:t>
            </a: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468438"/>
            <a:ext cx="5551487" cy="538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071687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ChangeArrowheads="1"/>
          </p:cNvSpPr>
          <p:nvPr>
            <p:ph type="title"/>
          </p:nvPr>
        </p:nvSpPr>
        <p:spPr>
          <a:xfrm>
            <a:off x="395536" y="337716"/>
            <a:ext cx="8528050" cy="1435100"/>
          </a:xfrm>
        </p:spPr>
        <p:txBody>
          <a:bodyPr lIns="0" tIns="0" rIns="0" bIns="0">
            <a:norm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altLang="pt-BR" sz="4800" dirty="0">
                <a:solidFill>
                  <a:srgbClr val="0070C0"/>
                </a:solidFill>
              </a:rPr>
              <a:t>A </a:t>
            </a:r>
            <a:r>
              <a:rPr lang="en-GB" altLang="pt-BR" sz="4800" dirty="0" err="1">
                <a:solidFill>
                  <a:srgbClr val="0070C0"/>
                </a:solidFill>
              </a:rPr>
              <a:t>Natureza</a:t>
            </a:r>
            <a:r>
              <a:rPr lang="en-GB" altLang="pt-BR" sz="4800" dirty="0">
                <a:solidFill>
                  <a:srgbClr val="0070C0"/>
                </a:solidFill>
              </a:rPr>
              <a:t> da </a:t>
            </a:r>
            <a:r>
              <a:rPr lang="en-GB" altLang="pt-BR" sz="4800" dirty="0" err="1">
                <a:solidFill>
                  <a:srgbClr val="0070C0"/>
                </a:solidFill>
              </a:rPr>
              <a:t>Investigação</a:t>
            </a:r>
            <a:endParaRPr lang="en-GB" altLang="pt-BR" sz="4800" dirty="0">
              <a:solidFill>
                <a:srgbClr val="0070C0"/>
              </a:solidFill>
            </a:endParaRPr>
          </a:p>
        </p:txBody>
      </p:sp>
      <p:sp>
        <p:nvSpPr>
          <p:cNvPr id="2" name="Rectangle 2"/>
          <p:cNvSpPr>
            <a:spLocks noGrp="1" noChangeArrowheads="1"/>
          </p:cNvSpPr>
          <p:nvPr>
            <p:ph idx="1"/>
          </p:nvPr>
        </p:nvSpPr>
        <p:spPr>
          <a:xfrm>
            <a:off x="395536" y="1772816"/>
            <a:ext cx="8528050" cy="4692650"/>
          </a:xfrm>
        </p:spPr>
        <p:txBody>
          <a:bodyPr lIns="0" tIns="0" rIns="0" bIns="0">
            <a:noAutofit/>
          </a:bodyPr>
          <a:lstStyle/>
          <a:p>
            <a:pPr marL="457200" indent="-457200">
              <a:buClr>
                <a:srgbClr val="00B0F0"/>
              </a:buClr>
              <a:buSzPct val="132000"/>
              <a:buFont typeface="Wingdings" panose="05000000000000000000" pitchFamily="2" charset="2"/>
              <a:buChar char="§"/>
              <a:tabLst>
                <a:tab pos="327025" algn="l"/>
                <a:tab pos="431800" algn="l"/>
                <a:tab pos="881063" algn="l"/>
                <a:tab pos="1330325" algn="l"/>
                <a:tab pos="1779588" algn="l"/>
                <a:tab pos="2228850" algn="l"/>
                <a:tab pos="2678113" algn="l"/>
                <a:tab pos="3127375" algn="l"/>
                <a:tab pos="3576638" algn="l"/>
                <a:tab pos="4025900" algn="l"/>
                <a:tab pos="4475163" algn="l"/>
                <a:tab pos="4924425" algn="l"/>
                <a:tab pos="5373688" algn="l"/>
                <a:tab pos="5822950" algn="l"/>
                <a:tab pos="6272213" algn="l"/>
                <a:tab pos="6721475" algn="l"/>
                <a:tab pos="7170738" algn="l"/>
                <a:tab pos="7620000" algn="l"/>
                <a:tab pos="8069263" algn="l"/>
                <a:tab pos="8518525" algn="l"/>
                <a:tab pos="8967788" algn="l"/>
              </a:tabLst>
            </a:pPr>
            <a:r>
              <a:rPr lang="en-GB" altLang="pt-BR" sz="2800" dirty="0" err="1"/>
              <a:t>Investigar</a:t>
            </a:r>
            <a:r>
              <a:rPr lang="en-GB" altLang="pt-BR" sz="2800" dirty="0"/>
              <a:t> </a:t>
            </a:r>
            <a:r>
              <a:rPr lang="en-GB" altLang="pt-BR" sz="2800" dirty="0" err="1"/>
              <a:t>objetivamente</a:t>
            </a:r>
            <a:r>
              <a:rPr lang="en-GB" altLang="pt-BR" sz="2800" dirty="0"/>
              <a:t> se um </a:t>
            </a:r>
            <a:r>
              <a:rPr lang="en-GB" altLang="pt-BR" sz="2800" dirty="0" err="1"/>
              <a:t>agente</a:t>
            </a:r>
            <a:r>
              <a:rPr lang="en-GB" altLang="pt-BR" sz="2800" dirty="0"/>
              <a:t> </a:t>
            </a:r>
            <a:r>
              <a:rPr lang="en-GB" altLang="pt-BR" sz="2800" dirty="0" err="1"/>
              <a:t>físico</a:t>
            </a:r>
            <a:r>
              <a:rPr lang="en-GB" altLang="pt-BR" sz="2800" dirty="0"/>
              <a:t> </a:t>
            </a:r>
            <a:r>
              <a:rPr lang="en-GB" altLang="pt-BR" sz="2800" dirty="0" err="1"/>
              <a:t>ou</a:t>
            </a:r>
            <a:r>
              <a:rPr lang="en-GB" altLang="pt-BR" sz="2800" dirty="0"/>
              <a:t> </a:t>
            </a:r>
            <a:r>
              <a:rPr lang="en-GB" altLang="pt-BR" sz="2800" dirty="0" err="1"/>
              <a:t>químico</a:t>
            </a:r>
            <a:r>
              <a:rPr lang="en-GB" altLang="pt-BR" sz="2800" dirty="0"/>
              <a:t> </a:t>
            </a:r>
            <a:r>
              <a:rPr lang="en-GB" altLang="pt-BR" sz="2800" dirty="0" err="1"/>
              <a:t>presente</a:t>
            </a:r>
            <a:r>
              <a:rPr lang="en-GB" altLang="pt-BR" sz="2800" dirty="0"/>
              <a:t> no </a:t>
            </a:r>
            <a:r>
              <a:rPr lang="en-GB" altLang="pt-BR" sz="2800" dirty="0" err="1"/>
              <a:t>ambiente</a:t>
            </a:r>
            <a:r>
              <a:rPr lang="en-GB" altLang="pt-BR" sz="2800" dirty="0"/>
              <a:t> tem </a:t>
            </a:r>
            <a:r>
              <a:rPr lang="en-GB" altLang="pt-BR" sz="2800" dirty="0" err="1">
                <a:solidFill>
                  <a:srgbClr val="C00000"/>
                </a:solidFill>
              </a:rPr>
              <a:t>efeitos</a:t>
            </a:r>
            <a:r>
              <a:rPr lang="en-GB" altLang="pt-BR" sz="2800" dirty="0">
                <a:solidFill>
                  <a:srgbClr val="C00000"/>
                </a:solidFill>
              </a:rPr>
              <a:t> </a:t>
            </a:r>
            <a:r>
              <a:rPr lang="en-GB" altLang="pt-BR" sz="2800" dirty="0" err="1">
                <a:solidFill>
                  <a:srgbClr val="C00000"/>
                </a:solidFill>
              </a:rPr>
              <a:t>nocivos</a:t>
            </a:r>
            <a:r>
              <a:rPr lang="en-GB" altLang="pt-BR" sz="2800" dirty="0">
                <a:solidFill>
                  <a:srgbClr val="C00000"/>
                </a:solidFill>
              </a:rPr>
              <a:t> </a:t>
            </a:r>
            <a:r>
              <a:rPr lang="en-GB" altLang="pt-BR" sz="2800" dirty="0" err="1"/>
              <a:t>sobre</a:t>
            </a:r>
            <a:r>
              <a:rPr lang="en-GB" altLang="pt-BR" sz="2800" dirty="0"/>
              <a:t> a </a:t>
            </a:r>
            <a:r>
              <a:rPr lang="en-GB" altLang="pt-BR" sz="2800" dirty="0" err="1"/>
              <a:t>saúde</a:t>
            </a:r>
            <a:r>
              <a:rPr lang="en-GB" altLang="pt-BR" sz="2800" dirty="0"/>
              <a:t> das </a:t>
            </a:r>
            <a:r>
              <a:rPr lang="en-GB" altLang="pt-BR" sz="2800" dirty="0" err="1"/>
              <a:t>pessoas</a:t>
            </a:r>
            <a:r>
              <a:rPr lang="en-GB" altLang="pt-BR" sz="2800" dirty="0"/>
              <a:t> </a:t>
            </a:r>
            <a:r>
              <a:rPr lang="en-GB" altLang="pt-BR" sz="2800" dirty="0" err="1"/>
              <a:t>expostas</a:t>
            </a:r>
            <a:r>
              <a:rPr lang="en-GB" altLang="pt-BR" sz="2800" dirty="0"/>
              <a:t>;</a:t>
            </a:r>
          </a:p>
          <a:p>
            <a:pPr marL="457200" indent="-457200">
              <a:buClr>
                <a:srgbClr val="00B0F0"/>
              </a:buClr>
              <a:buSzPct val="132000"/>
              <a:buFont typeface="Wingdings" panose="05000000000000000000" pitchFamily="2" charset="2"/>
              <a:buChar char="§"/>
              <a:tabLst>
                <a:tab pos="327025" algn="l"/>
                <a:tab pos="431800" algn="l"/>
                <a:tab pos="881063" algn="l"/>
                <a:tab pos="1330325" algn="l"/>
                <a:tab pos="1779588" algn="l"/>
                <a:tab pos="2228850" algn="l"/>
                <a:tab pos="2678113" algn="l"/>
                <a:tab pos="3127375" algn="l"/>
                <a:tab pos="3576638" algn="l"/>
                <a:tab pos="4025900" algn="l"/>
                <a:tab pos="4475163" algn="l"/>
                <a:tab pos="4924425" algn="l"/>
                <a:tab pos="5373688" algn="l"/>
                <a:tab pos="5822950" algn="l"/>
                <a:tab pos="6272213" algn="l"/>
                <a:tab pos="6721475" algn="l"/>
                <a:tab pos="7170738" algn="l"/>
                <a:tab pos="7620000" algn="l"/>
                <a:tab pos="8069263" algn="l"/>
                <a:tab pos="8518525" algn="l"/>
                <a:tab pos="8967788" algn="l"/>
              </a:tabLst>
            </a:pPr>
            <a:r>
              <a:rPr lang="en-GB" altLang="pt-BR" sz="2800" dirty="0" err="1"/>
              <a:t>Estudar</a:t>
            </a:r>
            <a:r>
              <a:rPr lang="en-GB" altLang="pt-BR" sz="2800" dirty="0"/>
              <a:t> </a:t>
            </a:r>
            <a:r>
              <a:rPr lang="en-GB" altLang="pt-BR" sz="2800" dirty="0" err="1"/>
              <a:t>os</a:t>
            </a:r>
            <a:r>
              <a:rPr lang="en-GB" altLang="pt-BR" sz="2800" dirty="0"/>
              <a:t> </a:t>
            </a:r>
            <a:r>
              <a:rPr lang="en-GB" altLang="pt-BR" sz="2800" dirty="0" err="1"/>
              <a:t>efeitos</a:t>
            </a:r>
            <a:r>
              <a:rPr lang="en-GB" altLang="pt-BR" sz="2800" dirty="0"/>
              <a:t> </a:t>
            </a:r>
            <a:r>
              <a:rPr lang="en-GB" altLang="pt-BR" sz="2800" dirty="0" err="1"/>
              <a:t>diretos</a:t>
            </a:r>
            <a:r>
              <a:rPr lang="en-GB" altLang="pt-BR" sz="2800" dirty="0"/>
              <a:t> e </a:t>
            </a:r>
            <a:r>
              <a:rPr lang="en-GB" altLang="pt-BR" sz="2800" dirty="0" err="1"/>
              <a:t>indiretos</a:t>
            </a:r>
            <a:r>
              <a:rPr lang="en-GB" altLang="pt-BR" sz="2800" dirty="0"/>
              <a:t> da </a:t>
            </a:r>
            <a:r>
              <a:rPr lang="en-GB" altLang="pt-BR" sz="2800" dirty="0" err="1">
                <a:solidFill>
                  <a:srgbClr val="C00000"/>
                </a:solidFill>
              </a:rPr>
              <a:t>exposição</a:t>
            </a:r>
            <a:r>
              <a:rPr lang="en-GB" altLang="pt-BR" sz="2800" dirty="0"/>
              <a:t>;</a:t>
            </a:r>
          </a:p>
          <a:p>
            <a:pPr marL="457200" indent="-457200">
              <a:buClr>
                <a:srgbClr val="00B0F0"/>
              </a:buClr>
              <a:buSzPct val="132000"/>
              <a:buFont typeface="Wingdings" panose="05000000000000000000" pitchFamily="2" charset="2"/>
              <a:buChar char="§"/>
              <a:tabLst>
                <a:tab pos="327025" algn="l"/>
                <a:tab pos="431800" algn="l"/>
                <a:tab pos="881063" algn="l"/>
                <a:tab pos="1330325" algn="l"/>
                <a:tab pos="1779588" algn="l"/>
                <a:tab pos="2228850" algn="l"/>
                <a:tab pos="2678113" algn="l"/>
                <a:tab pos="3127375" algn="l"/>
                <a:tab pos="3576638" algn="l"/>
                <a:tab pos="4025900" algn="l"/>
                <a:tab pos="4475163" algn="l"/>
                <a:tab pos="4924425" algn="l"/>
                <a:tab pos="5373688" algn="l"/>
                <a:tab pos="5822950" algn="l"/>
                <a:tab pos="6272213" algn="l"/>
                <a:tab pos="6721475" algn="l"/>
                <a:tab pos="7170738" algn="l"/>
                <a:tab pos="7620000" algn="l"/>
                <a:tab pos="8069263" algn="l"/>
                <a:tab pos="8518525" algn="l"/>
                <a:tab pos="8967788" algn="l"/>
              </a:tabLst>
            </a:pPr>
            <a:r>
              <a:rPr lang="en-GB" altLang="pt-BR" sz="2800" dirty="0" err="1"/>
              <a:t>Estudar</a:t>
            </a:r>
            <a:r>
              <a:rPr lang="en-GB" altLang="pt-BR" sz="2800" dirty="0"/>
              <a:t> </a:t>
            </a:r>
            <a:r>
              <a:rPr lang="en-GB" altLang="pt-BR" sz="2800" dirty="0" err="1"/>
              <a:t>os</a:t>
            </a:r>
            <a:r>
              <a:rPr lang="en-GB" altLang="pt-BR" sz="2800" dirty="0"/>
              <a:t> </a:t>
            </a:r>
            <a:r>
              <a:rPr lang="en-GB" altLang="pt-BR" sz="2800" dirty="0" err="1"/>
              <a:t>efeitos</a:t>
            </a:r>
            <a:r>
              <a:rPr lang="en-GB" altLang="pt-BR" sz="2800" dirty="0"/>
              <a:t> </a:t>
            </a:r>
            <a:r>
              <a:rPr lang="en-GB" altLang="pt-BR" sz="2800" dirty="0">
                <a:solidFill>
                  <a:srgbClr val="C00000"/>
                </a:solidFill>
              </a:rPr>
              <a:t>a </a:t>
            </a:r>
            <a:r>
              <a:rPr lang="en-GB" altLang="pt-BR" sz="2800" dirty="0" err="1">
                <a:solidFill>
                  <a:srgbClr val="C00000"/>
                </a:solidFill>
              </a:rPr>
              <a:t>curto</a:t>
            </a:r>
            <a:r>
              <a:rPr lang="en-GB" altLang="pt-BR" sz="2800" dirty="0">
                <a:solidFill>
                  <a:srgbClr val="C00000"/>
                </a:solidFill>
              </a:rPr>
              <a:t>, </a:t>
            </a:r>
            <a:r>
              <a:rPr lang="en-GB" altLang="pt-BR" sz="2800" dirty="0" err="1">
                <a:solidFill>
                  <a:srgbClr val="C00000"/>
                </a:solidFill>
              </a:rPr>
              <a:t>médio</a:t>
            </a:r>
            <a:r>
              <a:rPr lang="en-GB" altLang="pt-BR" sz="2800" dirty="0">
                <a:solidFill>
                  <a:srgbClr val="C00000"/>
                </a:solidFill>
              </a:rPr>
              <a:t> e </a:t>
            </a:r>
            <a:r>
              <a:rPr lang="en-GB" altLang="pt-BR" sz="2800" dirty="0" err="1">
                <a:solidFill>
                  <a:srgbClr val="C00000"/>
                </a:solidFill>
              </a:rPr>
              <a:t>longo</a:t>
            </a:r>
            <a:r>
              <a:rPr lang="en-GB" altLang="pt-BR" sz="2800" dirty="0">
                <a:solidFill>
                  <a:srgbClr val="C00000"/>
                </a:solidFill>
              </a:rPr>
              <a:t> </a:t>
            </a:r>
            <a:r>
              <a:rPr lang="en-GB" altLang="pt-BR" sz="2800" dirty="0" err="1">
                <a:solidFill>
                  <a:srgbClr val="C00000"/>
                </a:solidFill>
              </a:rPr>
              <a:t>prazos</a:t>
            </a:r>
            <a:r>
              <a:rPr lang="en-GB" altLang="pt-BR" sz="2800" dirty="0">
                <a:solidFill>
                  <a:srgbClr val="C00000"/>
                </a:solidFill>
              </a:rPr>
              <a:t> </a:t>
            </a:r>
            <a:r>
              <a:rPr lang="en-GB" altLang="pt-BR" sz="2800" dirty="0"/>
              <a:t>de </a:t>
            </a:r>
            <a:r>
              <a:rPr lang="en-GB" altLang="pt-BR" sz="2800" dirty="0" err="1"/>
              <a:t>exposição</a:t>
            </a:r>
            <a:r>
              <a:rPr lang="en-GB" altLang="pt-BR" sz="2800" dirty="0"/>
              <a:t> continua </a:t>
            </a:r>
            <a:r>
              <a:rPr lang="en-GB" altLang="pt-BR" sz="2800" dirty="0" err="1"/>
              <a:t>ou</a:t>
            </a:r>
            <a:r>
              <a:rPr lang="en-GB" altLang="pt-BR" sz="2800" dirty="0"/>
              <a:t> </a:t>
            </a:r>
            <a:r>
              <a:rPr lang="en-GB" altLang="pt-BR" sz="2800" dirty="0" err="1"/>
              <a:t>intermitente</a:t>
            </a:r>
            <a:r>
              <a:rPr lang="en-GB" altLang="pt-BR" sz="2800" dirty="0"/>
              <a:t>;</a:t>
            </a:r>
          </a:p>
          <a:p>
            <a:pPr marL="457200" indent="-457200">
              <a:buClr>
                <a:srgbClr val="00B0F0"/>
              </a:buClr>
              <a:buSzPct val="132000"/>
              <a:buFont typeface="Wingdings" panose="05000000000000000000" pitchFamily="2" charset="2"/>
              <a:buChar char="§"/>
              <a:tabLst>
                <a:tab pos="327025" algn="l"/>
                <a:tab pos="431800" algn="l"/>
                <a:tab pos="881063" algn="l"/>
                <a:tab pos="1330325" algn="l"/>
                <a:tab pos="1779588" algn="l"/>
                <a:tab pos="2228850" algn="l"/>
                <a:tab pos="2678113" algn="l"/>
                <a:tab pos="3127375" algn="l"/>
                <a:tab pos="3576638" algn="l"/>
                <a:tab pos="4025900" algn="l"/>
                <a:tab pos="4475163" algn="l"/>
                <a:tab pos="4924425" algn="l"/>
                <a:tab pos="5373688" algn="l"/>
                <a:tab pos="5822950" algn="l"/>
                <a:tab pos="6272213" algn="l"/>
                <a:tab pos="6721475" algn="l"/>
                <a:tab pos="7170738" algn="l"/>
                <a:tab pos="7620000" algn="l"/>
                <a:tab pos="8069263" algn="l"/>
                <a:tab pos="8518525" algn="l"/>
                <a:tab pos="8967788" algn="l"/>
              </a:tabLst>
            </a:pPr>
            <a:r>
              <a:rPr lang="en-GB" altLang="pt-BR" sz="2800" dirty="0" err="1"/>
              <a:t>Determinar</a:t>
            </a:r>
            <a:r>
              <a:rPr lang="en-GB" altLang="pt-BR" sz="2800" dirty="0"/>
              <a:t> </a:t>
            </a:r>
            <a:r>
              <a:rPr lang="en-GB" altLang="pt-BR" sz="2800" dirty="0" err="1"/>
              <a:t>sua</a:t>
            </a:r>
            <a:r>
              <a:rPr lang="en-GB" altLang="pt-BR" sz="2800" dirty="0"/>
              <a:t> </a:t>
            </a:r>
            <a:r>
              <a:rPr lang="en-GB" altLang="pt-BR" sz="2800" dirty="0" err="1">
                <a:solidFill>
                  <a:srgbClr val="C00000"/>
                </a:solidFill>
              </a:rPr>
              <a:t>importância</a:t>
            </a:r>
            <a:r>
              <a:rPr lang="en-GB" altLang="pt-BR" sz="2800" dirty="0"/>
              <a:t> para a </a:t>
            </a:r>
            <a:r>
              <a:rPr lang="en-GB" altLang="pt-BR" sz="2800" dirty="0" err="1"/>
              <a:t>saúde</a:t>
            </a:r>
            <a:r>
              <a:rPr lang="en-GB" altLang="pt-BR" sz="2800" dirty="0"/>
              <a:t> </a:t>
            </a:r>
            <a:r>
              <a:rPr lang="en-GB" altLang="pt-BR" sz="2800" dirty="0" err="1"/>
              <a:t>pública</a:t>
            </a:r>
            <a:r>
              <a:rPr lang="en-GB" altLang="pt-BR" sz="2800" dirty="0"/>
              <a:t>;</a:t>
            </a:r>
          </a:p>
          <a:p>
            <a:pPr marL="457200" indent="-457200">
              <a:buClr>
                <a:srgbClr val="00B0F0"/>
              </a:buClr>
              <a:buSzPct val="132000"/>
              <a:buFont typeface="Wingdings" panose="05000000000000000000" pitchFamily="2" charset="2"/>
              <a:buChar char="§"/>
              <a:tabLst>
                <a:tab pos="327025" algn="l"/>
                <a:tab pos="431800" algn="l"/>
                <a:tab pos="881063" algn="l"/>
                <a:tab pos="1330325" algn="l"/>
                <a:tab pos="1779588" algn="l"/>
                <a:tab pos="2228850" algn="l"/>
                <a:tab pos="2678113" algn="l"/>
                <a:tab pos="3127375" algn="l"/>
                <a:tab pos="3576638" algn="l"/>
                <a:tab pos="4025900" algn="l"/>
                <a:tab pos="4475163" algn="l"/>
                <a:tab pos="4924425" algn="l"/>
                <a:tab pos="5373688" algn="l"/>
                <a:tab pos="5822950" algn="l"/>
                <a:tab pos="6272213" algn="l"/>
                <a:tab pos="6721475" algn="l"/>
                <a:tab pos="7170738" algn="l"/>
                <a:tab pos="7620000" algn="l"/>
                <a:tab pos="8069263" algn="l"/>
                <a:tab pos="8518525" algn="l"/>
                <a:tab pos="8967788" algn="l"/>
              </a:tabLst>
            </a:pPr>
            <a:r>
              <a:rPr lang="en-GB" altLang="pt-BR" sz="2800" dirty="0" err="1"/>
              <a:t>Determinar</a:t>
            </a:r>
            <a:r>
              <a:rPr lang="en-GB" altLang="pt-BR" sz="2800" dirty="0"/>
              <a:t> </a:t>
            </a:r>
            <a:r>
              <a:rPr lang="en-GB" altLang="pt-BR" sz="2800" dirty="0" err="1">
                <a:solidFill>
                  <a:srgbClr val="C00000"/>
                </a:solidFill>
              </a:rPr>
              <a:t>níveis</a:t>
            </a:r>
            <a:r>
              <a:rPr lang="en-GB" altLang="pt-BR" sz="2800" dirty="0">
                <a:solidFill>
                  <a:srgbClr val="C00000"/>
                </a:solidFill>
              </a:rPr>
              <a:t> </a:t>
            </a:r>
            <a:r>
              <a:rPr lang="en-GB" altLang="pt-BR" sz="2800" dirty="0" err="1">
                <a:solidFill>
                  <a:srgbClr val="C00000"/>
                </a:solidFill>
              </a:rPr>
              <a:t>máximos</a:t>
            </a:r>
            <a:r>
              <a:rPr lang="en-GB" altLang="pt-BR" sz="2800" dirty="0">
                <a:solidFill>
                  <a:srgbClr val="C00000"/>
                </a:solidFill>
              </a:rPr>
              <a:t> e </a:t>
            </a:r>
            <a:r>
              <a:rPr lang="en-GB" altLang="pt-BR" sz="2800" dirty="0" err="1">
                <a:solidFill>
                  <a:srgbClr val="C00000"/>
                </a:solidFill>
              </a:rPr>
              <a:t>seguros</a:t>
            </a:r>
            <a:r>
              <a:rPr lang="en-GB" altLang="pt-BR" sz="2800" dirty="0">
                <a:solidFill>
                  <a:srgbClr val="C00000"/>
                </a:solidFill>
              </a:rPr>
              <a:t> </a:t>
            </a:r>
            <a:r>
              <a:rPr lang="en-GB" altLang="pt-BR" sz="2800" dirty="0"/>
              <a:t>de </a:t>
            </a:r>
            <a:r>
              <a:rPr lang="en-GB" altLang="pt-BR" sz="2800" dirty="0" err="1"/>
              <a:t>exposição</a:t>
            </a:r>
            <a:r>
              <a:rPr lang="en-GB" altLang="pt-BR" sz="2800" dirty="0"/>
              <a:t> </a:t>
            </a:r>
            <a:r>
              <a:rPr lang="en-GB" altLang="pt-BR" sz="2800" dirty="0" err="1"/>
              <a:t>ao</a:t>
            </a:r>
            <a:r>
              <a:rPr lang="en-GB" altLang="pt-BR" sz="2800" dirty="0"/>
              <a:t> </a:t>
            </a:r>
            <a:r>
              <a:rPr lang="en-GB" altLang="pt-BR" sz="2800" dirty="0" err="1"/>
              <a:t>agente</a:t>
            </a:r>
            <a:r>
              <a:rPr lang="en-GB" altLang="pt-BR" sz="2800" dirty="0"/>
              <a:t> (</a:t>
            </a:r>
            <a:r>
              <a:rPr lang="en-GB" altLang="pt-BR" sz="2800" dirty="0" err="1"/>
              <a:t>proteção</a:t>
            </a:r>
            <a:r>
              <a:rPr lang="en-GB" altLang="pt-BR" sz="2800" dirty="0"/>
              <a:t>);</a:t>
            </a:r>
          </a:p>
          <a:p>
            <a:pPr marL="457200" indent="-457200">
              <a:buClr>
                <a:srgbClr val="00B0F0"/>
              </a:buClr>
              <a:buSzPct val="132000"/>
              <a:buFont typeface="Wingdings" panose="05000000000000000000" pitchFamily="2" charset="2"/>
              <a:buChar char="§"/>
              <a:tabLst>
                <a:tab pos="327025" algn="l"/>
                <a:tab pos="431800" algn="l"/>
                <a:tab pos="881063" algn="l"/>
                <a:tab pos="1330325" algn="l"/>
                <a:tab pos="1779588" algn="l"/>
                <a:tab pos="2228850" algn="l"/>
                <a:tab pos="2678113" algn="l"/>
                <a:tab pos="3127375" algn="l"/>
                <a:tab pos="3576638" algn="l"/>
                <a:tab pos="4025900" algn="l"/>
                <a:tab pos="4475163" algn="l"/>
                <a:tab pos="4924425" algn="l"/>
                <a:tab pos="5373688" algn="l"/>
                <a:tab pos="5822950" algn="l"/>
                <a:tab pos="6272213" algn="l"/>
                <a:tab pos="6721475" algn="l"/>
                <a:tab pos="7170738" algn="l"/>
                <a:tab pos="7620000" algn="l"/>
                <a:tab pos="8069263" algn="l"/>
                <a:tab pos="8518525" algn="l"/>
                <a:tab pos="8967788" algn="l"/>
              </a:tabLst>
            </a:pPr>
            <a:r>
              <a:rPr lang="en-GB" altLang="pt-BR" sz="2800" dirty="0" err="1"/>
              <a:t>Sugerir</a:t>
            </a:r>
            <a:r>
              <a:rPr lang="en-GB" altLang="pt-BR" sz="2800" dirty="0"/>
              <a:t> </a:t>
            </a:r>
            <a:r>
              <a:rPr lang="en-GB" altLang="pt-BR" sz="2800" dirty="0" err="1"/>
              <a:t>medidas</a:t>
            </a:r>
            <a:r>
              <a:rPr lang="en-GB" altLang="pt-BR" sz="2800" dirty="0"/>
              <a:t> de </a:t>
            </a:r>
            <a:r>
              <a:rPr lang="en-GB" altLang="pt-BR" sz="2800" dirty="0" err="1">
                <a:solidFill>
                  <a:srgbClr val="C00000"/>
                </a:solidFill>
              </a:rPr>
              <a:t>mitigação</a:t>
            </a:r>
            <a:r>
              <a:rPr lang="en-GB" altLang="pt-BR" sz="2800" dirty="0">
                <a:solidFill>
                  <a:srgbClr val="C00000"/>
                </a:solidFill>
              </a:rPr>
              <a:t> </a:t>
            </a:r>
            <a:r>
              <a:rPr lang="en-GB" altLang="pt-BR" sz="2800" dirty="0"/>
              <a:t>de </a:t>
            </a:r>
            <a:r>
              <a:rPr lang="en-GB" altLang="pt-BR" sz="2800" dirty="0" err="1"/>
              <a:t>risco</a:t>
            </a:r>
            <a:r>
              <a:rPr lang="en-GB" altLang="pt-BR" sz="2800" dirty="0"/>
              <a:t>, </a:t>
            </a:r>
            <a:r>
              <a:rPr lang="en-GB" altLang="pt-BR" sz="2800" dirty="0" err="1">
                <a:solidFill>
                  <a:srgbClr val="C00000"/>
                </a:solidFill>
              </a:rPr>
              <a:t>cautelas</a:t>
            </a:r>
            <a:r>
              <a:rPr lang="en-GB" altLang="pt-BR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9061101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4B112F-E682-4857-98E4-89EA5D974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>
                <a:solidFill>
                  <a:srgbClr val="002060"/>
                </a:solidFill>
              </a:rPr>
              <a:t>Exemplos de Avaliação de Efeitos da Exposição a Agentes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61F1A4EB-BE13-4A17-9F0F-E2EF45EEF2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921" y="1923822"/>
            <a:ext cx="3943350" cy="221992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419E198-750D-498E-B888-81DAE22ABF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930812"/>
            <a:ext cx="3943350" cy="221293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B81D46E7-606C-4B0C-A7A5-EAE47C2A7EE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273733"/>
            <a:ext cx="1765960" cy="1412768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B328EDF2-516B-4125-BFC8-C45E8ED346E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660" y="4273733"/>
            <a:ext cx="2194300" cy="1412768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75B76975-B2BB-4150-A299-EDDBFC8CB82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920" y="4279939"/>
            <a:ext cx="3943349" cy="2391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2700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349250"/>
            <a:ext cx="8228013" cy="1433513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b="0" dirty="0">
                <a:solidFill>
                  <a:srgbClr val="0070C0"/>
                </a:solidFill>
                <a:ea typeface="+mj-ea"/>
              </a:rPr>
              <a:t>Questões cruciais: efeitos sobre a matéria </a:t>
            </a:r>
            <a:r>
              <a:rPr lang="pt-BR" dirty="0">
                <a:solidFill>
                  <a:srgbClr val="0070C0"/>
                </a:solidFill>
                <a:ea typeface="+mj-ea"/>
              </a:rPr>
              <a:t>v</a:t>
            </a:r>
            <a:r>
              <a:rPr lang="pt-BR" b="0" dirty="0">
                <a:solidFill>
                  <a:srgbClr val="0070C0"/>
                </a:solidFill>
                <a:ea typeface="+mj-ea"/>
              </a:rPr>
              <a:t>iva</a:t>
            </a:r>
          </a:p>
        </p:txBody>
      </p:sp>
      <p:sp>
        <p:nvSpPr>
          <p:cNvPr id="27650" name="Rectangle 2"/>
          <p:cNvSpPr>
            <a:spLocks noGrp="1" noChangeArrowheads="1"/>
          </p:cNvSpPr>
          <p:nvPr>
            <p:ph idx="1"/>
          </p:nvPr>
        </p:nvSpPr>
        <p:spPr>
          <a:xfrm>
            <a:off x="457200" y="1981200"/>
            <a:ext cx="8542338" cy="4389438"/>
          </a:xfrm>
        </p:spPr>
        <p:txBody>
          <a:bodyPr>
            <a:normAutofit/>
          </a:bodyPr>
          <a:lstStyle/>
          <a:p>
            <a:pPr marL="338138" indent="-338138" eaLnBrk="1" hangingPunct="1">
              <a:lnSpc>
                <a:spcPct val="91000"/>
              </a:lnSpc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2800" dirty="0">
                <a:effectLst/>
              </a:rPr>
              <a:t>A radiofrequência utilizada na comunicação têm um nível de </a:t>
            </a:r>
            <a:r>
              <a:rPr lang="pt-BR" altLang="pt-BR" sz="2800" dirty="0">
                <a:solidFill>
                  <a:srgbClr val="C00000"/>
                </a:solidFill>
                <a:effectLst/>
              </a:rPr>
              <a:t>energia suficiente </a:t>
            </a:r>
            <a:r>
              <a:rPr lang="pt-BR" altLang="pt-BR" sz="2800" dirty="0">
                <a:effectLst/>
              </a:rPr>
              <a:t>para interagir com a matéria viva? </a:t>
            </a:r>
          </a:p>
          <a:p>
            <a:pPr marL="338138" indent="-338138" eaLnBrk="1" hangingPunct="1">
              <a:lnSpc>
                <a:spcPct val="91000"/>
              </a:lnSpc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2800" dirty="0">
                <a:effectLst/>
              </a:rPr>
              <a:t>A radiação </a:t>
            </a:r>
            <a:r>
              <a:rPr lang="pt-BR" altLang="pt-BR" sz="2800" dirty="0">
                <a:solidFill>
                  <a:srgbClr val="C00000"/>
                </a:solidFill>
                <a:effectLst/>
              </a:rPr>
              <a:t>penetra</a:t>
            </a:r>
            <a:r>
              <a:rPr lang="pt-BR" altLang="pt-BR" sz="2800" dirty="0">
                <a:effectLst/>
              </a:rPr>
              <a:t> no corpo humano? Em que profundidade?</a:t>
            </a:r>
          </a:p>
          <a:p>
            <a:pPr marL="338138" indent="-338138" eaLnBrk="1" hangingPunct="1">
              <a:lnSpc>
                <a:spcPct val="91000"/>
              </a:lnSpc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2800" dirty="0">
                <a:effectLst/>
              </a:rPr>
              <a:t>Essa interação energia-matéria provoca </a:t>
            </a:r>
            <a:r>
              <a:rPr lang="pt-BR" altLang="pt-BR" sz="2800" dirty="0">
                <a:solidFill>
                  <a:srgbClr val="C00000"/>
                </a:solidFill>
                <a:effectLst/>
              </a:rPr>
              <a:t>dano às células</a:t>
            </a:r>
            <a:r>
              <a:rPr lang="pt-BR" altLang="pt-BR" sz="2800" dirty="0">
                <a:effectLst/>
              </a:rPr>
              <a:t>? É </a:t>
            </a:r>
            <a:r>
              <a:rPr lang="pt-BR" altLang="pt-BR" sz="2800" dirty="0">
                <a:solidFill>
                  <a:srgbClr val="C00000"/>
                </a:solidFill>
                <a:effectLst/>
              </a:rPr>
              <a:t>cumulativo</a:t>
            </a:r>
            <a:r>
              <a:rPr lang="pt-BR" altLang="pt-BR" sz="2800" dirty="0">
                <a:effectLst/>
              </a:rPr>
              <a:t>?</a:t>
            </a:r>
          </a:p>
          <a:p>
            <a:pPr marL="338138" indent="-338138" eaLnBrk="1" hangingPunct="1">
              <a:lnSpc>
                <a:spcPct val="91000"/>
              </a:lnSpc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2800" dirty="0">
                <a:effectLst/>
              </a:rPr>
              <a:t>Esse dano causa </a:t>
            </a:r>
            <a:r>
              <a:rPr lang="pt-BR" altLang="pt-BR" sz="2800" dirty="0">
                <a:solidFill>
                  <a:srgbClr val="C00000"/>
                </a:solidFill>
                <a:effectLst/>
              </a:rPr>
              <a:t>alterações patológicas</a:t>
            </a:r>
            <a:r>
              <a:rPr lang="pt-BR" altLang="pt-BR" sz="2800" dirty="0">
                <a:effectLst/>
              </a:rPr>
              <a:t>, ou seja, altera a saúde?</a:t>
            </a:r>
          </a:p>
        </p:txBody>
      </p:sp>
    </p:spTree>
    <p:extLst>
      <p:ext uri="{BB962C8B-B14F-4D97-AF65-F5344CB8AC3E}">
        <p14:creationId xmlns:p14="http://schemas.microsoft.com/office/powerpoint/2010/main" val="35942951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Grp="1" noChangeArrowheads="1"/>
          </p:cNvSpPr>
          <p:nvPr>
            <p:ph type="title" sz="quarter"/>
          </p:nvPr>
        </p:nvSpPr>
        <p:spPr>
          <a:xfrm>
            <a:off x="250825" y="0"/>
            <a:ext cx="8532813" cy="1825625"/>
          </a:xfrm>
        </p:spPr>
        <p:txBody>
          <a:bodyPr>
            <a:normAutofit/>
          </a:bodyPr>
          <a:lstStyle/>
          <a:p>
            <a:pPr algn="ctr"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sz="4400" b="0" dirty="0">
                <a:solidFill>
                  <a:srgbClr val="0070C0"/>
                </a:solidFill>
                <a:ea typeface="+mj-ea"/>
              </a:rPr>
              <a:t>Telecomunicações por Rádio</a:t>
            </a:r>
          </a:p>
        </p:txBody>
      </p:sp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628775"/>
            <a:ext cx="2686050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024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9"/>
          <a:stretch>
            <a:fillRect/>
          </a:stretch>
        </p:blipFill>
        <p:spPr bwMode="auto">
          <a:xfrm>
            <a:off x="6732588" y="1628775"/>
            <a:ext cx="1782762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0245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1628775"/>
            <a:ext cx="2736850" cy="204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0246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581525"/>
            <a:ext cx="1800225" cy="157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0247" name="Text Box 6"/>
          <p:cNvSpPr txBox="1">
            <a:spLocks noChangeArrowheads="1"/>
          </p:cNvSpPr>
          <p:nvPr/>
        </p:nvSpPr>
        <p:spPr bwMode="auto">
          <a:xfrm>
            <a:off x="811213" y="6129338"/>
            <a:ext cx="2006600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lnSpc>
                <a:spcPct val="101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>
              <a:lnSpc>
                <a:spcPct val="101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lnSpc>
                <a:spcPct val="101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lnSpc>
                <a:spcPct val="101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lnSpc>
                <a:spcPct val="101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1800" dirty="0">
                <a:solidFill>
                  <a:srgbClr val="0070C0"/>
                </a:solidFill>
                <a:latin typeface="Arial" panose="020B0604020202020204" pitchFamily="34" charset="0"/>
              </a:rPr>
              <a:t>Rádio e Televisão</a:t>
            </a:r>
          </a:p>
        </p:txBody>
      </p:sp>
      <p:sp>
        <p:nvSpPr>
          <p:cNvPr id="10248" name="Text Box 7"/>
          <p:cNvSpPr txBox="1">
            <a:spLocks noChangeArrowheads="1"/>
          </p:cNvSpPr>
          <p:nvPr/>
        </p:nvSpPr>
        <p:spPr bwMode="auto">
          <a:xfrm>
            <a:off x="7239000" y="4149725"/>
            <a:ext cx="951199" cy="352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lnSpc>
                <a:spcPct val="101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>
              <a:lnSpc>
                <a:spcPct val="101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lnSpc>
                <a:spcPct val="101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lnSpc>
                <a:spcPct val="101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lnSpc>
                <a:spcPct val="101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1800">
                <a:solidFill>
                  <a:srgbClr val="0070C0"/>
                </a:solidFill>
                <a:latin typeface="Arial" panose="020B0604020202020204" pitchFamily="34" charset="0"/>
              </a:rPr>
              <a:t>Satélite</a:t>
            </a:r>
          </a:p>
        </p:txBody>
      </p:sp>
      <p:sp>
        <p:nvSpPr>
          <p:cNvPr id="10249" name="Text Box 8"/>
          <p:cNvSpPr txBox="1">
            <a:spLocks noChangeArrowheads="1"/>
          </p:cNvSpPr>
          <p:nvPr/>
        </p:nvSpPr>
        <p:spPr bwMode="auto">
          <a:xfrm>
            <a:off x="6859588" y="6200775"/>
            <a:ext cx="1733465" cy="352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lnSpc>
                <a:spcPct val="101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>
              <a:lnSpc>
                <a:spcPct val="101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lnSpc>
                <a:spcPct val="101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lnSpc>
                <a:spcPct val="101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lnSpc>
                <a:spcPct val="101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1800" dirty="0">
                <a:solidFill>
                  <a:srgbClr val="0070C0"/>
                </a:solidFill>
                <a:latin typeface="Arial" panose="020B0604020202020204" pitchFamily="34" charset="0"/>
              </a:rPr>
              <a:t>Redes sem Fio</a:t>
            </a:r>
          </a:p>
        </p:txBody>
      </p:sp>
      <p:sp>
        <p:nvSpPr>
          <p:cNvPr id="10250" name="Text Box 9"/>
          <p:cNvSpPr txBox="1">
            <a:spLocks noChangeArrowheads="1"/>
          </p:cNvSpPr>
          <p:nvPr/>
        </p:nvSpPr>
        <p:spPr bwMode="auto">
          <a:xfrm>
            <a:off x="3856038" y="3789363"/>
            <a:ext cx="2349018" cy="352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lnSpc>
                <a:spcPct val="101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>
              <a:lnSpc>
                <a:spcPct val="101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lnSpc>
                <a:spcPct val="101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lnSpc>
                <a:spcPct val="101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lnSpc>
                <a:spcPct val="101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1800">
                <a:solidFill>
                  <a:srgbClr val="0070C0"/>
                </a:solidFill>
                <a:latin typeface="Arial" panose="020B0604020202020204" pitchFamily="34" charset="0"/>
              </a:rPr>
              <a:t>Radiocomunicadores</a:t>
            </a:r>
          </a:p>
        </p:txBody>
      </p:sp>
      <p:pic>
        <p:nvPicPr>
          <p:cNvPr id="10251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4292600"/>
            <a:ext cx="1871663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0252" name="Text Box 11"/>
          <p:cNvSpPr txBox="1">
            <a:spLocks noChangeArrowheads="1"/>
          </p:cNvSpPr>
          <p:nvPr/>
        </p:nvSpPr>
        <p:spPr bwMode="auto">
          <a:xfrm>
            <a:off x="4068763" y="6165850"/>
            <a:ext cx="1944687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lnSpc>
                <a:spcPct val="101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>
              <a:lnSpc>
                <a:spcPct val="101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lnSpc>
                <a:spcPct val="101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lnSpc>
                <a:spcPct val="101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lnSpc>
                <a:spcPct val="101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1800" dirty="0">
                <a:solidFill>
                  <a:srgbClr val="0070C0"/>
                </a:solidFill>
                <a:latin typeface="Arial" panose="020B0604020202020204" pitchFamily="34" charset="0"/>
              </a:rPr>
              <a:t>Telefone sem Fio</a:t>
            </a:r>
          </a:p>
        </p:txBody>
      </p:sp>
    </p:spTree>
    <p:extLst>
      <p:ext uri="{BB962C8B-B14F-4D97-AF65-F5344CB8AC3E}">
        <p14:creationId xmlns:p14="http://schemas.microsoft.com/office/powerpoint/2010/main" val="356126784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Grp="1" noChangeArrowheads="1"/>
          </p:cNvSpPr>
          <p:nvPr>
            <p:ph type="title"/>
          </p:nvPr>
        </p:nvSpPr>
        <p:spPr>
          <a:xfrm>
            <a:off x="179388" y="393700"/>
            <a:ext cx="8505825" cy="1344613"/>
          </a:xfrm>
        </p:spPr>
        <p:txBody>
          <a:bodyPr lIns="0" tIns="0" rIns="0" bIns="0">
            <a:normAutofit/>
          </a:bodyPr>
          <a:lstStyle/>
          <a:p>
            <a:pPr algn="ctr"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sz="4000" b="0" dirty="0">
                <a:solidFill>
                  <a:srgbClr val="0070C0"/>
                </a:solidFill>
                <a:ea typeface="+mj-ea"/>
              </a:rPr>
              <a:t>Exposição Não Ocupacional</a:t>
            </a:r>
            <a:br>
              <a:rPr lang="pt-BR" sz="4000" b="0" dirty="0">
                <a:solidFill>
                  <a:srgbClr val="0070C0"/>
                </a:solidFill>
                <a:ea typeface="+mj-ea"/>
              </a:rPr>
            </a:br>
            <a:r>
              <a:rPr lang="pt-BR" sz="4000" b="0" dirty="0">
                <a:solidFill>
                  <a:srgbClr val="0070C0"/>
                </a:solidFill>
                <a:ea typeface="+mj-ea"/>
              </a:rPr>
              <a:t>às Radiofrequências</a:t>
            </a:r>
          </a:p>
        </p:txBody>
      </p:sp>
      <p:sp>
        <p:nvSpPr>
          <p:cNvPr id="31746" name="Rectangle 2"/>
          <p:cNvSpPr>
            <a:spLocks noGrp="1" noChangeArrowheads="1"/>
          </p:cNvSpPr>
          <p:nvPr>
            <p:ph idx="1"/>
          </p:nvPr>
        </p:nvSpPr>
        <p:spPr>
          <a:xfrm>
            <a:off x="539552" y="2132856"/>
            <a:ext cx="8228012" cy="4183062"/>
          </a:xfrm>
        </p:spPr>
        <p:txBody>
          <a:bodyPr lIns="0" tIns="0" rIns="0" bIns="0">
            <a:normAutofit/>
          </a:bodyPr>
          <a:lstStyle/>
          <a:p>
            <a:pPr marL="338138" indent="-338138" eaLnBrk="1" hangingPunct="1"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3200" dirty="0"/>
              <a:t>Proximidade a antenas de rádio, TV, celular, redes sem fio </a:t>
            </a:r>
          </a:p>
          <a:p>
            <a:pPr marL="338138" indent="-338138" eaLnBrk="1" hangingPunct="1"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3200" dirty="0"/>
              <a:t>Usuários de equipamentos portáteis emissores (telefones sem fio, celulares, radiocomunicadores)‏</a:t>
            </a:r>
          </a:p>
          <a:p>
            <a:pPr marL="338138" indent="-338138" eaLnBrk="1" hangingPunct="1"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3200" dirty="0"/>
              <a:t>Fornos de micro-ondas domésticos</a:t>
            </a:r>
          </a:p>
          <a:p>
            <a:pPr marL="338138" indent="-338138" eaLnBrk="1" hangingPunct="1"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3200" dirty="0"/>
              <a:t>Exposição a equipamentos médicos, arcos de detecção em aeroportos, etc.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1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1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17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Grp="1" noChangeArrowheads="1"/>
          </p:cNvSpPr>
          <p:nvPr>
            <p:ph type="title"/>
          </p:nvPr>
        </p:nvSpPr>
        <p:spPr>
          <a:xfrm>
            <a:off x="179388" y="314325"/>
            <a:ext cx="8640762" cy="1476375"/>
          </a:xfrm>
        </p:spPr>
        <p:txBody>
          <a:bodyPr lIns="0" tIns="0" rIns="0" bIns="0">
            <a:normAutofit/>
          </a:bodyPr>
          <a:lstStyle/>
          <a:p>
            <a:pPr algn="ctr"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pt-BR" sz="4000" b="0" dirty="0">
                <a:solidFill>
                  <a:srgbClr val="0070C0"/>
                </a:solidFill>
              </a:rPr>
              <a:t>Radiações Eletromagnéticas Não Ionizantes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648" y="1774800"/>
            <a:ext cx="6768752" cy="4687361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>
            <a:normAutofit fontScale="90000"/>
          </a:bodyPr>
          <a:lstStyle/>
          <a:p>
            <a:pPr algn="ctr" eaLnBrk="1" hangingPunct="1">
              <a:lnSpc>
                <a:spcPct val="10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sz="4800" b="0" dirty="0">
                <a:solidFill>
                  <a:srgbClr val="0070C0"/>
                </a:solidFill>
                <a:ea typeface="+mj-ea"/>
                <a:cs typeface="Times New Roman" pitchFamily="16" charset="0"/>
              </a:rPr>
              <a:t>Fatores de Dano Biológico de Campos Eletromagnéticos</a:t>
            </a:r>
          </a:p>
        </p:txBody>
      </p:sp>
      <p:sp>
        <p:nvSpPr>
          <p:cNvPr id="18434" name="Rectangle 2"/>
          <p:cNvSpPr>
            <a:spLocks noGrp="1" noChangeArrowheads="1"/>
          </p:cNvSpPr>
          <p:nvPr>
            <p:ph idx="1"/>
          </p:nvPr>
        </p:nvSpPr>
        <p:spPr>
          <a:xfrm>
            <a:off x="1187623" y="1988840"/>
            <a:ext cx="6768753" cy="4298950"/>
          </a:xfrm>
        </p:spPr>
        <p:txBody>
          <a:bodyPr>
            <a:normAutofit/>
          </a:bodyPr>
          <a:lstStyle/>
          <a:p>
            <a:pPr marL="338138" indent="-338138" eaLnBrk="1" hangingPunct="1">
              <a:lnSpc>
                <a:spcPct val="90000"/>
              </a:lnSpc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2800" dirty="0"/>
              <a:t>Quanto </a:t>
            </a:r>
            <a:r>
              <a:rPr lang="pt-BR" altLang="pt-BR" sz="2800" b="1" dirty="0">
                <a:solidFill>
                  <a:srgbClr val="C00000"/>
                </a:solidFill>
              </a:rPr>
              <a:t>menor</a:t>
            </a:r>
            <a:r>
              <a:rPr lang="pt-BR" altLang="pt-BR" sz="2800" dirty="0"/>
              <a:t> o comprimento de onda, maior o potencial de lesão</a:t>
            </a:r>
          </a:p>
          <a:p>
            <a:pPr marL="338138" indent="-338138" eaLnBrk="1" hangingPunct="1">
              <a:lnSpc>
                <a:spcPct val="90000"/>
              </a:lnSpc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2800" dirty="0"/>
              <a:t>Quanto </a:t>
            </a:r>
            <a:r>
              <a:rPr lang="pt-BR" altLang="pt-BR" sz="2800" b="1" dirty="0">
                <a:solidFill>
                  <a:srgbClr val="C00000"/>
                </a:solidFill>
              </a:rPr>
              <a:t>maior</a:t>
            </a:r>
            <a:r>
              <a:rPr lang="pt-BR" altLang="pt-BR" sz="2800" dirty="0"/>
              <a:t> a intensidade e a </a:t>
            </a:r>
            <a:r>
              <a:rPr lang="pt-BR" altLang="pt-BR" sz="2800" dirty="0">
                <a:solidFill>
                  <a:srgbClr val="C00000"/>
                </a:solidFill>
              </a:rPr>
              <a:t>duração</a:t>
            </a:r>
            <a:r>
              <a:rPr lang="pt-BR" altLang="pt-BR" sz="2800" dirty="0"/>
              <a:t> da exposição, maior será o potencial de lesão</a:t>
            </a:r>
          </a:p>
          <a:p>
            <a:pPr marL="338138" indent="-338138" eaLnBrk="1" hangingPunct="1">
              <a:lnSpc>
                <a:spcPct val="90000"/>
              </a:lnSpc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2800" dirty="0"/>
              <a:t>Quanto </a:t>
            </a:r>
            <a:r>
              <a:rPr lang="pt-BR" altLang="pt-BR" sz="2800" b="1" dirty="0">
                <a:solidFill>
                  <a:srgbClr val="C00000"/>
                </a:solidFill>
              </a:rPr>
              <a:t>menor</a:t>
            </a:r>
            <a:r>
              <a:rPr lang="pt-BR" altLang="pt-BR" sz="2800" dirty="0"/>
              <a:t> a distância da fonte de emissão, maior será o potencial de lesão</a:t>
            </a:r>
          </a:p>
          <a:p>
            <a:pPr marL="338138" indent="-338138" eaLnBrk="1" hangingPunct="1">
              <a:lnSpc>
                <a:spcPct val="90000"/>
              </a:lnSpc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2800" dirty="0"/>
              <a:t>A </a:t>
            </a:r>
            <a:r>
              <a:rPr lang="pt-BR" altLang="pt-BR" sz="2800" b="1" dirty="0">
                <a:solidFill>
                  <a:srgbClr val="C00000"/>
                </a:solidFill>
              </a:rPr>
              <a:t>energia total</a:t>
            </a:r>
            <a:r>
              <a:rPr lang="pt-BR" altLang="pt-BR" sz="2800" dirty="0">
                <a:solidFill>
                  <a:srgbClr val="C00000"/>
                </a:solidFill>
              </a:rPr>
              <a:t> </a:t>
            </a:r>
            <a:r>
              <a:rPr lang="pt-BR" altLang="pt-BR" sz="2800" dirty="0"/>
              <a:t>do campo precisa ser tal, que ele </a:t>
            </a:r>
            <a:r>
              <a:rPr lang="pt-BR" altLang="pt-BR" sz="2800" b="1" dirty="0">
                <a:solidFill>
                  <a:srgbClr val="C00000"/>
                </a:solidFill>
              </a:rPr>
              <a:t>penetre</a:t>
            </a:r>
            <a:r>
              <a:rPr lang="pt-BR" altLang="pt-BR" sz="2800" dirty="0">
                <a:solidFill>
                  <a:srgbClr val="C00000"/>
                </a:solidFill>
              </a:rPr>
              <a:t> </a:t>
            </a:r>
            <a:r>
              <a:rPr lang="pt-BR" altLang="pt-BR" sz="2800" dirty="0"/>
              <a:t>até uma certa profundidade no corpo e seja </a:t>
            </a:r>
            <a:r>
              <a:rPr lang="pt-BR" altLang="pt-BR" sz="2800" b="1" dirty="0">
                <a:solidFill>
                  <a:srgbClr val="C00000"/>
                </a:solidFill>
              </a:rPr>
              <a:t>absorvida</a:t>
            </a:r>
            <a:r>
              <a:rPr lang="pt-BR" altLang="pt-BR" sz="2800" dirty="0"/>
              <a:t> em grande parte.</a:t>
            </a:r>
          </a:p>
        </p:txBody>
      </p:sp>
    </p:spTree>
    <p:extLst>
      <p:ext uri="{BB962C8B-B14F-4D97-AF65-F5344CB8AC3E}">
        <p14:creationId xmlns:p14="http://schemas.microsoft.com/office/powerpoint/2010/main" val="36319573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Grp="1" noChangeArrowheads="1"/>
          </p:cNvSpPr>
          <p:nvPr>
            <p:ph type="title"/>
          </p:nvPr>
        </p:nvSpPr>
        <p:spPr>
          <a:xfrm>
            <a:off x="317500" y="555625"/>
            <a:ext cx="8639175" cy="1100138"/>
          </a:xfrm>
        </p:spPr>
        <p:txBody>
          <a:bodyPr lIns="0" tIns="0" rIns="0" bIns="0"/>
          <a:lstStyle/>
          <a:p>
            <a:pPr algn="ctr" eaLnBrk="1" hangingPunct="1">
              <a:lnSpc>
                <a:spcPct val="10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sz="3600" b="0" dirty="0">
                <a:solidFill>
                  <a:srgbClr val="0070C0"/>
                </a:solidFill>
                <a:ea typeface="+mj-ea"/>
              </a:rPr>
              <a:t>A potência de uma onda diminui com o quadrado da distância da fonte</a:t>
            </a:r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406" y="1925638"/>
            <a:ext cx="5848970" cy="4845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9156" name="Text Box 3"/>
          <p:cNvSpPr txBox="1">
            <a:spLocks noChangeArrowheads="1"/>
          </p:cNvSpPr>
          <p:nvPr/>
        </p:nvSpPr>
        <p:spPr bwMode="auto">
          <a:xfrm>
            <a:off x="720725" y="2700338"/>
            <a:ext cx="1096963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5000" rIns="90000" bIns="45000"/>
          <a:lstStyle>
            <a:lvl1pPr>
              <a:lnSpc>
                <a:spcPct val="101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>
              <a:lnSpc>
                <a:spcPct val="101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lnSpc>
                <a:spcPct val="101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lnSpc>
                <a:spcPct val="101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lnSpc>
                <a:spcPct val="101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Tx/>
              <a:buFontTx/>
              <a:buNone/>
            </a:pPr>
            <a:r>
              <a:rPr lang="en-GB" altLang="pt-BR" sz="2800">
                <a:latin typeface="Arial" panose="020B0604020202020204" pitchFamily="34" charset="0"/>
              </a:rPr>
              <a:t>1</a:t>
            </a:r>
            <a:r>
              <a:rPr lang="en-GB" altLang="pt-BR" sz="2800" baseline="33000">
                <a:latin typeface="Arial" panose="020B0604020202020204" pitchFamily="34" charset="0"/>
              </a:rPr>
              <a:t>2</a:t>
            </a:r>
            <a:r>
              <a:rPr lang="en-GB" altLang="pt-BR" sz="2800">
                <a:latin typeface="Arial" panose="020B0604020202020204" pitchFamily="34" charset="0"/>
              </a:rPr>
              <a:t> = 1</a:t>
            </a:r>
          </a:p>
          <a:p>
            <a:pPr eaLnBrk="1" hangingPunct="1">
              <a:lnSpc>
                <a:spcPct val="93000"/>
              </a:lnSpc>
              <a:spcBef>
                <a:spcPct val="0"/>
              </a:spcBef>
              <a:buClrTx/>
              <a:buFontTx/>
              <a:buNone/>
            </a:pPr>
            <a:r>
              <a:rPr lang="en-GB" altLang="pt-BR" sz="2800">
                <a:latin typeface="Arial" panose="020B0604020202020204" pitchFamily="34" charset="0"/>
              </a:rPr>
              <a:t>2</a:t>
            </a:r>
            <a:r>
              <a:rPr lang="en-GB" altLang="pt-BR" sz="2800" baseline="33000">
                <a:latin typeface="Arial" panose="020B0604020202020204" pitchFamily="34" charset="0"/>
              </a:rPr>
              <a:t>2</a:t>
            </a:r>
            <a:r>
              <a:rPr lang="en-GB" altLang="pt-BR" sz="2800">
                <a:latin typeface="Arial" panose="020B0604020202020204" pitchFamily="34" charset="0"/>
              </a:rPr>
              <a:t> = 4</a:t>
            </a:r>
          </a:p>
          <a:p>
            <a:pPr eaLnBrk="1" hangingPunct="1">
              <a:lnSpc>
                <a:spcPct val="93000"/>
              </a:lnSpc>
              <a:spcBef>
                <a:spcPct val="0"/>
              </a:spcBef>
              <a:buClrTx/>
              <a:buFontTx/>
              <a:buNone/>
            </a:pPr>
            <a:r>
              <a:rPr lang="en-GB" altLang="pt-BR" sz="2800">
                <a:latin typeface="Arial" panose="020B0604020202020204" pitchFamily="34" charset="0"/>
              </a:rPr>
              <a:t>3</a:t>
            </a:r>
            <a:r>
              <a:rPr lang="en-GB" altLang="pt-BR" sz="2800" baseline="33000">
                <a:latin typeface="Arial" panose="020B0604020202020204" pitchFamily="34" charset="0"/>
              </a:rPr>
              <a:t>2</a:t>
            </a:r>
            <a:r>
              <a:rPr lang="en-GB" altLang="pt-BR" sz="2800">
                <a:latin typeface="Arial" panose="020B0604020202020204" pitchFamily="34" charset="0"/>
              </a:rPr>
              <a:t> = 9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1"/>
          <p:cNvSpPr>
            <a:spLocks noChangeArrowheads="1"/>
          </p:cNvSpPr>
          <p:nvPr/>
        </p:nvSpPr>
        <p:spPr bwMode="auto">
          <a:xfrm>
            <a:off x="0" y="1600200"/>
            <a:ext cx="9144000" cy="5257800"/>
          </a:xfrm>
          <a:prstGeom prst="rect">
            <a:avLst/>
          </a:prstGeom>
          <a:solidFill>
            <a:srgbClr val="FFFFFF"/>
          </a:solidFill>
          <a:ln w="9360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 altLang="pt-BR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>
            <a:off x="339725" y="522288"/>
            <a:ext cx="8234363" cy="963612"/>
          </a:xfrm>
        </p:spPr>
        <p:txBody>
          <a:bodyPr lIns="0" tIns="0" rIns="0" bIns="0"/>
          <a:lstStyle/>
          <a:p>
            <a:pPr algn="ctr"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GB" sz="4400" b="0" dirty="0" err="1">
                <a:solidFill>
                  <a:srgbClr val="0070C0"/>
                </a:solidFill>
                <a:ea typeface="+mj-ea"/>
              </a:rPr>
              <a:t>Exemplo</a:t>
            </a:r>
            <a:r>
              <a:rPr lang="en-GB" sz="4400" b="0" dirty="0">
                <a:solidFill>
                  <a:srgbClr val="0070C0"/>
                </a:solidFill>
                <a:ea typeface="+mj-ea"/>
              </a:rPr>
              <a:t> de </a:t>
            </a:r>
            <a:r>
              <a:rPr lang="en-GB" sz="4400" b="0" dirty="0" err="1">
                <a:solidFill>
                  <a:srgbClr val="0070C0"/>
                </a:solidFill>
                <a:ea typeface="+mj-ea"/>
              </a:rPr>
              <a:t>antena</a:t>
            </a:r>
            <a:r>
              <a:rPr lang="en-GB" sz="4400" b="0" dirty="0">
                <a:solidFill>
                  <a:srgbClr val="0070C0"/>
                </a:solidFill>
                <a:ea typeface="+mj-ea"/>
              </a:rPr>
              <a:t> de </a:t>
            </a:r>
            <a:r>
              <a:rPr lang="en-GB" sz="4400" b="0" dirty="0" err="1">
                <a:solidFill>
                  <a:srgbClr val="0070C0"/>
                </a:solidFill>
                <a:ea typeface="+mj-ea"/>
              </a:rPr>
              <a:t>rádio</a:t>
            </a:r>
            <a:endParaRPr lang="en-GB" sz="4400" b="0" dirty="0">
              <a:solidFill>
                <a:srgbClr val="0070C0"/>
              </a:solidFill>
              <a:ea typeface="+mj-ea"/>
            </a:endParaRPr>
          </a:p>
        </p:txBody>
      </p:sp>
      <p:pic>
        <p:nvPicPr>
          <p:cNvPr id="5120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905000"/>
            <a:ext cx="7559675" cy="431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1205" name="Line 4"/>
          <p:cNvSpPr>
            <a:spLocks noChangeShapeType="1"/>
          </p:cNvSpPr>
          <p:nvPr/>
        </p:nvSpPr>
        <p:spPr bwMode="auto">
          <a:xfrm flipH="1">
            <a:off x="339725" y="2339975"/>
            <a:ext cx="1298575" cy="1588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1206" name="Line 5"/>
          <p:cNvSpPr>
            <a:spLocks noChangeShapeType="1"/>
          </p:cNvSpPr>
          <p:nvPr/>
        </p:nvSpPr>
        <p:spPr bwMode="auto">
          <a:xfrm flipH="1">
            <a:off x="339725" y="6119813"/>
            <a:ext cx="1298575" cy="1587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1207" name="Line 6"/>
          <p:cNvSpPr>
            <a:spLocks noChangeShapeType="1"/>
          </p:cNvSpPr>
          <p:nvPr/>
        </p:nvSpPr>
        <p:spPr bwMode="auto">
          <a:xfrm flipH="1">
            <a:off x="339725" y="2339975"/>
            <a:ext cx="1298575" cy="1588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1208" name="Line 7"/>
          <p:cNvSpPr>
            <a:spLocks noChangeShapeType="1"/>
          </p:cNvSpPr>
          <p:nvPr/>
        </p:nvSpPr>
        <p:spPr bwMode="auto">
          <a:xfrm>
            <a:off x="360363" y="2339975"/>
            <a:ext cx="1587" cy="3779838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1209" name="Text Box 8"/>
          <p:cNvSpPr txBox="1">
            <a:spLocks noChangeArrowheads="1"/>
          </p:cNvSpPr>
          <p:nvPr/>
        </p:nvSpPr>
        <p:spPr bwMode="auto">
          <a:xfrm>
            <a:off x="88900" y="4002088"/>
            <a:ext cx="631825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5000" rIns="90000" bIns="45000"/>
          <a:lstStyle>
            <a:lvl1pPr>
              <a:lnSpc>
                <a:spcPct val="101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>
              <a:lnSpc>
                <a:spcPct val="101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lnSpc>
                <a:spcPct val="101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lnSpc>
                <a:spcPct val="101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lnSpc>
                <a:spcPct val="101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Tx/>
              <a:buFontTx/>
              <a:buNone/>
            </a:pPr>
            <a:r>
              <a:rPr lang="en-GB" altLang="pt-BR" sz="1800">
                <a:solidFill>
                  <a:srgbClr val="000000"/>
                </a:solidFill>
                <a:latin typeface="Arial" panose="020B0604020202020204" pitchFamily="34" charset="0"/>
              </a:rPr>
              <a:t>24 m</a:t>
            </a:r>
          </a:p>
        </p:txBody>
      </p:sp>
      <p:sp>
        <p:nvSpPr>
          <p:cNvPr id="51210" name="Text Box 9"/>
          <p:cNvSpPr txBox="1">
            <a:spLocks noChangeArrowheads="1"/>
          </p:cNvSpPr>
          <p:nvPr/>
        </p:nvSpPr>
        <p:spPr bwMode="auto">
          <a:xfrm>
            <a:off x="1985963" y="1993900"/>
            <a:ext cx="714375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5000" rIns="90000" bIns="45000"/>
          <a:lstStyle>
            <a:lvl1pPr>
              <a:lnSpc>
                <a:spcPct val="101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>
              <a:lnSpc>
                <a:spcPct val="101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lnSpc>
                <a:spcPct val="101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lnSpc>
                <a:spcPct val="101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lnSpc>
                <a:spcPct val="101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Tx/>
              <a:buFontTx/>
              <a:buNone/>
            </a:pPr>
            <a:r>
              <a:rPr lang="en-GB" altLang="pt-BR" sz="1800">
                <a:latin typeface="Arial" panose="020B0604020202020204" pitchFamily="34" charset="0"/>
              </a:rPr>
              <a:t>10 W</a:t>
            </a:r>
          </a:p>
        </p:txBody>
      </p:sp>
      <p:grpSp>
        <p:nvGrpSpPr>
          <p:cNvPr id="51211" name="Group 10"/>
          <p:cNvGrpSpPr>
            <a:grpSpLocks/>
          </p:cNvGrpSpPr>
          <p:nvPr/>
        </p:nvGrpSpPr>
        <p:grpSpPr bwMode="auto">
          <a:xfrm>
            <a:off x="1981200" y="2400300"/>
            <a:ext cx="2251075" cy="4454525"/>
            <a:chOff x="1248" y="1512"/>
            <a:chExt cx="1418" cy="2806"/>
          </a:xfrm>
        </p:grpSpPr>
        <p:sp>
          <p:nvSpPr>
            <p:cNvPr id="51233" name="Line 11"/>
            <p:cNvSpPr>
              <a:spLocks noChangeShapeType="1"/>
            </p:cNvSpPr>
            <p:nvPr/>
          </p:nvSpPr>
          <p:spPr bwMode="auto">
            <a:xfrm>
              <a:off x="1248" y="1512"/>
              <a:ext cx="793" cy="2154"/>
            </a:xfrm>
            <a:prstGeom prst="line">
              <a:avLst/>
            </a:prstGeom>
            <a:noFill/>
            <a:ln w="36000">
              <a:solidFill>
                <a:srgbClr val="FF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pt-BR"/>
            </a:p>
          </p:txBody>
        </p:sp>
        <p:grpSp>
          <p:nvGrpSpPr>
            <p:cNvPr id="51234" name="Group 12"/>
            <p:cNvGrpSpPr>
              <a:grpSpLocks/>
            </p:cNvGrpSpPr>
            <p:nvPr/>
          </p:nvGrpSpPr>
          <p:grpSpPr bwMode="auto">
            <a:xfrm>
              <a:off x="1815" y="3666"/>
              <a:ext cx="396" cy="652"/>
              <a:chOff x="1815" y="3666"/>
              <a:chExt cx="396" cy="652"/>
            </a:xfrm>
          </p:grpSpPr>
          <p:sp>
            <p:nvSpPr>
              <p:cNvPr id="51237" name="Line 13"/>
              <p:cNvSpPr>
                <a:spLocks noChangeShapeType="1"/>
              </p:cNvSpPr>
              <p:nvPr/>
            </p:nvSpPr>
            <p:spPr bwMode="auto">
              <a:xfrm>
                <a:off x="2041" y="3666"/>
                <a:ext cx="1" cy="453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51238" name="Text Box 14"/>
              <p:cNvSpPr txBox="1">
                <a:spLocks noChangeArrowheads="1"/>
              </p:cNvSpPr>
              <p:nvPr/>
            </p:nvSpPr>
            <p:spPr bwMode="auto">
              <a:xfrm>
                <a:off x="1815" y="4119"/>
                <a:ext cx="397" cy="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lIns="90000" tIns="45000" rIns="90000" bIns="45000"/>
              <a:lstStyle>
                <a:lvl1pPr>
                  <a:lnSpc>
                    <a:spcPct val="101000"/>
                  </a:lnSpc>
                  <a:spcBef>
                    <a:spcPts val="800"/>
                  </a:spcBef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32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1pPr>
                <a:lvl2pPr>
                  <a:lnSpc>
                    <a:spcPct val="101000"/>
                  </a:lnSpc>
                  <a:spcBef>
                    <a:spcPts val="700"/>
                  </a:spcBef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8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2pPr>
                <a:lvl3pPr>
                  <a:lnSpc>
                    <a:spcPct val="101000"/>
                  </a:lnSpc>
                  <a:spcBef>
                    <a:spcPts val="600"/>
                  </a:spcBef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4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3pPr>
                <a:lvl4pPr>
                  <a:lnSpc>
                    <a:spcPct val="101000"/>
                  </a:lnSpc>
                  <a:spcBef>
                    <a:spcPts val="500"/>
                  </a:spcBef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0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4pPr>
                <a:lvl5pPr>
                  <a:lnSpc>
                    <a:spcPct val="101000"/>
                  </a:lnSpc>
                  <a:spcBef>
                    <a:spcPts val="500"/>
                  </a:spcBef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0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5pPr>
                <a:lvl6pPr marL="2514600" indent="-228600" defTabSz="449263" eaLnBrk="0" fontAlgn="base" hangingPunct="0">
                  <a:lnSpc>
                    <a:spcPct val="101000"/>
                  </a:lnSpc>
                  <a:spcBef>
                    <a:spcPts val="50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0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6pPr>
                <a:lvl7pPr marL="2971800" indent="-228600" defTabSz="449263" eaLnBrk="0" fontAlgn="base" hangingPunct="0">
                  <a:lnSpc>
                    <a:spcPct val="101000"/>
                  </a:lnSpc>
                  <a:spcBef>
                    <a:spcPts val="50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0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7pPr>
                <a:lvl8pPr marL="3429000" indent="-228600" defTabSz="449263" eaLnBrk="0" fontAlgn="base" hangingPunct="0">
                  <a:lnSpc>
                    <a:spcPct val="101000"/>
                  </a:lnSpc>
                  <a:spcBef>
                    <a:spcPts val="50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0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8pPr>
                <a:lvl9pPr marL="3886200" indent="-228600" defTabSz="449263" eaLnBrk="0" fontAlgn="base" hangingPunct="0">
                  <a:lnSpc>
                    <a:spcPct val="101000"/>
                  </a:lnSpc>
                  <a:spcBef>
                    <a:spcPts val="50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0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9pPr>
              </a:lstStyle>
              <a:p>
                <a:pPr eaLnBrk="1" hangingPunct="1">
                  <a:lnSpc>
                    <a:spcPct val="93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GB" altLang="pt-BR" sz="1800">
                    <a:solidFill>
                      <a:srgbClr val="000000"/>
                    </a:solidFill>
                    <a:latin typeface="Arial" panose="020B0604020202020204" pitchFamily="34" charset="0"/>
                  </a:rPr>
                  <a:t>10 m</a:t>
                </a:r>
              </a:p>
            </p:txBody>
          </p:sp>
        </p:grpSp>
        <p:sp>
          <p:nvSpPr>
            <p:cNvPr id="51235" name="Text Box 15"/>
            <p:cNvSpPr txBox="1">
              <a:spLocks noChangeArrowheads="1"/>
            </p:cNvSpPr>
            <p:nvPr/>
          </p:nvSpPr>
          <p:spPr bwMode="auto">
            <a:xfrm>
              <a:off x="1801" y="2759"/>
              <a:ext cx="469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tIns="45000" rIns="90000" bIns="45000"/>
            <a:lstStyle>
              <a:lvl1pPr>
                <a:lnSpc>
                  <a:spcPct val="101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1pPr>
              <a:lvl2pPr>
                <a:lnSpc>
                  <a:spcPct val="101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2pPr>
              <a:lvl3pPr>
                <a:lnSpc>
                  <a:spcPct val="101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3pPr>
              <a:lvl4pPr>
                <a:lnSpc>
                  <a:spcPct val="101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4pPr>
              <a:lvl5pPr>
                <a:lnSpc>
                  <a:spcPct val="101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5pPr>
              <a:lvl6pPr marL="25146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6pPr>
              <a:lvl7pPr marL="29718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7pPr>
              <a:lvl8pPr marL="34290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8pPr>
              <a:lvl9pPr marL="38862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GB" altLang="pt-BR" sz="1800">
                  <a:solidFill>
                    <a:srgbClr val="000000"/>
                  </a:solidFill>
                  <a:latin typeface="Arial" panose="020B0604020202020204" pitchFamily="34" charset="0"/>
                </a:rPr>
                <a:t>26.0m</a:t>
              </a:r>
            </a:p>
          </p:txBody>
        </p:sp>
        <p:sp>
          <p:nvSpPr>
            <p:cNvPr id="51236" name="Text Box 16"/>
            <p:cNvSpPr txBox="1">
              <a:spLocks noChangeArrowheads="1"/>
            </p:cNvSpPr>
            <p:nvPr/>
          </p:nvSpPr>
          <p:spPr bwMode="auto">
            <a:xfrm>
              <a:off x="2041" y="3353"/>
              <a:ext cx="626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tIns="45000" rIns="90000" bIns="45000"/>
            <a:lstStyle>
              <a:lvl1pPr>
                <a:lnSpc>
                  <a:spcPct val="101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1pPr>
              <a:lvl2pPr>
                <a:lnSpc>
                  <a:spcPct val="101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2pPr>
              <a:lvl3pPr>
                <a:lnSpc>
                  <a:spcPct val="101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3pPr>
              <a:lvl4pPr>
                <a:lnSpc>
                  <a:spcPct val="101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4pPr>
              <a:lvl5pPr>
                <a:lnSpc>
                  <a:spcPct val="101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5pPr>
              <a:lvl6pPr marL="25146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6pPr>
              <a:lvl7pPr marL="29718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7pPr>
              <a:lvl8pPr marL="34290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8pPr>
              <a:lvl9pPr marL="38862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GB" altLang="pt-BR" sz="1800">
                  <a:solidFill>
                    <a:srgbClr val="000000"/>
                  </a:solidFill>
                  <a:latin typeface="Arial" panose="020B0604020202020204" pitchFamily="34" charset="0"/>
                </a:rPr>
                <a:t>2.35 mW</a:t>
              </a:r>
            </a:p>
          </p:txBody>
        </p:sp>
      </p:grpSp>
      <p:grpSp>
        <p:nvGrpSpPr>
          <p:cNvPr id="51212" name="Group 17"/>
          <p:cNvGrpSpPr>
            <a:grpSpLocks/>
          </p:cNvGrpSpPr>
          <p:nvPr/>
        </p:nvGrpSpPr>
        <p:grpSpPr bwMode="auto">
          <a:xfrm>
            <a:off x="1981200" y="2401888"/>
            <a:ext cx="3595688" cy="4452937"/>
            <a:chOff x="1248" y="1513"/>
            <a:chExt cx="2265" cy="2805"/>
          </a:xfrm>
        </p:grpSpPr>
        <p:sp>
          <p:nvSpPr>
            <p:cNvPr id="51227" name="Line 18"/>
            <p:cNvSpPr>
              <a:spLocks noChangeShapeType="1"/>
            </p:cNvSpPr>
            <p:nvPr/>
          </p:nvSpPr>
          <p:spPr bwMode="auto">
            <a:xfrm>
              <a:off x="1248" y="1513"/>
              <a:ext cx="1698" cy="2154"/>
            </a:xfrm>
            <a:prstGeom prst="line">
              <a:avLst/>
            </a:prstGeom>
            <a:noFill/>
            <a:ln w="36000">
              <a:solidFill>
                <a:srgbClr val="FF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pt-BR"/>
            </a:p>
          </p:txBody>
        </p:sp>
        <p:grpSp>
          <p:nvGrpSpPr>
            <p:cNvPr id="51228" name="Group 19"/>
            <p:cNvGrpSpPr>
              <a:grpSpLocks/>
            </p:cNvGrpSpPr>
            <p:nvPr/>
          </p:nvGrpSpPr>
          <p:grpSpPr bwMode="auto">
            <a:xfrm>
              <a:off x="2720" y="3667"/>
              <a:ext cx="395" cy="651"/>
              <a:chOff x="2720" y="3667"/>
              <a:chExt cx="395" cy="651"/>
            </a:xfrm>
          </p:grpSpPr>
          <p:sp>
            <p:nvSpPr>
              <p:cNvPr id="51231" name="Line 20"/>
              <p:cNvSpPr>
                <a:spLocks noChangeShapeType="1"/>
              </p:cNvSpPr>
              <p:nvPr/>
            </p:nvSpPr>
            <p:spPr bwMode="auto">
              <a:xfrm>
                <a:off x="2945" y="3667"/>
                <a:ext cx="1" cy="452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51232" name="Text Box 21"/>
              <p:cNvSpPr txBox="1">
                <a:spLocks noChangeArrowheads="1"/>
              </p:cNvSpPr>
              <p:nvPr/>
            </p:nvSpPr>
            <p:spPr bwMode="auto">
              <a:xfrm>
                <a:off x="2720" y="4119"/>
                <a:ext cx="396" cy="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lIns="90000" tIns="45000" rIns="90000" bIns="45000"/>
              <a:lstStyle>
                <a:lvl1pPr>
                  <a:lnSpc>
                    <a:spcPct val="101000"/>
                  </a:lnSpc>
                  <a:spcBef>
                    <a:spcPts val="800"/>
                  </a:spcBef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32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1pPr>
                <a:lvl2pPr>
                  <a:lnSpc>
                    <a:spcPct val="101000"/>
                  </a:lnSpc>
                  <a:spcBef>
                    <a:spcPts val="700"/>
                  </a:spcBef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8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2pPr>
                <a:lvl3pPr>
                  <a:lnSpc>
                    <a:spcPct val="101000"/>
                  </a:lnSpc>
                  <a:spcBef>
                    <a:spcPts val="600"/>
                  </a:spcBef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4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3pPr>
                <a:lvl4pPr>
                  <a:lnSpc>
                    <a:spcPct val="101000"/>
                  </a:lnSpc>
                  <a:spcBef>
                    <a:spcPts val="500"/>
                  </a:spcBef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0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4pPr>
                <a:lvl5pPr>
                  <a:lnSpc>
                    <a:spcPct val="101000"/>
                  </a:lnSpc>
                  <a:spcBef>
                    <a:spcPts val="500"/>
                  </a:spcBef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0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5pPr>
                <a:lvl6pPr marL="2514600" indent="-228600" defTabSz="449263" eaLnBrk="0" fontAlgn="base" hangingPunct="0">
                  <a:lnSpc>
                    <a:spcPct val="101000"/>
                  </a:lnSpc>
                  <a:spcBef>
                    <a:spcPts val="50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0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6pPr>
                <a:lvl7pPr marL="2971800" indent="-228600" defTabSz="449263" eaLnBrk="0" fontAlgn="base" hangingPunct="0">
                  <a:lnSpc>
                    <a:spcPct val="101000"/>
                  </a:lnSpc>
                  <a:spcBef>
                    <a:spcPts val="50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0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7pPr>
                <a:lvl8pPr marL="3429000" indent="-228600" defTabSz="449263" eaLnBrk="0" fontAlgn="base" hangingPunct="0">
                  <a:lnSpc>
                    <a:spcPct val="101000"/>
                  </a:lnSpc>
                  <a:spcBef>
                    <a:spcPts val="50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0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8pPr>
                <a:lvl9pPr marL="3886200" indent="-228600" defTabSz="449263" eaLnBrk="0" fontAlgn="base" hangingPunct="0">
                  <a:lnSpc>
                    <a:spcPct val="101000"/>
                  </a:lnSpc>
                  <a:spcBef>
                    <a:spcPts val="50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0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9pPr>
              </a:lstStyle>
              <a:p>
                <a:pPr eaLnBrk="1" hangingPunct="1">
                  <a:lnSpc>
                    <a:spcPct val="93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GB" altLang="pt-BR" sz="1800">
                    <a:solidFill>
                      <a:srgbClr val="000000"/>
                    </a:solidFill>
                    <a:latin typeface="Arial" panose="020B0604020202020204" pitchFamily="34" charset="0"/>
                  </a:rPr>
                  <a:t>20 m</a:t>
                </a:r>
              </a:p>
            </p:txBody>
          </p:sp>
        </p:grpSp>
        <p:sp>
          <p:nvSpPr>
            <p:cNvPr id="51229" name="Text Box 22"/>
            <p:cNvSpPr txBox="1">
              <a:spLocks noChangeArrowheads="1"/>
            </p:cNvSpPr>
            <p:nvPr/>
          </p:nvSpPr>
          <p:spPr bwMode="auto">
            <a:xfrm>
              <a:off x="2415" y="2753"/>
              <a:ext cx="469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tIns="45000" rIns="90000" bIns="45000"/>
            <a:lstStyle>
              <a:lvl1pPr>
                <a:lnSpc>
                  <a:spcPct val="101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1pPr>
              <a:lvl2pPr>
                <a:lnSpc>
                  <a:spcPct val="101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2pPr>
              <a:lvl3pPr>
                <a:lnSpc>
                  <a:spcPct val="101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3pPr>
              <a:lvl4pPr>
                <a:lnSpc>
                  <a:spcPct val="101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4pPr>
              <a:lvl5pPr>
                <a:lnSpc>
                  <a:spcPct val="101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5pPr>
              <a:lvl6pPr marL="25146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6pPr>
              <a:lvl7pPr marL="29718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7pPr>
              <a:lvl8pPr marL="34290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8pPr>
              <a:lvl9pPr marL="38862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GB" altLang="pt-BR" sz="1800">
                  <a:solidFill>
                    <a:srgbClr val="000000"/>
                  </a:solidFill>
                  <a:latin typeface="Arial" panose="020B0604020202020204" pitchFamily="34" charset="0"/>
                </a:rPr>
                <a:t>31.2m</a:t>
              </a:r>
            </a:p>
          </p:txBody>
        </p:sp>
        <p:sp>
          <p:nvSpPr>
            <p:cNvPr id="51230" name="Text Box 23"/>
            <p:cNvSpPr txBox="1">
              <a:spLocks noChangeArrowheads="1"/>
            </p:cNvSpPr>
            <p:nvPr/>
          </p:nvSpPr>
          <p:spPr bwMode="auto">
            <a:xfrm>
              <a:off x="2888" y="3354"/>
              <a:ext cx="626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tIns="45000" rIns="90000" bIns="45000"/>
            <a:lstStyle>
              <a:lvl1pPr>
                <a:lnSpc>
                  <a:spcPct val="101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1pPr>
              <a:lvl2pPr>
                <a:lnSpc>
                  <a:spcPct val="101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2pPr>
              <a:lvl3pPr>
                <a:lnSpc>
                  <a:spcPct val="101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3pPr>
              <a:lvl4pPr>
                <a:lnSpc>
                  <a:spcPct val="101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4pPr>
              <a:lvl5pPr>
                <a:lnSpc>
                  <a:spcPct val="101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5pPr>
              <a:lvl6pPr marL="25146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6pPr>
              <a:lvl7pPr marL="29718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7pPr>
              <a:lvl8pPr marL="34290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8pPr>
              <a:lvl9pPr marL="38862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GB" altLang="pt-BR" sz="1800">
                  <a:solidFill>
                    <a:srgbClr val="000000"/>
                  </a:solidFill>
                  <a:latin typeface="Arial" panose="020B0604020202020204" pitchFamily="34" charset="0"/>
                </a:rPr>
                <a:t>1.63 mW</a:t>
              </a:r>
            </a:p>
          </p:txBody>
        </p:sp>
      </p:grpSp>
      <p:grpSp>
        <p:nvGrpSpPr>
          <p:cNvPr id="51213" name="Group 24"/>
          <p:cNvGrpSpPr>
            <a:grpSpLocks/>
          </p:cNvGrpSpPr>
          <p:nvPr/>
        </p:nvGrpSpPr>
        <p:grpSpPr bwMode="auto">
          <a:xfrm>
            <a:off x="1979613" y="2339975"/>
            <a:ext cx="5129212" cy="4452938"/>
            <a:chOff x="1247" y="1474"/>
            <a:chExt cx="3231" cy="2805"/>
          </a:xfrm>
        </p:grpSpPr>
        <p:sp>
          <p:nvSpPr>
            <p:cNvPr id="51221" name="Line 25"/>
            <p:cNvSpPr>
              <a:spLocks noChangeShapeType="1"/>
            </p:cNvSpPr>
            <p:nvPr/>
          </p:nvSpPr>
          <p:spPr bwMode="auto">
            <a:xfrm>
              <a:off x="1247" y="1474"/>
              <a:ext cx="2719" cy="2154"/>
            </a:xfrm>
            <a:prstGeom prst="line">
              <a:avLst/>
            </a:prstGeom>
            <a:noFill/>
            <a:ln w="36000">
              <a:solidFill>
                <a:srgbClr val="FF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pt-BR"/>
            </a:p>
          </p:txBody>
        </p:sp>
        <p:grpSp>
          <p:nvGrpSpPr>
            <p:cNvPr id="51222" name="Group 26"/>
            <p:cNvGrpSpPr>
              <a:grpSpLocks/>
            </p:cNvGrpSpPr>
            <p:nvPr/>
          </p:nvGrpSpPr>
          <p:grpSpPr bwMode="auto">
            <a:xfrm>
              <a:off x="3795" y="3628"/>
              <a:ext cx="395" cy="651"/>
              <a:chOff x="3795" y="3628"/>
              <a:chExt cx="395" cy="651"/>
            </a:xfrm>
          </p:grpSpPr>
          <p:sp>
            <p:nvSpPr>
              <p:cNvPr id="51225" name="Line 27"/>
              <p:cNvSpPr>
                <a:spLocks noChangeShapeType="1"/>
              </p:cNvSpPr>
              <p:nvPr/>
            </p:nvSpPr>
            <p:spPr bwMode="auto">
              <a:xfrm>
                <a:off x="3965" y="3628"/>
                <a:ext cx="1" cy="452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51226" name="Text Box 28"/>
              <p:cNvSpPr txBox="1">
                <a:spLocks noChangeArrowheads="1"/>
              </p:cNvSpPr>
              <p:nvPr/>
            </p:nvSpPr>
            <p:spPr bwMode="auto">
              <a:xfrm>
                <a:off x="3795" y="4080"/>
                <a:ext cx="396" cy="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lIns="90000" tIns="45000" rIns="90000" bIns="45000"/>
              <a:lstStyle>
                <a:lvl1pPr>
                  <a:lnSpc>
                    <a:spcPct val="101000"/>
                  </a:lnSpc>
                  <a:spcBef>
                    <a:spcPts val="800"/>
                  </a:spcBef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32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1pPr>
                <a:lvl2pPr>
                  <a:lnSpc>
                    <a:spcPct val="101000"/>
                  </a:lnSpc>
                  <a:spcBef>
                    <a:spcPts val="700"/>
                  </a:spcBef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8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2pPr>
                <a:lvl3pPr>
                  <a:lnSpc>
                    <a:spcPct val="101000"/>
                  </a:lnSpc>
                  <a:spcBef>
                    <a:spcPts val="600"/>
                  </a:spcBef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4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3pPr>
                <a:lvl4pPr>
                  <a:lnSpc>
                    <a:spcPct val="101000"/>
                  </a:lnSpc>
                  <a:spcBef>
                    <a:spcPts val="500"/>
                  </a:spcBef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0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4pPr>
                <a:lvl5pPr>
                  <a:lnSpc>
                    <a:spcPct val="101000"/>
                  </a:lnSpc>
                  <a:spcBef>
                    <a:spcPts val="500"/>
                  </a:spcBef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0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5pPr>
                <a:lvl6pPr marL="2514600" indent="-228600" defTabSz="449263" eaLnBrk="0" fontAlgn="base" hangingPunct="0">
                  <a:lnSpc>
                    <a:spcPct val="101000"/>
                  </a:lnSpc>
                  <a:spcBef>
                    <a:spcPts val="50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0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6pPr>
                <a:lvl7pPr marL="2971800" indent="-228600" defTabSz="449263" eaLnBrk="0" fontAlgn="base" hangingPunct="0">
                  <a:lnSpc>
                    <a:spcPct val="101000"/>
                  </a:lnSpc>
                  <a:spcBef>
                    <a:spcPts val="50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0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7pPr>
                <a:lvl8pPr marL="3429000" indent="-228600" defTabSz="449263" eaLnBrk="0" fontAlgn="base" hangingPunct="0">
                  <a:lnSpc>
                    <a:spcPct val="101000"/>
                  </a:lnSpc>
                  <a:spcBef>
                    <a:spcPts val="50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0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8pPr>
                <a:lvl9pPr marL="3886200" indent="-228600" defTabSz="449263" eaLnBrk="0" fontAlgn="base" hangingPunct="0">
                  <a:lnSpc>
                    <a:spcPct val="101000"/>
                  </a:lnSpc>
                  <a:spcBef>
                    <a:spcPts val="50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0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9pPr>
              </a:lstStyle>
              <a:p>
                <a:pPr eaLnBrk="1" hangingPunct="1">
                  <a:lnSpc>
                    <a:spcPct val="93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GB" altLang="pt-BR" sz="1800">
                    <a:solidFill>
                      <a:srgbClr val="000000"/>
                    </a:solidFill>
                    <a:latin typeface="Arial" panose="020B0604020202020204" pitchFamily="34" charset="0"/>
                  </a:rPr>
                  <a:t>30 m</a:t>
                </a:r>
              </a:p>
            </p:txBody>
          </p:sp>
        </p:grpSp>
        <p:sp>
          <p:nvSpPr>
            <p:cNvPr id="51223" name="Text Box 29"/>
            <p:cNvSpPr txBox="1">
              <a:spLocks noChangeArrowheads="1"/>
            </p:cNvSpPr>
            <p:nvPr/>
          </p:nvSpPr>
          <p:spPr bwMode="auto">
            <a:xfrm>
              <a:off x="3059" y="2721"/>
              <a:ext cx="469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tIns="45000" rIns="90000" bIns="45000"/>
            <a:lstStyle>
              <a:lvl1pPr>
                <a:lnSpc>
                  <a:spcPct val="101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1pPr>
              <a:lvl2pPr>
                <a:lnSpc>
                  <a:spcPct val="101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2pPr>
              <a:lvl3pPr>
                <a:lnSpc>
                  <a:spcPct val="101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3pPr>
              <a:lvl4pPr>
                <a:lnSpc>
                  <a:spcPct val="101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4pPr>
              <a:lvl5pPr>
                <a:lnSpc>
                  <a:spcPct val="101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5pPr>
              <a:lvl6pPr marL="25146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6pPr>
              <a:lvl7pPr marL="29718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7pPr>
              <a:lvl8pPr marL="34290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8pPr>
              <a:lvl9pPr marL="38862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GB" altLang="pt-BR" sz="1800">
                  <a:solidFill>
                    <a:srgbClr val="000000"/>
                  </a:solidFill>
                  <a:latin typeface="Arial" panose="020B0604020202020204" pitchFamily="34" charset="0"/>
                </a:rPr>
                <a:t>38.4m</a:t>
              </a:r>
            </a:p>
          </p:txBody>
        </p:sp>
        <p:sp>
          <p:nvSpPr>
            <p:cNvPr id="51224" name="Text Box 30"/>
            <p:cNvSpPr txBox="1">
              <a:spLocks noChangeArrowheads="1"/>
            </p:cNvSpPr>
            <p:nvPr/>
          </p:nvSpPr>
          <p:spPr bwMode="auto">
            <a:xfrm>
              <a:off x="3853" y="3315"/>
              <a:ext cx="626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tIns="45000" rIns="90000" bIns="45000"/>
            <a:lstStyle>
              <a:lvl1pPr>
                <a:lnSpc>
                  <a:spcPct val="101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1pPr>
              <a:lvl2pPr>
                <a:lnSpc>
                  <a:spcPct val="101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2pPr>
              <a:lvl3pPr>
                <a:lnSpc>
                  <a:spcPct val="101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3pPr>
              <a:lvl4pPr>
                <a:lnSpc>
                  <a:spcPct val="101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4pPr>
              <a:lvl5pPr>
                <a:lnSpc>
                  <a:spcPct val="101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5pPr>
              <a:lvl6pPr marL="25146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6pPr>
              <a:lvl7pPr marL="29718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7pPr>
              <a:lvl8pPr marL="34290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8pPr>
              <a:lvl9pPr marL="38862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GB" altLang="pt-BR" sz="1800">
                  <a:solidFill>
                    <a:srgbClr val="000000"/>
                  </a:solidFill>
                  <a:latin typeface="Arial" panose="020B0604020202020204" pitchFamily="34" charset="0"/>
                </a:rPr>
                <a:t>1.07 mW</a:t>
              </a:r>
            </a:p>
          </p:txBody>
        </p:sp>
      </p:grpSp>
      <p:grpSp>
        <p:nvGrpSpPr>
          <p:cNvPr id="51214" name="Group 31"/>
          <p:cNvGrpSpPr>
            <a:grpSpLocks/>
          </p:cNvGrpSpPr>
          <p:nvPr/>
        </p:nvGrpSpPr>
        <p:grpSpPr bwMode="auto">
          <a:xfrm>
            <a:off x="1979613" y="2339975"/>
            <a:ext cx="6569075" cy="4452938"/>
            <a:chOff x="1247" y="1474"/>
            <a:chExt cx="4138" cy="2805"/>
          </a:xfrm>
        </p:grpSpPr>
        <p:sp>
          <p:nvSpPr>
            <p:cNvPr id="51215" name="Line 32"/>
            <p:cNvSpPr>
              <a:spLocks noChangeShapeType="1"/>
            </p:cNvSpPr>
            <p:nvPr/>
          </p:nvSpPr>
          <p:spPr bwMode="auto">
            <a:xfrm>
              <a:off x="1247" y="1474"/>
              <a:ext cx="3740" cy="2154"/>
            </a:xfrm>
            <a:prstGeom prst="line">
              <a:avLst/>
            </a:prstGeom>
            <a:noFill/>
            <a:ln w="36000">
              <a:solidFill>
                <a:srgbClr val="FF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pt-BR"/>
            </a:p>
          </p:txBody>
        </p:sp>
        <p:grpSp>
          <p:nvGrpSpPr>
            <p:cNvPr id="51216" name="Group 33"/>
            <p:cNvGrpSpPr>
              <a:grpSpLocks/>
            </p:cNvGrpSpPr>
            <p:nvPr/>
          </p:nvGrpSpPr>
          <p:grpSpPr bwMode="auto">
            <a:xfrm>
              <a:off x="4760" y="3628"/>
              <a:ext cx="395" cy="651"/>
              <a:chOff x="4760" y="3628"/>
              <a:chExt cx="395" cy="651"/>
            </a:xfrm>
          </p:grpSpPr>
          <p:sp>
            <p:nvSpPr>
              <p:cNvPr id="51219" name="Line 34"/>
              <p:cNvSpPr>
                <a:spLocks noChangeShapeType="1"/>
              </p:cNvSpPr>
              <p:nvPr/>
            </p:nvSpPr>
            <p:spPr bwMode="auto">
              <a:xfrm>
                <a:off x="4985" y="3628"/>
                <a:ext cx="1" cy="452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51220" name="Text Box 35"/>
              <p:cNvSpPr txBox="1">
                <a:spLocks noChangeArrowheads="1"/>
              </p:cNvSpPr>
              <p:nvPr/>
            </p:nvSpPr>
            <p:spPr bwMode="auto">
              <a:xfrm>
                <a:off x="4760" y="4080"/>
                <a:ext cx="396" cy="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lIns="90000" tIns="45000" rIns="90000" bIns="45000"/>
              <a:lstStyle>
                <a:lvl1pPr>
                  <a:lnSpc>
                    <a:spcPct val="101000"/>
                  </a:lnSpc>
                  <a:spcBef>
                    <a:spcPts val="800"/>
                  </a:spcBef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32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1pPr>
                <a:lvl2pPr>
                  <a:lnSpc>
                    <a:spcPct val="101000"/>
                  </a:lnSpc>
                  <a:spcBef>
                    <a:spcPts val="700"/>
                  </a:spcBef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8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2pPr>
                <a:lvl3pPr>
                  <a:lnSpc>
                    <a:spcPct val="101000"/>
                  </a:lnSpc>
                  <a:spcBef>
                    <a:spcPts val="600"/>
                  </a:spcBef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4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3pPr>
                <a:lvl4pPr>
                  <a:lnSpc>
                    <a:spcPct val="101000"/>
                  </a:lnSpc>
                  <a:spcBef>
                    <a:spcPts val="500"/>
                  </a:spcBef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0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4pPr>
                <a:lvl5pPr>
                  <a:lnSpc>
                    <a:spcPct val="101000"/>
                  </a:lnSpc>
                  <a:spcBef>
                    <a:spcPts val="500"/>
                  </a:spcBef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0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5pPr>
                <a:lvl6pPr marL="2514600" indent="-228600" defTabSz="449263" eaLnBrk="0" fontAlgn="base" hangingPunct="0">
                  <a:lnSpc>
                    <a:spcPct val="101000"/>
                  </a:lnSpc>
                  <a:spcBef>
                    <a:spcPts val="50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0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6pPr>
                <a:lvl7pPr marL="2971800" indent="-228600" defTabSz="449263" eaLnBrk="0" fontAlgn="base" hangingPunct="0">
                  <a:lnSpc>
                    <a:spcPct val="101000"/>
                  </a:lnSpc>
                  <a:spcBef>
                    <a:spcPts val="50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0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7pPr>
                <a:lvl8pPr marL="3429000" indent="-228600" defTabSz="449263" eaLnBrk="0" fontAlgn="base" hangingPunct="0">
                  <a:lnSpc>
                    <a:spcPct val="101000"/>
                  </a:lnSpc>
                  <a:spcBef>
                    <a:spcPts val="50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0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8pPr>
                <a:lvl9pPr marL="3886200" indent="-228600" defTabSz="449263" eaLnBrk="0" fontAlgn="base" hangingPunct="0">
                  <a:lnSpc>
                    <a:spcPct val="101000"/>
                  </a:lnSpc>
                  <a:spcBef>
                    <a:spcPts val="50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anose="02020603050405020304" pitchFamily="18" charset="0"/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 sz="2000">
                    <a:solidFill>
                      <a:srgbClr val="FFFFFF"/>
                    </a:solidFill>
                    <a:latin typeface="Tahoma" panose="020B0604030504040204" pitchFamily="34" charset="0"/>
                    <a:ea typeface="Arial Unicode MS" panose="020B0604020202020204" pitchFamily="34" charset="-128"/>
                    <a:cs typeface="Arial Unicode MS" panose="020B0604020202020204" pitchFamily="34" charset="-128"/>
                  </a:defRPr>
                </a:lvl9pPr>
              </a:lstStyle>
              <a:p>
                <a:pPr eaLnBrk="1" hangingPunct="1">
                  <a:lnSpc>
                    <a:spcPct val="93000"/>
                  </a:lnSpc>
                  <a:spcBef>
                    <a:spcPct val="0"/>
                  </a:spcBef>
                  <a:buClrTx/>
                  <a:buFontTx/>
                  <a:buNone/>
                </a:pPr>
                <a:r>
                  <a:rPr lang="en-GB" altLang="pt-BR" sz="1800">
                    <a:solidFill>
                      <a:srgbClr val="000000"/>
                    </a:solidFill>
                    <a:latin typeface="Arial" panose="020B0604020202020204" pitchFamily="34" charset="0"/>
                  </a:rPr>
                  <a:t>40 m</a:t>
                </a:r>
              </a:p>
            </p:txBody>
          </p:sp>
        </p:grpSp>
        <p:sp>
          <p:nvSpPr>
            <p:cNvPr id="51217" name="Text Box 36"/>
            <p:cNvSpPr txBox="1">
              <a:spLocks noChangeArrowheads="1"/>
            </p:cNvSpPr>
            <p:nvPr/>
          </p:nvSpPr>
          <p:spPr bwMode="auto">
            <a:xfrm>
              <a:off x="3831" y="2721"/>
              <a:ext cx="469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tIns="45000" rIns="90000" bIns="45000"/>
            <a:lstStyle>
              <a:lvl1pPr>
                <a:lnSpc>
                  <a:spcPct val="101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1pPr>
              <a:lvl2pPr>
                <a:lnSpc>
                  <a:spcPct val="101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2pPr>
              <a:lvl3pPr>
                <a:lnSpc>
                  <a:spcPct val="101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3pPr>
              <a:lvl4pPr>
                <a:lnSpc>
                  <a:spcPct val="101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4pPr>
              <a:lvl5pPr>
                <a:lnSpc>
                  <a:spcPct val="101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5pPr>
              <a:lvl6pPr marL="25146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6pPr>
              <a:lvl7pPr marL="29718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7pPr>
              <a:lvl8pPr marL="34290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8pPr>
              <a:lvl9pPr marL="38862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GB" altLang="pt-BR" sz="1800">
                  <a:solidFill>
                    <a:srgbClr val="000000"/>
                  </a:solidFill>
                  <a:latin typeface="Arial" panose="020B0604020202020204" pitchFamily="34" charset="0"/>
                </a:rPr>
                <a:t>46.6m</a:t>
              </a:r>
            </a:p>
          </p:txBody>
        </p:sp>
        <p:sp>
          <p:nvSpPr>
            <p:cNvPr id="51218" name="Text Box 37"/>
            <p:cNvSpPr txBox="1">
              <a:spLocks noChangeArrowheads="1"/>
            </p:cNvSpPr>
            <p:nvPr/>
          </p:nvSpPr>
          <p:spPr bwMode="auto">
            <a:xfrm>
              <a:off x="4760" y="3315"/>
              <a:ext cx="626" cy="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tIns="45000" rIns="90000" bIns="45000"/>
            <a:lstStyle>
              <a:lvl1pPr>
                <a:lnSpc>
                  <a:spcPct val="101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1pPr>
              <a:lvl2pPr>
                <a:lnSpc>
                  <a:spcPct val="101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2pPr>
              <a:lvl3pPr>
                <a:lnSpc>
                  <a:spcPct val="101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3pPr>
              <a:lvl4pPr>
                <a:lnSpc>
                  <a:spcPct val="101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4pPr>
              <a:lvl5pPr>
                <a:lnSpc>
                  <a:spcPct val="101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5pPr>
              <a:lvl6pPr marL="25146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6pPr>
              <a:lvl7pPr marL="29718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7pPr>
              <a:lvl8pPr marL="34290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8pPr>
              <a:lvl9pPr marL="3886200" indent="-228600" defTabSz="449263" eaLnBrk="0" fontAlgn="base" hangingPunct="0">
                <a:lnSpc>
                  <a:spcPct val="101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FFFFFF"/>
                  </a:solidFill>
                  <a:latin typeface="Tahoma" panose="020B060403050404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defRPr>
              </a:lvl9pPr>
            </a:lstStyle>
            <a:p>
              <a:pPr eaLnBrk="1" hangingPunct="1">
                <a:lnSpc>
                  <a:spcPct val="93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GB" altLang="pt-BR" sz="1800">
                  <a:solidFill>
                    <a:srgbClr val="000000"/>
                  </a:solidFill>
                  <a:latin typeface="Arial" panose="020B0604020202020204" pitchFamily="34" charset="0"/>
                </a:rPr>
                <a:t>0.73 mW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349250"/>
            <a:ext cx="8226425" cy="1431925"/>
          </a:xfrm>
        </p:spPr>
        <p:txBody>
          <a:bodyPr>
            <a:normAutofit/>
          </a:bodyPr>
          <a:lstStyle/>
          <a:p>
            <a:pPr algn="ctr"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sz="4800" b="0" dirty="0">
                <a:solidFill>
                  <a:srgbClr val="0070C0"/>
                </a:solidFill>
                <a:ea typeface="+mj-ea"/>
              </a:rPr>
              <a:t>Potência Relativa</a:t>
            </a: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488" y="2060848"/>
            <a:ext cx="5359760" cy="3915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0484" name="Text Box 3"/>
          <p:cNvSpPr txBox="1">
            <a:spLocks noChangeArrowheads="1"/>
          </p:cNvSpPr>
          <p:nvPr/>
        </p:nvSpPr>
        <p:spPr bwMode="auto">
          <a:xfrm>
            <a:off x="5940152" y="2072040"/>
            <a:ext cx="2952328" cy="3433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lnSpc>
                <a:spcPct val="101000"/>
              </a:lnSpc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>
              <a:lnSpc>
                <a:spcPct val="101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>
              <a:lnSpc>
                <a:spcPct val="101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>
              <a:lnSpc>
                <a:spcPct val="101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>
              <a:lnSpc>
                <a:spcPct val="101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lnSpc>
                <a:spcPct val="101000"/>
              </a:lnSpc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FFFFFF"/>
                </a:solidFill>
                <a:latin typeface="Tahoma" panose="020B060403050404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2000" dirty="0">
                <a:solidFill>
                  <a:srgbClr val="0070C0"/>
                </a:solidFill>
                <a:latin typeface="Arial" panose="020B0604020202020204" pitchFamily="34" charset="0"/>
              </a:rPr>
              <a:t>Rádio FM: </a:t>
            </a:r>
          </a:p>
          <a:p>
            <a:pPr eaLnBrk="1" hangingPunct="1">
              <a:lnSpc>
                <a:spcPct val="93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2000" dirty="0">
                <a:solidFill>
                  <a:srgbClr val="0070C0"/>
                </a:solidFill>
                <a:latin typeface="Arial" panose="020B0604020202020204" pitchFamily="34" charset="0"/>
              </a:rPr>
              <a:t>0.000000004 W/cm</a:t>
            </a:r>
            <a:r>
              <a:rPr lang="pt-BR" altLang="pt-BR" sz="2000" baseline="30000" dirty="0">
                <a:solidFill>
                  <a:srgbClr val="0070C0"/>
                </a:solidFill>
                <a:latin typeface="Arial" panose="020B0604020202020204" pitchFamily="34" charset="0"/>
              </a:rPr>
              <a:t>2</a:t>
            </a:r>
          </a:p>
          <a:p>
            <a:pPr eaLnBrk="1" hangingPunct="1">
              <a:lnSpc>
                <a:spcPct val="93000"/>
              </a:lnSpc>
              <a:spcBef>
                <a:spcPct val="0"/>
              </a:spcBef>
              <a:buClrTx/>
              <a:buFontTx/>
              <a:buNone/>
            </a:pPr>
            <a:endParaRPr lang="pt-BR" altLang="pt-BR" sz="2000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eaLnBrk="1" hangingPunct="1">
              <a:lnSpc>
                <a:spcPct val="93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2000" dirty="0">
                <a:solidFill>
                  <a:srgbClr val="0070C0"/>
                </a:solidFill>
                <a:latin typeface="Arial" panose="020B0604020202020204" pitchFamily="34" charset="0"/>
              </a:rPr>
              <a:t>Torre GSM:</a:t>
            </a:r>
          </a:p>
          <a:p>
            <a:pPr eaLnBrk="1" hangingPunct="1">
              <a:lnSpc>
                <a:spcPct val="93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2000" dirty="0">
                <a:solidFill>
                  <a:srgbClr val="0070C0"/>
                </a:solidFill>
                <a:latin typeface="Arial" panose="020B0604020202020204" pitchFamily="34" charset="0"/>
              </a:rPr>
              <a:t>0.00000000001 W/cm</a:t>
            </a:r>
            <a:r>
              <a:rPr lang="pt-BR" altLang="pt-BR" sz="2000" baseline="30000" dirty="0">
                <a:solidFill>
                  <a:srgbClr val="0070C0"/>
                </a:solidFill>
                <a:latin typeface="Arial" panose="020B0604020202020204" pitchFamily="34" charset="0"/>
              </a:rPr>
              <a:t>2</a:t>
            </a:r>
          </a:p>
          <a:p>
            <a:pPr eaLnBrk="1" hangingPunct="1">
              <a:lnSpc>
                <a:spcPct val="93000"/>
              </a:lnSpc>
              <a:spcBef>
                <a:spcPct val="0"/>
              </a:spcBef>
              <a:buClrTx/>
              <a:buFontTx/>
              <a:buNone/>
            </a:pPr>
            <a:endParaRPr lang="pt-BR" altLang="pt-BR" sz="2000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eaLnBrk="1" hangingPunct="1">
              <a:lnSpc>
                <a:spcPct val="93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2000" dirty="0">
                <a:solidFill>
                  <a:srgbClr val="0070C0"/>
                </a:solidFill>
                <a:latin typeface="Arial" panose="020B0604020202020204" pitchFamily="34" charset="0"/>
              </a:rPr>
              <a:t>TV VHF:</a:t>
            </a:r>
          </a:p>
          <a:p>
            <a:pPr eaLnBrk="1" hangingPunct="1">
              <a:lnSpc>
                <a:spcPct val="93000"/>
              </a:lnSpc>
              <a:spcBef>
                <a:spcPct val="0"/>
              </a:spcBef>
              <a:buClrTx/>
            </a:pPr>
            <a:r>
              <a:rPr lang="pt-BR" altLang="pt-BR" sz="2000" dirty="0">
                <a:solidFill>
                  <a:srgbClr val="0070C0"/>
                </a:solidFill>
                <a:latin typeface="Arial" panose="020B0604020202020204" pitchFamily="34" charset="0"/>
              </a:rPr>
              <a:t>0.000000000005 W/cm</a:t>
            </a:r>
            <a:r>
              <a:rPr lang="pt-BR" altLang="pt-BR" sz="2000" baseline="30000" dirty="0">
                <a:solidFill>
                  <a:srgbClr val="0070C0"/>
                </a:solidFill>
                <a:latin typeface="Arial" panose="020B0604020202020204" pitchFamily="34" charset="0"/>
              </a:rPr>
              <a:t>2</a:t>
            </a:r>
          </a:p>
          <a:p>
            <a:pPr eaLnBrk="1" hangingPunct="1">
              <a:lnSpc>
                <a:spcPct val="93000"/>
              </a:lnSpc>
              <a:spcBef>
                <a:spcPct val="0"/>
              </a:spcBef>
              <a:buClrTx/>
            </a:pPr>
            <a:endParaRPr lang="pt-BR" altLang="pt-BR" sz="2000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eaLnBrk="1" hangingPunct="1">
              <a:lnSpc>
                <a:spcPct val="93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2000" dirty="0">
                <a:solidFill>
                  <a:srgbClr val="0070C0"/>
                </a:solidFill>
                <a:latin typeface="Arial" panose="020B0604020202020204" pitchFamily="34" charset="0"/>
              </a:rPr>
              <a:t>Sol:</a:t>
            </a:r>
          </a:p>
          <a:p>
            <a:pPr eaLnBrk="1" hangingPunct="1">
              <a:lnSpc>
                <a:spcPct val="93000"/>
              </a:lnSpc>
              <a:spcBef>
                <a:spcPct val="0"/>
              </a:spcBef>
              <a:buClrTx/>
              <a:buFontTx/>
              <a:buNone/>
            </a:pPr>
            <a:r>
              <a:rPr lang="pt-BR" altLang="pt-BR" sz="2000" dirty="0">
                <a:solidFill>
                  <a:srgbClr val="0070C0"/>
                </a:solidFill>
                <a:latin typeface="Arial" panose="020B0604020202020204" pitchFamily="34" charset="0"/>
              </a:rPr>
              <a:t>0.14 W/cm</a:t>
            </a:r>
            <a:r>
              <a:rPr lang="pt-BR" altLang="pt-BR" sz="2000" baseline="30000" dirty="0">
                <a:solidFill>
                  <a:srgbClr val="0070C0"/>
                </a:solidFill>
                <a:latin typeface="Arial" panose="020B0604020202020204" pitchFamily="34" charset="0"/>
              </a:rPr>
              <a:t>2</a:t>
            </a:r>
          </a:p>
          <a:p>
            <a:pPr eaLnBrk="1" hangingPunct="1">
              <a:lnSpc>
                <a:spcPct val="93000"/>
              </a:lnSpc>
              <a:spcBef>
                <a:spcPct val="0"/>
              </a:spcBef>
              <a:buClrTx/>
              <a:buFontTx/>
              <a:buNone/>
            </a:pPr>
            <a:endParaRPr lang="pt-BR" altLang="pt-BR" sz="2000" baseline="30000" dirty="0">
              <a:solidFill>
                <a:srgbClr val="0070C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40215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Grp="1" noChangeArrowheads="1"/>
          </p:cNvSpPr>
          <p:nvPr>
            <p:ph type="title"/>
          </p:nvPr>
        </p:nvSpPr>
        <p:spPr>
          <a:xfrm>
            <a:off x="1187624" y="73050"/>
            <a:ext cx="6995566" cy="1555750"/>
          </a:xfrm>
        </p:spPr>
        <p:txBody>
          <a:bodyPr/>
          <a:lstStyle/>
          <a:p>
            <a:pPr algn="ctr" eaLnBrk="1" hangingPunct="1">
              <a:lnSpc>
                <a:spcPct val="10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b="0" dirty="0">
                <a:ea typeface="+mj-ea"/>
              </a:rPr>
              <a:t>Exposição humana total às diferentes bandas de RF</a:t>
            </a:r>
          </a:p>
        </p:txBody>
      </p:sp>
      <p:graphicFrame>
        <p:nvGraphicFramePr>
          <p:cNvPr id="1843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1260209"/>
              </p:ext>
            </p:extLst>
          </p:nvPr>
        </p:nvGraphicFramePr>
        <p:xfrm>
          <a:off x="108744" y="1628800"/>
          <a:ext cx="8915400" cy="502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605" r:id="rId4" imgW="7772400" imgH="4114800" progId="">
                  <p:embed/>
                </p:oleObj>
              </mc:Choice>
              <mc:Fallback>
                <p:oleObj r:id="rId4" imgW="7772400" imgH="411480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744" y="1628800"/>
                        <a:ext cx="8915400" cy="5029200"/>
                      </a:xfrm>
                      <a:prstGeom prst="rect">
                        <a:avLst/>
                      </a:prstGeom>
                      <a:solidFill>
                        <a:schemeClr val="accent6">
                          <a:lumMod val="75000"/>
                        </a:schemeClr>
                      </a:solidFill>
                      <a:ln>
                        <a:solidFill>
                          <a:schemeClr val="accent1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8708867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pt-BR" altLang="pt-BR" sz="4400" b="0" dirty="0">
                <a:solidFill>
                  <a:srgbClr val="0070C0"/>
                </a:solidFill>
              </a:rPr>
              <a:t>Conclusões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9581" y="1690689"/>
            <a:ext cx="8224837" cy="4268787"/>
          </a:xfrm>
        </p:spPr>
        <p:txBody>
          <a:bodyPr>
            <a:noAutofit/>
          </a:bodyPr>
          <a:lstStyle/>
          <a:p>
            <a:pPr eaLnBrk="1" hangingPunct="1">
              <a:buClr>
                <a:srgbClr val="00B0F0"/>
              </a:buClr>
              <a:buSzPct val="112000"/>
              <a:buFont typeface="Wingdings" panose="05000000000000000000" pitchFamily="2" charset="2"/>
              <a:buChar char="§"/>
            </a:pPr>
            <a:r>
              <a:rPr lang="pt-BR" altLang="pt-BR" sz="2800" dirty="0"/>
              <a:t>Apesar de haver um grande número, e crescente de uso da radiofrequência para telecomunicação, a exposição do público em geral </a:t>
            </a:r>
            <a:r>
              <a:rPr lang="pt-BR" altLang="pt-BR" sz="2800" dirty="0">
                <a:solidFill>
                  <a:srgbClr val="C00000"/>
                </a:solidFill>
              </a:rPr>
              <a:t>é muito baixa e intermitente</a:t>
            </a:r>
            <a:r>
              <a:rPr lang="pt-BR" altLang="pt-BR" sz="2800" dirty="0"/>
              <a:t>;</a:t>
            </a:r>
          </a:p>
          <a:p>
            <a:pPr eaLnBrk="1" hangingPunct="1">
              <a:buClr>
                <a:srgbClr val="00B0F0"/>
              </a:buClr>
              <a:buSzPct val="112000"/>
              <a:buFont typeface="Wingdings" panose="05000000000000000000" pitchFamily="2" charset="2"/>
              <a:buChar char="§"/>
            </a:pPr>
            <a:r>
              <a:rPr lang="pt-BR" altLang="pt-BR" sz="2800" dirty="0"/>
              <a:t>As telecomunicações celulares representam </a:t>
            </a:r>
            <a:r>
              <a:rPr lang="pt-BR" altLang="pt-BR" sz="2800" dirty="0">
                <a:solidFill>
                  <a:srgbClr val="C00000"/>
                </a:solidFill>
              </a:rPr>
              <a:t>menos de 2%</a:t>
            </a:r>
            <a:r>
              <a:rPr lang="pt-BR" altLang="pt-BR" sz="2800" dirty="0"/>
              <a:t> do total da energia dissipada no ambiente;</a:t>
            </a:r>
          </a:p>
          <a:p>
            <a:pPr eaLnBrk="1" hangingPunct="1">
              <a:buClr>
                <a:srgbClr val="00B0F0"/>
              </a:buClr>
              <a:buSzPct val="112000"/>
              <a:buFont typeface="Wingdings" panose="05000000000000000000" pitchFamily="2" charset="2"/>
              <a:buChar char="§"/>
            </a:pPr>
            <a:r>
              <a:rPr lang="pt-BR" altLang="pt-BR" sz="2800" dirty="0"/>
              <a:t>A </a:t>
            </a:r>
            <a:r>
              <a:rPr lang="pt-BR" altLang="pt-BR" sz="2800" dirty="0">
                <a:solidFill>
                  <a:srgbClr val="C00000"/>
                </a:solidFill>
              </a:rPr>
              <a:t>somatória de campos </a:t>
            </a:r>
            <a:r>
              <a:rPr lang="pt-BR" altLang="pt-BR" sz="2800" dirty="0"/>
              <a:t>é pouco relevante, devido à mistura e </a:t>
            </a:r>
            <a:r>
              <a:rPr lang="pt-BR" altLang="pt-BR" sz="2800" dirty="0" err="1"/>
              <a:t>assincronicidade</a:t>
            </a:r>
            <a:r>
              <a:rPr lang="pt-BR" altLang="pt-BR" sz="2800" dirty="0"/>
              <a:t> das frequências: ao contrário, existe </a:t>
            </a:r>
            <a:r>
              <a:rPr lang="pt-BR" altLang="pt-BR" sz="2800" dirty="0">
                <a:solidFill>
                  <a:srgbClr val="C00000"/>
                </a:solidFill>
              </a:rPr>
              <a:t>interferência</a:t>
            </a:r>
            <a:r>
              <a:rPr lang="pt-BR" altLang="pt-BR" sz="2800" dirty="0"/>
              <a:t> mútua;</a:t>
            </a:r>
          </a:p>
          <a:p>
            <a:pPr eaLnBrk="1" hangingPunct="1">
              <a:buClr>
                <a:srgbClr val="00B0F0"/>
              </a:buClr>
              <a:buSzPct val="112000"/>
              <a:buFont typeface="Wingdings" panose="05000000000000000000" pitchFamily="2" charset="2"/>
              <a:buChar char="§"/>
            </a:pPr>
            <a:r>
              <a:rPr lang="pt-BR" altLang="pt-BR" sz="2800" dirty="0"/>
              <a:t>Os </a:t>
            </a:r>
            <a:r>
              <a:rPr lang="pt-BR" altLang="pt-BR" sz="2800" dirty="0">
                <a:solidFill>
                  <a:srgbClr val="C00000"/>
                </a:solidFill>
              </a:rPr>
              <a:t>parâmetros relevantes </a:t>
            </a:r>
            <a:r>
              <a:rPr lang="pt-BR" altLang="pt-BR" sz="2800" dirty="0"/>
              <a:t>são: frequência, densidade de potência, taxa de absorção e distância da fonte.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327025"/>
            <a:ext cx="8228013" cy="1476375"/>
          </a:xfrm>
        </p:spPr>
        <p:txBody>
          <a:bodyPr lIns="0" tIns="0" rIns="0" bIns="0">
            <a:normAutofit/>
          </a:bodyPr>
          <a:lstStyle/>
          <a:p>
            <a:pPr algn="ctr"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sz="4800" b="0" dirty="0">
                <a:solidFill>
                  <a:srgbClr val="0070C0"/>
                </a:solidFill>
                <a:ea typeface="+mj-ea"/>
              </a:rPr>
              <a:t>Taxa Específica de Absorção </a:t>
            </a:r>
          </a:p>
        </p:txBody>
      </p:sp>
      <p:sp>
        <p:nvSpPr>
          <p:cNvPr id="69635" name="Rectangle 2"/>
          <p:cNvSpPr>
            <a:spLocks noGrp="1" noChangeArrowheads="1"/>
          </p:cNvSpPr>
          <p:nvPr>
            <p:ph idx="1"/>
          </p:nvPr>
        </p:nvSpPr>
        <p:spPr>
          <a:xfrm>
            <a:off x="539751" y="1989138"/>
            <a:ext cx="4968353" cy="4144962"/>
          </a:xfrm>
        </p:spPr>
        <p:txBody>
          <a:bodyPr lIns="0" tIns="0" rIns="0" bIns="0">
            <a:noAutofit/>
          </a:bodyPr>
          <a:lstStyle/>
          <a:p>
            <a:pPr marL="338138" indent="-338138" eaLnBrk="1" hangingPunct="1"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2800" dirty="0"/>
              <a:t>Como quantificar o grau de exposição real do corpo aos campos eletromagnéticos?</a:t>
            </a:r>
          </a:p>
          <a:p>
            <a:pPr marL="338138" indent="-338138" eaLnBrk="1" hangingPunct="1"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2800" dirty="0">
                <a:solidFill>
                  <a:srgbClr val="0070C0"/>
                </a:solidFill>
              </a:rPr>
              <a:t>SAR</a:t>
            </a:r>
            <a:r>
              <a:rPr lang="pt-BR" altLang="pt-BR" sz="2800" dirty="0"/>
              <a:t>: </a:t>
            </a:r>
            <a:r>
              <a:rPr lang="pt-BR" altLang="pt-BR" sz="2800" dirty="0" err="1"/>
              <a:t>Specific</a:t>
            </a:r>
            <a:r>
              <a:rPr lang="pt-BR" altLang="pt-BR" sz="2800" dirty="0"/>
              <a:t> </a:t>
            </a:r>
            <a:r>
              <a:rPr lang="pt-BR" altLang="pt-BR" sz="2800" dirty="0" err="1"/>
              <a:t>Absorption</a:t>
            </a:r>
            <a:r>
              <a:rPr lang="pt-BR" altLang="pt-BR" sz="2800" dirty="0"/>
              <a:t> Rate</a:t>
            </a:r>
          </a:p>
          <a:p>
            <a:pPr marL="338138" indent="-338138" eaLnBrk="1" hangingPunct="1"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2800" dirty="0"/>
              <a:t>Taxa máxima de absorção de energia eletromagnética pelo corpo</a:t>
            </a:r>
          </a:p>
          <a:p>
            <a:pPr marL="338138" indent="-338138" eaLnBrk="1" hangingPunct="1"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2800" dirty="0"/>
              <a:t>Medida em watts por kg </a:t>
            </a:r>
          </a:p>
          <a:p>
            <a:pPr marL="338138" indent="-338138" eaLnBrk="1" hangingPunct="1"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2800" dirty="0"/>
              <a:t>Faixa de 100 KHz a 10 GHz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972" y="1812528"/>
            <a:ext cx="2998093" cy="209432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104" y="3906848"/>
            <a:ext cx="3333750" cy="2638425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4400" b="0" dirty="0">
                <a:solidFill>
                  <a:srgbClr val="0070C0"/>
                </a:solidFill>
              </a:rPr>
              <a:t>Normas de proteção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5877272"/>
            <a:ext cx="8224838" cy="37271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t-BR" sz="2000" dirty="0" err="1"/>
              <a:t>International</a:t>
            </a:r>
            <a:r>
              <a:rPr lang="pt-BR" sz="2000" dirty="0"/>
              <a:t> </a:t>
            </a:r>
            <a:r>
              <a:rPr lang="pt-BR" sz="2000" dirty="0" err="1"/>
              <a:t>Commission</a:t>
            </a:r>
            <a:r>
              <a:rPr lang="pt-BR" sz="2000" dirty="0"/>
              <a:t> </a:t>
            </a:r>
            <a:r>
              <a:rPr lang="pt-BR" sz="2000" dirty="0" err="1"/>
              <a:t>of</a:t>
            </a:r>
            <a:r>
              <a:rPr lang="pt-BR" sz="2000" dirty="0"/>
              <a:t> Non </a:t>
            </a:r>
            <a:r>
              <a:rPr lang="pt-BR" sz="2000" dirty="0" err="1"/>
              <a:t>Ionizing</a:t>
            </a:r>
            <a:r>
              <a:rPr lang="pt-BR" sz="2000" dirty="0"/>
              <a:t> </a:t>
            </a:r>
            <a:r>
              <a:rPr lang="pt-BR" sz="2000" dirty="0" err="1"/>
              <a:t>Radiation</a:t>
            </a:r>
            <a:r>
              <a:rPr lang="pt-BR" sz="2000" dirty="0"/>
              <a:t> </a:t>
            </a:r>
            <a:r>
              <a:rPr lang="pt-BR" sz="2000" dirty="0" err="1"/>
              <a:t>Protection</a:t>
            </a:r>
            <a:r>
              <a:rPr lang="pt-BR" sz="2000" dirty="0"/>
              <a:t> (ICNIRP)</a:t>
            </a:r>
          </a:p>
          <a:p>
            <a:pPr marL="0" indent="0" algn="ctr">
              <a:buNone/>
            </a:pPr>
            <a:r>
              <a:rPr lang="pt-BR" sz="2000" dirty="0">
                <a:hlinkClick r:id="rId2"/>
              </a:rPr>
              <a:t>www.icnirp.org</a:t>
            </a:r>
            <a:r>
              <a:rPr lang="pt-BR" sz="2000" dirty="0"/>
              <a:t>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896" y="1484783"/>
            <a:ext cx="5707431" cy="4255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4928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Grp="1" noChangeArrowheads="1"/>
          </p:cNvSpPr>
          <p:nvPr>
            <p:ph type="title"/>
          </p:nvPr>
        </p:nvSpPr>
        <p:spPr>
          <a:xfrm>
            <a:off x="411163" y="6350"/>
            <a:ext cx="8228012" cy="1433513"/>
          </a:xfrm>
        </p:spPr>
        <p:txBody>
          <a:bodyPr lIns="0" tIns="0" rIns="0" bIns="0">
            <a:normAutofit/>
          </a:bodyPr>
          <a:lstStyle/>
          <a:p>
            <a:pPr algn="ctr"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sz="4800" b="0" dirty="0">
                <a:solidFill>
                  <a:srgbClr val="0070C0"/>
                </a:solidFill>
                <a:ea typeface="+mj-ea"/>
              </a:rPr>
              <a:t>Exposições relativas</a:t>
            </a:r>
          </a:p>
        </p:txBody>
      </p:sp>
      <p:sp>
        <p:nvSpPr>
          <p:cNvPr id="126979" name="Rectangle 2"/>
          <p:cNvSpPr>
            <a:spLocks noGrp="1" noChangeArrowheads="1"/>
          </p:cNvSpPr>
          <p:nvPr>
            <p:ph idx="1"/>
          </p:nvPr>
        </p:nvSpPr>
        <p:spPr>
          <a:xfrm>
            <a:off x="971600" y="1439863"/>
            <a:ext cx="7848550" cy="4922837"/>
          </a:xfrm>
        </p:spPr>
        <p:txBody>
          <a:bodyPr lIns="0" tIns="0" rIns="0" bIns="0">
            <a:normAutofit fontScale="92500" lnSpcReduction="10000"/>
          </a:bodyPr>
          <a:lstStyle/>
          <a:p>
            <a:pPr marL="338138" indent="-338138" eaLnBrk="1" hangingPunct="1">
              <a:lnSpc>
                <a:spcPct val="115000"/>
              </a:lnSpc>
              <a:buClr>
                <a:srgbClr val="00CCFF"/>
              </a:buClr>
              <a:buSzPct val="91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3600" dirty="0"/>
              <a:t>Sol de verão ao meio dia: 1.400 W/m</a:t>
            </a:r>
            <a:r>
              <a:rPr lang="pt-BR" altLang="pt-BR" sz="3600" baseline="30000" dirty="0"/>
              <a:t>2</a:t>
            </a:r>
          </a:p>
          <a:p>
            <a:pPr marL="681038" lvl="1" indent="-338138">
              <a:lnSpc>
                <a:spcPct val="115000"/>
              </a:lnSpc>
              <a:buClr>
                <a:srgbClr val="00CCFF"/>
              </a:buClr>
              <a:buSzPct val="91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3300" dirty="0"/>
              <a:t>Tem radiação ionizante (UV)</a:t>
            </a:r>
          </a:p>
          <a:p>
            <a:pPr marL="338138" indent="-338138" eaLnBrk="1" hangingPunct="1">
              <a:lnSpc>
                <a:spcPct val="115000"/>
              </a:lnSpc>
              <a:buClr>
                <a:srgbClr val="00CCFF"/>
              </a:buClr>
              <a:buSzPct val="91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3600" dirty="0"/>
              <a:t>ERB GSM a 30 m: 0.02 mW/m</a:t>
            </a:r>
            <a:r>
              <a:rPr lang="pt-BR" altLang="pt-BR" sz="3600" baseline="30000" dirty="0"/>
              <a:t>2</a:t>
            </a:r>
          </a:p>
          <a:p>
            <a:pPr marL="338138" indent="-338138" eaLnBrk="1" hangingPunct="1">
              <a:lnSpc>
                <a:spcPct val="115000"/>
              </a:lnSpc>
              <a:buClr>
                <a:srgbClr val="00CCFF"/>
              </a:buClr>
              <a:buSzPct val="91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3600" dirty="0"/>
              <a:t>Fone GSM 2008: 0.250 mW/m</a:t>
            </a:r>
            <a:r>
              <a:rPr lang="pt-BR" altLang="pt-BR" sz="3600" baseline="30000" dirty="0"/>
              <a:t>2</a:t>
            </a:r>
          </a:p>
          <a:p>
            <a:pPr marL="338138" indent="-338138" eaLnBrk="1" hangingPunct="1">
              <a:lnSpc>
                <a:spcPct val="115000"/>
              </a:lnSpc>
              <a:buClr>
                <a:srgbClr val="00CCFF"/>
              </a:buClr>
              <a:buSzPct val="91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3600" dirty="0"/>
              <a:t>Limite segurança ocupacional: 0.4 W/kg</a:t>
            </a:r>
          </a:p>
          <a:p>
            <a:pPr marL="338138" indent="-338138" eaLnBrk="1" hangingPunct="1">
              <a:lnSpc>
                <a:spcPct val="115000"/>
              </a:lnSpc>
              <a:buClr>
                <a:srgbClr val="00CCFF"/>
              </a:buClr>
              <a:buSzPct val="91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3600" dirty="0"/>
              <a:t>Limite segurança não ocupacional: 0.08 W/kg</a:t>
            </a:r>
          </a:p>
          <a:p>
            <a:pPr marL="338138" indent="-338138" eaLnBrk="1" hangingPunct="1">
              <a:lnSpc>
                <a:spcPct val="115000"/>
              </a:lnSpc>
              <a:buClr>
                <a:srgbClr val="00CCFF"/>
              </a:buClr>
              <a:buSzPct val="91000"/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3600" dirty="0"/>
              <a:t>Limite segurança telefones: 2 W/kg</a:t>
            </a:r>
          </a:p>
        </p:txBody>
      </p:sp>
    </p:spTree>
    <p:extLst>
      <p:ext uri="{BB962C8B-B14F-4D97-AF65-F5344CB8AC3E}">
        <p14:creationId xmlns:p14="http://schemas.microsoft.com/office/powerpoint/2010/main" val="371768694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>
            <a:spLocks noGrp="1" noChangeArrowheads="1"/>
          </p:cNvSpPr>
          <p:nvPr>
            <p:ph type="title"/>
          </p:nvPr>
        </p:nvSpPr>
        <p:spPr>
          <a:xfrm>
            <a:off x="493713" y="566738"/>
            <a:ext cx="8164512" cy="957262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10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sz="4800" b="0" dirty="0">
                <a:solidFill>
                  <a:srgbClr val="0070C0"/>
                </a:solidFill>
                <a:ea typeface="+mj-ea"/>
              </a:rPr>
              <a:t>Estudos Científicos</a:t>
            </a:r>
          </a:p>
        </p:txBody>
      </p:sp>
      <p:sp>
        <p:nvSpPr>
          <p:cNvPr id="52226" name="Rectangle 2"/>
          <p:cNvSpPr>
            <a:spLocks noGrp="1" noChangeArrowheads="1"/>
          </p:cNvSpPr>
          <p:nvPr>
            <p:ph idx="1"/>
          </p:nvPr>
        </p:nvSpPr>
        <p:spPr>
          <a:xfrm>
            <a:off x="493713" y="2014538"/>
            <a:ext cx="8164512" cy="4095750"/>
          </a:xfrm>
        </p:spPr>
        <p:txBody>
          <a:bodyPr>
            <a:normAutofit fontScale="92500" lnSpcReduction="10000"/>
          </a:bodyPr>
          <a:lstStyle/>
          <a:p>
            <a:pPr marL="331788" indent="-331788" eaLnBrk="1" hangingPunct="1">
              <a:lnSpc>
                <a:spcPct val="100000"/>
              </a:lnSpc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39738" algn="l"/>
                <a:tab pos="889000" algn="l"/>
                <a:tab pos="1338263" algn="l"/>
                <a:tab pos="1787525" algn="l"/>
                <a:tab pos="2236788" algn="l"/>
                <a:tab pos="2686050" algn="l"/>
                <a:tab pos="3135313" algn="l"/>
                <a:tab pos="3584575" algn="l"/>
                <a:tab pos="4033838" algn="l"/>
                <a:tab pos="4483100" algn="l"/>
                <a:tab pos="4932363" algn="l"/>
                <a:tab pos="5381625" algn="l"/>
                <a:tab pos="5830888" algn="l"/>
                <a:tab pos="6280150" algn="l"/>
                <a:tab pos="6729413" algn="l"/>
                <a:tab pos="7178675" algn="l"/>
                <a:tab pos="7627938" algn="l"/>
                <a:tab pos="8077200" algn="l"/>
                <a:tab pos="8526463" algn="l"/>
                <a:tab pos="8975725" algn="l"/>
              </a:tabLst>
            </a:pPr>
            <a:r>
              <a:rPr lang="pt-BR" altLang="pt-BR" sz="3200" dirty="0"/>
              <a:t>Mais de </a:t>
            </a:r>
            <a:r>
              <a:rPr lang="pt-BR" altLang="pt-BR" sz="3200" dirty="0">
                <a:solidFill>
                  <a:srgbClr val="C00000"/>
                </a:solidFill>
              </a:rPr>
              <a:t>30.000 estudos </a:t>
            </a:r>
            <a:r>
              <a:rPr lang="pt-BR" altLang="pt-BR" sz="3200" dirty="0"/>
              <a:t>ao longo de 40 anos foram realizados sobre o efeito das radiações eletromagnéticas sobre a biologia e a saúde;</a:t>
            </a:r>
          </a:p>
          <a:p>
            <a:pPr marL="331788" indent="-331788" eaLnBrk="1" hangingPunct="1">
              <a:lnSpc>
                <a:spcPct val="100000"/>
              </a:lnSpc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39738" algn="l"/>
                <a:tab pos="889000" algn="l"/>
                <a:tab pos="1338263" algn="l"/>
                <a:tab pos="1787525" algn="l"/>
                <a:tab pos="2236788" algn="l"/>
                <a:tab pos="2686050" algn="l"/>
                <a:tab pos="3135313" algn="l"/>
                <a:tab pos="3584575" algn="l"/>
                <a:tab pos="4033838" algn="l"/>
                <a:tab pos="4483100" algn="l"/>
                <a:tab pos="4932363" algn="l"/>
                <a:tab pos="5381625" algn="l"/>
                <a:tab pos="5830888" algn="l"/>
                <a:tab pos="6280150" algn="l"/>
                <a:tab pos="6729413" algn="l"/>
                <a:tab pos="7178675" algn="l"/>
                <a:tab pos="7627938" algn="l"/>
                <a:tab pos="8077200" algn="l"/>
                <a:tab pos="8526463" algn="l"/>
                <a:tab pos="8975725" algn="l"/>
              </a:tabLst>
            </a:pPr>
            <a:r>
              <a:rPr lang="pt-BR" altLang="pt-BR" sz="3200" dirty="0"/>
              <a:t>Potenciais efeitos biológicos e médicos continuam sendo estudados extensamente;</a:t>
            </a:r>
          </a:p>
          <a:p>
            <a:pPr marL="331788" indent="-331788" eaLnBrk="1" hangingPunct="1">
              <a:lnSpc>
                <a:spcPct val="100000"/>
              </a:lnSpc>
              <a:buClr>
                <a:srgbClr val="00CCFF"/>
              </a:buClr>
              <a:buSzPct val="65000"/>
              <a:buFont typeface="Wingdings" panose="05000000000000000000" pitchFamily="2" charset="2"/>
              <a:buChar char=""/>
              <a:tabLst>
                <a:tab pos="439738" algn="l"/>
                <a:tab pos="889000" algn="l"/>
                <a:tab pos="1338263" algn="l"/>
                <a:tab pos="1787525" algn="l"/>
                <a:tab pos="2236788" algn="l"/>
                <a:tab pos="2686050" algn="l"/>
                <a:tab pos="3135313" algn="l"/>
                <a:tab pos="3584575" algn="l"/>
                <a:tab pos="4033838" algn="l"/>
                <a:tab pos="4483100" algn="l"/>
                <a:tab pos="4932363" algn="l"/>
                <a:tab pos="5381625" algn="l"/>
                <a:tab pos="5830888" algn="l"/>
                <a:tab pos="6280150" algn="l"/>
                <a:tab pos="6729413" algn="l"/>
                <a:tab pos="7178675" algn="l"/>
                <a:tab pos="7627938" algn="l"/>
                <a:tab pos="8077200" algn="l"/>
                <a:tab pos="8526463" algn="l"/>
                <a:tab pos="8975725" algn="l"/>
              </a:tabLst>
            </a:pPr>
            <a:r>
              <a:rPr lang="pt-BR" altLang="pt-BR" sz="3200" dirty="0"/>
              <a:t>Embora existam ainda lacunas no conhecimento científico, a conclusão geral é que </a:t>
            </a:r>
            <a:r>
              <a:rPr lang="pt-BR" altLang="pt-BR" sz="3200" dirty="0">
                <a:solidFill>
                  <a:srgbClr val="C00000"/>
                </a:solidFill>
              </a:rPr>
              <a:t>ainda não se documentaram efeitos significativos e consistentes.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60648"/>
            <a:ext cx="7099204" cy="5543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843808" y="6093296"/>
            <a:ext cx="45294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dirty="0">
                <a:solidFill>
                  <a:srgbClr val="0070C0"/>
                </a:solidFill>
              </a:rPr>
              <a:t>https://www.who.int/peh-emf/es/</a:t>
            </a:r>
          </a:p>
        </p:txBody>
      </p:sp>
    </p:spTree>
    <p:extLst>
      <p:ext uri="{BB962C8B-B14F-4D97-AF65-F5344CB8AC3E}">
        <p14:creationId xmlns:p14="http://schemas.microsoft.com/office/powerpoint/2010/main" val="217347213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0ECDAC-9B30-4952-89BA-EE8DD425B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>
                <a:solidFill>
                  <a:srgbClr val="0070C0"/>
                </a:solidFill>
              </a:rPr>
              <a:t>Estudos ecológicos de consistência epidemiológica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25272ADC-49FF-4FDE-B6BC-37C7158ED1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1876084"/>
            <a:ext cx="7851543" cy="4510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9930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Grp="1" noChangeArrowheads="1"/>
          </p:cNvSpPr>
          <p:nvPr>
            <p:ph type="title"/>
          </p:nvPr>
        </p:nvSpPr>
        <p:spPr>
          <a:xfrm>
            <a:off x="539750" y="80963"/>
            <a:ext cx="8504238" cy="1438275"/>
          </a:xfrm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norm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pt-BR" sz="4400" dirty="0">
                <a:solidFill>
                  <a:srgbClr val="0070C0"/>
                </a:solidFill>
              </a:rPr>
              <a:t>A Consistência Epidemiológica</a:t>
            </a: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1260475"/>
            <a:ext cx="866775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428421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Grp="1" noChangeArrowheads="1"/>
          </p:cNvSpPr>
          <p:nvPr>
            <p:ph type="title"/>
          </p:nvPr>
        </p:nvSpPr>
        <p:spPr>
          <a:xfrm>
            <a:off x="539750" y="80963"/>
            <a:ext cx="8504238" cy="1438275"/>
          </a:xfrm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norm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pt-BR" sz="4000" b="0" dirty="0">
                <a:solidFill>
                  <a:srgbClr val="0070C0"/>
                </a:solidFill>
              </a:rPr>
              <a:t>Predição vs. Observado</a:t>
            </a:r>
            <a:br>
              <a:rPr lang="pt-BR" altLang="pt-BR" sz="4000" b="0" dirty="0">
                <a:solidFill>
                  <a:srgbClr val="0070C0"/>
                </a:solidFill>
              </a:rPr>
            </a:br>
            <a:r>
              <a:rPr lang="pt-BR" altLang="pt-BR" sz="4000" b="0" dirty="0">
                <a:solidFill>
                  <a:srgbClr val="0070C0"/>
                </a:solidFill>
              </a:rPr>
              <a:t>Incidência de Câncer Cerebral</a:t>
            </a: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070" y="1700808"/>
            <a:ext cx="7923213" cy="485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83633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250360-B6AC-459B-8F1F-827329D8C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err="1"/>
              <a:t>International</a:t>
            </a:r>
            <a:r>
              <a:rPr lang="pt-BR" dirty="0"/>
              <a:t> </a:t>
            </a:r>
            <a:r>
              <a:rPr lang="pt-BR" dirty="0" err="1"/>
              <a:t>Epidemiological</a:t>
            </a:r>
            <a:r>
              <a:rPr lang="pt-BR" dirty="0"/>
              <a:t> </a:t>
            </a:r>
            <a:r>
              <a:rPr lang="pt-BR" dirty="0" err="1"/>
              <a:t>Projects</a:t>
            </a:r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FCC0CF5A-C9E5-4E33-A447-B380AF76A5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67" y="1982120"/>
            <a:ext cx="7780605" cy="172727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A98CE70-E872-414E-AE81-3EAD8BC7E7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67" y="3879719"/>
            <a:ext cx="7780605" cy="1409471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EF5F262-F34D-4652-BA29-F35A282DED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567" y="5530849"/>
            <a:ext cx="4724400" cy="96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7184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>
              <a:buFont typeface="Times New Roman" pitchFamily="16" charset="0"/>
              <a:buNone/>
              <a:defRPr/>
            </a:pPr>
            <a:r>
              <a:rPr lang="pt-BR" sz="4400" b="0" dirty="0">
                <a:solidFill>
                  <a:srgbClr val="0070C0"/>
                </a:solidFill>
                <a:ea typeface="+mj-ea"/>
              </a:rPr>
              <a:t>Evidência epidemiológica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700213"/>
            <a:ext cx="8224837" cy="4268787"/>
          </a:xfrm>
        </p:spPr>
        <p:txBody>
          <a:bodyPr>
            <a:noAutofit/>
          </a:bodyPr>
          <a:lstStyle/>
          <a:p>
            <a:pPr eaLnBrk="1" hangingPunct="1">
              <a:buClr>
                <a:srgbClr val="00B0F0"/>
              </a:buClr>
              <a:buSzPct val="125000"/>
              <a:buFont typeface="Wingdings" panose="05000000000000000000" pitchFamily="2" charset="2"/>
              <a:buChar char="§"/>
            </a:pPr>
            <a:r>
              <a:rPr lang="pt-BR" altLang="pt-BR" sz="2800" dirty="0"/>
              <a:t>Torres radio-base de telefonia celular: </a:t>
            </a:r>
            <a:r>
              <a:rPr lang="pt-BR" altLang="pt-BR" sz="2800" dirty="0">
                <a:solidFill>
                  <a:srgbClr val="C00000"/>
                </a:solidFill>
              </a:rPr>
              <a:t>não há efeitos </a:t>
            </a:r>
            <a:r>
              <a:rPr lang="pt-BR" altLang="pt-BR" sz="2800" dirty="0"/>
              <a:t>de curto, médio e longo prazo;</a:t>
            </a:r>
          </a:p>
          <a:p>
            <a:pPr eaLnBrk="1" hangingPunct="1">
              <a:buClr>
                <a:srgbClr val="00B0F0"/>
              </a:buClr>
              <a:buSzPct val="125000"/>
              <a:buFont typeface="Wingdings" panose="05000000000000000000" pitchFamily="2" charset="2"/>
              <a:buChar char="§"/>
            </a:pPr>
            <a:r>
              <a:rPr lang="pt-BR" altLang="pt-BR" sz="2800" dirty="0"/>
              <a:t>INTERPHONE: Incidência de câncer entre operadores de equipamentos móveis e sem fio: protetiva, em geral. </a:t>
            </a:r>
            <a:r>
              <a:rPr lang="pt-BR" altLang="pt-BR" sz="2800" dirty="0">
                <a:solidFill>
                  <a:srgbClr val="C00000"/>
                </a:solidFill>
              </a:rPr>
              <a:t>Evidência tênue </a:t>
            </a:r>
            <a:r>
              <a:rPr lang="pt-BR" altLang="pt-BR" sz="2800" dirty="0"/>
              <a:t>para uso de longa duração (&gt;20 anos);</a:t>
            </a:r>
          </a:p>
          <a:p>
            <a:pPr eaLnBrk="1" hangingPunct="1">
              <a:buClr>
                <a:srgbClr val="00B0F0"/>
              </a:buClr>
              <a:buSzPct val="125000"/>
              <a:buFont typeface="Wingdings" panose="05000000000000000000" pitchFamily="2" charset="2"/>
              <a:buChar char="§"/>
            </a:pPr>
            <a:r>
              <a:rPr lang="pt-BR" altLang="pt-BR" sz="2800" dirty="0"/>
              <a:t>Deficiências metodológicas, erro e vieses muito altos</a:t>
            </a:r>
          </a:p>
          <a:p>
            <a:pPr eaLnBrk="1" hangingPunct="1">
              <a:buClr>
                <a:srgbClr val="00B0F0"/>
              </a:buClr>
              <a:buSzPct val="125000"/>
              <a:buFont typeface="Wingdings" panose="05000000000000000000" pitchFamily="2" charset="2"/>
              <a:buChar char="§"/>
            </a:pPr>
            <a:r>
              <a:rPr lang="pt-BR" altLang="pt-BR" sz="2800" dirty="0"/>
              <a:t>Efeito protetivo: artefato estatístico.</a:t>
            </a:r>
          </a:p>
          <a:p>
            <a:pPr eaLnBrk="1" hangingPunct="1">
              <a:buClr>
                <a:srgbClr val="00B0F0"/>
              </a:buClr>
              <a:buSzPct val="125000"/>
              <a:buFont typeface="Wingdings" panose="05000000000000000000" pitchFamily="2" charset="2"/>
              <a:buChar char="§"/>
            </a:pPr>
            <a:r>
              <a:rPr lang="pt-BR" altLang="pt-BR" sz="2800" dirty="0">
                <a:solidFill>
                  <a:srgbClr val="C00000"/>
                </a:solidFill>
              </a:rPr>
              <a:t>Aumento longitudinal </a:t>
            </a:r>
            <a:r>
              <a:rPr lang="pt-BR" altLang="pt-BR" sz="2800" dirty="0"/>
              <a:t>de incidência: nulo;</a:t>
            </a:r>
          </a:p>
          <a:p>
            <a:pPr eaLnBrk="1" hangingPunct="1">
              <a:buClr>
                <a:srgbClr val="00B0F0"/>
              </a:buClr>
              <a:buSzPct val="125000"/>
              <a:buFont typeface="Wingdings" panose="05000000000000000000" pitchFamily="2" charset="2"/>
              <a:buChar char="§"/>
            </a:pPr>
            <a:r>
              <a:rPr lang="pt-BR" altLang="pt-BR" sz="2800" dirty="0">
                <a:solidFill>
                  <a:srgbClr val="C00000"/>
                </a:solidFill>
              </a:rPr>
              <a:t>Classificação IARC</a:t>
            </a:r>
            <a:r>
              <a:rPr lang="pt-BR" altLang="pt-BR" sz="2800" dirty="0"/>
              <a:t>: </a:t>
            </a:r>
            <a:r>
              <a:rPr lang="pt-BR" altLang="pt-BR" sz="2800" dirty="0" err="1"/>
              <a:t>precaucionária</a:t>
            </a:r>
            <a:r>
              <a:rPr lang="pt-BR" altLang="pt-BR" sz="2800" dirty="0"/>
              <a:t>, 2B;</a:t>
            </a:r>
          </a:p>
          <a:p>
            <a:pPr marL="0" indent="0" eaLnBrk="1" hangingPunct="1">
              <a:buClr>
                <a:srgbClr val="00B0F0"/>
              </a:buClr>
              <a:buSzPct val="125000"/>
            </a:pPr>
            <a:endParaRPr lang="pt-BR" altLang="pt-BR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Grp="1" noChangeArrowheads="1"/>
          </p:cNvSpPr>
          <p:nvPr>
            <p:ph type="title"/>
          </p:nvPr>
        </p:nvSpPr>
        <p:spPr>
          <a:xfrm>
            <a:off x="971550" y="201613"/>
            <a:ext cx="7769225" cy="1681162"/>
          </a:xfrm>
        </p:spPr>
        <p:txBody>
          <a:bodyPr lIns="0" tIns="0" rIns="0" bIns="0">
            <a:normAutofit/>
          </a:bodyPr>
          <a:lstStyle/>
          <a:p>
            <a:pPr algn="ctr" eaLnBrk="1" hangingPunct="1">
              <a:lnSpc>
                <a:spcPct val="11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sz="4000" b="0" dirty="0">
                <a:solidFill>
                  <a:srgbClr val="0070C0"/>
                </a:solidFill>
                <a:ea typeface="+mj-ea"/>
              </a:rPr>
              <a:t>Porquê Não Há Efeitos Danosos?</a:t>
            </a:r>
          </a:p>
        </p:txBody>
      </p:sp>
      <p:sp>
        <p:nvSpPr>
          <p:cNvPr id="48130" name="Rectangle 2"/>
          <p:cNvSpPr>
            <a:spLocks noGrp="1" noChangeArrowheads="1"/>
          </p:cNvSpPr>
          <p:nvPr>
            <p:ph idx="1"/>
          </p:nvPr>
        </p:nvSpPr>
        <p:spPr>
          <a:xfrm>
            <a:off x="539552" y="1903239"/>
            <a:ext cx="7992888" cy="4570412"/>
          </a:xfrm>
        </p:spPr>
        <p:txBody>
          <a:bodyPr lIns="0" tIns="0" rIns="0" bIns="0">
            <a:normAutofit fontScale="92500" lnSpcReduction="20000"/>
          </a:bodyPr>
          <a:lstStyle/>
          <a:p>
            <a:pPr marL="338138" indent="-338138" eaLnBrk="1" hangingPunct="1">
              <a:lnSpc>
                <a:spcPct val="115000"/>
              </a:lnSpc>
              <a:spcBef>
                <a:spcPts val="700"/>
              </a:spcBef>
              <a:buClr>
                <a:srgbClr val="00CCFF"/>
              </a:buClr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2800" dirty="0"/>
              <a:t> Os campos eletromagnéticos utilizados em radiocomunicação </a:t>
            </a:r>
            <a:r>
              <a:rPr lang="pt-BR" altLang="pt-BR" sz="2800" dirty="0">
                <a:solidFill>
                  <a:srgbClr val="C00000"/>
                </a:solidFill>
              </a:rPr>
              <a:t>não têm capacidade </a:t>
            </a:r>
            <a:r>
              <a:rPr lang="pt-BR" altLang="pt-BR" sz="2800" dirty="0"/>
              <a:t>de ionização e quebra das moléculas no corpo e não são cumulativos; </a:t>
            </a:r>
          </a:p>
          <a:p>
            <a:pPr marL="338138" indent="-338138" eaLnBrk="1" hangingPunct="1">
              <a:lnSpc>
                <a:spcPct val="115000"/>
              </a:lnSpc>
              <a:spcBef>
                <a:spcPts val="700"/>
              </a:spcBef>
              <a:buClr>
                <a:srgbClr val="00CCFF"/>
              </a:buClr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2800" dirty="0"/>
              <a:t>Os efeitos conhecidos são </a:t>
            </a:r>
            <a:r>
              <a:rPr lang="pt-BR" altLang="pt-BR" sz="2800" dirty="0">
                <a:solidFill>
                  <a:srgbClr val="C00000"/>
                </a:solidFill>
              </a:rPr>
              <a:t>térmicos</a:t>
            </a:r>
            <a:r>
              <a:rPr lang="pt-BR" altLang="pt-BR" sz="2800" dirty="0"/>
              <a:t>, não existe evidência conclusiva para efeitos não-térmicos;</a:t>
            </a:r>
          </a:p>
          <a:p>
            <a:pPr marL="338138" indent="-338138" eaLnBrk="1" hangingPunct="1">
              <a:lnSpc>
                <a:spcPct val="119000"/>
              </a:lnSpc>
              <a:spcBef>
                <a:spcPts val="700"/>
              </a:spcBef>
              <a:buClr>
                <a:srgbClr val="00CCFF"/>
              </a:buClr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2800" dirty="0"/>
              <a:t> Os níveis de intensidade são centenas ou milhares de vezes </a:t>
            </a:r>
            <a:r>
              <a:rPr lang="pt-BR" altLang="pt-BR" sz="2800" dirty="0">
                <a:solidFill>
                  <a:srgbClr val="C00000"/>
                </a:solidFill>
              </a:rPr>
              <a:t>inferiores aos limites de segurança</a:t>
            </a:r>
            <a:r>
              <a:rPr lang="pt-BR" altLang="pt-BR" sz="2800" dirty="0"/>
              <a:t> e não apresentam riscos;</a:t>
            </a:r>
          </a:p>
          <a:p>
            <a:pPr marL="338138" indent="-338138" eaLnBrk="1" hangingPunct="1">
              <a:lnSpc>
                <a:spcPct val="119000"/>
              </a:lnSpc>
              <a:spcBef>
                <a:spcPts val="700"/>
              </a:spcBef>
              <a:buClr>
                <a:srgbClr val="00CCFF"/>
              </a:buClr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2800" dirty="0"/>
              <a:t>Portanto </a:t>
            </a:r>
            <a:r>
              <a:rPr lang="pt-BR" altLang="pt-BR" sz="2800" dirty="0">
                <a:solidFill>
                  <a:srgbClr val="C00000"/>
                </a:solidFill>
              </a:rPr>
              <a:t>não existe plausibilidade biológica</a:t>
            </a:r>
            <a:r>
              <a:rPr lang="pt-BR" altLang="pt-BR" sz="2800" dirty="0"/>
              <a:t>;</a:t>
            </a:r>
          </a:p>
          <a:p>
            <a:pPr marL="338138" indent="-338138" eaLnBrk="1" hangingPunct="1">
              <a:lnSpc>
                <a:spcPct val="119000"/>
              </a:lnSpc>
              <a:spcBef>
                <a:spcPts val="700"/>
              </a:spcBef>
              <a:buClr>
                <a:srgbClr val="00CCFF"/>
              </a:buClr>
              <a:buFont typeface="Wingdings" panose="05000000000000000000" pitchFamily="2" charset="2"/>
              <a:buChar char="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pt-BR" altLang="pt-BR" sz="2800" dirty="0"/>
              <a:t>Não há a necessidade do </a:t>
            </a:r>
            <a:r>
              <a:rPr lang="pt-BR" altLang="pt-BR" sz="2800" dirty="0">
                <a:solidFill>
                  <a:srgbClr val="C00000"/>
                </a:solidFill>
              </a:rPr>
              <a:t>princípio da precaução </a:t>
            </a:r>
            <a:r>
              <a:rPr lang="pt-BR" altLang="pt-BR" sz="2800" dirty="0"/>
              <a:t>no caso.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7" dur="500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2" dur="500"/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17" dur="500"/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2" dur="500"/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repl">
                                        <p:cTn id="27" dur="500"/>
                                        <p:tgtEl>
                                          <p:spTgt spid="48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1"/>
          <p:cNvSpPr>
            <a:spLocks noGrp="1" noChangeArrowheads="1"/>
          </p:cNvSpPr>
          <p:nvPr>
            <p:ph type="title"/>
          </p:nvPr>
        </p:nvSpPr>
        <p:spPr>
          <a:xfrm>
            <a:off x="1403350" y="381000"/>
            <a:ext cx="7597775" cy="1371600"/>
          </a:xfrm>
        </p:spPr>
        <p:txBody>
          <a:bodyPr/>
          <a:lstStyle/>
          <a:p>
            <a:pPr eaLnBrk="1" hangingPunct="1">
              <a:lnSpc>
                <a:spcPct val="10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sz="4000" b="0" dirty="0">
                <a:solidFill>
                  <a:srgbClr val="0070C0"/>
                </a:solidFill>
                <a:ea typeface="+mj-ea"/>
              </a:rPr>
              <a:t>Uma posição científica confiável</a:t>
            </a:r>
          </a:p>
        </p:txBody>
      </p:sp>
      <p:sp>
        <p:nvSpPr>
          <p:cNvPr id="96259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43075"/>
            <a:ext cx="8362950" cy="5276850"/>
          </a:xfrm>
        </p:spPr>
        <p:txBody>
          <a:bodyPr/>
          <a:lstStyle/>
          <a:p>
            <a:pPr marL="339725" indent="-338138" eaLnBrk="1" hangingPunct="1">
              <a:lnSpc>
                <a:spcPct val="80000"/>
              </a:lnSpc>
              <a:spcBef>
                <a:spcPts val="700"/>
              </a:spcBef>
              <a:buClrTx/>
              <a:buSzPct val="65000"/>
              <a:buFontTx/>
              <a:buNone/>
              <a:tabLst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pt-BR" sz="2000" b="1" dirty="0"/>
              <a:t>    </a:t>
            </a:r>
            <a:r>
              <a:rPr lang="pt-BR" altLang="pt-BR" sz="2800" b="1" dirty="0"/>
              <a:t>Organização Mundial da </a:t>
            </a:r>
            <a:r>
              <a:rPr lang="pt-BR" altLang="pt-BR" sz="2800" b="1" dirty="0" err="1"/>
              <a:t>Saude</a:t>
            </a:r>
            <a:r>
              <a:rPr lang="pt-BR" altLang="pt-BR" sz="2800" b="1" dirty="0"/>
              <a:t>:</a:t>
            </a:r>
          </a:p>
          <a:p>
            <a:pPr marL="339725" indent="-338138" eaLnBrk="1" hangingPunct="1">
              <a:lnSpc>
                <a:spcPct val="80000"/>
              </a:lnSpc>
              <a:spcBef>
                <a:spcPts val="600"/>
              </a:spcBef>
              <a:buClrTx/>
              <a:buSzPct val="65000"/>
              <a:buFontTx/>
              <a:buNone/>
              <a:tabLst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t-BR" altLang="pt-BR" sz="2400" b="1" dirty="0"/>
          </a:p>
          <a:p>
            <a:pPr marL="339725" indent="-338138" eaLnBrk="1" hangingPunct="1">
              <a:lnSpc>
                <a:spcPct val="80000"/>
              </a:lnSpc>
              <a:spcBef>
                <a:spcPts val="600"/>
              </a:spcBef>
              <a:buClrTx/>
              <a:buSzPct val="65000"/>
              <a:buFontTx/>
              <a:buNone/>
              <a:tabLst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pt-BR" sz="2400" dirty="0"/>
              <a:t>    </a:t>
            </a:r>
            <a:r>
              <a:rPr lang="pt-BR" altLang="pt-BR" sz="2800" dirty="0"/>
              <a:t>“Nenhuma da recentes revisões concluiu que a exposição a campos de RF devidos a telefones móveis ou as </a:t>
            </a:r>
            <a:r>
              <a:rPr lang="pt-BR" altLang="pt-BR" sz="2800" dirty="0" err="1"/>
              <a:t>estacões</a:t>
            </a:r>
            <a:r>
              <a:rPr lang="pt-BR" altLang="pt-BR" sz="2800" dirty="0"/>
              <a:t> radio-base dos mesmos tenham algum tipo de consequência adversa sobre a saúde humana.”</a:t>
            </a:r>
          </a:p>
          <a:p>
            <a:pPr marL="339725" indent="-338138" eaLnBrk="1" hangingPunct="1">
              <a:lnSpc>
                <a:spcPct val="80000"/>
              </a:lnSpc>
              <a:spcBef>
                <a:spcPts val="600"/>
              </a:spcBef>
              <a:buClrTx/>
              <a:buSzPct val="65000"/>
              <a:buFontTx/>
              <a:buNone/>
              <a:tabLst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pt-BR" altLang="pt-BR" sz="2800" dirty="0"/>
          </a:p>
          <a:p>
            <a:pPr marL="339725" indent="-338138" eaLnBrk="1" hangingPunct="1">
              <a:lnSpc>
                <a:spcPct val="80000"/>
              </a:lnSpc>
              <a:spcBef>
                <a:spcPts val="600"/>
              </a:spcBef>
              <a:buClrTx/>
              <a:buSzPct val="65000"/>
              <a:buFontTx/>
              <a:buNone/>
              <a:tabLst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pt-BR" sz="2800" dirty="0"/>
              <a:t> “Os padrões internacionais foram desenvolvidos para proteger a todos: usuários de telefonia móvel, pessoas que trabalham ou vivem próximo a estações </a:t>
            </a:r>
            <a:r>
              <a:rPr lang="pt-BR" altLang="pt-BR" sz="2800" dirty="0" err="1"/>
              <a:t>rádio-base</a:t>
            </a:r>
            <a:r>
              <a:rPr lang="pt-BR" altLang="pt-BR" sz="2800" dirty="0"/>
              <a:t> e também a pessoas que não fazem uso deste tipo de comunicação.”</a:t>
            </a:r>
          </a:p>
          <a:p>
            <a:pPr marL="339725" indent="-338138" eaLnBrk="1" hangingPunct="1">
              <a:lnSpc>
                <a:spcPct val="80000"/>
              </a:lnSpc>
              <a:buClrTx/>
              <a:buSzPct val="65000"/>
              <a:buFontTx/>
              <a:buNone/>
              <a:tabLst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pt-BR" dirty="0"/>
              <a:t>    </a:t>
            </a:r>
          </a:p>
        </p:txBody>
      </p:sp>
      <p:pic>
        <p:nvPicPr>
          <p:cNvPr id="9626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20713"/>
            <a:ext cx="78105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201CCBF1-D5F3-417A-8DB0-1AD4A9788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Posicionamento de autoridades internacionais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7A5BD487-613D-41FF-88ED-D74A7054FE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720781"/>
            <a:ext cx="7886700" cy="4351338"/>
          </a:xfrm>
        </p:spPr>
        <p:txBody>
          <a:bodyPr>
            <a:normAutofit fontScale="92500" lnSpcReduction="10000"/>
          </a:bodyPr>
          <a:lstStyle/>
          <a:p>
            <a:r>
              <a:rPr lang="pt-BR" dirty="0"/>
              <a:t>Países que fizeram revisões independentes a partir de 2012 e que mantém sua posição que os campos eletromagnéticos de radiofrequência usados em telecomunicações não são cancerígenos:</a:t>
            </a:r>
          </a:p>
          <a:p>
            <a:pPr lvl="1"/>
            <a:r>
              <a:rPr lang="pt-BR" dirty="0"/>
              <a:t>Austrália</a:t>
            </a:r>
          </a:p>
          <a:p>
            <a:pPr lvl="1"/>
            <a:r>
              <a:rPr lang="pt-BR" dirty="0"/>
              <a:t>Suécia</a:t>
            </a:r>
          </a:p>
          <a:p>
            <a:pPr lvl="1"/>
            <a:r>
              <a:rPr lang="pt-BR" dirty="0"/>
              <a:t>Dinamarca</a:t>
            </a:r>
          </a:p>
          <a:p>
            <a:pPr lvl="1"/>
            <a:r>
              <a:rPr lang="pt-BR" dirty="0"/>
              <a:t>Noruega</a:t>
            </a:r>
          </a:p>
          <a:p>
            <a:pPr lvl="1"/>
            <a:r>
              <a:rPr lang="pt-BR" dirty="0" err="1"/>
              <a:t>Finlância</a:t>
            </a:r>
            <a:endParaRPr lang="pt-BR" dirty="0"/>
          </a:p>
          <a:p>
            <a:pPr lvl="1"/>
            <a:r>
              <a:rPr lang="pt-BR" dirty="0"/>
              <a:t>Reino Unido</a:t>
            </a:r>
          </a:p>
          <a:p>
            <a:pPr lvl="1"/>
            <a:r>
              <a:rPr lang="pt-BR" dirty="0"/>
              <a:t>Estados Unidos</a:t>
            </a:r>
          </a:p>
          <a:p>
            <a:pPr lvl="1"/>
            <a:r>
              <a:rPr lang="pt-BR" dirty="0"/>
              <a:t>Irlanda</a:t>
            </a:r>
          </a:p>
          <a:p>
            <a:pPr lvl="1"/>
            <a:r>
              <a:rPr lang="pt-BR" dirty="0"/>
              <a:t>Canadá</a:t>
            </a:r>
          </a:p>
          <a:p>
            <a:pPr lvl="1"/>
            <a:r>
              <a:rPr lang="pt-BR" dirty="0"/>
              <a:t>Holanda</a:t>
            </a:r>
          </a:p>
          <a:p>
            <a:pPr lvl="1"/>
            <a:r>
              <a:rPr lang="pt-BR" dirty="0"/>
              <a:t> Muitas sociedades científicas sobre câncer</a:t>
            </a:r>
          </a:p>
          <a:p>
            <a:pPr lvl="1"/>
            <a:r>
              <a:rPr lang="pt-BR" dirty="0"/>
              <a:t>OMS</a:t>
            </a:r>
          </a:p>
          <a:p>
            <a:pPr lvl="1"/>
            <a:r>
              <a:rPr lang="pt-BR" dirty="0"/>
              <a:t>ICNIRP</a:t>
            </a:r>
          </a:p>
        </p:txBody>
      </p:sp>
    </p:spTree>
    <p:extLst>
      <p:ext uri="{BB962C8B-B14F-4D97-AF65-F5344CB8AC3E}">
        <p14:creationId xmlns:p14="http://schemas.microsoft.com/office/powerpoint/2010/main" val="205732704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4400" b="0" dirty="0">
                <a:solidFill>
                  <a:srgbClr val="0070C0"/>
                </a:solidFill>
              </a:rPr>
              <a:t>O Futuro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28650" y="1412776"/>
            <a:ext cx="8224838" cy="4268788"/>
          </a:xfrm>
        </p:spPr>
        <p:txBody>
          <a:bodyPr>
            <a:noAutofit/>
          </a:bodyPr>
          <a:lstStyle/>
          <a:p>
            <a:pPr marL="457200" indent="-457200">
              <a:buClr>
                <a:srgbClr val="00B0F0"/>
              </a:buClr>
              <a:buSzPct val="132000"/>
              <a:buFont typeface="Wingdings" panose="05000000000000000000" pitchFamily="2" charset="2"/>
              <a:buChar char="§"/>
            </a:pPr>
            <a:r>
              <a:rPr lang="pt-BR" sz="2800" dirty="0"/>
              <a:t>Necessidade de pesquisar o risco de saúde de novas tecnologias que envolvem RNI:</a:t>
            </a:r>
          </a:p>
          <a:p>
            <a:pPr marL="857250" lvl="1" indent="-457200">
              <a:buClr>
                <a:srgbClr val="00B0F0"/>
              </a:buClr>
              <a:buSzPct val="132000"/>
              <a:buFont typeface="Wingdings" panose="05000000000000000000" pitchFamily="2" charset="2"/>
              <a:buChar char="§"/>
            </a:pPr>
            <a:r>
              <a:rPr lang="pt-BR" sz="2400" dirty="0"/>
              <a:t>Campos de RF e magnéticos </a:t>
            </a:r>
            <a:r>
              <a:rPr lang="pt-BR" sz="2400" dirty="0" err="1"/>
              <a:t>ultrapotentes</a:t>
            </a:r>
            <a:r>
              <a:rPr lang="pt-BR" sz="2400" dirty="0"/>
              <a:t> em RM de alta definição (&gt; 7 T) e arcos de imagem corporal total (aeroportos, presídios);</a:t>
            </a:r>
          </a:p>
          <a:p>
            <a:pPr marL="857250" lvl="1" indent="-457200">
              <a:buClr>
                <a:srgbClr val="00B0F0"/>
              </a:buClr>
              <a:buSzPct val="132000"/>
              <a:buFont typeface="Wingdings" panose="05000000000000000000" pitchFamily="2" charset="2"/>
              <a:buChar char="§"/>
            </a:pPr>
            <a:r>
              <a:rPr lang="pt-BR" sz="2400" dirty="0"/>
              <a:t>Alimentação de potência de dispositivos por conexões sem fio (Power Over Wireless);</a:t>
            </a:r>
          </a:p>
          <a:p>
            <a:pPr marL="857250" lvl="1" indent="-457200">
              <a:buClr>
                <a:srgbClr val="00B0F0"/>
              </a:buClr>
              <a:buSzPct val="132000"/>
              <a:buFont typeface="Wingdings" panose="05000000000000000000" pitchFamily="2" charset="2"/>
              <a:buChar char="§"/>
            </a:pPr>
            <a:r>
              <a:rPr lang="pt-BR" sz="2400" dirty="0"/>
              <a:t>Armas baseadas em feixes focados de micro-ondas de alta potência;</a:t>
            </a:r>
          </a:p>
          <a:p>
            <a:pPr marL="857250" lvl="1" indent="-457200">
              <a:buClr>
                <a:srgbClr val="00B0F0"/>
              </a:buClr>
              <a:buSzPct val="132000"/>
              <a:buFont typeface="Wingdings" panose="05000000000000000000" pitchFamily="2" charset="2"/>
              <a:buChar char="§"/>
            </a:pPr>
            <a:r>
              <a:rPr lang="pt-BR" sz="2400" dirty="0"/>
              <a:t>Estimulação eletromagnética terapêutica profunda;</a:t>
            </a:r>
          </a:p>
          <a:p>
            <a:pPr marL="857250" lvl="1" indent="-457200">
              <a:buClr>
                <a:srgbClr val="00B0F0"/>
              </a:buClr>
              <a:buSzPct val="132000"/>
              <a:buFont typeface="Wingdings" panose="05000000000000000000" pitchFamily="2" charset="2"/>
              <a:buChar char="§"/>
            </a:pPr>
            <a:r>
              <a:rPr lang="pt-BR" sz="2400" dirty="0"/>
              <a:t>Dispositivos médicos implantáveis com comunicação sem fio;</a:t>
            </a:r>
            <a:endParaRPr lang="pt-BR" sz="2400" dirty="0">
              <a:solidFill>
                <a:srgbClr val="C00000"/>
              </a:solidFill>
            </a:endParaRPr>
          </a:p>
          <a:p>
            <a:pPr marL="857250" lvl="1" indent="-457200">
              <a:buClr>
                <a:srgbClr val="00B0F0"/>
              </a:buClr>
              <a:buSzPct val="132000"/>
              <a:buFont typeface="Wingdings" panose="05000000000000000000" pitchFamily="2" charset="2"/>
              <a:buChar char="§"/>
            </a:pPr>
            <a:r>
              <a:rPr lang="pt-BR" sz="2400" dirty="0">
                <a:solidFill>
                  <a:srgbClr val="C00000"/>
                </a:solidFill>
              </a:rPr>
              <a:t>Novas tecnologias de comunicação sem fio (5G);</a:t>
            </a:r>
          </a:p>
          <a:p>
            <a:pPr marL="857250" lvl="1" indent="-457200">
              <a:buClr>
                <a:srgbClr val="00B0F0"/>
              </a:buClr>
              <a:buSzPct val="132000"/>
              <a:buFont typeface="Wingdings" panose="05000000000000000000" pitchFamily="2" charset="2"/>
              <a:buChar char="§"/>
            </a:pPr>
            <a:r>
              <a:rPr lang="pt-BR" sz="2400" dirty="0">
                <a:solidFill>
                  <a:srgbClr val="C00000"/>
                </a:solidFill>
              </a:rPr>
              <a:t>Uso do 5G na Internet das Coisas (</a:t>
            </a:r>
            <a:r>
              <a:rPr lang="pt-BR" sz="2400" dirty="0" err="1">
                <a:solidFill>
                  <a:srgbClr val="C00000"/>
                </a:solidFill>
              </a:rPr>
              <a:t>IoT</a:t>
            </a:r>
            <a:r>
              <a:rPr lang="pt-BR" sz="2400" dirty="0">
                <a:solidFill>
                  <a:srgbClr val="C00000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10693691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48640" y="285720"/>
            <a:ext cx="6275040" cy="1568450"/>
          </a:xfrm>
        </p:spPr>
        <p:txBody>
          <a:bodyPr/>
          <a:lstStyle/>
          <a:p>
            <a:pPr algn="l"/>
            <a:r>
              <a:rPr lang="pt-BR" sz="4000" b="0" dirty="0">
                <a:solidFill>
                  <a:srgbClr val="0070C0"/>
                </a:solidFill>
              </a:rPr>
              <a:t>Preocupações com 5G e a saúde humana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457200" y="1700808"/>
            <a:ext cx="8459372" cy="4045124"/>
          </a:xfrm>
        </p:spPr>
        <p:txBody>
          <a:bodyPr>
            <a:noAutofit/>
          </a:bodyPr>
          <a:lstStyle/>
          <a:p>
            <a:pPr marL="457200" indent="-457200">
              <a:buClr>
                <a:srgbClr val="00B0F0"/>
              </a:buClr>
              <a:buSzPct val="125000"/>
              <a:buFont typeface="Wingdings" panose="05000000000000000000" pitchFamily="2" charset="2"/>
              <a:buChar char="§"/>
            </a:pPr>
            <a:r>
              <a:rPr lang="pt-BR" dirty="0"/>
              <a:t>Tecnologia ainda </a:t>
            </a:r>
            <a:r>
              <a:rPr lang="pt-BR" dirty="0">
                <a:solidFill>
                  <a:srgbClr val="C00000"/>
                </a:solidFill>
              </a:rPr>
              <a:t>muito nova</a:t>
            </a:r>
            <a:r>
              <a:rPr lang="pt-BR" dirty="0"/>
              <a:t>, não existem estudos de médio e longo prazo, experimentais ou epidemiológicos;</a:t>
            </a:r>
          </a:p>
          <a:p>
            <a:pPr marL="457200" indent="-457200">
              <a:buClr>
                <a:srgbClr val="00B0F0"/>
              </a:buClr>
              <a:buSzPct val="125000"/>
              <a:buFont typeface="Wingdings" panose="05000000000000000000" pitchFamily="2" charset="2"/>
              <a:buChar char="§"/>
            </a:pPr>
            <a:r>
              <a:rPr lang="pt-BR" dirty="0"/>
              <a:t>Utiliza faixas de frequência </a:t>
            </a:r>
            <a:r>
              <a:rPr lang="pt-BR" dirty="0">
                <a:solidFill>
                  <a:srgbClr val="C00000"/>
                </a:solidFill>
              </a:rPr>
              <a:t>pouco pesquisadas</a:t>
            </a:r>
            <a:r>
              <a:rPr lang="pt-BR" dirty="0"/>
              <a:t>, </a:t>
            </a:r>
          </a:p>
          <a:p>
            <a:pPr marL="457200" indent="-457200">
              <a:buClr>
                <a:srgbClr val="00B0F0"/>
              </a:buClr>
              <a:buSzPct val="125000"/>
              <a:buFont typeface="Wingdings" panose="05000000000000000000" pitchFamily="2" charset="2"/>
              <a:buChar char="§"/>
            </a:pPr>
            <a:r>
              <a:rPr lang="pt-BR" dirty="0"/>
              <a:t>Mas </a:t>
            </a:r>
            <a:r>
              <a:rPr lang="pt-BR" dirty="0">
                <a:solidFill>
                  <a:srgbClr val="C00000"/>
                </a:solidFill>
              </a:rPr>
              <a:t>já existem </a:t>
            </a:r>
            <a:r>
              <a:rPr lang="pt-BR" dirty="0"/>
              <a:t>normas internacionais para cobrir a faixa de até 300 GHz (nova revisão ICNIRP à vista);</a:t>
            </a:r>
          </a:p>
          <a:p>
            <a:pPr marL="457200" indent="-457200">
              <a:buClr>
                <a:srgbClr val="00B0F0"/>
              </a:buClr>
              <a:buSzPct val="125000"/>
              <a:buFont typeface="Wingdings" panose="05000000000000000000" pitchFamily="2" charset="2"/>
              <a:buChar char="§"/>
            </a:pPr>
            <a:r>
              <a:rPr lang="pt-BR" dirty="0"/>
              <a:t>O efeito de concentração de energia determinada pelo </a:t>
            </a:r>
            <a:r>
              <a:rPr lang="pt-BR" dirty="0">
                <a:solidFill>
                  <a:srgbClr val="C00000"/>
                </a:solidFill>
              </a:rPr>
              <a:t>direcionamento de feixe</a:t>
            </a:r>
            <a:r>
              <a:rPr lang="pt-BR" dirty="0"/>
              <a:t>;</a:t>
            </a:r>
          </a:p>
          <a:p>
            <a:pPr marL="457200" indent="-457200">
              <a:buClr>
                <a:srgbClr val="00B0F0"/>
              </a:buClr>
              <a:buSzPct val="125000"/>
              <a:buFont typeface="Wingdings" panose="05000000000000000000" pitchFamily="2" charset="2"/>
              <a:buChar char="§"/>
            </a:pPr>
            <a:r>
              <a:rPr lang="pt-BR" dirty="0"/>
              <a:t>A implementação de </a:t>
            </a:r>
            <a:r>
              <a:rPr lang="pt-BR" dirty="0">
                <a:solidFill>
                  <a:srgbClr val="C00000"/>
                </a:solidFill>
              </a:rPr>
              <a:t>números muito maiores e mais densos </a:t>
            </a:r>
            <a:r>
              <a:rPr lang="pt-BR" dirty="0"/>
              <a:t>de estações radio-base;</a:t>
            </a:r>
          </a:p>
          <a:p>
            <a:pPr marL="457200" indent="-457200">
              <a:buClr>
                <a:srgbClr val="00B0F0"/>
              </a:buClr>
              <a:buSzPct val="125000"/>
              <a:buFont typeface="Wingdings" panose="05000000000000000000" pitchFamily="2" charset="2"/>
              <a:buChar char="§"/>
            </a:pPr>
            <a:r>
              <a:rPr lang="pt-BR" dirty="0"/>
              <a:t>No entanto, terão </a:t>
            </a:r>
            <a:r>
              <a:rPr lang="pt-BR" dirty="0">
                <a:solidFill>
                  <a:srgbClr val="C00000"/>
                </a:solidFill>
              </a:rPr>
              <a:t>energias muito menores</a:t>
            </a:r>
            <a:r>
              <a:rPr lang="pt-BR" dirty="0"/>
              <a:t> por ERB);</a:t>
            </a:r>
          </a:p>
          <a:p>
            <a:pPr marL="457200" indent="-457200">
              <a:buClr>
                <a:srgbClr val="00B0F0"/>
              </a:buClr>
              <a:buSzPct val="125000"/>
              <a:buFont typeface="Wingdings" panose="05000000000000000000" pitchFamily="2" charset="2"/>
              <a:buChar char="§"/>
            </a:pPr>
            <a:r>
              <a:rPr lang="pt-BR" dirty="0"/>
              <a:t>Até agora os estudos internacionais de exposição a antenas 5G </a:t>
            </a:r>
            <a:r>
              <a:rPr lang="pt-BR" dirty="0">
                <a:solidFill>
                  <a:srgbClr val="C00000"/>
                </a:solidFill>
              </a:rPr>
              <a:t>não demonstraram </a:t>
            </a:r>
            <a:r>
              <a:rPr lang="pt-BR" dirty="0"/>
              <a:t>a mesma ser diferente do que já se conhece e se comprovou;</a:t>
            </a:r>
          </a:p>
          <a:p>
            <a:pPr marL="457200" indent="-457200">
              <a:buClr>
                <a:srgbClr val="00B0F0"/>
              </a:buClr>
              <a:buSzPct val="125000"/>
              <a:buFont typeface="Wingdings" panose="05000000000000000000" pitchFamily="2" charset="2"/>
              <a:buChar char="§"/>
            </a:pPr>
            <a:r>
              <a:rPr lang="pt-BR" dirty="0"/>
              <a:t>Conclusão da ITU: Países que têm normas muito mais restritivas do que ICNIRP </a:t>
            </a:r>
            <a:r>
              <a:rPr lang="pt-BR" dirty="0">
                <a:solidFill>
                  <a:srgbClr val="C00000"/>
                </a:solidFill>
              </a:rPr>
              <a:t>não conseguirão </a:t>
            </a:r>
            <a:r>
              <a:rPr lang="pt-BR" dirty="0"/>
              <a:t>implantar 5G!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33443"/>
            <a:ext cx="2297832" cy="1148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023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88640"/>
            <a:ext cx="8892480" cy="360908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340" y="3284984"/>
            <a:ext cx="7272808" cy="3425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82345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4000" dirty="0">
                <a:solidFill>
                  <a:srgbClr val="0070C0"/>
                </a:solidFill>
              </a:rPr>
              <a:t>II LASR 2020</a:t>
            </a:r>
            <a:br>
              <a:rPr lang="pt-BR" sz="4000" dirty="0">
                <a:solidFill>
                  <a:srgbClr val="0070C0"/>
                </a:solidFill>
              </a:rPr>
            </a:br>
            <a:r>
              <a:rPr lang="pt-BR" sz="4000" dirty="0" err="1">
                <a:solidFill>
                  <a:srgbClr val="0070C0"/>
                </a:solidFill>
              </a:rPr>
              <a:t>Latin</a:t>
            </a:r>
            <a:r>
              <a:rPr lang="pt-BR" sz="4000" dirty="0">
                <a:solidFill>
                  <a:srgbClr val="0070C0"/>
                </a:solidFill>
              </a:rPr>
              <a:t> American Science </a:t>
            </a:r>
            <a:r>
              <a:rPr lang="pt-BR" sz="4000" dirty="0" err="1">
                <a:solidFill>
                  <a:srgbClr val="0070C0"/>
                </a:solidFill>
              </a:rPr>
              <a:t>Review</a:t>
            </a:r>
            <a:endParaRPr lang="pt-BR" sz="4000" dirty="0">
              <a:solidFill>
                <a:srgbClr val="0070C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pt-BR" dirty="0"/>
              <a:t>O Instituto </a:t>
            </a:r>
            <a:r>
              <a:rPr lang="pt-BR" dirty="0" err="1"/>
              <a:t>Edumed</a:t>
            </a:r>
            <a:r>
              <a:rPr lang="pt-BR" dirty="0"/>
              <a:t> e instituições parceiras estão preparando o II Revisão Científica Latino-Americana sobre Campos Eletromagnéticos de Alta Frequência e Saúde Humana</a:t>
            </a:r>
          </a:p>
          <a:p>
            <a:pPr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pt-BR" dirty="0"/>
              <a:t>Relatório técnico completo abrangendo os progressos científicos, tecnológicos e regulatórios da última década, inclusive 5G e outras tecnologias</a:t>
            </a:r>
          </a:p>
          <a:p>
            <a:pPr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pt-BR" dirty="0"/>
              <a:t>Comissão científica de alto nível, coordenada por Michael </a:t>
            </a:r>
            <a:r>
              <a:rPr lang="pt-BR" dirty="0" err="1"/>
              <a:t>Repacholi</a:t>
            </a:r>
            <a:r>
              <a:rPr lang="pt-BR" dirty="0"/>
              <a:t>, PhD, Professor Titular da Universidade “La </a:t>
            </a:r>
            <a:r>
              <a:rPr lang="pt-BR" dirty="0" err="1"/>
              <a:t>Sapienza</a:t>
            </a:r>
            <a:r>
              <a:rPr lang="pt-BR" dirty="0"/>
              <a:t>” de Roma, Itália, ex-diretor do ICNIRP e ex-diretor do Programa da OMS sobre Campos Eletromagnéticos e Saúde (reuniões de outubro 2019 a abril 2020)</a:t>
            </a:r>
          </a:p>
          <a:p>
            <a:pPr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pt-BR" dirty="0"/>
              <a:t>Publicação da revisão em revista científica internacional</a:t>
            </a:r>
          </a:p>
          <a:p>
            <a:pPr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pt-BR" dirty="0"/>
              <a:t>Coordenação local e editor-chefe: Dr. Renato M.E. </a:t>
            </a:r>
            <a:r>
              <a:rPr lang="pt-BR" dirty="0" err="1"/>
              <a:t>Sabbatini</a:t>
            </a:r>
            <a:endParaRPr lang="pt-BR" dirty="0"/>
          </a:p>
          <a:p>
            <a:pPr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pt-BR" dirty="0"/>
              <a:t>Simpósio científico em abril de 2020, em Brasília, para apresentar as conclusões, aberta para o público</a:t>
            </a:r>
          </a:p>
          <a:p>
            <a:pPr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pt-BR" dirty="0">
                <a:hlinkClick r:id="rId2"/>
              </a:rPr>
              <a:t>www.wireless-health.org.br</a:t>
            </a:r>
            <a:r>
              <a:rPr lang="pt-BR" dirty="0"/>
              <a:t> Assine a Newsletter para saber das novidades:</a:t>
            </a:r>
          </a:p>
          <a:p>
            <a:pPr>
              <a:buClr>
                <a:srgbClr val="00B0F0"/>
              </a:buClr>
              <a:buFont typeface="Wingdings" panose="05000000000000000000" pitchFamily="2" charset="2"/>
              <a:buChar char="§"/>
            </a:pPr>
            <a:br>
              <a:rPr lang="pt-BR" dirty="0"/>
            </a:br>
            <a:r>
              <a:rPr lang="pt-BR" dirty="0">
                <a:hlinkClick r:id="rId3"/>
              </a:rPr>
              <a:t>https://br.groups.yahoo.com/neo/groups/CEM-Saude/info</a:t>
            </a:r>
            <a:r>
              <a:rPr lang="pt-BR" dirty="0"/>
              <a:t> </a:t>
            </a:r>
          </a:p>
          <a:p>
            <a:pPr>
              <a:buClr>
                <a:srgbClr val="00B0F0"/>
              </a:buClr>
              <a:buFont typeface="Wingdings" panose="05000000000000000000" pitchFamily="2" charset="2"/>
              <a:buChar char="§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6217536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349250"/>
            <a:ext cx="8229600" cy="1435100"/>
          </a:xfrm>
        </p:spPr>
        <p:txBody>
          <a:bodyPr lIns="0" tIns="0" rIns="0" bIns="0">
            <a:normAutofit/>
          </a:bodyPr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pt-BR" sz="6600" b="0" dirty="0">
                <a:solidFill>
                  <a:srgbClr val="0070C0"/>
                </a:solidFill>
              </a:rPr>
              <a:t>Contato</a:t>
            </a:r>
          </a:p>
        </p:txBody>
      </p:sp>
      <p:sp>
        <p:nvSpPr>
          <p:cNvPr id="137219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457200" y="1784350"/>
            <a:ext cx="8229600" cy="4146550"/>
          </a:xfrm>
        </p:spPr>
        <p:txBody>
          <a:bodyPr lIns="0" tIns="0" rIns="0" bIns="0" anchor="ctr">
            <a:normAutofit/>
          </a:bodyPr>
          <a:lstStyle/>
          <a:p>
            <a:pPr marL="0" indent="0" eaLnBrk="1" hangingPunct="1">
              <a:buClrTx/>
              <a:buSzPct val="65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pt-BR" sz="2800" dirty="0"/>
              <a:t>Dr. Renato M.E. </a:t>
            </a:r>
            <a:r>
              <a:rPr lang="pt-BR" altLang="pt-BR" sz="2800" dirty="0" err="1"/>
              <a:t>Sabbatini</a:t>
            </a:r>
            <a:r>
              <a:rPr lang="pt-BR" altLang="pt-BR" sz="2800" dirty="0"/>
              <a:t>, PhD</a:t>
            </a:r>
          </a:p>
          <a:p>
            <a:pPr marL="0" indent="0" eaLnBrk="1" hangingPunct="1">
              <a:buClrTx/>
              <a:buSzPct val="65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pt-BR" sz="2800" dirty="0"/>
              <a:t>Instituto HL7 e Sabbatini Consulting</a:t>
            </a:r>
          </a:p>
          <a:p>
            <a:pPr marL="0" indent="0" eaLnBrk="1" hangingPunct="1">
              <a:buClrTx/>
              <a:buSzPct val="65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pt-BR" sz="2800" dirty="0" err="1"/>
              <a:t>Tel</a:t>
            </a:r>
            <a:r>
              <a:rPr lang="pt-BR" altLang="pt-BR" sz="2800" dirty="0"/>
              <a:t> (19) 3287-5958</a:t>
            </a:r>
          </a:p>
          <a:p>
            <a:pPr marL="0" indent="0" eaLnBrk="1" hangingPunct="1">
              <a:buClrTx/>
              <a:buSzPct val="65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pt-BR" sz="2800" dirty="0" err="1"/>
              <a:t>Cel</a:t>
            </a:r>
            <a:r>
              <a:rPr lang="pt-BR" altLang="pt-BR" sz="2800" dirty="0"/>
              <a:t> (19) 99126-9684</a:t>
            </a:r>
          </a:p>
          <a:p>
            <a:pPr marL="0" indent="0" eaLnBrk="1" hangingPunct="1">
              <a:buClrTx/>
              <a:buSzPct val="65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pt-BR" altLang="pt-BR" sz="2800" dirty="0">
                <a:hlinkClick r:id="rId3"/>
              </a:rPr>
              <a:t>renato@sabbatini.com</a:t>
            </a:r>
            <a:r>
              <a:rPr lang="pt-BR" altLang="pt-BR" sz="2800" dirty="0"/>
              <a:t>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842917F0-2992-4952-987A-95FB99EBB7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24888"/>
            <a:ext cx="2170584" cy="2858529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35303</TotalTime>
  <Words>2084</Words>
  <Application>Microsoft Office PowerPoint</Application>
  <PresentationFormat>Apresentação na tela (4:3)</PresentationFormat>
  <Paragraphs>232</Paragraphs>
  <Slides>44</Slides>
  <Notes>26</Notes>
  <HiddenSlides>2</HiddenSlides>
  <MMClips>0</MMClips>
  <ScaleCrop>false</ScaleCrop>
  <HeadingPairs>
    <vt:vector size="8" baseType="variant">
      <vt:variant>
        <vt:lpstr>Fontes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Servidores OLE inseridos</vt:lpstr>
      </vt:variant>
      <vt:variant>
        <vt:i4>0</vt:i4>
      </vt:variant>
      <vt:variant>
        <vt:lpstr>Títulos de slides</vt:lpstr>
      </vt:variant>
      <vt:variant>
        <vt:i4>44</vt:i4>
      </vt:variant>
    </vt:vector>
  </HeadingPairs>
  <TitlesOfParts>
    <vt:vector size="51" baseType="lpstr">
      <vt:lpstr>Arial</vt:lpstr>
      <vt:lpstr>Calibri</vt:lpstr>
      <vt:lpstr>Calibri Light</vt:lpstr>
      <vt:lpstr>Times New Roman</vt:lpstr>
      <vt:lpstr>Wingdings</vt:lpstr>
      <vt:lpstr>1_Tema do Office</vt:lpstr>
      <vt:lpstr>Tema do Office</vt:lpstr>
      <vt:lpstr>Radiações não ionizantes emitidas pela telefonia celular: revisão das evidências científicas (4G e 5G) e posicionamento das autoridades internacionais </vt:lpstr>
      <vt:lpstr>Renato Marcos Endrizzi Sabbatini</vt:lpstr>
      <vt:lpstr>Linha de pesquisa, educação e divulgação em Campos Eletromagnéticos e Saúde (1998-)</vt:lpstr>
      <vt:lpstr>Primeiro artigo publicado na imprensa (1998)</vt:lpstr>
      <vt:lpstr>Primeiro artigo na Wikipedia em inglês</vt:lpstr>
      <vt:lpstr>Revisão da Literatura</vt:lpstr>
      <vt:lpstr>Apresentação do PowerPoint</vt:lpstr>
      <vt:lpstr>Novas tecnologias, novas controvérsias</vt:lpstr>
      <vt:lpstr>Apresentação do PowerPoint</vt:lpstr>
      <vt:lpstr>Tecnologia 5G</vt:lpstr>
      <vt:lpstr>5G: Cenários de Aplicação Uma revolução para smart cities</vt:lpstr>
      <vt:lpstr>CEM/RF e Saúde: Porque a controvérsia?</vt:lpstr>
      <vt:lpstr>Existe algum efeito das RNI sobre a saúde?</vt:lpstr>
      <vt:lpstr>Meta-análise: Comparação Objetiva de Estudos Epidemiológicos de Câncer Cerebral</vt:lpstr>
      <vt:lpstr>A Natureza da Investigação</vt:lpstr>
      <vt:lpstr>Exemplos de Avaliação de Efeitos da Exposição a Agentes </vt:lpstr>
      <vt:lpstr>Questões cruciais: efeitos sobre a matéria viva</vt:lpstr>
      <vt:lpstr>Telecomunicações por Rádio</vt:lpstr>
      <vt:lpstr>Exposição Não Ocupacional às Radiofrequências</vt:lpstr>
      <vt:lpstr>Radiações Eletromagnéticas Não Ionizantes</vt:lpstr>
      <vt:lpstr>Fatores de Dano Biológico de Campos Eletromagnéticos</vt:lpstr>
      <vt:lpstr>A potência de uma onda diminui com o quadrado da distância da fonte</vt:lpstr>
      <vt:lpstr>Exemplo de antena de rádio</vt:lpstr>
      <vt:lpstr>Potência Relativa</vt:lpstr>
      <vt:lpstr>Exposição humana total às diferentes bandas de RF</vt:lpstr>
      <vt:lpstr>Conclusões</vt:lpstr>
      <vt:lpstr>Taxa Específica de Absorção </vt:lpstr>
      <vt:lpstr>Normas de proteção</vt:lpstr>
      <vt:lpstr>Exposições relativas</vt:lpstr>
      <vt:lpstr>Estudos Científicos</vt:lpstr>
      <vt:lpstr>Apresentação do PowerPoint</vt:lpstr>
      <vt:lpstr>Estudos ecológicos de consistência epidemiológica</vt:lpstr>
      <vt:lpstr>A Consistência Epidemiológica</vt:lpstr>
      <vt:lpstr>Predição vs. Observado Incidência de Câncer Cerebral</vt:lpstr>
      <vt:lpstr>International Epidemiological Projects</vt:lpstr>
      <vt:lpstr>Evidência epidemiológica</vt:lpstr>
      <vt:lpstr>Porquê Não Há Efeitos Danosos?</vt:lpstr>
      <vt:lpstr>Uma posição científica confiável</vt:lpstr>
      <vt:lpstr>Posicionamento de autoridades internacionais</vt:lpstr>
      <vt:lpstr>O Futuro</vt:lpstr>
      <vt:lpstr>Preocupações com 5G e a saúde humana</vt:lpstr>
      <vt:lpstr>Apresentação do PowerPoint</vt:lpstr>
      <vt:lpstr>II LASR 2020 Latin American Science Review</vt:lpstr>
      <vt:lpstr>Contato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Radiações Não Ionizantes e Saúde</dc:title>
  <dc:creator>sabbatini</dc:creator>
  <cp:lastModifiedBy>Renato Marcos Endrizzi Sabbatini</cp:lastModifiedBy>
  <cp:revision>107</cp:revision>
  <cp:lastPrinted>2019-10-02T18:19:26Z</cp:lastPrinted>
  <dcterms:created xsi:type="dcterms:W3CDTF">1601-01-01T00:00:00Z</dcterms:created>
  <dcterms:modified xsi:type="dcterms:W3CDTF">2019-11-11T05:38:50Z</dcterms:modified>
</cp:coreProperties>
</file>