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4" r:id="rId2"/>
    <p:sldId id="296" r:id="rId3"/>
    <p:sldId id="278" r:id="rId4"/>
    <p:sldId id="285" r:id="rId5"/>
    <p:sldId id="295" r:id="rId6"/>
    <p:sldId id="293" r:id="rId7"/>
    <p:sldId id="283" r:id="rId8"/>
    <p:sldId id="298" r:id="rId9"/>
    <p:sldId id="300" r:id="rId10"/>
    <p:sldId id="301" r:id="rId11"/>
    <p:sldId id="302" r:id="rId12"/>
    <p:sldId id="303" r:id="rId13"/>
    <p:sldId id="304" r:id="rId14"/>
    <p:sldId id="305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89" autoAdjust="0"/>
  </p:normalViewPr>
  <p:slideViewPr>
    <p:cSldViewPr>
      <p:cViewPr varScale="1">
        <p:scale>
          <a:sx n="108" d="100"/>
          <a:sy n="108" d="100"/>
        </p:scale>
        <p:origin x="130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42DE44-A413-4B7D-83D4-6381F5F19504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F39526-0022-4D70-8D1D-4F2B2F9277BB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6851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90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876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1610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4552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961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741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7940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9897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9086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27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652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8F1F1-57EF-4666-8308-79606136DFD9}" type="datetimeFigureOut">
              <a:rPr lang="pt-BR" smtClean="0"/>
              <a:t>11/11/2019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0189D-6B6A-4FDF-8B69-E48D7E8B4F2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197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34797" cy="6858000"/>
          </a:xfrm>
          <a:solidFill>
            <a:schemeClr val="accent3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00F2663-E76A-4866-8754-F12244F15D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8640960" cy="5688632"/>
          </a:xfrm>
        </p:spPr>
      </p:pic>
    </p:spTree>
    <p:extLst>
      <p:ext uri="{BB962C8B-B14F-4D97-AF65-F5344CB8AC3E}">
        <p14:creationId xmlns:p14="http://schemas.microsoft.com/office/powerpoint/2010/main" val="374998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D1473-D60C-48A6-9D59-53FE8792B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9251504" cy="6884875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pt-BR" dirty="0">
              <a:solidFill>
                <a:schemeClr val="tx1"/>
              </a:solidFill>
            </a:endParaRPr>
          </a:p>
          <a:p>
            <a:pPr algn="ctr"/>
            <a:r>
              <a:rPr lang="pt-BR" u="sng" dirty="0">
                <a:solidFill>
                  <a:schemeClr val="tx1"/>
                </a:solidFill>
              </a:rPr>
              <a:t>AS ANTENAS DE CELULARES E IMPACTOS DE SUAS ONDAS SOBRE A SAÚDE DA POPULAÇÃO</a:t>
            </a:r>
          </a:p>
          <a:p>
            <a:endParaRPr lang="pt-BR" dirty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  <a:p>
            <a:endParaRPr lang="pt-BR" dirty="0">
              <a:solidFill>
                <a:schemeClr val="tx1"/>
              </a:solidFill>
            </a:endParaRPr>
          </a:p>
          <a:p>
            <a:r>
              <a:rPr lang="pt-BR" sz="2000" dirty="0">
                <a:solidFill>
                  <a:schemeClr val="tx1"/>
                </a:solidFill>
              </a:rPr>
              <a:t>QUAL A PROTEÇÃO QUE A UNIÃO E OS ENTES FEDERADOS DEVEM DAR AOS CIDADÃOS?</a:t>
            </a:r>
          </a:p>
          <a:p>
            <a:r>
              <a:rPr lang="pt-BR" sz="2000" dirty="0">
                <a:solidFill>
                  <a:schemeClr val="tx1"/>
                </a:solidFill>
              </a:rPr>
              <a:t>O QUÊ SE ESPERAR DOS VEREADORES NA ANÁLISE E GARANTIA DA PROTEÇÃO DA SAÚDE DE SEUS REPRESENTADOS DIANTE DAS NOVAS TECNOLOGIAS? </a:t>
            </a:r>
          </a:p>
          <a:p>
            <a:r>
              <a:rPr lang="pt-BR" sz="2000" dirty="0">
                <a:solidFill>
                  <a:schemeClr val="tx1"/>
                </a:solidFill>
              </a:rPr>
              <a:t> O QUÊ ESPERAR DO EXECUTIVO E SEUS CONSELHOS?</a:t>
            </a:r>
          </a:p>
          <a:p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F2007D-1F94-4F72-8555-BF7B403D7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1879358"/>
            <a:ext cx="3023320" cy="22317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D7B5B9-3AD0-45B7-A62B-1AEFE1F6EB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4702" y="1862091"/>
            <a:ext cx="2520280" cy="2231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E44F64-ECA8-4EF3-8B38-5B9D146118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844824"/>
            <a:ext cx="3707904" cy="224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11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pt-BR" sz="2400" u="sng" dirty="0"/>
            </a:br>
            <a:br>
              <a:rPr lang="pt-BR" sz="2400" u="sng" dirty="0"/>
            </a:br>
            <a:r>
              <a:rPr lang="pt-BR" sz="2200" u="sng" dirty="0"/>
              <a:t>O QUÊ HÁ DE PREOCUPANTE ENTRE O PROJETO DE LEI</a:t>
            </a:r>
            <a:br>
              <a:rPr lang="pt-BR" sz="2200" u="sng" dirty="0"/>
            </a:br>
            <a:r>
              <a:rPr lang="pt-BR" sz="2200" u="sng" dirty="0"/>
              <a:t>851/19 </a:t>
            </a:r>
            <a:br>
              <a:rPr lang="pt-BR" sz="2200" dirty="0"/>
            </a:br>
            <a:r>
              <a:rPr lang="pt-BR" sz="2200" u="sng" dirty="0"/>
              <a:t>E O INTERESSE PÚBLICO DOS BELO-HORIZONTINOS?</a:t>
            </a:r>
            <a:br>
              <a:rPr lang="pt-BR" sz="2200" u="sng" dirty="0"/>
            </a:br>
            <a:br>
              <a:rPr lang="pt-BR" sz="2200" u="sng" dirty="0"/>
            </a:br>
            <a:r>
              <a:rPr lang="pt-BR" sz="2200" dirty="0"/>
              <a:t>1) OS VEREADORES DEVEM ENTENDER OS ALERTAS DE IMPACTOS NEGATIVOS SOBRE OS CIDADÃOS, QUE  ESPECIALISTAS, NÃO SÓ DO BRASIL, MAS DE DIVERSOS PAÍSES, FAZEM,PELA APROXIMIDADE DAS ANTENAS E SUA ONDAS  DOS CIDADÃOS;</a:t>
            </a:r>
            <a:br>
              <a:rPr lang="pt-BR" sz="2200" dirty="0"/>
            </a:br>
            <a:r>
              <a:rPr lang="pt-BR" sz="2200" dirty="0"/>
              <a:t>Dra. Adilza Condessa Dode e Professor Luciano Bossi</a:t>
            </a:r>
            <a:br>
              <a:rPr lang="pt-BR" sz="2200" dirty="0"/>
            </a:br>
            <a:br>
              <a:rPr lang="pt-BR" sz="2200" dirty="0"/>
            </a:br>
            <a:r>
              <a:rPr lang="pt-BR" sz="2200" dirty="0"/>
              <a:t>2) OS IMPACTOS SOBRE A ECONOMIA, SETOR IMOBILIÁRIO</a:t>
            </a:r>
            <a:br>
              <a:rPr lang="pt-BR" sz="2200" dirty="0"/>
            </a:br>
            <a:r>
              <a:rPr lang="pt-BR" sz="2200" dirty="0"/>
              <a:t> </a:t>
            </a:r>
            <a:br>
              <a:rPr lang="pt-BR" sz="2200" dirty="0"/>
            </a:br>
            <a:r>
              <a:rPr lang="pt-BR" sz="2200" u="sng" dirty="0"/>
              <a:t>A LEGISLAÇÃO E PL 851</a:t>
            </a:r>
            <a:br>
              <a:rPr lang="pt-BR" sz="2200" u="sng" dirty="0"/>
            </a:br>
            <a:br>
              <a:rPr lang="pt-BR" sz="2200" u="sng" dirty="0"/>
            </a:br>
            <a:r>
              <a:rPr lang="pt-BR" sz="2200" dirty="0"/>
              <a:t>3) EM  QUÊ O CONTEÚDO PRECISA SER REAVALIADO E ESPELHAR SEGURANÇA PARA QUE AS GERAÇÕES PRESENTE E FUTURAS NÃO PAGUEM UM ALTO PREÇO POR SE</a:t>
            </a:r>
            <a:br>
              <a:rPr lang="pt-BR" sz="2200" dirty="0"/>
            </a:br>
            <a:r>
              <a:rPr lang="pt-BR" sz="2200" dirty="0"/>
              <a:t> DESCONSIDERAR O </a:t>
            </a:r>
            <a:r>
              <a:rPr lang="pt-BR" sz="2200" u="sng" dirty="0"/>
              <a:t>PRINCÍPIO DA PRECAUÇÃO, DA IMPESSOALIDADE E  O DEVER DA UNIÃO, ESTADOS E MUNICÍPIOS DE PREVINIREM OS RISCOS A SAÚDE DOS CIDADÃOS, OPORTUNIZANDO TODOS OS DEBATES NECESSÁRIOS NO SENTIDO DO APRIMORAMENTO DE LEIS E REGULAMENTOS .</a:t>
            </a:r>
            <a:br>
              <a:rPr lang="pt-BR" sz="2200" dirty="0"/>
            </a:br>
            <a:br>
              <a:rPr lang="pt-BR" sz="2200" dirty="0"/>
            </a:br>
            <a:br>
              <a:rPr lang="pt-BR" sz="2200" dirty="0"/>
            </a:br>
            <a:endParaRPr lang="pt-BR" sz="22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 flipV="1">
            <a:off x="0" y="6858000"/>
            <a:ext cx="9144000" cy="46038"/>
          </a:xfrm>
        </p:spPr>
        <p:txBody>
          <a:bodyPr>
            <a:normAutofit fontScale="25000" lnSpcReduction="20000"/>
          </a:bodyPr>
          <a:lstStyle/>
          <a:p>
            <a:br>
              <a:rPr lang="pt-BR" sz="1600" dirty="0"/>
            </a:br>
            <a:endParaRPr lang="pt-BR" sz="1600" b="1" dirty="0"/>
          </a:p>
        </p:txBody>
      </p:sp>
    </p:spTree>
    <p:extLst>
      <p:ext uri="{BB962C8B-B14F-4D97-AF65-F5344CB8AC3E}">
        <p14:creationId xmlns:p14="http://schemas.microsoft.com/office/powerpoint/2010/main" val="3726966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pt-BR" sz="1300" u="sng" dirty="0"/>
            </a:br>
            <a:br>
              <a:rPr lang="pt-BR" sz="1600" u="sng" dirty="0"/>
            </a:br>
            <a:r>
              <a:rPr lang="pt-BR" sz="2000" u="sng" dirty="0"/>
              <a:t>CONSTITUIÇÃO FEDERAL-1988</a:t>
            </a:r>
            <a:br>
              <a:rPr lang="pt-BR" sz="2000" u="sng" dirty="0"/>
            </a:br>
            <a:br>
              <a:rPr lang="pt-BR" sz="2000" dirty="0"/>
            </a:br>
            <a:r>
              <a:rPr lang="pt-BR" sz="2000" dirty="0"/>
              <a:t>“</a:t>
            </a:r>
            <a:r>
              <a:rPr lang="pt-BR" sz="2000" b="1" dirty="0"/>
              <a:t>Art. 196. A saúde é direito de todos e dever do Estado, garantido mediante políticas sociais e econômicas que visem à redução do risco de doença e de outros agravos e ao acesso universal e igualitário às ações e serviços para sua promoção, proteção e recuperação”.</a:t>
            </a:r>
            <a:br>
              <a:rPr lang="pt-BR" sz="2000" b="1" dirty="0"/>
            </a:br>
            <a:br>
              <a:rPr lang="pt-BR" sz="2000" b="1" dirty="0"/>
            </a:br>
            <a:r>
              <a:rPr lang="pt-BR" sz="2000" dirty="0"/>
              <a:t>LEI Nº 8.080, DE 19 DE SETEMBRO DE 1990.</a:t>
            </a:r>
            <a:br>
              <a:rPr lang="pt-BR" sz="2000" dirty="0"/>
            </a:br>
            <a:br>
              <a:rPr lang="pt-BR" sz="2000" dirty="0"/>
            </a:br>
            <a:r>
              <a:rPr lang="pt-BR" sz="2000" dirty="0"/>
              <a:t>Dispõe sobre as condições para a promoção, proteção e recuperação da saúde, a organização e o funcionamento dos serviços correspondentes e dá outras providências.</a:t>
            </a:r>
            <a:br>
              <a:rPr lang="pt-BR" sz="2000" dirty="0"/>
            </a:br>
            <a:br>
              <a:rPr lang="pt-BR" sz="2000" dirty="0"/>
            </a:br>
            <a:r>
              <a:rPr lang="pt-BR" sz="2000" dirty="0"/>
              <a:t>DAS DISPOSIÇÕES GERAIS</a:t>
            </a:r>
            <a:br>
              <a:rPr lang="pt-BR" sz="2000" dirty="0"/>
            </a:br>
            <a:br>
              <a:rPr lang="pt-BR" sz="2000" dirty="0"/>
            </a:br>
            <a:r>
              <a:rPr lang="pt-BR" sz="2000" b="1" dirty="0"/>
              <a:t>Art. 2º A saúde é um direito fundamental do ser humano, devendo o Estado prover as condições indispensáveis ao seu pleno exercício</a:t>
            </a:r>
            <a:r>
              <a:rPr lang="pt-BR" sz="2000" dirty="0"/>
              <a:t>.</a:t>
            </a:r>
            <a:br>
              <a:rPr lang="pt-BR" sz="2000" dirty="0"/>
            </a:br>
            <a:br>
              <a:rPr lang="pt-BR" sz="2000" dirty="0"/>
            </a:br>
            <a:r>
              <a:rPr lang="pt-BR" sz="2000" b="1" dirty="0"/>
              <a:t>§ 1º O dever do Estado de garantir a saúde consiste na formulação e execução de políticas econômicas e sociais que visem à redução de riscos de doenças e de outros agravos e no estabelecimento de condições que assegurem acesso universal e igualitário às ações e aos serviços para a sua promoção, proteção e recuperação.</a:t>
            </a:r>
            <a:br>
              <a:rPr lang="pt-BR" sz="2000" b="1" dirty="0"/>
            </a:br>
            <a:br>
              <a:rPr lang="pt-BR" sz="2000" dirty="0"/>
            </a:br>
            <a:br>
              <a:rPr lang="pt-BR" sz="3200" dirty="0"/>
            </a:b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015923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B2A7AC-F70B-40A2-A5C6-7029EEA8CCE3}"/>
              </a:ext>
            </a:extLst>
          </p:cNvPr>
          <p:cNvSpPr/>
          <p:nvPr/>
        </p:nvSpPr>
        <p:spPr>
          <a:xfrm>
            <a:off x="0" y="0"/>
            <a:ext cx="9144000" cy="784830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pt-BR" sz="24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>
              <a:solidFill>
                <a:schemeClr val="tx1"/>
              </a:solidFill>
            </a:endParaRPr>
          </a:p>
          <a:p>
            <a:r>
              <a:rPr lang="pt-BR" sz="2400" dirty="0">
                <a:solidFill>
                  <a:schemeClr val="tx1"/>
                </a:solidFill>
              </a:rPr>
              <a:t>Peter Kälin, presidente da “International Society of Doctors for the Environment (ISDE)”, com base em Basileia, adverte que a 5G usa ondas muito curtas, que serão absorvidas pela pele. Ele acrescenta: “A pele já está exposta aos efeitos prejudiciais da radiação ultravioleta (UV). A 5G pode apresentar um risco adicional de câncer”.</a:t>
            </a:r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>
              <a:solidFill>
                <a:schemeClr val="tx1"/>
              </a:solidFill>
            </a:endParaRPr>
          </a:p>
          <a:p>
            <a:endParaRPr lang="pt-BR" sz="2400" dirty="0"/>
          </a:p>
          <a:p>
            <a:endParaRPr lang="pt-BR" sz="24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0BE26D-FA8E-4B88-A026-220B5DBE5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17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167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-1"/>
            <a:ext cx="9144000" cy="6858001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pt-BR" u="sng" dirty="0">
                <a:solidFill>
                  <a:schemeClr val="tx1"/>
                </a:solidFill>
              </a:rPr>
              <a:t>PROJETO 851/19</a:t>
            </a:r>
          </a:p>
          <a:p>
            <a:r>
              <a:rPr lang="pt-BR" sz="1800" dirty="0">
                <a:solidFill>
                  <a:schemeClr val="tx1"/>
                </a:solidFill>
              </a:rPr>
              <a:t>AUTORIA: VEREADOR LÉO BURGUÊS</a:t>
            </a:r>
          </a:p>
          <a:p>
            <a:r>
              <a:rPr lang="pt-BR" sz="1800" dirty="0">
                <a:solidFill>
                  <a:schemeClr val="tx1"/>
                </a:solidFill>
              </a:rPr>
              <a:t>- Qual a finalidade neste momento?</a:t>
            </a:r>
          </a:p>
          <a:p>
            <a:r>
              <a:rPr lang="pt-BR" sz="1800" dirty="0">
                <a:solidFill>
                  <a:schemeClr val="tx1"/>
                </a:solidFill>
              </a:rPr>
              <a:t>CONSIDERAÇÕES PRELIMINARES –Sem desconsiderar a necessidade de outras serem realizadas</a:t>
            </a:r>
          </a:p>
          <a:p>
            <a:r>
              <a:rPr lang="pt-BR" sz="1800" u="sng" dirty="0">
                <a:solidFill>
                  <a:schemeClr val="tx1"/>
                </a:solidFill>
              </a:rPr>
              <a:t>O projeto basicamente anistia todas as irregularidades existente na cidade</a:t>
            </a:r>
            <a:r>
              <a:rPr lang="pt-BR" sz="1800" dirty="0">
                <a:solidFill>
                  <a:schemeClr val="tx1"/>
                </a:solidFill>
              </a:rPr>
              <a:t>. </a:t>
            </a:r>
          </a:p>
          <a:p>
            <a:pPr marL="457200" indent="-457200">
              <a:buFontTx/>
              <a:buChar char="-"/>
            </a:pPr>
            <a:r>
              <a:rPr lang="pt-BR" sz="1800" dirty="0">
                <a:solidFill>
                  <a:schemeClr val="tx1"/>
                </a:solidFill>
              </a:rPr>
              <a:t>REVOGAÇÃO DA LEI 8201/01</a:t>
            </a:r>
          </a:p>
          <a:p>
            <a:pPr marL="457200" indent="-457200">
              <a:buFontTx/>
              <a:buChar char="-"/>
            </a:pPr>
            <a:r>
              <a:rPr lang="pt-BR" sz="1800" dirty="0">
                <a:solidFill>
                  <a:schemeClr val="tx1"/>
                </a:solidFill>
              </a:rPr>
              <a:t>Art. 3º. - Como considerar de Utilidade Pública e relevante interesse social, se pode causar danos à saúde humana? Câncer;</a:t>
            </a:r>
          </a:p>
          <a:p>
            <a:pPr marL="457200" indent="-457200">
              <a:buFontTx/>
              <a:buChar char="-"/>
            </a:pPr>
            <a:endParaRPr lang="pt-BR" sz="1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pt-BR" sz="1800" dirty="0">
                <a:solidFill>
                  <a:schemeClr val="tx1"/>
                </a:solidFill>
              </a:rPr>
              <a:t>Parágrafo 2º. “Em bens privados  é permitida a instalação......., mesmo que situada em área precária” – Ora, aqui atinge a População que mais sofre com a falta de proteção à saúde;</a:t>
            </a:r>
          </a:p>
          <a:p>
            <a:pPr marL="457200" indent="-457200">
              <a:buFontTx/>
              <a:buChar char="-"/>
            </a:pPr>
            <a:r>
              <a:rPr lang="pt-BR" sz="1800" dirty="0">
                <a:solidFill>
                  <a:schemeClr val="tx1"/>
                </a:solidFill>
              </a:rPr>
              <a:t> </a:t>
            </a:r>
          </a:p>
          <a:p>
            <a:pPr marL="457200" indent="-457200">
              <a:buFontTx/>
              <a:buChar char="-"/>
            </a:pPr>
            <a:r>
              <a:rPr lang="pt-BR" sz="1800" dirty="0">
                <a:solidFill>
                  <a:schemeClr val="tx1"/>
                </a:solidFill>
              </a:rPr>
              <a:t>Parágrafo 3º. - Bens públicos (onde ficam os hopitais, escolas, asilos,creches) serem totalmente liberados, para instalação de antenas. </a:t>
            </a:r>
          </a:p>
          <a:p>
            <a:pPr marL="457200" indent="-457200">
              <a:buFontTx/>
              <a:buChar char="-"/>
            </a:pPr>
            <a:r>
              <a:rPr lang="pt-BR" sz="1800" b="1" u="sng" dirty="0">
                <a:solidFill>
                  <a:schemeClr val="tx1"/>
                </a:solidFill>
              </a:rPr>
              <a:t>Nos locais permitidos </a:t>
            </a:r>
            <a:r>
              <a:rPr lang="pt-BR" sz="1800" dirty="0">
                <a:solidFill>
                  <a:schemeClr val="tx1"/>
                </a:solidFill>
              </a:rPr>
              <a:t>porque não se cobrar, a fim de propiciar ao município recursos para adquirir equipamentos necessários para atender ao </a:t>
            </a:r>
            <a:r>
              <a:rPr lang="pt-BR" sz="1800" b="1" u="sng" dirty="0">
                <a:solidFill>
                  <a:schemeClr val="tx1"/>
                </a:solidFill>
              </a:rPr>
              <a:t>Parágrafo único do artigo 5º</a:t>
            </a:r>
            <a:r>
              <a:rPr lang="pt-BR" sz="1800" dirty="0">
                <a:solidFill>
                  <a:schemeClr val="tx1"/>
                </a:solidFill>
              </a:rPr>
              <a:t>. –</a:t>
            </a:r>
            <a:r>
              <a:rPr lang="pt-BR" sz="1800" b="1" u="sng" dirty="0">
                <a:solidFill>
                  <a:schemeClr val="tx1"/>
                </a:solidFill>
              </a:rPr>
              <a:t>Acionar a ANATEL.</a:t>
            </a:r>
          </a:p>
          <a:p>
            <a:pPr marL="457200" indent="-457200">
              <a:buFontTx/>
              <a:buChar char="-"/>
            </a:pPr>
            <a:r>
              <a:rPr lang="pt-BR" sz="1800" dirty="0">
                <a:solidFill>
                  <a:schemeClr val="tx1"/>
                </a:solidFill>
              </a:rPr>
              <a:t>Como o Município fará para identificar problemas de não cumprimento dos limites das irradiações?    </a:t>
            </a:r>
          </a:p>
          <a:p>
            <a:pPr marL="457200" indent="-457200">
              <a:buFontTx/>
              <a:buChar char="-"/>
            </a:pPr>
            <a:endParaRPr lang="pt-BR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endParaRPr lang="pt-BR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494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r>
              <a:rPr lang="pt-BR" sz="2000" b="1" dirty="0"/>
              <a:t>Parágrafo 4º - continua a dúvida sobre a Utilidade pública e o interesse social (E a saúde pública?)</a:t>
            </a:r>
            <a:br>
              <a:rPr lang="pt-BR" sz="2000" b="1" dirty="0"/>
            </a:br>
            <a:r>
              <a:rPr lang="pt-BR" sz="2000" b="1" dirty="0"/>
              <a:t>Art. 5º. Como será realizada a fiscalização pela ANATEL?</a:t>
            </a:r>
            <a:br>
              <a:rPr lang="pt-BR" sz="2000" b="1" u="sng" dirty="0"/>
            </a:br>
            <a:r>
              <a:rPr lang="pt-BR" sz="2000" b="1" dirty="0"/>
              <a:t>Art. 7º. Requer uma avaliação técnica sobre as Restrições.</a:t>
            </a:r>
            <a:br>
              <a:rPr lang="pt-BR" sz="2000" b="1" dirty="0"/>
            </a:br>
            <a:r>
              <a:rPr lang="pt-BR" sz="2000" b="1" dirty="0"/>
              <a:t>Parágrafo 1º -  Quem estará habilitado de dar um laudo para atender este parágrafo?</a:t>
            </a:r>
            <a:br>
              <a:rPr lang="pt-BR" sz="2000" b="1" dirty="0"/>
            </a:br>
            <a:r>
              <a:rPr lang="pt-BR" sz="2000" b="1" dirty="0"/>
              <a:t>Parágrafo 2º -Por qual motivo não se exigirá distanciamento de divisas dos containers e outros?</a:t>
            </a:r>
            <a:br>
              <a:rPr lang="pt-BR" sz="2000" b="1" dirty="0"/>
            </a:br>
            <a:br>
              <a:rPr lang="pt-BR" sz="2000" b="1" dirty="0"/>
            </a:br>
            <a:r>
              <a:rPr lang="pt-BR" sz="2000" b="1" dirty="0"/>
              <a:t>Art. 13 – Parágrafo 1º. Licenciamento ambiental  simplificado? De quê forma?</a:t>
            </a:r>
            <a:br>
              <a:rPr lang="pt-BR" sz="2000" b="1" dirty="0"/>
            </a:br>
            <a:r>
              <a:rPr lang="pt-BR" sz="2000" b="1" dirty="0"/>
              <a:t>Item  VI – o valor determinado de R$500,00 – Ficará congelado? </a:t>
            </a:r>
            <a:br>
              <a:rPr lang="pt-BR" sz="2000" b="1" dirty="0"/>
            </a:br>
            <a:br>
              <a:rPr lang="pt-BR" sz="2000" b="1" dirty="0"/>
            </a:br>
            <a:r>
              <a:rPr lang="pt-BR" sz="2000" b="1" dirty="0"/>
              <a:t>Parágrafo único – Qual a punição para o agente público que retardar e não cumprir os prazos dos licenciamentos, se penaliza o cidadão?. </a:t>
            </a:r>
            <a:br>
              <a:rPr lang="pt-BR" sz="2000" b="1" dirty="0"/>
            </a:br>
            <a:br>
              <a:rPr lang="pt-BR" sz="2000" b="1" dirty="0"/>
            </a:br>
            <a:r>
              <a:rPr lang="pt-BR" sz="2000" b="1" dirty="0"/>
              <a:t>Art. 20º - Como a ANATEL fiscalizará – O cidadão terá online todas as especificações e medições realizadas da Antena ( real time?), para que saiba a qual potência estará sendo submetido?</a:t>
            </a:r>
            <a:br>
              <a:rPr lang="pt-BR" sz="2000" b="1" dirty="0"/>
            </a:br>
            <a:r>
              <a:rPr lang="pt-BR" sz="2000" b="1" dirty="0"/>
              <a:t>DAS PENALIDADES</a:t>
            </a:r>
            <a:br>
              <a:rPr lang="pt-BR" sz="2000" b="1" dirty="0"/>
            </a:br>
            <a:r>
              <a:rPr lang="pt-BR" sz="2000" b="1" dirty="0"/>
              <a:t>Art. 23 Infrações </a:t>
            </a:r>
            <a:br>
              <a:rPr lang="pt-BR" sz="2000" b="1" dirty="0"/>
            </a:br>
            <a:r>
              <a:rPr lang="pt-BR" sz="2000" b="1" dirty="0"/>
              <a:t>Pela seriedade e impactos da irradiação sobre os cidadãos, impactos sobre sua saúde a penalidade deveria ser alta em qualquer situação e se por infração de </a:t>
            </a:r>
            <a:r>
              <a:rPr lang="pt-BR" sz="2000" b="1" u="sng" dirty="0"/>
              <a:t>falsidade deveria ser revogado todos os licenciamentos no município. </a:t>
            </a: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br>
              <a:rPr lang="pt-BR" sz="2000" b="1" u="sng" dirty="0"/>
            </a:br>
            <a:endParaRPr lang="pt-BR" sz="2000" b="1" u="sng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372200" y="3933056"/>
            <a:ext cx="2314600" cy="2924944"/>
          </a:xfrm>
        </p:spPr>
        <p:txBody>
          <a:bodyPr/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804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93F2B-53C9-47DE-A786-1115D1475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6885384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pt-BR" sz="2800" dirty="0"/>
              <a:t>COM OS NOSSO AGRADECIMENTOS FICA AQUI AS EXPECTATIVAS DE PODER CONTAR COM </a:t>
            </a:r>
            <a:r>
              <a:rPr lang="pt-BR" sz="2800" u="sng" dirty="0"/>
              <a:t>NOSSOS MAIS PRÓXIMOS REPRESENTANTES ELEITOS</a:t>
            </a:r>
            <a:r>
              <a:rPr lang="pt-BR" sz="2800" dirty="0"/>
              <a:t> NA BUSCA DAS GARANTIAS DOS DIREITOS DOS MORADORES DE BELO HORIZONTE, EM TER  A DEVIDA PROTEÇÃO À SAÚDE E UM MEIO AMBIENTE EQUILIBRADO</a:t>
            </a:r>
            <a:br>
              <a:rPr lang="pt-BR" sz="2800" dirty="0"/>
            </a:br>
            <a:br>
              <a:rPr lang="pt-BR" sz="2800" dirty="0"/>
            </a:br>
            <a:r>
              <a:rPr lang="pt-BR" sz="2800" dirty="0"/>
              <a:t>MAMBH – Movimento das Associações de Moradores de Belo Horizonte. </a:t>
            </a:r>
          </a:p>
        </p:txBody>
      </p:sp>
    </p:spTree>
    <p:extLst>
      <p:ext uri="{BB962C8B-B14F-4D97-AF65-F5344CB8AC3E}">
        <p14:creationId xmlns:p14="http://schemas.microsoft.com/office/powerpoint/2010/main" val="2890896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0E0CE8-E2C9-4DA1-8861-39994DBD53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</p:spPr>
      </p:pic>
    </p:spTree>
    <p:extLst>
      <p:ext uri="{BB962C8B-B14F-4D97-AF65-F5344CB8AC3E}">
        <p14:creationId xmlns:p14="http://schemas.microsoft.com/office/powerpoint/2010/main" val="3782936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6077D7-1D1F-49F7-83DB-0447A95A5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</p:spPr>
      </p:pic>
    </p:spTree>
    <p:extLst>
      <p:ext uri="{BB962C8B-B14F-4D97-AF65-F5344CB8AC3E}">
        <p14:creationId xmlns:p14="http://schemas.microsoft.com/office/powerpoint/2010/main" val="356642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E717DC-B378-475B-B95C-E6D89C83AF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1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2714C2-18B3-466F-88A0-E9BBA93A1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0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F4B830-E95B-4354-AE58-97CB7ECDCD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52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1014D5-4A08-4413-8A68-8290A6737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8266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1022</TotalTime>
  <Words>960</Words>
  <Application>Microsoft Office PowerPoint</Application>
  <PresentationFormat>On-screen Show (4:3)</PresentationFormat>
  <Paragraphs>46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Tema do Office</vt:lpstr>
      <vt:lpstr>PowerPoint Presentation</vt:lpstr>
      <vt:lpstr>PowerPoint Presentation</vt:lpstr>
      <vt:lpstr>  O QUÊ HÁ DE PREOCUPANTE ENTRE O PROJETO DE LEI 851/19  E O INTERESSE PÚBLICO DOS BELO-HORIZONTINOS?  1) OS VEREADORES DEVEM ENTENDER OS ALERTAS DE IMPACTOS NEGATIVOS SOBRE OS CIDADÃOS, QUE  ESPECIALISTAS, NÃO SÓ DO BRASIL, MAS DE DIVERSOS PAÍSES, FAZEM,PELA APROXIMIDADE DAS ANTENAS E SUA ONDAS  DOS CIDADÃOS; Dra. Adilza Condessa Dode e Professor Luciano Bossi  2) OS IMPACTOS SOBRE A ECONOMIA, SETOR IMOBILIÁRIO   A LEGISLAÇÃO E PL 851  3) EM  QUÊ O CONTEÚDO PRECISA SER REAVALIADO E ESPELHAR SEGURANÇA PARA QUE AS GERAÇÕES PRESENTE E FUTURAS NÃO PAGUEM UM ALTO PREÇO POR SE  DESCONSIDERAR O PRINCÍPIO DA PRECAUÇÃO, DA IMPESSOALIDADE E  O DEVER DA UNIÃO, ESTADOS E MUNICÍPIOS DE PREVINIREM OS RISCOS A SAÚDE DOS CIDADÃOS, OPORTUNIZANDO TODOS OS DEBATES NECESSÁRIOS NO SENTIDO DO APRIMORAMENTO DE LEIS E REGULAMENTOS .   </vt:lpstr>
      <vt:lpstr>  CONSTITUIÇÃO FEDERAL-1988  “Art. 196. A saúde é direito de todos e dever do Estado, garantido mediante políticas sociais e econômicas que visem à redução do risco de doença e de outros agravos e ao acesso universal e igualitário às ações e serviços para sua promoção, proteção e recuperação”.  LEI Nº 8.080, DE 19 DE SETEMBRO DE 1990.  Dispõe sobre as condições para a promoção, proteção e recuperação da saúde, a organização e o funcionamento dos serviços correspondentes e dá outras providências.  DAS DISPOSIÇÕES GERAIS  Art. 2º A saúde é um direito fundamental do ser humano, devendo o Estado prover as condições indispensáveis ao seu pleno exercício.  § 1º O dever do Estado de garantir a saúde consiste na formulação e execução de políticas econômicas e sociais que visem à redução de riscos de doenças e de outros agravos e no estabelecimento de condições que assegurem acesso universal e igualitário às ações e aos serviços para a sua promoção, proteção e recuperação.   </vt:lpstr>
      <vt:lpstr>PowerPoint Presentation</vt:lpstr>
      <vt:lpstr>PowerPoint Presentation</vt:lpstr>
      <vt:lpstr>          Parágrafo 4º - continua a dúvida sobre a Utilidade pública e o interesse social (E a saúde pública?) Art. 5º. Como será realizada a fiscalização pela ANATEL? Art. 7º. Requer uma avaliação técnica sobre as Restrições. Parágrafo 1º -  Quem estará habilitado de dar um laudo para atender este parágrafo? Parágrafo 2º -Por qual motivo não se exigirá distanciamento de divisas dos containers e outros?  Art. 13 – Parágrafo 1º. Licenciamento ambiental  simplificado? De quê forma? Item  VI – o valor determinado de R$500,00 – Ficará congelado?   Parágrafo único – Qual a punição para o agente público que retardar e não cumprir os prazos dos licenciamentos, se penaliza o cidadão?.   Art. 20º - Como a ANATEL fiscalizará – O cidadão terá online todas as especificações e medições realizadas da Antena ( real time?), para que saiba a qual potência estará sendo submetido? DAS PENALIDADES Art. 23 Infrações  Pela seriedade e impactos da irradiação sobre os cidadãos, impactos sobre sua saúde a penalidade deveria ser alta em qualquer situação e se por infração de falsidade deveria ser revogado todos os licenciamentos no município.          </vt:lpstr>
      <vt:lpstr>COM OS NOSSO AGRADECIMENTOS FICA AQUI AS EXPECTATIVAS DE PODER CONTAR COM NOSSOS MAIS PRÓXIMOS REPRESENTANTES ELEITOS NA BUSCA DAS GARANTIAS DOS DIREITOS DOS MORADORES DE BELO HORIZONTE, EM TER  A DEVIDA PROTEÇÃO À SAÚDE E UM MEIO AMBIENTE EQUILIBRADO  MAMBH – Movimento das Associações de Moradores de Belo Horizonte.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Caio</dc:creator>
  <cp:lastModifiedBy>Master</cp:lastModifiedBy>
  <cp:revision>65</cp:revision>
  <dcterms:created xsi:type="dcterms:W3CDTF">2016-04-25T11:12:14Z</dcterms:created>
  <dcterms:modified xsi:type="dcterms:W3CDTF">2019-11-11T09:09:52Z</dcterms:modified>
</cp:coreProperties>
</file>