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11"/>
  </p:notesMasterIdLst>
  <p:sldIdLst>
    <p:sldId id="259" r:id="rId3"/>
    <p:sldId id="543" r:id="rId4"/>
    <p:sldId id="612" r:id="rId5"/>
    <p:sldId id="613" r:id="rId6"/>
    <p:sldId id="615" r:id="rId7"/>
    <p:sldId id="616" r:id="rId8"/>
    <p:sldId id="618" r:id="rId9"/>
    <p:sldId id="617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866">
          <p15:clr>
            <a:srgbClr val="A4A3A4"/>
          </p15:clr>
        </p15:guide>
        <p15:guide id="2" pos="16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urenço Coelho" initials="LC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1912" autoAdjust="0"/>
  </p:normalViewPr>
  <p:slideViewPr>
    <p:cSldViewPr snapToGrid="0" snapToObjects="1" showGuides="1">
      <p:cViewPr varScale="1">
        <p:scale>
          <a:sx n="107" d="100"/>
          <a:sy n="107" d="100"/>
        </p:scale>
        <p:origin x="-84" y="-720"/>
      </p:cViewPr>
      <p:guideLst>
        <p:guide orient="horz" pos="866"/>
        <p:guide pos="165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1" d="100"/>
          <a:sy n="51" d="100"/>
        </p:scale>
        <p:origin x="1836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03A6F-14B2-43BB-BDA6-50EAB3F9A883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8760A-1B55-466A-B008-0A224D248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586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4971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>
            <a:extLst>
              <a:ext uri="{FF2B5EF4-FFF2-40B4-BE49-F238E27FC236}">
                <a16:creationId xmlns:a16="http://schemas.microsoft.com/office/drawing/2014/main" xmlns="" id="{D8EDE960-8BA9-48F7-9AA2-A5C7E288F7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>
            <a:extLst>
              <a:ext uri="{FF2B5EF4-FFF2-40B4-BE49-F238E27FC236}">
                <a16:creationId xmlns:a16="http://schemas.microsoft.com/office/drawing/2014/main" xmlns="" id="{29AB42CB-3614-42C2-8ACF-CDE4ADDB74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BR" dirty="0" err="1" smtClean="0"/>
              <a:t>Mensagens-chave</a:t>
            </a:r>
            <a:r>
              <a:rPr lang="en-US" altLang="pt-BR" dirty="0" smtClean="0"/>
              <a:t>: </a:t>
            </a:r>
            <a:endParaRPr lang="en-US" altLang="pt-B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pt-BR" dirty="0" err="1" smtClean="0"/>
              <a:t>Abrintel</a:t>
            </a:r>
            <a:r>
              <a:rPr lang="en-US" altLang="pt-BR" baseline="0" dirty="0" smtClean="0"/>
              <a:t> é principal </a:t>
            </a:r>
            <a:r>
              <a:rPr lang="en-US" altLang="pt-BR" baseline="0" dirty="0" err="1" smtClean="0"/>
              <a:t>associação</a:t>
            </a:r>
            <a:r>
              <a:rPr lang="en-US" altLang="pt-BR" baseline="0" dirty="0" smtClean="0"/>
              <a:t> </a:t>
            </a:r>
            <a:r>
              <a:rPr lang="en-US" altLang="pt-BR" baseline="0" dirty="0" err="1" smtClean="0"/>
              <a:t>representativa</a:t>
            </a:r>
            <a:r>
              <a:rPr lang="en-US" altLang="pt-BR" baseline="0" dirty="0" smtClean="0"/>
              <a:t> do </a:t>
            </a:r>
            <a:r>
              <a:rPr lang="en-US" altLang="pt-BR" baseline="0" dirty="0" err="1" smtClean="0"/>
              <a:t>setor</a:t>
            </a:r>
            <a:endParaRPr lang="en-US" altLang="pt-BR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pt-BR" baseline="0" dirty="0" err="1" smtClean="0"/>
              <a:t>Setor</a:t>
            </a:r>
            <a:r>
              <a:rPr lang="en-US" altLang="pt-BR" baseline="0" dirty="0" smtClean="0"/>
              <a:t> é </a:t>
            </a:r>
            <a:r>
              <a:rPr lang="en-US" altLang="pt-BR" baseline="0" dirty="0" err="1" smtClean="0"/>
              <a:t>recente</a:t>
            </a:r>
            <a:r>
              <a:rPr lang="en-US" altLang="pt-BR" baseline="0" dirty="0" smtClean="0"/>
              <a:t> no Brasil e </a:t>
            </a:r>
            <a:r>
              <a:rPr lang="en-US" altLang="pt-BR" baseline="0" dirty="0" err="1" smtClean="0"/>
              <a:t>há</a:t>
            </a:r>
            <a:r>
              <a:rPr lang="en-US" altLang="pt-BR" baseline="0" dirty="0" smtClean="0"/>
              <a:t> </a:t>
            </a:r>
            <a:r>
              <a:rPr lang="en-US" altLang="pt-BR" baseline="0" dirty="0" err="1" smtClean="0"/>
              <a:t>muito</a:t>
            </a:r>
            <a:r>
              <a:rPr lang="en-US" altLang="pt-BR" baseline="0" dirty="0" smtClean="0"/>
              <a:t> </a:t>
            </a:r>
            <a:r>
              <a:rPr lang="en-US" altLang="pt-BR" baseline="0" dirty="0" err="1" smtClean="0"/>
              <a:t>espaço</a:t>
            </a:r>
            <a:r>
              <a:rPr lang="en-US" altLang="pt-BR" baseline="0" dirty="0" smtClean="0"/>
              <a:t> para </a:t>
            </a:r>
            <a:r>
              <a:rPr lang="en-US" altLang="pt-BR" baseline="0" dirty="0" err="1" smtClean="0"/>
              <a:t>crescimento</a:t>
            </a:r>
            <a:r>
              <a:rPr lang="en-US" altLang="pt-BR" baseline="0" dirty="0" smtClean="0"/>
              <a:t>/</a:t>
            </a:r>
            <a:r>
              <a:rPr lang="en-US" altLang="pt-BR" baseline="0" dirty="0" err="1" smtClean="0"/>
              <a:t>investimento</a:t>
            </a:r>
            <a:endParaRPr lang="en-US" altLang="pt-BR" baseline="0" dirty="0" smtClean="0"/>
          </a:p>
          <a:p>
            <a:endParaRPr lang="en-US" altLang="pt-BR" dirty="0" smtClean="0"/>
          </a:p>
        </p:txBody>
      </p:sp>
      <p:sp>
        <p:nvSpPr>
          <p:cNvPr id="17412" name="Espaço Reservado para Número de Slide 3">
            <a:extLst>
              <a:ext uri="{FF2B5EF4-FFF2-40B4-BE49-F238E27FC236}">
                <a16:creationId xmlns:a16="http://schemas.microsoft.com/office/drawing/2014/main" xmlns="" id="{BCC0D29C-E013-417F-B815-8776B071EB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D60DE2D-311B-4491-9FB8-1C2702062CDB}" type="slidenum">
              <a:rPr lang="en-US" altLang="pt-BR" sz="1200" smtClean="0"/>
              <a:pPr/>
              <a:t>2</a:t>
            </a:fld>
            <a:endParaRPr lang="en-US" altLang="pt-BR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Mensagens-chave:</a:t>
            </a:r>
            <a:r>
              <a:rPr lang="pt-BR" baseline="0" dirty="0" smtClean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Fomentamos o compartilhamento, que traz benefícios ambientais, econômicos e sociais – Cada USD 1 investido em TIC traz USD 20 para o PIB municipal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Atuamos em parceria com a Anatel e outras instituições para conscientizar os municípios acerca da importância de legislaçõesm locais em linha com a Lei das Antenas e mais receptivas a infraestutura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t-BR" baseline="0" dirty="0" smtClean="0"/>
          </a:p>
          <a:p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8352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Mensagens –chave: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 smtClean="0"/>
              <a:t>O</a:t>
            </a:r>
            <a:r>
              <a:rPr lang="pt-BR" baseline="0" dirty="0" smtClean="0"/>
              <a:t> mercado de torres veio quebrar o paradigma de que cada operadora tinha a sua torre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O modelo de negócios favorece o meio ambiente e reduz a poluição visual, evitando a prolideração de torres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Operadoras podem investir naquilo que eles realmente são especilistas: prover serviço de telecomunicações a seus clientes</a:t>
            </a:r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070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Mensagens-chave: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 smtClean="0"/>
              <a:t>O</a:t>
            </a:r>
            <a:r>
              <a:rPr lang="pt-BR" baseline="0" dirty="0" smtClean="0"/>
              <a:t> Brasil ainda está atrasado, inclusive comparado a vizinhos latino americanos, no acesso a internet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Vale lembrar que a ONU incluiu o acesso a Internet como um dos direitos básicos do cidadão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Esse problema irá apenas se agravar pois o número de usuários e necessidade de cobertura/velocidade vem aumentando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O 5G é outro fator: ele revolucionará o mercado mas necessita de mais infraestrutura </a:t>
            </a:r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493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Mensagens-chave: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 smtClean="0"/>
              <a:t>Belo</a:t>
            </a:r>
            <a:r>
              <a:rPr lang="pt-BR" baseline="0" dirty="0" smtClean="0"/>
              <a:t> Horizonte é uma das principais cidades do Brasil, mas também está atrasada em termos de número de antenas em relação a outras capitais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Um dos principais motivos é a legislação destualizada, que n~]ao garante a segurança jurídica para que as empresas invistam em infra na cidade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A iniciativa do Ver. Léo Burguês é muito oportuna nesse sentido. A nova legislação é simples, moderna e alinhada com a Lei Federal. </a:t>
            </a:r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465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Mensagens-chave: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 smtClean="0"/>
              <a:t>Em</a:t>
            </a:r>
            <a:r>
              <a:rPr lang="pt-BR" baseline="0" dirty="0" smtClean="0"/>
              <a:t> suma: muitos são os fatores que contribuem para a lacuna digital brasileira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baseline="0" dirty="0" smtClean="0"/>
              <a:t>Ao que cabe aos municípios, a mudança da legislação de infraestrutura de teleocmunicações é o principal deles, como já apontado por diversos órgãos </a:t>
            </a:r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8557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8760A-1B55-466A-B008-0A224D248474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562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70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537" y="571805"/>
            <a:ext cx="7473889" cy="4470949"/>
          </a:xfrm>
        </p:spPr>
        <p:txBody>
          <a:bodyPr>
            <a:normAutofit/>
          </a:bodyPr>
          <a:lstStyle>
            <a:lvl1pPr marL="342900" indent="-342900">
              <a:spcBef>
                <a:spcPts val="500"/>
              </a:spcBef>
              <a:buFont typeface="Wingdings" charset="2"/>
              <a:buChar char="§"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spcBef>
                <a:spcPts val="500"/>
              </a:spcBef>
              <a:buFont typeface="Wingdings" charset="2"/>
              <a:buChar char="§"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>
              <a:spcBef>
                <a:spcPts val="500"/>
              </a:spcBef>
              <a:buFont typeface="Wingdings" charset="2"/>
              <a:buChar char="§"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>
              <a:spcBef>
                <a:spcPts val="500"/>
              </a:spcBef>
              <a:buFont typeface="Wingdings" charset="2"/>
              <a:buChar char="§"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spcBef>
                <a:spcPts val="500"/>
              </a:spcBef>
              <a:buFont typeface="Wingdings" charset="2"/>
              <a:buChar char="§"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pt-BR" dirty="0"/>
              <a:t>Click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edit</a:t>
            </a:r>
            <a:r>
              <a:rPr lang="pt-BR" dirty="0"/>
              <a:t> Master </a:t>
            </a:r>
            <a:r>
              <a:rPr lang="pt-BR" dirty="0" err="1"/>
              <a:t>text</a:t>
            </a:r>
            <a:r>
              <a:rPr lang="pt-BR" dirty="0"/>
              <a:t> </a:t>
            </a:r>
            <a:r>
              <a:rPr lang="pt-BR" dirty="0" err="1"/>
              <a:t>styles</a:t>
            </a:r>
            <a:endParaRPr lang="pt-BR" dirty="0"/>
          </a:p>
          <a:p>
            <a:pPr lvl="1"/>
            <a:r>
              <a:rPr lang="pt-BR" dirty="0" err="1"/>
              <a:t>Second</a:t>
            </a:r>
            <a:r>
              <a:rPr lang="pt-BR" dirty="0"/>
              <a:t> </a:t>
            </a:r>
            <a:r>
              <a:rPr lang="pt-BR" dirty="0" err="1"/>
              <a:t>level</a:t>
            </a:r>
            <a:endParaRPr lang="pt-BR" dirty="0"/>
          </a:p>
          <a:p>
            <a:pPr lvl="2"/>
            <a:r>
              <a:rPr lang="pt-BR" dirty="0" err="1"/>
              <a:t>Third</a:t>
            </a:r>
            <a:r>
              <a:rPr lang="pt-BR" dirty="0"/>
              <a:t> </a:t>
            </a:r>
            <a:r>
              <a:rPr lang="pt-BR" dirty="0" err="1"/>
              <a:t>level</a:t>
            </a:r>
            <a:endParaRPr lang="pt-BR" dirty="0"/>
          </a:p>
          <a:p>
            <a:pPr lvl="3"/>
            <a:r>
              <a:rPr lang="pt-BR" dirty="0" err="1"/>
              <a:t>Fourth</a:t>
            </a:r>
            <a:r>
              <a:rPr lang="pt-BR" dirty="0"/>
              <a:t> </a:t>
            </a:r>
            <a:r>
              <a:rPr lang="pt-BR" dirty="0" err="1"/>
              <a:t>level</a:t>
            </a:r>
            <a:endParaRPr lang="pt-BR" dirty="0"/>
          </a:p>
          <a:p>
            <a:pPr lvl="4"/>
            <a:r>
              <a:rPr lang="pt-BR" dirty="0" err="1"/>
              <a:t>Fifth</a:t>
            </a:r>
            <a:r>
              <a:rPr lang="pt-BR" dirty="0"/>
              <a:t> </a:t>
            </a:r>
            <a:r>
              <a:rPr lang="pt-BR" dirty="0" err="1"/>
              <a:t>level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3202"/>
            <a:ext cx="1416538" cy="51426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52975" y="3202"/>
            <a:ext cx="1003485" cy="431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cxnSp>
        <p:nvCxnSpPr>
          <p:cNvPr id="14" name="Straight Connector 13"/>
          <p:cNvCxnSpPr/>
          <p:nvPr userDrawn="1"/>
        </p:nvCxnSpPr>
        <p:spPr>
          <a:xfrm flipH="1">
            <a:off x="708269" y="434581"/>
            <a:ext cx="8419154" cy="0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-887505" y="1017478"/>
            <a:ext cx="2170584" cy="3577146"/>
          </a:xfrm>
        </p:spPr>
        <p:txBody>
          <a:bodyPr anchor="t">
            <a:noAutofit/>
          </a:bodyPr>
          <a:lstStyle>
            <a:lvl1pPr algn="l">
              <a:defRPr sz="2400" b="1">
                <a:latin typeface="+mj-lt"/>
                <a:cs typeface="Corbel"/>
              </a:defRPr>
            </a:lvl1pPr>
          </a:lstStyle>
          <a:p>
            <a:r>
              <a:rPr lang="pt-BR" dirty="0"/>
              <a:t>Click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282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94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996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50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62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2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47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09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9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2C27298-9B5D-408E-A410-673D5908A5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375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A862951F-2CF0-430F-A9AF-067952285F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925"/>
            <a:ext cx="68580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D81A13D-916D-4E7D-9031-7D153750C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CE5205B3-948A-43D1-951E-402FC9232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4BB0C8F-EFDB-4D75-8699-F6A792EF3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6026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0BC05E1-62ED-405A-99D4-E89159A8C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D795F344-8899-48D4-BC0A-BC68AA0D1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A82F180D-1179-47B4-A626-615EA29BF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B8A5A52-717A-47B7-86C0-4B16B8710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3DB71544-EA5D-4170-A39F-28CA145FA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937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E5461B7-0D0D-44EB-A2C0-A6202BB01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7ABDEAA9-AEB9-4E19-8CE8-80F13A184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21FABF7F-9B61-45F1-B602-757E7E62C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87A8F48D-2EF5-48B1-9062-6C3017C7A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CE4BBB9B-133C-4F2D-9E2C-4B7019EE2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3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9D304AC-AA3D-4F50-ACAD-8D3AA3506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153B4885-C3EE-48A1-BB62-3BFCCCB830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BCBCCDDB-7B95-44CE-923E-0B756BF17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22B6D37F-DA62-4BF6-BEB4-2DF3F810A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67D6D329-4D18-49FD-A9A2-7B19713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3653AB46-FD21-444E-A115-64B204FA0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883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B6F180D-7BD5-4380-AFAD-06556BC4C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F665D570-1C95-4C85-A64C-B629325644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0E43248C-E1F9-48FB-84A3-E7FB27FDB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1D3A6374-34B8-4272-8780-A4CCC256D4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3F2CB7ED-BD27-4B1C-8A26-C9D7B9C25E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8B70286D-4DF2-4E89-B173-BC4A82375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87345550-893B-4170-AC53-C83CC693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41C802BF-5133-4D09-A345-E9817B9B1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1848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F237286-74C0-4128-91E0-61DAE7E0C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827500D9-AB86-4E5E-9A64-BE3509865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032B2316-1D35-4983-8816-B2D1F7A88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47CA7BB9-7D54-4DC1-938B-5F769D917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3662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89EDAC19-37A9-4DB2-9C83-D1FE05FD7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8A6AD92C-161E-4263-9BE7-00796CB08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A7363C63-F4D8-4BA2-91A8-95173CCFB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9839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EA7D6AF-46A4-4746-8A81-3B83F3291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9CE6CCED-3A38-4D5C-9DCB-08A0D0C4C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A9D92A8A-44F8-43C3-BD8F-93934D91AC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B5FCDDEA-7C09-4FA9-9C58-12197B294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4278207B-E936-4B2F-B72A-B9373218D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CB076267-A3D4-440C-B8D2-DEE6132C3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649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B4CAC2D-DD7F-48FF-82DD-B9236DC7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2F802C5A-118B-4D21-AEB9-F00E3D559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F2BA49A1-EE91-4B15-AE63-66174A8A8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264DFC60-F47C-4694-84FF-1B02423A1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3AAFE4A2-FDF9-4966-AFAD-B93CAE4ED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B1F85168-DDEC-4F18-B39C-F5B581AC8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641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2107116-98A2-4867-9DB4-658DB5C57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7C82C33C-DD09-4232-B1E5-5E4A265A0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8217255-FBFB-4618-8E6A-94AC4D71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A449F1D2-BAF1-4722-A2BC-C6E2D564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36CDCDC-5297-4900-90BD-27DBEAD4C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2163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A176CC8F-6EB9-40E8-B779-3EAB915448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6CC530D7-512B-4437-842C-809E807EF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217843B-22FC-4AC1-9836-3F839279A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380CC47E-0897-4BBE-8739-40BBCDC1D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5B20A0AF-6693-4F2B-8AAC-6E0C83269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01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3B670-45A1-A942-9BF3-EC549297E03B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C90D3-8BB4-DF4D-80BB-7D681ED412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89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C7348F6E-E15A-457C-96C5-CD8D2DCDA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9CF66726-6680-4086-80FF-3A8B65E7D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5B98F2BB-3C51-4722-A9A6-E2FE84BDDA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E36A3-FDAE-493D-B8AE-97B87BF8545F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CE3BB5CB-5A6F-49DB-A9ED-2A508EE6BD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D81295CD-092A-419E-97C3-C32C3A93B0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EA872-07A9-402C-8A9A-49E1B78E1C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231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jp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ntenna-1245540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671408"/>
            <a:ext cx="9144000" cy="1471239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CaixaDeTexto 5"/>
          <p:cNvSpPr txBox="1"/>
          <p:nvPr/>
        </p:nvSpPr>
        <p:spPr>
          <a:xfrm>
            <a:off x="708269" y="539443"/>
            <a:ext cx="4873453" cy="19882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pt-BR" altLang="pt-BR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Audiência Pública PL 851/2019</a:t>
            </a:r>
          </a:p>
          <a:p>
            <a:pPr>
              <a:spcBef>
                <a:spcPct val="20000"/>
              </a:spcBef>
            </a:pPr>
            <a:r>
              <a:rPr lang="pt-BR" altLang="pt-BR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Câmara Municipal de Belo Horizonte </a:t>
            </a:r>
            <a:endParaRPr lang="pt-BR" altLang="pt-BR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pt-BR" sz="28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2" y="-2"/>
            <a:ext cx="1416538" cy="51426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11460" y="3929672"/>
            <a:ext cx="2139460" cy="91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CaixaDeTexto 5"/>
          <p:cNvSpPr txBox="1"/>
          <p:nvPr/>
        </p:nvSpPr>
        <p:spPr>
          <a:xfrm>
            <a:off x="1157645" y="2702229"/>
            <a:ext cx="281353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pt-BR" altLang="pt-BR" sz="1500" dirty="0" smtClean="0">
                <a:solidFill>
                  <a:schemeClr val="bg1"/>
                </a:solidFill>
                <a:latin typeface="Calibri" panose="020F0502020204030204" pitchFamily="34" charset="0"/>
              </a:rPr>
              <a:t>11 de novembro de 2019 </a:t>
            </a:r>
          </a:p>
          <a:p>
            <a:pPr>
              <a:spcBef>
                <a:spcPct val="20000"/>
              </a:spcBef>
            </a:pPr>
            <a:r>
              <a:rPr lang="pt-BR" altLang="pt-BR" sz="1500" dirty="0" smtClean="0">
                <a:solidFill>
                  <a:schemeClr val="bg1"/>
                </a:solidFill>
                <a:latin typeface="Calibri" panose="020F0502020204030204" pitchFamily="34" charset="0"/>
              </a:rPr>
              <a:t>Belo Horizonte</a:t>
            </a:r>
            <a:endParaRPr lang="pt-BR" altLang="pt-BR" sz="15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19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de cantos arredondados 18">
            <a:extLst>
              <a:ext uri="{FF2B5EF4-FFF2-40B4-BE49-F238E27FC236}">
                <a16:creationId xmlns:a16="http://schemas.microsoft.com/office/drawing/2014/main" xmlns="" id="{9EEE3CF6-AEAF-41D7-A69F-95B039CA8AD8}"/>
              </a:ext>
            </a:extLst>
          </p:cNvPr>
          <p:cNvSpPr/>
          <p:nvPr/>
        </p:nvSpPr>
        <p:spPr>
          <a:xfrm>
            <a:off x="6460926" y="1987269"/>
            <a:ext cx="1346597" cy="723900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22" name="Retângulo de cantos arredondados 21">
            <a:extLst>
              <a:ext uri="{FF2B5EF4-FFF2-40B4-BE49-F238E27FC236}">
                <a16:creationId xmlns:a16="http://schemas.microsoft.com/office/drawing/2014/main" xmlns="" id="{71AC7537-D198-4041-B8BA-8C5DF26625F3}"/>
              </a:ext>
            </a:extLst>
          </p:cNvPr>
          <p:cNvSpPr/>
          <p:nvPr/>
        </p:nvSpPr>
        <p:spPr>
          <a:xfrm>
            <a:off x="1433242" y="2892333"/>
            <a:ext cx="1428052" cy="698682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3" name="Retângulo de cantos arredondados 2">
            <a:extLst>
              <a:ext uri="{FF2B5EF4-FFF2-40B4-BE49-F238E27FC236}">
                <a16:creationId xmlns:a16="http://schemas.microsoft.com/office/drawing/2014/main" xmlns="" id="{41FBA25D-9FEF-4F72-9AF6-F6A1C9B9FCED}"/>
              </a:ext>
            </a:extLst>
          </p:cNvPr>
          <p:cNvSpPr/>
          <p:nvPr/>
        </p:nvSpPr>
        <p:spPr>
          <a:xfrm>
            <a:off x="1847254" y="1986078"/>
            <a:ext cx="1346597" cy="72509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17" name="Retângulo de cantos arredondados 16">
            <a:extLst>
              <a:ext uri="{FF2B5EF4-FFF2-40B4-BE49-F238E27FC236}">
                <a16:creationId xmlns:a16="http://schemas.microsoft.com/office/drawing/2014/main" xmlns="" id="{9842CCEA-2F7C-478D-A3CD-928C12DB5221}"/>
              </a:ext>
            </a:extLst>
          </p:cNvPr>
          <p:cNvSpPr/>
          <p:nvPr/>
        </p:nvSpPr>
        <p:spPr>
          <a:xfrm>
            <a:off x="3365301" y="1986078"/>
            <a:ext cx="1346597" cy="72509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18" name="Retângulo de cantos arredondados 17">
            <a:extLst>
              <a:ext uri="{FF2B5EF4-FFF2-40B4-BE49-F238E27FC236}">
                <a16:creationId xmlns:a16="http://schemas.microsoft.com/office/drawing/2014/main" xmlns="" id="{BEACEE44-4798-414E-AACB-C57E54972DDD}"/>
              </a:ext>
            </a:extLst>
          </p:cNvPr>
          <p:cNvSpPr/>
          <p:nvPr/>
        </p:nvSpPr>
        <p:spPr>
          <a:xfrm>
            <a:off x="4886920" y="1987269"/>
            <a:ext cx="1346597" cy="723900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19" name="Retângulo de cantos arredondados 18">
            <a:extLst>
              <a:ext uri="{FF2B5EF4-FFF2-40B4-BE49-F238E27FC236}">
                <a16:creationId xmlns:a16="http://schemas.microsoft.com/office/drawing/2014/main" xmlns="" id="{978BF11D-CAD7-4BF5-BAF2-40836441DAB6}"/>
              </a:ext>
            </a:extLst>
          </p:cNvPr>
          <p:cNvSpPr/>
          <p:nvPr/>
        </p:nvSpPr>
        <p:spPr>
          <a:xfrm>
            <a:off x="3098791" y="2867115"/>
            <a:ext cx="1346597" cy="723900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20" name="Retângulo de cantos arredondados 19">
            <a:extLst>
              <a:ext uri="{FF2B5EF4-FFF2-40B4-BE49-F238E27FC236}">
                <a16:creationId xmlns:a16="http://schemas.microsoft.com/office/drawing/2014/main" xmlns="" id="{68CC258C-D40A-4B2A-AD1C-0A45C087AF9F}"/>
              </a:ext>
            </a:extLst>
          </p:cNvPr>
          <p:cNvSpPr/>
          <p:nvPr/>
        </p:nvSpPr>
        <p:spPr>
          <a:xfrm>
            <a:off x="4682885" y="2867115"/>
            <a:ext cx="1346597" cy="723900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7122" y="685730"/>
            <a:ext cx="8556771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just" eaLnBrk="1" hangingPunct="1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Associação </a:t>
            </a: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formada por empresas que fornecem infraestrutura de suporte de telecomunicações (TowerCos), viabilizando o compartilhamento e a expansão do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serviço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 eaLnBrk="1" hangingPunct="1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Fundada em maio de 2013,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congrega </a:t>
            </a: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as seguintes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empresas (65% do mercado)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endParaRPr lang="pt-BR" altLang="pt-BR" sz="12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6395" name="Picture 7" descr="C:\Users\luiz.camargo\AppData\Local\Microsoft\Windows\Temporary Internet Files\Content.Outlook\9N0XQ6GE\AT_doBrasil_logo.jpg">
            <a:extLst>
              <a:ext uri="{FF2B5EF4-FFF2-40B4-BE49-F238E27FC236}">
                <a16:creationId xmlns:a16="http://schemas.microsoft.com/office/drawing/2014/main" xmlns="" id="{10FAC7C6-3595-49F8-AEAD-339773F47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393" y="2092274"/>
            <a:ext cx="1059656" cy="546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9" descr="J:\ABRINTEL\Abrintel logos\Logo SBA Communications.png">
            <a:extLst>
              <a:ext uri="{FF2B5EF4-FFF2-40B4-BE49-F238E27FC236}">
                <a16:creationId xmlns:a16="http://schemas.microsoft.com/office/drawing/2014/main" xmlns="" id="{957A7CA7-EE03-4EE4-8254-509094050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068" y="2128025"/>
            <a:ext cx="990600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0" descr="J:\ABRINTEL\Abrintel logos\Logo Grupo Torre Sur.png">
            <a:extLst>
              <a:ext uri="{FF2B5EF4-FFF2-40B4-BE49-F238E27FC236}">
                <a16:creationId xmlns:a16="http://schemas.microsoft.com/office/drawing/2014/main" xmlns="" id="{FB84C0F5-D17D-4B3E-B048-4D96B0FC6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07" y="3155573"/>
            <a:ext cx="107156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12">
            <a:extLst>
              <a:ext uri="{FF2B5EF4-FFF2-40B4-BE49-F238E27FC236}">
                <a16:creationId xmlns:a16="http://schemas.microsoft.com/office/drawing/2014/main" xmlns="" id="{53F5D2D2-F5D5-4F7E-A2F0-FBE0E7964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382" y="3018391"/>
            <a:ext cx="84653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9" name="Picture 20" descr="C:\Users\luiz.camargo\AppData\Local\Microsoft\Windows\Temporary Internet Files\Content.Outlook\9N0XQ6GE\logo qmctelecom (3).jpg">
            <a:extLst>
              <a:ext uri="{FF2B5EF4-FFF2-40B4-BE49-F238E27FC236}">
                <a16:creationId xmlns:a16="http://schemas.microsoft.com/office/drawing/2014/main" xmlns="" id="{6DEB33B0-1CBB-4F01-ABBE-692237AA2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132" y="2111621"/>
            <a:ext cx="957263" cy="448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tângulo de cantos arredondados 20">
            <a:extLst>
              <a:ext uri="{FF2B5EF4-FFF2-40B4-BE49-F238E27FC236}">
                <a16:creationId xmlns:a16="http://schemas.microsoft.com/office/drawing/2014/main" xmlns="" id="{CB9B7F5A-3C62-4F0B-B13D-A66B26119342}"/>
              </a:ext>
            </a:extLst>
          </p:cNvPr>
          <p:cNvSpPr/>
          <p:nvPr/>
        </p:nvSpPr>
        <p:spPr>
          <a:xfrm>
            <a:off x="6233517" y="2867115"/>
            <a:ext cx="1346597" cy="72509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sz="1350" dirty="0"/>
          </a:p>
        </p:txBody>
      </p:sp>
      <p:pic>
        <p:nvPicPr>
          <p:cNvPr id="16402" name="Picture 21" descr="Site logo">
            <a:extLst>
              <a:ext uri="{FF2B5EF4-FFF2-40B4-BE49-F238E27FC236}">
                <a16:creationId xmlns:a16="http://schemas.microsoft.com/office/drawing/2014/main" xmlns="" id="{B9DC9A61-4576-4642-B94B-6D3813EDA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617" y="3115956"/>
            <a:ext cx="808434" cy="24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Associação Brasileira de Infraestrutura para Telecomunicações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pic>
        <p:nvPicPr>
          <p:cNvPr id="14338" name="Picture 2" descr="http://phoenixtower.com.br/v1/wp-content/uploads/2016/05/logo_brasil_laranja.png">
            <a:extLst>
              <a:ext uri="{FF2B5EF4-FFF2-40B4-BE49-F238E27FC236}">
                <a16:creationId xmlns:a16="http://schemas.microsoft.com/office/drawing/2014/main" xmlns="" id="{21B69540-223D-48BB-BAF0-4941A211E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154" y="2109508"/>
            <a:ext cx="1284139" cy="53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7EE700B9-E38A-4CB3-AD0E-B13691BFEBB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29255" y="2929021"/>
            <a:ext cx="1052175" cy="58084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45624" y="3826948"/>
            <a:ext cx="5119766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2200"/>
              </a:lnSpc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ü"/>
              <a:defRPr/>
            </a:pP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~</a:t>
            </a: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42.000 Sites espalhados por todo o território </a:t>
            </a: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nacional</a:t>
            </a:r>
            <a:endParaRPr 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</a:endParaRPr>
          </a:p>
          <a:p>
            <a:pPr marL="285750" indent="-285750">
              <a:lnSpc>
                <a:spcPts val="2200"/>
              </a:lnSpc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ü"/>
              <a:defRPr/>
            </a:pP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R</a:t>
            </a: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$ 15 Bilhões já investidos nos últimos </a:t>
            </a: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anos</a:t>
            </a:r>
            <a:endParaRPr 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</a:endParaRPr>
          </a:p>
          <a:p>
            <a:pPr marL="285750" indent="-285750">
              <a:lnSpc>
                <a:spcPts val="2200"/>
              </a:lnSpc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R$ 2 Bilhões de potencial de investimento por </a:t>
            </a: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</a:rPr>
              <a:t>ano</a:t>
            </a:r>
            <a:endParaRPr lang="pt-BR" sz="1600" dirty="0">
              <a:solidFill>
                <a:schemeClr val="tx2"/>
              </a:solidFill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 autoUpdateAnimBg="0"/>
      <p:bldP spid="22" grpId="0" animBg="1" autoUpdateAnimBg="0"/>
      <p:bldP spid="3" grpId="0" animBg="1" autoUpdateAnimBg="0"/>
      <p:bldP spid="17" grpId="0" animBg="1" autoUpdateAnimBg="0"/>
      <p:bldP spid="18" grpId="0" animBg="1" autoUpdateAnimBg="0"/>
      <p:bldP spid="19" grpId="0" animBg="1" autoUpdateAnimBg="0"/>
      <p:bldP spid="20" grpId="0" animBg="1" autoUpdateAnimBg="0"/>
      <p:bldP spid="21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Nosso propósito/objetivos 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77" y="685730"/>
            <a:ext cx="8312616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Maximizar o compartilhamento de infraestrutura existente e futura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Criação de um arcabouço legal ágil e pouco burocrático para instalação e compartilhamento de infraestrutura essencial dos serviços de telecomunicações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Interlocução com poder público e setores privados de tecnologia/telecomunicações;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Uniformização dos procedimentos Municipais, Estaduais e Federais para instalação de infraestrutura de ponta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Assegurar mais capital externo, permitindo às operadoras focarem em OTTs, metas de cobertura, melhoria de qualidade, novas tecnologias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Suportar órgãos </a:t>
            </a: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governamentais para o cumprimento da Lei das </a:t>
            </a: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Antenas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Seguir </a:t>
            </a: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modernizando </a:t>
            </a:r>
            <a:r>
              <a:rPr 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 triplicar o </a:t>
            </a:r>
            <a:r>
              <a:rPr 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parque de torres do País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Características do mercado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77" y="685730"/>
            <a:ext cx="8312616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Investimento de longo prazo (busca-se regras claras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Captar a tendência de venda do restante do portfólio por parte das operadoras visando o aumento de seus Free Cash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Flow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Alívio no orçamento das Operadoras, liberando investimento em expansão da cobertura, capacidade e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qualidade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Torres mais robustas, seguras, com investimentos em reforços e melhor manutenção, pois visam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compartilhamento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Empresas estruturadas para rápida comercialização (análise de potencial, engenharia de estruturas, atendimento comercial e jurídico para agilizar o 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Time-to-Market)</a:t>
            </a: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lnSpc>
                <a:spcPts val="2200"/>
              </a:lnSpc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ü"/>
              <a:tabLst>
                <a:tab pos="65485" algn="l"/>
              </a:tabLst>
            </a:pPr>
            <a:endParaRPr lang="pt-BR" altLang="pt-BR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Lacuna Digital Brasileira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069927" y="699715"/>
            <a:ext cx="500251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92 mil </a:t>
            </a:r>
            <a:r>
              <a:rPr lang="pt-BR" sz="1600" dirty="0" smtClean="0"/>
              <a:t>ERBs no Brasil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65,9%</a:t>
            </a:r>
            <a:r>
              <a:rPr lang="pt-BR" sz="2800" b="1" dirty="0" smtClean="0">
                <a:solidFill>
                  <a:schemeClr val="tx2"/>
                </a:solidFill>
              </a:rPr>
              <a:t> </a:t>
            </a:r>
            <a:r>
              <a:rPr lang="pt-BR" b="1" dirty="0" smtClean="0"/>
              <a:t>- </a:t>
            </a:r>
            <a:r>
              <a:rPr lang="pt-BR" sz="1600" dirty="0" smtClean="0"/>
              <a:t>penetração Internet </a:t>
            </a:r>
            <a:r>
              <a:rPr lang="pt-BR" sz="1600" b="1" dirty="0" smtClean="0">
                <a:solidFill>
                  <a:schemeClr val="tx2"/>
                </a:solidFill>
              </a:rPr>
              <a:t>Brasil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116 mi </a:t>
            </a:r>
            <a:r>
              <a:rPr lang="pt-BR" sz="1600" dirty="0" smtClean="0"/>
              <a:t>usuários Internet móvel </a:t>
            </a:r>
            <a:r>
              <a:rPr lang="pt-BR" sz="1600" b="1" dirty="0" smtClean="0">
                <a:solidFill>
                  <a:schemeClr val="tx2"/>
                </a:solidFill>
              </a:rPr>
              <a:t>até</a:t>
            </a:r>
            <a:r>
              <a:rPr lang="pt-BR" sz="1600" dirty="0" smtClean="0">
                <a:solidFill>
                  <a:schemeClr val="tx2"/>
                </a:solidFill>
              </a:rPr>
              <a:t> </a:t>
            </a:r>
            <a:r>
              <a:rPr lang="pt-BR" sz="1600" b="1" dirty="0" smtClean="0">
                <a:solidFill>
                  <a:schemeClr val="tx2"/>
                </a:solidFill>
              </a:rPr>
              <a:t>2022</a:t>
            </a:r>
            <a:r>
              <a:rPr lang="pt-BR" sz="1600" dirty="0" smtClean="0">
                <a:solidFill>
                  <a:schemeClr val="tx2"/>
                </a:solidFill>
              </a:rPr>
              <a:t> (+15mi</a:t>
            </a:r>
            <a:r>
              <a:rPr lang="pt-BR" sz="1600" dirty="0" smtClean="0"/>
              <a:t>)</a:t>
            </a:r>
            <a:endParaRPr lang="pt-BR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5G </a:t>
            </a:r>
            <a:r>
              <a:rPr lang="pt-BR" sz="1600" dirty="0" smtClean="0"/>
              <a:t>– 5x </a:t>
            </a:r>
            <a:r>
              <a:rPr lang="pt-BR" sz="1600" b="1" dirty="0" smtClean="0">
                <a:solidFill>
                  <a:schemeClr val="tx2"/>
                </a:solidFill>
              </a:rPr>
              <a:t>mais</a:t>
            </a:r>
            <a:r>
              <a:rPr lang="pt-BR" sz="1600" dirty="0" smtClean="0">
                <a:solidFill>
                  <a:schemeClr val="tx2"/>
                </a:solidFill>
              </a:rPr>
              <a:t> </a:t>
            </a:r>
            <a:r>
              <a:rPr lang="pt-BR" sz="1600" b="1" dirty="0" smtClean="0">
                <a:solidFill>
                  <a:schemeClr val="tx2"/>
                </a:solidFill>
              </a:rPr>
              <a:t>antenas</a:t>
            </a:r>
            <a:r>
              <a:rPr lang="pt-BR" sz="1600" dirty="0" smtClean="0">
                <a:solidFill>
                  <a:schemeClr val="tx2"/>
                </a:solidFill>
              </a:rPr>
              <a:t> </a:t>
            </a:r>
            <a:r>
              <a:rPr lang="pt-BR" sz="1600" dirty="0" smtClean="0"/>
              <a:t>que 4G </a:t>
            </a:r>
          </a:p>
          <a:p>
            <a:r>
              <a:rPr lang="pt-BR" dirty="0" smtClean="0"/>
              <a:t> 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47" y="910554"/>
            <a:ext cx="2374830" cy="241230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6014" y="2864673"/>
            <a:ext cx="4885593" cy="202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722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Belo Horizonte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77" y="685730"/>
            <a:ext cx="8312616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0070C0"/>
              </a:buClr>
              <a:buNone/>
              <a:tabLst>
                <a:tab pos="65485" algn="l"/>
              </a:tabLst>
            </a:pPr>
            <a:endParaRPr lang="pt-BR" alt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3539" y="4206666"/>
            <a:ext cx="5820354" cy="41574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976" y="685730"/>
            <a:ext cx="2187703" cy="3380996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069927" y="699715"/>
            <a:ext cx="500251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1.071 </a:t>
            </a:r>
            <a:r>
              <a:rPr lang="pt-BR" sz="1600" dirty="0" smtClean="0"/>
              <a:t>antenas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2.461 </a:t>
            </a:r>
            <a:r>
              <a:rPr lang="pt-BR" sz="1600" dirty="0" smtClean="0"/>
              <a:t>usuários por ERB – recomendado = 1.500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1.400 </a:t>
            </a:r>
            <a:r>
              <a:rPr lang="pt-BR" sz="1600" dirty="0" smtClean="0"/>
              <a:t>antenas necessárias para atender a demanda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>
                <a:solidFill>
                  <a:schemeClr val="tx2"/>
                </a:solidFill>
              </a:rPr>
              <a:t>97/100 </a:t>
            </a:r>
            <a:r>
              <a:rPr lang="pt-BR" sz="1600" dirty="0" smtClean="0"/>
              <a:t>no Rannking Cidades Amigas da Internet </a:t>
            </a:r>
          </a:p>
          <a:p>
            <a:r>
              <a:rPr lang="pt-BR" dirty="0" smtClean="0"/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78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Diagnóstico 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77" y="685730"/>
            <a:ext cx="8312616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None/>
              <a:tabLst>
                <a:tab pos="65485" algn="l"/>
              </a:tabLst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Entre outras alternativas, </a:t>
            </a:r>
            <a:r>
              <a:rPr lang="pt-BR" altLang="pt-BR" sz="20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é necessária a modernização das legislações municipais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,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que tem a competência para legislar sobre o uso e ocupação do solo.</a:t>
            </a: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Citado pelo MCTIC na Consulta Pública como a principal oportunidades para viabilizar o 5G</a:t>
            </a: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Cidades já estão atualizando suas legislações: Porto Alegre-RS, Ribeirão Preto-SP, Bauru-SP</a:t>
            </a: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Anatel diretamente envolvida na conscientização dos municípios </a:t>
            </a:r>
          </a:p>
          <a:p>
            <a:pPr algn="just">
              <a:lnSpc>
                <a:spcPts val="22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  <a:tabLst>
                <a:tab pos="65485" algn="l"/>
              </a:tabLst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Com aprovação do PLC 79, cidades com legislações atrativas receberão mais investimentos</a:t>
            </a:r>
            <a:endParaRPr lang="pt-BR" altLang="pt-BR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588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521E02B6-2C7C-46E0-AD92-A49B58D708CE}"/>
              </a:ext>
            </a:extLst>
          </p:cNvPr>
          <p:cNvSpPr txBox="1"/>
          <p:nvPr/>
        </p:nvSpPr>
        <p:spPr>
          <a:xfrm>
            <a:off x="570453" y="118363"/>
            <a:ext cx="75165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latin typeface="+mj-lt"/>
                <a:ea typeface="ＭＳ Ｐゴシック" panose="020B0600070205080204" pitchFamily="34" charset="-128"/>
                <a:cs typeface="+mj-cs"/>
              </a:rPr>
              <a:t>Projeto de Lei 851/2019 – Vereador Léo Burguês de Castro </a:t>
            </a:r>
            <a:endParaRPr lang="pt-BR" sz="2000" b="1" dirty="0">
              <a:latin typeface="+mj-lt"/>
              <a:ea typeface="ＭＳ Ｐゴシック" panose="020B0600070205080204" pitchFamily="34" charset="-128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77" y="685730"/>
            <a:ext cx="8312616" cy="4470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  <a:buFont typeface="Wingdings" panose="05000000000000000000" pitchFamily="2" charset="2"/>
              <a:buChar char="ü"/>
              <a:tabLst>
                <a:tab pos="65485" algn="l"/>
              </a:tabLst>
            </a:pPr>
            <a:endParaRPr lang="pt-BR" altLang="pt-BR" dirty="0">
              <a:latin typeface="+mj-lt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901B22A-E73B-43DB-9CF5-6A7E78F25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914" y="525901"/>
            <a:ext cx="8089979" cy="47906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500"/>
              </a:spcBef>
              <a:buFont typeface="Wingdings" charset="2"/>
              <a:buChar char="§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Alinhamento com a Legislação Federal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das antenas ( Lei 13.116/2015)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ETR: bem de utilidade pública e relevante interesse social – </a:t>
            </a: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todas as zonas de uso</a:t>
            </a:r>
            <a:r>
              <a:rPr lang="pt-BR" altLang="pt-BR" sz="1600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-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Art 3º 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Licenciamento simplificado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para compartilhamento, equipamentos móveis e menores, indoor – </a:t>
            </a: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desburocratização e facilitação do acesso a tecnologia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- Art 4º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Fomento ao compartilhamento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 a </a:t>
            </a: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redução do impacto visual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– instalação ordenada de torres, evitando proliferação- Art 11º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Estabelecimento/fiscalização limites máximos de exposição: competência federal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(ANATEL)- Art 5º  e Art 20º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Licenciamento de infraestrutura pela detentora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+ 30 dias prazo/silêncio positivo – Art 17º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Taxas de licenciamento </a:t>
            </a: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sem viés arrecadatório-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Art 14º IV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Possibilidade de </a:t>
            </a:r>
            <a:r>
              <a:rPr lang="pt-BR" altLang="pt-BR" sz="1600" b="1" dirty="0" smtClean="0">
                <a:solidFill>
                  <a:schemeClr val="tx2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regularização do legado com prazo razoável, justificativa técnica e decisão final da autoridade pública </a:t>
            </a:r>
            <a:r>
              <a:rPr lang="pt-BR" altLang="pt-BR" sz="1600" dirty="0" smtClean="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– Art 28º e 29º </a:t>
            </a: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endParaRPr lang="pt-BR" altLang="pt-BR" sz="1600" dirty="0" smtClean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endParaRPr lang="pt-BR" altLang="pt-BR" sz="1600" dirty="0" smtClean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endParaRPr lang="pt-BR" altLang="pt-BR" sz="1600" dirty="0" smtClean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endParaRPr lang="pt-BR" altLang="pt-BR" sz="1600" dirty="0" smtClean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Arial" panose="020B0604020202020204" pitchFamily="34" charset="0"/>
              <a:buChar char="•"/>
            </a:pPr>
            <a:endParaRPr lang="pt-BR" altLang="pt-BR" sz="1600" dirty="0">
              <a:solidFill>
                <a:schemeClr val="tx2"/>
              </a:solidFill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16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9140</TotalTime>
  <Words>878</Words>
  <Application>Microsoft Office PowerPoint</Application>
  <PresentationFormat>Apresentação na tela (16:9)</PresentationFormat>
  <Paragraphs>85</Paragraphs>
  <Slides>8</Slides>
  <Notes>8</Notes>
  <HiddenSlides>1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10" baseType="lpstr">
      <vt:lpstr>Office Theme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LL&amp;C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Jefferson Akashi</dc:creator>
  <cp:lastModifiedBy>Tiago  Goncalves De Azevedo</cp:lastModifiedBy>
  <cp:revision>225</cp:revision>
  <dcterms:created xsi:type="dcterms:W3CDTF">2016-08-16T13:48:42Z</dcterms:created>
  <dcterms:modified xsi:type="dcterms:W3CDTF">2019-11-11T12:30:59Z</dcterms:modified>
</cp:coreProperties>
</file>