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4"/>
  </p:sldMasterIdLst>
  <p:notesMasterIdLst>
    <p:notesMasterId r:id="rId24"/>
  </p:notesMasterIdLst>
  <p:handoutMasterIdLst>
    <p:handoutMasterId r:id="rId25"/>
  </p:handoutMasterIdLst>
  <p:sldIdLst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300" r:id="rId23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073A0DAA-6AF3-43AB-8588-CEC1D06C72B9}" styleName="Estilo Mé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31" autoAdjust="0"/>
  </p:normalViewPr>
  <p:slideViewPr>
    <p:cSldViewPr snapToGrid="0">
      <p:cViewPr varScale="1">
        <p:scale>
          <a:sx n="70" d="100"/>
          <a:sy n="70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C150F89E-3067-89CE-B2F1-351A73AE527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5E0A7107-399A-C525-7452-CF88776D97C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1584D35-B842-455C-8B20-E7D7E91F914B}" type="datetime1">
              <a:rPr lang="pt-BR"/>
              <a:pPr>
                <a:defRPr/>
              </a:pPr>
              <a:t>25/05/2023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7CBC1C78-EF51-89C4-B276-C3C4D7A9FE4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id="{C85CAC97-00D5-0412-3DE5-DC43EC17A6F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4807E26-5A5C-486E-AF76-DDDF44A7D65E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51829FC9-2E1B-584C-CCF0-86F4F36D5BA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679238EC-1FAA-C876-401E-4DDB23DA0E5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6D348A-3EB6-476E-BE0E-780E0593CE34}" type="datetime1">
              <a:rPr lang="pt-BR"/>
              <a:pPr>
                <a:defRPr/>
              </a:pPr>
              <a:t>25/05/2023</a:t>
            </a:fld>
            <a:endParaRPr lang="pt-BR"/>
          </a:p>
        </p:txBody>
      </p:sp>
      <p:sp>
        <p:nvSpPr>
          <p:cNvPr id="4" name="Espaço Reservado para Imagem do Slide 3">
            <a:extLst>
              <a:ext uri="{FF2B5EF4-FFF2-40B4-BE49-F238E27FC236}">
                <a16:creationId xmlns:a16="http://schemas.microsoft.com/office/drawing/2014/main" id="{2D020EF6-95EE-DE42-A080-E70700E37A2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>
            <a:extLst>
              <a:ext uri="{FF2B5EF4-FFF2-40B4-BE49-F238E27FC236}">
                <a16:creationId xmlns:a16="http://schemas.microsoft.com/office/drawing/2014/main" id="{F626C718-6C3B-BE01-C58C-E677B5F864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Editar estilos de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D73CDEF-6402-301D-B19E-CDF83E38536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id="{6A8CDB39-7EAA-CFB8-8E99-07CF3505E7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F81DD88-3D32-4A2D-8382-4D3AEB8066EC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a imagem do slide 1">
            <a:extLst>
              <a:ext uri="{FF2B5EF4-FFF2-40B4-BE49-F238E27FC236}">
                <a16:creationId xmlns:a16="http://schemas.microsoft.com/office/drawing/2014/main" id="{2EF632FF-8879-8F33-AA52-1005444297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>
            <a:extLst>
              <a:ext uri="{FF2B5EF4-FFF2-40B4-BE49-F238E27FC236}">
                <a16:creationId xmlns:a16="http://schemas.microsoft.com/office/drawing/2014/main" id="{29AB7B0B-58E0-0A0E-CF8B-A5735ECD61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/>
          </a:p>
        </p:txBody>
      </p:sp>
      <p:sp>
        <p:nvSpPr>
          <p:cNvPr id="11268" name="Espaço Reservado para o Número do Slide 3">
            <a:extLst>
              <a:ext uri="{FF2B5EF4-FFF2-40B4-BE49-F238E27FC236}">
                <a16:creationId xmlns:a16="http://schemas.microsoft.com/office/drawing/2014/main" id="{4973D6DC-B7C2-19C9-8C69-AF56E3FDFC8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5ADC70-794A-4E5E-AC4C-E8E64B4CE43B}" type="slidenum">
              <a:rPr lang="pt-BR" altLang="pt-BR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oleObject" Target="../embeddings/oleObject2.bin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9AF36FA-243A-4679-9AB9-2C9764B465AA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4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0992E9-EAD0-1C67-3E53-3BA01191A6E2}"/>
              </a:ext>
            </a:extLst>
          </p:cNvPr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B19E4E4-F9B0-F334-FB75-9D9AA32E8A03}"/>
              </a:ext>
            </a:extLst>
          </p:cNvPr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Object 13">
            <a:extLst>
              <a:ext uri="{FF2B5EF4-FFF2-40B4-BE49-F238E27FC236}">
                <a16:creationId xmlns:a16="http://schemas.microsoft.com/office/drawing/2014/main" id="{F42DA21E-D2E4-E1C9-99BC-598FEEB54FA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399713" y="223838"/>
          <a:ext cx="16256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orelDRAW" r:id="rId2" imgW="885817" imgH="364252" progId="CorelDraw.Graphic.23">
                  <p:embed/>
                </p:oleObj>
              </mc:Choice>
              <mc:Fallback>
                <p:oleObj name="CorelDRAW" r:id="rId2" imgW="885817" imgH="364252" progId="CorelDraw.Graphic.23">
                  <p:embed/>
                  <p:pic>
                    <p:nvPicPr>
                      <p:cNvPr id="2053" name="Object 13">
                        <a:extLst>
                          <a:ext uri="{FF2B5EF4-FFF2-40B4-BE49-F238E27FC236}">
                            <a16:creationId xmlns:a16="http://schemas.microsoft.com/office/drawing/2014/main" id="{BB753434-33A0-15C0-3951-878AE245439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99713" y="223838"/>
                        <a:ext cx="16256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2C8B6F8D-386C-A36A-54EF-C13095166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6A580-BB1F-4C54-9572-49A5F65F3259}" type="datetimeFigureOut">
              <a:rPr lang="en-US"/>
              <a:pPr>
                <a:defRPr/>
              </a:pPr>
              <a:t>5/25/2023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44F69A81-7354-37FD-3872-1725F0D21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257E09A2-F1BF-CD53-7D69-82DFC9BAC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D9051-1659-43F1-B7A9-A85ED2CB5E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896869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207D47-83EA-584D-6ACC-6BA88EE59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8E541-CF5C-4332-A5DF-AE9DEDF07F6C}" type="datetimeFigureOut">
              <a:rPr lang="en-US"/>
              <a:pPr>
                <a:defRPr/>
              </a:pPr>
              <a:t>5/25/2023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B7DB40-0F34-C0C1-D515-06B67F341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68C3E-F0B6-B2F0-DA5A-40378D42C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02561-F625-43FC-8FE6-E29FF7CE66B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895628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ACFC64D-443B-4268-7F8A-B16CD48A275F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034DCD-17A1-7320-F529-B7203D97F761}"/>
              </a:ext>
            </a:extLst>
          </p:cNvPr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8564160-5715-C135-03E8-C639682565A0}"/>
              </a:ext>
            </a:extLst>
          </p:cNvPr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D4F72E-41AD-0993-C5C2-DFABD0851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530B1-CDF4-47A8-87A5-5C2FDEA37E15}" type="datetimeFigureOut">
              <a:rPr lang="en-US"/>
              <a:pPr>
                <a:defRPr/>
              </a:pPr>
              <a:t>5/25/2023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63D7D8B-4AED-6CC4-97DA-5CA1DD1E79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C80B8E6-14AC-BD59-0CF4-77C11AAB9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33A00-3D7D-40D4-AA23-5249ED9B70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564235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300C5CE-9268-EED0-DECC-BFB2F953C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C8336-B516-4397-AB6D-199DAD944E77}" type="datetimeFigureOut">
              <a:rPr lang="en-US"/>
              <a:pPr>
                <a:defRPr/>
              </a:pPr>
              <a:t>5/25/2023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A1F28-4955-0CB8-30B3-2CA823CF1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8EE457-54C8-7911-95DC-9C49CED69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461E1-2FD6-42CD-91A5-030AA820C10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7197389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38F1048-120F-283B-7B45-5FBFA54AA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76997-6B28-4D87-82F4-74B8A8EF88D5}" type="datetimeFigureOut">
              <a:rPr lang="en-US"/>
              <a:pPr>
                <a:defRPr/>
              </a:pPr>
              <a:t>5/25/2023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7320B31A-6869-C8AC-70A1-38021E0A2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33ABB55-F5EC-3070-872F-1A5F47422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510ED-6A20-4C9D-BE3C-A36296839B1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266881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940CF98-92DE-4D7F-FA57-28560FA46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74EF6-6C71-45BE-AAC9-6DCB6B88A183}" type="datetimeFigureOut">
              <a:rPr lang="en-US"/>
              <a:pPr>
                <a:defRPr/>
              </a:pPr>
              <a:t>5/25/2023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18A4F75-7CF5-49AD-BB39-F316F9B5C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3FDC7D6-8413-91C0-B2A4-C008834FA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8D7C8-0F57-4DF7-8A7A-94CC5CC502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6597890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7C432EA-7549-A6E5-86FE-A6AE0B6D950B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B792ABD-BF8C-B07A-517E-3BAA3183995F}"/>
              </a:ext>
            </a:extLst>
          </p:cNvPr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8CBC472F-DF3C-8785-0E85-BCD00A40F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539F1-107A-4141-90A2-F8878CFEBC85}" type="datetimeFigureOut">
              <a:rPr lang="en-US"/>
              <a:pPr>
                <a:defRPr/>
              </a:pPr>
              <a:t>5/25/2023</a:t>
            </a:fld>
            <a:endParaRPr lang="en-US"/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BC51B8DD-9499-9B8F-6F3F-6E2377575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061AF455-26A5-306C-56B5-A44713927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FBAB0-F183-4D9D-8E04-FEF28071F9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792440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B247BC0-03CC-42F0-40A6-D5F3C9F12FFF}"/>
              </a:ext>
            </a:extLst>
          </p:cNvPr>
          <p:cNvSpPr/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0AD417E-303A-EDFB-3A67-43A002884D84}"/>
              </a:ext>
            </a:extLst>
          </p:cNvPr>
          <p:cNvSpPr/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8AB008D0-5212-7520-5A57-664C61667E2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5138" y="6459538"/>
            <a:ext cx="2619375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11EBAB0C-B565-420B-B4F4-2070F33AA006}" type="datetimeFigureOut">
              <a:rPr lang="en-US"/>
              <a:pPr>
                <a:defRPr/>
              </a:pPr>
              <a:t>5/25/2023</a:t>
            </a:fld>
            <a:endParaRPr lang="en-US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77DF6F65-D8A7-887F-B68A-AFD1EC613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600" y="6459538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91DCDB65-20D6-E1EA-97EB-0727CBA19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A571A13-D063-4014-B01C-3E84370E7B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051505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F3BE563-E5E7-B55B-E7E6-9689D0551EF2}"/>
              </a:ext>
            </a:extLst>
          </p:cNvPr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595A029-593D-4191-7C63-0007AD151A6F}"/>
              </a:ext>
            </a:extLst>
          </p:cNvPr>
          <p:cNvSpPr/>
          <p:nvPr/>
        </p:nvSpPr>
        <p:spPr>
          <a:xfrm>
            <a:off x="0" y="4914900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rtlCol="0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FCD06DC2-AB8A-F609-1231-EF623F2747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ED9E2-1252-4F94-980A-BE0FB867CD95}" type="datetimeFigureOut">
              <a:rPr lang="en-US"/>
              <a:pPr>
                <a:defRPr/>
              </a:pPr>
              <a:t>5/25/2023</a:t>
            </a:fld>
            <a:endParaRPr lang="en-US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65FA54BE-ED48-FF18-0D52-AE49F485F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EA7D95D2-9E71-B7F0-ACAC-706F5D1B3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179CB-A1E9-48E8-9E82-B9DB2E35B4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346178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CC310A-7392-4210-A326-CB2E50752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33CF0-01EC-424F-92D5-A375BF07D27B}" type="datetimeFigureOut">
              <a:rPr lang="en-US"/>
              <a:pPr>
                <a:defRPr/>
              </a:pPr>
              <a:t>5/25/2023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502DB2-0FAC-6ACC-E2D9-D22CBF28B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E3F60A-E409-C69C-A8DA-79CCC233B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D297E-EA0F-4030-ABE5-C8EF82EB958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8094816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889D95B-B61E-1554-54D0-6CBCC2865028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C427FC-3F64-ECDB-C74F-9B47433B11CD}"/>
              </a:ext>
            </a:extLst>
          </p:cNvPr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C2638A02-F3B5-B204-B29C-CFAB1F42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4F9BFA-9977-4518-8B80-B4CF8C4E7202}" type="datetimeFigureOut">
              <a:rPr lang="en-US"/>
              <a:pPr>
                <a:defRPr/>
              </a:pPr>
              <a:t>5/25/2023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78AE1E5D-2091-91B2-D978-5AB4016D9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F726D56-B3A7-F5CC-0FA6-601546D4E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3EB20-4BAD-4022-9EE0-28797B63BF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31032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2C61AA2-560E-CEC7-5956-628B1AB46D09}"/>
              </a:ext>
            </a:extLst>
          </p:cNvPr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B525E84-5BBD-C0E3-3194-6B2AC9157A55}"/>
              </a:ext>
            </a:extLst>
          </p:cNvPr>
          <p:cNvSpPr/>
          <p:nvPr/>
        </p:nvSpPr>
        <p:spPr>
          <a:xfrm>
            <a:off x="0" y="6334125"/>
            <a:ext cx="12192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163BDD-6B3B-F695-7FFD-A71AB57EEA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963" y="287338"/>
            <a:ext cx="10058400" cy="14493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9" name="Text Placeholder 2">
            <a:extLst>
              <a:ext uri="{FF2B5EF4-FFF2-40B4-BE49-F238E27FC236}">
                <a16:creationId xmlns:a16="http://schemas.microsoft.com/office/drawing/2014/main" id="{E622BA8D-AA74-2CED-AFB3-EC9F137E08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1846263"/>
            <a:ext cx="100584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/>
              <a:t>Click to edit Master text styles</a:t>
            </a:r>
          </a:p>
          <a:p>
            <a:pPr lvl="1"/>
            <a:r>
              <a:rPr lang="en-US" altLang="pt-BR"/>
              <a:t>Second level</a:t>
            </a:r>
          </a:p>
          <a:p>
            <a:pPr lvl="2"/>
            <a:r>
              <a:rPr lang="en-US" altLang="pt-BR"/>
              <a:t>Third level</a:t>
            </a:r>
          </a:p>
          <a:p>
            <a:pPr lvl="3"/>
            <a:r>
              <a:rPr lang="en-US" altLang="pt-BR"/>
              <a:t>Fourth level</a:t>
            </a:r>
          </a:p>
          <a:p>
            <a:pPr lvl="4"/>
            <a:r>
              <a:rPr lang="en-US" altLang="pt-BR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2DCF0B-ECF7-D673-C867-0E3B45B3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AD023506-EFF4-45EC-84E8-5124E71557F2}" type="datetimeFigureOut">
              <a:rPr lang="en-US"/>
              <a:pPr>
                <a:defRPr/>
              </a:pPr>
              <a:t>5/25/2023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599B0-34E2-3DC3-07F9-D4E5405AF5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 cap="all" baseline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7CC823-081F-8B3F-6206-E2E072DC8E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6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46DEF4ED-BFE2-4F37-B88F-091A86BC051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4878276-C11B-58D3-E4B3-E1B227325764}"/>
              </a:ext>
            </a:extLst>
          </p:cNvPr>
          <p:cNvCxnSpPr/>
          <p:nvPr/>
        </p:nvCxnSpPr>
        <p:spPr>
          <a:xfrm>
            <a:off x="1193800" y="1738313"/>
            <a:ext cx="996632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34" name="Object 7">
            <a:extLst>
              <a:ext uri="{FF2B5EF4-FFF2-40B4-BE49-F238E27FC236}">
                <a16:creationId xmlns:a16="http://schemas.microsoft.com/office/drawing/2014/main" id="{581BA721-5075-2778-BAFD-FB0EFAFB3CC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399713" y="223838"/>
          <a:ext cx="16256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orelDRAW" r:id="rId13" imgW="885817" imgH="364252" progId="CorelDraw.Graphic.23">
                  <p:embed/>
                </p:oleObj>
              </mc:Choice>
              <mc:Fallback>
                <p:oleObj name="CorelDRAW" r:id="rId13" imgW="885817" imgH="364252" progId="CorelDraw.Graphic.2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99713" y="223838"/>
                        <a:ext cx="16256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85" r:id="rId2"/>
    <p:sldLayoutId id="2147483691" r:id="rId3"/>
    <p:sldLayoutId id="2147483686" r:id="rId4"/>
    <p:sldLayoutId id="2147483687" r:id="rId5"/>
    <p:sldLayoutId id="2147483688" r:id="rId6"/>
    <p:sldLayoutId id="2147483692" r:id="rId7"/>
    <p:sldLayoutId id="2147483693" r:id="rId8"/>
    <p:sldLayoutId id="2147483694" r:id="rId9"/>
    <p:sldLayoutId id="2147483689" r:id="rId10"/>
    <p:sldLayoutId id="2147483695" r:id="rId11"/>
  </p:sldLayoutIdLst>
  <p:hf hdr="0" ftr="0" dt="0"/>
  <p:txStyles>
    <p:titleStyle>
      <a:lvl1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Arial" panose="020B0604020202020204" pitchFamily="34" charset="0"/>
        </a:defRPr>
      </a:lvl2pPr>
      <a:lvl3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Arial" panose="020B0604020202020204" pitchFamily="34" charset="0"/>
        </a:defRPr>
      </a:lvl3pPr>
      <a:lvl4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Arial" panose="020B0604020202020204" pitchFamily="34" charset="0"/>
        </a:defRPr>
      </a:lvl4pPr>
      <a:lvl5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Arial" panose="020B0604020202020204" pitchFamily="34" charset="0"/>
        </a:defRPr>
      </a:lvl5pPr>
      <a:lvl6pPr marL="4572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Arial" panose="020B0604020202020204" pitchFamily="34" charset="0"/>
        </a:defRPr>
      </a:lvl6pPr>
      <a:lvl7pPr marL="9144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Arial" panose="020B0604020202020204" pitchFamily="34" charset="0"/>
        </a:defRPr>
      </a:lvl7pPr>
      <a:lvl8pPr marL="13716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Arial" panose="020B0604020202020204" pitchFamily="34" charset="0"/>
        </a:defRPr>
      </a:lvl8pPr>
      <a:lvl9pPr marL="18288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Arial" panose="020B0604020202020204" pitchFamily="34" charset="0"/>
        </a:defRPr>
      </a:lvl9pPr>
    </p:titleStyle>
    <p:bodyStyle>
      <a:lvl1pPr marL="90488" indent="-90488" algn="l" rtl="0" eaLnBrk="1" fontAlgn="base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eaLnBrk="1" fontAlgn="base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eaLnBrk="1" fontAlgn="base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eaLnBrk="1" fontAlgn="base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eaLnBrk="1" fontAlgn="base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zilimp.com.br/quem-somos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nzilimp.com.br/enzilimp-biorremediador-linha-enzilimp-biodegradador" TargetMode="Externa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id="{E638C8B6-0FAB-6647-4F88-EF83FFB800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1311417"/>
            <a:ext cx="10058400" cy="1708150"/>
          </a:xfrm>
        </p:spPr>
        <p:txBody>
          <a:bodyPr/>
          <a:lstStyle/>
          <a:p>
            <a:pPr algn="ctr" eaLnBrk="1" fontAlgn="auto" hangingPunct="1">
              <a:lnSpc>
                <a:spcPts val="6000"/>
              </a:lnSpc>
              <a:spcAft>
                <a:spcPts val="0"/>
              </a:spcAft>
              <a:defRPr/>
            </a:pPr>
            <a:r>
              <a:rPr lang="pt-BR" sz="5800" noProof="1">
                <a:solidFill>
                  <a:schemeClr val="tx1">
                    <a:lumMod val="95000"/>
                    <a:lumOff val="5000"/>
                  </a:schemeClr>
                </a:solidFill>
              </a:rPr>
              <a:t>21ª Reunião Ordinária</a:t>
            </a:r>
            <a:br>
              <a:rPr lang="pt-BR" sz="5800" noProof="1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pt-BR" sz="5800" noProof="1">
                <a:solidFill>
                  <a:schemeClr val="tx1">
                    <a:lumMod val="95000"/>
                    <a:lumOff val="5000"/>
                  </a:schemeClr>
                </a:solidFill>
              </a:rPr>
              <a:t>CPI da Lagoa da Pampulha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E0F770CA-1E37-ACE8-114E-10347E507D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6800" y="3196988"/>
            <a:ext cx="10058400" cy="2857501"/>
          </a:xfrm>
        </p:spPr>
        <p:txBody>
          <a:bodyPr rtlCol="0">
            <a:normAutofit fontScale="92500" lnSpcReduction="10000"/>
          </a:bodyPr>
          <a:lstStyle/>
          <a:p>
            <a:pPr eaLnBrk="1" hangingPunct="1">
              <a:defRPr/>
            </a:pPr>
            <a:r>
              <a:rPr lang="pt-BR" sz="1500" dirty="0">
                <a:solidFill>
                  <a:srgbClr val="637052"/>
                </a:solidFill>
              </a:rPr>
              <a:t>REUNIÃO - 26/05/2023</a:t>
            </a:r>
            <a:endParaRPr lang="pt-BR" sz="1500" dirty="0">
              <a:solidFill>
                <a:srgbClr val="404040"/>
              </a:solidFill>
              <a:latin typeface="Microsoft YaHei" panose="020B0503020204020204" pitchFamily="34" charset="-122"/>
            </a:endParaRPr>
          </a:p>
          <a:p>
            <a:pPr eaLnBrk="1" hangingPunct="1">
              <a:defRPr/>
            </a:pPr>
            <a:r>
              <a:rPr lang="pt-BR" sz="1500" dirty="0">
                <a:solidFill>
                  <a:srgbClr val="637052"/>
                </a:solidFill>
              </a:rPr>
              <a:t>Marco Antônio de Resende Teixeira e/ou Tarso Carvalho de Resende – CNT Ambiental LTDA. </a:t>
            </a:r>
          </a:p>
          <a:p>
            <a:pPr eaLnBrk="1" hangingPunct="1">
              <a:defRPr/>
            </a:pPr>
            <a:r>
              <a:rPr lang="pt-BR" sz="1500" dirty="0">
                <a:solidFill>
                  <a:srgbClr val="637052"/>
                </a:solidFill>
              </a:rPr>
              <a:t>André Ruga e/ou Eduardo Ruga – Millenniun Tecnologia Ambiental LTDA.  - </a:t>
            </a:r>
          </a:p>
          <a:p>
            <a:pPr eaLnBrk="1" hangingPunct="1">
              <a:defRPr/>
            </a:pPr>
            <a:r>
              <a:rPr lang="pt-BR" sz="1500" dirty="0">
                <a:solidFill>
                  <a:srgbClr val="637052"/>
                </a:solidFill>
              </a:rPr>
              <a:t>Tiago Finkler Ferreira – Hidroscience Consultoria e Restauração Ambiental LTDA.</a:t>
            </a:r>
          </a:p>
          <a:p>
            <a:pPr eaLnBrk="1" hangingPunct="1">
              <a:defRPr/>
            </a:pPr>
            <a:r>
              <a:rPr lang="pt-BR" sz="1500" dirty="0">
                <a:solidFill>
                  <a:srgbClr val="637052"/>
                </a:solidFill>
              </a:rPr>
              <a:t>Alessandra Giani – Professora/Pesquisadora da Fundação Christiano Ottoni. </a:t>
            </a:r>
          </a:p>
          <a:p>
            <a:pPr eaLnBrk="1" hangingPunct="1">
              <a:defRPr/>
            </a:pPr>
            <a:r>
              <a:rPr lang="pt-BR" sz="1500" dirty="0">
                <a:solidFill>
                  <a:srgbClr val="637052"/>
                </a:solidFill>
              </a:rPr>
              <a:t>Talita Silva - Professora/Pesquisadora da Fundação Christiano Ottoni.</a:t>
            </a:r>
          </a:p>
          <a:p>
            <a:pPr eaLnBrk="1" hangingPunct="1">
              <a:defRPr/>
            </a:pPr>
            <a:r>
              <a:rPr lang="pt-BR" sz="1500" dirty="0">
                <a:solidFill>
                  <a:srgbClr val="637052"/>
                </a:solidFill>
              </a:rPr>
              <a:t>Nilo Nascimento - Professor/Pesquisador da Fundação Christiano Ottoni.</a:t>
            </a:r>
            <a:endParaRPr lang="pt-BR" sz="1500" dirty="0">
              <a:solidFill>
                <a:srgbClr val="404040"/>
              </a:solidFill>
              <a:latin typeface="Microsoft YaHei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86B12-4DEB-568E-E874-15C84866C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963" y="287338"/>
            <a:ext cx="10058400" cy="688493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Chamamento Público/2011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2F4865-7D83-FECC-4949-38D446B73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02561-F625-43FC-8FE6-E29FF7CE66B5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84386F4-D022-D975-AECF-0A19515A35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30000"/>
                    </a14:imgEffect>
                  </a14:imgLayer>
                </a14:imgProps>
              </a:ext>
            </a:extLst>
          </a:blip>
          <a:srcRect l="24850" t="18904" r="12127" b="13434"/>
          <a:stretch/>
        </p:blipFill>
        <p:spPr>
          <a:xfrm>
            <a:off x="2271898" y="1736725"/>
            <a:ext cx="7444538" cy="449581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0091FDD-6403-A085-8019-F421A09CFC38}"/>
              </a:ext>
            </a:extLst>
          </p:cNvPr>
          <p:cNvSpPr/>
          <p:nvPr/>
        </p:nvSpPr>
        <p:spPr>
          <a:xfrm>
            <a:off x="4541135" y="5378614"/>
            <a:ext cx="2956945" cy="8539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3847C02-096F-DC1B-24D9-810004267D68}"/>
              </a:ext>
            </a:extLst>
          </p:cNvPr>
          <p:cNvSpPr/>
          <p:nvPr/>
        </p:nvSpPr>
        <p:spPr>
          <a:xfrm>
            <a:off x="7577138" y="4307206"/>
            <a:ext cx="2057400" cy="155257"/>
          </a:xfrm>
          <a:prstGeom prst="rect">
            <a:avLst/>
          </a:prstGeom>
          <a:solidFill>
            <a:srgbClr val="FFFF00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DD93242-4131-7B56-4776-B6300BC1CEE9}"/>
              </a:ext>
            </a:extLst>
          </p:cNvPr>
          <p:cNvSpPr/>
          <p:nvPr/>
        </p:nvSpPr>
        <p:spPr>
          <a:xfrm>
            <a:off x="2475564" y="4462463"/>
            <a:ext cx="7158974" cy="155257"/>
          </a:xfrm>
          <a:prstGeom prst="rect">
            <a:avLst/>
          </a:prstGeom>
          <a:solidFill>
            <a:srgbClr val="FFFF00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663A5FC-60B7-DD89-38D7-5BEF497D5ADB}"/>
              </a:ext>
            </a:extLst>
          </p:cNvPr>
          <p:cNvSpPr/>
          <p:nvPr/>
        </p:nvSpPr>
        <p:spPr>
          <a:xfrm>
            <a:off x="2475564" y="4617720"/>
            <a:ext cx="1340786" cy="155257"/>
          </a:xfrm>
          <a:prstGeom prst="rect">
            <a:avLst/>
          </a:prstGeom>
          <a:solidFill>
            <a:srgbClr val="FFFF00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21548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A6469-02D3-C0BA-E6F4-8CA05644D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768" y="551070"/>
            <a:ext cx="10058400" cy="855662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Relatório de avaliação das respostas</a:t>
            </a:r>
            <a:br>
              <a:rPr lang="pt-BR" dirty="0"/>
            </a:br>
            <a:r>
              <a:rPr lang="pt-BR" dirty="0"/>
              <a:t>Chamamento Público/2011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957086-9C46-98BA-0F2C-AFCC98521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02561-F625-43FC-8FE6-E29FF7CE66B5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832BFF7-AAB8-2858-DAE9-54C52E2CD1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881" t="21691" r="10783" b="12836"/>
          <a:stretch/>
        </p:blipFill>
        <p:spPr>
          <a:xfrm>
            <a:off x="63825" y="1977634"/>
            <a:ext cx="6948013" cy="4240994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D042C10-5170-8C6B-8551-A2777654FA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955" t="55323" r="4291" b="11642"/>
          <a:stretch/>
        </p:blipFill>
        <p:spPr>
          <a:xfrm>
            <a:off x="7288296" y="5008728"/>
            <a:ext cx="4678170" cy="1211507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62B2169-AE9D-D40A-4D1D-F448AE9D82A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633" t="35224" r="5300" b="11443"/>
          <a:stretch/>
        </p:blipFill>
        <p:spPr>
          <a:xfrm>
            <a:off x="6539048" y="1976028"/>
            <a:ext cx="5540408" cy="2406530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439AD02-B0AC-DE57-814C-85CA4FC91AAA}"/>
              </a:ext>
            </a:extLst>
          </p:cNvPr>
          <p:cNvSpPr/>
          <p:nvPr/>
        </p:nvSpPr>
        <p:spPr>
          <a:xfrm>
            <a:off x="252868" y="4505177"/>
            <a:ext cx="6499623" cy="475415"/>
          </a:xfrm>
          <a:prstGeom prst="rect">
            <a:avLst/>
          </a:prstGeom>
          <a:solidFill>
            <a:srgbClr val="FFFF00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EBDEF8-9E73-608A-0F22-F73A87C40D6A}"/>
              </a:ext>
            </a:extLst>
          </p:cNvPr>
          <p:cNvSpPr/>
          <p:nvPr/>
        </p:nvSpPr>
        <p:spPr>
          <a:xfrm>
            <a:off x="252868" y="4980592"/>
            <a:ext cx="1461632" cy="240909"/>
          </a:xfrm>
          <a:prstGeom prst="rect">
            <a:avLst/>
          </a:prstGeom>
          <a:solidFill>
            <a:srgbClr val="FFFF00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BBFD2F8-A049-0D1F-AD27-175797076C73}"/>
              </a:ext>
            </a:extLst>
          </p:cNvPr>
          <p:cNvSpPr/>
          <p:nvPr/>
        </p:nvSpPr>
        <p:spPr>
          <a:xfrm>
            <a:off x="11719560" y="2958446"/>
            <a:ext cx="359896" cy="249707"/>
          </a:xfrm>
          <a:prstGeom prst="rect">
            <a:avLst/>
          </a:prstGeom>
          <a:solidFill>
            <a:srgbClr val="FFFF00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1B535B7-B2DF-8721-251B-70E10EFE080E}"/>
              </a:ext>
            </a:extLst>
          </p:cNvPr>
          <p:cNvSpPr/>
          <p:nvPr/>
        </p:nvSpPr>
        <p:spPr>
          <a:xfrm>
            <a:off x="6539048" y="3170052"/>
            <a:ext cx="5540408" cy="1189645"/>
          </a:xfrm>
          <a:prstGeom prst="rect">
            <a:avLst/>
          </a:prstGeom>
          <a:solidFill>
            <a:srgbClr val="FFFF00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D4ADAD1-D6F2-DAA5-8AC1-C5CF2C725621}"/>
              </a:ext>
            </a:extLst>
          </p:cNvPr>
          <p:cNvSpPr/>
          <p:nvPr/>
        </p:nvSpPr>
        <p:spPr>
          <a:xfrm>
            <a:off x="6567488" y="3538538"/>
            <a:ext cx="690562" cy="19288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2242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BA22E-8743-1579-6905-67817E3F2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406" y="393054"/>
            <a:ext cx="10058400" cy="1197829"/>
          </a:xfrm>
        </p:spPr>
        <p:txBody>
          <a:bodyPr>
            <a:normAutofit/>
          </a:bodyPr>
          <a:lstStyle/>
          <a:p>
            <a:pPr algn="ctr"/>
            <a:r>
              <a:rPr lang="pt-BR" sz="4000" dirty="0"/>
              <a:t>Chamamento Público/2011</a:t>
            </a:r>
            <a:br>
              <a:rPr lang="pt-BR" sz="4000" dirty="0"/>
            </a:br>
            <a:r>
              <a:rPr lang="pt-BR" sz="4000" dirty="0"/>
              <a:t>Documentação enviada pela CNT Ambiental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5C9199-BBE7-4666-D7E0-AF8A72449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02561-F625-43FC-8FE6-E29FF7CE66B5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3C78960-C442-D9C8-26BA-49E606CA71BB}"/>
              </a:ext>
            </a:extLst>
          </p:cNvPr>
          <p:cNvGrpSpPr/>
          <p:nvPr/>
        </p:nvGrpSpPr>
        <p:grpSpPr>
          <a:xfrm>
            <a:off x="8478220" y="1947576"/>
            <a:ext cx="3564770" cy="2363787"/>
            <a:chOff x="369887" y="2533650"/>
            <a:chExt cx="5549108" cy="358140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5D78A4BB-3E53-2D63-8CD6-39A57C6EEC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75091" t="18889" r="4532" b="67546"/>
            <a:stretch/>
          </p:blipFill>
          <p:spPr>
            <a:xfrm>
              <a:off x="634208" y="2761454"/>
              <a:ext cx="2484435" cy="930275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B723B3C-7D06-3F4F-A9F7-FFCCB90188C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24688" t="46340" r="42096" b="45604"/>
            <a:stretch/>
          </p:blipFill>
          <p:spPr>
            <a:xfrm>
              <a:off x="421482" y="3691729"/>
              <a:ext cx="4049713" cy="55245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45E986E8-30BB-A46F-CAB9-46B68E67787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26041" t="71318" r="28868" b="8333"/>
            <a:stretch/>
          </p:blipFill>
          <p:spPr>
            <a:xfrm>
              <a:off x="369887" y="4423570"/>
              <a:ext cx="5497513" cy="1395411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2CD5A98-57A2-43D2-D0BA-A256518AC580}"/>
                </a:ext>
              </a:extLst>
            </p:cNvPr>
            <p:cNvSpPr/>
            <p:nvPr/>
          </p:nvSpPr>
          <p:spPr>
            <a:xfrm>
              <a:off x="421482" y="2533650"/>
              <a:ext cx="5497513" cy="358140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69A17911-B052-C859-A1A4-E2DFC7BD64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063" t="19167" r="8034" b="23333"/>
          <a:stretch/>
        </p:blipFill>
        <p:spPr>
          <a:xfrm>
            <a:off x="149010" y="1947576"/>
            <a:ext cx="8186119" cy="3899198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69A40D5-A8F0-045D-2074-44F4123966B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594" t="65059" r="33750" b="11671"/>
          <a:stretch/>
        </p:blipFill>
        <p:spPr>
          <a:xfrm>
            <a:off x="8423246" y="4557875"/>
            <a:ext cx="3707861" cy="1288899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9C9F3390-DE97-3D3C-E2EA-16F4275345D1}"/>
              </a:ext>
            </a:extLst>
          </p:cNvPr>
          <p:cNvSpPr/>
          <p:nvPr/>
        </p:nvSpPr>
        <p:spPr>
          <a:xfrm>
            <a:off x="546516" y="4195304"/>
            <a:ext cx="7683084" cy="54550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3393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3BD11A-FFFE-155B-003B-B903299E1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02561-F625-43FC-8FE6-E29FF7CE66B5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FE2433F8-A0A2-EBC5-B19E-94E0FD3CC928}"/>
              </a:ext>
            </a:extLst>
          </p:cNvPr>
          <p:cNvGrpSpPr/>
          <p:nvPr/>
        </p:nvGrpSpPr>
        <p:grpSpPr>
          <a:xfrm>
            <a:off x="8478220" y="1947576"/>
            <a:ext cx="3564770" cy="2363787"/>
            <a:chOff x="369887" y="2533650"/>
            <a:chExt cx="5549108" cy="358140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4E37E83-B65A-C336-6CCB-2175DDD238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75091" t="18889" r="4532" b="67546"/>
            <a:stretch/>
          </p:blipFill>
          <p:spPr>
            <a:xfrm>
              <a:off x="634208" y="2761454"/>
              <a:ext cx="2484435" cy="930275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00672199-C201-2216-8549-F0821D5F4D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24688" t="46340" r="42096" b="45604"/>
            <a:stretch/>
          </p:blipFill>
          <p:spPr>
            <a:xfrm>
              <a:off x="421482" y="3691729"/>
              <a:ext cx="4049713" cy="55245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27E80D48-C193-D89F-D07C-ABC36F4E4DE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26041" t="71318" r="28868" b="8333"/>
            <a:stretch/>
          </p:blipFill>
          <p:spPr>
            <a:xfrm>
              <a:off x="369887" y="4423570"/>
              <a:ext cx="5497513" cy="1395411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C7119C7-1CE3-8221-18F3-3FFA99266BE0}"/>
                </a:ext>
              </a:extLst>
            </p:cNvPr>
            <p:cNvSpPr/>
            <p:nvPr/>
          </p:nvSpPr>
          <p:spPr>
            <a:xfrm>
              <a:off x="421482" y="2533650"/>
              <a:ext cx="5497513" cy="358140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EEF30B0A-5E44-BD45-1CEC-0B57A0AE484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594" t="65059" r="33750" b="11671"/>
          <a:stretch/>
        </p:blipFill>
        <p:spPr>
          <a:xfrm>
            <a:off x="8478220" y="4397387"/>
            <a:ext cx="3707861" cy="1288899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5BAE835-C828-239C-2070-96BA0976FC1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462" t="25324" r="2384" b="17949"/>
          <a:stretch/>
        </p:blipFill>
        <p:spPr>
          <a:xfrm>
            <a:off x="112900" y="1947575"/>
            <a:ext cx="8242018" cy="3595095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BA392B3-3FC6-ED30-EFF1-14BCC6FAF1AE}"/>
              </a:ext>
            </a:extLst>
          </p:cNvPr>
          <p:cNvSpPr/>
          <p:nvPr/>
        </p:nvSpPr>
        <p:spPr>
          <a:xfrm>
            <a:off x="928468" y="2284141"/>
            <a:ext cx="6652824" cy="11448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FAB4D877-FB43-56BE-3B20-6F1D66E62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406" y="393054"/>
            <a:ext cx="10058400" cy="1197829"/>
          </a:xfrm>
        </p:spPr>
        <p:txBody>
          <a:bodyPr>
            <a:normAutofit/>
          </a:bodyPr>
          <a:lstStyle/>
          <a:p>
            <a:pPr algn="ctr"/>
            <a:r>
              <a:rPr lang="pt-BR" sz="4000" dirty="0"/>
              <a:t>Chamamento Público/2011</a:t>
            </a:r>
            <a:br>
              <a:rPr lang="pt-BR" sz="4000" dirty="0"/>
            </a:br>
            <a:r>
              <a:rPr lang="pt-BR" sz="4000" dirty="0"/>
              <a:t>Documentação enviada pela CNT Ambiental</a:t>
            </a:r>
          </a:p>
        </p:txBody>
      </p:sp>
    </p:spTree>
    <p:extLst>
      <p:ext uri="{BB962C8B-B14F-4D97-AF65-F5344CB8AC3E}">
        <p14:creationId xmlns:p14="http://schemas.microsoft.com/office/powerpoint/2010/main" val="36246668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33B32-BFA1-4B65-31CE-B604BE11D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578089"/>
            <a:ext cx="10058400" cy="753671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Relatórios de Ensaios</a:t>
            </a:r>
            <a:br>
              <a:rPr lang="pt-BR" dirty="0"/>
            </a:br>
            <a:r>
              <a:rPr lang="pt-BR" dirty="0"/>
              <a:t>LIMNOS-MA Nº1678/16-2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7B8C25-056D-789C-A3F3-6C19815ED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02561-F625-43FC-8FE6-E29FF7CE66B5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9C6212B9-F3ED-CC4F-0B4C-62FAA8486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138" y="1320604"/>
            <a:ext cx="8039100" cy="4859338"/>
          </a:xfrm>
          <a:prstGeom prst="rect">
            <a:avLst/>
          </a:prstGeom>
          <a:noFill/>
          <a:ln w="9525" cap="flat">
            <a:solidFill>
              <a:srgbClr val="000000">
                <a:alpha val="29999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93B832F-C101-7321-A8E1-3C54A51446C0}"/>
              </a:ext>
            </a:extLst>
          </p:cNvPr>
          <p:cNvSpPr/>
          <p:nvPr/>
        </p:nvSpPr>
        <p:spPr>
          <a:xfrm>
            <a:off x="2733676" y="3524885"/>
            <a:ext cx="6101934" cy="35500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493BBFA-B796-ED39-F348-D1EBA52D971B}"/>
              </a:ext>
            </a:extLst>
          </p:cNvPr>
          <p:cNvSpPr/>
          <p:nvPr/>
        </p:nvSpPr>
        <p:spPr>
          <a:xfrm>
            <a:off x="1964910" y="4467860"/>
            <a:ext cx="794166" cy="16982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349E32E-E9B4-1BE8-BA84-F4F0CF1AF874}"/>
              </a:ext>
            </a:extLst>
          </p:cNvPr>
          <p:cNvSpPr/>
          <p:nvPr/>
        </p:nvSpPr>
        <p:spPr>
          <a:xfrm>
            <a:off x="1939510" y="5178340"/>
            <a:ext cx="939800" cy="16982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76263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9A27C2-10F6-824E-EF28-1DDEBC8D6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02561-F625-43FC-8FE6-E29FF7CE66B5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795D20E9-6E9A-61DC-0D37-B3C4AE45CB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1238" y="6553200"/>
            <a:ext cx="1311275" cy="16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>
              <a:spcBef>
                <a:spcPts val="25"/>
              </a:spcBef>
              <a:spcAft>
                <a:spcPts val="25"/>
              </a:spcAft>
              <a:buClrTx/>
              <a:buFontTx/>
              <a:buNone/>
            </a:pPr>
            <a:fld id="{A63B99E4-B13D-41C8-A77C-C397D34560EF}" type="slidenum">
              <a:rPr lang="en-US" altLang="pt-BR" sz="1600">
                <a:solidFill>
                  <a:srgbClr val="FFFFFF"/>
                </a:solidFill>
              </a:rPr>
              <a:pPr algn="r">
                <a:spcBef>
                  <a:spcPts val="25"/>
                </a:spcBef>
                <a:spcAft>
                  <a:spcPts val="25"/>
                </a:spcAft>
                <a:buClrTx/>
                <a:buFontTx/>
                <a:buNone/>
              </a:pPr>
              <a:t>7</a:t>
            </a:fld>
            <a:endParaRPr lang="en-US" altLang="pt-BR" sz="1600">
              <a:solidFill>
                <a:srgbClr val="FFFFFF"/>
              </a:solidFill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4A8CFA94-0B52-A7BF-2BA7-18312ADCB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80" b="31561"/>
          <a:stretch>
            <a:fillRect/>
          </a:stretch>
        </p:blipFill>
        <p:spPr bwMode="auto">
          <a:xfrm>
            <a:off x="182563" y="1922463"/>
            <a:ext cx="4137025" cy="1857375"/>
          </a:xfrm>
          <a:prstGeom prst="rect">
            <a:avLst/>
          </a:prstGeom>
          <a:noFill/>
          <a:ln w="9360" cap="flat">
            <a:solidFill>
              <a:srgbClr val="0D0D0D">
                <a:alpha val="29999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31880" b="31561"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16538A59-D934-8A4E-D451-DB836CA8A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50" t="48842" r="47896" b="40910"/>
          <a:stretch>
            <a:fillRect/>
          </a:stretch>
        </p:blipFill>
        <p:spPr bwMode="auto">
          <a:xfrm>
            <a:off x="166688" y="4656849"/>
            <a:ext cx="4152900" cy="1079500"/>
          </a:xfrm>
          <a:prstGeom prst="rect">
            <a:avLst/>
          </a:prstGeom>
          <a:noFill/>
          <a:ln w="9525" cap="flat">
            <a:solidFill>
              <a:srgbClr val="000000">
                <a:alpha val="29999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29950" t="48842" r="47896" b="40910"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C4FFEFCE-9D91-ADF0-2CA9-A13F594233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50" t="24960" r="47896" b="66508"/>
          <a:stretch>
            <a:fillRect/>
          </a:stretch>
        </p:blipFill>
        <p:spPr bwMode="auto">
          <a:xfrm>
            <a:off x="166688" y="3758324"/>
            <a:ext cx="4152900" cy="898525"/>
          </a:xfrm>
          <a:prstGeom prst="rect">
            <a:avLst/>
          </a:prstGeom>
          <a:noFill/>
          <a:ln w="9525" cap="flat">
            <a:solidFill>
              <a:srgbClr val="000000">
                <a:alpha val="29999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29950" t="24960" r="47896" b="66508"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Text Box 5">
            <a:extLst>
              <a:ext uri="{FF2B5EF4-FFF2-40B4-BE49-F238E27FC236}">
                <a16:creationId xmlns:a16="http://schemas.microsoft.com/office/drawing/2014/main" id="{326B91BC-0580-CDA6-B477-97DD8B2CD7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1725" y="720725"/>
            <a:ext cx="100584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lnSpc>
                <a:spcPct val="85000"/>
              </a:lnSpc>
              <a:buClrTx/>
              <a:buFontTx/>
              <a:buNone/>
            </a:pPr>
            <a:r>
              <a:rPr lang="pt-BR" altLang="pt-BR" sz="4800">
                <a:solidFill>
                  <a:srgbClr val="0D0D0D"/>
                </a:solidFill>
              </a:rPr>
              <a:t>RELATÓRIOS 5/6 - FCO</a:t>
            </a:r>
            <a:br>
              <a:rPr lang="pt-BR" altLang="pt-BR" sz="4800">
                <a:solidFill>
                  <a:srgbClr val="0D0D0D"/>
                </a:solidFill>
              </a:rPr>
            </a:br>
            <a:r>
              <a:rPr lang="pt-BR" altLang="pt-BR" sz="4800">
                <a:solidFill>
                  <a:srgbClr val="0D0D0D"/>
                </a:solidFill>
              </a:rPr>
              <a:t>CONCLUSÕES - ITEM 15</a:t>
            </a:r>
          </a:p>
        </p:txBody>
      </p:sp>
      <p:pic>
        <p:nvPicPr>
          <p:cNvPr id="10" name="Picture 7">
            <a:extLst>
              <a:ext uri="{FF2B5EF4-FFF2-40B4-BE49-F238E27FC236}">
                <a16:creationId xmlns:a16="http://schemas.microsoft.com/office/drawing/2014/main" id="{56AF6A01-88A1-4033-111F-432CEE87BB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7" t="24960" r="13939" b="46159"/>
          <a:stretch>
            <a:fillRect/>
          </a:stretch>
        </p:blipFill>
        <p:spPr bwMode="auto">
          <a:xfrm>
            <a:off x="4498975" y="1924691"/>
            <a:ext cx="7331075" cy="1439863"/>
          </a:xfrm>
          <a:prstGeom prst="rect">
            <a:avLst/>
          </a:prstGeom>
          <a:noFill/>
          <a:ln w="9525" cap="flat">
            <a:solidFill>
              <a:srgbClr val="000000">
                <a:alpha val="29999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3377" t="24960" r="13939" b="46159"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Rectangle 8">
            <a:extLst>
              <a:ext uri="{FF2B5EF4-FFF2-40B4-BE49-F238E27FC236}">
                <a16:creationId xmlns:a16="http://schemas.microsoft.com/office/drawing/2014/main" id="{ED58CFE8-6801-2426-84B9-A7868119EF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0563" y="1922463"/>
            <a:ext cx="7329487" cy="1439863"/>
          </a:xfrm>
          <a:prstGeom prst="rect">
            <a:avLst/>
          </a:prstGeom>
          <a:solidFill>
            <a:srgbClr val="FFFF00">
              <a:alpha val="29999"/>
            </a:srgbClr>
          </a:solidFill>
          <a:ln w="9360" cap="flat">
            <a:solidFill>
              <a:srgbClr val="00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4A4B43F-B07B-0E59-55E5-89ADA1A9B39E}"/>
              </a:ext>
            </a:extLst>
          </p:cNvPr>
          <p:cNvSpPr/>
          <p:nvPr/>
        </p:nvSpPr>
        <p:spPr>
          <a:xfrm>
            <a:off x="4376143" y="1816099"/>
            <a:ext cx="7605998" cy="167734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23848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597C1-62A7-A4F2-78BC-8800A68AD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963" y="287338"/>
            <a:ext cx="10058400" cy="845111"/>
          </a:xfrm>
        </p:spPr>
        <p:txBody>
          <a:bodyPr>
            <a:normAutofit/>
          </a:bodyPr>
          <a:lstStyle/>
          <a:p>
            <a:r>
              <a:rPr lang="pt-BR" dirty="0"/>
              <a:t>Relatório Técnico Nº067/2018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30D839-D181-D998-C2E6-CDD76253C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02561-F625-43FC-8FE6-E29FF7CE66B5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1D5BD3A-973F-9739-DE3E-E9EC28E346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35" t="11998" r="9887" b="12411"/>
          <a:stretch/>
        </p:blipFill>
        <p:spPr>
          <a:xfrm>
            <a:off x="98474" y="1232583"/>
            <a:ext cx="4959821" cy="2640580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17674B7-8587-843A-2A79-432EE3E1278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433" t="16120" r="11007" b="7463"/>
          <a:stretch/>
        </p:blipFill>
        <p:spPr>
          <a:xfrm>
            <a:off x="5239058" y="1232583"/>
            <a:ext cx="6848557" cy="3896068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EA1F90C-9FC7-1651-AA7E-D5B07A9D9A9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784" t="28767" r="10758" b="16511"/>
          <a:stretch/>
        </p:blipFill>
        <p:spPr>
          <a:xfrm>
            <a:off x="98474" y="3973297"/>
            <a:ext cx="4977961" cy="2085932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11" name="Rectangle 8">
            <a:extLst>
              <a:ext uri="{FF2B5EF4-FFF2-40B4-BE49-F238E27FC236}">
                <a16:creationId xmlns:a16="http://schemas.microsoft.com/office/drawing/2014/main" id="{E0E45E1D-733C-FDBB-15DF-07521BD038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474" y="2581464"/>
            <a:ext cx="4886276" cy="250636"/>
          </a:xfrm>
          <a:prstGeom prst="rect">
            <a:avLst/>
          </a:prstGeom>
          <a:solidFill>
            <a:srgbClr val="FFFF00">
              <a:alpha val="29999"/>
            </a:srgbClr>
          </a:solidFill>
          <a:ln w="9360" cap="flat">
            <a:solidFill>
              <a:srgbClr val="00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2" name="Rectangle 8">
            <a:extLst>
              <a:ext uri="{FF2B5EF4-FFF2-40B4-BE49-F238E27FC236}">
                <a16:creationId xmlns:a16="http://schemas.microsoft.com/office/drawing/2014/main" id="{5B1F07CD-542D-AB3C-AA46-80ACE6B105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474" y="2832100"/>
            <a:ext cx="1127076" cy="250636"/>
          </a:xfrm>
          <a:prstGeom prst="rect">
            <a:avLst/>
          </a:prstGeom>
          <a:solidFill>
            <a:srgbClr val="FFFF00">
              <a:alpha val="29999"/>
            </a:srgbClr>
          </a:solidFill>
          <a:ln w="9360" cap="flat">
            <a:solidFill>
              <a:srgbClr val="00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CE481152-186A-701B-FB2A-9165B02F8E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28286" y="1822450"/>
            <a:ext cx="1973213" cy="250636"/>
          </a:xfrm>
          <a:prstGeom prst="rect">
            <a:avLst/>
          </a:prstGeom>
          <a:solidFill>
            <a:srgbClr val="FFFF00">
              <a:alpha val="29999"/>
            </a:srgbClr>
          </a:solidFill>
          <a:ln w="9360" cap="flat">
            <a:solidFill>
              <a:srgbClr val="00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34757589-50E1-60CD-0818-D1144102E6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0236" y="2073086"/>
            <a:ext cx="6691263" cy="605857"/>
          </a:xfrm>
          <a:prstGeom prst="rect">
            <a:avLst/>
          </a:prstGeom>
          <a:solidFill>
            <a:srgbClr val="FFFF00">
              <a:alpha val="29999"/>
            </a:srgbClr>
          </a:solidFill>
          <a:ln w="9360" cap="flat">
            <a:solidFill>
              <a:srgbClr val="00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id="{E2A3E5FC-A71C-8D6B-737B-ECFEEB5934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0236" y="2678944"/>
            <a:ext cx="2163714" cy="250636"/>
          </a:xfrm>
          <a:prstGeom prst="rect">
            <a:avLst/>
          </a:prstGeom>
          <a:solidFill>
            <a:srgbClr val="FFFF00">
              <a:alpha val="29999"/>
            </a:srgbClr>
          </a:solidFill>
          <a:ln w="9360" cap="flat">
            <a:solidFill>
              <a:srgbClr val="00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91E53AD-C5F9-772E-65E6-3A512E178E64}"/>
              </a:ext>
            </a:extLst>
          </p:cNvPr>
          <p:cNvSpPr/>
          <p:nvPr/>
        </p:nvSpPr>
        <p:spPr>
          <a:xfrm>
            <a:off x="6370320" y="2107763"/>
            <a:ext cx="822960" cy="2506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64F3A1C-9896-A20F-D723-641004D427AC}"/>
              </a:ext>
            </a:extLst>
          </p:cNvPr>
          <p:cNvSpPr/>
          <p:nvPr/>
        </p:nvSpPr>
        <p:spPr>
          <a:xfrm>
            <a:off x="5303202" y="2405892"/>
            <a:ext cx="1150937" cy="2506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2454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1A4F3-9322-B7A7-5CC8-3587C75E3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882" y="248195"/>
            <a:ext cx="10058400" cy="599766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Enzilimp/Millenium Tecnologia Ltda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8E01FD-53B7-37BC-A1A1-79F3D2DD7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02561-F625-43FC-8FE6-E29FF7CE66B5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F7FA1D-15F9-ADB0-497E-AC3D376729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75" t="37014" r="27573" b="25325"/>
          <a:stretch/>
        </p:blipFill>
        <p:spPr>
          <a:xfrm>
            <a:off x="238833" y="1937383"/>
            <a:ext cx="8516202" cy="2582792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B026E06-5FE9-B427-F28D-415C76617B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59" t="31045" r="76044" b="36119"/>
          <a:stretch/>
        </p:blipFill>
        <p:spPr>
          <a:xfrm>
            <a:off x="8877291" y="1937383"/>
            <a:ext cx="3075876" cy="2582792"/>
          </a:xfrm>
          <a:prstGeom prst="rect">
            <a:avLst/>
          </a:prstGeom>
        </p:spPr>
      </p:pic>
      <p:sp>
        <p:nvSpPr>
          <p:cNvPr id="9" name="TextBox 8">
            <a:hlinkClick r:id="rId4"/>
            <a:extLst>
              <a:ext uri="{FF2B5EF4-FFF2-40B4-BE49-F238E27FC236}">
                <a16:creationId xmlns:a16="http://schemas.microsoft.com/office/drawing/2014/main" id="{C1F0C0DF-4291-7DE8-975A-04CB7D62D002}"/>
              </a:ext>
            </a:extLst>
          </p:cNvPr>
          <p:cNvSpPr txBox="1"/>
          <p:nvPr/>
        </p:nvSpPr>
        <p:spPr>
          <a:xfrm>
            <a:off x="238833" y="5909480"/>
            <a:ext cx="46730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Fonte: https://enzilimp.com.br/quem-somos </a:t>
            </a:r>
          </a:p>
        </p:txBody>
      </p:sp>
    </p:spTree>
    <p:extLst>
      <p:ext uri="{BB962C8B-B14F-4D97-AF65-F5344CB8AC3E}">
        <p14:creationId xmlns:p14="http://schemas.microsoft.com/office/powerpoint/2010/main" val="11050961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99DCE-1230-B4D7-C91F-AF56B9231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963" y="287338"/>
            <a:ext cx="10058400" cy="695301"/>
          </a:xfrm>
        </p:spPr>
        <p:txBody>
          <a:bodyPr>
            <a:normAutofit fontScale="90000"/>
          </a:bodyPr>
          <a:lstStyle/>
          <a:p>
            <a:r>
              <a:rPr lang="pt-BR" dirty="0"/>
              <a:t>Enzilimp/Millenium Tecnologia Ltda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790420-91F6-B299-2DE3-F02F0E2B5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02561-F625-43FC-8FE6-E29FF7CE66B5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61060E8-BEB2-ED11-8EF2-853D31685B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72000"/>
                    </a14:imgEffect>
                  </a14:imgLayer>
                </a14:imgProps>
              </a:ext>
            </a:extLst>
          </a:blip>
          <a:srcRect l="37388" t="12338" r="27463" b="32339"/>
          <a:stretch/>
        </p:blipFill>
        <p:spPr>
          <a:xfrm>
            <a:off x="1426086" y="1841684"/>
            <a:ext cx="4942941" cy="4376236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C1EE286-437C-E568-DF36-80C2CED6C217}"/>
              </a:ext>
            </a:extLst>
          </p:cNvPr>
          <p:cNvSpPr/>
          <p:nvPr/>
        </p:nvSpPr>
        <p:spPr>
          <a:xfrm>
            <a:off x="1581922" y="2449146"/>
            <a:ext cx="4697519" cy="119438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CA2507F-9FE5-4822-648F-1592A143CF2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59" t="31045" r="76044" b="36119"/>
          <a:stretch/>
        </p:blipFill>
        <p:spPr>
          <a:xfrm>
            <a:off x="6825362" y="1841684"/>
            <a:ext cx="3075876" cy="2582792"/>
          </a:xfrm>
          <a:prstGeom prst="rect">
            <a:avLst/>
          </a:prstGeom>
        </p:spPr>
      </p:pic>
      <p:sp>
        <p:nvSpPr>
          <p:cNvPr id="9" name="TextBox 8">
            <a:hlinkClick r:id="rId5"/>
            <a:extLst>
              <a:ext uri="{FF2B5EF4-FFF2-40B4-BE49-F238E27FC236}">
                <a16:creationId xmlns:a16="http://schemas.microsoft.com/office/drawing/2014/main" id="{74F4AF79-E65E-2DDD-F552-99C9342EFABD}"/>
              </a:ext>
            </a:extLst>
          </p:cNvPr>
          <p:cNvSpPr txBox="1"/>
          <p:nvPr/>
        </p:nvSpPr>
        <p:spPr>
          <a:xfrm>
            <a:off x="6753936" y="5518744"/>
            <a:ext cx="5095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Fonte: https://enzilimp.com.br/enzilimp-biorremediador-linha-enzilimp-biodegradador</a:t>
            </a:r>
          </a:p>
        </p:txBody>
      </p:sp>
    </p:spTree>
    <p:extLst>
      <p:ext uri="{BB962C8B-B14F-4D97-AF65-F5344CB8AC3E}">
        <p14:creationId xmlns:p14="http://schemas.microsoft.com/office/powerpoint/2010/main" val="6899757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261D8-D966-8781-5078-927D40D0A2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7715" y="437463"/>
            <a:ext cx="7623957" cy="677290"/>
          </a:xfrm>
        </p:spPr>
        <p:txBody>
          <a:bodyPr>
            <a:normAutofit fontScale="90000"/>
          </a:bodyPr>
          <a:lstStyle/>
          <a:p>
            <a:r>
              <a:rPr lang="pt-BR" dirty="0"/>
              <a:t>Artigo publicado/versão original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E2BD32-13C6-8DAD-2E97-737955EAF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02561-F625-43FC-8FE6-E29FF7CE66B5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F994AB-CA27-CD0B-8BD0-426DD4D914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75" t="26923" r="10559" b="7262"/>
          <a:stretch/>
        </p:blipFill>
        <p:spPr>
          <a:xfrm>
            <a:off x="264449" y="2181181"/>
            <a:ext cx="7958211" cy="3712191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82F41ED-A03E-B5D1-62BC-1C6A34973A22}"/>
              </a:ext>
            </a:extLst>
          </p:cNvPr>
          <p:cNvSpPr/>
          <p:nvPr/>
        </p:nvSpPr>
        <p:spPr>
          <a:xfrm>
            <a:off x="264449" y="4698986"/>
            <a:ext cx="7760434" cy="119438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1491035-D6F2-1A14-FC7F-01036BEA7E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998" t="54527" r="51642" b="11244"/>
          <a:stretch/>
        </p:blipFill>
        <p:spPr>
          <a:xfrm>
            <a:off x="8336614" y="4075976"/>
            <a:ext cx="3715341" cy="1817396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7263744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F0A3C7-92C1-C07A-29EE-5FDF97ABA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02561-F625-43FC-8FE6-E29FF7CE66B5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58261C-0CD8-DBE0-3091-A3F0596B03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918" t="32039" r="22537" b="7861"/>
          <a:stretch/>
        </p:blipFill>
        <p:spPr>
          <a:xfrm>
            <a:off x="191069" y="2037320"/>
            <a:ext cx="7137779" cy="4121623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02F7D1E-79B5-4579-EC05-2AE202C6A05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500" t="29221" r="26120" b="5810"/>
          <a:stretch/>
        </p:blipFill>
        <p:spPr>
          <a:xfrm>
            <a:off x="7409126" y="2037320"/>
            <a:ext cx="4591805" cy="3265962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A84F92B-BCFD-6B61-9BC2-B39B1A6D08DB}"/>
              </a:ext>
            </a:extLst>
          </p:cNvPr>
          <p:cNvSpPr/>
          <p:nvPr/>
        </p:nvSpPr>
        <p:spPr>
          <a:xfrm>
            <a:off x="7479466" y="3770518"/>
            <a:ext cx="4238922" cy="119438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C89A014C-2831-779D-E038-76DC9C8AE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0619" y="343323"/>
            <a:ext cx="6290762" cy="711468"/>
          </a:xfrm>
        </p:spPr>
        <p:txBody>
          <a:bodyPr>
            <a:normAutofit fontScale="90000"/>
          </a:bodyPr>
          <a:lstStyle/>
          <a:p>
            <a:r>
              <a:rPr lang="pt-BR" dirty="0"/>
              <a:t>Artigo publicado/tradução</a:t>
            </a:r>
          </a:p>
        </p:txBody>
      </p:sp>
    </p:spTree>
    <p:extLst>
      <p:ext uri="{BB962C8B-B14F-4D97-AF65-F5344CB8AC3E}">
        <p14:creationId xmlns:p14="http://schemas.microsoft.com/office/powerpoint/2010/main" val="7656145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A9F185-408A-433E-7D4E-CD7661C9B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02561-F625-43FC-8FE6-E29FF7CE66B5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79A1336D-6A9E-F52B-8C68-174ED4CDE8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11" b="5885"/>
          <a:stretch>
            <a:fillRect/>
          </a:stretch>
        </p:blipFill>
        <p:spPr bwMode="auto">
          <a:xfrm>
            <a:off x="1112838" y="1547813"/>
            <a:ext cx="1022667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12711" b="5885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Text Box 2">
            <a:extLst>
              <a:ext uri="{FF2B5EF4-FFF2-40B4-BE49-F238E27FC236}">
                <a16:creationId xmlns:a16="http://schemas.microsoft.com/office/drawing/2014/main" id="{10D3247F-06C4-8F2E-7557-50962E724E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3497" y="150765"/>
            <a:ext cx="7321550" cy="1309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>
                    <a:alpha val="0"/>
                  </a:srgbClr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/>
            <a:r>
              <a:rPr lang="pt-BR" altLang="pt-BR" sz="4000" dirty="0"/>
              <a:t>Esse é o produto utilizado na</a:t>
            </a:r>
          </a:p>
          <a:p>
            <a:pPr algn="ctr"/>
            <a:r>
              <a:rPr lang="pt-BR" altLang="pt-BR" sz="4000" dirty="0"/>
              <a:t>biorremediação na Lagoa da Pampulha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A7C45EE-95B2-D71D-7E0F-177A72EA5E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0751" y="2682777"/>
            <a:ext cx="4718832" cy="539750"/>
          </a:xfrm>
          <a:prstGeom prst="rect">
            <a:avLst/>
          </a:prstGeom>
          <a:solidFill>
            <a:srgbClr val="FFFF38">
              <a:alpha val="29999"/>
            </a:srgbClr>
          </a:solidFill>
          <a:ln w="9525" cap="flat">
            <a:solidFill>
              <a:srgbClr val="00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58209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1B4721-DA2F-7329-1A9A-D30D85C18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02561-F625-43FC-8FE6-E29FF7CE66B5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5BC33DF4-A8EB-1840-F8DC-EA3EFD5140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87338"/>
            <a:ext cx="8020050" cy="583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5765149D-3DD0-506B-F70B-AEF8E14C7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5" t="81470" r="48384"/>
          <a:stretch>
            <a:fillRect/>
          </a:stretch>
        </p:blipFill>
        <p:spPr bwMode="auto">
          <a:xfrm>
            <a:off x="4621213" y="2519363"/>
            <a:ext cx="7258050" cy="1979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2235" t="81470" r="48384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5A9BCD3C-4B34-4936-1C8B-71FC780754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72" t="84557" b="9270"/>
          <a:stretch>
            <a:fillRect/>
          </a:stretch>
        </p:blipFill>
        <p:spPr bwMode="auto">
          <a:xfrm>
            <a:off x="8201025" y="5008563"/>
            <a:ext cx="3651250" cy="111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85272" t="84557" b="9270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Rectangle 4">
            <a:extLst>
              <a:ext uri="{FF2B5EF4-FFF2-40B4-BE49-F238E27FC236}">
                <a16:creationId xmlns:a16="http://schemas.microsoft.com/office/drawing/2014/main" id="{01187D40-5548-3A59-FE18-7700B33DD2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9950" y="3060700"/>
            <a:ext cx="7199313" cy="1439863"/>
          </a:xfrm>
          <a:prstGeom prst="rect">
            <a:avLst/>
          </a:prstGeom>
          <a:solidFill>
            <a:srgbClr val="FFFF00">
              <a:alpha val="29999"/>
            </a:srgbClr>
          </a:solidFill>
          <a:ln w="9360" cap="flat">
            <a:solidFill>
              <a:srgbClr val="00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13CB6EB6-8CC4-3CFC-2677-9DA8D6A38B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1025" y="4859338"/>
            <a:ext cx="3498850" cy="1260475"/>
          </a:xfrm>
          <a:prstGeom prst="rect">
            <a:avLst/>
          </a:prstGeom>
          <a:solidFill>
            <a:srgbClr val="FFFF00">
              <a:alpha val="29999"/>
            </a:srgbClr>
          </a:solidFill>
          <a:ln w="9360" cap="flat">
            <a:solidFill>
              <a:srgbClr val="00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93E11DA-4944-3673-7E0D-4130A25EB781}"/>
              </a:ext>
            </a:extLst>
          </p:cNvPr>
          <p:cNvSpPr/>
          <p:nvPr/>
        </p:nvSpPr>
        <p:spPr>
          <a:xfrm>
            <a:off x="4517902" y="3060700"/>
            <a:ext cx="7494710" cy="15875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09065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85AC75-3107-73F7-DBBC-8F9EEA6D5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02561-F625-43FC-8FE6-E29FF7CE66B5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62AA76-259C-148D-A6C5-70F650B830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35" t="11998" r="9887" b="12411"/>
          <a:stretch/>
        </p:blipFill>
        <p:spPr>
          <a:xfrm>
            <a:off x="98474" y="1450947"/>
            <a:ext cx="4959821" cy="2640580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A1DA6E6-E8DA-4287-5AD4-3BBB62A78A2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784" t="28767" r="10758" b="16511"/>
          <a:stretch/>
        </p:blipFill>
        <p:spPr>
          <a:xfrm>
            <a:off x="98474" y="4191661"/>
            <a:ext cx="4977961" cy="2085932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7" name="Rectangle 8">
            <a:extLst>
              <a:ext uri="{FF2B5EF4-FFF2-40B4-BE49-F238E27FC236}">
                <a16:creationId xmlns:a16="http://schemas.microsoft.com/office/drawing/2014/main" id="{041BF613-B7F1-91E7-A58D-A9C22E12BD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474" y="2799828"/>
            <a:ext cx="4886276" cy="250636"/>
          </a:xfrm>
          <a:prstGeom prst="rect">
            <a:avLst/>
          </a:prstGeom>
          <a:solidFill>
            <a:srgbClr val="FFFF00">
              <a:alpha val="29999"/>
            </a:srgbClr>
          </a:solidFill>
          <a:ln w="9360" cap="flat">
            <a:solidFill>
              <a:srgbClr val="00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B0062B28-6763-CF0C-F5FC-D64FEB5522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474" y="3050464"/>
            <a:ext cx="1127076" cy="250636"/>
          </a:xfrm>
          <a:prstGeom prst="rect">
            <a:avLst/>
          </a:prstGeom>
          <a:solidFill>
            <a:srgbClr val="FFFF00">
              <a:alpha val="29999"/>
            </a:srgbClr>
          </a:solidFill>
          <a:ln w="9360" cap="flat">
            <a:solidFill>
              <a:srgbClr val="00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9" name="AutoShape 2">
            <a:extLst>
              <a:ext uri="{FF2B5EF4-FFF2-40B4-BE49-F238E27FC236}">
                <a16:creationId xmlns:a16="http://schemas.microsoft.com/office/drawing/2014/main" id="{0B7A4F5F-0584-3BE5-9262-FC8E8C548EFC}"/>
              </a:ext>
            </a:extLst>
          </p:cNvPr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544513" y="258599"/>
            <a:ext cx="10058400" cy="695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dirty="0"/>
              <a:t>Relatório Técnico Nº 067/2018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CAAF68A-6E78-BC90-CD4B-E0F32F1A437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03" t="10347" r="8997" b="17015"/>
          <a:stretch/>
        </p:blipFill>
        <p:spPr>
          <a:xfrm>
            <a:off x="5157839" y="1450947"/>
            <a:ext cx="6935687" cy="3180482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12" name="Rectangle 8">
            <a:extLst>
              <a:ext uri="{FF2B5EF4-FFF2-40B4-BE49-F238E27FC236}">
                <a16:creationId xmlns:a16="http://schemas.microsoft.com/office/drawing/2014/main" id="{326411BD-315B-5B3C-F3B1-0F30B4D766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9086" y="2023759"/>
            <a:ext cx="5824439" cy="311477"/>
          </a:xfrm>
          <a:prstGeom prst="rect">
            <a:avLst/>
          </a:prstGeom>
          <a:solidFill>
            <a:srgbClr val="FFFF00">
              <a:alpha val="29999"/>
            </a:srgbClr>
          </a:solidFill>
          <a:ln w="9360" cap="flat">
            <a:solidFill>
              <a:srgbClr val="00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D1464E8B-77DF-1DCD-DF56-6CDC634653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7839" y="2329659"/>
            <a:ext cx="6935686" cy="311477"/>
          </a:xfrm>
          <a:prstGeom prst="rect">
            <a:avLst/>
          </a:prstGeom>
          <a:solidFill>
            <a:srgbClr val="FFFF00">
              <a:alpha val="29999"/>
            </a:srgbClr>
          </a:solidFill>
          <a:ln w="9360" cap="flat">
            <a:solidFill>
              <a:srgbClr val="00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D26BE970-F8ED-601E-7596-529BF8B40F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9699" y="2644089"/>
            <a:ext cx="1388101" cy="263959"/>
          </a:xfrm>
          <a:prstGeom prst="rect">
            <a:avLst/>
          </a:prstGeom>
          <a:solidFill>
            <a:srgbClr val="FFFF00">
              <a:alpha val="29999"/>
            </a:srgbClr>
          </a:solidFill>
          <a:ln w="9360" cap="flat">
            <a:solidFill>
              <a:srgbClr val="00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05372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2923D9-8BC6-AC3A-0E0C-022345DF5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02561-F625-43FC-8FE6-E29FF7CE66B5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1D337E4F-A44A-69A2-85F0-AD4471E239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7412" y="209550"/>
            <a:ext cx="100584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lnSpc>
                <a:spcPct val="85000"/>
              </a:lnSpc>
              <a:buClrTx/>
              <a:buFontTx/>
              <a:buNone/>
            </a:pPr>
            <a:r>
              <a:rPr lang="pt-BR" altLang="pt-BR" sz="4800" dirty="0">
                <a:solidFill>
                  <a:srgbClr val="0D0D0D"/>
                </a:solidFill>
              </a:rPr>
              <a:t>Consórcio Pampulha Viva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F6CE6B9A-9218-4A04-E8C1-88F283BA65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71" t="13379" r="6982" b="65614"/>
          <a:stretch>
            <a:fillRect/>
          </a:stretch>
        </p:blipFill>
        <p:spPr bwMode="auto">
          <a:xfrm>
            <a:off x="336550" y="1744663"/>
            <a:ext cx="5561012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51671" t="13379" r="6982" b="65614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086E6024-7017-5F0B-179C-75BD6FAB02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71" t="60358" r="5907" b="21260"/>
          <a:stretch>
            <a:fillRect/>
          </a:stretch>
        </p:blipFill>
        <p:spPr bwMode="auto">
          <a:xfrm>
            <a:off x="6096000" y="1744663"/>
            <a:ext cx="5759450" cy="189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51271" t="60358" r="5907" b="21260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28D0290D-A7CA-4D34-C332-3AA745EA34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66" t="29126" r="26003" b="41994"/>
          <a:stretch>
            <a:fillRect/>
          </a:stretch>
        </p:blipFill>
        <p:spPr bwMode="auto">
          <a:xfrm>
            <a:off x="336550" y="4205288"/>
            <a:ext cx="5580062" cy="186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25266" t="29126" r="26003" b="41994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7420347A-91EC-4808-0B73-E50690807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75" t="15994" r="26175" b="68248"/>
          <a:stretch>
            <a:fillRect/>
          </a:stretch>
        </p:blipFill>
        <p:spPr bwMode="auto">
          <a:xfrm>
            <a:off x="6096000" y="4264025"/>
            <a:ext cx="575945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26575" t="15994" r="26175" b="68248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Picture 7">
            <a:extLst>
              <a:ext uri="{FF2B5EF4-FFF2-40B4-BE49-F238E27FC236}">
                <a16:creationId xmlns:a16="http://schemas.microsoft.com/office/drawing/2014/main" id="{A8AACAC0-2DB1-3F1C-A311-217D06149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75" t="42249" r="26175" b="55112"/>
          <a:stretch>
            <a:fillRect/>
          </a:stretch>
        </p:blipFill>
        <p:spPr bwMode="auto">
          <a:xfrm>
            <a:off x="6096000" y="5524500"/>
            <a:ext cx="5759450" cy="179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26575" t="42249" r="26175" b="55112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Rectangle 8">
            <a:extLst>
              <a:ext uri="{FF2B5EF4-FFF2-40B4-BE49-F238E27FC236}">
                <a16:creationId xmlns:a16="http://schemas.microsoft.com/office/drawing/2014/main" id="{838F0E31-6969-01CF-2C13-079FF173F2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937" y="5021263"/>
            <a:ext cx="2339975" cy="179387"/>
          </a:xfrm>
          <a:prstGeom prst="rect">
            <a:avLst/>
          </a:prstGeom>
          <a:solidFill>
            <a:srgbClr val="FFFF00">
              <a:alpha val="29999"/>
            </a:srgbClr>
          </a:solidFill>
          <a:ln w="9525" cap="flat">
            <a:solidFill>
              <a:srgbClr val="FF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id="{2BD8B3BF-E991-9B5E-01FD-9E3A0C543B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1924050"/>
            <a:ext cx="5580062" cy="360363"/>
          </a:xfrm>
          <a:prstGeom prst="rect">
            <a:avLst/>
          </a:prstGeom>
          <a:solidFill>
            <a:srgbClr val="FFFF00">
              <a:alpha val="29999"/>
            </a:srgbClr>
          </a:solidFill>
          <a:ln w="9525" cap="flat">
            <a:solidFill>
              <a:srgbClr val="FF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" name="Rectangle 10">
            <a:extLst>
              <a:ext uri="{FF2B5EF4-FFF2-40B4-BE49-F238E27FC236}">
                <a16:creationId xmlns:a16="http://schemas.microsoft.com/office/drawing/2014/main" id="{B7991B4E-FD19-8426-10C0-F497C3BAF6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2284413"/>
            <a:ext cx="3598862" cy="360362"/>
          </a:xfrm>
          <a:prstGeom prst="rect">
            <a:avLst/>
          </a:prstGeom>
          <a:solidFill>
            <a:srgbClr val="FFFF00">
              <a:alpha val="29999"/>
            </a:srgbClr>
          </a:solidFill>
          <a:ln w="9525" cap="flat">
            <a:solidFill>
              <a:srgbClr val="FF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id="{5C18908E-E384-43EE-8F32-25F7126CB0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5524500"/>
            <a:ext cx="5580062" cy="179388"/>
          </a:xfrm>
          <a:prstGeom prst="rect">
            <a:avLst/>
          </a:prstGeom>
          <a:solidFill>
            <a:srgbClr val="FFFF00">
              <a:alpha val="29999"/>
            </a:srgbClr>
          </a:solidFill>
          <a:ln w="9525" cap="flat">
            <a:solidFill>
              <a:srgbClr val="FF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04507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BF5BE-0808-70B6-F555-8DC94BA85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963" y="287339"/>
            <a:ext cx="10058400" cy="608012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Relatório 7 - FCO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AC48D9-A779-2C37-CF84-7750FB420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02561-F625-43FC-8FE6-E29FF7CE66B5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C39187B-3416-F1F8-BC90-D370BD412BD1}"/>
              </a:ext>
            </a:extLst>
          </p:cNvPr>
          <p:cNvGrpSpPr/>
          <p:nvPr/>
        </p:nvGrpSpPr>
        <p:grpSpPr>
          <a:xfrm>
            <a:off x="203261" y="1647828"/>
            <a:ext cx="5559314" cy="4104029"/>
            <a:chOff x="241361" y="1647828"/>
            <a:chExt cx="5559314" cy="4104029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459F490-8F53-9304-E74B-9C8768BAC1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4531" t="18332" r="17500" b="67779"/>
            <a:stretch/>
          </p:blipFill>
          <p:spPr>
            <a:xfrm>
              <a:off x="280988" y="1647828"/>
              <a:ext cx="5519687" cy="634447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7C086CB-32CF-81D9-D590-35DB168B78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8125" t="75671" r="13906" b="10440"/>
            <a:stretch/>
          </p:blipFill>
          <p:spPr>
            <a:xfrm>
              <a:off x="241361" y="2475412"/>
              <a:ext cx="5519687" cy="634447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A17EA88-3592-C5E8-86F6-13255EA509D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2031" t="10000" r="16719" b="71713"/>
            <a:stretch/>
          </p:blipFill>
          <p:spPr>
            <a:xfrm>
              <a:off x="272888" y="3547669"/>
              <a:ext cx="5387075" cy="904719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8FA0E58-A53B-BE9A-346A-40F262C886E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6133" t="48495" r="32460" b="43890"/>
            <a:stretch/>
          </p:blipFill>
          <p:spPr>
            <a:xfrm>
              <a:off x="1585298" y="4513423"/>
              <a:ext cx="2762253" cy="37677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0EFA914-6A1A-EC91-6018-119EF2D187B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6131" t="81599" r="32462" b="7453"/>
            <a:stretch/>
          </p:blipFill>
          <p:spPr>
            <a:xfrm>
              <a:off x="1585298" y="5210172"/>
              <a:ext cx="2762250" cy="541685"/>
            </a:xfrm>
            <a:prstGeom prst="rect">
              <a:avLst/>
            </a:prstGeom>
          </p:spPr>
        </p:pic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CE803D9D-37AF-C37B-246F-28EF15F3D321}"/>
              </a:ext>
            </a:extLst>
          </p:cNvPr>
          <p:cNvSpPr/>
          <p:nvPr/>
        </p:nvSpPr>
        <p:spPr>
          <a:xfrm>
            <a:off x="109386" y="1511701"/>
            <a:ext cx="5613562" cy="4469999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481CB63-103D-53D9-214D-C9E761E050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034" t="10278" r="10625" b="5809"/>
          <a:stretch/>
        </p:blipFill>
        <p:spPr>
          <a:xfrm>
            <a:off x="5793011" y="2282275"/>
            <a:ext cx="6311475" cy="3662413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16" name="Rectangle 10">
            <a:extLst>
              <a:ext uri="{FF2B5EF4-FFF2-40B4-BE49-F238E27FC236}">
                <a16:creationId xmlns:a16="http://schemas.microsoft.com/office/drawing/2014/main" id="{61B41012-5910-9925-58AE-DD6665D8E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3500" y="4554148"/>
            <a:ext cx="5669114" cy="1427552"/>
          </a:xfrm>
          <a:prstGeom prst="rect">
            <a:avLst/>
          </a:prstGeom>
          <a:solidFill>
            <a:srgbClr val="FFFF00">
              <a:alpha val="29999"/>
            </a:srgbClr>
          </a:solidFill>
          <a:ln w="9525" cap="flat">
            <a:solidFill>
              <a:srgbClr val="FF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7" name="Rectangle 10">
            <a:extLst>
              <a:ext uri="{FF2B5EF4-FFF2-40B4-BE49-F238E27FC236}">
                <a16:creationId xmlns:a16="http://schemas.microsoft.com/office/drawing/2014/main" id="{3AD58F7B-7B70-86D3-E2FA-0EADE796F2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83899" y="4267201"/>
            <a:ext cx="1220587" cy="286947"/>
          </a:xfrm>
          <a:prstGeom prst="rect">
            <a:avLst/>
          </a:prstGeom>
          <a:solidFill>
            <a:srgbClr val="FFFF00">
              <a:alpha val="29999"/>
            </a:srgbClr>
          </a:solidFill>
          <a:ln w="9525" cap="flat">
            <a:solidFill>
              <a:srgbClr val="FF0000">
                <a:alpha val="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42451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3DDC2-7FA3-C2C5-0992-6038C50F1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02561-F625-43FC-8FE6-E29FF7CE66B5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432ED2-C026-9D62-218D-6A225263D1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28" t="9553" r="17164" b="5810"/>
          <a:stretch/>
        </p:blipFill>
        <p:spPr>
          <a:xfrm>
            <a:off x="366485" y="1266093"/>
            <a:ext cx="5486401" cy="3812724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F00FC2-88A9-27AA-0843-F580360203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925" t="10746" r="21642" b="18209"/>
          <a:stretch/>
        </p:blipFill>
        <p:spPr>
          <a:xfrm>
            <a:off x="5979634" y="1266093"/>
            <a:ext cx="4132301" cy="2826114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B877438-5C25-A2CE-233C-7D646FAB47B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328" t="10150" r="18789" b="8856"/>
          <a:stretch/>
        </p:blipFill>
        <p:spPr>
          <a:xfrm>
            <a:off x="6126163" y="4280197"/>
            <a:ext cx="2700131" cy="1839301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2A93EE-C1DB-72F8-FC70-88C25F4B8D04}"/>
              </a:ext>
            </a:extLst>
          </p:cNvPr>
          <p:cNvSpPr/>
          <p:nvPr/>
        </p:nvSpPr>
        <p:spPr>
          <a:xfrm>
            <a:off x="883911" y="3298696"/>
            <a:ext cx="2237740" cy="98150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78327AE-A823-8CFA-77E7-958CD90E7B00}"/>
              </a:ext>
            </a:extLst>
          </p:cNvPr>
          <p:cNvSpPr/>
          <p:nvPr/>
        </p:nvSpPr>
        <p:spPr>
          <a:xfrm>
            <a:off x="3109685" y="4511547"/>
            <a:ext cx="2237740" cy="6883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F0A7954-698B-34DD-5D41-1BDD6D1736AE}"/>
              </a:ext>
            </a:extLst>
          </p:cNvPr>
          <p:cNvSpPr/>
          <p:nvPr/>
        </p:nvSpPr>
        <p:spPr>
          <a:xfrm>
            <a:off x="6017893" y="1248383"/>
            <a:ext cx="2237740" cy="98150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CD8DF4B7-E9F7-591D-BEF5-483956DA5D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963" y="287339"/>
            <a:ext cx="10058400" cy="608012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Relatório 7 - FCO</a:t>
            </a:r>
          </a:p>
        </p:txBody>
      </p:sp>
    </p:spTree>
    <p:extLst>
      <p:ext uri="{BB962C8B-B14F-4D97-AF65-F5344CB8AC3E}">
        <p14:creationId xmlns:p14="http://schemas.microsoft.com/office/powerpoint/2010/main" val="9022492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C0A38-3011-126A-763C-AFACFB690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3714" y="2117181"/>
            <a:ext cx="3880165" cy="960890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Relatórios </a:t>
            </a:r>
            <a:br>
              <a:rPr lang="pt-BR" dirty="0"/>
            </a:br>
            <a:r>
              <a:rPr lang="pt-BR" dirty="0"/>
              <a:t>5 e 6 - FCO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7FE81D-D201-26BB-9E1D-F1D252581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202561-F625-43FC-8FE6-E29FF7CE66B5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A6081-69AF-20A1-4365-5B9FCE608831}"/>
              </a:ext>
            </a:extLst>
          </p:cNvPr>
          <p:cNvGrpSpPr/>
          <p:nvPr/>
        </p:nvGrpSpPr>
        <p:grpSpPr>
          <a:xfrm>
            <a:off x="7336971" y="3726715"/>
            <a:ext cx="4165600" cy="2278742"/>
            <a:chOff x="246743" y="1959429"/>
            <a:chExt cx="4165600" cy="2278742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4FA5899-E0EA-6DA0-C5C4-D15801860D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25237" t="27796" r="40596" b="62680"/>
            <a:stretch/>
          </p:blipFill>
          <p:spPr>
            <a:xfrm>
              <a:off x="1480457" y="3481673"/>
              <a:ext cx="1683657" cy="263988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F58E64F-B871-2788-CEA8-F4B7856E43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5476" t="14180" r="21190" b="66561"/>
            <a:stretch/>
          </p:blipFill>
          <p:spPr>
            <a:xfrm>
              <a:off x="493486" y="2073884"/>
              <a:ext cx="3657600" cy="540327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11336A6-E84D-19DF-427B-C381156593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5713" t="64761" r="20952" b="11716"/>
            <a:stretch/>
          </p:blipFill>
          <p:spPr>
            <a:xfrm>
              <a:off x="493486" y="2734392"/>
              <a:ext cx="3657600" cy="659962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DC6ADC0-13A6-06D1-983F-C75A1E4EE5D6}"/>
                </a:ext>
              </a:extLst>
            </p:cNvPr>
            <p:cNvSpPr/>
            <p:nvPr/>
          </p:nvSpPr>
          <p:spPr>
            <a:xfrm>
              <a:off x="246743" y="1959429"/>
              <a:ext cx="4165600" cy="2278742"/>
            </a:xfrm>
            <a:prstGeom prst="rect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2BD49736-F795-3EDF-8FA6-7F7813DE29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24523" t="57739" r="41310" b="27022"/>
            <a:stretch/>
          </p:blipFill>
          <p:spPr>
            <a:xfrm>
              <a:off x="1487714" y="3730752"/>
              <a:ext cx="1683657" cy="422381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8EB6D05B-E681-3783-E0A1-F702488B73E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48" t="9947" r="20237" b="45600"/>
          <a:stretch/>
        </p:blipFill>
        <p:spPr>
          <a:xfrm>
            <a:off x="59650" y="131662"/>
            <a:ext cx="6900015" cy="2278742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B6C9A60-4239-4F2C-D127-11BB8CAB8E0A}"/>
              </a:ext>
            </a:extLst>
          </p:cNvPr>
          <p:cNvSpPr/>
          <p:nvPr/>
        </p:nvSpPr>
        <p:spPr>
          <a:xfrm>
            <a:off x="359615" y="1155829"/>
            <a:ext cx="6581971" cy="127773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CCE72DC-1A38-DD12-E29B-DF550C0F51A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95" t="38119" r="12202" b="40953"/>
          <a:stretch/>
        </p:blipFill>
        <p:spPr>
          <a:xfrm>
            <a:off x="351863" y="2616627"/>
            <a:ext cx="6646225" cy="9608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A41CAAD-C723-959B-792F-486FC93BF0DC}"/>
              </a:ext>
            </a:extLst>
          </p:cNvPr>
          <p:cNvSpPr/>
          <p:nvPr/>
        </p:nvSpPr>
        <p:spPr>
          <a:xfrm>
            <a:off x="351863" y="2458207"/>
            <a:ext cx="6646225" cy="127773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50F9784-FE2F-B6F7-76CC-6CD1427D1B0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024" t="24205" r="16786" b="42567"/>
          <a:stretch/>
        </p:blipFill>
        <p:spPr>
          <a:xfrm>
            <a:off x="441326" y="3835218"/>
            <a:ext cx="6418548" cy="1477583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BFAA7786-B9F9-943B-4796-011A9826EA19}"/>
              </a:ext>
            </a:extLst>
          </p:cNvPr>
          <p:cNvSpPr/>
          <p:nvPr/>
        </p:nvSpPr>
        <p:spPr>
          <a:xfrm>
            <a:off x="351863" y="3735937"/>
            <a:ext cx="6632162" cy="22695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1D437F3-F0D5-6320-51F6-FF96D35884B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949" t="66773" r="15833" b="20862"/>
          <a:stretch/>
        </p:blipFill>
        <p:spPr>
          <a:xfrm>
            <a:off x="508420" y="5368595"/>
            <a:ext cx="6440917" cy="551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901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PI Lagoa Pampulha  COMISSÃO DE LICITAÇÃO DO PROCESSO SCO 33 2013 E WERBER COUTINHO  09052023 [Compatibility Mode]" id="{B93BB6D4-1587-4A6C-8048-79C0235A06E1}" vid="{F082A5B8-4E3B-4CC4-95B6-1226808798C6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BBB5711-29E1-4F8E-81A0-7947C57B20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934E25-8442-49E9-ABDF-3146C4145F3B}">
  <ds:schemaRefs>
    <ds:schemaRef ds:uri="fb0879af-3eba-417a-a55a-ffe6dcd6ca77"/>
    <ds:schemaRef ds:uri="http://purl.org/dc/elements/1.1/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6dc4bcd6-49db-4c07-9060-8acfc67cef9f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6CB1848-D3E0-4F10-B640-720BE758B85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CPI Lagoa Pampulha  COMISSÃO DE LICITAÇÃO DO PROCESSO SCO 33 2013 E WERBER COUTINHO  09052023</Template>
  <TotalTime>630</TotalTime>
  <Words>233</Words>
  <Application>Microsoft Office PowerPoint</Application>
  <PresentationFormat>Widescreen</PresentationFormat>
  <Paragraphs>48</Paragraphs>
  <Slides>19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Microsoft YaHei</vt:lpstr>
      <vt:lpstr>Arial</vt:lpstr>
      <vt:lpstr>Calibri</vt:lpstr>
      <vt:lpstr>Retrospect</vt:lpstr>
      <vt:lpstr>CorelDRAW</vt:lpstr>
      <vt:lpstr>21ª Reunião Ordinária CPI da Lagoa da Pampulha</vt:lpstr>
      <vt:lpstr>Chamamento Público/2011</vt:lpstr>
      <vt:lpstr>Relatório de avaliação das respostas Chamamento Público/2011</vt:lpstr>
      <vt:lpstr>Chamamento Público/2011 Documentação enviada pela CNT Ambiental</vt:lpstr>
      <vt:lpstr>Chamamento Público/2011 Documentação enviada pela CNT Ambiental</vt:lpstr>
      <vt:lpstr>Relatórios de Ensaios LIMNOS-MA Nº1678/16-2</vt:lpstr>
      <vt:lpstr>PowerPoint Presentation</vt:lpstr>
      <vt:lpstr>Relatório Técnico Nº067/2018</vt:lpstr>
      <vt:lpstr>Enzilimp/Millenium Tecnologia Ltda</vt:lpstr>
      <vt:lpstr>Enzilimp/Millenium Tecnologia Ltda</vt:lpstr>
      <vt:lpstr>Artigo publicado/versão original</vt:lpstr>
      <vt:lpstr>Artigo publicado/tradução</vt:lpstr>
      <vt:lpstr>PowerPoint Presentation</vt:lpstr>
      <vt:lpstr>PowerPoint Presentation</vt:lpstr>
      <vt:lpstr>Relatório Técnico Nº 067/2018</vt:lpstr>
      <vt:lpstr>PowerPoint Presentation</vt:lpstr>
      <vt:lpstr>Relatório 7 - FCO</vt:lpstr>
      <vt:lpstr>Relatório 7 - FCO</vt:lpstr>
      <vt:lpstr>Relatórios  5 e 6 - FCO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18ª Reunião Ordinária CPI da Lagoa da Pampulha</dc:title>
  <dc:creator>Fábio Mota</dc:creator>
  <cp:lastModifiedBy>Fábio Mota</cp:lastModifiedBy>
  <cp:revision>37</cp:revision>
  <dcterms:created xsi:type="dcterms:W3CDTF">2023-05-15T19:03:16Z</dcterms:created>
  <dcterms:modified xsi:type="dcterms:W3CDTF">2023-05-26T00:01:44Z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  <property fmtid="{D5CDD505-2E9C-101B-9397-08002B2CF9AE}" pid="3" name="_ip_UnifiedCompliancePolicyUIAction">
    <vt:lpwstr/>
  </property>
  <property fmtid="{D5CDD505-2E9C-101B-9397-08002B2CF9AE}" pid="4" name="_ip_UnifiedCompliancePolicyProperties">
    <vt:lpwstr/>
  </property>
</Properties>
</file>