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6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249"/>
    <a:srgbClr val="00A84C"/>
    <a:srgbClr val="009A46"/>
    <a:srgbClr val="009644"/>
    <a:srgbClr val="009E47"/>
    <a:srgbClr val="00A4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16/10/2018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2420888"/>
            <a:ext cx="9144000" cy="16463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4600" b="1" dirty="0" smtClean="0"/>
              <a:t>Mineração na Serra do Curral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sz="2500" i="1" dirty="0" smtClean="0"/>
              <a:t>Perspectiva a partir dos Parques Municipais</a:t>
            </a:r>
            <a:endParaRPr lang="pt-BR" sz="2500" dirty="0"/>
          </a:p>
        </p:txBody>
      </p:sp>
    </p:spTree>
    <p:extLst>
      <p:ext uri="{BB962C8B-B14F-4D97-AF65-F5344CB8AC3E}">
        <p14:creationId xmlns:p14="http://schemas.microsoft.com/office/powerpoint/2010/main" val="97425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609600"/>
            <a:ext cx="7920880" cy="875184"/>
          </a:xfrm>
        </p:spPr>
        <p:txBody>
          <a:bodyPr>
            <a:normAutofit/>
          </a:bodyPr>
          <a:lstStyle/>
          <a:p>
            <a:pPr algn="l"/>
            <a:r>
              <a:rPr lang="pt-BR" sz="3500" b="1" dirty="0" smtClean="0"/>
              <a:t>Contextualização</a:t>
            </a:r>
            <a:endParaRPr lang="pt-BR" sz="3500" b="1" dirty="0"/>
          </a:p>
        </p:txBody>
      </p:sp>
      <p:sp>
        <p:nvSpPr>
          <p:cNvPr id="7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484784"/>
            <a:ext cx="7920880" cy="470819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200" dirty="0" smtClean="0"/>
              <a:t>Ainda que existam outros parques municipais na área da Serra do Curral, são três os que são mais diretamente pressionados pela atividade mineradora em suas divisas:</a:t>
            </a:r>
          </a:p>
          <a:p>
            <a:pPr lvl="1" algn="just"/>
            <a:r>
              <a:rPr lang="pt-BR" sz="1900" dirty="0" smtClean="0"/>
              <a:t>O Parque Municipal das Mangabeiras, criado em 1966 e implantado em 1982;</a:t>
            </a:r>
          </a:p>
          <a:p>
            <a:pPr lvl="1" algn="just"/>
            <a:r>
              <a:rPr lang="pt-BR" sz="1900" dirty="0" smtClean="0"/>
              <a:t>O Parque da Serra do Curral, formalizado em 1999 e implantado em 2012;</a:t>
            </a:r>
          </a:p>
          <a:p>
            <a:pPr lvl="1" algn="just"/>
            <a:r>
              <a:rPr lang="pt-BR" sz="1900" dirty="0" smtClean="0"/>
              <a:t>O Parque Fort Lauderdale, criado em 2003 e com características de reserva (sem implantação).</a:t>
            </a:r>
          </a:p>
          <a:p>
            <a:pPr algn="just"/>
            <a:r>
              <a:rPr lang="pt-BR" sz="2200" dirty="0" smtClean="0"/>
              <a:t>Somados, os três possuem 315,3 hectares, sendo a maior área de preservação municipal de Belo Horizonte.</a:t>
            </a:r>
          </a:p>
          <a:p>
            <a:pPr algn="just"/>
            <a:r>
              <a:rPr lang="pt-BR" sz="2200" dirty="0" smtClean="0"/>
              <a:t>Eles estão limitados por mineradoras em suas divisas a oeste, sul e leste.</a:t>
            </a:r>
          </a:p>
          <a:p>
            <a:pPr lvl="1" algn="just"/>
            <a:r>
              <a:rPr lang="pt-BR" sz="1900" dirty="0" smtClean="0"/>
              <a:t>Magnesita/Lagoa Seca (oeste), Vale/MBR (sul) e EMPABRA (leste)</a:t>
            </a:r>
          </a:p>
          <a:p>
            <a:pPr algn="just"/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6996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6492588" y="377280"/>
            <a:ext cx="1055341" cy="5894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14392" y="328390"/>
            <a:ext cx="1933458" cy="63388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79" y="260648"/>
            <a:ext cx="8822409" cy="6237312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142079" y="3072673"/>
            <a:ext cx="2561368" cy="1854901"/>
            <a:chOff x="1249731" y="3138055"/>
            <a:chExt cx="3145810" cy="2039486"/>
          </a:xfrm>
        </p:grpSpPr>
        <p:sp>
          <p:nvSpPr>
            <p:cNvPr id="9" name="CaixaDeTexto 8"/>
            <p:cNvSpPr txBox="1"/>
            <p:nvPr/>
          </p:nvSpPr>
          <p:spPr>
            <a:xfrm>
              <a:off x="1249731" y="4771456"/>
              <a:ext cx="3145810" cy="406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92D050"/>
                  </a:solidFill>
                </a:rPr>
                <a:t>Magnesita / Lagoa Seca</a:t>
              </a:r>
              <a:endParaRPr lang="pt-BR" b="1" dirty="0">
                <a:solidFill>
                  <a:srgbClr val="92D050"/>
                </a:solidFill>
              </a:endParaRPr>
            </a:p>
          </p:txBody>
        </p:sp>
        <p:grpSp>
          <p:nvGrpSpPr>
            <p:cNvPr id="10" name="Grupo 9"/>
            <p:cNvGrpSpPr/>
            <p:nvPr/>
          </p:nvGrpSpPr>
          <p:grpSpPr>
            <a:xfrm>
              <a:off x="1330035" y="3138055"/>
              <a:ext cx="1841953" cy="1680028"/>
              <a:chOff x="1330035" y="3138055"/>
              <a:chExt cx="1841953" cy="1680028"/>
            </a:xfrm>
          </p:grpSpPr>
          <p:sp>
            <p:nvSpPr>
              <p:cNvPr id="11" name="Elipse 10"/>
              <p:cNvSpPr/>
              <p:nvPr/>
            </p:nvSpPr>
            <p:spPr>
              <a:xfrm>
                <a:off x="1330035" y="3138055"/>
                <a:ext cx="1841953" cy="1282311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cxnSp>
            <p:nvCxnSpPr>
              <p:cNvPr id="12" name="Conector reto 11"/>
              <p:cNvCxnSpPr/>
              <p:nvPr/>
            </p:nvCxnSpPr>
            <p:spPr>
              <a:xfrm flipH="1" flipV="1">
                <a:off x="2251011" y="4425177"/>
                <a:ext cx="207169" cy="392906"/>
              </a:xfrm>
              <a:prstGeom prst="line">
                <a:avLst/>
              </a:prstGeom>
              <a:ln w="1905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Grupo 12"/>
          <p:cNvGrpSpPr/>
          <p:nvPr/>
        </p:nvGrpSpPr>
        <p:grpSpPr>
          <a:xfrm>
            <a:off x="3926333" y="4187326"/>
            <a:ext cx="3621596" cy="1275813"/>
            <a:chOff x="5025192" y="4329676"/>
            <a:chExt cx="4447957" cy="1402772"/>
          </a:xfrm>
        </p:grpSpPr>
        <p:sp>
          <p:nvSpPr>
            <p:cNvPr id="14" name="CaixaDeTexto 13"/>
            <p:cNvSpPr txBox="1"/>
            <p:nvPr/>
          </p:nvSpPr>
          <p:spPr>
            <a:xfrm>
              <a:off x="7932459" y="5227516"/>
              <a:ext cx="1540690" cy="406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92D050"/>
                  </a:solidFill>
                </a:rPr>
                <a:t>Vale / MBR</a:t>
              </a:r>
              <a:endParaRPr lang="pt-BR" b="1" dirty="0">
                <a:solidFill>
                  <a:srgbClr val="92D050"/>
                </a:solidFill>
              </a:endParaRPr>
            </a:p>
          </p:txBody>
        </p:sp>
        <p:grpSp>
          <p:nvGrpSpPr>
            <p:cNvPr id="15" name="Grupo 14"/>
            <p:cNvGrpSpPr/>
            <p:nvPr/>
          </p:nvGrpSpPr>
          <p:grpSpPr>
            <a:xfrm>
              <a:off x="5025192" y="4329676"/>
              <a:ext cx="3265499" cy="1402772"/>
              <a:chOff x="5025192" y="4329676"/>
              <a:chExt cx="3265499" cy="1402772"/>
            </a:xfrm>
          </p:grpSpPr>
          <p:sp>
            <p:nvSpPr>
              <p:cNvPr id="16" name="Elipse 15"/>
              <p:cNvSpPr/>
              <p:nvPr/>
            </p:nvSpPr>
            <p:spPr>
              <a:xfrm>
                <a:off x="5025192" y="4329676"/>
                <a:ext cx="2899607" cy="1402772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cxnSp>
            <p:nvCxnSpPr>
              <p:cNvPr id="17" name="Conector reto 16"/>
              <p:cNvCxnSpPr/>
              <p:nvPr/>
            </p:nvCxnSpPr>
            <p:spPr>
              <a:xfrm flipH="1" flipV="1">
                <a:off x="7924799" y="4953001"/>
                <a:ext cx="365892" cy="392906"/>
              </a:xfrm>
              <a:prstGeom prst="line">
                <a:avLst/>
              </a:prstGeom>
              <a:ln w="1905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" name="Grupo 17"/>
          <p:cNvGrpSpPr/>
          <p:nvPr/>
        </p:nvGrpSpPr>
        <p:grpSpPr>
          <a:xfrm>
            <a:off x="6558039" y="3081731"/>
            <a:ext cx="2360905" cy="1860493"/>
            <a:chOff x="7985682" y="3203265"/>
            <a:chExt cx="2899607" cy="2045634"/>
          </a:xfrm>
        </p:grpSpPr>
        <p:sp>
          <p:nvSpPr>
            <p:cNvPr id="19" name="CaixaDeTexto 18"/>
            <p:cNvSpPr txBox="1"/>
            <p:nvPr/>
          </p:nvSpPr>
          <p:spPr>
            <a:xfrm>
              <a:off x="8635408" y="4842814"/>
              <a:ext cx="1508953" cy="406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92D050"/>
                  </a:solidFill>
                </a:rPr>
                <a:t>EMPABRA</a:t>
              </a:r>
              <a:endParaRPr lang="pt-BR" b="1" dirty="0">
                <a:solidFill>
                  <a:srgbClr val="92D050"/>
                </a:solidFill>
              </a:endParaRPr>
            </a:p>
          </p:txBody>
        </p:sp>
        <p:grpSp>
          <p:nvGrpSpPr>
            <p:cNvPr id="20" name="Grupo 19"/>
            <p:cNvGrpSpPr/>
            <p:nvPr/>
          </p:nvGrpSpPr>
          <p:grpSpPr>
            <a:xfrm>
              <a:off x="7985682" y="3203265"/>
              <a:ext cx="2899607" cy="1699729"/>
              <a:chOff x="7985682" y="3203265"/>
              <a:chExt cx="2899607" cy="1699729"/>
            </a:xfrm>
          </p:grpSpPr>
          <p:sp>
            <p:nvSpPr>
              <p:cNvPr id="21" name="Elipse 20"/>
              <p:cNvSpPr/>
              <p:nvPr/>
            </p:nvSpPr>
            <p:spPr>
              <a:xfrm>
                <a:off x="7985682" y="3203265"/>
                <a:ext cx="2899607" cy="1272351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cxnSp>
            <p:nvCxnSpPr>
              <p:cNvPr id="22" name="Conector reto 21"/>
              <p:cNvCxnSpPr/>
              <p:nvPr/>
            </p:nvCxnSpPr>
            <p:spPr>
              <a:xfrm flipV="1">
                <a:off x="9465489" y="4482001"/>
                <a:ext cx="0" cy="420993"/>
              </a:xfrm>
              <a:prstGeom prst="line">
                <a:avLst/>
              </a:prstGeom>
              <a:ln w="1905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35187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323528" y="609600"/>
            <a:ext cx="8064896" cy="875184"/>
          </a:xfrm>
        </p:spPr>
        <p:txBody>
          <a:bodyPr>
            <a:normAutofit fontScale="90000"/>
          </a:bodyPr>
          <a:lstStyle/>
          <a:p>
            <a:pPr algn="l"/>
            <a:r>
              <a:rPr lang="pt-BR" sz="3500" b="1" dirty="0" smtClean="0"/>
              <a:t>Impactos geralmente associados à mineração</a:t>
            </a:r>
            <a:endParaRPr lang="pt-BR" sz="3500" b="1" dirty="0"/>
          </a:p>
        </p:txBody>
      </p:sp>
      <p:sp>
        <p:nvSpPr>
          <p:cNvPr id="7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529114"/>
            <a:ext cx="7920880" cy="4708198"/>
          </a:xfrm>
        </p:spPr>
        <p:txBody>
          <a:bodyPr>
            <a:normAutofit/>
          </a:bodyPr>
          <a:lstStyle/>
          <a:p>
            <a:pPr algn="just"/>
            <a:r>
              <a:rPr lang="pt-BR" sz="2200" dirty="0" smtClean="0"/>
              <a:t>Degradação visual da paisage</a:t>
            </a:r>
            <a:r>
              <a:rPr lang="pt-BR" sz="2200" dirty="0"/>
              <a:t>m</a:t>
            </a:r>
            <a:r>
              <a:rPr lang="pt-BR" sz="2200" dirty="0" smtClean="0"/>
              <a:t>;</a:t>
            </a:r>
          </a:p>
          <a:p>
            <a:pPr algn="just"/>
            <a:r>
              <a:rPr lang="pt-BR" sz="2200" dirty="0" smtClean="0"/>
              <a:t>Danos associados a ruídos e vibração;</a:t>
            </a:r>
          </a:p>
          <a:p>
            <a:pPr algn="just"/>
            <a:r>
              <a:rPr lang="pt-BR" sz="2200" dirty="0" smtClean="0"/>
              <a:t>Contaminação das águas, tanto superficiais quanto subsuperficiais;</a:t>
            </a:r>
          </a:p>
          <a:p>
            <a:pPr algn="just"/>
            <a:r>
              <a:rPr lang="pt-BR" sz="2200" dirty="0" smtClean="0"/>
              <a:t>Redução do volume de água nas nascentes;</a:t>
            </a:r>
          </a:p>
          <a:p>
            <a:pPr algn="just"/>
            <a:r>
              <a:rPr lang="pt-BR" sz="2200" dirty="0" smtClean="0"/>
              <a:t>Destruição de ecossistemas no local da exploração;</a:t>
            </a:r>
          </a:p>
          <a:p>
            <a:pPr algn="just"/>
            <a:r>
              <a:rPr lang="pt-BR" sz="2200" dirty="0" smtClean="0"/>
              <a:t>Acúmulo de rejeitos e estéreis;</a:t>
            </a:r>
          </a:p>
          <a:p>
            <a:pPr algn="just"/>
            <a:r>
              <a:rPr lang="pt-BR" sz="2200" dirty="0" smtClean="0"/>
              <a:t>Perda de conectividade entre ecossistemas;</a:t>
            </a:r>
          </a:p>
          <a:p>
            <a:pPr lvl="1" algn="just"/>
            <a:r>
              <a:rPr lang="pt-BR" sz="2400" b="1" dirty="0" smtClean="0">
                <a:solidFill>
                  <a:srgbClr val="FF0000"/>
                </a:solidFill>
              </a:rPr>
              <a:t>Não existem estudos específicos elaborados para os parques municipais na região</a:t>
            </a:r>
          </a:p>
          <a:p>
            <a:pPr algn="just"/>
            <a:endParaRPr lang="pt-BR" sz="2200" dirty="0" smtClean="0"/>
          </a:p>
          <a:p>
            <a:pPr algn="just"/>
            <a:endParaRPr lang="pt-BR" sz="2200" dirty="0" smtClean="0"/>
          </a:p>
        </p:txBody>
      </p:sp>
    </p:spTree>
    <p:extLst>
      <p:ext uri="{BB962C8B-B14F-4D97-AF65-F5344CB8AC3E}">
        <p14:creationId xmlns:p14="http://schemas.microsoft.com/office/powerpoint/2010/main" val="260331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15138" cy="6858000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4860032" y="764704"/>
            <a:ext cx="1717825" cy="3825716"/>
            <a:chOff x="4860032" y="764704"/>
            <a:chExt cx="1717825" cy="3825716"/>
          </a:xfrm>
        </p:grpSpPr>
        <p:sp>
          <p:nvSpPr>
            <p:cNvPr id="10" name="CaixaDeTexto 9"/>
            <p:cNvSpPr txBox="1"/>
            <p:nvPr/>
          </p:nvSpPr>
          <p:spPr>
            <a:xfrm>
              <a:off x="5322096" y="764704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EMPABRA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4860032" y="4221088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Vale/MBR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  <p:sp>
        <p:nvSpPr>
          <p:cNvPr id="14" name="CaixaDeTexto 13"/>
          <p:cNvSpPr txBox="1"/>
          <p:nvPr/>
        </p:nvSpPr>
        <p:spPr>
          <a:xfrm>
            <a:off x="7287522" y="2924944"/>
            <a:ext cx="18040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Histórico:</a:t>
            </a:r>
            <a:r>
              <a:rPr lang="pt-BR" dirty="0" smtClean="0"/>
              <a:t> área dos parques em 1953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387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4" y="764704"/>
            <a:ext cx="7018140" cy="539441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4058571" y="1515292"/>
            <a:ext cx="3040931" cy="3507176"/>
            <a:chOff x="4058571" y="1515292"/>
            <a:chExt cx="3040931" cy="3507176"/>
          </a:xfrm>
        </p:grpSpPr>
        <p:sp>
          <p:nvSpPr>
            <p:cNvPr id="10" name="CaixaDeTexto 9"/>
            <p:cNvSpPr txBox="1"/>
            <p:nvPr/>
          </p:nvSpPr>
          <p:spPr>
            <a:xfrm>
              <a:off x="5843741" y="1515292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EMPABRA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4058571" y="4653136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Vale/MBR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  <p:sp>
        <p:nvSpPr>
          <p:cNvPr id="12" name="CaixaDeTexto 11"/>
          <p:cNvSpPr txBox="1"/>
          <p:nvPr/>
        </p:nvSpPr>
        <p:spPr>
          <a:xfrm>
            <a:off x="7287522" y="2924944"/>
            <a:ext cx="18040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Histórico:</a:t>
            </a:r>
            <a:r>
              <a:rPr lang="pt-BR" dirty="0" smtClean="0"/>
              <a:t> área dos parques em 1989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217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7287523" cy="481220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7287522" y="2924944"/>
            <a:ext cx="18040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Histórico:</a:t>
            </a:r>
            <a:r>
              <a:rPr lang="pt-BR" dirty="0" smtClean="0"/>
              <a:t> área dos parques em 2015</a:t>
            </a:r>
            <a:endParaRPr lang="pt-BR" dirty="0"/>
          </a:p>
        </p:txBody>
      </p:sp>
      <p:grpSp>
        <p:nvGrpSpPr>
          <p:cNvPr id="13" name="Grupo 12"/>
          <p:cNvGrpSpPr/>
          <p:nvPr/>
        </p:nvGrpSpPr>
        <p:grpSpPr>
          <a:xfrm>
            <a:off x="3643761" y="1916832"/>
            <a:ext cx="3480144" cy="3465676"/>
            <a:chOff x="3643761" y="1916832"/>
            <a:chExt cx="3480144" cy="3465676"/>
          </a:xfrm>
        </p:grpSpPr>
        <p:sp>
          <p:nvSpPr>
            <p:cNvPr id="10" name="CaixaDeTexto 9"/>
            <p:cNvSpPr txBox="1"/>
            <p:nvPr/>
          </p:nvSpPr>
          <p:spPr>
            <a:xfrm>
              <a:off x="5868144" y="1916832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EMPABRA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3643761" y="5013176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Vale/MBR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94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498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043608" y="3225582"/>
            <a:ext cx="7520457" cy="932790"/>
            <a:chOff x="1043608" y="3225582"/>
            <a:chExt cx="7520457" cy="932790"/>
          </a:xfrm>
        </p:grpSpPr>
        <p:sp>
          <p:nvSpPr>
            <p:cNvPr id="14" name="CaixaDeTexto 13"/>
            <p:cNvSpPr txBox="1"/>
            <p:nvPr/>
          </p:nvSpPr>
          <p:spPr>
            <a:xfrm>
              <a:off x="7308304" y="3789040"/>
              <a:ext cx="1255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EMPABRA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1043608" y="3225582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PE da Baleia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960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043608" y="3225582"/>
            <a:ext cx="7520457" cy="932790"/>
            <a:chOff x="1043608" y="3225582"/>
            <a:chExt cx="7520457" cy="932790"/>
          </a:xfrm>
        </p:grpSpPr>
        <p:sp>
          <p:nvSpPr>
            <p:cNvPr id="14" name="CaixaDeTexto 13"/>
            <p:cNvSpPr txBox="1"/>
            <p:nvPr/>
          </p:nvSpPr>
          <p:spPr>
            <a:xfrm>
              <a:off x="6012160" y="3789040"/>
              <a:ext cx="25519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FFFF00"/>
                  </a:solidFill>
                </a:rPr>
                <a:t>Parque das Mangabeiras 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1043608" y="3225582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EMPABRA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658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8473"/>
            <a:ext cx="9144000" cy="480105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1115616" y="2782669"/>
            <a:ext cx="7757640" cy="2061712"/>
            <a:chOff x="1115616" y="2782669"/>
            <a:chExt cx="7757640" cy="2061712"/>
          </a:xfrm>
        </p:grpSpPr>
        <p:sp>
          <p:nvSpPr>
            <p:cNvPr id="14" name="CaixaDeTexto 13"/>
            <p:cNvSpPr txBox="1"/>
            <p:nvPr/>
          </p:nvSpPr>
          <p:spPr>
            <a:xfrm>
              <a:off x="7145064" y="2782669"/>
              <a:ext cx="172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FFFF00"/>
                  </a:solidFill>
                </a:rPr>
                <a:t>Parque Fort</a:t>
              </a:r>
            </a:p>
            <a:p>
              <a:pPr algn="ctr"/>
              <a:r>
                <a:rPr lang="pt-BR" b="1" dirty="0" smtClean="0">
                  <a:solidFill>
                    <a:srgbClr val="FFFF00"/>
                  </a:solidFill>
                </a:rPr>
                <a:t>Lauderdale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1115616" y="3551719"/>
              <a:ext cx="1368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b="1" dirty="0" smtClean="0">
                  <a:solidFill>
                    <a:srgbClr val="FFFF00"/>
                  </a:solidFill>
                </a:rPr>
                <a:t>Magnesita / Lagoa Seca</a:t>
              </a:r>
              <a:endParaRPr lang="pt-BR" dirty="0">
                <a:solidFill>
                  <a:srgbClr val="FFFF00"/>
                </a:solidFill>
              </a:endParaRP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5508104" y="4198050"/>
              <a:ext cx="172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 smtClean="0">
                  <a:solidFill>
                    <a:srgbClr val="FFFF00"/>
                  </a:solidFill>
                </a:rPr>
                <a:t>Parque da Serra do Curral</a:t>
              </a:r>
              <a:endParaRPr lang="pt-BR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145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7243913" cy="5432935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7287522" y="2924944"/>
            <a:ext cx="1804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Potencial:</a:t>
            </a:r>
            <a:r>
              <a:rPr lang="pt-BR" dirty="0" smtClean="0"/>
              <a:t> vista da lavra da FERROBEL em 1977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056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596336" y="116632"/>
            <a:ext cx="129614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 descr="FPZ_PB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8140" y="67742"/>
            <a:ext cx="2125860" cy="696962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7287522" y="2924944"/>
            <a:ext cx="18040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Potencial:</a:t>
            </a:r>
            <a:r>
              <a:rPr lang="pt-BR" dirty="0" smtClean="0"/>
              <a:t> vista do Parque das Mangabeiras, no local onde a FERROBEL estava instalada</a:t>
            </a: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7287522" cy="484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7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71800" y="1484784"/>
            <a:ext cx="3816424" cy="3240360"/>
          </a:xfrm>
          <a:prstGeom prst="rect">
            <a:avLst/>
          </a:prstGeom>
          <a:solidFill>
            <a:srgbClr val="00A2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 descr="fpmzb_branca_horiz - fundo trans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4347" y="2673094"/>
            <a:ext cx="5035306" cy="151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272</Words>
  <Application>Microsoft Office PowerPoint</Application>
  <PresentationFormat>Apresentação na tela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Contextualização</vt:lpstr>
      <vt:lpstr>Apresentação do PowerPoint</vt:lpstr>
      <vt:lpstr>Impactos geralmente associados à mineração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Luis Otávio Gonçalves Costa</cp:lastModifiedBy>
  <cp:revision>22</cp:revision>
  <dcterms:created xsi:type="dcterms:W3CDTF">2017-02-07T13:32:31Z</dcterms:created>
  <dcterms:modified xsi:type="dcterms:W3CDTF">2018-10-16T13:26:29Z</dcterms:modified>
</cp:coreProperties>
</file>