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embeddedFontLst>
    <p:embeddedFont>
      <p:font typeface="Vidaloka" panose="020B0604020202020204" charset="0"/>
      <p:regular r:id="rId14"/>
    </p:embeddedFont>
    <p:embeddedFont>
      <p:font typeface="Candara" panose="020E0502030303020204" pitchFamily="34" charset="0"/>
      <p:regular r:id="rId15"/>
      <p:bold r:id="rId16"/>
      <p:italic r:id="rId17"/>
      <p:boldItalic r:id="rId18"/>
    </p:embeddedFont>
    <p:embeddedFont>
      <p:font typeface="Comfortaa" panose="020B0604020202020204" charset="0"/>
      <p:regular r:id="rId19"/>
      <p:bold r:id="rId20"/>
    </p:embeddedFont>
    <p:embeddedFont>
      <p:font typeface="Montserrat" panose="020B060402020202020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30" d="100"/>
          <a:sy n="130" d="100"/>
        </p:scale>
        <p:origin x="48" y="-3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2654372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5ed75ccf_0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5ed75ccf_0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40bacb2c9c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40bacb2c9c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be0ebfc8e8_1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be0ebfc8e8_1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be0ebfc8e8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be0ebfc8e8_1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459750" y="1991850"/>
            <a:ext cx="62247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ctrTitle"/>
          </p:nvPr>
        </p:nvSpPr>
        <p:spPr>
          <a:xfrm>
            <a:off x="2430750" y="1583350"/>
            <a:ext cx="42825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2430600" y="2840050"/>
            <a:ext cx="42825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cxnSp>
        <p:nvCxnSpPr>
          <p:cNvPr id="16" name="Google Shape;16;p3"/>
          <p:cNvCxnSpPr/>
          <p:nvPr/>
        </p:nvCxnSpPr>
        <p:spPr>
          <a:xfrm>
            <a:off x="4300500" y="912400"/>
            <a:ext cx="543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" name="Google Shape;17;p3"/>
          <p:cNvSpPr/>
          <p:nvPr/>
        </p:nvSpPr>
        <p:spPr>
          <a:xfrm>
            <a:off x="4499225" y="839775"/>
            <a:ext cx="145200" cy="145200"/>
          </a:xfrm>
          <a:prstGeom prst="mathMultiply">
            <a:avLst>
              <a:gd name="adj1" fmla="val 1738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2291975" y="1640600"/>
            <a:ext cx="4560000" cy="31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Font typeface="Vidaloka"/>
              <a:buChar char="▪"/>
              <a:defRPr>
                <a:latin typeface="Vidaloka"/>
                <a:ea typeface="Vidaloka"/>
                <a:cs typeface="Vidaloka"/>
                <a:sym typeface="Vidaloka"/>
              </a:defRPr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Vidaloka"/>
              <a:buChar char="⬞"/>
              <a:defRPr>
                <a:latin typeface="Vidaloka"/>
                <a:ea typeface="Vidaloka"/>
                <a:cs typeface="Vidaloka"/>
                <a:sym typeface="Vidaloka"/>
              </a:defRPr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Vidaloka"/>
              <a:buChar char="⬞"/>
              <a:defRPr>
                <a:latin typeface="Vidaloka"/>
                <a:ea typeface="Vidaloka"/>
                <a:cs typeface="Vidaloka"/>
                <a:sym typeface="Vidaloka"/>
              </a:defRPr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Vidaloka"/>
              <a:buChar char="⬞"/>
              <a:defRPr>
                <a:latin typeface="Vidaloka"/>
                <a:ea typeface="Vidaloka"/>
                <a:cs typeface="Vidaloka"/>
                <a:sym typeface="Vidaloka"/>
              </a:defRPr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Vidaloka"/>
              <a:buChar char="⬞"/>
              <a:defRPr>
                <a:latin typeface="Vidaloka"/>
                <a:ea typeface="Vidaloka"/>
                <a:cs typeface="Vidaloka"/>
                <a:sym typeface="Vidaloka"/>
              </a:defRPr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Vidaloka"/>
              <a:buChar char="⬞"/>
              <a:defRPr>
                <a:latin typeface="Vidaloka"/>
                <a:ea typeface="Vidaloka"/>
                <a:cs typeface="Vidaloka"/>
                <a:sym typeface="Vidaloka"/>
              </a:defRPr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Vidaloka"/>
              <a:buChar char="⬞"/>
              <a:defRPr>
                <a:latin typeface="Vidaloka"/>
                <a:ea typeface="Vidaloka"/>
                <a:cs typeface="Vidaloka"/>
                <a:sym typeface="Vidaloka"/>
              </a:defRPr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Font typeface="Vidaloka"/>
              <a:buChar char="⬞"/>
              <a:defRPr>
                <a:latin typeface="Vidaloka"/>
                <a:ea typeface="Vidaloka"/>
                <a:cs typeface="Vidaloka"/>
                <a:sym typeface="Vidaloka"/>
              </a:defRPr>
            </a:lvl8pPr>
            <a:lvl9pPr marL="4114800" lvl="8" indent="-381000" algn="ctr">
              <a:spcBef>
                <a:spcPts val="0"/>
              </a:spcBef>
              <a:spcAft>
                <a:spcPts val="0"/>
              </a:spcAft>
              <a:buSzPts val="2400"/>
              <a:buFont typeface="Vidaloka"/>
              <a:buChar char="⬞"/>
              <a:defRPr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endParaRPr/>
          </a:p>
        </p:txBody>
      </p:sp>
      <p:sp>
        <p:nvSpPr>
          <p:cNvPr id="20" name="Google Shape;20;p4"/>
          <p:cNvSpPr txBox="1"/>
          <p:nvPr/>
        </p:nvSpPr>
        <p:spPr>
          <a:xfrm>
            <a:off x="3593400" y="857569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>
                <a:solidFill>
                  <a:srgbClr val="FFFFFF"/>
                </a:solidFill>
              </a:rPr>
              <a:t>“</a:t>
            </a:r>
            <a:endParaRPr sz="7200" b="1">
              <a:solidFill>
                <a:srgbClr val="FFFFFF"/>
              </a:solidFill>
            </a:endParaRPr>
          </a:p>
        </p:txBody>
      </p:sp>
      <p:sp>
        <p:nvSpPr>
          <p:cNvPr id="21" name="Google Shape;21;p4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cxnSp>
        <p:nvCxnSpPr>
          <p:cNvPr id="22" name="Google Shape;22;p4"/>
          <p:cNvCxnSpPr/>
          <p:nvPr/>
        </p:nvCxnSpPr>
        <p:spPr>
          <a:xfrm>
            <a:off x="4300500" y="912400"/>
            <a:ext cx="543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3" name="Google Shape;23;p4"/>
          <p:cNvSpPr/>
          <p:nvPr/>
        </p:nvSpPr>
        <p:spPr>
          <a:xfrm>
            <a:off x="4499225" y="839775"/>
            <a:ext cx="145200" cy="145200"/>
          </a:xfrm>
          <a:prstGeom prst="mathMultiply">
            <a:avLst>
              <a:gd name="adj1" fmla="val 1738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327750" y="983975"/>
            <a:ext cx="8488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807300" y="1568225"/>
            <a:ext cx="7529400" cy="281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▪"/>
              <a:defRPr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⬞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⬞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⬞"/>
              <a:defRPr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⬞"/>
              <a:defRPr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⬞"/>
              <a:defRPr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⬞"/>
              <a:defRPr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⬞"/>
              <a:defRPr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⬞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cxnSp>
        <p:nvCxnSpPr>
          <p:cNvPr id="28" name="Google Shape;28;p5"/>
          <p:cNvCxnSpPr/>
          <p:nvPr/>
        </p:nvCxnSpPr>
        <p:spPr>
          <a:xfrm>
            <a:off x="4300500" y="912400"/>
            <a:ext cx="543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" name="Google Shape;29;p5"/>
          <p:cNvSpPr/>
          <p:nvPr/>
        </p:nvSpPr>
        <p:spPr>
          <a:xfrm>
            <a:off x="4499225" y="839775"/>
            <a:ext cx="145200" cy="145200"/>
          </a:xfrm>
          <a:prstGeom prst="mathMultiply">
            <a:avLst>
              <a:gd name="adj1" fmla="val 1738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+ image">
  <p:cSld name="TITLE_AND_BODY_1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/>
          <p:nvPr/>
        </p:nvSpPr>
        <p:spPr>
          <a:xfrm>
            <a:off x="327750" y="322200"/>
            <a:ext cx="4244400" cy="4499100"/>
          </a:xfrm>
          <a:prstGeom prst="rect">
            <a:avLst/>
          </a:prstGeom>
          <a:gradFill>
            <a:gsLst>
              <a:gs pos="0">
                <a:srgbClr val="FF0066"/>
              </a:gs>
              <a:gs pos="100000">
                <a:srgbClr val="800080"/>
              </a:gs>
            </a:gsLst>
            <a:lin ang="2700006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327750" y="983975"/>
            <a:ext cx="42444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807300" y="1568225"/>
            <a:ext cx="3282300" cy="281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sldNum" idx="12"/>
          </p:nvPr>
        </p:nvSpPr>
        <p:spPr>
          <a:xfrm>
            <a:off x="217860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cxnSp>
        <p:nvCxnSpPr>
          <p:cNvPr id="35" name="Google Shape;35;p6"/>
          <p:cNvCxnSpPr/>
          <p:nvPr/>
        </p:nvCxnSpPr>
        <p:spPr>
          <a:xfrm>
            <a:off x="2181450" y="912400"/>
            <a:ext cx="543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" name="Google Shape;36;p6"/>
          <p:cNvSpPr/>
          <p:nvPr/>
        </p:nvSpPr>
        <p:spPr>
          <a:xfrm>
            <a:off x="2380175" y="839775"/>
            <a:ext cx="145200" cy="145200"/>
          </a:xfrm>
          <a:prstGeom prst="mathMultiply">
            <a:avLst>
              <a:gd name="adj1" fmla="val 1738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>
            <a:spLocks noGrp="1"/>
          </p:cNvSpPr>
          <p:nvPr>
            <p:ph type="title"/>
          </p:nvPr>
        </p:nvSpPr>
        <p:spPr>
          <a:xfrm>
            <a:off x="327750" y="983975"/>
            <a:ext cx="8488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1"/>
          </p:nvPr>
        </p:nvSpPr>
        <p:spPr>
          <a:xfrm>
            <a:off x="959000" y="1658700"/>
            <a:ext cx="3507300" cy="276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2"/>
          </p:nvPr>
        </p:nvSpPr>
        <p:spPr>
          <a:xfrm>
            <a:off x="4677601" y="1658700"/>
            <a:ext cx="3507300" cy="276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⬞"/>
              <a:defRPr sz="18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cxnSp>
        <p:nvCxnSpPr>
          <p:cNvPr id="42" name="Google Shape;42;p7"/>
          <p:cNvCxnSpPr/>
          <p:nvPr/>
        </p:nvCxnSpPr>
        <p:spPr>
          <a:xfrm>
            <a:off x="4300500" y="912400"/>
            <a:ext cx="543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" name="Google Shape;43;p7"/>
          <p:cNvSpPr/>
          <p:nvPr/>
        </p:nvSpPr>
        <p:spPr>
          <a:xfrm>
            <a:off x="4499225" y="839775"/>
            <a:ext cx="145200" cy="145200"/>
          </a:xfrm>
          <a:prstGeom prst="mathMultiply">
            <a:avLst>
              <a:gd name="adj1" fmla="val 1738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8"/>
          <p:cNvSpPr txBox="1">
            <a:spLocks noGrp="1"/>
          </p:cNvSpPr>
          <p:nvPr>
            <p:ph type="title"/>
          </p:nvPr>
        </p:nvSpPr>
        <p:spPr>
          <a:xfrm>
            <a:off x="327750" y="983975"/>
            <a:ext cx="8488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1"/>
          </p:nvPr>
        </p:nvSpPr>
        <p:spPr>
          <a:xfrm>
            <a:off x="629475" y="1606625"/>
            <a:ext cx="2520900" cy="276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▪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body" idx="2"/>
          </p:nvPr>
        </p:nvSpPr>
        <p:spPr>
          <a:xfrm>
            <a:off x="3279489" y="1606625"/>
            <a:ext cx="2520900" cy="276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▪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3"/>
          </p:nvPr>
        </p:nvSpPr>
        <p:spPr>
          <a:xfrm>
            <a:off x="5929502" y="1606625"/>
            <a:ext cx="2520900" cy="276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600"/>
              </a:spcBef>
              <a:spcAft>
                <a:spcPts val="0"/>
              </a:spcAft>
              <a:buSzPts val="1400"/>
              <a:buChar char="▪"/>
              <a:defRPr sz="140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⬞"/>
              <a:defRPr sz="1400"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cxnSp>
        <p:nvCxnSpPr>
          <p:cNvPr id="50" name="Google Shape;50;p8"/>
          <p:cNvCxnSpPr/>
          <p:nvPr/>
        </p:nvCxnSpPr>
        <p:spPr>
          <a:xfrm>
            <a:off x="4300500" y="912400"/>
            <a:ext cx="543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" name="Google Shape;51;p8"/>
          <p:cNvSpPr/>
          <p:nvPr/>
        </p:nvSpPr>
        <p:spPr>
          <a:xfrm>
            <a:off x="4499225" y="839775"/>
            <a:ext cx="145200" cy="145200"/>
          </a:xfrm>
          <a:prstGeom prst="mathMultiply">
            <a:avLst>
              <a:gd name="adj1" fmla="val 1738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327750" y="983975"/>
            <a:ext cx="8488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cxnSp>
        <p:nvCxnSpPr>
          <p:cNvPr id="55" name="Google Shape;55;p9"/>
          <p:cNvCxnSpPr/>
          <p:nvPr/>
        </p:nvCxnSpPr>
        <p:spPr>
          <a:xfrm>
            <a:off x="4300500" y="912400"/>
            <a:ext cx="543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6" name="Google Shape;56;p9"/>
          <p:cNvSpPr/>
          <p:nvPr/>
        </p:nvSpPr>
        <p:spPr>
          <a:xfrm>
            <a:off x="4499225" y="839775"/>
            <a:ext cx="145200" cy="145200"/>
          </a:xfrm>
          <a:prstGeom prst="mathMultiply">
            <a:avLst>
              <a:gd name="adj1" fmla="val 1738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0"/>
          <p:cNvSpPr txBox="1">
            <a:spLocks noGrp="1"/>
          </p:cNvSpPr>
          <p:nvPr>
            <p:ph type="body" idx="1"/>
          </p:nvPr>
        </p:nvSpPr>
        <p:spPr>
          <a:xfrm>
            <a:off x="457200" y="4177709"/>
            <a:ext cx="8229600" cy="5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 algn="ctr">
              <a:spcBef>
                <a:spcPts val="360"/>
              </a:spcBef>
              <a:spcAft>
                <a:spcPts val="0"/>
              </a:spcAft>
              <a:buSzPts val="1200"/>
              <a:buNone/>
              <a:defRPr sz="1200"/>
            </a:lvl1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cxnSp>
        <p:nvCxnSpPr>
          <p:cNvPr id="60" name="Google Shape;60;p10"/>
          <p:cNvCxnSpPr/>
          <p:nvPr/>
        </p:nvCxnSpPr>
        <p:spPr>
          <a:xfrm>
            <a:off x="4300500" y="912400"/>
            <a:ext cx="543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1" name="Google Shape;61;p10"/>
          <p:cNvSpPr/>
          <p:nvPr/>
        </p:nvSpPr>
        <p:spPr>
          <a:xfrm>
            <a:off x="4499225" y="839775"/>
            <a:ext cx="145200" cy="145200"/>
          </a:xfrm>
          <a:prstGeom prst="mathMultiply">
            <a:avLst>
              <a:gd name="adj1" fmla="val 1738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1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cxnSp>
        <p:nvCxnSpPr>
          <p:cNvPr id="64" name="Google Shape;64;p11"/>
          <p:cNvCxnSpPr/>
          <p:nvPr/>
        </p:nvCxnSpPr>
        <p:spPr>
          <a:xfrm>
            <a:off x="4300500" y="912400"/>
            <a:ext cx="543000" cy="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5" name="Google Shape;65;p11"/>
          <p:cNvSpPr/>
          <p:nvPr/>
        </p:nvSpPr>
        <p:spPr>
          <a:xfrm>
            <a:off x="4499225" y="839775"/>
            <a:ext cx="145200" cy="145200"/>
          </a:xfrm>
          <a:prstGeom prst="mathMultiply">
            <a:avLst>
              <a:gd name="adj1" fmla="val 1738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gradFill>
          <a:gsLst>
            <a:gs pos="0">
              <a:srgbClr val="FF0066"/>
            </a:gs>
            <a:gs pos="100000">
              <a:srgbClr val="800080"/>
            </a:gs>
          </a:gsLst>
          <a:lin ang="2698631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27750" y="983975"/>
            <a:ext cx="8488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Vidaloka"/>
              <a:buNone/>
              <a:defRPr sz="18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Vidaloka"/>
              <a:buNone/>
              <a:defRPr sz="18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Vidaloka"/>
              <a:buNone/>
              <a:defRPr sz="18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Vidaloka"/>
              <a:buNone/>
              <a:defRPr sz="18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Vidaloka"/>
              <a:buNone/>
              <a:defRPr sz="18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Vidaloka"/>
              <a:buNone/>
              <a:defRPr sz="18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Vidaloka"/>
              <a:buNone/>
              <a:defRPr sz="18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Vidaloka"/>
              <a:buNone/>
              <a:defRPr sz="18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Vidaloka"/>
              <a:buNone/>
              <a:defRPr sz="1800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07300" y="1568225"/>
            <a:ext cx="7529400" cy="28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Montserrat"/>
              <a:buChar char="▪"/>
              <a:defRPr sz="2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Montserrat"/>
              <a:buChar char="⬞"/>
              <a:defRPr sz="2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Montserrat"/>
              <a:buChar char="⬞"/>
              <a:defRPr sz="2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Montserrat"/>
              <a:buChar char="⬞"/>
              <a:defRPr sz="2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Montserrat"/>
              <a:buChar char="⬞"/>
              <a:defRPr sz="2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Montserrat"/>
              <a:buChar char="⬞"/>
              <a:defRPr sz="2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Montserrat"/>
              <a:buChar char="⬞"/>
              <a:defRPr sz="2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Montserrat"/>
              <a:buChar char="⬞"/>
              <a:defRPr sz="2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Montserrat"/>
              <a:buChar char="⬞"/>
              <a:defRPr sz="24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buNone/>
              <a:defRPr sz="13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>
              <a:buNone/>
              <a:defRPr sz="13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>
              <a:buNone/>
              <a:defRPr sz="13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>
              <a:buNone/>
              <a:defRPr sz="13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>
              <a:buNone/>
              <a:defRPr sz="13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>
              <a:buNone/>
              <a:defRPr sz="13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>
              <a:buNone/>
              <a:defRPr sz="13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>
              <a:buNone/>
              <a:defRPr sz="13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>
              <a:buNone/>
              <a:defRPr sz="130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sp>
        <p:nvSpPr>
          <p:cNvPr id="9" name="Google Shape;9;p1"/>
          <p:cNvSpPr/>
          <p:nvPr/>
        </p:nvSpPr>
        <p:spPr>
          <a:xfrm>
            <a:off x="0" y="0"/>
            <a:ext cx="9144000" cy="5149800"/>
          </a:xfrm>
          <a:prstGeom prst="frame">
            <a:avLst>
              <a:gd name="adj1" fmla="val 6441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2"/>
          <p:cNvPicPr preferRelativeResize="0"/>
          <p:nvPr/>
        </p:nvPicPr>
        <p:blipFill rotWithShape="1">
          <a:blip r:embed="rId3">
            <a:alphaModFix amt="45000"/>
          </a:blip>
          <a:srcRect t="-31507" b="29870"/>
          <a:stretch/>
        </p:blipFill>
        <p:spPr>
          <a:xfrm>
            <a:off x="314438" y="-1683862"/>
            <a:ext cx="8515125" cy="6490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05600" y="3475938"/>
            <a:ext cx="3838575" cy="962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>
            <a:off x="807300" y="616800"/>
            <a:ext cx="7529400" cy="390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3000" b="1" dirty="0">
                <a:latin typeface="Comfortaa"/>
                <a:ea typeface="Comfortaa"/>
                <a:cs typeface="Comfortaa"/>
                <a:sym typeface="Comfortaa"/>
              </a:rPr>
              <a:t>Se você pudesse escolher…</a:t>
            </a:r>
            <a:endParaRPr sz="3000" b="1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3600" b="1" dirty="0">
                <a:latin typeface="Comfortaa"/>
                <a:ea typeface="Comfortaa"/>
                <a:cs typeface="Comfortaa"/>
                <a:sym typeface="Comfortaa"/>
              </a:rPr>
              <a:t>Como teria nascido?</a:t>
            </a:r>
            <a:endParaRPr sz="3600" b="1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r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r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Mudança cultural </a:t>
            </a:r>
            <a:endParaRPr sz="1800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r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sobre o </a:t>
            </a:r>
            <a:r>
              <a:rPr lang="en" b="1" dirty="0">
                <a:latin typeface="Comfortaa"/>
                <a:ea typeface="Comfortaa"/>
                <a:cs typeface="Comfortaa"/>
                <a:sym typeface="Comfortaa"/>
              </a:rPr>
              <a:t>parto</a:t>
            </a: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 e o </a:t>
            </a:r>
            <a:r>
              <a:rPr lang="en" b="1" dirty="0">
                <a:latin typeface="Comfortaa"/>
                <a:ea typeface="Comfortaa"/>
                <a:cs typeface="Comfortaa"/>
                <a:sym typeface="Comfortaa"/>
              </a:rPr>
              <a:t>nascimento</a:t>
            </a:r>
            <a:r>
              <a:rPr lang="en" sz="1800" b="1" dirty="0"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lang="en" sz="1800" dirty="0">
                <a:latin typeface="Comfortaa"/>
                <a:ea typeface="Comfortaa"/>
                <a:cs typeface="Comfortaa"/>
                <a:sym typeface="Comfortaa"/>
              </a:rPr>
              <a:t>no Brasil. </a:t>
            </a:r>
            <a:endParaRPr sz="1800" dirty="0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403648" y="339502"/>
            <a:ext cx="691276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800" dirty="0">
                <a:solidFill>
                  <a:schemeClr val="bg1"/>
                </a:solidFill>
                <a:latin typeface="Comfortaa" panose="020B0604020202020204" charset="0"/>
              </a:rPr>
              <a:t/>
            </a:r>
            <a:br>
              <a:rPr lang="pt-BR" sz="1800" dirty="0">
                <a:solidFill>
                  <a:schemeClr val="bg1"/>
                </a:solidFill>
                <a:latin typeface="Comfortaa" panose="020B0604020202020204" charset="0"/>
              </a:rPr>
            </a:br>
            <a:endParaRPr lang="pt-BR" sz="1800" dirty="0" smtClean="0">
              <a:solidFill>
                <a:schemeClr val="bg1"/>
              </a:solidFill>
              <a:latin typeface="Comfortaa" panose="020B0604020202020204" charset="0"/>
            </a:endParaRPr>
          </a:p>
          <a:p>
            <a:pPr algn="ctr"/>
            <a:r>
              <a:rPr lang="pt-BR" sz="1800" b="1" dirty="0" smtClean="0">
                <a:solidFill>
                  <a:schemeClr val="bg1"/>
                </a:solidFill>
                <a:latin typeface="Comfortaa" panose="020B0604020202020204" charset="0"/>
              </a:rPr>
              <a:t>Direitos </a:t>
            </a:r>
            <a:r>
              <a:rPr lang="pt-BR" sz="1800" b="1" dirty="0">
                <a:solidFill>
                  <a:schemeClr val="bg1"/>
                </a:solidFill>
                <a:latin typeface="Comfortaa" panose="020B0604020202020204" charset="0"/>
              </a:rPr>
              <a:t>das mulheres e das crianças</a:t>
            </a:r>
            <a:endParaRPr lang="pt-BR" sz="1800" dirty="0">
              <a:solidFill>
                <a:schemeClr val="bg1"/>
              </a:solidFill>
              <a:latin typeface="Comfortaa" panose="020B0604020202020204" charset="0"/>
            </a:endParaRPr>
          </a:p>
          <a:p>
            <a:pPr algn="ctr"/>
            <a:r>
              <a:rPr lang="pt-BR" sz="1800" b="1" dirty="0">
                <a:solidFill>
                  <a:schemeClr val="bg1"/>
                </a:solidFill>
                <a:latin typeface="Comfortaa" panose="020B0604020202020204" charset="0"/>
              </a:rPr>
              <a:t>às boas práticas no cuidado com evidências científicas </a:t>
            </a:r>
            <a:endParaRPr lang="pt-BR" sz="1800" dirty="0">
              <a:solidFill>
                <a:schemeClr val="bg1"/>
              </a:solidFill>
              <a:latin typeface="Comfortaa" panose="020B0604020202020204" charset="0"/>
            </a:endParaRPr>
          </a:p>
          <a:p>
            <a:pPr algn="ctr"/>
            <a:r>
              <a:rPr lang="pt-BR" sz="1800" b="1" dirty="0">
                <a:solidFill>
                  <a:schemeClr val="bg1"/>
                </a:solidFill>
                <a:latin typeface="Comfortaa" panose="020B0604020202020204" charset="0"/>
              </a:rPr>
              <a:t>Experiência humana e segurança </a:t>
            </a:r>
            <a:endParaRPr lang="pt-BR" sz="1800" dirty="0">
              <a:solidFill>
                <a:schemeClr val="bg1"/>
              </a:solidFill>
              <a:latin typeface="Comfortaa" panose="020B0604020202020204" charset="0"/>
            </a:endParaRPr>
          </a:p>
          <a:p>
            <a:pPr algn="ctr"/>
            <a:r>
              <a:rPr lang="pt-BR" sz="1800" dirty="0" smtClean="0">
                <a:solidFill>
                  <a:schemeClr val="bg1"/>
                </a:solidFill>
                <a:latin typeface="Comfortaa" panose="020B0604020202020204" charset="0"/>
              </a:rPr>
              <a:t/>
            </a:r>
            <a:br>
              <a:rPr lang="pt-BR" sz="1800" dirty="0" smtClean="0">
                <a:solidFill>
                  <a:schemeClr val="bg1"/>
                </a:solidFill>
                <a:latin typeface="Comfortaa" panose="020B0604020202020204" charset="0"/>
              </a:rPr>
            </a:br>
            <a:endParaRPr lang="pt-BR" sz="1800" b="1" dirty="0" smtClean="0">
              <a:solidFill>
                <a:schemeClr val="bg1"/>
              </a:solidFill>
              <a:latin typeface="Comfortaa" panose="020B0604020202020204" charset="0"/>
            </a:endParaRPr>
          </a:p>
          <a:p>
            <a:pPr algn="ctr"/>
            <a:r>
              <a:rPr lang="pt-BR" sz="1800" b="1" dirty="0" smtClean="0">
                <a:solidFill>
                  <a:schemeClr val="bg1"/>
                </a:solidFill>
                <a:latin typeface="Comfortaa" panose="020B0604020202020204" charset="0"/>
              </a:rPr>
              <a:t>Redução da violência</a:t>
            </a:r>
            <a:endParaRPr lang="pt-BR" sz="1800" dirty="0" smtClean="0">
              <a:solidFill>
                <a:schemeClr val="bg1"/>
              </a:solidFill>
              <a:latin typeface="Comfortaa" panose="020B0604020202020204" charset="0"/>
            </a:endParaRPr>
          </a:p>
          <a:p>
            <a:pPr algn="ctr"/>
            <a:r>
              <a:rPr lang="pt-BR" sz="1800" b="1" dirty="0" smtClean="0">
                <a:solidFill>
                  <a:schemeClr val="bg1"/>
                </a:solidFill>
                <a:latin typeface="Comfortaa" panose="020B0604020202020204" charset="0"/>
              </a:rPr>
              <a:t>da </a:t>
            </a:r>
            <a:r>
              <a:rPr lang="pt-BR" sz="1800" b="1" dirty="0">
                <a:solidFill>
                  <a:schemeClr val="bg1"/>
                </a:solidFill>
                <a:latin typeface="Comfortaa" panose="020B0604020202020204" charset="0"/>
              </a:rPr>
              <a:t>cesariana desnecessária </a:t>
            </a:r>
            <a:endParaRPr lang="pt-BR" sz="1800" dirty="0">
              <a:solidFill>
                <a:schemeClr val="bg1"/>
              </a:solidFill>
              <a:latin typeface="Comfortaa" panose="020B0604020202020204" charset="0"/>
            </a:endParaRPr>
          </a:p>
          <a:p>
            <a:pPr algn="ctr"/>
            <a:r>
              <a:rPr lang="pt-BR" sz="1800" b="1" dirty="0">
                <a:solidFill>
                  <a:schemeClr val="bg1"/>
                </a:solidFill>
                <a:latin typeface="Comfortaa" panose="020B0604020202020204" charset="0"/>
              </a:rPr>
              <a:t>da prematuridade </a:t>
            </a:r>
            <a:br>
              <a:rPr lang="pt-BR" sz="1800" b="1" dirty="0">
                <a:solidFill>
                  <a:schemeClr val="bg1"/>
                </a:solidFill>
                <a:latin typeface="Comfortaa" panose="020B0604020202020204" charset="0"/>
              </a:rPr>
            </a:br>
            <a:r>
              <a:rPr lang="pt-BR" sz="1800" b="1" dirty="0">
                <a:solidFill>
                  <a:schemeClr val="bg1"/>
                </a:solidFill>
                <a:latin typeface="Comfortaa" panose="020B0604020202020204" charset="0"/>
              </a:rPr>
              <a:t>mortalidade materna e infantil</a:t>
            </a:r>
            <a:endParaRPr lang="pt-BR" sz="1800" dirty="0">
              <a:solidFill>
                <a:schemeClr val="bg1"/>
              </a:solidFill>
              <a:latin typeface="Comfortaa" panose="020B0604020202020204" charset="0"/>
            </a:endParaRPr>
          </a:p>
          <a:p>
            <a:pPr algn="ctr"/>
            <a:r>
              <a:rPr lang="pt-BR" sz="1800" b="1" dirty="0">
                <a:solidFill>
                  <a:schemeClr val="bg1"/>
                </a:solidFill>
                <a:latin typeface="Comfortaa" panose="020B0604020202020204" charset="0"/>
              </a:rPr>
              <a:t> </a:t>
            </a:r>
            <a:br>
              <a:rPr lang="pt-BR" sz="1800" b="1" dirty="0">
                <a:solidFill>
                  <a:schemeClr val="bg1"/>
                </a:solidFill>
                <a:latin typeface="Comfortaa" panose="020B0604020202020204" charset="0"/>
              </a:rPr>
            </a:br>
            <a:r>
              <a:rPr lang="pt-BR" sz="1800" dirty="0">
                <a:solidFill>
                  <a:schemeClr val="bg1"/>
                </a:solidFill>
                <a:latin typeface="Comfortaa" panose="020B0604020202020204" charset="0"/>
              </a:rPr>
              <a:t>Objetivos do Desenvolvimento Sustentável  - ODS </a:t>
            </a:r>
            <a:br>
              <a:rPr lang="pt-BR" sz="1800" dirty="0">
                <a:solidFill>
                  <a:schemeClr val="bg1"/>
                </a:solidFill>
                <a:latin typeface="Comfortaa" panose="020B0604020202020204" charset="0"/>
              </a:rPr>
            </a:br>
            <a:r>
              <a:rPr lang="pt-BR" sz="1800" dirty="0">
                <a:solidFill>
                  <a:schemeClr val="bg1"/>
                </a:solidFill>
                <a:latin typeface="Comfortaa" panose="020B0604020202020204" charset="0"/>
              </a:rPr>
              <a:t>Organização das Nações </a:t>
            </a:r>
            <a:r>
              <a:rPr lang="pt-BR" sz="1800" dirty="0" smtClean="0">
                <a:solidFill>
                  <a:schemeClr val="bg1"/>
                </a:solidFill>
                <a:latin typeface="Comfortaa" panose="020B0604020202020204" charset="0"/>
              </a:rPr>
              <a:t>Unidas</a:t>
            </a:r>
            <a:r>
              <a:rPr lang="pt-BR" sz="1800" dirty="0">
                <a:solidFill>
                  <a:schemeClr val="bg1"/>
                </a:solidFill>
                <a:latin typeface="Comfortaa" panose="020B0604020202020204" charset="0"/>
              </a:rPr>
              <a:t/>
            </a:r>
            <a:br>
              <a:rPr lang="pt-BR" sz="1800" dirty="0">
                <a:solidFill>
                  <a:schemeClr val="bg1"/>
                </a:solidFill>
                <a:latin typeface="Comfortaa" panose="020B0604020202020204" charset="0"/>
              </a:rPr>
            </a:br>
            <a:endParaRPr lang="pt-BR" sz="1800" dirty="0">
              <a:solidFill>
                <a:schemeClr val="bg1"/>
              </a:solidFill>
              <a:latin typeface="Comfortaa" panose="020B0604020202020204" charset="0"/>
            </a:endParaRP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Comfortaa" panose="020B0604020202020204" charset="0"/>
              </a:rPr>
              <a:t/>
            </a:r>
            <a:br>
              <a:rPr lang="pt-BR" sz="1800" dirty="0">
                <a:solidFill>
                  <a:schemeClr val="bg1"/>
                </a:solidFill>
                <a:latin typeface="Comfortaa" panose="020B0604020202020204" charset="0"/>
              </a:rPr>
            </a:br>
            <a:endParaRPr lang="pt-BR" sz="1800" dirty="0">
              <a:solidFill>
                <a:schemeClr val="bg1"/>
              </a:solidFill>
              <a:latin typeface="Comfortaa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5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pic>
        <p:nvPicPr>
          <p:cNvPr id="89" name="Google Shape;8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3688" y="339502"/>
            <a:ext cx="5760640" cy="44644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6"/>
          <p:cNvSpPr txBox="1">
            <a:spLocks noGrp="1"/>
          </p:cNvSpPr>
          <p:nvPr>
            <p:ph type="title"/>
          </p:nvPr>
        </p:nvSpPr>
        <p:spPr>
          <a:xfrm>
            <a:off x="404275" y="754425"/>
            <a:ext cx="8488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55,5% de cesarianas no Brasil </a:t>
            </a:r>
            <a:br>
              <a:rPr lang="en"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Organização Mundial da Saúde recomenda 15% 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5" name="Google Shape;95;p16"/>
          <p:cNvSpPr txBox="1">
            <a:spLocks noGrp="1"/>
          </p:cNvSpPr>
          <p:nvPr>
            <p:ph type="body" idx="1"/>
          </p:nvPr>
        </p:nvSpPr>
        <p:spPr>
          <a:xfrm>
            <a:off x="572325" y="1378025"/>
            <a:ext cx="2520900" cy="300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Epidemia de cesarianas desnecessárias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/>
            </a:r>
            <a:br>
              <a:rPr lang="en"/>
            </a:br>
            <a:r>
              <a:rPr lang="en"/>
              <a:t>Alto índice de prematuridade e imaturidade </a:t>
            </a:r>
            <a:br>
              <a:rPr lang="en"/>
            </a:br>
            <a:r>
              <a:rPr lang="en"/>
              <a:t>Separação mãe-bebê P</a:t>
            </a:r>
            <a:r>
              <a:rPr lang="en">
                <a:solidFill>
                  <a:schemeClr val="lt1"/>
                </a:solidFill>
              </a:rPr>
              <a:t>rejuízo do aleitamento materno e vínculo mãe-bebê</a:t>
            </a:r>
            <a:br>
              <a:rPr lang="en">
                <a:solidFill>
                  <a:schemeClr val="lt1"/>
                </a:solidFill>
              </a:rPr>
            </a:br>
            <a:r>
              <a:rPr lang="en">
                <a:solidFill>
                  <a:schemeClr val="lt1"/>
                </a:solidFill>
              </a:rPr>
              <a:t>E</a:t>
            </a:r>
            <a:r>
              <a:rPr lang="en"/>
              <a:t>feitos sobre a vida adulta: obesidade, hipertensão, diabetes e alergias.</a:t>
            </a: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16"/>
          <p:cNvSpPr txBox="1">
            <a:spLocks noGrp="1"/>
          </p:cNvSpPr>
          <p:nvPr>
            <p:ph type="body" idx="2"/>
          </p:nvPr>
        </p:nvSpPr>
        <p:spPr>
          <a:xfrm>
            <a:off x="3150375" y="1315925"/>
            <a:ext cx="2649900" cy="312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A violência no parto com o excesso de intervenções</a:t>
            </a: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Hipermedicalização, </a:t>
            </a:r>
            <a:br>
              <a:rPr lang="en"/>
            </a:br>
            <a:r>
              <a:rPr lang="en"/>
              <a:t>perda do protagonismo feminino, </a:t>
            </a:r>
            <a:br>
              <a:rPr lang="en"/>
            </a:br>
            <a:r>
              <a:rPr lang="en"/>
              <a:t>desinformação e manipulação. </a:t>
            </a: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A assistência ao parto invasiva </a:t>
            </a:r>
            <a:endParaRPr/>
          </a:p>
        </p:txBody>
      </p:sp>
      <p:sp>
        <p:nvSpPr>
          <p:cNvPr id="97" name="Google Shape;97;p16"/>
          <p:cNvSpPr txBox="1">
            <a:spLocks noGrp="1"/>
          </p:cNvSpPr>
          <p:nvPr>
            <p:ph type="body" idx="3"/>
          </p:nvPr>
        </p:nvSpPr>
        <p:spPr>
          <a:xfrm>
            <a:off x="5929500" y="1378025"/>
            <a:ext cx="2520900" cy="300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b="1"/>
              <a:t>Interesses econômicos </a:t>
            </a:r>
            <a:br>
              <a:rPr lang="en" b="1"/>
            </a:br>
            <a:endParaRPr b="1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Cultura do consumo e da produtividade  </a:t>
            </a: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O índice é de 84% na saúde suplementar e contamina as práticas no SUS e prejudica a formação profissional</a:t>
            </a: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7"/>
          <p:cNvPicPr preferRelativeResize="0"/>
          <p:nvPr/>
        </p:nvPicPr>
        <p:blipFill rotWithShape="1">
          <a:blip r:embed="rId3">
            <a:alphaModFix amt="29000"/>
          </a:blip>
          <a:srcRect b="21123"/>
          <a:stretch/>
        </p:blipFill>
        <p:spPr>
          <a:xfrm>
            <a:off x="349675" y="357400"/>
            <a:ext cx="8471100" cy="445447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7"/>
          <p:cNvSpPr txBox="1">
            <a:spLocks noGrp="1"/>
          </p:cNvSpPr>
          <p:nvPr>
            <p:ph type="ctrTitle"/>
          </p:nvPr>
        </p:nvSpPr>
        <p:spPr>
          <a:xfrm>
            <a:off x="527250" y="1181100"/>
            <a:ext cx="5102100" cy="115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latin typeface="Montserrat"/>
                <a:ea typeface="Montserrat"/>
                <a:cs typeface="Montserrat"/>
                <a:sym typeface="Montserrat"/>
              </a:rPr>
              <a:t>Violência no parto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latin typeface="Montserrat"/>
                <a:ea typeface="Montserrat"/>
                <a:cs typeface="Montserrat"/>
                <a:sym typeface="Montserrat"/>
              </a:rPr>
              <a:t>Integridade corporal</a:t>
            </a:r>
            <a:br>
              <a:rPr lang="en" sz="2800"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" sz="2800">
                <a:latin typeface="Montserrat"/>
                <a:ea typeface="Montserrat"/>
                <a:cs typeface="Montserrat"/>
                <a:sym typeface="Montserrat"/>
              </a:rPr>
              <a:t>Violência no nascimento</a:t>
            </a:r>
            <a:br>
              <a:rPr lang="en" sz="2800">
                <a:latin typeface="Montserrat"/>
                <a:ea typeface="Montserrat"/>
                <a:cs typeface="Montserrat"/>
                <a:sym typeface="Montserrat"/>
              </a:rPr>
            </a:b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5" name="Google Shape;105;p17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8"/>
          <p:cNvSpPr txBox="1">
            <a:spLocks noGrp="1"/>
          </p:cNvSpPr>
          <p:nvPr>
            <p:ph type="body" idx="1"/>
          </p:nvPr>
        </p:nvSpPr>
        <p:spPr>
          <a:xfrm>
            <a:off x="988275" y="1101500"/>
            <a:ext cx="2623200" cy="312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 b="1" dirty="0"/>
              <a:t>“Por que ter pressa?</a:t>
            </a:r>
            <a:endParaRPr sz="2400" b="1" dirty="0"/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2400" b="1" dirty="0"/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400" b="1" dirty="0"/>
              <a:t>Você pode me esperar?”</a:t>
            </a:r>
            <a:endParaRPr sz="2400" b="1" dirty="0"/>
          </a:p>
        </p:txBody>
      </p:sp>
      <p:pic>
        <p:nvPicPr>
          <p:cNvPr id="112" name="Google Shape;11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37811" y="461652"/>
            <a:ext cx="3044289" cy="1986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811" y="2499742"/>
            <a:ext cx="3018428" cy="21829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9"/>
          <p:cNvSpPr txBox="1">
            <a:spLocks noGrp="1"/>
          </p:cNvSpPr>
          <p:nvPr>
            <p:ph type="title"/>
          </p:nvPr>
        </p:nvSpPr>
        <p:spPr>
          <a:xfrm>
            <a:off x="327750" y="983975"/>
            <a:ext cx="8488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Comfortaa"/>
                <a:ea typeface="Comfortaa"/>
                <a:cs typeface="Comfortaa"/>
                <a:sym typeface="Comfortaa"/>
              </a:rPr>
              <a:t>Queremos mudar o mundo</a:t>
            </a:r>
            <a:endParaRPr sz="3600"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19" name="Google Shape;119;p19"/>
          <p:cNvSpPr txBox="1">
            <a:spLocks noGrp="1"/>
          </p:cNvSpPr>
          <p:nvPr>
            <p:ph type="body" idx="2"/>
          </p:nvPr>
        </p:nvSpPr>
        <p:spPr>
          <a:xfrm>
            <a:off x="1475656" y="2067694"/>
            <a:ext cx="6217200" cy="177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2200" b="1" dirty="0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200" b="1" dirty="0">
                <a:latin typeface="Comfortaa"/>
                <a:ea typeface="Comfortaa"/>
                <a:cs typeface="Comfortaa"/>
                <a:sym typeface="Comfortaa"/>
              </a:rPr>
              <a:t>“Para mudar o mundo é preciso mudar a forma de nascer”</a:t>
            </a:r>
            <a:endParaRPr sz="2200" b="1" dirty="0">
              <a:latin typeface="Comfortaa"/>
              <a:ea typeface="Comfortaa"/>
              <a:cs typeface="Comfortaa"/>
              <a:sym typeface="Comfortaa"/>
            </a:endParaRPr>
          </a:p>
          <a:p>
            <a:pPr marL="2743200" lvl="0" indent="45720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200" b="1" i="1" dirty="0">
                <a:latin typeface="Comfortaa"/>
                <a:ea typeface="Comfortaa"/>
                <a:cs typeface="Comfortaa"/>
                <a:sym typeface="Comfortaa"/>
              </a:rPr>
              <a:t>       Michel Odent</a:t>
            </a:r>
            <a:br>
              <a:rPr lang="en" sz="2200" b="1" i="1" dirty="0">
                <a:latin typeface="Comfortaa"/>
                <a:ea typeface="Comfortaa"/>
                <a:cs typeface="Comfortaa"/>
                <a:sym typeface="Comfortaa"/>
              </a:rPr>
            </a:br>
            <a:endParaRPr sz="2200" b="1" i="1" dirty="0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0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pic>
        <p:nvPicPr>
          <p:cNvPr id="127" name="Google Shape;12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69875" y="419100"/>
            <a:ext cx="4891650" cy="4265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1"/>
          <p:cNvSpPr txBox="1">
            <a:spLocks noGrp="1"/>
          </p:cNvSpPr>
          <p:nvPr>
            <p:ph type="sldNum" idx="12"/>
          </p:nvPr>
        </p:nvSpPr>
        <p:spPr>
          <a:xfrm>
            <a:off x="4297659" y="5102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pic>
        <p:nvPicPr>
          <p:cNvPr id="133" name="Google Shape;13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3568" y="510251"/>
            <a:ext cx="7848872" cy="4217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oogle Shape;71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176" y="4247194"/>
            <a:ext cx="2273602" cy="481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11</a:t>
            </a:fld>
            <a:endParaRPr lang="pt-BR"/>
          </a:p>
        </p:txBody>
      </p:sp>
      <p:pic>
        <p:nvPicPr>
          <p:cNvPr id="1026" name="Picture 2" descr="D:\Backup Sonia\comissão perinatal\centro parto normal\leonina leon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05523"/>
            <a:ext cx="5616624" cy="421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804248" y="3003798"/>
            <a:ext cx="23568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Maternidade </a:t>
            </a:r>
            <a:br>
              <a:rPr lang="pt-BR" b="1" i="1" dirty="0" smtClean="0">
                <a:solidFill>
                  <a:schemeClr val="bg1"/>
                </a:solidFill>
                <a:latin typeface="Candara" panose="020E0502030303020204" pitchFamily="34" charset="0"/>
              </a:rPr>
            </a:br>
            <a:r>
              <a:rPr lang="pt-BR" b="1" i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Leonina Leonor</a:t>
            </a:r>
          </a:p>
          <a:p>
            <a:r>
              <a:rPr lang="pt-BR" b="1" i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Venda Nova BH</a:t>
            </a:r>
            <a:endParaRPr lang="pt-BR" b="1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702989"/>
      </p:ext>
    </p:extLst>
  </p:cSld>
  <p:clrMapOvr>
    <a:masterClrMapping/>
  </p:clrMapOvr>
</p:sld>
</file>

<file path=ppt/theme/theme1.xml><?xml version="1.0" encoding="utf-8"?>
<a:theme xmlns:a="http://schemas.openxmlformats.org/drawingml/2006/main" name="Rosalind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85</Words>
  <Application>Microsoft Office PowerPoint</Application>
  <PresentationFormat>Apresentação na tela (16:9)</PresentationFormat>
  <Paragraphs>45</Paragraphs>
  <Slides>11</Slides>
  <Notes>10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8" baseType="lpstr">
      <vt:lpstr>Arial</vt:lpstr>
      <vt:lpstr>Vidaloka</vt:lpstr>
      <vt:lpstr>Candara</vt:lpstr>
      <vt:lpstr>Comfortaa</vt:lpstr>
      <vt:lpstr>Montserrat</vt:lpstr>
      <vt:lpstr>Calibri</vt:lpstr>
      <vt:lpstr>Rosalind template</vt:lpstr>
      <vt:lpstr>Apresentação do PowerPoint</vt:lpstr>
      <vt:lpstr>Apresentação do PowerPoint</vt:lpstr>
      <vt:lpstr>Apresentação do PowerPoint</vt:lpstr>
      <vt:lpstr>Apresentação do PowerPoint</vt:lpstr>
      <vt:lpstr>55,5% de cesarianas no Brasil  Organização Mundial da Saúde recomenda 15% </vt:lpstr>
      <vt:lpstr>Violência no parto Integridade corporal Violência no nascimento </vt:lpstr>
      <vt:lpstr>Apresentação do PowerPoint</vt:lpstr>
      <vt:lpstr>Queremos mudar o mundo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Bernardo</dc:creator>
  <cp:lastModifiedBy>Bernardo</cp:lastModifiedBy>
  <cp:revision>4</cp:revision>
  <dcterms:modified xsi:type="dcterms:W3CDTF">2021-02-12T11:12:24Z</dcterms:modified>
</cp:coreProperties>
</file>