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93" r:id="rId5"/>
    <p:sldId id="294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88825" cy="6858000"/>
  <p:notesSz cx="7099300" cy="10234613"/>
  <p:embeddedFontLst>
    <p:embeddedFont>
      <p:font typeface="Barlow" pitchFamily="2" charset="77"/>
      <p:regular r:id="rId40"/>
      <p:bold r:id="rId41"/>
      <p:italic r:id="rId42"/>
      <p:boldItalic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Libre Franklin" pitchFamily="2" charset="77"/>
      <p:regular r:id="rId48"/>
      <p:bold r:id="rId49"/>
      <p:italic r:id="rId50"/>
      <p:boldItalic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52" roundtripDataSignature="AMtx7miuAfRTpeUkkpte6ZiGBgt+AjBv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37"/>
  </p:normalViewPr>
  <p:slideViewPr>
    <p:cSldViewPr snapToGrid="0">
      <p:cViewPr varScale="1">
        <p:scale>
          <a:sx n="93" d="100"/>
          <a:sy n="93" d="100"/>
        </p:scale>
        <p:origin x="784" y="208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2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20" Type="http://schemas.openxmlformats.org/officeDocument/2006/relationships/slide" Target="slides/slide19.xml"/><Relationship Id="rId41" Type="http://schemas.openxmlformats.org/officeDocument/2006/relationships/font" Target="fonts/font2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1"/>
            <a:ext cx="3076363" cy="511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4021294" y="1"/>
            <a:ext cx="3076363" cy="511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440" cy="4605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721106"/>
            <a:ext cx="3076363" cy="511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363" cy="511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1213176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440" cy="4605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5" name="Google Shape;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cfe27bd614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5" name="Google Shape;105;gcfe27bd614_0_75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6" name="Google Shape;106;gcfe27bd614_0_75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0684d669c7_5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5" name="Google Shape;115;g10684d669c7_5_1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6" name="Google Shape;116;g10684d669c7_5_1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10684d669c7_8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8" name="Google Shape;418;g10684d669c7_8_1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19" name="Google Shape;419;g10684d669c7_8_1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92747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g10684d669c7_8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2" name="Google Shape;442;g10684d669c7_8_24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3" name="Google Shape;443;g10684d669c7_8_24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84564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0684d669c7_7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g10684d669c7_7_100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5" name="Google Shape;125;g10684d669c7_7_100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0684d669c7_5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3" name="Google Shape;133;g10684d669c7_5_14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4" name="Google Shape;134;g10684d669c7_5_14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0684d669c7_9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1" name="Google Shape;141;g10684d669c7_9_92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2" name="Google Shape;142;g10684d669c7_9_92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440" cy="4605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9" name="Google Shape;14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0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440" cy="4605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6" name="Google Shape;15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10684d669c7_9_59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2" name="Google Shape;182;g10684d669c7_9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3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440" cy="4605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9" name="Google Shape;20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10684d669c7_9_33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9" name="Google Shape;229;g10684d669c7_9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2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440" cy="4605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0" name="Google Shape;250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10684d669c7_5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3" name="Google Shape;263;g10684d669c7_5_8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4" name="Google Shape;264;g10684d669c7_5_8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cfe27bd614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2" name="Google Shape;272;gcfe27bd614_0_86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3" name="Google Shape;273;gcfe27bd614_0_86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cfe27bd614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1" name="Google Shape;281;gcfe27bd614_0_94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2" name="Google Shape;282;gcfe27bd614_0_94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cfe27bd614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1" name="Google Shape;291;gcfe27bd614_0_106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2" name="Google Shape;292;gcfe27bd614_0_106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cfe27bd614_0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1" name="Google Shape;301;gcfe27bd614_0_156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2" name="Google Shape;302;gcfe27bd614_0_156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cfe27bd614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1" name="Google Shape;311;gcfe27bd614_0_138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2" name="Google Shape;312;gcfe27bd614_0_138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cfe27bd614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1" name="Google Shape;321;gcfe27bd614_0_147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2" name="Google Shape;322;gcfe27bd614_0_147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cfe27bd614_0_1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1" name="Google Shape;331;gcfe27bd614_0_174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2" name="Google Shape;332;gcfe27bd614_0_174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cfe27bd614_0_1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1" name="Google Shape;341;gcfe27bd614_0_183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2" name="Google Shape;342;gcfe27bd614_0_183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cfe27bd614_0_1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1" name="Google Shape;351;gcfe27bd614_0_191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2" name="Google Shape;352;gcfe27bd614_0_191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24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cfe27bd614_0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1" name="Google Shape;361;gcfe27bd614_0_199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2" name="Google Shape;362;gcfe27bd614_0_199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cfe27bd614_0_2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1" name="Google Shape;371;gcfe27bd614_0_245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2" name="Google Shape;372;gcfe27bd614_0_245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26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cfe27bd614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1" name="Google Shape;381;gcfe27bd614_0_218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2" name="Google Shape;382;gcfe27bd614_0_218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27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cfe27bd614_0_2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1" name="Google Shape;391;gcfe27bd614_0_227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2" name="Google Shape;392;gcfe27bd614_0_227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28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cfe27bd614_0_2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1" name="Google Shape;401;gcfe27bd614_0_236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2" name="Google Shape;402;gcfe27bd614_0_236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29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g10684d669c7_9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1" name="Google Shape;411;g10684d669c7_9_28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2" name="Google Shape;412;g10684d669c7_9_28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30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5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440" cy="4605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0" name="Google Shape;45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7" name="Google Shape;457;p6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440" cy="4605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458" name="Google Shape;458;p6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363" cy="511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32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107cb4d2572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5" name="Google Shape;475;g107cb4d2572_0_17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dirty="0"/>
          </a:p>
        </p:txBody>
      </p:sp>
      <p:sp>
        <p:nvSpPr>
          <p:cNvPr id="476" name="Google Shape;476;g107cb4d2572_0_17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33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8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3" name="Google Shape;49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9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1" name="Google Shape;51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p11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6" name="Google Shape;52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g107aaa56486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766763"/>
            <a:ext cx="6823075" cy="38401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0" name="Google Shape;540;g107aaa56486_0_30:notes"/>
          <p:cNvSpPr txBox="1">
            <a:spLocks noGrp="1"/>
          </p:cNvSpPr>
          <p:nvPr>
            <p:ph type="body" idx="1"/>
          </p:nvPr>
        </p:nvSpPr>
        <p:spPr>
          <a:xfrm>
            <a:off x="709930" y="4861441"/>
            <a:ext cx="5679300" cy="46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1" name="Google Shape;541;g107aaa56486_0_30:notes"/>
          <p:cNvSpPr txBox="1">
            <a:spLocks noGrp="1"/>
          </p:cNvSpPr>
          <p:nvPr>
            <p:ph type="sldNum" idx="12"/>
          </p:nvPr>
        </p:nvSpPr>
        <p:spPr>
          <a:xfrm>
            <a:off x="4021294" y="9721106"/>
            <a:ext cx="3076500" cy="5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25" tIns="47350" rIns="94725" bIns="4735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/>
              <a:t>37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rgbClr val="F2F2F2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7"/>
          <p:cNvSpPr txBox="1">
            <a:spLocks noGrp="1"/>
          </p:cNvSpPr>
          <p:nvPr>
            <p:ph type="title"/>
          </p:nvPr>
        </p:nvSpPr>
        <p:spPr>
          <a:xfrm>
            <a:off x="261938" y="260350"/>
            <a:ext cx="11664949" cy="288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libri"/>
              <a:buNone/>
              <a:defRPr sz="3200" b="1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3" name="Google Shape;13;p17"/>
          <p:cNvGrpSpPr/>
          <p:nvPr/>
        </p:nvGrpSpPr>
        <p:grpSpPr>
          <a:xfrm>
            <a:off x="0" y="6794500"/>
            <a:ext cx="12192000" cy="63500"/>
            <a:chOff x="-723900" y="1040009"/>
            <a:chExt cx="5295900" cy="52191"/>
          </a:xfrm>
        </p:grpSpPr>
        <p:sp>
          <p:nvSpPr>
            <p:cNvPr id="14" name="Google Shape;14;p17"/>
            <p:cNvSpPr/>
            <p:nvPr/>
          </p:nvSpPr>
          <p:spPr>
            <a:xfrm>
              <a:off x="1041400" y="1040009"/>
              <a:ext cx="1765300" cy="5219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17"/>
            <p:cNvSpPr/>
            <p:nvPr/>
          </p:nvSpPr>
          <p:spPr>
            <a:xfrm>
              <a:off x="2806700" y="1040009"/>
              <a:ext cx="1765300" cy="5219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17"/>
            <p:cNvSpPr/>
            <p:nvPr/>
          </p:nvSpPr>
          <p:spPr>
            <a:xfrm>
              <a:off x="-723900" y="1040009"/>
              <a:ext cx="1765300" cy="5219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" name="Google Shape;17;p17"/>
          <p:cNvSpPr/>
          <p:nvPr/>
        </p:nvSpPr>
        <p:spPr>
          <a:xfrm>
            <a:off x="11613495" y="6336583"/>
            <a:ext cx="350092" cy="28833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pt-BR" sz="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8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9"/>
          <p:cNvSpPr txBox="1">
            <a:spLocks noGrp="1"/>
          </p:cNvSpPr>
          <p:nvPr>
            <p:ph type="ctrTitle"/>
          </p:nvPr>
        </p:nvSpPr>
        <p:spPr>
          <a:xfrm>
            <a:off x="914162" y="2130426"/>
            <a:ext cx="10360501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9"/>
          <p:cNvSpPr txBox="1">
            <a:spLocks noGrp="1"/>
          </p:cNvSpPr>
          <p:nvPr>
            <p:ph type="subTitle" idx="1"/>
          </p:nvPr>
        </p:nvSpPr>
        <p:spPr>
          <a:xfrm>
            <a:off x="1828324" y="3886200"/>
            <a:ext cx="8532178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8F8F8F"/>
              </a:buClr>
              <a:buSzPts val="3600"/>
              <a:buFont typeface="Arial"/>
              <a:buNone/>
              <a:defRPr sz="36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F8F8F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F8F8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F8F8F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F8F8F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rgbClr val="8F8F8F"/>
              </a:buClr>
              <a:buSzPts val="2700"/>
              <a:buFont typeface="Arial"/>
              <a:buNone/>
              <a:defRPr sz="27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rgbClr val="8F8F8F"/>
              </a:buClr>
              <a:buSzPts val="2700"/>
              <a:buFont typeface="Arial"/>
              <a:buNone/>
              <a:defRPr sz="27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rgbClr val="8F8F8F"/>
              </a:buClr>
              <a:buSzPts val="2700"/>
              <a:buFont typeface="Arial"/>
              <a:buNone/>
              <a:defRPr sz="27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rgbClr val="8F8F8F"/>
              </a:buClr>
              <a:buSzPts val="2700"/>
              <a:buFont typeface="Arial"/>
              <a:buNone/>
              <a:defRPr sz="27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19"/>
          <p:cNvSpPr txBox="1">
            <a:spLocks noGrp="1"/>
          </p:cNvSpPr>
          <p:nvPr>
            <p:ph type="dt" idx="10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Google Shape;22;p19"/>
          <p:cNvSpPr txBox="1">
            <a:spLocks noGrp="1"/>
          </p:cNvSpPr>
          <p:nvPr>
            <p:ph type="ftr" idx="11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19"/>
          <p:cNvSpPr txBox="1">
            <a:spLocks noGrp="1"/>
          </p:cNvSpPr>
          <p:nvPr>
            <p:ph type="sldNum" idx="12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0"/>
          <p:cNvSpPr txBox="1">
            <a:spLocks noGrp="1"/>
          </p:cNvSpPr>
          <p:nvPr>
            <p:ph type="title"/>
          </p:nvPr>
        </p:nvSpPr>
        <p:spPr>
          <a:xfrm>
            <a:off x="621805" y="260350"/>
            <a:ext cx="10945216" cy="432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0"/>
          <p:cNvSpPr txBox="1">
            <a:spLocks noGrp="1"/>
          </p:cNvSpPr>
          <p:nvPr>
            <p:ph type="body" idx="1"/>
          </p:nvPr>
        </p:nvSpPr>
        <p:spPr>
          <a:xfrm>
            <a:off x="609441" y="1138425"/>
            <a:ext cx="10969943" cy="4987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57200" algn="l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" name="Google Shape;27;p20"/>
          <p:cNvSpPr txBox="1">
            <a:spLocks noGrp="1"/>
          </p:cNvSpPr>
          <p:nvPr>
            <p:ph type="dt" idx="10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Google Shape;28;p20"/>
          <p:cNvSpPr txBox="1">
            <a:spLocks noGrp="1"/>
          </p:cNvSpPr>
          <p:nvPr>
            <p:ph type="ftr" idx="11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20"/>
          <p:cNvSpPr txBox="1">
            <a:spLocks noGrp="1"/>
          </p:cNvSpPr>
          <p:nvPr>
            <p:ph type="sldNum" idx="12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1"/>
          <p:cNvSpPr txBox="1">
            <a:spLocks noGrp="1"/>
          </p:cNvSpPr>
          <p:nvPr>
            <p:ph type="title"/>
          </p:nvPr>
        </p:nvSpPr>
        <p:spPr>
          <a:xfrm>
            <a:off x="962833" y="4406901"/>
            <a:ext cx="10360501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Calibri"/>
              <a:buNone/>
              <a:defRPr sz="53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1"/>
          <p:cNvSpPr txBox="1">
            <a:spLocks noGrp="1"/>
          </p:cNvSpPr>
          <p:nvPr>
            <p:ph type="body" idx="1"/>
          </p:nvPr>
        </p:nvSpPr>
        <p:spPr>
          <a:xfrm>
            <a:off x="962833" y="2906713"/>
            <a:ext cx="10360501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rgbClr val="8F8F8F"/>
              </a:buClr>
              <a:buSzPts val="2700"/>
              <a:buFont typeface="Arial"/>
              <a:buNone/>
              <a:defRPr sz="27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F8F8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rgbClr val="8F8F8F"/>
              </a:buClr>
              <a:buSzPts val="2100"/>
              <a:buFont typeface="Arial"/>
              <a:buNone/>
              <a:defRPr sz="21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8F8F8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8F8F8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8F8F8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8F8F8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8F8F8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8F8F8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8F8F8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Google Shape;33;p21"/>
          <p:cNvSpPr txBox="1">
            <a:spLocks noGrp="1"/>
          </p:cNvSpPr>
          <p:nvPr>
            <p:ph type="dt" idx="10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Google Shape;34;p21"/>
          <p:cNvSpPr txBox="1">
            <a:spLocks noGrp="1"/>
          </p:cNvSpPr>
          <p:nvPr>
            <p:ph type="ftr" idx="11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Google Shape;35;p21"/>
          <p:cNvSpPr txBox="1">
            <a:spLocks noGrp="1"/>
          </p:cNvSpPr>
          <p:nvPr>
            <p:ph type="sldNum" idx="12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2"/>
          <p:cNvSpPr txBox="1">
            <a:spLocks noGrp="1"/>
          </p:cNvSpPr>
          <p:nvPr>
            <p:ph type="title"/>
          </p:nvPr>
        </p:nvSpPr>
        <p:spPr>
          <a:xfrm>
            <a:off x="261938" y="260350"/>
            <a:ext cx="11664949" cy="288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2"/>
          <p:cNvSpPr txBox="1">
            <a:spLocks noGrp="1"/>
          </p:cNvSpPr>
          <p:nvPr>
            <p:ph type="body" idx="1"/>
          </p:nvPr>
        </p:nvSpPr>
        <p:spPr>
          <a:xfrm>
            <a:off x="609441" y="1600201"/>
            <a:ext cx="5383398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63550" algn="l" rtl="0">
              <a:lnSpc>
                <a:spcPct val="100000"/>
              </a:lnSpc>
              <a:spcBef>
                <a:spcPts val="74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sz="3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»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22"/>
          <p:cNvSpPr txBox="1">
            <a:spLocks noGrp="1"/>
          </p:cNvSpPr>
          <p:nvPr>
            <p:ph type="body" idx="2"/>
          </p:nvPr>
        </p:nvSpPr>
        <p:spPr>
          <a:xfrm>
            <a:off x="6195986" y="1600201"/>
            <a:ext cx="5383398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63550" algn="l" rtl="0">
              <a:lnSpc>
                <a:spcPct val="100000"/>
              </a:lnSpc>
              <a:spcBef>
                <a:spcPts val="74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sz="3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»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dt" idx="10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22"/>
          <p:cNvSpPr txBox="1">
            <a:spLocks noGrp="1"/>
          </p:cNvSpPr>
          <p:nvPr>
            <p:ph type="ftr" idx="11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22"/>
          <p:cNvSpPr txBox="1">
            <a:spLocks noGrp="1"/>
          </p:cNvSpPr>
          <p:nvPr>
            <p:ph type="sldNum" idx="12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3"/>
          <p:cNvSpPr txBox="1">
            <a:spLocks noGrp="1"/>
          </p:cNvSpPr>
          <p:nvPr>
            <p:ph type="title"/>
          </p:nvPr>
        </p:nvSpPr>
        <p:spPr>
          <a:xfrm>
            <a:off x="261938" y="260350"/>
            <a:ext cx="11664949" cy="288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3"/>
          <p:cNvSpPr txBox="1">
            <a:spLocks noGrp="1"/>
          </p:cNvSpPr>
          <p:nvPr>
            <p:ph type="body" idx="1"/>
          </p:nvPr>
        </p:nvSpPr>
        <p:spPr>
          <a:xfrm>
            <a:off x="609441" y="1535113"/>
            <a:ext cx="5385514" cy="63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None/>
              <a:defRPr sz="2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23"/>
          <p:cNvSpPr txBox="1">
            <a:spLocks noGrp="1"/>
          </p:cNvSpPr>
          <p:nvPr>
            <p:ph type="body" idx="2"/>
          </p:nvPr>
        </p:nvSpPr>
        <p:spPr>
          <a:xfrm>
            <a:off x="609441" y="2174875"/>
            <a:ext cx="5385514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–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»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body" idx="3"/>
          </p:nvPr>
        </p:nvSpPr>
        <p:spPr>
          <a:xfrm>
            <a:off x="6191756" y="1535113"/>
            <a:ext cx="5387630" cy="63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None/>
              <a:defRPr sz="2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body" idx="4"/>
          </p:nvPr>
        </p:nvSpPr>
        <p:spPr>
          <a:xfrm>
            <a:off x="6191756" y="2174875"/>
            <a:ext cx="5387630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–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»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6195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dt" idx="10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23"/>
          <p:cNvSpPr txBox="1">
            <a:spLocks noGrp="1"/>
          </p:cNvSpPr>
          <p:nvPr>
            <p:ph type="ftr" idx="11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Google Shape;51;p23"/>
          <p:cNvSpPr txBox="1">
            <a:spLocks noGrp="1"/>
          </p:cNvSpPr>
          <p:nvPr>
            <p:ph type="sldNum" idx="12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Only">
  <p:cSld name="2_Title 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oogle Shape;53;p24"/>
          <p:cNvGrpSpPr/>
          <p:nvPr/>
        </p:nvGrpSpPr>
        <p:grpSpPr>
          <a:xfrm>
            <a:off x="0" y="6794500"/>
            <a:ext cx="12192000" cy="63500"/>
            <a:chOff x="-723900" y="1040009"/>
            <a:chExt cx="5295900" cy="52191"/>
          </a:xfrm>
        </p:grpSpPr>
        <p:sp>
          <p:nvSpPr>
            <p:cNvPr id="54" name="Google Shape;54;p24"/>
            <p:cNvSpPr/>
            <p:nvPr/>
          </p:nvSpPr>
          <p:spPr>
            <a:xfrm>
              <a:off x="1041400" y="1040009"/>
              <a:ext cx="1765300" cy="5219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24"/>
            <p:cNvSpPr/>
            <p:nvPr/>
          </p:nvSpPr>
          <p:spPr>
            <a:xfrm>
              <a:off x="2806700" y="1040009"/>
              <a:ext cx="1765300" cy="5219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24"/>
            <p:cNvSpPr/>
            <p:nvPr/>
          </p:nvSpPr>
          <p:spPr>
            <a:xfrm>
              <a:off x="-723900" y="1040009"/>
              <a:ext cx="1765300" cy="5219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" name="Google Shape;57;p24"/>
          <p:cNvSpPr/>
          <p:nvPr/>
        </p:nvSpPr>
        <p:spPr>
          <a:xfrm>
            <a:off x="11613495" y="6336583"/>
            <a:ext cx="350092" cy="28833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pt-BR" sz="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8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Only">
  <p:cSld name="1_Title Only">
    <p:bg>
      <p:bgPr>
        <a:solidFill>
          <a:srgbClr val="585858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5"/>
          <p:cNvSpPr txBox="1">
            <a:spLocks noGrp="1"/>
          </p:cNvSpPr>
          <p:nvPr>
            <p:ph type="title"/>
          </p:nvPr>
        </p:nvSpPr>
        <p:spPr>
          <a:xfrm>
            <a:off x="261938" y="260350"/>
            <a:ext cx="11664949" cy="288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5"/>
          <p:cNvSpPr txBox="1">
            <a:spLocks noGrp="1"/>
          </p:cNvSpPr>
          <p:nvPr>
            <p:ph type="dt" idx="10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Google Shape;61;p25"/>
          <p:cNvSpPr txBox="1">
            <a:spLocks noGrp="1"/>
          </p:cNvSpPr>
          <p:nvPr>
            <p:ph type="ftr" idx="11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25"/>
          <p:cNvSpPr txBox="1">
            <a:spLocks noGrp="1"/>
          </p:cNvSpPr>
          <p:nvPr>
            <p:ph type="sldNum" idx="12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6"/>
          <p:cNvSpPr txBox="1">
            <a:spLocks noGrp="1"/>
          </p:cNvSpPr>
          <p:nvPr>
            <p:ph type="dt" idx="10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26"/>
          <p:cNvSpPr txBox="1">
            <a:spLocks noGrp="1"/>
          </p:cNvSpPr>
          <p:nvPr>
            <p:ph type="ftr" idx="11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26"/>
          <p:cNvSpPr txBox="1">
            <a:spLocks noGrp="1"/>
          </p:cNvSpPr>
          <p:nvPr>
            <p:ph type="sldNum" idx="12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7"/>
          <p:cNvSpPr txBox="1">
            <a:spLocks noGrp="1"/>
          </p:cNvSpPr>
          <p:nvPr>
            <p:ph type="title"/>
          </p:nvPr>
        </p:nvSpPr>
        <p:spPr>
          <a:xfrm>
            <a:off x="609443" y="273049"/>
            <a:ext cx="4010039" cy="1162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alibri"/>
              <a:buNone/>
              <a:defRPr sz="27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7"/>
          <p:cNvSpPr txBox="1">
            <a:spLocks noGrp="1"/>
          </p:cNvSpPr>
          <p:nvPr>
            <p:ph type="body" idx="1"/>
          </p:nvPr>
        </p:nvSpPr>
        <p:spPr>
          <a:xfrm>
            <a:off x="4765492" y="273052"/>
            <a:ext cx="6813892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501650" algn="l" rtl="0">
              <a:lnSpc>
                <a:spcPct val="100000"/>
              </a:lnSpc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Font typeface="Arial"/>
              <a:buChar char="•"/>
              <a:defRPr sz="4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63550" algn="l" rtl="0">
              <a:lnSpc>
                <a:spcPct val="100000"/>
              </a:lnSpc>
              <a:spcBef>
                <a:spcPts val="74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–"/>
              <a:defRPr sz="3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–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»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body" idx="2"/>
          </p:nvPr>
        </p:nvSpPr>
        <p:spPr>
          <a:xfrm>
            <a:off x="609443" y="1435102"/>
            <a:ext cx="4010039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26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27"/>
          <p:cNvSpPr txBox="1">
            <a:spLocks noGrp="1"/>
          </p:cNvSpPr>
          <p:nvPr>
            <p:ph type="dt" idx="10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27"/>
          <p:cNvSpPr txBox="1">
            <a:spLocks noGrp="1"/>
          </p:cNvSpPr>
          <p:nvPr>
            <p:ph type="ftr" idx="11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Google Shape;73;p27"/>
          <p:cNvSpPr txBox="1">
            <a:spLocks noGrp="1"/>
          </p:cNvSpPr>
          <p:nvPr>
            <p:ph type="sldNum" idx="12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8"/>
          <p:cNvSpPr txBox="1">
            <a:spLocks noGrp="1"/>
          </p:cNvSpPr>
          <p:nvPr>
            <p:ph type="title"/>
          </p:nvPr>
        </p:nvSpPr>
        <p:spPr>
          <a:xfrm>
            <a:off x="2389095" y="4800600"/>
            <a:ext cx="7313295" cy="566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alibri"/>
              <a:buNone/>
              <a:defRPr sz="27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8"/>
          <p:cNvSpPr>
            <a:spLocks noGrp="1"/>
          </p:cNvSpPr>
          <p:nvPr>
            <p:ph type="pic" idx="2"/>
          </p:nvPr>
        </p:nvSpPr>
        <p:spPr>
          <a:xfrm>
            <a:off x="2389095" y="612775"/>
            <a:ext cx="7313295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77" name="Google Shape;77;p28"/>
          <p:cNvSpPr txBox="1">
            <a:spLocks noGrp="1"/>
          </p:cNvSpPr>
          <p:nvPr>
            <p:ph type="body" idx="1"/>
          </p:nvPr>
        </p:nvSpPr>
        <p:spPr>
          <a:xfrm>
            <a:off x="2389095" y="5367338"/>
            <a:ext cx="7313295" cy="804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26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Google Shape;78;p28"/>
          <p:cNvSpPr txBox="1">
            <a:spLocks noGrp="1"/>
          </p:cNvSpPr>
          <p:nvPr>
            <p:ph type="dt" idx="10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28"/>
          <p:cNvSpPr txBox="1">
            <a:spLocks noGrp="1"/>
          </p:cNvSpPr>
          <p:nvPr>
            <p:ph type="ftr" idx="11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28"/>
          <p:cNvSpPr txBox="1">
            <a:spLocks noGrp="1"/>
          </p:cNvSpPr>
          <p:nvPr>
            <p:ph type="sldNum" idx="12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9"/>
          <p:cNvSpPr txBox="1">
            <a:spLocks noGrp="1"/>
          </p:cNvSpPr>
          <p:nvPr>
            <p:ph type="title"/>
          </p:nvPr>
        </p:nvSpPr>
        <p:spPr>
          <a:xfrm>
            <a:off x="261938" y="260350"/>
            <a:ext cx="11664949" cy="288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9"/>
          <p:cNvSpPr txBox="1">
            <a:spLocks noGrp="1"/>
          </p:cNvSpPr>
          <p:nvPr>
            <p:ph type="body" idx="1"/>
          </p:nvPr>
        </p:nvSpPr>
        <p:spPr>
          <a:xfrm rot="5400000">
            <a:off x="3600543" y="-1852677"/>
            <a:ext cx="4987739" cy="10969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57200" algn="l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Google Shape;84;p29"/>
          <p:cNvSpPr txBox="1">
            <a:spLocks noGrp="1"/>
          </p:cNvSpPr>
          <p:nvPr>
            <p:ph type="dt" idx="10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5" name="Google Shape;85;p29"/>
          <p:cNvSpPr txBox="1">
            <a:spLocks noGrp="1"/>
          </p:cNvSpPr>
          <p:nvPr>
            <p:ph type="ftr" idx="11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29"/>
          <p:cNvSpPr txBox="1">
            <a:spLocks noGrp="1"/>
          </p:cNvSpPr>
          <p:nvPr>
            <p:ph type="sldNum" idx="12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30"/>
          <p:cNvSpPr txBox="1">
            <a:spLocks noGrp="1"/>
          </p:cNvSpPr>
          <p:nvPr>
            <p:ph type="title"/>
          </p:nvPr>
        </p:nvSpPr>
        <p:spPr>
          <a:xfrm rot="5400000">
            <a:off x="7282379" y="1829159"/>
            <a:ext cx="5851525" cy="2742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30"/>
          <p:cNvSpPr txBox="1">
            <a:spLocks noGrp="1"/>
          </p:cNvSpPr>
          <p:nvPr>
            <p:ph type="body" idx="1"/>
          </p:nvPr>
        </p:nvSpPr>
        <p:spPr>
          <a:xfrm rot="5400000">
            <a:off x="1695833" y="-811754"/>
            <a:ext cx="5851525" cy="80243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57200" algn="l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  <a:defRPr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0050" algn="l" rtl="0">
              <a:lnSpc>
                <a:spcPct val="100000"/>
              </a:lnSpc>
              <a:spcBef>
                <a:spcPts val="54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ial"/>
              <a:buChar char="•"/>
              <a:defRPr sz="2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" name="Google Shape;90;p30"/>
          <p:cNvSpPr txBox="1">
            <a:spLocks noGrp="1"/>
          </p:cNvSpPr>
          <p:nvPr>
            <p:ph type="dt" idx="10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1" name="Google Shape;91;p30"/>
          <p:cNvSpPr txBox="1">
            <a:spLocks noGrp="1"/>
          </p:cNvSpPr>
          <p:nvPr>
            <p:ph type="ftr" idx="11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30"/>
          <p:cNvSpPr txBox="1">
            <a:spLocks noGrp="1"/>
          </p:cNvSpPr>
          <p:nvPr>
            <p:ph type="sldNum" idx="12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6"/>
          <p:cNvSpPr txBox="1">
            <a:spLocks noGrp="1"/>
          </p:cNvSpPr>
          <p:nvPr>
            <p:ph type="title"/>
          </p:nvPr>
        </p:nvSpPr>
        <p:spPr>
          <a:xfrm>
            <a:off x="261938" y="260350"/>
            <a:ext cx="11664949" cy="288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4">
          <p15:clr>
            <a:srgbClr val="F26B43"/>
          </p15:clr>
        </p15:guide>
        <p15:guide id="2" pos="3839">
          <p15:clr>
            <a:srgbClr val="F26B43"/>
          </p15:clr>
        </p15:guide>
        <p15:guide id="3" pos="7513">
          <p15:clr>
            <a:srgbClr val="F26B43"/>
          </p15:clr>
        </p15:guide>
        <p15:guide id="4" pos="165">
          <p15:clr>
            <a:srgbClr val="F26B43"/>
          </p15:clr>
        </p15:guide>
        <p15:guide id="5" orient="horz" pos="346">
          <p15:clr>
            <a:srgbClr val="F26B43"/>
          </p15:clr>
        </p15:guide>
        <p15:guide id="6" orient="horz" pos="4156">
          <p15:clr>
            <a:srgbClr val="F26B43"/>
          </p15:clr>
        </p15:guide>
        <p15:guide id="7" orient="horz" pos="48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"/>
          <p:cNvSpPr txBox="1"/>
          <p:nvPr/>
        </p:nvSpPr>
        <p:spPr>
          <a:xfrm>
            <a:off x="240556" y="2860933"/>
            <a:ext cx="11591672" cy="1127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86000"/>
              </a:lnSpc>
              <a:spcBef>
                <a:spcPts val="0"/>
              </a:spcBef>
              <a:spcAft>
                <a:spcPts val="0"/>
              </a:spcAft>
              <a:buClr>
                <a:srgbClr val="57565A"/>
              </a:buClr>
              <a:buSzPts val="3600"/>
              <a:buFont typeface="Calibri"/>
              <a:buNone/>
            </a:pPr>
            <a:r>
              <a:rPr lang="pt-BR" sz="3600" b="0" i="0" u="none" strike="noStrike" cap="none">
                <a:solidFill>
                  <a:srgbClr val="57565A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3600" b="1" i="0" u="none" strike="noStrike" cap="none">
              <a:solidFill>
                <a:srgbClr val="57565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" name="Google Shape;98;p1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5780" y="419302"/>
            <a:ext cx="2943941" cy="576064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"/>
          <p:cNvSpPr txBox="1"/>
          <p:nvPr/>
        </p:nvSpPr>
        <p:spPr>
          <a:xfrm>
            <a:off x="3646140" y="4694584"/>
            <a:ext cx="8186088" cy="77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marR="0" lvl="0" indent="0" algn="r" rtl="0">
              <a:lnSpc>
                <a:spcPct val="86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3000"/>
              <a:buFont typeface="Calibri"/>
              <a:buNone/>
            </a:pPr>
            <a:r>
              <a:rPr lang="pt-BR" sz="30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2458064" y="4312012"/>
            <a:ext cx="9374163" cy="1807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 fontScale="32500" lnSpcReduction="20000"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100000"/>
              <a:buFont typeface="Calibri"/>
              <a:buNone/>
            </a:pPr>
            <a:endParaRPr sz="2800" b="0" i="0" u="none" strike="noStrike" cap="none" dirty="0">
              <a:solidFill>
                <a:srgbClr val="7F7F7F"/>
              </a:solidFill>
              <a:latin typeface="Barlow" panose="00000500000000000000" pitchFamily="2" charset="0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38579"/>
              <a:buFont typeface="Calibri"/>
              <a:buNone/>
            </a:pPr>
            <a:r>
              <a:rPr lang="pt-BR" sz="7257" b="0" i="0" u="none" strike="noStrike" cap="none" dirty="0">
                <a:solidFill>
                  <a:schemeClr val="bg2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Secretaria de Estado de Desenvolvimento Social</a:t>
            </a:r>
            <a:endParaRPr sz="7257" b="0" i="0" u="none" strike="noStrike" cap="none" dirty="0">
              <a:solidFill>
                <a:schemeClr val="bg2"/>
              </a:solidFill>
              <a:latin typeface="Barlow" panose="00000500000000000000" pitchFamily="2" charset="0"/>
              <a:sym typeface="Arial"/>
            </a:endParaRPr>
          </a:p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38579"/>
              <a:buFont typeface="Calibri"/>
              <a:buNone/>
            </a:pPr>
            <a:r>
              <a:rPr lang="pt-BR" sz="7257" b="0" i="0" u="none" strike="noStrike" cap="none" dirty="0">
                <a:solidFill>
                  <a:schemeClr val="bg2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Subsecretaria de Direitos Humanos</a:t>
            </a:r>
            <a:endParaRPr sz="7257" b="0" i="0" u="none" strike="noStrike" cap="none" dirty="0">
              <a:solidFill>
                <a:schemeClr val="bg2"/>
              </a:solidFill>
              <a:latin typeface="Barlow" panose="00000500000000000000" pitchFamily="2" charset="0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38579"/>
              <a:buFont typeface="Calibri"/>
              <a:buNone/>
            </a:pPr>
            <a:r>
              <a:rPr lang="pt-BR" sz="7257" b="0" i="0" u="none" strike="noStrike" cap="none" dirty="0">
                <a:solidFill>
                  <a:schemeClr val="bg2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Coordenadoria de Políticas para População em Situação de Rua</a:t>
            </a:r>
            <a:endParaRPr sz="7257" b="0" i="0" u="none" strike="noStrike" cap="none" dirty="0">
              <a:solidFill>
                <a:schemeClr val="bg2"/>
              </a:solidFill>
              <a:latin typeface="Barlow" panose="00000500000000000000" pitchFamily="2" charset="0"/>
              <a:sym typeface="Arial"/>
            </a:endParaRPr>
          </a:p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200000"/>
              <a:buFont typeface="Calibri"/>
              <a:buNone/>
            </a:pPr>
            <a:endParaRPr sz="1400" b="0" i="0" u="none" strike="noStrike" cap="none" dirty="0">
              <a:solidFill>
                <a:schemeClr val="bg2"/>
              </a:solidFill>
              <a:latin typeface="Barlow" panose="00000500000000000000" pitchFamily="2" charset="0"/>
              <a:sym typeface="Arial"/>
            </a:endParaRPr>
          </a:p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ct val="100000"/>
              <a:buFont typeface="Calibri"/>
              <a:buNone/>
            </a:pPr>
            <a:r>
              <a:rPr lang="pt-BR" sz="2800" b="0" i="0" u="none" strike="noStrike" cap="none" dirty="0">
                <a:solidFill>
                  <a:schemeClr val="bg2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l</a:t>
            </a:r>
            <a:endParaRPr sz="1400" b="0" i="0" u="none" strike="noStrike" cap="none" dirty="0">
              <a:solidFill>
                <a:schemeClr val="bg2"/>
              </a:solidFill>
              <a:latin typeface="Barlow" panose="00000500000000000000" pitchFamily="2" charset="0"/>
              <a:sym typeface="Arial"/>
            </a:endParaRPr>
          </a:p>
          <a:p>
            <a:pPr marL="0" marR="0" lvl="0" indent="0" algn="r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sz="2800" b="0" i="0" u="none" strike="noStrike" cap="none" dirty="0">
              <a:solidFill>
                <a:schemeClr val="bg2"/>
              </a:solidFill>
              <a:latin typeface="Barlow" panose="00000500000000000000" pitchFamily="2" charset="0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sz="2800" b="0" i="0" u="none" strike="noStrike" cap="none" dirty="0">
              <a:solidFill>
                <a:schemeClr val="bg2"/>
              </a:solidFill>
              <a:latin typeface="Barlow" panose="000005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1877750" y="2037646"/>
            <a:ext cx="9777000" cy="18466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5400" b="1" i="0" u="none" strike="noStrike" cap="none" dirty="0">
                <a:solidFill>
                  <a:srgbClr val="FF0000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CANTO DA RUA:</a:t>
            </a:r>
            <a:r>
              <a:rPr lang="pt-BR" sz="5400" b="1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 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5400" b="1" u="none" strike="noStrike" cap="none" dirty="0">
                <a:solidFill>
                  <a:srgbClr val="000000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O DIREITO A TER DIREITOS</a:t>
            </a:r>
            <a:endParaRPr sz="5400" b="1" u="none" strike="noStrike" cap="none" dirty="0">
              <a:solidFill>
                <a:srgbClr val="000000"/>
              </a:solidFill>
              <a:latin typeface="Barlow" panose="00000500000000000000" pitchFamily="2" charset="0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cfe27bd614_0_75"/>
          <p:cNvSpPr txBox="1">
            <a:spLocks noGrp="1"/>
          </p:cNvSpPr>
          <p:nvPr>
            <p:ph type="title"/>
          </p:nvPr>
        </p:nvSpPr>
        <p:spPr>
          <a:xfrm>
            <a:off x="949854" y="964073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dirty="0">
                <a:solidFill>
                  <a:schemeClr val="dk1"/>
                </a:solidFill>
                <a:latin typeface="Barlow" panose="00000500000000000000" pitchFamily="2" charset="0"/>
              </a:rPr>
              <a:t>  A ideia do </a:t>
            </a:r>
            <a:r>
              <a:rPr lang="pt-BR" dirty="0">
                <a:solidFill>
                  <a:schemeClr val="accent3"/>
                </a:solidFill>
                <a:latin typeface="Barlow" panose="00000500000000000000" pitchFamily="2" charset="0"/>
              </a:rPr>
              <a:t>Canto da </a:t>
            </a:r>
            <a:r>
              <a:rPr lang="pt-BR" dirty="0">
                <a:solidFill>
                  <a:schemeClr val="accent3"/>
                </a:solidFill>
                <a:latin typeface="Barlow" panose="00000500000000000000" pitchFamily="2" charset="0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0"/>
                  </a:ext>
                </a:extLst>
              </a:rPr>
              <a:t>Rua</a:t>
            </a:r>
            <a:r>
              <a:rPr lang="pt-BR" dirty="0">
                <a:solidFill>
                  <a:schemeClr val="accent3"/>
                </a:solidFill>
                <a:latin typeface="Barlow" panose="00000500000000000000" pitchFamily="2" charset="0"/>
              </a:rPr>
              <a:t>: </a:t>
            </a:r>
            <a:r>
              <a:rPr lang="pt-BR" dirty="0">
                <a:solidFill>
                  <a:schemeClr val="dk1"/>
                </a:solidFill>
                <a:latin typeface="Barlow" panose="00000500000000000000" pitchFamily="2" charset="0"/>
              </a:rPr>
              <a:t>Direito a ter Direitos</a:t>
            </a:r>
            <a:endParaRPr dirty="0">
              <a:latin typeface="Barlow" panose="00000500000000000000" pitchFamily="2" charset="0"/>
            </a:endParaRPr>
          </a:p>
        </p:txBody>
      </p:sp>
      <p:sp>
        <p:nvSpPr>
          <p:cNvPr id="109" name="Google Shape;109;gcfe27bd614_0_75"/>
          <p:cNvSpPr txBox="1"/>
          <p:nvPr/>
        </p:nvSpPr>
        <p:spPr>
          <a:xfrm>
            <a:off x="578132" y="1687393"/>
            <a:ext cx="10416602" cy="3970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400" b="0" i="0" u="none" strike="noStrike" cap="none" dirty="0">
                <a:solidFill>
                  <a:schemeClr val="dk1"/>
                </a:solidFill>
                <a:latin typeface="Barlow" panose="00000500000000000000" pitchFamily="2" charset="0"/>
                <a:sym typeface="Arial"/>
              </a:rPr>
              <a:t>Enquanto a população, de forma geral, atendia às orientações do “FICA EM CASA” e a humanidade assistia ao fechamento das cidades, as pessoas em situação de rua não conseguiam nem mesmo ter informação sobre o que ocorria. Apenas assistiam, vivenciavam a mudança nos modos de vida das cidades e enfrentavam dificuldades de sustento por meio do trabalho informal, e enfrentav</a:t>
            </a:r>
            <a:r>
              <a:rPr lang="pt-BR" sz="2400" dirty="0">
                <a:solidFill>
                  <a:schemeClr val="dk1"/>
                </a:solidFill>
                <a:latin typeface="Barlow" panose="00000500000000000000" pitchFamily="2" charset="0"/>
              </a:rPr>
              <a:t>a</a:t>
            </a:r>
            <a:r>
              <a:rPr lang="pt-BR" sz="2400" b="0" i="0" u="none" strike="noStrike" cap="none" dirty="0">
                <a:solidFill>
                  <a:schemeClr val="dk1"/>
                </a:solidFill>
                <a:latin typeface="Barlow" panose="00000500000000000000" pitchFamily="2" charset="0"/>
                <a:sym typeface="Arial"/>
              </a:rPr>
              <a:t>m maior dificuldade ao acesso à comida, aos pontos para higiene básica, aos serviços de proteção.</a:t>
            </a:r>
            <a:endParaRPr sz="2400" b="0" i="0" u="none" strike="noStrike" cap="none" dirty="0">
              <a:solidFill>
                <a:schemeClr val="dk1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110" name="Google Shape;110;gcfe27bd614_0_75"/>
          <p:cNvSpPr txBox="1"/>
          <p:nvPr/>
        </p:nvSpPr>
        <p:spPr>
          <a:xfrm>
            <a:off x="4378418" y="6119364"/>
            <a:ext cx="71982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1" u="none" strike="noStrike" cap="none" dirty="0">
                <a:solidFill>
                  <a:srgbClr val="000000"/>
                </a:solidFill>
                <a:latin typeface="Barlow" panose="020B0604020202020204" charset="0"/>
                <a:sym typeface="Arial"/>
              </a:rPr>
              <a:t>Não tenho um novo caminho, o que tenho é um caminho de novo!</a:t>
            </a:r>
            <a:endParaRPr sz="1400" b="1" i="1" u="none" strike="noStrike" cap="none" dirty="0">
              <a:solidFill>
                <a:srgbClr val="000000"/>
              </a:solidFill>
              <a:latin typeface="Barlow" panose="020B0604020202020204" charset="0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0" i="0" u="none" strike="noStrike" cap="none" dirty="0">
                <a:solidFill>
                  <a:srgbClr val="000000"/>
                </a:solidFill>
                <a:latin typeface="Barlow" panose="020B0604020202020204" charset="0"/>
                <a:sym typeface="Arial"/>
              </a:rPr>
              <a:t>Thiago de Melo, atendido no Canto da Rua</a:t>
            </a:r>
            <a:endParaRPr sz="1400" b="0" i="0" u="none" strike="noStrike" cap="none" dirty="0">
              <a:solidFill>
                <a:srgbClr val="000000"/>
              </a:solidFill>
              <a:latin typeface="Barlow" panose="020B0604020202020204" charset="0"/>
              <a:sym typeface="Arial"/>
            </a:endParaRPr>
          </a:p>
        </p:txBody>
      </p:sp>
      <p:sp>
        <p:nvSpPr>
          <p:cNvPr id="111" name="Google Shape;111;gcfe27bd614_0_75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2" name="Google Shape;112;gcfe27bd614_0_75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0684d669c7_5_1"/>
          <p:cNvSpPr txBox="1">
            <a:spLocks noGrp="1"/>
          </p:cNvSpPr>
          <p:nvPr>
            <p:ph type="title"/>
          </p:nvPr>
        </p:nvSpPr>
        <p:spPr>
          <a:xfrm>
            <a:off x="891293" y="1161784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dirty="0">
                <a:solidFill>
                  <a:schemeClr val="dk1"/>
                </a:solidFill>
                <a:latin typeface="Barlow" panose="00000500000000000000" pitchFamily="2" charset="0"/>
              </a:rPr>
              <a:t>  A ideia do </a:t>
            </a:r>
            <a:r>
              <a:rPr lang="pt-BR" dirty="0">
                <a:solidFill>
                  <a:schemeClr val="accent3"/>
                </a:solidFill>
                <a:latin typeface="Barlow" panose="00000500000000000000" pitchFamily="2" charset="0"/>
              </a:rPr>
              <a:t>Canto da </a:t>
            </a:r>
            <a:r>
              <a:rPr lang="pt-BR" dirty="0">
                <a:solidFill>
                  <a:schemeClr val="accent3"/>
                </a:solidFill>
                <a:latin typeface="Barlow" panose="00000500000000000000" pitchFamily="2" charset="0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1"/>
                  </a:ext>
                </a:extLst>
              </a:rPr>
              <a:t>Rua</a:t>
            </a:r>
            <a:r>
              <a:rPr lang="pt-BR" dirty="0">
                <a:solidFill>
                  <a:schemeClr val="accent3"/>
                </a:solidFill>
                <a:latin typeface="Barlow" panose="00000500000000000000" pitchFamily="2" charset="0"/>
              </a:rPr>
              <a:t>: </a:t>
            </a:r>
            <a:r>
              <a:rPr lang="pt-BR" dirty="0">
                <a:solidFill>
                  <a:schemeClr val="dk1"/>
                </a:solidFill>
                <a:latin typeface="Barlow" panose="00000500000000000000" pitchFamily="2" charset="0"/>
              </a:rPr>
              <a:t>Direito a ter Direitos</a:t>
            </a:r>
            <a:endParaRPr dirty="0">
              <a:latin typeface="Barlow" panose="00000500000000000000" pitchFamily="2" charset="0"/>
            </a:endParaRPr>
          </a:p>
        </p:txBody>
      </p:sp>
      <p:pic>
        <p:nvPicPr>
          <p:cNvPr id="119" name="Google Shape;119;g10684d669c7_5_1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g10684d669c7_5_1"/>
          <p:cNvSpPr txBox="1"/>
          <p:nvPr/>
        </p:nvSpPr>
        <p:spPr>
          <a:xfrm>
            <a:off x="516154" y="2121154"/>
            <a:ext cx="10782323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400" b="0" i="0" u="none" strike="noStrike" cap="none" dirty="0">
                <a:solidFill>
                  <a:schemeClr val="dk1"/>
                </a:solidFill>
                <a:latin typeface="Barlow" panose="00000500000000000000" pitchFamily="2" charset="0"/>
                <a:sym typeface="Arial"/>
              </a:rPr>
              <a:t>A proposta de realizar o Canto da Rua: Direito a ter Direitos aconteceu após a experiência da ação </a:t>
            </a:r>
            <a:r>
              <a:rPr lang="pt-BR" sz="2400" dirty="0">
                <a:solidFill>
                  <a:schemeClr val="dk1"/>
                </a:solidFill>
                <a:latin typeface="Barlow" panose="00000500000000000000" pitchFamily="2" charset="0"/>
              </a:rPr>
              <a:t>h</a:t>
            </a:r>
            <a:r>
              <a:rPr lang="pt-BR" sz="2400" b="0" i="0" u="none" strike="noStrike" cap="none" dirty="0">
                <a:solidFill>
                  <a:schemeClr val="dk1"/>
                </a:solidFill>
                <a:latin typeface="Barlow" panose="00000500000000000000" pitchFamily="2" charset="0"/>
                <a:sym typeface="Arial"/>
              </a:rPr>
              <a:t>umanitária Canto da Rua Emergencial, criada pela Pastoral de Rua em parceria com o Governo de Minas, Ministério Público, Defensoria Pública e outros atores governamentais, da iniciativa privada e da sociedade civil, com o objetivo de garantir cuidados às pessoas em situação de rua diante do enfrentamento da </a:t>
            </a:r>
            <a:r>
              <a:rPr lang="pt-BR" sz="2400" b="0" i="0" u="none" strike="noStrike" cap="none" dirty="0" err="1">
                <a:solidFill>
                  <a:schemeClr val="dk1"/>
                </a:solidFill>
                <a:latin typeface="Barlow" panose="00000500000000000000" pitchFamily="2" charset="0"/>
                <a:sym typeface="Arial"/>
              </a:rPr>
              <a:t>Covid</a:t>
            </a:r>
            <a:r>
              <a:rPr lang="pt-BR" sz="2400" b="0" i="0" u="none" strike="noStrike" cap="none" dirty="0">
                <a:solidFill>
                  <a:schemeClr val="dk1"/>
                </a:solidFill>
                <a:latin typeface="Barlow" panose="00000500000000000000" pitchFamily="2" charset="0"/>
                <a:sym typeface="Arial"/>
              </a:rPr>
              <a:t>- 19.</a:t>
            </a:r>
            <a:endParaRPr sz="2400" b="0" i="0" u="none" strike="noStrike" cap="none" dirty="0">
              <a:solidFill>
                <a:schemeClr val="dk1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121" name="Google Shape;121;g10684d669c7_5_1"/>
          <p:cNvSpPr txBox="1"/>
          <p:nvPr/>
        </p:nvSpPr>
        <p:spPr>
          <a:xfrm>
            <a:off x="4893741" y="6116860"/>
            <a:ext cx="66198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1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“Não me lembrava que tinha direitos de ter direitos, eu só tinha a rua”</a:t>
            </a:r>
            <a:endParaRPr sz="1400" b="1" i="1" u="none" strike="noStrike" cap="none" dirty="0">
              <a:solidFill>
                <a:srgbClr val="000000"/>
              </a:solidFill>
              <a:latin typeface="Barlow" panose="00000500000000000000" pitchFamily="2" charset="0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0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fala de uma pessoa em situação de rua no Canto da Rua</a:t>
            </a:r>
            <a:endParaRPr sz="1400" b="0" i="0" u="none" strike="noStrike" cap="none" dirty="0">
              <a:solidFill>
                <a:srgbClr val="000000"/>
              </a:solidFill>
              <a:latin typeface="Barlow" panose="00000500000000000000" pitchFamily="2" charset="0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g10684d669c7_8_1"/>
          <p:cNvSpPr txBox="1">
            <a:spLocks noGrp="1"/>
          </p:cNvSpPr>
          <p:nvPr>
            <p:ph type="title"/>
          </p:nvPr>
        </p:nvSpPr>
        <p:spPr>
          <a:xfrm>
            <a:off x="757140" y="946822"/>
            <a:ext cx="9873187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latin typeface="Barlow" panose="00000500000000000000" pitchFamily="2" charset="0"/>
              </a:rPr>
              <a:t>O Objetivo do </a:t>
            </a:r>
            <a:r>
              <a:rPr lang="pt-BR" sz="2800" dirty="0">
                <a:solidFill>
                  <a:schemeClr val="accent3"/>
                </a:solidFill>
                <a:latin typeface="Barlow" panose="00000500000000000000" pitchFamily="2" charset="0"/>
              </a:rPr>
              <a:t>Canto da Rua </a:t>
            </a:r>
            <a:r>
              <a:rPr lang="pt-BR" sz="2800" dirty="0">
                <a:latin typeface="Barlow" panose="00000500000000000000" pitchFamily="2" charset="0"/>
              </a:rPr>
              <a:t>Emergencial</a:t>
            </a:r>
            <a:endParaRPr sz="2800" dirty="0">
              <a:latin typeface="Barlow" panose="00000500000000000000" pitchFamily="2" charset="0"/>
            </a:endParaRPr>
          </a:p>
        </p:txBody>
      </p:sp>
      <p:sp>
        <p:nvSpPr>
          <p:cNvPr id="422" name="Google Shape;422;g10684d669c7_8_1"/>
          <p:cNvSpPr txBox="1"/>
          <p:nvPr/>
        </p:nvSpPr>
        <p:spPr>
          <a:xfrm>
            <a:off x="757140" y="1572898"/>
            <a:ext cx="9455968" cy="2031295"/>
          </a:xfrm>
          <a:prstGeom prst="rect">
            <a:avLst/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O Canto da Rua Emergencial foi um complexo de garantia de direitos. </a:t>
            </a:r>
            <a:br>
              <a:rPr lang="pt-BR" sz="2400" b="0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</a:br>
            <a:r>
              <a:rPr lang="pt-BR" sz="2400" b="0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A experiência do atendimento e convívio com quase 10.000 pessoas que por lá passaram, evidenciou a relevância na continuidade de um centro integrado de garantia de direitos: </a:t>
            </a:r>
            <a:r>
              <a:rPr lang="pt-BR" sz="2400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o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 </a:t>
            </a:r>
            <a:r>
              <a:rPr lang="pt-BR" sz="2400" b="1" i="0" u="none" strike="noStrike" cap="none" dirty="0">
                <a:solidFill>
                  <a:schemeClr val="accent3"/>
                </a:solidFill>
                <a:latin typeface="Barlow" panose="00000500000000000000" pitchFamily="2" charset="0"/>
                <a:sym typeface="Arial"/>
              </a:rPr>
              <a:t>Canto da Rua</a:t>
            </a:r>
            <a:r>
              <a:rPr lang="pt-BR" sz="2400" b="1" i="0" u="none" strike="noStrike" cap="none" dirty="0">
                <a:solidFill>
                  <a:srgbClr val="FF0000"/>
                </a:solidFill>
                <a:latin typeface="Barlow" panose="00000500000000000000" pitchFamily="2" charset="0"/>
                <a:sym typeface="Arial"/>
              </a:rPr>
              <a:t>: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 Direito a ter Direitos</a:t>
            </a:r>
            <a:r>
              <a:rPr lang="pt-BR" sz="2400" b="1" dirty="0">
                <a:latin typeface="Barlow" panose="00000500000000000000" pitchFamily="2" charset="0"/>
              </a:rPr>
              <a:t>.</a:t>
            </a:r>
            <a:endParaRPr sz="2400" b="1" i="0" u="none" strike="noStrike" cap="none" dirty="0">
              <a:solidFill>
                <a:srgbClr val="000000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423" name="Google Shape;423;g10684d669c7_8_1"/>
          <p:cNvSpPr/>
          <p:nvPr/>
        </p:nvSpPr>
        <p:spPr>
          <a:xfrm>
            <a:off x="1796315" y="4947990"/>
            <a:ext cx="1773967" cy="1158750"/>
          </a:xfrm>
          <a:prstGeom prst="ellipse">
            <a:avLst/>
          </a:prstGeom>
          <a:ln>
            <a:noFill/>
            <a:headEnd type="none" w="sm" len="sm"/>
            <a:tailEnd type="none" w="sm" len="sm"/>
          </a:ln>
          <a:effec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4" name="Google Shape;424;g10684d669c7_8_1"/>
          <p:cNvSpPr txBox="1"/>
          <p:nvPr/>
        </p:nvSpPr>
        <p:spPr>
          <a:xfrm>
            <a:off x="2155593" y="5327324"/>
            <a:ext cx="1055410" cy="400079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Barlow" panose="00000500000000000000" pitchFamily="2" charset="0"/>
                <a:sym typeface="Arial"/>
              </a:rPr>
              <a:t>SAÚDE</a:t>
            </a:r>
            <a:endParaRPr sz="1400" b="1" i="0" u="none" strike="noStrike" cap="none" dirty="0">
              <a:solidFill>
                <a:schemeClr val="lt1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425" name="Google Shape;425;g10684d669c7_8_1"/>
          <p:cNvSpPr/>
          <p:nvPr/>
        </p:nvSpPr>
        <p:spPr>
          <a:xfrm>
            <a:off x="3041153" y="4094140"/>
            <a:ext cx="1773967" cy="1158750"/>
          </a:xfrm>
          <a:prstGeom prst="ellipse">
            <a:avLst/>
          </a:prstGeom>
          <a:ln>
            <a:noFill/>
            <a:headEnd type="none" w="sm" len="sm"/>
            <a:tailEnd type="none" w="sm" len="sm"/>
          </a:ln>
          <a:effec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g10684d669c7_8_1"/>
          <p:cNvSpPr txBox="1"/>
          <p:nvPr/>
        </p:nvSpPr>
        <p:spPr>
          <a:xfrm>
            <a:off x="3041153" y="4440886"/>
            <a:ext cx="1801912" cy="38469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300" b="1" i="0" u="none" strike="noStrike" cap="none" dirty="0">
                <a:solidFill>
                  <a:schemeClr val="lt1"/>
                </a:solidFill>
                <a:latin typeface="Barlow" panose="00000500000000000000" pitchFamily="2" charset="0"/>
                <a:sym typeface="Arial"/>
              </a:rPr>
              <a:t>SOCIOASSISTENCIAL</a:t>
            </a:r>
            <a:endParaRPr sz="1300" b="1" i="0" u="none" strike="noStrike" cap="none" dirty="0">
              <a:solidFill>
                <a:schemeClr val="lt1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427" name="Google Shape;427;g10684d669c7_8_1"/>
          <p:cNvSpPr/>
          <p:nvPr/>
        </p:nvSpPr>
        <p:spPr>
          <a:xfrm>
            <a:off x="4762365" y="4678240"/>
            <a:ext cx="1773967" cy="1158750"/>
          </a:xfrm>
          <a:prstGeom prst="ellipse">
            <a:avLst/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g10684d669c7_8_1"/>
          <p:cNvSpPr txBox="1"/>
          <p:nvPr/>
        </p:nvSpPr>
        <p:spPr>
          <a:xfrm>
            <a:off x="4815120" y="4933812"/>
            <a:ext cx="1630352" cy="615523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Barlow" panose="00000500000000000000" pitchFamily="2" charset="0"/>
                <a:sym typeface="Arial"/>
              </a:rPr>
              <a:t>DIREITOS HUMANOS</a:t>
            </a:r>
            <a:endParaRPr sz="1400" b="1" i="0" u="none" strike="noStrike" cap="none" dirty="0">
              <a:solidFill>
                <a:schemeClr val="lt1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429" name="Google Shape;429;g10684d669c7_8_1"/>
          <p:cNvSpPr/>
          <p:nvPr/>
        </p:nvSpPr>
        <p:spPr>
          <a:xfrm>
            <a:off x="8490515" y="4795590"/>
            <a:ext cx="1773967" cy="1158750"/>
          </a:xfrm>
          <a:prstGeom prst="ellipse">
            <a:avLst/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g10684d669c7_8_1"/>
          <p:cNvSpPr txBox="1"/>
          <p:nvPr/>
        </p:nvSpPr>
        <p:spPr>
          <a:xfrm>
            <a:off x="6960175" y="4481425"/>
            <a:ext cx="822300" cy="400200"/>
          </a:xfrm>
          <a:prstGeom prst="rect">
            <a:avLst/>
          </a:prstGeom>
          <a:noFill/>
          <a:ln w="9525" cap="flat" cmpd="sng">
            <a:solidFill>
              <a:srgbClr val="6AA84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SAÚDE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1" name="Google Shape;431;g10684d669c7_8_1"/>
          <p:cNvSpPr/>
          <p:nvPr/>
        </p:nvSpPr>
        <p:spPr>
          <a:xfrm>
            <a:off x="6709340" y="4297140"/>
            <a:ext cx="1773967" cy="1158750"/>
          </a:xfrm>
          <a:prstGeom prst="ellipse">
            <a:avLst/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g10684d669c7_8_1"/>
          <p:cNvSpPr txBox="1"/>
          <p:nvPr/>
        </p:nvSpPr>
        <p:spPr>
          <a:xfrm>
            <a:off x="6837755" y="4633231"/>
            <a:ext cx="1456048" cy="615523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Barlow" panose="00000500000000000000" pitchFamily="2" charset="0"/>
                <a:sym typeface="Arial"/>
              </a:rPr>
              <a:t>TRABALHO E RENDA</a:t>
            </a:r>
            <a:endParaRPr sz="1400" b="1" i="0" u="none" strike="noStrike" cap="none" dirty="0">
              <a:solidFill>
                <a:schemeClr val="lt1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433" name="Google Shape;433;g10684d669c7_8_1"/>
          <p:cNvSpPr/>
          <p:nvPr/>
        </p:nvSpPr>
        <p:spPr>
          <a:xfrm>
            <a:off x="9922440" y="4094140"/>
            <a:ext cx="1773967" cy="1158750"/>
          </a:xfrm>
          <a:prstGeom prst="ellipse">
            <a:avLst/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g10684d669c7_8_1"/>
          <p:cNvSpPr txBox="1"/>
          <p:nvPr/>
        </p:nvSpPr>
        <p:spPr>
          <a:xfrm>
            <a:off x="10213108" y="4467246"/>
            <a:ext cx="1192629" cy="400079"/>
          </a:xfrm>
          <a:prstGeom prst="rect">
            <a:avLst/>
          </a:prstGeom>
          <a:noFill/>
          <a:ln>
            <a:noFill/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Barlow" panose="00000500000000000000" pitchFamily="2" charset="0"/>
                <a:sym typeface="Arial"/>
              </a:rPr>
              <a:t>MORADIA</a:t>
            </a:r>
            <a:endParaRPr sz="1400" b="1" i="0" u="none" strike="noStrike" cap="none" dirty="0">
              <a:solidFill>
                <a:schemeClr val="lt1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435" name="Google Shape;435;g10684d669c7_8_1"/>
          <p:cNvSpPr txBox="1"/>
          <p:nvPr/>
        </p:nvSpPr>
        <p:spPr>
          <a:xfrm>
            <a:off x="8776126" y="5174925"/>
            <a:ext cx="1129291" cy="400079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Barlow" panose="00000500000000000000" pitchFamily="2" charset="0"/>
                <a:sym typeface="Arial"/>
              </a:rPr>
              <a:t>CULTURA</a:t>
            </a:r>
            <a:endParaRPr sz="1400" b="1" i="0" u="none" strike="noStrike" cap="none" dirty="0">
              <a:solidFill>
                <a:schemeClr val="lt1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436" name="Google Shape;436;g10684d669c7_8_1"/>
          <p:cNvSpPr/>
          <p:nvPr/>
        </p:nvSpPr>
        <p:spPr>
          <a:xfrm>
            <a:off x="425290" y="4062640"/>
            <a:ext cx="1773967" cy="1158750"/>
          </a:xfrm>
          <a:prstGeom prst="ellipse">
            <a:avLst/>
          </a:prstGeom>
          <a:ln>
            <a:noFill/>
            <a:headEnd type="none" w="sm" len="sm"/>
            <a:tailEnd type="none" w="sm" len="sm"/>
          </a:ln>
          <a:effec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g10684d669c7_8_1"/>
          <p:cNvSpPr txBox="1"/>
          <p:nvPr/>
        </p:nvSpPr>
        <p:spPr>
          <a:xfrm>
            <a:off x="584249" y="4303544"/>
            <a:ext cx="1456048" cy="615523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Barlow" panose="00000500000000000000" pitchFamily="2" charset="0"/>
                <a:sym typeface="Arial"/>
              </a:rPr>
              <a:t>DIREITO À INFORMAÇÃO</a:t>
            </a:r>
            <a:endParaRPr sz="1400" b="1" i="0" u="none" strike="noStrike" cap="none" dirty="0">
              <a:solidFill>
                <a:schemeClr val="lt1"/>
              </a:solidFill>
              <a:latin typeface="Barlow" panose="00000500000000000000" pitchFamily="2" charset="0"/>
              <a:sym typeface="Arial"/>
            </a:endParaRPr>
          </a:p>
        </p:txBody>
      </p:sp>
      <p:pic>
        <p:nvPicPr>
          <p:cNvPr id="438" name="Google Shape;438;g10684d669c7_8_1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g10684d669c7_8_1"/>
          <p:cNvSpPr txBox="1"/>
          <p:nvPr/>
        </p:nvSpPr>
        <p:spPr>
          <a:xfrm>
            <a:off x="6241200" y="5982500"/>
            <a:ext cx="56535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1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“Aqui eu sou vista  por você, que é lá do Estado. E você está com a mão toda suja de tinta como a minha. Vamos pintar?”</a:t>
            </a:r>
            <a:endParaRPr sz="1400" b="1" i="1" u="none" strike="noStrike" cap="none" dirty="0">
              <a:solidFill>
                <a:srgbClr val="000000"/>
              </a:solidFill>
              <a:latin typeface="Barlow" panose="00000500000000000000" pitchFamily="2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30746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g10684d669c7_8_24"/>
          <p:cNvSpPr txBox="1">
            <a:spLocks noGrp="1"/>
          </p:cNvSpPr>
          <p:nvPr>
            <p:ph type="title"/>
          </p:nvPr>
        </p:nvSpPr>
        <p:spPr>
          <a:xfrm>
            <a:off x="888240" y="774881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chemeClr val="tx1"/>
                </a:solidFill>
                <a:latin typeface="Barlow" panose="020B0604020202020204" charset="0"/>
              </a:rPr>
              <a:t>Adesão</a:t>
            </a:r>
            <a:endParaRPr sz="2800" dirty="0">
              <a:solidFill>
                <a:schemeClr val="tx1"/>
              </a:solidFill>
              <a:latin typeface="Barlow" panose="020B0604020202020204" charset="0"/>
            </a:endParaRPr>
          </a:p>
        </p:txBody>
      </p:sp>
      <p:pic>
        <p:nvPicPr>
          <p:cNvPr id="446" name="Google Shape;446;g10684d669c7_8_24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Google Shape;447;g10684d669c7_8_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43514" y="1174914"/>
            <a:ext cx="5148509" cy="51596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3878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10684d669c7_7_100"/>
          <p:cNvSpPr txBox="1">
            <a:spLocks noGrp="1"/>
          </p:cNvSpPr>
          <p:nvPr>
            <p:ph type="title"/>
          </p:nvPr>
        </p:nvSpPr>
        <p:spPr>
          <a:xfrm>
            <a:off x="920200" y="785674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dirty="0">
                <a:solidFill>
                  <a:schemeClr val="accent3"/>
                </a:solidFill>
              </a:rPr>
              <a:t>Canto da Rua </a:t>
            </a:r>
            <a:r>
              <a:rPr lang="pt-BR" dirty="0"/>
              <a:t>Emergencial</a:t>
            </a:r>
            <a:endParaRPr dirty="0"/>
          </a:p>
        </p:txBody>
      </p:sp>
      <p:pic>
        <p:nvPicPr>
          <p:cNvPr id="128" name="Google Shape;128;g10684d669c7_7_10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0200" y="1608475"/>
            <a:ext cx="3118725" cy="2858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g10684d669c7_7_10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98849" y="2280735"/>
            <a:ext cx="6562258" cy="4373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g10684d669c7_7_100" descr="J:\Organizacional\SEDESE\Logos\Logomarca_GOV-Minas_Horizontal_Externa_2019_RGB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10684d669c7_5_14"/>
          <p:cNvSpPr txBox="1"/>
          <p:nvPr/>
        </p:nvSpPr>
        <p:spPr>
          <a:xfrm>
            <a:off x="479013" y="1260002"/>
            <a:ext cx="11230800" cy="2400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chemeClr val="accent3"/>
                </a:solidFill>
                <a:latin typeface="Barlow" panose="00000500000000000000" pitchFamily="2" charset="0"/>
                <a:sym typeface="Arial"/>
              </a:rPr>
              <a:t>Canto da Rua </a:t>
            </a:r>
            <a:r>
              <a:rPr lang="pt-BR" sz="2400" b="1" i="0" u="none" strike="noStrike" cap="none" dirty="0">
                <a:solidFill>
                  <a:schemeClr val="dk1"/>
                </a:solidFill>
                <a:latin typeface="Barlow" panose="00000500000000000000" pitchFamily="2" charset="0"/>
                <a:sym typeface="Arial"/>
              </a:rPr>
              <a:t>Emergencial</a:t>
            </a:r>
            <a:r>
              <a:rPr lang="pt-BR" sz="2400" b="0" i="0" u="none" strike="noStrike" cap="none" dirty="0">
                <a:solidFill>
                  <a:schemeClr val="dk1"/>
                </a:solidFill>
                <a:latin typeface="Barlow" panose="00000500000000000000" pitchFamily="2" charset="0"/>
                <a:sym typeface="Arial"/>
              </a:rPr>
              <a:t> trouxe, em seus 15 meses de existência, a experiência e a mudança do olhar sobre a política para população em situação de rua, </a:t>
            </a:r>
            <a:r>
              <a:rPr lang="pt-BR" sz="2400" dirty="0">
                <a:solidFill>
                  <a:schemeClr val="dk1"/>
                </a:solidFill>
                <a:latin typeface="Barlow" panose="00000500000000000000" pitchFamily="2" charset="0"/>
              </a:rPr>
              <a:t>r</a:t>
            </a:r>
            <a:r>
              <a:rPr lang="pt-BR" sz="2400" b="0" i="0" u="none" strike="noStrike" cap="none" dirty="0">
                <a:solidFill>
                  <a:schemeClr val="dk1"/>
                </a:solidFill>
                <a:latin typeface="Barlow" panose="00000500000000000000" pitchFamily="2" charset="0"/>
                <a:sym typeface="Arial"/>
              </a:rPr>
              <a:t>eafirmando a necessidade de uma política que seja transversal, acessível e integrada.</a:t>
            </a:r>
            <a:endParaRPr sz="2400" b="0" i="0" u="none" strike="noStrike" cap="none" dirty="0">
              <a:solidFill>
                <a:srgbClr val="000000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137" name="Google Shape;137;g10684d669c7_5_14"/>
          <p:cNvSpPr txBox="1"/>
          <p:nvPr/>
        </p:nvSpPr>
        <p:spPr>
          <a:xfrm>
            <a:off x="6157600" y="5064100"/>
            <a:ext cx="57693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1" u="none" strike="noStrike" cap="none" dirty="0">
                <a:solidFill>
                  <a:srgbClr val="000000"/>
                </a:solidFill>
                <a:latin typeface="Barlow" panose="020B0604020202020204" charset="0"/>
                <a:sym typeface="Arial"/>
              </a:rPr>
              <a:t>“Cheguei e a moça da porta me deu água e bom dia!</a:t>
            </a:r>
            <a:endParaRPr sz="1400" b="1" i="1" u="none" strike="noStrike" cap="none" dirty="0">
              <a:solidFill>
                <a:srgbClr val="000000"/>
              </a:solidFill>
              <a:latin typeface="Barlow" panose="020B0604020202020204" charset="0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1" u="none" strike="noStrike" cap="none" dirty="0">
                <a:solidFill>
                  <a:srgbClr val="000000"/>
                </a:solidFill>
                <a:latin typeface="Barlow" panose="020B0604020202020204" charset="0"/>
                <a:sym typeface="Arial"/>
              </a:rPr>
              <a:t>Respondi: Bom dia pra você também!</a:t>
            </a:r>
            <a:endParaRPr sz="1400" b="1" i="1" u="none" strike="noStrike" cap="none" dirty="0">
              <a:solidFill>
                <a:srgbClr val="000000"/>
              </a:solidFill>
              <a:latin typeface="Barlow" panose="020B0604020202020204" charset="0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1" i="1" u="none" strike="noStrike" cap="none" dirty="0">
                <a:solidFill>
                  <a:srgbClr val="000000"/>
                </a:solidFill>
                <a:latin typeface="Barlow" panose="020B0604020202020204" charset="0"/>
                <a:sym typeface="Arial"/>
              </a:rPr>
              <a:t>Nem me lembro mais quando escutei isso”</a:t>
            </a:r>
            <a:endParaRPr sz="1400" b="1" i="1" u="none" strike="noStrike" cap="none" dirty="0">
              <a:solidFill>
                <a:srgbClr val="000000"/>
              </a:solidFill>
              <a:latin typeface="Barlow" panose="020B0604020202020204" charset="0"/>
              <a:sym typeface="Arial"/>
            </a:endParaRPr>
          </a:p>
        </p:txBody>
      </p:sp>
      <p:pic>
        <p:nvPicPr>
          <p:cNvPr id="138" name="Google Shape;138;g10684d669c7_5_14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10684d669c7_9_92"/>
          <p:cNvSpPr txBox="1"/>
          <p:nvPr/>
        </p:nvSpPr>
        <p:spPr>
          <a:xfrm>
            <a:off x="620608" y="1195950"/>
            <a:ext cx="4921200" cy="4985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O projeto </a:t>
            </a:r>
            <a:r>
              <a:rPr lang="pt-BR" sz="2400" b="1" i="0" u="none" strike="noStrike" cap="none" dirty="0">
                <a:solidFill>
                  <a:schemeClr val="accent3"/>
                </a:solidFill>
                <a:latin typeface="Barlow" panose="00000500000000000000" pitchFamily="2" charset="0"/>
                <a:sym typeface="Arial"/>
              </a:rPr>
              <a:t>Canto da Rua 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contou também com a locação de hospedagens para atendimento de casos emergenciais.</a:t>
            </a:r>
            <a:endParaRPr sz="2400" b="0" i="0" u="none" strike="noStrike" cap="none" dirty="0">
              <a:solidFill>
                <a:srgbClr val="000000"/>
              </a:solidFill>
              <a:latin typeface="Barlow" panose="00000500000000000000" pitchFamily="2" charset="0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2400" b="0" i="0" u="none" strike="noStrike" cap="none" dirty="0">
              <a:solidFill>
                <a:srgbClr val="000000"/>
              </a:solidFill>
              <a:latin typeface="Barlow" panose="00000500000000000000" pitchFamily="2" charset="0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Famílias estiveram acolhidas no Canto da Rua Emergencial.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lang="pt-BR" sz="2400" b="0" i="0" u="none" strike="noStrike" cap="none" dirty="0">
              <a:solidFill>
                <a:srgbClr val="000000"/>
              </a:solidFill>
              <a:latin typeface="Barlow" panose="00000500000000000000" pitchFamily="2" charset="0"/>
              <a:sym typeface="Arial"/>
            </a:endParaRPr>
          </a:p>
          <a:p>
            <a:pPr lvl="0">
              <a:buSzPts val="1900"/>
            </a:pPr>
            <a:r>
              <a:rPr lang="pt-BR" sz="2400" dirty="0">
                <a:latin typeface="Barlow" panose="00000500000000000000" pitchFamily="2" charset="0"/>
              </a:rPr>
              <a:t>O fechamento das cidades durante a pandemia prejudicou o trabalhador informal e levou famílias ao Canto da Rua à procura de suporte.</a:t>
            </a:r>
          </a:p>
        </p:txBody>
      </p:sp>
      <p:pic>
        <p:nvPicPr>
          <p:cNvPr id="145" name="Google Shape;145;g10684d669c7_9_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4425" y="2315350"/>
            <a:ext cx="5977350" cy="397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g10684d669c7_9_92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"/>
          <p:cNvSpPr/>
          <p:nvPr/>
        </p:nvSpPr>
        <p:spPr>
          <a:xfrm>
            <a:off x="125" y="0"/>
            <a:ext cx="12188700" cy="685800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2"/>
          <p:cNvSpPr txBox="1"/>
          <p:nvPr/>
        </p:nvSpPr>
        <p:spPr>
          <a:xfrm>
            <a:off x="724782" y="1434056"/>
            <a:ext cx="92187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pt-BR" sz="2800" b="1" i="0" u="none" strike="noStrike" cap="none" dirty="0">
                <a:solidFill>
                  <a:srgbClr val="FFFFFF"/>
                </a:solidFill>
                <a:latin typeface="Barlow" panose="020B0604020202020204" charset="0"/>
                <a:sym typeface="Arial"/>
              </a:rPr>
              <a:t>O QUE É O </a:t>
            </a:r>
            <a:r>
              <a:rPr lang="pt-BR" sz="2800" b="1" i="0" u="none" strike="noStrike" cap="none" dirty="0">
                <a:solidFill>
                  <a:schemeClr val="tx1"/>
                </a:solidFill>
                <a:latin typeface="Barlow" panose="020B0604020202020204" charset="0"/>
                <a:sym typeface="Arial"/>
              </a:rPr>
              <a:t>CANTO DA RUA</a:t>
            </a:r>
            <a:r>
              <a:rPr lang="pt-BR" sz="2800" b="1" i="0" u="none" strike="noStrike" cap="none" dirty="0">
                <a:solidFill>
                  <a:srgbClr val="D9D9D9"/>
                </a:solidFill>
                <a:latin typeface="Barlow" panose="020B0604020202020204" charset="0"/>
                <a:sym typeface="Arial"/>
              </a:rPr>
              <a:t>?</a:t>
            </a:r>
            <a:endParaRPr sz="2800" b="0" i="0" u="none" strike="noStrike" cap="none" dirty="0">
              <a:solidFill>
                <a:srgbClr val="D9D9D9"/>
              </a:solidFill>
              <a:highlight>
                <a:srgbClr val="434343"/>
              </a:highlight>
              <a:latin typeface="Barlow" panose="020B0604020202020204" charset="0"/>
              <a:sym typeface="Arial"/>
            </a:endParaRPr>
          </a:p>
        </p:txBody>
      </p:sp>
      <p:sp>
        <p:nvSpPr>
          <p:cNvPr id="153" name="Google Shape;153;p2"/>
          <p:cNvSpPr txBox="1"/>
          <p:nvPr/>
        </p:nvSpPr>
        <p:spPr>
          <a:xfrm>
            <a:off x="221202" y="2562696"/>
            <a:ext cx="10225859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FFFFFF"/>
                </a:solidFill>
                <a:latin typeface="Barlow" panose="020B0604020202020204" charset="0"/>
                <a:sym typeface="Arial"/>
              </a:rPr>
              <a:t>Trata-se de um Centro </a:t>
            </a:r>
            <a:r>
              <a:rPr lang="pt-BR" sz="2400" b="0" i="0" u="sng" strike="noStrike" cap="none" dirty="0" err="1">
                <a:solidFill>
                  <a:srgbClr val="FFFFFF"/>
                </a:solidFill>
                <a:latin typeface="Barlow" panose="020B0604020202020204" charset="0"/>
                <a:sym typeface="Arial"/>
              </a:rPr>
              <a:t>Intersetorial</a:t>
            </a:r>
            <a:r>
              <a:rPr lang="pt-BR" sz="2400" b="0" i="0" u="none" strike="noStrike" cap="none" dirty="0">
                <a:solidFill>
                  <a:srgbClr val="FFFFFF"/>
                </a:solidFill>
                <a:latin typeface="Barlow" panose="020B0604020202020204" charset="0"/>
                <a:sym typeface="Arial"/>
              </a:rPr>
              <a:t> integrado de políticas para população em situação de rua, que corresponde à heterogeneidade do fenômeno das pessoas vivendo em situação de rua, oferecendo alternativas para a </a:t>
            </a:r>
            <a:r>
              <a:rPr lang="pt-BR" sz="2400" b="1" u="none" strike="noStrike" cap="none" dirty="0">
                <a:solidFill>
                  <a:srgbClr val="FFFFFF"/>
                </a:solidFill>
                <a:latin typeface="Barlow" panose="020B0604020202020204" charset="0"/>
                <a:sym typeface="Arial"/>
              </a:rPr>
              <a:t>SUPERAÇÃO DE SITUAÇÃO DE RUA, </a:t>
            </a:r>
            <a:r>
              <a:rPr lang="pt-BR" sz="2400" b="0" u="none" strike="noStrike" cap="none" dirty="0">
                <a:solidFill>
                  <a:srgbClr val="FFFFFF"/>
                </a:solidFill>
                <a:latin typeface="Barlow" panose="020B0604020202020204" charset="0"/>
                <a:sym typeface="Arial"/>
              </a:rPr>
              <a:t> </a:t>
            </a:r>
            <a:r>
              <a:rPr lang="pt-BR" sz="2400" b="0" i="0" u="none" strike="noStrike" cap="none" dirty="0">
                <a:solidFill>
                  <a:srgbClr val="FFFFFF"/>
                </a:solidFill>
                <a:latin typeface="Barlow" panose="020B0604020202020204" charset="0"/>
                <a:sym typeface="Arial"/>
              </a:rPr>
              <a:t>por meio da promoção de serviços que garantam direitos constitucionais e a possibilidade de viver com dignidade.</a:t>
            </a:r>
            <a:endParaRPr sz="2400" b="0" i="0" u="none" strike="noStrike" cap="none" dirty="0">
              <a:solidFill>
                <a:srgbClr val="000000"/>
              </a:solidFill>
              <a:latin typeface="Barlow" panose="020B0604020202020204" charset="0"/>
              <a:sym typeface="Arial"/>
            </a:endParaRPr>
          </a:p>
        </p:txBody>
      </p:sp>
      <p:pic>
        <p:nvPicPr>
          <p:cNvPr id="5" name="Google Shape;255;p32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0"/>
          <p:cNvSpPr/>
          <p:nvPr/>
        </p:nvSpPr>
        <p:spPr>
          <a:xfrm>
            <a:off x="5545777" y="5570238"/>
            <a:ext cx="972108" cy="16086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Barlow" panose="00000500000000000000" pitchFamily="2" charset="0"/>
              <a:ea typeface="Calibri"/>
              <a:cs typeface="Calibri"/>
              <a:sym typeface="Calibri"/>
            </a:endParaRPr>
          </a:p>
        </p:txBody>
      </p:sp>
      <p:grpSp>
        <p:nvGrpSpPr>
          <p:cNvPr id="159" name="Google Shape;159;p10"/>
          <p:cNvGrpSpPr/>
          <p:nvPr/>
        </p:nvGrpSpPr>
        <p:grpSpPr>
          <a:xfrm>
            <a:off x="4518362" y="405796"/>
            <a:ext cx="5305937" cy="4226354"/>
            <a:chOff x="393396" y="643383"/>
            <a:chExt cx="5305937" cy="4226354"/>
          </a:xfrm>
        </p:grpSpPr>
        <p:sp>
          <p:nvSpPr>
            <p:cNvPr id="160" name="Google Shape;160;p10"/>
            <p:cNvSpPr/>
            <p:nvPr/>
          </p:nvSpPr>
          <p:spPr>
            <a:xfrm>
              <a:off x="393396" y="643383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61" name="Google Shape;161;p10"/>
            <p:cNvSpPr txBox="1"/>
            <p:nvPr/>
          </p:nvSpPr>
          <p:spPr>
            <a:xfrm>
              <a:off x="688372" y="658692"/>
              <a:ext cx="4388227" cy="6931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MORADIA PRIMEIRO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62" name="Google Shape;162;p10"/>
            <p:cNvSpPr/>
            <p:nvPr/>
          </p:nvSpPr>
          <p:spPr>
            <a:xfrm>
              <a:off x="393451" y="1515763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63" name="Google Shape;163;p10"/>
            <p:cNvSpPr txBox="1"/>
            <p:nvPr/>
          </p:nvSpPr>
          <p:spPr>
            <a:xfrm>
              <a:off x="722901" y="1538139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PROJETO ACOLHIDA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64" name="Google Shape;164;p10"/>
            <p:cNvSpPr/>
            <p:nvPr/>
          </p:nvSpPr>
          <p:spPr>
            <a:xfrm>
              <a:off x="430433" y="2388133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65" name="Google Shape;165;p10"/>
            <p:cNvSpPr txBox="1"/>
            <p:nvPr/>
          </p:nvSpPr>
          <p:spPr>
            <a:xfrm>
              <a:off x="727965" y="2413106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CANTO CIDADÃO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66" name="Google Shape;166;p10"/>
            <p:cNvSpPr/>
            <p:nvPr/>
          </p:nvSpPr>
          <p:spPr>
            <a:xfrm>
              <a:off x="430433" y="4133537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67" name="Google Shape;167;p10"/>
            <p:cNvSpPr txBox="1"/>
            <p:nvPr/>
          </p:nvSpPr>
          <p:spPr>
            <a:xfrm>
              <a:off x="851024" y="4176665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SABERES EM DIÁLOGO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</p:grpSp>
      <p:sp>
        <p:nvSpPr>
          <p:cNvPr id="168" name="Google Shape;168;p10"/>
          <p:cNvSpPr/>
          <p:nvPr/>
        </p:nvSpPr>
        <p:spPr>
          <a:xfrm>
            <a:off x="299820" y="2745000"/>
            <a:ext cx="3817376" cy="3657388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5E0805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169" name="Google Shape;169;p10"/>
          <p:cNvSpPr/>
          <p:nvPr/>
        </p:nvSpPr>
        <p:spPr>
          <a:xfrm>
            <a:off x="2007406" y="1335505"/>
            <a:ext cx="1990809" cy="1239676"/>
          </a:xfrm>
          <a:prstGeom prst="bentArrow">
            <a:avLst>
              <a:gd name="adj1" fmla="val 25000"/>
              <a:gd name="adj2" fmla="val 24535"/>
              <a:gd name="adj3" fmla="val 25000"/>
              <a:gd name="adj4" fmla="val 4375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170" name="Google Shape;170;p10"/>
          <p:cNvSpPr txBox="1"/>
          <p:nvPr/>
        </p:nvSpPr>
        <p:spPr>
          <a:xfrm>
            <a:off x="624283" y="3450330"/>
            <a:ext cx="3291600" cy="224672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000" b="0" i="0" u="none" strike="noStrike" cap="none" dirty="0">
                <a:latin typeface="Barlow" panose="00000500000000000000" pitchFamily="2" charset="0"/>
                <a:sym typeface="Arial"/>
              </a:rPr>
              <a:t>O Canto da Rua será um complexo de ações, programas e projetos da política para população em situação de rua, que contará com as seguintes ações.</a:t>
            </a:r>
            <a:endParaRPr sz="2000" b="0" i="0" u="none" strike="noStrike" cap="none" dirty="0">
              <a:latin typeface="Barlow" panose="00000500000000000000" pitchFamily="2" charset="0"/>
              <a:sym typeface="Arial"/>
            </a:endParaRPr>
          </a:p>
        </p:txBody>
      </p:sp>
      <p:sp>
        <p:nvSpPr>
          <p:cNvPr id="171" name="Google Shape;171;p10"/>
          <p:cNvSpPr/>
          <p:nvPr/>
        </p:nvSpPr>
        <p:spPr>
          <a:xfrm>
            <a:off x="205777" y="254002"/>
            <a:ext cx="4426212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chemeClr val="tx1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O que terá no </a:t>
            </a:r>
            <a:r>
              <a:rPr lang="pt-BR" sz="2400" b="1" i="0" u="none" strike="noStrike" cap="none" dirty="0">
                <a:solidFill>
                  <a:schemeClr val="accent3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Canto da Rua</a:t>
            </a:r>
            <a:endParaRPr sz="1200" b="0" i="0" u="none" strike="noStrike" cap="none" dirty="0">
              <a:solidFill>
                <a:schemeClr val="accent3"/>
              </a:solidFill>
              <a:latin typeface="Barlow" panose="00000500000000000000" pitchFamily="2" charset="0"/>
              <a:sym typeface="Arial"/>
            </a:endParaRPr>
          </a:p>
        </p:txBody>
      </p:sp>
      <p:grpSp>
        <p:nvGrpSpPr>
          <p:cNvPr id="172" name="Google Shape;172;p10"/>
          <p:cNvGrpSpPr/>
          <p:nvPr/>
        </p:nvGrpSpPr>
        <p:grpSpPr>
          <a:xfrm>
            <a:off x="4555399" y="4734150"/>
            <a:ext cx="5268900" cy="736200"/>
            <a:chOff x="430433" y="3981137"/>
            <a:chExt cx="5268900" cy="736200"/>
          </a:xfrm>
        </p:grpSpPr>
        <p:sp>
          <p:nvSpPr>
            <p:cNvPr id="173" name="Google Shape;173;p10"/>
            <p:cNvSpPr/>
            <p:nvPr/>
          </p:nvSpPr>
          <p:spPr>
            <a:xfrm>
              <a:off x="430433" y="3981137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74" name="Google Shape;174;p10"/>
            <p:cNvSpPr txBox="1"/>
            <p:nvPr/>
          </p:nvSpPr>
          <p:spPr>
            <a:xfrm>
              <a:off x="851024" y="4024265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PROJETO REDE NOVO OLHAR RUA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</p:grpSp>
      <p:sp>
        <p:nvSpPr>
          <p:cNvPr id="175" name="Google Shape;175;p10"/>
          <p:cNvSpPr/>
          <p:nvPr/>
        </p:nvSpPr>
        <p:spPr>
          <a:xfrm>
            <a:off x="4555399" y="5572350"/>
            <a:ext cx="5268900" cy="736200"/>
          </a:xfrm>
          <a:prstGeom prst="roundRect">
            <a:avLst>
              <a:gd name="adj" fmla="val 10000"/>
            </a:avLst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176" name="Google Shape;176;p10"/>
          <p:cNvSpPr txBox="1"/>
          <p:nvPr/>
        </p:nvSpPr>
        <p:spPr>
          <a:xfrm>
            <a:off x="4888142" y="5572302"/>
            <a:ext cx="4353600" cy="6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200" tIns="76200" rIns="76200" bIns="762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rPr>
              <a:t>EMPREENDENDO VIDAS</a:t>
            </a:r>
            <a:endParaRPr sz="2000" b="1" i="0" u="none" strike="noStrike" cap="none" dirty="0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grpSp>
        <p:nvGrpSpPr>
          <p:cNvPr id="177" name="Google Shape;177;p10"/>
          <p:cNvGrpSpPr/>
          <p:nvPr/>
        </p:nvGrpSpPr>
        <p:grpSpPr>
          <a:xfrm>
            <a:off x="4555399" y="2988746"/>
            <a:ext cx="5268900" cy="736200"/>
            <a:chOff x="278033" y="3073933"/>
            <a:chExt cx="5268900" cy="736200"/>
          </a:xfrm>
        </p:grpSpPr>
        <p:sp>
          <p:nvSpPr>
            <p:cNvPr id="178" name="Google Shape;178;p10"/>
            <p:cNvSpPr/>
            <p:nvPr/>
          </p:nvSpPr>
          <p:spPr>
            <a:xfrm>
              <a:off x="278033" y="3073933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79" name="Google Shape;179;p10"/>
            <p:cNvSpPr txBox="1"/>
            <p:nvPr/>
          </p:nvSpPr>
          <p:spPr>
            <a:xfrm>
              <a:off x="575565" y="3098906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DIREITO NA MÃO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</p:grpSp>
      <p:pic>
        <p:nvPicPr>
          <p:cNvPr id="24" name="Google Shape;255;p32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168;p10"/>
          <p:cNvSpPr/>
          <p:nvPr/>
        </p:nvSpPr>
        <p:spPr>
          <a:xfrm>
            <a:off x="299820" y="2745000"/>
            <a:ext cx="3817376" cy="3657388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5E0805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30" name="Google Shape;169;p10"/>
          <p:cNvSpPr/>
          <p:nvPr/>
        </p:nvSpPr>
        <p:spPr>
          <a:xfrm>
            <a:off x="2007406" y="1335505"/>
            <a:ext cx="1990809" cy="1239676"/>
          </a:xfrm>
          <a:prstGeom prst="bentArrow">
            <a:avLst>
              <a:gd name="adj1" fmla="val 25000"/>
              <a:gd name="adj2" fmla="val 24535"/>
              <a:gd name="adj3" fmla="val 25000"/>
              <a:gd name="adj4" fmla="val 4375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184" name="Google Shape;184;g10684d669c7_9_59"/>
          <p:cNvSpPr/>
          <p:nvPr/>
        </p:nvSpPr>
        <p:spPr>
          <a:xfrm>
            <a:off x="5545777" y="5570238"/>
            <a:ext cx="972000" cy="16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Barlow" panose="00000500000000000000" pitchFamily="2" charset="0"/>
              <a:ea typeface="Calibri"/>
              <a:cs typeface="Calibri"/>
              <a:sym typeface="Calibri"/>
            </a:endParaRPr>
          </a:p>
        </p:txBody>
      </p:sp>
      <p:grpSp>
        <p:nvGrpSpPr>
          <p:cNvPr id="185" name="Google Shape;185;g10684d669c7_9_59"/>
          <p:cNvGrpSpPr/>
          <p:nvPr/>
        </p:nvGrpSpPr>
        <p:grpSpPr>
          <a:xfrm>
            <a:off x="4509666" y="404919"/>
            <a:ext cx="5327399" cy="4211045"/>
            <a:chOff x="371934" y="658692"/>
            <a:chExt cx="5327399" cy="4242769"/>
          </a:xfrm>
        </p:grpSpPr>
        <p:sp>
          <p:nvSpPr>
            <p:cNvPr id="186" name="Google Shape;186;g10684d669c7_9_59"/>
            <p:cNvSpPr/>
            <p:nvPr/>
          </p:nvSpPr>
          <p:spPr>
            <a:xfrm>
              <a:off x="371934" y="662908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87" name="Google Shape;187;g10684d669c7_9_59"/>
            <p:cNvSpPr txBox="1"/>
            <p:nvPr/>
          </p:nvSpPr>
          <p:spPr>
            <a:xfrm>
              <a:off x="688372" y="658692"/>
              <a:ext cx="4388100" cy="693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PADARIA ESCOLA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88" name="Google Shape;188;g10684d669c7_9_59"/>
            <p:cNvSpPr/>
            <p:nvPr/>
          </p:nvSpPr>
          <p:spPr>
            <a:xfrm>
              <a:off x="393451" y="1515763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89" name="Google Shape;189;g10684d669c7_9_59"/>
            <p:cNvSpPr txBox="1"/>
            <p:nvPr/>
          </p:nvSpPr>
          <p:spPr>
            <a:xfrm>
              <a:off x="722901" y="1538139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HORTA COLETIVA/COMUNITÁRIA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90" name="Google Shape;190;g10684d669c7_9_59"/>
            <p:cNvSpPr/>
            <p:nvPr/>
          </p:nvSpPr>
          <p:spPr>
            <a:xfrm>
              <a:off x="430433" y="2388133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91" name="Google Shape;191;g10684d669c7_9_59"/>
            <p:cNvSpPr txBox="1"/>
            <p:nvPr/>
          </p:nvSpPr>
          <p:spPr>
            <a:xfrm>
              <a:off x="727965" y="2413106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OFICINA DE </a:t>
              </a:r>
              <a:r>
                <a:rPr lang="pt-BR" sz="2000" b="1" dirty="0">
                  <a:solidFill>
                    <a:srgbClr val="FFFFFF"/>
                  </a:solidFill>
                  <a:latin typeface="Barlow" panose="00000500000000000000" pitchFamily="2" charset="0"/>
                </a:rPr>
                <a:t>QUALIFICAÇÃO</a:t>
              </a: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 PROFISSIONAL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92" name="Google Shape;192;g10684d669c7_9_59"/>
            <p:cNvSpPr/>
            <p:nvPr/>
          </p:nvSpPr>
          <p:spPr>
            <a:xfrm>
              <a:off x="427901" y="4165261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193" name="Google Shape;193;g10684d669c7_9_59"/>
            <p:cNvSpPr txBox="1"/>
            <p:nvPr/>
          </p:nvSpPr>
          <p:spPr>
            <a:xfrm>
              <a:off x="937702" y="4165261"/>
              <a:ext cx="4353600" cy="693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OFICINAS ARTÍSTICAS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</p:grpSp>
      <p:sp>
        <p:nvSpPr>
          <p:cNvPr id="196" name="Google Shape;196;g10684d669c7_9_59"/>
          <p:cNvSpPr txBox="1"/>
          <p:nvPr/>
        </p:nvSpPr>
        <p:spPr>
          <a:xfrm>
            <a:off x="868317" y="4108153"/>
            <a:ext cx="2900700" cy="10156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000" dirty="0">
                <a:latin typeface="Barlow" panose="00000500000000000000" pitchFamily="2" charset="0"/>
              </a:rPr>
              <a:t>O Canto da Rua também atenderá à comunidade local.</a:t>
            </a:r>
            <a:endParaRPr sz="2000" dirty="0">
              <a:latin typeface="Barlow" panose="00000500000000000000" pitchFamily="2" charset="0"/>
            </a:endParaRPr>
          </a:p>
        </p:txBody>
      </p:sp>
      <p:sp>
        <p:nvSpPr>
          <p:cNvPr id="197" name="Google Shape;197;g10684d669c7_9_59"/>
          <p:cNvSpPr/>
          <p:nvPr/>
        </p:nvSpPr>
        <p:spPr>
          <a:xfrm>
            <a:off x="205777" y="254002"/>
            <a:ext cx="4426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chemeClr val="tx1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O que terá no </a:t>
            </a:r>
            <a:r>
              <a:rPr lang="pt-BR" sz="2400" b="1" i="0" u="none" strike="noStrike" cap="none" dirty="0">
                <a:solidFill>
                  <a:schemeClr val="accent3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Canto da Rua</a:t>
            </a:r>
            <a:endParaRPr sz="1200" b="0" i="0" u="none" strike="noStrike" cap="none" dirty="0">
              <a:solidFill>
                <a:schemeClr val="accent3"/>
              </a:solidFill>
              <a:latin typeface="Barlow" panose="00000500000000000000" pitchFamily="2" charset="0"/>
              <a:sym typeface="Arial"/>
            </a:endParaRPr>
          </a:p>
        </p:txBody>
      </p:sp>
      <p:grpSp>
        <p:nvGrpSpPr>
          <p:cNvPr id="198" name="Google Shape;198;g10684d669c7_9_59"/>
          <p:cNvGrpSpPr/>
          <p:nvPr/>
        </p:nvGrpSpPr>
        <p:grpSpPr>
          <a:xfrm>
            <a:off x="4609087" y="4734150"/>
            <a:ext cx="5268976" cy="736200"/>
            <a:chOff x="430433" y="3981137"/>
            <a:chExt cx="5268976" cy="736200"/>
          </a:xfrm>
        </p:grpSpPr>
        <p:sp>
          <p:nvSpPr>
            <p:cNvPr id="199" name="Google Shape;199;g10684d669c7_9_59"/>
            <p:cNvSpPr/>
            <p:nvPr/>
          </p:nvSpPr>
          <p:spPr>
            <a:xfrm>
              <a:off x="430433" y="3981137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00" name="Google Shape;200;g10684d669c7_9_59"/>
            <p:cNvSpPr txBox="1"/>
            <p:nvPr/>
          </p:nvSpPr>
          <p:spPr>
            <a:xfrm>
              <a:off x="507009" y="4024262"/>
              <a:ext cx="51924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endParaRPr sz="2000">
                <a:solidFill>
                  <a:srgbClr val="FFFFFF"/>
                </a:solidFill>
                <a:latin typeface="Barlow" panose="00000500000000000000" pitchFamily="2" charset="0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endParaRPr sz="2000">
                <a:solidFill>
                  <a:srgbClr val="FFFFFF"/>
                </a:solidFill>
                <a:latin typeface="Barlow" panose="00000500000000000000" pitchFamily="2" charset="0"/>
              </a:endParaRPr>
            </a:p>
          </p:txBody>
        </p:sp>
      </p:grpSp>
      <p:sp>
        <p:nvSpPr>
          <p:cNvPr id="201" name="Google Shape;201;g10684d669c7_9_59"/>
          <p:cNvSpPr/>
          <p:nvPr/>
        </p:nvSpPr>
        <p:spPr>
          <a:xfrm>
            <a:off x="4617784" y="5572350"/>
            <a:ext cx="5268900" cy="736200"/>
          </a:xfrm>
          <a:prstGeom prst="roundRect">
            <a:avLst>
              <a:gd name="adj" fmla="val 10000"/>
            </a:avLst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202" name="Google Shape;202;g10684d669c7_9_59"/>
          <p:cNvSpPr txBox="1"/>
          <p:nvPr/>
        </p:nvSpPr>
        <p:spPr>
          <a:xfrm>
            <a:off x="4888142" y="5572352"/>
            <a:ext cx="4353600" cy="693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76200" tIns="76200" rIns="76200" bIns="762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rPr>
              <a:t>OFICINAS TEM</a:t>
            </a:r>
            <a:r>
              <a:rPr lang="pt-BR" sz="2000" b="1" dirty="0">
                <a:solidFill>
                  <a:srgbClr val="FFFFFF"/>
                </a:solidFill>
                <a:latin typeface="Barlow" panose="00000500000000000000" pitchFamily="2" charset="0"/>
              </a:rPr>
              <a:t>ÁT</a:t>
            </a:r>
            <a:r>
              <a:rPr lang="pt-BR"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rPr>
              <a:t>ICAS</a:t>
            </a:r>
            <a:endParaRPr sz="2000" b="1" i="0" u="none" strike="noStrike" cap="none" dirty="0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grpSp>
        <p:nvGrpSpPr>
          <p:cNvPr id="203" name="Google Shape;203;g10684d669c7_9_59"/>
          <p:cNvGrpSpPr/>
          <p:nvPr/>
        </p:nvGrpSpPr>
        <p:grpSpPr>
          <a:xfrm>
            <a:off x="4555399" y="2988746"/>
            <a:ext cx="5268900" cy="736200"/>
            <a:chOff x="278033" y="3073933"/>
            <a:chExt cx="5268900" cy="736200"/>
          </a:xfrm>
        </p:grpSpPr>
        <p:sp>
          <p:nvSpPr>
            <p:cNvPr id="204" name="Google Shape;204;g10684d669c7_9_59"/>
            <p:cNvSpPr/>
            <p:nvPr/>
          </p:nvSpPr>
          <p:spPr>
            <a:xfrm>
              <a:off x="278033" y="3073933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05" name="Google Shape;205;g10684d669c7_9_59"/>
            <p:cNvSpPr txBox="1"/>
            <p:nvPr/>
          </p:nvSpPr>
          <p:spPr>
            <a:xfrm>
              <a:off x="575565" y="3098906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dirty="0">
                  <a:solidFill>
                    <a:srgbClr val="FFFFFF"/>
                  </a:solidFill>
                  <a:latin typeface="Barlow" panose="00000500000000000000" pitchFamily="2" charset="0"/>
                </a:rPr>
                <a:t>ÁREA DE ESPORTE COLETIVO ORIENTADOS E COMUNITÁRIOS</a:t>
              </a:r>
              <a:endParaRPr sz="2000" b="1" i="0" u="none" strike="noStrike" cap="none" dirty="0">
                <a:solidFill>
                  <a:schemeClr val="lt1"/>
                </a:solidFill>
                <a:latin typeface="Barlow" panose="00000500000000000000" pitchFamily="2" charset="0"/>
                <a:sym typeface="Arial"/>
              </a:endParaRPr>
            </a:p>
          </p:txBody>
        </p:sp>
      </p:grpSp>
      <p:sp>
        <p:nvSpPr>
          <p:cNvPr id="206" name="Google Shape;206;g10684d669c7_9_59"/>
          <p:cNvSpPr txBox="1"/>
          <p:nvPr/>
        </p:nvSpPr>
        <p:spPr>
          <a:xfrm>
            <a:off x="4727531" y="4758926"/>
            <a:ext cx="5001287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solidFill>
                  <a:srgbClr val="FFFFFF"/>
                </a:solidFill>
                <a:latin typeface="Barlow" panose="00000500000000000000" pitchFamily="2" charset="0"/>
              </a:rPr>
              <a:t>RODAS DE CONVERSAS - DIÁLOGOS COM A COMUNIDADE</a:t>
            </a:r>
            <a:endParaRPr sz="2000" b="1" dirty="0">
              <a:solidFill>
                <a:srgbClr val="FFFFFF"/>
              </a:solidFill>
              <a:latin typeface="Barlow" panose="00000500000000000000" pitchFamily="2" charset="0"/>
            </a:endParaRPr>
          </a:p>
        </p:txBody>
      </p:sp>
      <p:pic>
        <p:nvPicPr>
          <p:cNvPr id="25" name="Google Shape;255;p32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168;p10"/>
          <p:cNvSpPr/>
          <p:nvPr/>
        </p:nvSpPr>
        <p:spPr>
          <a:xfrm>
            <a:off x="299820" y="2745000"/>
            <a:ext cx="3817376" cy="3657388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5E0805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21" name="Google Shape;169;p10"/>
          <p:cNvSpPr/>
          <p:nvPr/>
        </p:nvSpPr>
        <p:spPr>
          <a:xfrm>
            <a:off x="2007406" y="1335505"/>
            <a:ext cx="1990809" cy="1239676"/>
          </a:xfrm>
          <a:prstGeom prst="bentArrow">
            <a:avLst>
              <a:gd name="adj1" fmla="val 25000"/>
              <a:gd name="adj2" fmla="val 24535"/>
              <a:gd name="adj3" fmla="val 25000"/>
              <a:gd name="adj4" fmla="val 4375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grpSp>
        <p:nvGrpSpPr>
          <p:cNvPr id="211" name="Google Shape;211;p33"/>
          <p:cNvGrpSpPr/>
          <p:nvPr/>
        </p:nvGrpSpPr>
        <p:grpSpPr>
          <a:xfrm>
            <a:off x="5148197" y="2544086"/>
            <a:ext cx="5463156" cy="3836076"/>
            <a:chOff x="236177" y="1359177"/>
            <a:chExt cx="5463156" cy="3205813"/>
          </a:xfrm>
        </p:grpSpPr>
        <p:sp>
          <p:nvSpPr>
            <p:cNvPr id="212" name="Google Shape;212;p33"/>
            <p:cNvSpPr/>
            <p:nvPr/>
          </p:nvSpPr>
          <p:spPr>
            <a:xfrm>
              <a:off x="392125" y="1359177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13" name="Google Shape;213;p33"/>
            <p:cNvSpPr txBox="1"/>
            <p:nvPr/>
          </p:nvSpPr>
          <p:spPr>
            <a:xfrm>
              <a:off x="688372" y="1359177"/>
              <a:ext cx="43881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MOVIMENTO SOCIAL DO POVO DA RUA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392125" y="2178381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15" name="Google Shape;215;p33"/>
            <p:cNvSpPr txBox="1"/>
            <p:nvPr/>
          </p:nvSpPr>
          <p:spPr>
            <a:xfrm>
              <a:off x="236177" y="2199982"/>
              <a:ext cx="5311036" cy="693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UNIVERSIDADES ( PUC, UFMG, CIÊNCIAS MÉDICAS)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16" name="Google Shape;216;p33"/>
            <p:cNvSpPr/>
            <p:nvPr/>
          </p:nvSpPr>
          <p:spPr>
            <a:xfrm>
              <a:off x="392125" y="3005628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sng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17" name="Google Shape;217;p33"/>
            <p:cNvSpPr txBox="1"/>
            <p:nvPr/>
          </p:nvSpPr>
          <p:spPr>
            <a:xfrm>
              <a:off x="727965" y="3048828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MINISTÉRIO PÚBLICO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18" name="Google Shape;218;p33"/>
            <p:cNvSpPr/>
            <p:nvPr/>
          </p:nvSpPr>
          <p:spPr>
            <a:xfrm>
              <a:off x="392125" y="3828737"/>
              <a:ext cx="5268843" cy="736253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19" name="Google Shape;219;p33"/>
            <p:cNvSpPr txBox="1"/>
            <p:nvPr/>
          </p:nvSpPr>
          <p:spPr>
            <a:xfrm>
              <a:off x="1345635" y="3871865"/>
              <a:ext cx="4353698" cy="6931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GOVERNO DE MINAS GERAIS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</p:grpSp>
      <p:sp>
        <p:nvSpPr>
          <p:cNvPr id="222" name="Google Shape;222;p33"/>
          <p:cNvSpPr txBox="1"/>
          <p:nvPr/>
        </p:nvSpPr>
        <p:spPr>
          <a:xfrm>
            <a:off x="466335" y="4192722"/>
            <a:ext cx="3291600" cy="70784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000" dirty="0">
                <a:latin typeface="Barlow" panose="00000500000000000000" pitchFamily="2" charset="0"/>
              </a:rPr>
              <a:t>Quem faz o Canto da Rua: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000" dirty="0">
                <a:latin typeface="Barlow" panose="00000500000000000000" pitchFamily="2" charset="0"/>
              </a:rPr>
              <a:t> Rede de Apoio</a:t>
            </a:r>
          </a:p>
        </p:txBody>
      </p:sp>
      <p:sp>
        <p:nvSpPr>
          <p:cNvPr id="223" name="Google Shape;223;p33"/>
          <p:cNvSpPr/>
          <p:nvPr/>
        </p:nvSpPr>
        <p:spPr>
          <a:xfrm>
            <a:off x="556300" y="254002"/>
            <a:ext cx="4426212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chemeClr val="tx1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QUEM FAR</a:t>
            </a:r>
            <a:r>
              <a:rPr lang="pt-BR" sz="2400" b="1" dirty="0">
                <a:solidFill>
                  <a:schemeClr val="tx1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Á</a:t>
            </a:r>
            <a:r>
              <a:rPr lang="pt-BR" sz="2400" b="1" i="0" u="none" strike="noStrike" cap="none" dirty="0">
                <a:solidFill>
                  <a:schemeClr val="tx1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 O </a:t>
            </a:r>
            <a:r>
              <a:rPr lang="pt-BR" sz="2400" b="1" i="0" u="none" strike="noStrike" cap="none" dirty="0">
                <a:solidFill>
                  <a:schemeClr val="accent3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CANTO DA RUA</a:t>
            </a:r>
            <a:r>
              <a:rPr lang="pt-BR" sz="2400" b="1" i="0" u="none" strike="noStrike" cap="none" dirty="0">
                <a:solidFill>
                  <a:schemeClr val="tx1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?</a:t>
            </a:r>
            <a:endParaRPr sz="1200" b="0" i="0" u="none" strike="noStrike" cap="none" dirty="0">
              <a:solidFill>
                <a:schemeClr val="tx1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224" name="Google Shape;224;p33"/>
          <p:cNvSpPr txBox="1"/>
          <p:nvPr/>
        </p:nvSpPr>
        <p:spPr>
          <a:xfrm>
            <a:off x="556300" y="786372"/>
            <a:ext cx="97770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400" b="0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O Canto da Rua acontecerá sob a gestão da Pastoral Nacional do Povo da Rua, e contará com parceiros e atores que, além de apoiarem esta política, também agregarão e qualificarão as estratégias pactuadas, sendo acompanhado e monitorado pela </a:t>
            </a:r>
            <a:r>
              <a:rPr lang="pt-BR" sz="1400" b="0" i="0" u="none" strike="noStrike" cap="none" dirty="0" err="1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Subdh</a:t>
            </a:r>
            <a:r>
              <a:rPr lang="pt-BR" sz="1400" b="0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/</a:t>
            </a:r>
            <a:r>
              <a:rPr lang="pt-BR" dirty="0" err="1">
                <a:latin typeface="Barlow" panose="00000500000000000000" pitchFamily="2" charset="0"/>
              </a:rPr>
              <a:t>S</a:t>
            </a:r>
            <a:r>
              <a:rPr lang="pt-BR" sz="1400" b="0" i="0" u="none" strike="noStrike" cap="none" dirty="0" err="1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edese</a:t>
            </a:r>
            <a:r>
              <a:rPr lang="pt-BR" sz="1400" b="0" i="0" u="none" strike="noStrike" cap="none" dirty="0">
                <a:solidFill>
                  <a:srgbClr val="000000"/>
                </a:solidFill>
                <a:latin typeface="Barlow" panose="00000500000000000000" pitchFamily="2" charset="0"/>
                <a:sym typeface="Arial"/>
              </a:rPr>
              <a:t>.</a:t>
            </a:r>
          </a:p>
        </p:txBody>
      </p:sp>
      <p:sp>
        <p:nvSpPr>
          <p:cNvPr id="225" name="Google Shape;225;p33"/>
          <p:cNvSpPr/>
          <p:nvPr/>
        </p:nvSpPr>
        <p:spPr>
          <a:xfrm>
            <a:off x="5266567" y="1556411"/>
            <a:ext cx="5268900" cy="880800"/>
          </a:xfrm>
          <a:prstGeom prst="roundRect">
            <a:avLst>
              <a:gd name="adj" fmla="val 10000"/>
            </a:avLst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226" name="Google Shape;226;p33"/>
          <p:cNvSpPr txBox="1"/>
          <p:nvPr/>
        </p:nvSpPr>
        <p:spPr>
          <a:xfrm>
            <a:off x="5444801" y="1617672"/>
            <a:ext cx="4649978" cy="7186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76200" tIns="76200" rIns="76200" bIns="762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rPr>
              <a:t>PASTORAL NACIONAL DO POVO DA RUA</a:t>
            </a:r>
            <a:endParaRPr sz="2000" b="1" i="0" u="none" strike="noStrike" cap="none" dirty="0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pic>
        <p:nvPicPr>
          <p:cNvPr id="18" name="Google Shape;255;p32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168;p10"/>
          <p:cNvSpPr/>
          <p:nvPr/>
        </p:nvSpPr>
        <p:spPr>
          <a:xfrm>
            <a:off x="299820" y="2745000"/>
            <a:ext cx="3817376" cy="3657388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5E0805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22" name="Google Shape;169;p10"/>
          <p:cNvSpPr/>
          <p:nvPr/>
        </p:nvSpPr>
        <p:spPr>
          <a:xfrm>
            <a:off x="2007406" y="1335505"/>
            <a:ext cx="1990809" cy="1239676"/>
          </a:xfrm>
          <a:prstGeom prst="bentArrow">
            <a:avLst>
              <a:gd name="adj1" fmla="val 25000"/>
              <a:gd name="adj2" fmla="val 24535"/>
              <a:gd name="adj3" fmla="val 25000"/>
              <a:gd name="adj4" fmla="val 4375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231" name="Google Shape;231;g10684d669c7_9_33"/>
          <p:cNvSpPr/>
          <p:nvPr/>
        </p:nvSpPr>
        <p:spPr>
          <a:xfrm>
            <a:off x="6307777" y="5951238"/>
            <a:ext cx="972000" cy="16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Barlow" panose="00000500000000000000" pitchFamily="2" charset="0"/>
              <a:ea typeface="Calibri"/>
              <a:cs typeface="Calibri"/>
              <a:sym typeface="Calibri"/>
            </a:endParaRPr>
          </a:p>
        </p:txBody>
      </p:sp>
      <p:grpSp>
        <p:nvGrpSpPr>
          <p:cNvPr id="232" name="Google Shape;232;g10684d669c7_9_33"/>
          <p:cNvGrpSpPr/>
          <p:nvPr/>
        </p:nvGrpSpPr>
        <p:grpSpPr>
          <a:xfrm>
            <a:off x="5272028" y="1716505"/>
            <a:ext cx="5314271" cy="3906245"/>
            <a:chOff x="385062" y="658692"/>
            <a:chExt cx="5314271" cy="3906245"/>
          </a:xfrm>
        </p:grpSpPr>
        <p:sp>
          <p:nvSpPr>
            <p:cNvPr id="233" name="Google Shape;233;g10684d669c7_9_33"/>
            <p:cNvSpPr/>
            <p:nvPr/>
          </p:nvSpPr>
          <p:spPr>
            <a:xfrm>
              <a:off x="385062" y="662908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34" name="Google Shape;234;g10684d669c7_9_33"/>
            <p:cNvSpPr txBox="1"/>
            <p:nvPr/>
          </p:nvSpPr>
          <p:spPr>
            <a:xfrm>
              <a:off x="688372" y="658692"/>
              <a:ext cx="43881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DEFENSORIA PÚBLICA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35" name="Google Shape;235;g10684d669c7_9_33"/>
            <p:cNvSpPr/>
            <p:nvPr/>
          </p:nvSpPr>
          <p:spPr>
            <a:xfrm>
              <a:off x="393451" y="1668163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36" name="Google Shape;236;g10684d669c7_9_33"/>
            <p:cNvSpPr txBox="1"/>
            <p:nvPr/>
          </p:nvSpPr>
          <p:spPr>
            <a:xfrm>
              <a:off x="741560" y="1690539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EMPRESÁRIOS AMIGOS DO CANTO DA RUA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37" name="Google Shape;237;g10684d669c7_9_33"/>
            <p:cNvSpPr/>
            <p:nvPr/>
          </p:nvSpPr>
          <p:spPr>
            <a:xfrm>
              <a:off x="430433" y="2769133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38" name="Google Shape;238;g10684d669c7_9_33"/>
            <p:cNvSpPr txBox="1"/>
            <p:nvPr/>
          </p:nvSpPr>
          <p:spPr>
            <a:xfrm>
              <a:off x="727965" y="2794106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i="0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REDE NOVO OLHAR RUA</a:t>
              </a:r>
              <a:endParaRPr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39" name="Google Shape;239;g10684d669c7_9_33"/>
            <p:cNvSpPr/>
            <p:nvPr/>
          </p:nvSpPr>
          <p:spPr>
            <a:xfrm>
              <a:off x="430433" y="3828737"/>
              <a:ext cx="5268900" cy="736200"/>
            </a:xfrm>
            <a:prstGeom prst="roundRect">
              <a:avLst>
                <a:gd name="adj" fmla="val 10000"/>
              </a:avLst>
            </a:prstGeom>
            <a:ln>
              <a:noFill/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  <p:sp>
          <p:nvSpPr>
            <p:cNvPr id="240" name="Google Shape;240;g10684d669c7_9_33"/>
            <p:cNvSpPr txBox="1"/>
            <p:nvPr/>
          </p:nvSpPr>
          <p:spPr>
            <a:xfrm>
              <a:off x="851024" y="3871865"/>
              <a:ext cx="4353600" cy="693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pt-BR" sz="2000" b="1" u="none" strike="noStrike" cap="none" dirty="0">
                  <a:solidFill>
                    <a:srgbClr val="FFFFFF"/>
                  </a:solidFill>
                  <a:latin typeface="Barlow" panose="00000500000000000000" pitchFamily="2" charset="0"/>
                  <a:sym typeface="Arial"/>
                </a:rPr>
                <a:t>INICIATIVA PRIVADA</a:t>
              </a:r>
              <a:endParaRPr sz="2000" b="1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endParaRPr>
            </a:p>
          </p:txBody>
        </p:sp>
      </p:grpSp>
      <p:sp>
        <p:nvSpPr>
          <p:cNvPr id="244" name="Google Shape;244;g10684d669c7_9_33"/>
          <p:cNvSpPr txBox="1"/>
          <p:nvPr/>
        </p:nvSpPr>
        <p:spPr>
          <a:xfrm>
            <a:off x="504885" y="4190996"/>
            <a:ext cx="3407245" cy="70784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000" i="0" u="none" strike="noStrike" cap="none" dirty="0">
                <a:solidFill>
                  <a:schemeClr val="dk1"/>
                </a:solidFill>
                <a:latin typeface="Barlow" panose="00000500000000000000" pitchFamily="2" charset="0"/>
                <a:sym typeface="Arial"/>
              </a:rPr>
              <a:t>Quem faz o Canto da Rua:</a:t>
            </a:r>
            <a:endParaRPr sz="2000" i="0" u="none" strike="noStrike" cap="none" dirty="0">
              <a:solidFill>
                <a:schemeClr val="dk1"/>
              </a:solidFill>
              <a:latin typeface="Barlow" panose="00000500000000000000" pitchFamily="2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000" i="0" u="none" strike="noStrike" cap="none" dirty="0">
                <a:solidFill>
                  <a:schemeClr val="dk1"/>
                </a:solidFill>
                <a:latin typeface="Barlow" panose="00000500000000000000" pitchFamily="2" charset="0"/>
                <a:sym typeface="Arial"/>
              </a:rPr>
              <a:t>Rede de apoio</a:t>
            </a:r>
            <a:endParaRPr sz="2000" i="0" u="none" strike="noStrike" cap="none" dirty="0">
              <a:solidFill>
                <a:schemeClr val="dk1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245" name="Google Shape;245;g10684d669c7_9_33"/>
          <p:cNvSpPr/>
          <p:nvPr/>
        </p:nvSpPr>
        <p:spPr>
          <a:xfrm>
            <a:off x="561110" y="254002"/>
            <a:ext cx="4426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chemeClr val="tx1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QUEM FARÁ </a:t>
            </a:r>
            <a:r>
              <a:rPr lang="pt-BR" sz="2400" b="1" i="0" u="none" strike="noStrike" cap="none" dirty="0">
                <a:solidFill>
                  <a:schemeClr val="accent3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O CANTO DA RUA</a:t>
            </a:r>
            <a:r>
              <a:rPr lang="pt-BR" sz="2400" b="1" i="0" u="none" strike="noStrike" cap="none" dirty="0">
                <a:solidFill>
                  <a:schemeClr val="tx1"/>
                </a:solidFill>
                <a:latin typeface="Barlow" panose="00000500000000000000" pitchFamily="2" charset="0"/>
                <a:ea typeface="Calibri"/>
                <a:cs typeface="Calibri"/>
                <a:sym typeface="Calibri"/>
              </a:rPr>
              <a:t>?</a:t>
            </a:r>
            <a:endParaRPr sz="1200" b="0" i="0" u="none" strike="noStrike" cap="none" dirty="0">
              <a:solidFill>
                <a:schemeClr val="tx1"/>
              </a:solidFill>
              <a:latin typeface="Barlow" panose="00000500000000000000" pitchFamily="2" charset="0"/>
              <a:sym typeface="Arial"/>
            </a:endParaRPr>
          </a:p>
        </p:txBody>
      </p:sp>
      <p:sp>
        <p:nvSpPr>
          <p:cNvPr id="246" name="Google Shape;246;g10684d669c7_9_33"/>
          <p:cNvSpPr txBox="1"/>
          <p:nvPr/>
        </p:nvSpPr>
        <p:spPr>
          <a:xfrm>
            <a:off x="561110" y="800438"/>
            <a:ext cx="97770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1400"/>
            </a:pPr>
            <a:r>
              <a:rPr lang="pt-BR" dirty="0">
                <a:latin typeface="Barlow" panose="00000500000000000000" pitchFamily="2" charset="0"/>
              </a:rPr>
              <a:t>O Canto da Rua acontecerá sob a gestão da Pastoral Nacional do Povo da Rua, e contará com parceiros e atores que, além de apoiarem esta política, também agregarão e qualificarão as estratégias pactuadas, sendo acompanhado e monitorado pela </a:t>
            </a:r>
            <a:r>
              <a:rPr lang="pt-BR" dirty="0" err="1">
                <a:latin typeface="Barlow" panose="00000500000000000000" pitchFamily="2" charset="0"/>
              </a:rPr>
              <a:t>Subdh</a:t>
            </a:r>
            <a:r>
              <a:rPr lang="pt-BR" dirty="0">
                <a:latin typeface="Barlow" panose="00000500000000000000" pitchFamily="2" charset="0"/>
              </a:rPr>
              <a:t>/</a:t>
            </a:r>
            <a:r>
              <a:rPr lang="pt-BR" dirty="0" err="1">
                <a:latin typeface="Barlow" panose="00000500000000000000" pitchFamily="2" charset="0"/>
              </a:rPr>
              <a:t>Sedese</a:t>
            </a:r>
            <a:r>
              <a:rPr lang="pt-BR" dirty="0">
                <a:latin typeface="Barlow" panose="00000500000000000000" pitchFamily="2" charset="0"/>
              </a:rPr>
              <a:t>.</a:t>
            </a:r>
          </a:p>
        </p:txBody>
      </p:sp>
      <p:sp>
        <p:nvSpPr>
          <p:cNvPr id="247" name="Google Shape;247;g10684d669c7_9_33"/>
          <p:cNvSpPr/>
          <p:nvPr/>
        </p:nvSpPr>
        <p:spPr>
          <a:xfrm>
            <a:off x="5317399" y="5800950"/>
            <a:ext cx="5268900" cy="736200"/>
          </a:xfrm>
          <a:prstGeom prst="roundRect">
            <a:avLst>
              <a:gd name="adj" fmla="val 10000"/>
            </a:avLst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b="1" i="0" u="none" strike="noStrike" cap="none" dirty="0">
                <a:solidFill>
                  <a:srgbClr val="FFFFFF"/>
                </a:solidFill>
                <a:latin typeface="Barlow" panose="00000500000000000000" pitchFamily="2" charset="0"/>
                <a:sym typeface="Arial"/>
              </a:rPr>
              <a:t>RECIVIL</a:t>
            </a:r>
            <a:endParaRPr sz="2000" b="1" i="0" u="none" strike="noStrike" cap="none" dirty="0">
              <a:solidFill>
                <a:srgbClr val="FFFFFF"/>
              </a:solidFill>
              <a:latin typeface="Barlow" panose="00000500000000000000" pitchFamily="2" charset="0"/>
              <a:sym typeface="Arial"/>
            </a:endParaRPr>
          </a:p>
        </p:txBody>
      </p:sp>
      <p:pic>
        <p:nvPicPr>
          <p:cNvPr id="19" name="Google Shape;255;p32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2"/>
          <p:cNvSpPr/>
          <p:nvPr/>
        </p:nvSpPr>
        <p:spPr>
          <a:xfrm rot="10800000">
            <a:off x="4181806" y="3910007"/>
            <a:ext cx="5790959" cy="1648139"/>
          </a:xfrm>
          <a:prstGeom prst="homePlate">
            <a:avLst>
              <a:gd name="adj" fmla="val 88433"/>
            </a:avLst>
          </a:prstGeom>
          <a:noFill/>
          <a:ln w="254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32"/>
          <p:cNvSpPr/>
          <p:nvPr/>
        </p:nvSpPr>
        <p:spPr>
          <a:xfrm rot="10800000">
            <a:off x="4181805" y="2211810"/>
            <a:ext cx="5790962" cy="1637599"/>
          </a:xfrm>
          <a:prstGeom prst="homePlate">
            <a:avLst>
              <a:gd name="adj" fmla="val 88433"/>
            </a:avLst>
          </a:prstGeom>
          <a:noFill/>
          <a:ln w="254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588283" y="313216"/>
            <a:ext cx="11600542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Calibri"/>
              <a:buNone/>
            </a:pPr>
            <a:r>
              <a:rPr lang="pt-BR" sz="2800" b="1" i="0" u="none" strike="noStrike" cap="none" dirty="0">
                <a:solidFill>
                  <a:schemeClr val="accent3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Canto da Rua </a:t>
            </a:r>
            <a:r>
              <a:rPr lang="pt-BR" sz="2800" b="1" i="0" u="none" strike="noStrike" cap="none" dirty="0">
                <a:solidFill>
                  <a:schemeClr val="tx1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e o Direito de Morar</a:t>
            </a:r>
            <a:endParaRPr sz="1400" b="0" i="0" u="none" strike="noStrike" cap="none" dirty="0">
              <a:solidFill>
                <a:schemeClr val="tx1"/>
              </a:solidFill>
              <a:latin typeface="Barlow" panose="020B0604020202020204" charset="0"/>
              <a:sym typeface="Arial"/>
            </a:endParaRPr>
          </a:p>
        </p:txBody>
      </p:sp>
      <p:pic>
        <p:nvPicPr>
          <p:cNvPr id="255" name="Google Shape;255;p32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2"/>
          <p:cNvSpPr txBox="1"/>
          <p:nvPr/>
        </p:nvSpPr>
        <p:spPr>
          <a:xfrm>
            <a:off x="588283" y="970140"/>
            <a:ext cx="1053690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Barlow" panose="020B0604020202020204" charset="0"/>
                <a:sym typeface="Arial"/>
              </a:rPr>
              <a:t>Projeto </a:t>
            </a:r>
            <a:r>
              <a:rPr lang="pt-BR" sz="2400" dirty="0">
                <a:latin typeface="Barlow" panose="020B0604020202020204" charset="0"/>
              </a:rPr>
              <a:t>M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Barlow" panose="020B0604020202020204" charset="0"/>
                <a:sym typeface="Arial"/>
              </a:rPr>
              <a:t>oradia Primeiro</a:t>
            </a:r>
            <a:endParaRPr sz="2400" b="0" i="0" u="none" strike="noStrike" cap="none" dirty="0">
              <a:solidFill>
                <a:srgbClr val="000000"/>
              </a:solidFill>
              <a:latin typeface="Barlow" panose="020B0604020202020204" charset="0"/>
              <a:sym typeface="Arial"/>
            </a:endParaRPr>
          </a:p>
        </p:txBody>
      </p:sp>
      <p:sp>
        <p:nvSpPr>
          <p:cNvPr id="257" name="Google Shape;257;p32"/>
          <p:cNvSpPr/>
          <p:nvPr/>
        </p:nvSpPr>
        <p:spPr>
          <a:xfrm>
            <a:off x="2008792" y="1902422"/>
            <a:ext cx="3231573" cy="3848789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7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32"/>
          <p:cNvSpPr txBox="1"/>
          <p:nvPr/>
        </p:nvSpPr>
        <p:spPr>
          <a:xfrm>
            <a:off x="2174420" y="2451319"/>
            <a:ext cx="2454300" cy="280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1600" b="1" i="0" u="none" strike="noStrike" cap="none" dirty="0">
                <a:solidFill>
                  <a:srgbClr val="FFFFFF"/>
                </a:solidFill>
                <a:latin typeface="Barlow" panose="020B0604020202020204" charset="0"/>
              </a:rPr>
              <a:t>É um projeto referenciado por uma metodologia internacional, que já possui resultados de sucesso em Portugal, Espanha e Canadá, entre outros países,</a:t>
            </a:r>
            <a:endParaRPr sz="1600" b="1" i="0" u="none" strike="noStrike" cap="none" dirty="0">
              <a:solidFill>
                <a:srgbClr val="FFFFFF"/>
              </a:solidFill>
              <a:latin typeface="Barlow" panose="020B0604020202020204" charset="0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1600" b="1" i="0" u="none" strike="noStrike" cap="none" dirty="0">
                <a:solidFill>
                  <a:srgbClr val="FFFFFF"/>
                </a:solidFill>
                <a:latin typeface="Barlow" panose="020B0604020202020204" charset="0"/>
              </a:rPr>
              <a:t>No Brasil, Fortaleza e Curitiba já atuam com projetos pilotos.</a:t>
            </a:r>
            <a:endParaRPr sz="1600" b="1" i="0" u="none" strike="noStrike" cap="none" dirty="0">
              <a:solidFill>
                <a:srgbClr val="FFFFFF"/>
              </a:solidFill>
              <a:latin typeface="Barlow" panose="020B0604020202020204" charset="0"/>
            </a:endParaRPr>
          </a:p>
        </p:txBody>
      </p:sp>
      <p:sp>
        <p:nvSpPr>
          <p:cNvPr id="259" name="Google Shape;259;p32"/>
          <p:cNvSpPr txBox="1"/>
          <p:nvPr/>
        </p:nvSpPr>
        <p:spPr>
          <a:xfrm>
            <a:off x="5460613" y="2406461"/>
            <a:ext cx="3921381" cy="1292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600" b="0" i="0" u="none" strike="noStrike" cap="none" dirty="0">
                <a:solidFill>
                  <a:schemeClr val="dk1"/>
                </a:solidFill>
                <a:latin typeface="Barlow" panose="020B0604020202020204" charset="0"/>
                <a:sym typeface="Arial"/>
              </a:rPr>
              <a:t>As famílias assistidas por este projeto piloto serão acompanhadas por uma equipe multiprofissional, que atuará em </a:t>
            </a:r>
            <a:r>
              <a:rPr lang="pt-BR" sz="1500" b="0" i="0" u="none" strike="noStrike" cap="none" dirty="0">
                <a:solidFill>
                  <a:schemeClr val="dk1"/>
                </a:solidFill>
                <a:latin typeface="Barlow" panose="020B0604020202020204" charset="0"/>
                <a:sym typeface="Arial"/>
              </a:rPr>
              <a:t>diferentes demandas, respeitando a singularidade de cada caso de forma integral.</a:t>
            </a:r>
            <a:endParaRPr sz="1500" b="0" i="0" u="none" strike="noStrike" cap="none" dirty="0">
              <a:solidFill>
                <a:srgbClr val="000000"/>
              </a:solidFill>
              <a:latin typeface="Barlow" panose="020B0604020202020204" charset="0"/>
              <a:sym typeface="Arial"/>
            </a:endParaRPr>
          </a:p>
        </p:txBody>
      </p:sp>
      <p:sp>
        <p:nvSpPr>
          <p:cNvPr id="260" name="Google Shape;260;p32"/>
          <p:cNvSpPr/>
          <p:nvPr/>
        </p:nvSpPr>
        <p:spPr>
          <a:xfrm>
            <a:off x="5564466" y="3995433"/>
            <a:ext cx="418078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500" b="0" i="0" u="none" strike="noStrike" cap="none" dirty="0">
                <a:solidFill>
                  <a:srgbClr val="000000"/>
                </a:solidFill>
                <a:latin typeface="Barlow" panose="020B0604020202020204" charset="0"/>
                <a:sym typeface="Arial"/>
              </a:rPr>
              <a:t>A Subsecretaria de Direitos Humanos, por meio da Coordenadoria de Direitos e Políticas para População em Situação de Rua, vai acompanhar, monitorar e articular questões que se fizerem necessárias junto à instituição gestora do projeto.</a:t>
            </a:r>
            <a:endParaRPr sz="1500" b="0" i="0" u="none" strike="noStrike" cap="none" dirty="0">
              <a:solidFill>
                <a:srgbClr val="000000"/>
              </a:solidFill>
              <a:latin typeface="Barlow" panose="020B0604020202020204" charset="0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10684d669c7_5_8"/>
          <p:cNvSpPr txBox="1"/>
          <p:nvPr/>
        </p:nvSpPr>
        <p:spPr>
          <a:xfrm>
            <a:off x="102135" y="2471416"/>
            <a:ext cx="11221394" cy="3323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dirty="0">
                <a:solidFill>
                  <a:schemeClr val="dk1"/>
                </a:solidFill>
                <a:latin typeface="Barlow" panose="020B0604020202020204" charset="0"/>
              </a:rPr>
              <a:t>1 - Um desenho que demarque sua presença na paisagem, preservando a vegetação existente e ampliando as possibilidades de interação e fruição entre áreas construídas e abertas;</a:t>
            </a:r>
            <a:endParaRPr sz="2000" dirty="0">
              <a:solidFill>
                <a:schemeClr val="dk1"/>
              </a:solidFill>
              <a:latin typeface="Barlow" panose="020B0604020202020204" charset="0"/>
            </a:endParaRPr>
          </a:p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dirty="0">
                <a:solidFill>
                  <a:schemeClr val="dk1"/>
                </a:solidFill>
                <a:latin typeface="Barlow" panose="020B0604020202020204" charset="0"/>
              </a:rPr>
              <a:t>2 - A adoção de parâmetros interiorizados que organizam as atividades do Canto da Rua com clareza e riqueza ambiental, reduzindo as barreiras físicas e visuais ao mínimo necessário;</a:t>
            </a:r>
            <a:endParaRPr sz="2000" dirty="0">
              <a:solidFill>
                <a:schemeClr val="dk1"/>
              </a:solidFill>
              <a:latin typeface="Barlow" panose="020B0604020202020204" charset="0"/>
            </a:endParaRPr>
          </a:p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dirty="0">
                <a:solidFill>
                  <a:schemeClr val="dk1"/>
                </a:solidFill>
                <a:latin typeface="Barlow" panose="020B0604020202020204" charset="0"/>
              </a:rPr>
              <a:t>3 - A garantia da melhor qualidade ambiental de cada espaço, distinguindo claramente espaços fechados, com a necessária privacidade dos espaços de encontro e sociabilidade, mais abertos e integrados; </a:t>
            </a:r>
            <a:endParaRPr sz="2000" dirty="0">
              <a:solidFill>
                <a:schemeClr val="dk1"/>
              </a:solidFill>
              <a:latin typeface="Barlow" panose="020B0604020202020204" charset="0"/>
            </a:endParaRPr>
          </a:p>
        </p:txBody>
      </p:sp>
      <p:sp>
        <p:nvSpPr>
          <p:cNvPr id="267" name="Google Shape;267;g10684d669c7_5_8"/>
          <p:cNvSpPr txBox="1">
            <a:spLocks noGrp="1"/>
          </p:cNvSpPr>
          <p:nvPr>
            <p:ph type="title"/>
          </p:nvPr>
        </p:nvSpPr>
        <p:spPr>
          <a:xfrm>
            <a:off x="523925" y="977030"/>
            <a:ext cx="11664900" cy="1102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chemeClr val="dk1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A nova sede do programa </a:t>
            </a: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Canto da Rua</a:t>
            </a:r>
            <a:r>
              <a:rPr lang="pt-BR" sz="2800" dirty="0">
                <a:solidFill>
                  <a:schemeClr val="dk1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 configura-se como um edifício democrático, generosamente aberto e acolhedor, amparado nos seguintes princípios conceituais:</a:t>
            </a:r>
            <a:endParaRPr sz="2800" dirty="0">
              <a:latin typeface="Barlow" panose="020B0604020202020204" charset="0"/>
            </a:endParaRPr>
          </a:p>
        </p:txBody>
      </p:sp>
      <p:sp>
        <p:nvSpPr>
          <p:cNvPr id="268" name="Google Shape;268;g10684d669c7_5_8"/>
          <p:cNvSpPr txBox="1"/>
          <p:nvPr/>
        </p:nvSpPr>
        <p:spPr>
          <a:xfrm>
            <a:off x="4378418" y="6131890"/>
            <a:ext cx="71982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  <a:endParaRPr lang="pt-BR" sz="1400" b="0" i="0" u="none" strike="noStrike" cap="none" dirty="0">
              <a:solidFill>
                <a:srgbClr val="000000"/>
              </a:solidFill>
              <a:latin typeface="Barlow" panose="020B0604020202020204" charset="0"/>
              <a:sym typeface="Arial"/>
            </a:endParaRPr>
          </a:p>
        </p:txBody>
      </p:sp>
      <p:sp>
        <p:nvSpPr>
          <p:cNvPr id="269" name="Google Shape;269;g10684d669c7_5_8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cfe27bd614_0_86"/>
          <p:cNvSpPr txBox="1"/>
          <p:nvPr/>
        </p:nvSpPr>
        <p:spPr>
          <a:xfrm>
            <a:off x="164764" y="2278672"/>
            <a:ext cx="11009861" cy="4247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dirty="0">
                <a:solidFill>
                  <a:schemeClr val="dk1"/>
                </a:solidFill>
                <a:latin typeface="Barlow" panose="020B0604020202020204" charset="0"/>
              </a:rPr>
              <a:t>4 - A resolução de múltiplos acessos, que organizem a entrada de diferentes públicos e serviços, considerando a possibilidade de usos ocasionais abertos à comunidade externa, sem prejuízo das atividades do Canto da Rua; </a:t>
            </a:r>
            <a:endParaRPr sz="2000" dirty="0">
              <a:solidFill>
                <a:schemeClr val="dk1"/>
              </a:solidFill>
              <a:latin typeface="Barlow" panose="020B0604020202020204" charset="0"/>
            </a:endParaRPr>
          </a:p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dirty="0">
                <a:solidFill>
                  <a:schemeClr val="dk1"/>
                </a:solidFill>
                <a:latin typeface="Barlow" panose="020B0604020202020204" charset="0"/>
              </a:rPr>
              <a:t>5 - O conforto ambiental por meio da associação entre iluminação e ventilação naturais e a presença de jardins internos;</a:t>
            </a:r>
            <a:endParaRPr sz="2000" dirty="0">
              <a:solidFill>
                <a:schemeClr val="dk1"/>
              </a:solidFill>
              <a:latin typeface="Barlow" panose="020B0604020202020204" charset="0"/>
            </a:endParaRPr>
          </a:p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dirty="0">
                <a:solidFill>
                  <a:schemeClr val="dk1"/>
                </a:solidFill>
                <a:latin typeface="Barlow" panose="020B0604020202020204" charset="0"/>
              </a:rPr>
              <a:t>6 - A adoção de uma construção leve e delicada, com uso de materiais e processos preferencialmente industrializados, de rápida execução, alta durabilidade e baixa necessidade de manutenção, ampliando os impactos positivos dos investimentos realizados na construção do edifício; </a:t>
            </a:r>
            <a:endParaRPr sz="2000" dirty="0">
              <a:solidFill>
                <a:schemeClr val="dk1"/>
              </a:solidFill>
              <a:latin typeface="Barlow" panose="020B0604020202020204" charset="0"/>
            </a:endParaRPr>
          </a:p>
        </p:txBody>
      </p:sp>
      <p:sp>
        <p:nvSpPr>
          <p:cNvPr id="277" name="Google Shape;277;gcfe27bd614_0_86"/>
          <p:cNvSpPr txBox="1"/>
          <p:nvPr/>
        </p:nvSpPr>
        <p:spPr>
          <a:xfrm>
            <a:off x="4365892" y="6218148"/>
            <a:ext cx="71982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</p:txBody>
      </p:sp>
      <p:sp>
        <p:nvSpPr>
          <p:cNvPr id="278" name="Google Shape;278;gcfe27bd614_0_86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267;g10684d669c7_5_8">
            <a:extLst>
              <a:ext uri="{FF2B5EF4-FFF2-40B4-BE49-F238E27FC236}">
                <a16:creationId xmlns:a16="http://schemas.microsoft.com/office/drawing/2014/main" id="{04661078-C434-7543-9C5A-72F83A013909}"/>
              </a:ext>
            </a:extLst>
          </p:cNvPr>
          <p:cNvSpPr txBox="1">
            <a:spLocks/>
          </p:cNvSpPr>
          <p:nvPr/>
        </p:nvSpPr>
        <p:spPr>
          <a:xfrm>
            <a:off x="523925" y="1126476"/>
            <a:ext cx="11664900" cy="488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libri"/>
              <a:buNone/>
              <a:defRPr sz="32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pt-BR" sz="2800" dirty="0">
                <a:solidFill>
                  <a:schemeClr val="dk1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A nova sede do programa </a:t>
            </a: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Canto da Rua </a:t>
            </a:r>
            <a:r>
              <a:rPr lang="pt-BR" sz="2800" dirty="0">
                <a:solidFill>
                  <a:schemeClr val="dk1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configura-se como um edifício democrático, generosamente aberto e acolhedor, amparado nos seguintes princípios conceituais:</a:t>
            </a:r>
            <a:endParaRPr lang="pt-BR" sz="2800" dirty="0">
              <a:latin typeface="Barlow" panose="020B0604020202020204" charset="0"/>
            </a:endParaRPr>
          </a:p>
        </p:txBody>
      </p:sp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7" y="319262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cfe27bd614_0_94"/>
          <p:cNvSpPr txBox="1">
            <a:spLocks noGrp="1"/>
          </p:cNvSpPr>
          <p:nvPr>
            <p:ph type="title"/>
          </p:nvPr>
        </p:nvSpPr>
        <p:spPr>
          <a:xfrm>
            <a:off x="724162" y="792353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 </a:t>
            </a:r>
            <a:b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Perspectiva Isométrica</a:t>
            </a:r>
            <a:endParaRPr sz="28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gcfe27bd614_0_94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286" name="Google Shape;286;gcfe27bd614_0_94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7" name="Google Shape;287;gcfe27bd614_0_9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290" y="1446377"/>
            <a:ext cx="7038261" cy="474835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u="sng" dirty="0">
                <a:latin typeface="Barlow" panose="020B0604020202020204" charset="0"/>
              </a:rPr>
              <a:t>SEDE CANTO DA RUA </a:t>
            </a:r>
            <a:endParaRPr b="1" u="sng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u="sng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u="sng" dirty="0">
                <a:latin typeface="Barlow" panose="020B0604020202020204" charset="0"/>
              </a:rPr>
              <a:t>estudo preliminar arquitetônico [r0] dezembro de 2021</a:t>
            </a:r>
            <a:endParaRPr sz="1100" u="sng" dirty="0">
              <a:latin typeface="Barlow" panose="020B060402020202020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cfe27bd614_0_106"/>
          <p:cNvSpPr txBox="1">
            <a:spLocks noGrp="1"/>
          </p:cNvSpPr>
          <p:nvPr>
            <p:ph type="title"/>
          </p:nvPr>
        </p:nvSpPr>
        <p:spPr>
          <a:xfrm>
            <a:off x="611607" y="774881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</a:t>
            </a:r>
            <a:b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Relação entre áreas livres e arborizadas no terreno </a:t>
            </a:r>
            <a:endParaRPr sz="28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gcfe27bd614_0_106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297" name="Google Shape;297;gcfe27bd614_0_106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8" name="Google Shape;298;gcfe27bd614_0_1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76374" y="1972657"/>
            <a:ext cx="9856225" cy="3373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>
                <a:latin typeface="Barlow" panose="020B0604020202020204" charset="0"/>
              </a:rPr>
              <a:t>estudo preliminar arquitetônico [r0] dezembro de 2021</a:t>
            </a:r>
            <a:endParaRPr sz="1100" dirty="0">
              <a:latin typeface="Barlow" panose="020B060402020202020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cfe27bd614_0_156"/>
          <p:cNvSpPr txBox="1">
            <a:spLocks noGrp="1"/>
          </p:cNvSpPr>
          <p:nvPr>
            <p:ph type="title"/>
          </p:nvPr>
        </p:nvSpPr>
        <p:spPr>
          <a:xfrm>
            <a:off x="523925" y="774881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 </a:t>
            </a:r>
            <a:b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 </a:t>
            </a: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Estratégias de implantação</a:t>
            </a:r>
            <a:endParaRPr sz="28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gcfe27bd614_0_156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306" name="Google Shape;306;gcfe27bd614_0_156"/>
          <p:cNvSpPr txBox="1"/>
          <p:nvPr/>
        </p:nvSpPr>
        <p:spPr>
          <a:xfrm>
            <a:off x="4389600" y="5955648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/>
              <a:t>SEDE CANTO DA RUA </a:t>
            </a:r>
            <a:endParaRPr b="1" dirty="0"/>
          </a:p>
          <a:p>
            <a:pPr lvl="0" algn="r">
              <a:buSzPts val="3200"/>
            </a:pPr>
            <a:r>
              <a:rPr lang="pt-BR" dirty="0"/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/>
              <a:t>estudo preliminar arquitetônico [r0] dezembro de 2021</a:t>
            </a:r>
            <a:endParaRPr sz="1100" dirty="0"/>
          </a:p>
        </p:txBody>
      </p:sp>
      <p:sp>
        <p:nvSpPr>
          <p:cNvPr id="307" name="Google Shape;307;gcfe27bd614_0_156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8" name="Google Shape;308;gcfe27bd614_0_1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77400" y="2085879"/>
            <a:ext cx="8293525" cy="2859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cfe27bd614_0_138"/>
          <p:cNvSpPr txBox="1">
            <a:spLocks noGrp="1"/>
          </p:cNvSpPr>
          <p:nvPr>
            <p:ph type="title"/>
          </p:nvPr>
        </p:nvSpPr>
        <p:spPr>
          <a:xfrm>
            <a:off x="523925" y="774881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chemeClr val="dk1"/>
                </a:solidFill>
                <a:latin typeface="Barlow" panose="020B0604020202020204" charset="0"/>
              </a:rPr>
              <a:t> </a:t>
            </a: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  </a:t>
            </a:r>
            <a:b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 Modulação estrutural</a:t>
            </a:r>
            <a:endParaRPr sz="28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gcfe27bd614_0_138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317" name="Google Shape;317;gcfe27bd614_0_138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8" name="Google Shape;318;gcfe27bd614_0_1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95126" y="1687400"/>
            <a:ext cx="8488534" cy="4220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>
                <a:latin typeface="Barlow" panose="020B0604020202020204" charset="0"/>
              </a:rPr>
              <a:t>estudo preliminar arquitetônico [r0] dezembro de 2021</a:t>
            </a:r>
            <a:endParaRPr sz="1100" dirty="0">
              <a:latin typeface="Barlow" panose="020B060402020202020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gcfe27bd614_0_147"/>
          <p:cNvSpPr txBox="1">
            <a:spLocks noGrp="1"/>
          </p:cNvSpPr>
          <p:nvPr>
            <p:ph type="title"/>
          </p:nvPr>
        </p:nvSpPr>
        <p:spPr>
          <a:xfrm>
            <a:off x="862128" y="774881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</a:t>
            </a:r>
            <a:b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Vista interna: praça da alimentação</a:t>
            </a:r>
            <a:endParaRPr sz="28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400" dirty="0">
              <a:solidFill>
                <a:srgbClr val="3C3C3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gcfe27bd614_0_147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327" name="Google Shape;327;gcfe27bd614_0_147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8" name="Google Shape;328;gcfe27bd614_0_1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4922" y="1471373"/>
            <a:ext cx="8000744" cy="4012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>
                <a:latin typeface="Barlow" panose="020B0604020202020204" charset="0"/>
              </a:rPr>
              <a:t>estudo preliminar arquitetônico [r0] dezembro de 2021</a:t>
            </a:r>
            <a:endParaRPr sz="1100" dirty="0">
              <a:latin typeface="Barlow" panose="020B060402020202020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cfe27bd614_0_174"/>
          <p:cNvSpPr txBox="1">
            <a:spLocks noGrp="1"/>
          </p:cNvSpPr>
          <p:nvPr>
            <p:ph type="title"/>
          </p:nvPr>
        </p:nvSpPr>
        <p:spPr>
          <a:xfrm>
            <a:off x="723266" y="774881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4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</a:t>
            </a:r>
            <a:br>
              <a:rPr lang="pt-BR" sz="24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4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Vista interna: praça da alimentação</a:t>
            </a:r>
            <a:endParaRPr sz="24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gcfe27bd614_0_174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337" name="Google Shape;337;gcfe27bd614_0_174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8" name="Google Shape;338;gcfe27bd614_0_1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72351" y="1567704"/>
            <a:ext cx="8285634" cy="4112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>
                <a:latin typeface="Barlow" panose="020B0604020202020204" charset="0"/>
              </a:rPr>
              <a:t>estudo preliminar arquitetônico [r0] dezembro de 2021</a:t>
            </a:r>
            <a:endParaRPr sz="1100" dirty="0">
              <a:latin typeface="Barlow" panose="020B060402020202020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cfe27bd614_0_183"/>
          <p:cNvSpPr txBox="1">
            <a:spLocks noGrp="1"/>
          </p:cNvSpPr>
          <p:nvPr>
            <p:ph type="title"/>
          </p:nvPr>
        </p:nvSpPr>
        <p:spPr>
          <a:xfrm>
            <a:off x="673162" y="673547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 </a:t>
            </a:r>
            <a:b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Planta geral</a:t>
            </a:r>
            <a:endParaRPr sz="28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gcfe27bd614_0_183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347" name="Google Shape;347;gcfe27bd614_0_183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8" name="Google Shape;348;gcfe27bd614_0_18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03125" y="1687400"/>
            <a:ext cx="8005158" cy="401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>
                <a:latin typeface="Barlow" panose="020B0604020202020204" charset="0"/>
              </a:rPr>
              <a:t>estudo preliminar arquitetônico [r0] dezembro de 2021</a:t>
            </a:r>
            <a:endParaRPr sz="1100" dirty="0">
              <a:latin typeface="Barlow" panose="020B060402020202020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cfe27bd614_0_191"/>
          <p:cNvSpPr txBox="1">
            <a:spLocks noGrp="1"/>
          </p:cNvSpPr>
          <p:nvPr>
            <p:ph type="title"/>
          </p:nvPr>
        </p:nvSpPr>
        <p:spPr>
          <a:xfrm>
            <a:off x="648110" y="823252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rgbClr val="3C3C3B"/>
                </a:solidFill>
                <a:latin typeface="Arial"/>
                <a:ea typeface="Arial"/>
                <a:cs typeface="Arial"/>
                <a:sym typeface="Arial"/>
              </a:rPr>
              <a:t>Implantação e construção do lugar </a:t>
            </a:r>
            <a:br>
              <a:rPr lang="pt-BR" sz="2800" dirty="0">
                <a:solidFill>
                  <a:srgbClr val="3C3C3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Planta 1º piso</a:t>
            </a:r>
            <a:endParaRPr sz="2800" dirty="0">
              <a:solidFill>
                <a:schemeClr val="accent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gcfe27bd614_0_191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357" name="Google Shape;357;gcfe27bd614_0_191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8" name="Google Shape;358;gcfe27bd614_0_19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52125" y="1687400"/>
            <a:ext cx="7905499" cy="399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>
                <a:latin typeface="Barlow" panose="020B0604020202020204" charset="0"/>
              </a:rPr>
              <a:t>estudo preliminar arquitetônico [r0] dezembro de 2021</a:t>
            </a:r>
            <a:endParaRPr sz="1100" dirty="0">
              <a:latin typeface="Barlow" panose="020B060402020202020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cfe27bd614_0_199"/>
          <p:cNvSpPr txBox="1">
            <a:spLocks noGrp="1"/>
          </p:cNvSpPr>
          <p:nvPr>
            <p:ph type="title"/>
          </p:nvPr>
        </p:nvSpPr>
        <p:spPr>
          <a:xfrm>
            <a:off x="685687" y="759885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 </a:t>
            </a:r>
            <a:b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Planta 1º piso</a:t>
            </a:r>
            <a:endParaRPr sz="28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gcfe27bd614_0_199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367" name="Google Shape;367;gcfe27bd614_0_199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8" name="Google Shape;368;gcfe27bd614_0_19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17578" y="1738739"/>
            <a:ext cx="8352931" cy="422943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>
                <a:latin typeface="Barlow" panose="020B0604020202020204" charset="0"/>
              </a:rPr>
              <a:t>estudo preliminar arquitetônico [r0] dezembro de 2021</a:t>
            </a:r>
            <a:endParaRPr sz="1100" dirty="0">
              <a:latin typeface="Barlow" panose="020B060402020202020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cfe27bd614_0_245"/>
          <p:cNvSpPr txBox="1">
            <a:spLocks noGrp="1"/>
          </p:cNvSpPr>
          <p:nvPr>
            <p:ph type="title"/>
          </p:nvPr>
        </p:nvSpPr>
        <p:spPr>
          <a:xfrm>
            <a:off x="723266" y="571793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br>
              <a:rPr lang="pt-BR" dirty="0">
                <a:solidFill>
                  <a:schemeClr val="dk1"/>
                </a:solidFill>
                <a:ea typeface="Arial"/>
                <a:cs typeface="Arial"/>
              </a:rPr>
            </a:b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 </a:t>
            </a:r>
            <a:b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Vista externa: fachada Rua Conceição do Pará</a:t>
            </a:r>
            <a:endParaRPr sz="28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gcfe27bd614_0_245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377" name="Google Shape;377;gcfe27bd614_0_245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8" name="Google Shape;378;gcfe27bd614_0_2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38275" y="1453800"/>
            <a:ext cx="9108974" cy="422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>
                <a:latin typeface="Barlow" panose="020B0604020202020204" charset="0"/>
              </a:rPr>
              <a:t>estudo preliminar arquitetônico [r0] dezembro de 2021</a:t>
            </a:r>
            <a:endParaRPr sz="1100" dirty="0">
              <a:latin typeface="Barlow" panose="020B060402020202020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cfe27bd614_0_218"/>
          <p:cNvSpPr txBox="1">
            <a:spLocks noGrp="1"/>
          </p:cNvSpPr>
          <p:nvPr>
            <p:ph type="title"/>
          </p:nvPr>
        </p:nvSpPr>
        <p:spPr>
          <a:xfrm>
            <a:off x="874653" y="774881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</a:t>
            </a:r>
            <a:b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Vista externa: acesso à praça do esporte</a:t>
            </a:r>
            <a:endParaRPr sz="28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gcfe27bd614_0_218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387" name="Google Shape;387;gcfe27bd614_0_218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8" name="Google Shape;388;gcfe27bd614_0_2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8867" y="1492515"/>
            <a:ext cx="8862580" cy="429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>
                <a:latin typeface="Barlow" panose="020B0604020202020204" charset="0"/>
              </a:rPr>
              <a:t>estudo preliminar arquitetônico [r0] dezembro de 2021</a:t>
            </a:r>
            <a:endParaRPr sz="1100" dirty="0">
              <a:latin typeface="Barlow" panose="020B060402020202020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cfe27bd614_0_227"/>
          <p:cNvSpPr txBox="1">
            <a:spLocks noGrp="1"/>
          </p:cNvSpPr>
          <p:nvPr>
            <p:ph type="title"/>
          </p:nvPr>
        </p:nvSpPr>
        <p:spPr>
          <a:xfrm>
            <a:off x="698214" y="774881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 </a:t>
            </a:r>
            <a:b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Vista externa: praça das árvores</a:t>
            </a:r>
            <a:endParaRPr sz="28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gcfe27bd614_0_227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397" name="Google Shape;397;gcfe27bd614_0_227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8" name="Google Shape;398;gcfe27bd614_0_2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83475" y="1687400"/>
            <a:ext cx="8811303" cy="4192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>
                <a:latin typeface="Barlow" panose="020B0604020202020204" charset="0"/>
              </a:rPr>
              <a:t>estudo preliminar arquitetônico [r0] dezembro de 2021</a:t>
            </a:r>
            <a:endParaRPr sz="1100" dirty="0">
              <a:latin typeface="Barlow" panose="020B060402020202020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cfe27bd614_0_236"/>
          <p:cNvSpPr txBox="1">
            <a:spLocks noGrp="1"/>
          </p:cNvSpPr>
          <p:nvPr>
            <p:ph type="title"/>
          </p:nvPr>
        </p:nvSpPr>
        <p:spPr>
          <a:xfrm>
            <a:off x="523925" y="774881"/>
            <a:ext cx="11664900" cy="2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Implantação e construção do lugar </a:t>
            </a:r>
            <a:br>
              <a:rPr lang="pt-BR" sz="2800" dirty="0">
                <a:solidFill>
                  <a:srgbClr val="3C3C3B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</a:br>
            <a:r>
              <a:rPr lang="pt-BR" sz="2800" dirty="0">
                <a:solidFill>
                  <a:schemeClr val="accent3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Vista interna: anfiteatro</a:t>
            </a:r>
            <a:endParaRPr sz="2800" dirty="0">
              <a:solidFill>
                <a:schemeClr val="accent3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gcfe27bd614_0_236"/>
          <p:cNvSpPr txBox="1"/>
          <p:nvPr/>
        </p:nvSpPr>
        <p:spPr>
          <a:xfrm>
            <a:off x="1191899" y="168740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</a:endParaRPr>
          </a:p>
        </p:txBody>
      </p:sp>
      <p:sp>
        <p:nvSpPr>
          <p:cNvPr id="406" name="Google Shape;406;gcfe27bd614_0_236"/>
          <p:cNvSpPr txBox="1"/>
          <p:nvPr/>
        </p:nvSpPr>
        <p:spPr>
          <a:xfrm>
            <a:off x="4389600" y="6053933"/>
            <a:ext cx="71982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 dirty="0">
                <a:latin typeface="Barlow" panose="020B0604020202020204" charset="0"/>
              </a:rPr>
              <a:t>SEDE CANTO DA RUA </a:t>
            </a:r>
            <a:endParaRPr b="1" dirty="0">
              <a:latin typeface="Barlow" panose="020B0604020202020204" charset="0"/>
            </a:endParaRPr>
          </a:p>
          <a:p>
            <a:pPr lvl="0" algn="r">
              <a:buSzPts val="3200"/>
            </a:pPr>
            <a:r>
              <a:rPr lang="pt-BR" dirty="0">
                <a:latin typeface="Barlow" panose="020B0604020202020204" charset="0"/>
              </a:rPr>
              <a:t>Santa Inês | Belo Horizonte, MG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1100" dirty="0">
                <a:latin typeface="Barlow" panose="020B0604020202020204" charset="0"/>
              </a:rPr>
              <a:t>estudo preliminar arquitetônico [r0] dezembro de 2021</a:t>
            </a:r>
            <a:endParaRPr sz="1100" dirty="0">
              <a:latin typeface="Barlow" panose="020B0604020202020204" charset="0"/>
            </a:endParaRPr>
          </a:p>
        </p:txBody>
      </p:sp>
      <p:sp>
        <p:nvSpPr>
          <p:cNvPr id="407" name="Google Shape;407;gcfe27bd614_0_236"/>
          <p:cNvSpPr txBox="1"/>
          <p:nvPr/>
        </p:nvSpPr>
        <p:spPr>
          <a:xfrm>
            <a:off x="11174625" y="4945725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8" name="Google Shape;408;gcfe27bd614_0_2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0625" y="1592138"/>
            <a:ext cx="9754361" cy="391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Google Shape;414;g10684d669c7_9_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17113" y="1052186"/>
            <a:ext cx="7802668" cy="5334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g10684d669c7_9_28" descr="J:\Organizacional\SEDESE\Logos\Logomarca_GOV-Minas_Horizontal_Externa_2019_RG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5"/>
          <p:cNvSpPr txBox="1">
            <a:spLocks noGrp="1"/>
          </p:cNvSpPr>
          <p:nvPr>
            <p:ph type="ctrTitle"/>
          </p:nvPr>
        </p:nvSpPr>
        <p:spPr>
          <a:xfrm>
            <a:off x="914162" y="2130426"/>
            <a:ext cx="10360501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453" name="Google Shape;453;p5"/>
          <p:cNvSpPr txBox="1">
            <a:spLocks noGrp="1"/>
          </p:cNvSpPr>
          <p:nvPr>
            <p:ph type="subTitle" idx="1"/>
          </p:nvPr>
        </p:nvSpPr>
        <p:spPr>
          <a:xfrm>
            <a:off x="1957796" y="3430458"/>
            <a:ext cx="8532178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8F8F8F"/>
              </a:buClr>
              <a:buSzPts val="3600"/>
              <a:buFont typeface="Arial"/>
              <a:buNone/>
            </a:pPr>
            <a:r>
              <a:rPr lang="pt-BR" sz="4500" b="1" dirty="0">
                <a:solidFill>
                  <a:schemeClr val="tx1"/>
                </a:solidFill>
                <a:latin typeface="Barlow" panose="020B0604020202020204" charset="0"/>
              </a:rPr>
              <a:t>Informações importantes e dúvidas frequentes </a:t>
            </a:r>
            <a:endParaRPr sz="4500" b="1" dirty="0">
              <a:solidFill>
                <a:schemeClr val="tx1"/>
              </a:solidFill>
              <a:latin typeface="Barlow" panose="020B0604020202020204" charset="0"/>
            </a:endParaRPr>
          </a:p>
        </p:txBody>
      </p:sp>
      <p:sp>
        <p:nvSpPr>
          <p:cNvPr id="454" name="Google Shape;454;p5"/>
          <p:cNvSpPr txBox="1"/>
          <p:nvPr/>
        </p:nvSpPr>
        <p:spPr>
          <a:xfrm>
            <a:off x="258946" y="2264693"/>
            <a:ext cx="11929879" cy="1025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Calibri"/>
              <a:buNone/>
            </a:pPr>
            <a:r>
              <a:rPr lang="pt-BR" sz="3200" b="1" i="0" u="none" strike="noStrike" cap="none" dirty="0">
                <a:solidFill>
                  <a:schemeClr val="accent3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Canto da Rua</a:t>
            </a:r>
            <a:r>
              <a:rPr lang="pt-BR" sz="3200" b="1" i="0" u="none" strike="noStrike" cap="none" dirty="0">
                <a:solidFill>
                  <a:schemeClr val="dk1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: Direito a ter Direitos</a:t>
            </a:r>
            <a:endParaRPr sz="3200" b="0" i="0" u="none" strike="noStrike" cap="none" dirty="0">
              <a:solidFill>
                <a:schemeClr val="dk1"/>
              </a:solidFill>
              <a:latin typeface="Barlow" panose="020B0604020202020204" charset="0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" name="Google Shape;46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24374" y="159019"/>
            <a:ext cx="1798476" cy="3535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1" name="Google Shape;461;p6"/>
          <p:cNvGrpSpPr/>
          <p:nvPr/>
        </p:nvGrpSpPr>
        <p:grpSpPr>
          <a:xfrm>
            <a:off x="832357" y="765168"/>
            <a:ext cx="10363206" cy="5231403"/>
            <a:chOff x="0" y="0"/>
            <a:chExt cx="10363206" cy="5231403"/>
          </a:xfrm>
        </p:grpSpPr>
        <p:sp>
          <p:nvSpPr>
            <p:cNvPr id="462" name="Google Shape;462;p6"/>
            <p:cNvSpPr/>
            <p:nvPr/>
          </p:nvSpPr>
          <p:spPr>
            <a:xfrm>
              <a:off x="0" y="0"/>
              <a:ext cx="10363200" cy="1687500"/>
            </a:xfrm>
            <a:prstGeom prst="rect">
              <a:avLst/>
            </a:prstGeom>
            <a:solidFill>
              <a:srgbClr val="6AA84F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3" name="Google Shape;463;p6"/>
            <p:cNvSpPr txBox="1"/>
            <p:nvPr/>
          </p:nvSpPr>
          <p:spPr>
            <a:xfrm>
              <a:off x="0" y="5593"/>
              <a:ext cx="10363200" cy="14964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247650" tIns="247650" rIns="247650" bIns="2476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6500"/>
                <a:buFont typeface="Arial"/>
                <a:buNone/>
              </a:pPr>
              <a:r>
                <a:rPr lang="pt-BR" sz="4500" b="0" i="0" u="none" strike="noStrike" cap="none" dirty="0">
                  <a:solidFill>
                    <a:srgbClr val="FFFFFF"/>
                  </a:solidFill>
                  <a:latin typeface="Barlow" panose="020B0604020202020204" charset="0"/>
                  <a:ea typeface="Arial"/>
                  <a:cs typeface="Arial"/>
                  <a:sym typeface="Arial"/>
                </a:rPr>
                <a:t>Informações Importantes:</a:t>
              </a:r>
              <a:endParaRPr sz="4500" b="0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endParaRPr>
            </a:p>
          </p:txBody>
        </p:sp>
        <p:sp>
          <p:nvSpPr>
            <p:cNvPr id="464" name="Google Shape;464;p6"/>
            <p:cNvSpPr/>
            <p:nvPr/>
          </p:nvSpPr>
          <p:spPr>
            <a:xfrm>
              <a:off x="0" y="1687503"/>
              <a:ext cx="2590800" cy="3543900"/>
            </a:xfrm>
            <a:prstGeom prst="rect">
              <a:avLst/>
            </a:prstGeom>
            <a:noFill/>
            <a:ln w="2540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5" name="Google Shape;465;p6"/>
            <p:cNvSpPr/>
            <p:nvPr/>
          </p:nvSpPr>
          <p:spPr>
            <a:xfrm>
              <a:off x="2590799" y="1687503"/>
              <a:ext cx="2590800" cy="3543900"/>
            </a:xfrm>
            <a:prstGeom prst="rect">
              <a:avLst/>
            </a:prstGeom>
            <a:noFill/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6" name="Google Shape;466;p6"/>
            <p:cNvSpPr/>
            <p:nvPr/>
          </p:nvSpPr>
          <p:spPr>
            <a:xfrm>
              <a:off x="5181599" y="1687503"/>
              <a:ext cx="2590800" cy="3543900"/>
            </a:xfrm>
            <a:prstGeom prst="rect">
              <a:avLst/>
            </a:prstGeom>
            <a:noFill/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7" name="Google Shape;467;p6"/>
            <p:cNvSpPr txBox="1"/>
            <p:nvPr/>
          </p:nvSpPr>
          <p:spPr>
            <a:xfrm>
              <a:off x="5181606" y="1502043"/>
              <a:ext cx="2590800" cy="354390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80000" tIns="80000" rIns="80000" bIns="80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pt-BR" sz="1700" dirty="0">
                  <a:solidFill>
                    <a:srgbClr val="FFFFFF"/>
                  </a:solidFill>
                  <a:latin typeface="Barlow" panose="020B0604020202020204" charset="0"/>
                </a:rPr>
                <a:t>Na ausência de serviços públicos, as demandas sociais desse público ficam sem resposta. Assim, os moradores, lojistas e comerciantes são procurados por essa população com pedidos de ajuda.</a:t>
              </a:r>
              <a:r>
                <a:rPr lang="pt-BR" sz="1700" b="0" i="0" u="none" strike="noStrike" cap="none" dirty="0">
                  <a:solidFill>
                    <a:srgbClr val="161616"/>
                  </a:solidFill>
                  <a:latin typeface="Barlow" panose="020B0604020202020204" charset="0"/>
                  <a:sym typeface="Arial"/>
                </a:rPr>
                <a:t> </a:t>
              </a:r>
              <a:endParaRPr sz="1700" b="0" i="0" u="none" strike="noStrike" cap="none" dirty="0">
                <a:solidFill>
                  <a:schemeClr val="lt1"/>
                </a:solidFill>
                <a:latin typeface="Barlow" panose="020B0604020202020204" charset="0"/>
                <a:sym typeface="Arial"/>
              </a:endParaRPr>
            </a:p>
          </p:txBody>
        </p:sp>
        <p:sp>
          <p:nvSpPr>
            <p:cNvPr id="468" name="Google Shape;468;p6"/>
            <p:cNvSpPr/>
            <p:nvPr/>
          </p:nvSpPr>
          <p:spPr>
            <a:xfrm>
              <a:off x="7772399" y="1687503"/>
              <a:ext cx="2590800" cy="3543900"/>
            </a:xfrm>
            <a:prstGeom prst="rect">
              <a:avLst/>
            </a:prstGeom>
            <a:noFill/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9" name="Google Shape;469;p6"/>
            <p:cNvSpPr txBox="1"/>
            <p:nvPr/>
          </p:nvSpPr>
          <p:spPr>
            <a:xfrm>
              <a:off x="7772406" y="1502043"/>
              <a:ext cx="2590800" cy="354390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80000" tIns="80000" rIns="80000" bIns="80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pt-BR" sz="1700" b="0" i="0" u="none" strike="noStrike" cap="none" dirty="0">
                  <a:solidFill>
                    <a:srgbClr val="FFFFFF"/>
                  </a:solidFill>
                  <a:latin typeface="Barlow" panose="020B0604020202020204" charset="0"/>
                  <a:ea typeface="Arial"/>
                  <a:cs typeface="Arial"/>
                  <a:sym typeface="Arial"/>
                </a:rPr>
                <a:t>Reconhecendo a necessidade de respostas do Governo às demandas dessa população, foi construído esse projeto, visando </a:t>
              </a:r>
              <a:r>
                <a:rPr lang="pt-BR" sz="1700" dirty="0">
                  <a:solidFill>
                    <a:srgbClr val="FFFFFF"/>
                  </a:solidFill>
                  <a:latin typeface="Barlow" panose="020B0604020202020204" charset="0"/>
                </a:rPr>
                <a:t>a</a:t>
              </a:r>
              <a:r>
                <a:rPr lang="pt-BR" sz="1700" b="0" i="0" u="none" strike="noStrike" cap="none" dirty="0">
                  <a:solidFill>
                    <a:srgbClr val="FFFFFF"/>
                  </a:solidFill>
                  <a:latin typeface="Barlow" panose="020B0604020202020204" charset="0"/>
                  <a:ea typeface="Arial"/>
                  <a:cs typeface="Arial"/>
                  <a:sym typeface="Arial"/>
                </a:rPr>
                <a:t> uma política pública para contemplar essa população.</a:t>
              </a:r>
              <a:endParaRPr sz="1700" b="0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endParaRPr>
            </a:p>
          </p:txBody>
        </p:sp>
        <p:sp>
          <p:nvSpPr>
            <p:cNvPr id="471" name="Google Shape;471;p6"/>
            <p:cNvSpPr txBox="1"/>
            <p:nvPr/>
          </p:nvSpPr>
          <p:spPr>
            <a:xfrm>
              <a:off x="2590806" y="1502043"/>
              <a:ext cx="2590800" cy="354390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80000" tIns="80000" rIns="80000" bIns="80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pt-BR" sz="1700" dirty="0">
                  <a:solidFill>
                    <a:srgbClr val="FFFFFF"/>
                  </a:solidFill>
                  <a:latin typeface="Barlow" panose="020B0604020202020204" charset="0"/>
                </a:rPr>
                <a:t>As pessoas em situação de rua já estão nesses bairros e em todos os lugares da cidade, e o cenário pandemia-pós pandemia sinaliza para um aumento deste público.</a:t>
              </a:r>
              <a:br>
                <a:rPr lang="pt-BR" sz="1700" b="0" i="0" u="none" strike="noStrike" cap="none" dirty="0">
                  <a:solidFill>
                    <a:schemeClr val="dk1"/>
                  </a:solidFill>
                  <a:latin typeface="Barlow" panose="020B0604020202020204" charset="0"/>
                  <a:sym typeface="Arial"/>
                </a:rPr>
              </a:br>
              <a:endParaRPr sz="1700" b="0" i="0" u="none" strike="noStrike" cap="none" dirty="0">
                <a:solidFill>
                  <a:schemeClr val="lt1"/>
                </a:solidFill>
                <a:latin typeface="Barlow" panose="020B0604020202020204" charset="0"/>
                <a:sym typeface="Arial"/>
              </a:endParaRPr>
            </a:p>
          </p:txBody>
        </p:sp>
        <p:sp>
          <p:nvSpPr>
            <p:cNvPr id="472" name="Google Shape;472;p6"/>
            <p:cNvSpPr txBox="1"/>
            <p:nvPr/>
          </p:nvSpPr>
          <p:spPr>
            <a:xfrm>
              <a:off x="0" y="1502047"/>
              <a:ext cx="2590800" cy="354390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80000" tIns="80000" rIns="80000" bIns="80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pt-BR" sz="1700" dirty="0">
                  <a:solidFill>
                    <a:srgbClr val="FFFFFF"/>
                  </a:solidFill>
                  <a:latin typeface="Barlow" panose="020B0604020202020204" charset="0"/>
                </a:rPr>
                <a:t>O Ministério Público e a Defensoria Pública são parceiros,  apoiadores e incentivadores do projeto. A perspectiva é de que realizem atendimentos </a:t>
              </a:r>
              <a:endParaRPr sz="1700" dirty="0">
                <a:solidFill>
                  <a:srgbClr val="FFFFFF"/>
                </a:solidFill>
                <a:latin typeface="Barlow" panose="020B0604020202020204" charset="0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pt-BR" sz="1700" dirty="0">
                  <a:solidFill>
                    <a:srgbClr val="FFFFFF"/>
                  </a:solidFill>
                  <a:latin typeface="Barlow" panose="020B0604020202020204" charset="0"/>
                </a:rPr>
                <a:t>no local.</a:t>
              </a:r>
              <a:endParaRPr sz="1700" b="0" i="0" u="none" strike="noStrike" cap="none" dirty="0">
                <a:solidFill>
                  <a:schemeClr val="lt1"/>
                </a:solidFill>
                <a:latin typeface="Barlow" panose="020B0604020202020204" charset="0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8" name="Google Shape;478;g107cb4d2572_0_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24374" y="159019"/>
            <a:ext cx="1798476" cy="3535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79" name="Google Shape;479;g107cb4d2572_0_17"/>
          <p:cNvGrpSpPr/>
          <p:nvPr/>
        </p:nvGrpSpPr>
        <p:grpSpPr>
          <a:xfrm>
            <a:off x="639120" y="765168"/>
            <a:ext cx="10583063" cy="5084483"/>
            <a:chOff x="0" y="252550"/>
            <a:chExt cx="10363200" cy="4978853"/>
          </a:xfrm>
        </p:grpSpPr>
        <p:sp>
          <p:nvSpPr>
            <p:cNvPr id="480" name="Google Shape;480;g107cb4d2572_0_17"/>
            <p:cNvSpPr/>
            <p:nvPr/>
          </p:nvSpPr>
          <p:spPr>
            <a:xfrm>
              <a:off x="0" y="252550"/>
              <a:ext cx="10363200" cy="168750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1" name="Google Shape;481;g107cb4d2572_0_17"/>
            <p:cNvSpPr txBox="1"/>
            <p:nvPr/>
          </p:nvSpPr>
          <p:spPr>
            <a:xfrm>
              <a:off x="268169" y="252558"/>
              <a:ext cx="10094873" cy="16524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247650" tIns="247650" rIns="247650" bIns="2476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6500"/>
                <a:buFont typeface="Arial"/>
                <a:buNone/>
              </a:pPr>
              <a:r>
                <a:rPr lang="pt-BR" sz="4500" b="0" i="0" u="none" strike="noStrike" cap="none" dirty="0">
                  <a:solidFill>
                    <a:srgbClr val="FFFFFF"/>
                  </a:solidFill>
                  <a:latin typeface="Barlow" panose="020B0604020202020204" charset="0"/>
                  <a:ea typeface="Arial"/>
                  <a:cs typeface="Arial"/>
                  <a:sym typeface="Arial"/>
                </a:rPr>
                <a:t>Informações Importantes:</a:t>
              </a:r>
              <a:endParaRPr sz="4500" b="0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endParaRPr>
            </a:p>
          </p:txBody>
        </p:sp>
        <p:sp>
          <p:nvSpPr>
            <p:cNvPr id="482" name="Google Shape;482;g107cb4d2572_0_17"/>
            <p:cNvSpPr/>
            <p:nvPr/>
          </p:nvSpPr>
          <p:spPr>
            <a:xfrm>
              <a:off x="0" y="1687503"/>
              <a:ext cx="2590800" cy="3543900"/>
            </a:xfrm>
            <a:prstGeom prst="rect">
              <a:avLst/>
            </a:prstGeom>
            <a:ln>
              <a:solidFill>
                <a:schemeClr val="bg1"/>
              </a:solidFill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3" name="Google Shape;483;g107cb4d2572_0_17"/>
            <p:cNvSpPr/>
            <p:nvPr/>
          </p:nvSpPr>
          <p:spPr>
            <a:xfrm>
              <a:off x="2590799" y="1687503"/>
              <a:ext cx="2590800" cy="3543900"/>
            </a:xfrm>
            <a:prstGeom prst="rect">
              <a:avLst/>
            </a:prstGeom>
            <a:ln>
              <a:solidFill>
                <a:schemeClr val="bg1"/>
              </a:solidFill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4" name="Google Shape;484;g107cb4d2572_0_17"/>
            <p:cNvSpPr/>
            <p:nvPr/>
          </p:nvSpPr>
          <p:spPr>
            <a:xfrm>
              <a:off x="5181599" y="1687503"/>
              <a:ext cx="2590800" cy="3543900"/>
            </a:xfrm>
            <a:prstGeom prst="rect">
              <a:avLst/>
            </a:prstGeom>
            <a:ln>
              <a:solidFill>
                <a:schemeClr val="bg1"/>
              </a:solidFill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5" name="Google Shape;485;g107cb4d2572_0_17"/>
            <p:cNvSpPr txBox="1"/>
            <p:nvPr/>
          </p:nvSpPr>
          <p:spPr>
            <a:xfrm>
              <a:off x="5235461" y="1687503"/>
              <a:ext cx="2536938" cy="347022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80000" tIns="80000" rIns="80000" bIns="80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595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pt-BR" sz="1700" b="0" i="0" u="none" strike="noStrike" cap="none" dirty="0">
                  <a:solidFill>
                    <a:srgbClr val="FFFFFF"/>
                  </a:solidFill>
                  <a:latin typeface="Barlow" panose="020B0604020202020204" charset="0"/>
                  <a:ea typeface="Arial"/>
                  <a:cs typeface="Arial"/>
                  <a:sym typeface="Arial"/>
                </a:rPr>
                <a:t>O projeto prevê o espaço pet, que contará com equipe de suporte a saúde animal. A permanência do animal estará relacionada ao tempo do atendimento do cidadão no espaço.</a:t>
              </a:r>
              <a:endParaRPr sz="1700" b="0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endParaRPr>
            </a:p>
          </p:txBody>
        </p:sp>
        <p:sp>
          <p:nvSpPr>
            <p:cNvPr id="486" name="Google Shape;486;g107cb4d2572_0_17"/>
            <p:cNvSpPr/>
            <p:nvPr/>
          </p:nvSpPr>
          <p:spPr>
            <a:xfrm>
              <a:off x="7772399" y="1687503"/>
              <a:ext cx="2590800" cy="3543900"/>
            </a:xfrm>
            <a:prstGeom prst="rect">
              <a:avLst/>
            </a:prstGeom>
            <a:ln>
              <a:solidFill>
                <a:schemeClr val="bg1"/>
              </a:solidFill>
              <a:headEnd type="none" w="sm" len="sm"/>
              <a:tailEnd type="none" w="sm" len="sm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7" name="Google Shape;487;g107cb4d2572_0_17"/>
            <p:cNvSpPr txBox="1"/>
            <p:nvPr/>
          </p:nvSpPr>
          <p:spPr>
            <a:xfrm>
              <a:off x="7826260" y="1687503"/>
              <a:ext cx="2536938" cy="347022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80000" tIns="80000" rIns="80000" bIns="80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pt-BR" sz="1700" b="0" i="0" u="none" strike="noStrike" cap="none" dirty="0">
                  <a:solidFill>
                    <a:srgbClr val="FFFFFF"/>
                  </a:solidFill>
                  <a:latin typeface="Barlow" panose="020B0604020202020204" charset="0"/>
                  <a:ea typeface="Arial"/>
                  <a:cs typeface="Arial"/>
                  <a:sym typeface="Arial"/>
                </a:rPr>
                <a:t>O serviço funcionará com atendimento às pessoas em situação de rua, </a:t>
              </a:r>
              <a:br>
                <a:rPr lang="pt-BR" sz="1700" b="0" i="0" u="none" strike="noStrike" cap="none" dirty="0">
                  <a:solidFill>
                    <a:srgbClr val="FFFFFF"/>
                  </a:solidFill>
                  <a:latin typeface="Barlow" panose="020B0604020202020204" charset="0"/>
                  <a:ea typeface="Arial"/>
                  <a:cs typeface="Arial"/>
                  <a:sym typeface="Arial"/>
                </a:rPr>
              </a:br>
              <a:r>
                <a:rPr lang="pt-BR" sz="1700" b="0" i="0" u="none" strike="noStrike" cap="none" dirty="0">
                  <a:solidFill>
                    <a:srgbClr val="FFFFFF"/>
                  </a:solidFill>
                  <a:latin typeface="Barlow" panose="020B0604020202020204" charset="0"/>
                  <a:ea typeface="Arial"/>
                  <a:cs typeface="Arial"/>
                  <a:sym typeface="Arial"/>
                </a:rPr>
                <a:t>das 8h  </a:t>
              </a:r>
              <a:r>
                <a:rPr lang="pt-BR" sz="1700" dirty="0">
                  <a:solidFill>
                    <a:srgbClr val="FFFFFF"/>
                  </a:solidFill>
                  <a:latin typeface="Barlow" panose="020B0604020202020204" charset="0"/>
                </a:rPr>
                <a:t>à</a:t>
              </a:r>
              <a:r>
                <a:rPr lang="pt-BR" sz="1700" b="0" i="0" u="none" strike="noStrike" cap="none" dirty="0">
                  <a:solidFill>
                    <a:srgbClr val="FFFFFF"/>
                  </a:solidFill>
                  <a:latin typeface="Barlow" panose="020B0604020202020204" charset="0"/>
                  <a:ea typeface="Arial"/>
                  <a:cs typeface="Arial"/>
                  <a:sym typeface="Arial"/>
                </a:rPr>
                <a:t>s 14h.</a:t>
              </a:r>
              <a:endParaRPr sz="1700" b="0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endParaRPr>
            </a:p>
          </p:txBody>
        </p:sp>
        <p:sp>
          <p:nvSpPr>
            <p:cNvPr id="489" name="Google Shape;489;g107cb4d2572_0_17"/>
            <p:cNvSpPr txBox="1"/>
            <p:nvPr/>
          </p:nvSpPr>
          <p:spPr>
            <a:xfrm>
              <a:off x="2644660" y="1687503"/>
              <a:ext cx="2536938" cy="347022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80000" tIns="80000" rIns="80000" bIns="80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595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pt-BR" sz="1700" b="0" i="0" u="none" strike="noStrike" cap="none" dirty="0">
                  <a:solidFill>
                    <a:srgbClr val="FFFFFF"/>
                  </a:solidFill>
                  <a:latin typeface="Barlow" panose="020B0604020202020204" charset="0"/>
                  <a:ea typeface="Arial"/>
                  <a:cs typeface="Arial"/>
                  <a:sym typeface="Arial"/>
                </a:rPr>
                <a:t>Haverá um período de obras e adequações antes do início dos atendimentos.</a:t>
              </a:r>
              <a:endParaRPr sz="1700" b="0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endParaRPr>
            </a:p>
          </p:txBody>
        </p:sp>
        <p:sp>
          <p:nvSpPr>
            <p:cNvPr id="490" name="Google Shape;490;g107cb4d2572_0_17"/>
            <p:cNvSpPr txBox="1"/>
            <p:nvPr/>
          </p:nvSpPr>
          <p:spPr>
            <a:xfrm>
              <a:off x="53854" y="1687507"/>
              <a:ext cx="2536938" cy="347022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80000" tIns="80000" rIns="80000" bIns="80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595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endParaRPr sz="1700" b="0" i="0" u="none" strike="noStrike" cap="none" dirty="0">
                <a:solidFill>
                  <a:srgbClr val="161616"/>
                </a:solidFill>
                <a:latin typeface="Barlow" panose="020B0604020202020204" charset="0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595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r>
                <a:rPr lang="pt-BR" sz="1700" b="0" i="0" u="none" strike="noStrike" cap="none" dirty="0">
                  <a:solidFill>
                    <a:srgbClr val="FFFFFF"/>
                  </a:solidFill>
                  <a:latin typeface="Barlow" panose="020B0604020202020204" charset="0"/>
                  <a:ea typeface="Arial"/>
                  <a:cs typeface="Arial"/>
                  <a:sym typeface="Arial"/>
                </a:rPr>
                <a:t>O Canto da Rua não é um lugar de permanência  das pessoas em situação de rua, mas de um encontro de políticas que convergem para que estas pessoas superem a situação de rua. </a:t>
              </a:r>
              <a:endParaRPr sz="1700" b="0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100"/>
                <a:buFont typeface="Arial"/>
                <a:buNone/>
              </a:pPr>
              <a:endParaRPr sz="1700" b="0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8"/>
          <p:cNvSpPr txBox="1"/>
          <p:nvPr/>
        </p:nvSpPr>
        <p:spPr>
          <a:xfrm>
            <a:off x="327747" y="313216"/>
            <a:ext cx="11600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Calibri"/>
              <a:buNone/>
            </a:pPr>
            <a:r>
              <a:rPr lang="pt-BR" sz="2800" b="1" i="0" u="none" strike="noStrike" cap="none" dirty="0">
                <a:solidFill>
                  <a:schemeClr val="accent3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Canto da Rua:</a:t>
            </a:r>
            <a:r>
              <a:rPr lang="pt-BR" sz="2800" b="1" i="0" u="none" strike="noStrike" cap="none" dirty="0">
                <a:solidFill>
                  <a:srgbClr val="6AA84F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 </a:t>
            </a:r>
            <a:r>
              <a:rPr lang="pt-BR" sz="2800" b="1" i="0" u="none" strike="noStrike" cap="none" dirty="0">
                <a:solidFill>
                  <a:schemeClr val="tx1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Direito a ter Direitos</a:t>
            </a:r>
            <a:endParaRPr sz="1400" b="0" i="0" u="none" strike="noStrike" cap="none" dirty="0">
              <a:solidFill>
                <a:schemeClr val="tx1"/>
              </a:solidFill>
              <a:latin typeface="Barlow" panose="020B0604020202020204" charset="0"/>
              <a:sym typeface="Arial"/>
            </a:endParaRPr>
          </a:p>
        </p:txBody>
      </p:sp>
      <p:pic>
        <p:nvPicPr>
          <p:cNvPr id="496" name="Google Shape;496;p8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497" name="Google Shape;497;p8"/>
          <p:cNvSpPr txBox="1"/>
          <p:nvPr/>
        </p:nvSpPr>
        <p:spPr>
          <a:xfrm>
            <a:off x="327746" y="850623"/>
            <a:ext cx="10801499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endParaRPr sz="2600" b="1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498" name="Google Shape;498;p8"/>
          <p:cNvSpPr txBox="1"/>
          <p:nvPr/>
        </p:nvSpPr>
        <p:spPr>
          <a:xfrm>
            <a:off x="327745" y="1343223"/>
            <a:ext cx="11566946" cy="461624"/>
          </a:xfrm>
          <a:prstGeom prst="rect">
            <a:avLst/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DÚVIDAS FREQUENTES</a:t>
            </a:r>
            <a:r>
              <a:rPr lang="pt-BR" sz="24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2400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1" name="Google Shape;501;p8"/>
          <p:cNvSpPr txBox="1"/>
          <p:nvPr/>
        </p:nvSpPr>
        <p:spPr>
          <a:xfrm>
            <a:off x="5176200" y="538175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8"/>
          <p:cNvSpPr txBox="1"/>
          <p:nvPr/>
        </p:nvSpPr>
        <p:spPr>
          <a:xfrm>
            <a:off x="2843200" y="2118661"/>
            <a:ext cx="6471300" cy="8004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2"/>
                </a:solidFill>
                <a:latin typeface="Barlow" panose="020B0604020202020204" charset="0"/>
                <a:sym typeface="Arial"/>
              </a:rPr>
              <a:t>AFETA OS ÍNDICES DE CRIMINALIDADE NO BAIRRO?</a:t>
            </a:r>
            <a:endParaRPr sz="1800" b="1" i="0" u="none" strike="noStrike" cap="none" dirty="0">
              <a:solidFill>
                <a:schemeClr val="dk2"/>
              </a:solidFill>
              <a:latin typeface="Barlow" panose="020B060402020202020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8"/>
          <p:cNvSpPr/>
          <p:nvPr/>
        </p:nvSpPr>
        <p:spPr>
          <a:xfrm>
            <a:off x="9133678" y="3136756"/>
            <a:ext cx="2822177" cy="2595493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700" b="1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Em caso de urgência, a Polícia Militar será acionada. A PM compõe a rede de serviços de atenção à população em situação de rua. </a:t>
            </a:r>
            <a:endParaRPr sz="1700" b="1" i="0" u="none" strike="noStrike" cap="none" dirty="0">
              <a:solidFill>
                <a:srgbClr val="FFFFFF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8"/>
          <p:cNvSpPr/>
          <p:nvPr/>
        </p:nvSpPr>
        <p:spPr>
          <a:xfrm>
            <a:off x="400007" y="3094669"/>
            <a:ext cx="2443200" cy="2679600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700" b="1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A expectativa é que o impacto seja positivo, com redução dos índices de criminalidade.  </a:t>
            </a:r>
            <a:endParaRPr sz="1700" b="1" i="0" u="none" strike="noStrike" cap="none" dirty="0">
              <a:solidFill>
                <a:srgbClr val="FFFFFF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</p:txBody>
      </p:sp>
      <p:sp>
        <p:nvSpPr>
          <p:cNvPr id="507" name="Google Shape;507;p8"/>
          <p:cNvSpPr/>
          <p:nvPr/>
        </p:nvSpPr>
        <p:spPr>
          <a:xfrm>
            <a:off x="6035951" y="3094669"/>
            <a:ext cx="2822100" cy="2662632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700" b="1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O serviço será acompanhado e monitorado integralmente. Haverá equipe multiprofissional para </a:t>
            </a:r>
            <a:r>
              <a:rPr lang="pt-BR" sz="1700" b="1" i="0" u="sng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acompanhamento</a:t>
            </a:r>
            <a:r>
              <a:rPr lang="pt-BR" sz="1700" b="1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 destas pessoas.</a:t>
            </a:r>
            <a:endParaRPr sz="1700" b="1" i="0" u="none" strike="noStrike" cap="none" dirty="0">
              <a:solidFill>
                <a:srgbClr val="FFFFFF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</p:txBody>
      </p:sp>
      <p:sp>
        <p:nvSpPr>
          <p:cNvPr id="508" name="Google Shape;508;p8"/>
          <p:cNvSpPr/>
          <p:nvPr/>
        </p:nvSpPr>
        <p:spPr>
          <a:xfrm>
            <a:off x="3089391" y="3094669"/>
            <a:ext cx="2700300" cy="2679600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700" b="1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O espaço, antes sem destinação e utilizado até para fins ilícitos, passa a ser ocupado e cuidado  pelo Estado em parceria com a Pastoral de Rua.</a:t>
            </a:r>
            <a:endParaRPr sz="1700" b="1" i="0" u="none" strike="noStrike" cap="none" dirty="0">
              <a:solidFill>
                <a:srgbClr val="FFFFFF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9"/>
          <p:cNvSpPr txBox="1"/>
          <p:nvPr/>
        </p:nvSpPr>
        <p:spPr>
          <a:xfrm>
            <a:off x="327747" y="422678"/>
            <a:ext cx="11600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Calibri"/>
              <a:buNone/>
            </a:pPr>
            <a:r>
              <a:rPr lang="pt-BR" sz="2800" b="1" i="0" u="none" strike="noStrike" cap="none" dirty="0">
                <a:solidFill>
                  <a:schemeClr val="accent3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Canto da rua: </a:t>
            </a:r>
            <a:r>
              <a:rPr lang="pt-BR" sz="2800" b="1" i="0" u="none" strike="noStrike" cap="none" dirty="0">
                <a:solidFill>
                  <a:schemeClr val="tx1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Direito a ter Direitos</a:t>
            </a:r>
            <a:endParaRPr sz="1400" b="0" i="0" u="none" strike="noStrike" cap="none" dirty="0">
              <a:solidFill>
                <a:schemeClr val="tx1"/>
              </a:solidFill>
              <a:latin typeface="Barlow" panose="020B0604020202020204" charset="0"/>
              <a:sym typeface="Arial"/>
            </a:endParaRPr>
          </a:p>
        </p:txBody>
      </p:sp>
      <p:pic>
        <p:nvPicPr>
          <p:cNvPr id="514" name="Google Shape;514;p9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515" name="Google Shape;515;p9"/>
          <p:cNvSpPr txBox="1"/>
          <p:nvPr/>
        </p:nvSpPr>
        <p:spPr>
          <a:xfrm>
            <a:off x="327747" y="850623"/>
            <a:ext cx="6893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endParaRPr sz="2600" b="1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16" name="Google Shape;516;p9"/>
          <p:cNvSpPr txBox="1"/>
          <p:nvPr/>
        </p:nvSpPr>
        <p:spPr>
          <a:xfrm>
            <a:off x="327747" y="1343223"/>
            <a:ext cx="11308932" cy="461624"/>
          </a:xfrm>
          <a:prstGeom prst="rect">
            <a:avLst/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DÚVIDAS FREQUENTES</a:t>
            </a:r>
            <a:r>
              <a:rPr lang="pt-BR" sz="2400" b="0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:</a:t>
            </a:r>
            <a:endParaRPr sz="2400" b="0" i="0" u="none" strike="noStrike" cap="none" dirty="0">
              <a:solidFill>
                <a:srgbClr val="FFFFFF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9"/>
          <p:cNvSpPr/>
          <p:nvPr/>
        </p:nvSpPr>
        <p:spPr>
          <a:xfrm>
            <a:off x="320156" y="3029006"/>
            <a:ext cx="2535777" cy="2679668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700" b="1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A expectativa é que o impacto seja positivo, com ruas mais limpas.  </a:t>
            </a:r>
            <a:endParaRPr sz="1700" b="1" i="0" u="none" strike="noStrike" cap="none" dirty="0">
              <a:solidFill>
                <a:srgbClr val="FFFFFF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</p:txBody>
      </p:sp>
      <p:sp>
        <p:nvSpPr>
          <p:cNvPr id="519" name="Google Shape;519;p9"/>
          <p:cNvSpPr txBox="1"/>
          <p:nvPr/>
        </p:nvSpPr>
        <p:spPr>
          <a:xfrm>
            <a:off x="5176200" y="538175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0" name="Google Shape;520;p9"/>
          <p:cNvSpPr txBox="1"/>
          <p:nvPr/>
        </p:nvSpPr>
        <p:spPr>
          <a:xfrm>
            <a:off x="3239621" y="2228606"/>
            <a:ext cx="5300700" cy="8004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2"/>
                </a:solidFill>
                <a:latin typeface="Barlow" panose="020B0604020202020204" charset="0"/>
                <a:sym typeface="Arial"/>
              </a:rPr>
              <a:t>AFETA A LIMPEZA DO BAIRRO?</a:t>
            </a:r>
            <a:endParaRPr sz="1800" b="1" i="0" u="none" strike="noStrike" cap="none" dirty="0">
              <a:solidFill>
                <a:schemeClr val="dk2"/>
              </a:solidFill>
              <a:latin typeface="Barlow" panose="020B060402020202020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1" name="Google Shape;521;p9"/>
          <p:cNvSpPr/>
          <p:nvPr/>
        </p:nvSpPr>
        <p:spPr>
          <a:xfrm>
            <a:off x="6019999" y="3081866"/>
            <a:ext cx="2822177" cy="2595493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700" b="1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Serão disponibilizados banheiros e espaços para banho. </a:t>
            </a:r>
            <a:endParaRPr sz="1700" b="1" i="0" u="none" strike="noStrike" cap="none" dirty="0">
              <a:solidFill>
                <a:srgbClr val="FFFFFF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</p:txBody>
      </p:sp>
      <p:sp>
        <p:nvSpPr>
          <p:cNvPr id="522" name="Google Shape;522;p9"/>
          <p:cNvSpPr/>
          <p:nvPr/>
        </p:nvSpPr>
        <p:spPr>
          <a:xfrm>
            <a:off x="3028159" y="3039779"/>
            <a:ext cx="2700338" cy="2679668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700" b="1" i="0" u="none" strike="noStrike" cap="none" dirty="0">
                <a:solidFill>
                  <a:srgbClr val="FFFFFF"/>
                </a:solidFill>
                <a:latin typeface="Barlow" panose="020B0604020202020204" charset="0"/>
              </a:rPr>
              <a:t>O projeto prevê  uma interlocução com o trabalho direto ao cuidado do ambiente e do espaço, além de contar com a equipe de educadores sociais.</a:t>
            </a:r>
            <a:endParaRPr sz="1700" b="1" i="0" u="none" strike="noStrike" cap="none" dirty="0">
              <a:solidFill>
                <a:srgbClr val="FFFFFF"/>
              </a:solidFill>
              <a:latin typeface="Barlow" panose="020B0604020202020204" charset="0"/>
            </a:endParaRPr>
          </a:p>
        </p:txBody>
      </p:sp>
      <p:sp>
        <p:nvSpPr>
          <p:cNvPr id="523" name="Google Shape;523;p9"/>
          <p:cNvSpPr/>
          <p:nvPr/>
        </p:nvSpPr>
        <p:spPr>
          <a:xfrm>
            <a:off x="9133679" y="3039778"/>
            <a:ext cx="2615736" cy="2595493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700" b="1" i="0" u="none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A experiência demonstra que a população em situação de rua, quando referenciado, cuida desse ambiente e espaço.</a:t>
            </a:r>
            <a:endParaRPr sz="1700" b="1" i="0" u="none" strike="noStrike" cap="none" dirty="0">
              <a:solidFill>
                <a:srgbClr val="FFFFFF"/>
              </a:solidFill>
              <a:latin typeface="Barlow" panose="020B0604020202020204" charset="0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11"/>
          <p:cNvSpPr txBox="1"/>
          <p:nvPr/>
        </p:nvSpPr>
        <p:spPr>
          <a:xfrm>
            <a:off x="327747" y="376462"/>
            <a:ext cx="11600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Calibri"/>
              <a:buNone/>
            </a:pPr>
            <a:r>
              <a:rPr lang="pt-BR" sz="2800" b="1" i="0" u="none" strike="noStrike" cap="none" dirty="0">
                <a:solidFill>
                  <a:schemeClr val="accent3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Canto da Rua: </a:t>
            </a:r>
            <a:r>
              <a:rPr lang="pt-BR" sz="2800" b="1" i="0" u="none" strike="noStrike" cap="none" dirty="0">
                <a:solidFill>
                  <a:schemeClr val="tx1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Direito a ter Direitos</a:t>
            </a:r>
            <a:endParaRPr sz="1400" b="0" i="0" u="none" strike="noStrike" cap="none" dirty="0">
              <a:solidFill>
                <a:schemeClr val="tx1"/>
              </a:solidFill>
              <a:latin typeface="Barlow" panose="020B0604020202020204" charset="0"/>
              <a:sym typeface="Arial"/>
            </a:endParaRPr>
          </a:p>
        </p:txBody>
      </p:sp>
      <p:pic>
        <p:nvPicPr>
          <p:cNvPr id="529" name="Google Shape;529;p11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94778" y="422678"/>
            <a:ext cx="1799913" cy="352203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11"/>
          <p:cNvSpPr txBox="1"/>
          <p:nvPr/>
        </p:nvSpPr>
        <p:spPr>
          <a:xfrm>
            <a:off x="327747" y="850623"/>
            <a:ext cx="6893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endParaRPr sz="2600" b="1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1" name="Google Shape;531;p11"/>
          <p:cNvSpPr txBox="1"/>
          <p:nvPr/>
        </p:nvSpPr>
        <p:spPr>
          <a:xfrm>
            <a:off x="425885" y="1438704"/>
            <a:ext cx="11085534" cy="461624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i="0" strike="noStrike" cap="none" dirty="0">
                <a:solidFill>
                  <a:srgbClr val="FFFFFF"/>
                </a:solidFill>
                <a:latin typeface="Barlow" panose="020B0604020202020204" charset="0"/>
                <a:ea typeface="Arial"/>
                <a:cs typeface="Arial"/>
                <a:sym typeface="Arial"/>
              </a:rPr>
              <a:t>DÚVIDAS FREQUENTES</a:t>
            </a:r>
            <a:r>
              <a:rPr lang="pt-BR" sz="2400" b="0" i="0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2400" b="0" i="0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11"/>
          <p:cNvSpPr/>
          <p:nvPr/>
        </p:nvSpPr>
        <p:spPr>
          <a:xfrm>
            <a:off x="7936668" y="3429000"/>
            <a:ext cx="2691300" cy="28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p11"/>
          <p:cNvSpPr txBox="1"/>
          <p:nvPr/>
        </p:nvSpPr>
        <p:spPr>
          <a:xfrm>
            <a:off x="5176200" y="5381750"/>
            <a:ext cx="977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4" name="Google Shape;534;p11"/>
          <p:cNvSpPr txBox="1"/>
          <p:nvPr/>
        </p:nvSpPr>
        <p:spPr>
          <a:xfrm>
            <a:off x="3477614" y="2056023"/>
            <a:ext cx="5300663" cy="1077218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2"/>
                </a:solidFill>
                <a:latin typeface="Barlow" panose="020B0604020202020204" charset="0"/>
                <a:sym typeface="Arial"/>
              </a:rPr>
              <a:t>COMO A COMUNIDADE DO BAIRRO PODE PARTICIPAR DO PROJETO?</a:t>
            </a:r>
            <a:endParaRPr sz="1800" b="1" i="0" u="none" strike="noStrike" cap="none" dirty="0">
              <a:solidFill>
                <a:schemeClr val="dk2"/>
              </a:solidFill>
              <a:latin typeface="Barlow" panose="020B060402020202020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5" name="Google Shape;535;p11"/>
          <p:cNvSpPr/>
          <p:nvPr/>
        </p:nvSpPr>
        <p:spPr>
          <a:xfrm>
            <a:off x="4557602" y="3258000"/>
            <a:ext cx="2822100" cy="2800800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600" b="1" dirty="0">
              <a:solidFill>
                <a:srgbClr val="FFFF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600" b="1" dirty="0">
                <a:solidFill>
                  <a:srgbClr val="FFFFFF"/>
                </a:solidFill>
              </a:rPr>
              <a:t>O projeto prevê espaços de interação e uso da comunidade, como o espaço de  esportes e a horta comunitária.</a:t>
            </a:r>
            <a:endParaRPr sz="1600" b="1" dirty="0">
              <a:solidFill>
                <a:srgbClr val="FFFF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600" b="1" dirty="0">
                <a:solidFill>
                  <a:srgbClr val="FFFFFF"/>
                </a:solidFill>
              </a:rPr>
              <a:t>Haverá uma padaria- escola no espaço, que também poderá servir para o uso da comunidade.</a:t>
            </a:r>
            <a:endParaRPr sz="1600" b="1" dirty="0">
              <a:solidFill>
                <a:srgbClr val="FFFF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11"/>
          <p:cNvSpPr/>
          <p:nvPr/>
        </p:nvSpPr>
        <p:spPr>
          <a:xfrm>
            <a:off x="565640" y="3318600"/>
            <a:ext cx="2700300" cy="2679600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700" b="1" dirty="0">
                <a:solidFill>
                  <a:srgbClr val="FFFFFF"/>
                </a:solidFill>
              </a:rPr>
              <a:t>O espaço conta com uma vocação de ações culturais e de promoção de qualificação para o trabalho e atividades das quais a comunidade poderá participar. </a:t>
            </a:r>
            <a:endParaRPr sz="1700" b="1" dirty="0">
              <a:solidFill>
                <a:srgbClr val="FFFFFF"/>
              </a:solidFill>
            </a:endParaRPr>
          </a:p>
        </p:txBody>
      </p:sp>
      <p:sp>
        <p:nvSpPr>
          <p:cNvPr id="537" name="Google Shape;537;p11"/>
          <p:cNvSpPr/>
          <p:nvPr/>
        </p:nvSpPr>
        <p:spPr>
          <a:xfrm>
            <a:off x="8689319" y="3270510"/>
            <a:ext cx="2822100" cy="2748300"/>
          </a:xfrm>
          <a:prstGeom prst="round2DiagRect">
            <a:avLst>
              <a:gd name="adj1" fmla="val 16667"/>
              <a:gd name="adj2" fmla="val 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rgbClr val="FFFF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600" b="1" dirty="0">
                <a:solidFill>
                  <a:srgbClr val="FFFFFF"/>
                </a:solidFill>
              </a:rPr>
              <a:t>Para conversar e propor sugestões, a equipe gestora do Canto da Rua estará disponível no espaço, com horários programados para escuta destas demandas.</a:t>
            </a:r>
            <a:endParaRPr sz="1600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107aaa56486_0_30"/>
          <p:cNvSpPr txBox="1"/>
          <p:nvPr/>
        </p:nvSpPr>
        <p:spPr>
          <a:xfrm>
            <a:off x="294213" y="2109628"/>
            <a:ext cx="11600400" cy="346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Calibri"/>
              <a:buNone/>
            </a:pPr>
            <a:r>
              <a:rPr lang="pt-BR" sz="5000" b="1" dirty="0">
                <a:solidFill>
                  <a:schemeClr val="dk1"/>
                </a:solidFill>
                <a:latin typeface="Barlow" panose="020B0604020202020204" charset="0"/>
                <a:ea typeface="Calibri"/>
                <a:cs typeface="Calibri"/>
                <a:sym typeface="Calibri"/>
              </a:rPr>
              <a:t>Obrigado.</a:t>
            </a:r>
            <a:endParaRPr sz="5000" b="0" i="0" u="none" strike="noStrike" cap="none" dirty="0">
              <a:solidFill>
                <a:schemeClr val="dk1"/>
              </a:solidFill>
              <a:latin typeface="Barlow" panose="020B0604020202020204" charset="0"/>
              <a:sym typeface="Arial"/>
            </a:endParaRPr>
          </a:p>
        </p:txBody>
      </p:sp>
      <p:pic>
        <p:nvPicPr>
          <p:cNvPr id="544" name="Google Shape;544;g107aaa56486_0_30" descr="J:\Organizacional\SEDESE\Logos\Logomarca_GOV-Minas_Horizontal_Externa_2019_RGB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5780" y="419302"/>
            <a:ext cx="2943942" cy="5760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ersonalizada 1">
      <a:dk1>
        <a:srgbClr val="3C3C3B"/>
      </a:dk1>
      <a:lt1>
        <a:srgbClr val="E3E3E3"/>
      </a:lt1>
      <a:dk2>
        <a:srgbClr val="3C3C3B"/>
      </a:dk2>
      <a:lt2>
        <a:srgbClr val="E3E3E3"/>
      </a:lt2>
      <a:accent1>
        <a:srgbClr val="820B07"/>
      </a:accent1>
      <a:accent2>
        <a:srgbClr val="AE0F0A"/>
      </a:accent2>
      <a:accent3>
        <a:srgbClr val="E30613"/>
      </a:accent3>
      <a:accent4>
        <a:srgbClr val="F46800"/>
      </a:accent4>
      <a:accent5>
        <a:srgbClr val="FFA35F"/>
      </a:accent5>
      <a:accent6>
        <a:srgbClr val="FF7007"/>
      </a:accent6>
      <a:hlink>
        <a:srgbClr val="AE0F0A"/>
      </a:hlink>
      <a:folHlink>
        <a:srgbClr val="AE0F0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2195</Words>
  <Application>Microsoft Macintosh PowerPoint</Application>
  <PresentationFormat>Personalizar</PresentationFormat>
  <Paragraphs>213</Paragraphs>
  <Slides>37</Slides>
  <Notes>37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42" baseType="lpstr">
      <vt:lpstr>Arial</vt:lpstr>
      <vt:lpstr>Libre Franklin</vt:lpstr>
      <vt:lpstr>Calibri</vt:lpstr>
      <vt:lpstr>Barlow</vt:lpstr>
      <vt:lpstr>Office Theme</vt:lpstr>
      <vt:lpstr>Apresentação do PowerPoint</vt:lpstr>
      <vt:lpstr>  A ideia do Canto da Rua: Direito a ter Direitos</vt:lpstr>
      <vt:lpstr>  A ideia do Canto da Rua: Direito a ter Direitos</vt:lpstr>
      <vt:lpstr>O Objetivo do Canto da Rua Emergencial</vt:lpstr>
      <vt:lpstr>Adesão</vt:lpstr>
      <vt:lpstr>Canto da Rua Emergencial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 nova sede do programa Canto da Rua configura-se como um edifício democrático, generosamente aberto e acolhedor, amparado nos seguintes princípios conceituais:</vt:lpstr>
      <vt:lpstr>Apresentação do PowerPoint</vt:lpstr>
      <vt:lpstr>Implantação e construção do lugar  Perspectiva Isométrica </vt:lpstr>
      <vt:lpstr>Implantação e construção do lugar Relação entre áreas livres e arborizadas no terreno  </vt:lpstr>
      <vt:lpstr>Implantação e construção do lugar   Estratégias de implantação </vt:lpstr>
      <vt:lpstr> Implantação e construção do lugar    Modulação estrutural </vt:lpstr>
      <vt:lpstr>Implantação e construção do lugar Vista interna: praça da alimentação </vt:lpstr>
      <vt:lpstr>Implantação e construção do lugar Vista interna: praça da alimentação </vt:lpstr>
      <vt:lpstr>Implantação e construção do lugar  Planta geral </vt:lpstr>
      <vt:lpstr>Implantação e construção do lugar  Planta 1º piso </vt:lpstr>
      <vt:lpstr>Implantação e construção do lugar  Planta 1º piso </vt:lpstr>
      <vt:lpstr> Implantação e construção do lugar  Vista externa: fachada Rua Conceição do Pará </vt:lpstr>
      <vt:lpstr>Implantação e construção do lugar Vista externa: acesso à praça do esporte </vt:lpstr>
      <vt:lpstr>Implantação e construção do lugar  Vista externa: praça das árvores </vt:lpstr>
      <vt:lpstr>Implantação e construção do lugar  Vista interna: anfiteatro </vt:lpstr>
      <vt:lpstr>Apresentação do PowerPoint</vt:lpstr>
      <vt:lpstr>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Gustavo Garcia Vieira de Almeida (SEDESE)</dc:creator>
  <cp:lastModifiedBy>fernanda_guelber@yahoo.com.br</cp:lastModifiedBy>
  <cp:revision>64</cp:revision>
  <dcterms:created xsi:type="dcterms:W3CDTF">2013-09-12T13:05:01Z</dcterms:created>
  <dcterms:modified xsi:type="dcterms:W3CDTF">2021-12-17T19:07:34Z</dcterms:modified>
</cp:coreProperties>
</file>