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30.xml" ContentType="application/vnd.openxmlformats-officedocument.drawingml.chart+xml"/>
  <Override PartName="/ppt/charts/colors30.xml" ContentType="application/vnd.ms-office.chartcolorstyle+xml"/>
  <Override PartName="/ppt/charts/style30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49" r:id="rId2"/>
    <p:sldId id="262" r:id="rId3"/>
    <p:sldId id="342" r:id="rId4"/>
    <p:sldId id="343" r:id="rId5"/>
    <p:sldId id="271" r:id="rId6"/>
    <p:sldId id="364" r:id="rId7"/>
    <p:sldId id="351" r:id="rId8"/>
    <p:sldId id="350" r:id="rId9"/>
    <p:sldId id="346" r:id="rId10"/>
    <p:sldId id="344" r:id="rId11"/>
    <p:sldId id="353" r:id="rId12"/>
    <p:sldId id="365" r:id="rId13"/>
    <p:sldId id="276" r:id="rId14"/>
    <p:sldId id="274" r:id="rId15"/>
    <p:sldId id="352" r:id="rId16"/>
    <p:sldId id="366" r:id="rId17"/>
    <p:sldId id="278" r:id="rId18"/>
    <p:sldId id="345" r:id="rId19"/>
    <p:sldId id="282" r:id="rId20"/>
    <p:sldId id="283" r:id="rId21"/>
    <p:sldId id="354" r:id="rId22"/>
    <p:sldId id="284" r:id="rId23"/>
    <p:sldId id="347" r:id="rId24"/>
    <p:sldId id="356" r:id="rId25"/>
    <p:sldId id="293" r:id="rId26"/>
    <p:sldId id="357" r:id="rId27"/>
    <p:sldId id="304" r:id="rId28"/>
    <p:sldId id="358" r:id="rId29"/>
    <p:sldId id="367" r:id="rId30"/>
    <p:sldId id="355" r:id="rId31"/>
    <p:sldId id="359" r:id="rId32"/>
    <p:sldId id="311" r:id="rId33"/>
    <p:sldId id="319" r:id="rId34"/>
    <p:sldId id="360" r:id="rId35"/>
    <p:sldId id="324" r:id="rId36"/>
    <p:sldId id="329" r:id="rId37"/>
    <p:sldId id="361" r:id="rId38"/>
    <p:sldId id="335" r:id="rId39"/>
    <p:sldId id="363" r:id="rId40"/>
    <p:sldId id="259" r:id="rId4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Ênfas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Estilo Claro 2 - Ênfas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505E3EF-67EA-436B-97B2-0124C06EBD24}" styleName="Estilo Médio 4 - Ênfas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Estilo Claro 3 - Ênfas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Estilo Claro 3 - Ênfas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Estilo Claro 3 - Ênfas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GER&#202;NCIA%20DE%20INDICADORES\PPAG\PPAG%202014-2017\Apresentacao_1&#186;_quadrimestre-2017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oleObject" Target="../embeddings/oleObject1.bin"/></Relationships>
</file>

<file path=ppt/charts/_rels/chart30.xml.rels><?xml version="1.0" encoding="UTF-8" standalone="yes"?>
<Relationships xmlns="http://schemas.openxmlformats.org/package/2006/relationships"><Relationship Id="rId3" Type="http://schemas.microsoft.com/office/2011/relationships/chartColorStyle" Target="colors30.xml"/><Relationship Id="rId2" Type="http://schemas.microsoft.com/office/2011/relationships/chartStyle" Target="style30.xml"/><Relationship Id="rId1" Type="http://schemas.openxmlformats.org/officeDocument/2006/relationships/oleObject" Target="file:///D:\GER&#202;NCIA%20DE%20INDICADORES\PPAG\PPAG%202014-2017\Apresentacao_1&#186;_quadrimestre-2017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9400622153094099E-2"/>
          <c:y val="3.5927078061285374E-2"/>
          <c:w val="0.69146428174647256"/>
          <c:h val="0.96407292193871463"/>
        </c:manualLayout>
      </c:layout>
      <c:barChart>
        <c:barDir val="col"/>
        <c:grouping val="clustered"/>
        <c:varyColors val="0"/>
        <c:ser>
          <c:idx val="0"/>
          <c:order val="0"/>
          <c:tx>
            <c:v>Receita Estimada 2017</c:v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4748-4AA0-9E0C-9E66527624B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'Gráf Rec Estimada X Rec Rea'!$B$3</c:f>
              <c:numCache>
                <c:formatCode>#,##0</c:formatCode>
                <c:ptCount val="1"/>
                <c:pt idx="0">
                  <c:v>11580356244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748-4AA0-9E0C-9E66527624BE}"/>
            </c:ext>
          </c:extLst>
        </c:ser>
        <c:ser>
          <c:idx val="1"/>
          <c:order val="1"/>
          <c:tx>
            <c:v>Receita Realizada 1o. Quad. 2017</c:v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'Gráf Rec Estimada X Rec Rea'!$B$4</c:f>
              <c:numCache>
                <c:formatCode>#,##0</c:formatCode>
                <c:ptCount val="1"/>
                <c:pt idx="0">
                  <c:v>3646055644.7700005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748-4AA0-9E0C-9E66527624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2132968"/>
        <c:axId val="202133360"/>
      </c:barChart>
      <c:catAx>
        <c:axId val="202132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2133360"/>
        <c:crosses val="autoZero"/>
        <c:auto val="1"/>
        <c:lblAlgn val="ctr"/>
        <c:lblOffset val="100"/>
        <c:noMultiLvlLbl val="0"/>
      </c:catAx>
      <c:valAx>
        <c:axId val="202133360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02132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63713219898644"/>
          <c:y val="0.37152668416447937"/>
          <c:w val="0.28988552553989727"/>
          <c:h val="0.291788566702465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'Gráf Rec Estimada X Rec Rea'!$B$14</c:f>
              <c:strCache>
                <c:ptCount val="1"/>
                <c:pt idx="0">
                  <c:v>R$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36-4970-A926-2EF2460D2135}"/>
              </c:ext>
            </c:extLst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chemeClr val="accent3">
                      <a:shade val="30000"/>
                      <a:satMod val="115000"/>
                    </a:schemeClr>
                  </a:gs>
                  <a:gs pos="50000">
                    <a:schemeClr val="accent3">
                      <a:shade val="67500"/>
                      <a:satMod val="115000"/>
                    </a:schemeClr>
                  </a:gs>
                  <a:gs pos="100000">
                    <a:schemeClr val="accent3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36-4970-A926-2EF2460D213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'Gráf Rec Estimada X Rec Rea'!$A$15:$A$16</c:f>
              <c:strCache>
                <c:ptCount val="2"/>
                <c:pt idx="0">
                  <c:v>1º Quad./16</c:v>
                </c:pt>
                <c:pt idx="1">
                  <c:v>1º Quad./17</c:v>
                </c:pt>
              </c:strCache>
            </c:strRef>
          </c:cat>
          <c:val>
            <c:numRef>
              <c:f>'Gráf Rec Estimada X Rec Rea'!$B$15:$B$16</c:f>
              <c:numCache>
                <c:formatCode>#,##0</c:formatCode>
                <c:ptCount val="2"/>
                <c:pt idx="0">
                  <c:v>3627355634.3400006</c:v>
                </c:pt>
                <c:pt idx="1">
                  <c:v>3646055644.7700005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F36-4970-A926-2EF2460D21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6"/>
        <c:overlap val="-27"/>
        <c:axId val="202133752"/>
        <c:axId val="200435376"/>
      </c:barChart>
      <c:catAx>
        <c:axId val="202133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00435376"/>
        <c:crosses val="autoZero"/>
        <c:auto val="1"/>
        <c:lblAlgn val="ctr"/>
        <c:lblOffset val="100"/>
        <c:noMultiLvlLbl val="0"/>
      </c:catAx>
      <c:valAx>
        <c:axId val="200435376"/>
        <c:scaling>
          <c:orientation val="minMax"/>
          <c:min val="0"/>
        </c:scaling>
        <c:delete val="1"/>
        <c:axPos val="l"/>
        <c:numFmt formatCode="#,##0" sourceLinked="1"/>
        <c:majorTickMark val="out"/>
        <c:minorTickMark val="none"/>
        <c:tickLblPos val="nextTo"/>
        <c:crossAx val="202133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'Gráfico Receita'!$A$2</c:f>
              <c:strCache>
                <c:ptCount val="1"/>
                <c:pt idx="0">
                  <c:v>RECEITAS CORRENTES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'Gráfico Receita'!$B$2</c:f>
              <c:numCache>
                <c:formatCode>#,##0</c:formatCode>
                <c:ptCount val="1"/>
                <c:pt idx="0">
                  <c:v>3590446651.3100004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4F3-41CF-B954-E1B10E3EB1B3}"/>
            </c:ext>
          </c:extLst>
        </c:ser>
        <c:ser>
          <c:idx val="1"/>
          <c:order val="1"/>
          <c:tx>
            <c:strRef>
              <c:f>'Gráfico Receita'!$A$3</c:f>
              <c:strCache>
                <c:ptCount val="1"/>
                <c:pt idx="0">
                  <c:v>RECEITAS DE CAPITAL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'Gráfico Receita'!$B$3</c:f>
              <c:numCache>
                <c:formatCode>#,##0</c:formatCode>
                <c:ptCount val="1"/>
                <c:pt idx="0">
                  <c:v>58249154.540000007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4F3-41CF-B954-E1B10E3EB1B3}"/>
            </c:ext>
          </c:extLst>
        </c:ser>
        <c:ser>
          <c:idx val="2"/>
          <c:order val="2"/>
          <c:tx>
            <c:strRef>
              <c:f>'Gráfico Receita'!$A$4</c:f>
              <c:strCache>
                <c:ptCount val="1"/>
                <c:pt idx="0">
                  <c:v>RECEITAS INTRAORÇAMENTÁRIAS CORRENTES E DE CAPITAL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'Gráfico Receita'!$B$4</c:f>
              <c:numCache>
                <c:formatCode>#,##0</c:formatCode>
                <c:ptCount val="1"/>
                <c:pt idx="0">
                  <c:v>187404783.32000002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4F3-41CF-B954-E1B10E3EB1B3}"/>
            </c:ext>
          </c:extLst>
        </c:ser>
        <c:ser>
          <c:idx val="3"/>
          <c:order val="3"/>
          <c:tx>
            <c:strRef>
              <c:f>'Gráfico Receita'!$A$5</c:f>
              <c:strCache>
                <c:ptCount val="1"/>
                <c:pt idx="0">
                  <c:v>DEDUÇÃO FUNDEB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'Gráfico Receita'!$B$5</c:f>
              <c:numCache>
                <c:formatCode>#,##0</c:formatCode>
                <c:ptCount val="1"/>
                <c:pt idx="0">
                  <c:v>-190044944.40000001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54F3-41CF-B954-E1B10E3EB1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59240112"/>
        <c:axId val="259234624"/>
      </c:barChart>
      <c:catAx>
        <c:axId val="25924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59234624"/>
        <c:crosses val="autoZero"/>
        <c:auto val="1"/>
        <c:lblAlgn val="ctr"/>
        <c:lblOffset val="100"/>
        <c:noMultiLvlLbl val="0"/>
      </c:catAx>
      <c:valAx>
        <c:axId val="259234624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59240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E7-41E2-A2C5-65402E2BEAD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E7-41E2-A2C5-65402E2BEAD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E7-41E2-A2C5-65402E2BEADF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'Gráfico Despesa'!$A$3:$A$5</c:f>
              <c:strCache>
                <c:ptCount val="3"/>
                <c:pt idx="0">
                  <c:v>Pessoal e Encargos Sociais</c:v>
                </c:pt>
                <c:pt idx="1">
                  <c:v>Juros e Encargos da Dívida</c:v>
                </c:pt>
                <c:pt idx="2">
                  <c:v>Outras Despesas Correntes</c:v>
                </c:pt>
              </c:strCache>
            </c:strRef>
          </c:cat>
          <c:val>
            <c:numRef>
              <c:f>'Gráfico Despesa'!$B$3:$B$5</c:f>
              <c:numCache>
                <c:formatCode>#,##0.00</c:formatCode>
                <c:ptCount val="3"/>
                <c:pt idx="0">
                  <c:v>1486719985.7100012</c:v>
                </c:pt>
                <c:pt idx="1">
                  <c:v>66948639.880000003</c:v>
                </c:pt>
                <c:pt idx="2">
                  <c:v>1683230290.0199993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4E7-41E2-A2C5-65402E2BEADF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D2-493F-A518-47A02E3C059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D2-493F-A518-47A02E3C059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D2-493F-A518-47A02E3C0597}"/>
              </c:ext>
            </c:extLst>
          </c:dPt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0,18%</a:t>
                    </a:r>
                    <a:endParaRPr lang="en-US" dirty="0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'Gráfico Despesa'!$A$8:$A$10</c:f>
              <c:strCache>
                <c:ptCount val="3"/>
                <c:pt idx="0">
                  <c:v>Investimentos</c:v>
                </c:pt>
                <c:pt idx="1">
                  <c:v>Inversões Financeiras</c:v>
                </c:pt>
                <c:pt idx="2">
                  <c:v>Amortização da Dívida</c:v>
                </c:pt>
              </c:strCache>
            </c:strRef>
          </c:cat>
          <c:val>
            <c:numRef>
              <c:f>'Gráfico Despesa'!$B$8:$B$10</c:f>
              <c:numCache>
                <c:formatCode>#,##0</c:formatCode>
                <c:ptCount val="3"/>
                <c:pt idx="0">
                  <c:v>170588119.57000002</c:v>
                </c:pt>
                <c:pt idx="1">
                  <c:v>315140.62</c:v>
                </c:pt>
                <c:pt idx="2">
                  <c:v>72991183.63000001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91D2-493F-A518-47A02E3C0597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3682483555467018"/>
          <c:y val="0.22395593416075726"/>
          <c:w val="0.34493006524179304"/>
          <c:h val="0.55208813167848547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[Dados_Crimes_1oQuadrimestre.xlsx]Planilha1!$D$2</c:f>
              <c:strCache>
                <c:ptCount val="1"/>
                <c:pt idx="0">
                  <c:v>MG sem BH</c:v>
                </c:pt>
              </c:strCache>
            </c:strRef>
          </c:tx>
          <c:spPr>
            <a:solidFill>
              <a:schemeClr val="accent3"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[Dados_Crimes_1oQuadrimestre.xlsx]Planilha1!$B$3:$B$11</c:f>
              <c:strCache>
                <c:ptCount val="9"/>
                <c:pt idx="0">
                  <c:v>Extorsão Mediante Sequestro</c:v>
                </c:pt>
                <c:pt idx="1">
                  <c:v>Sequestro e cárcere privado</c:v>
                </c:pt>
                <c:pt idx="2">
                  <c:v>Homicídio tentado</c:v>
                </c:pt>
                <c:pt idx="3">
                  <c:v>Homicídios</c:v>
                </c:pt>
                <c:pt idx="4">
                  <c:v>Extorsão</c:v>
                </c:pt>
                <c:pt idx="5">
                  <c:v>Roubo</c:v>
                </c:pt>
                <c:pt idx="6">
                  <c:v>Estupro Tentado</c:v>
                </c:pt>
                <c:pt idx="7">
                  <c:v>Furto</c:v>
                </c:pt>
                <c:pt idx="8">
                  <c:v>Todos os Crimes</c:v>
                </c:pt>
              </c:strCache>
            </c:strRef>
          </c:cat>
          <c:val>
            <c:numRef>
              <c:f>[Dados_Crimes_1oQuadrimestre.xlsx]Planilha1!$D$3:$D$11</c:f>
              <c:numCache>
                <c:formatCode>0.00</c:formatCode>
                <c:ptCount val="9"/>
                <c:pt idx="0">
                  <c:v>-50</c:v>
                </c:pt>
                <c:pt idx="1">
                  <c:v>-3.09</c:v>
                </c:pt>
                <c:pt idx="2">
                  <c:v>-11.86</c:v>
                </c:pt>
                <c:pt idx="3">
                  <c:v>-0.8</c:v>
                </c:pt>
                <c:pt idx="4">
                  <c:v>-19.45</c:v>
                </c:pt>
                <c:pt idx="5">
                  <c:v>0.98</c:v>
                </c:pt>
                <c:pt idx="6">
                  <c:v>-5.5</c:v>
                </c:pt>
                <c:pt idx="7">
                  <c:v>-2.94</c:v>
                </c:pt>
                <c:pt idx="8">
                  <c:v>-2.25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FC2-4D8D-BF9F-2DFCD5B69A51}"/>
            </c:ext>
          </c:extLst>
        </c:ser>
        <c:ser>
          <c:idx val="0"/>
          <c:order val="1"/>
          <c:tx>
            <c:strRef>
              <c:f>[Dados_Crimes_1oQuadrimestre.xlsx]Planilha1!$C$2</c:f>
              <c:strCache>
                <c:ptCount val="1"/>
                <c:pt idx="0">
                  <c:v>BH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8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FC2-4D8D-BF9F-2DFCD5B69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[Dados_Crimes_1oQuadrimestre.xlsx]Planilha1!$B$3:$B$11</c:f>
              <c:strCache>
                <c:ptCount val="9"/>
                <c:pt idx="0">
                  <c:v>Extorsão Mediante Sequestro</c:v>
                </c:pt>
                <c:pt idx="1">
                  <c:v>Sequestro e cárcere privado</c:v>
                </c:pt>
                <c:pt idx="2">
                  <c:v>Homicídio tentado</c:v>
                </c:pt>
                <c:pt idx="3">
                  <c:v>Homicídios</c:v>
                </c:pt>
                <c:pt idx="4">
                  <c:v>Extorsão</c:v>
                </c:pt>
                <c:pt idx="5">
                  <c:v>Roubo</c:v>
                </c:pt>
                <c:pt idx="6">
                  <c:v>Estupro Tentado</c:v>
                </c:pt>
                <c:pt idx="7">
                  <c:v>Furto</c:v>
                </c:pt>
                <c:pt idx="8">
                  <c:v>Todos os Crimes</c:v>
                </c:pt>
              </c:strCache>
            </c:strRef>
          </c:cat>
          <c:val>
            <c:numRef>
              <c:f>[Dados_Crimes_1oQuadrimestre.xlsx]Planilha1!$C$3:$C$11</c:f>
              <c:numCache>
                <c:formatCode>0.00</c:formatCode>
                <c:ptCount val="9"/>
                <c:pt idx="0">
                  <c:v>-44.44</c:v>
                </c:pt>
                <c:pt idx="1">
                  <c:v>-37.04</c:v>
                </c:pt>
                <c:pt idx="2">
                  <c:v>-24.75</c:v>
                </c:pt>
                <c:pt idx="3">
                  <c:v>-22.75</c:v>
                </c:pt>
                <c:pt idx="4">
                  <c:v>-19.420000000000002</c:v>
                </c:pt>
                <c:pt idx="5">
                  <c:v>-13.84</c:v>
                </c:pt>
                <c:pt idx="6">
                  <c:v>-10.53</c:v>
                </c:pt>
                <c:pt idx="7">
                  <c:v>-0.52</c:v>
                </c:pt>
                <c:pt idx="8">
                  <c:v>-5.99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FC2-4D8D-BF9F-2DFCD5B69A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25"/>
        <c:axId val="367320000"/>
        <c:axId val="367316864"/>
      </c:barChart>
      <c:catAx>
        <c:axId val="36732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high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67316864"/>
        <c:crosses val="autoZero"/>
        <c:auto val="1"/>
        <c:lblAlgn val="ctr"/>
        <c:lblOffset val="100"/>
        <c:noMultiLvlLbl val="0"/>
      </c:catAx>
      <c:valAx>
        <c:axId val="367316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Variação</a:t>
                </a:r>
                <a:r>
                  <a:rPr lang="pt-BR" baseline="0"/>
                  <a:t> no 1º quadrimestre (em %)</a:t>
                </a:r>
                <a:endParaRPr lang="pt-BR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6732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30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'[Apresentacao_1º_quadrimestre-2017.xlsx]Funcao'!$D$53:$D$72</cx:f>
        <cx:lvl ptCount="20">
          <cx:pt idx="0">Saúde</cx:pt>
          <cx:pt idx="1">Educação</cx:pt>
          <cx:pt idx="2">Previdência Social</cx:pt>
          <cx:pt idx="3">Saneamento</cx:pt>
          <cx:pt idx="4">Encargos Especiais</cx:pt>
          <cx:pt idx="5">Urbanismo</cx:pt>
          <cx:pt idx="6">Administração</cx:pt>
          <cx:pt idx="7">Transporte</cx:pt>
          <cx:pt idx="8">Habitação</cx:pt>
          <cx:pt idx="9">Assistência Social</cx:pt>
          <cx:pt idx="10">Legislativa</cx:pt>
          <cx:pt idx="11">Gestão Ambiental</cx:pt>
          <cx:pt idx="12">Segurança Pública</cx:pt>
          <cx:pt idx="13">Ciência e Tecnologia</cx:pt>
          <cx:pt idx="14">Cultura</cx:pt>
          <cx:pt idx="15">Desporto e Lazer</cx:pt>
          <cx:pt idx="16">Comércio e Serviços</cx:pt>
          <cx:pt idx="17">Trabalho</cx:pt>
          <cx:pt idx="18">Direitos da Cidadania</cx:pt>
          <cx:pt idx="19">Agricultura</cx:pt>
        </cx:lvl>
      </cx:strDim>
      <cx:numDim type="size">
        <cx:f>'[Apresentacao_1º_quadrimestre-2017.xlsx]Funcao'!$E$53:$E$72</cx:f>
        <cx:lvl ptCount="20" formatCode="0,0%">
          <cx:pt idx="0">0.33220689968776496</cx:pt>
          <cx:pt idx="1">0.17515758005520898</cx:pt>
          <cx:pt idx="2">0.08942585437504183</cx:pt>
          <cx:pt idx="3">0.058370903391769105</cx:pt>
          <cx:pt idx="4">0.065359277428423582</cx:pt>
          <cx:pt idx="5">0.05085245576858545</cx:pt>
          <cx:pt idx="6">0.045701988487489589</cx:pt>
          <cx:pt idx="7">0.028893245408417211</cx:pt>
          <cx:pt idx="8">0.016412367690610347</cx:pt>
          <cx:pt idx="9">0.027460104280839073</cx:pt>
          <cx:pt idx="10">0.054702159461479841</cx:pt>
          <cx:pt idx="11">0.012192240408361836</cx:pt>
          <cx:pt idx="12">0.012496644017133808</cx:pt>
          <cx:pt idx="13">0.0095386666864467513</cx:pt>
          <cx:pt idx="14">0.0050106617914417268</cx:pt>
          <cx:pt idx="15">0.001805063728640555</cx:pt>
          <cx:pt idx="16">0.0054948382178975561</cx:pt>
          <cx:pt idx="17">0.0080918403253367327</cx:pt>
          <cx:pt idx="18">0.00076277093347327531</cx:pt>
          <cx:pt idx="19">6.4437855637810543e-05</cx:pt>
        </cx:lvl>
      </cx:numDim>
    </cx:data>
  </cx:chartData>
  <cx:chart>
    <cx:plotArea>
      <cx:plotAreaRegion>
        <cx:series layoutId="treemap" uniqueId="{49B7A77E-40CB-4AEF-AFCF-8C15188C5DDF}">
          <cx:dataLabels pos="inEnd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sz="1400" b="1"/>
                </a:pPr>
                <a:endParaRPr lang="pt-BR" sz="1400" b="1"/>
              </a:p>
            </cx:txPr>
            <cx:visibility seriesName="0" categoryName="1" value="1"/>
            <cx:separator>
</cx:separator>
            <cx:dataLabel idx="7" pos="inEnd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1200"/>
                  </a:pPr>
                  <a:r>
                    <a:rPr lang="pt-BR" sz="1200" b="1"/>
                    <a:t>Transporte
2,9%</a:t>
                  </a:r>
                </a:p>
              </cx:txPr>
            </cx:dataLabel>
            <cx:dataLabel idx="11" pos="inEnd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1000"/>
                  </a:pPr>
                  <a:r>
                    <a:rPr lang="pt-BR" sz="1000" b="1"/>
                    <a:t>Gestão Ambiental
1,2%</a:t>
                  </a:r>
                </a:p>
              </cx:txPr>
            </cx:dataLabel>
            <cx:dataLabel idx="12" pos="inEnd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1000"/>
                  </a:pPr>
                  <a:r>
                    <a:rPr lang="pt-BR" sz="1000" b="1"/>
                    <a:t>Segurança Pública
1,2%</a:t>
                  </a:r>
                </a:p>
              </cx:txPr>
            </cx:dataLabel>
            <cx:dataLabel idx="13" pos="inEnd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800"/>
                  </a:pPr>
                  <a:r>
                    <a:rPr lang="pt-BR" sz="800" b="1"/>
                    <a:t>Ciência e Tecnologia
1,0%</a:t>
                  </a:r>
                </a:p>
              </cx:txPr>
            </cx:dataLabel>
            <cx:dataLabel idx="14" pos="inEnd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800"/>
                  </a:pPr>
                  <a:r>
                    <a:rPr lang="pt-BR" sz="800" b="1"/>
                    <a:t>Cultura
0,5%</a:t>
                  </a:r>
                </a:p>
              </cx:txPr>
            </cx:dataLabel>
            <cx:dataLabel idx="16" pos="inEnd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700"/>
                  </a:pPr>
                  <a:r>
                    <a:rPr lang="pt-BR" sz="700" b="1"/>
                    <a:t>Comércio e Serviços
0,5%</a:t>
                  </a:r>
                </a:p>
              </cx:txPr>
            </cx:dataLabel>
            <cx:dataLabel idx="17" pos="inEnd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800"/>
                  </a:pPr>
                  <a:r>
                    <a:rPr lang="pt-BR" sz="800" b="1"/>
                    <a:t>Trabalho
0,8%</a:t>
                  </a:r>
                </a:p>
              </cx:txPr>
            </cx:dataLabel>
            <cx:dataLabelHidden idx="15"/>
          </cx:dataLabels>
          <cx:dataId val="0"/>
          <cx:layoutPr>
            <cx:parentLabelLayout val="overlapping"/>
          </cx:layoutPr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2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30.xml><?xml version="1.0" encoding="utf-8"?>
<cs:chartStyle xmlns:cs="http://schemas.microsoft.com/office/drawing/2012/chartStyle" xmlns:a="http://schemas.openxmlformats.org/drawingml/2006/main" id="410">
  <cs:axisTitle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bg1">
          <a:lumMod val="65000"/>
        </a:schemeClr>
      </a:solidFill>
      <a:ln w="19050">
        <a:solidFill>
          <a:schemeClr val="bg1"/>
        </a:solidFill>
      </a:ln>
    </cs:spPr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bg1"/>
    </cs:fontRef>
    <cs:defRPr sz="900" kern="1200"/>
    <cs:bodyPr lIns="38100" tIns="19050" rIns="38100" bIns="19050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A2B46-2CC7-48F8-9DE9-342C6DB62A50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BD1F9-BDEB-480F-8AA4-9F7236A50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192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9163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04207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96760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1341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4040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8954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030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5325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10155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94727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82429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88685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72968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368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8515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94120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02349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6303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29264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3341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80257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19561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71994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60103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39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5508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075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38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84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113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7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87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37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42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45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011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A918E-7A8A-4777-BC1B-A0FBCB5DE3C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7F4F3-93CB-4905-A439-A9DAB50A1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081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18BBF-79ED-4F43-BE3D-A475424A1C5F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4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bh.gov.b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3.xls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emf"/><Relationship Id="rId4" Type="http://schemas.openxmlformats.org/officeDocument/2006/relationships/package" Target="../embeddings/Microsoft_Excel_Worksheet4.xlsx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emf"/><Relationship Id="rId4" Type="http://schemas.openxmlformats.org/officeDocument/2006/relationships/package" Target="../embeddings/Microsoft_Excel_Worksheet5.xls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6.emf"/><Relationship Id="rId4" Type="http://schemas.openxmlformats.org/officeDocument/2006/relationships/package" Target="../embeddings/Microsoft_Excel_Worksheet6.xls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8.emf"/><Relationship Id="rId4" Type="http://schemas.openxmlformats.org/officeDocument/2006/relationships/package" Target="../embeddings/Microsoft_Excel_Worksheet9.xls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9.emf"/><Relationship Id="rId4" Type="http://schemas.openxmlformats.org/officeDocument/2006/relationships/package" Target="../embeddings/Microsoft_Excel_Worksheet10.xlsx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838200" y="151318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</a:rPr>
              <a:t>Audiência Pública de Prestação de Contas 1º Quadrimestre / 2017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1371600" y="3314952"/>
            <a:ext cx="6400800" cy="8885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2400" dirty="0" smtClean="0">
              <a:solidFill>
                <a:schemeClr val="bg1"/>
              </a:solidFill>
            </a:endParaRPr>
          </a:p>
          <a:p>
            <a:endParaRPr lang="pt-BR" sz="1800" b="1" dirty="0" smtClean="0">
              <a:solidFill>
                <a:schemeClr val="bg1"/>
              </a:solidFill>
            </a:endParaRPr>
          </a:p>
          <a:p>
            <a:r>
              <a:rPr lang="pt-BR" sz="1800" b="1" dirty="0" smtClean="0">
                <a:solidFill>
                  <a:schemeClr val="bg1"/>
                </a:solidFill>
              </a:rPr>
              <a:t>CMBH, 29/05/2017</a:t>
            </a:r>
            <a:endParaRPr lang="pt-B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08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457200" y="705892"/>
            <a:ext cx="8229600" cy="850900"/>
          </a:xfrm>
        </p:spPr>
        <p:txBody>
          <a:bodyPr/>
          <a:lstStyle/>
          <a:p>
            <a:pPr eaLnBrk="1" hangingPunct="1"/>
            <a:r>
              <a:rPr lang="pt-BR" altLang="pt-BR" sz="3300" b="1" dirty="0" smtClean="0"/>
              <a:t>SUMÁRIO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>
          <a:xfrm>
            <a:off x="1258888" y="2263304"/>
            <a:ext cx="7366000" cy="3671887"/>
          </a:xfrm>
        </p:spPr>
        <p:txBody>
          <a:bodyPr/>
          <a:lstStyle/>
          <a:p>
            <a:pPr marL="571500" indent="-571500" eaLnBrk="1" hangingPunct="1">
              <a:buFontTx/>
              <a:buAutoNum type="romanUcPeriod"/>
            </a:pPr>
            <a:r>
              <a:rPr lang="pt-BR" altLang="pt-BR" sz="2400" b="1" dirty="0" smtClean="0"/>
              <a:t>Execução Orçamentária</a:t>
            </a:r>
          </a:p>
          <a:p>
            <a:pPr marL="921600" lvl="1" indent="-360000" eaLnBrk="1" hangingPunct="1">
              <a:buFontTx/>
              <a:buAutoNum type="alphaUcPeriod"/>
            </a:pPr>
            <a:r>
              <a:rPr lang="pt-BR" altLang="pt-BR" sz="2000" dirty="0" smtClean="0"/>
              <a:t>Receitas</a:t>
            </a:r>
          </a:p>
          <a:p>
            <a:pPr marL="921600" lvl="1" indent="-360000" eaLnBrk="1" hangingPunct="1">
              <a:buFontTx/>
              <a:buAutoNum type="alphaUcPeriod"/>
            </a:pPr>
            <a:r>
              <a:rPr lang="pt-BR" altLang="pt-BR" sz="2000" dirty="0" smtClean="0"/>
              <a:t>Despesas</a:t>
            </a:r>
          </a:p>
          <a:p>
            <a:pPr marL="921600" lvl="1" indent="-360000" eaLnBrk="1" hangingPunct="1">
              <a:buFontTx/>
              <a:buAutoNum type="alphaUcPeriod"/>
            </a:pPr>
            <a:r>
              <a:rPr lang="pt-BR" altLang="pt-BR" sz="2000" dirty="0" smtClean="0"/>
              <a:t>Orçamentos Temáticos - Criança e Adolescente (OCA), do Idoso e da Pessoa com Deficiência</a:t>
            </a:r>
          </a:p>
          <a:p>
            <a:pPr marL="571500" indent="-571500" eaLnBrk="1" hangingPunct="1">
              <a:buFontTx/>
              <a:buAutoNum type="romanUcPeriod"/>
            </a:pPr>
            <a:r>
              <a:rPr lang="pt-BR" altLang="pt-BR" sz="2400" b="1" dirty="0" smtClean="0"/>
              <a:t>Metas Físicas por Área de Resultado</a:t>
            </a:r>
          </a:p>
          <a:p>
            <a:pPr marL="571500" indent="-571500" eaLnBrk="1" hangingPunct="1"/>
            <a:endParaRPr lang="pt-BR" altLang="pt-BR" dirty="0" smtClean="0"/>
          </a:p>
        </p:txBody>
      </p:sp>
      <p:cxnSp>
        <p:nvCxnSpPr>
          <p:cNvPr id="6" name="Conector reto 5"/>
          <p:cNvCxnSpPr/>
          <p:nvPr/>
        </p:nvCxnSpPr>
        <p:spPr>
          <a:xfrm>
            <a:off x="611188" y="1463749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256512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ixaDeTexto 2"/>
          <p:cNvSpPr txBox="1">
            <a:spLocks noChangeArrowheads="1"/>
          </p:cNvSpPr>
          <p:nvPr/>
        </p:nvSpPr>
        <p:spPr bwMode="auto">
          <a:xfrm>
            <a:off x="1043608" y="1268760"/>
            <a:ext cx="7344816" cy="4567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pt-BR" altLang="pt-BR" sz="3200" b="1" dirty="0">
                <a:latin typeface="+mj-lt"/>
              </a:rPr>
              <a:t>EXECUÇÃO </a:t>
            </a:r>
            <a:r>
              <a:rPr lang="pt-BR" altLang="pt-BR" sz="3200" b="1" dirty="0" smtClean="0">
                <a:latin typeface="+mj-lt"/>
              </a:rPr>
              <a:t>ORÇAMENTÁRIA </a:t>
            </a:r>
          </a:p>
          <a:p>
            <a:pPr algn="ctr">
              <a:lnSpc>
                <a:spcPct val="120000"/>
              </a:lnSpc>
            </a:pPr>
            <a:r>
              <a:rPr lang="pt-BR" altLang="pt-BR" sz="3200" b="1" dirty="0" smtClean="0">
                <a:latin typeface="+mj-lt"/>
              </a:rPr>
              <a:t>1º </a:t>
            </a:r>
            <a:r>
              <a:rPr lang="pt-BR" altLang="pt-BR" sz="3200" b="1" dirty="0">
                <a:latin typeface="+mj-lt"/>
              </a:rPr>
              <a:t>QUADRIMESTRE / </a:t>
            </a:r>
            <a:r>
              <a:rPr lang="pt-BR" altLang="pt-BR" sz="3200" b="1" dirty="0" smtClean="0">
                <a:latin typeface="+mj-lt"/>
              </a:rPr>
              <a:t>2017</a:t>
            </a:r>
            <a:endParaRPr lang="pt-BR" altLang="pt-BR" sz="3200" b="1" dirty="0">
              <a:latin typeface="+mj-lt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endParaRPr lang="pt-BR" altLang="pt-BR" b="1" i="1" dirty="0" smtClean="0">
              <a:latin typeface="+mj-lt"/>
            </a:endParaRPr>
          </a:p>
          <a:p>
            <a:endParaRPr lang="pt-BR" altLang="pt-BR" b="1" i="1" dirty="0" smtClean="0">
              <a:latin typeface="+mj-lt"/>
            </a:endParaRPr>
          </a:p>
          <a:p>
            <a:endParaRPr lang="pt-BR" altLang="pt-BR" b="1" i="1" dirty="0" smtClean="0">
              <a:latin typeface="+mj-lt"/>
            </a:endParaRPr>
          </a:p>
          <a:p>
            <a:pPr algn="just"/>
            <a:r>
              <a:rPr lang="pt-BR" altLang="pt-BR" sz="1600" i="1" dirty="0" smtClean="0">
                <a:latin typeface="+mj-lt"/>
              </a:rPr>
              <a:t>Fonte:</a:t>
            </a:r>
          </a:p>
          <a:p>
            <a:pPr algn="just"/>
            <a:r>
              <a:rPr lang="pt-BR" altLang="pt-BR" sz="1600" i="1" dirty="0" smtClean="0">
                <a:latin typeface="+mj-lt"/>
              </a:rPr>
              <a:t>Relatórios de Gestão Fiscal, publicados no dia 27/05/17, pela Contadoria Geral do Município.</a:t>
            </a:r>
          </a:p>
          <a:p>
            <a:pPr algn="just">
              <a:buFont typeface="Arial" pitchFamily="34" charset="0"/>
              <a:buChar char="•"/>
            </a:pPr>
            <a:r>
              <a:rPr lang="pt-BR" altLang="pt-BR" sz="1600" i="1" dirty="0" smtClean="0">
                <a:latin typeface="+mj-lt"/>
              </a:rPr>
              <a:t> </a:t>
            </a:r>
            <a:r>
              <a:rPr lang="pt-BR" altLang="pt-BR" sz="1600" i="1" dirty="0">
                <a:latin typeface="+mj-lt"/>
              </a:rPr>
              <a:t>Relatórios da Execução </a:t>
            </a:r>
            <a:r>
              <a:rPr lang="pt-BR" altLang="pt-BR" sz="1600" i="1" dirty="0" smtClean="0">
                <a:latin typeface="+mj-lt"/>
              </a:rPr>
              <a:t>Orçamentária do Sistema Orçamentário e Financeiro – SOF</a:t>
            </a:r>
            <a:r>
              <a:rPr lang="pt-BR" altLang="pt-BR" sz="1600" i="1" dirty="0">
                <a:latin typeface="+mj-lt"/>
              </a:rPr>
              <a:t>.</a:t>
            </a:r>
            <a:endParaRPr lang="pt-BR" altLang="pt-BR" sz="1600" i="1" dirty="0" smtClean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pt-BR" altLang="pt-BR" sz="1600" i="1" dirty="0" smtClean="0">
                <a:latin typeface="+mn-lt"/>
              </a:rPr>
              <a:t>Disponíveis em </a:t>
            </a:r>
            <a:r>
              <a:rPr lang="pt-BR" altLang="pt-BR" sz="1600" i="1" dirty="0" smtClean="0">
                <a:latin typeface="+mn-lt"/>
                <a:hlinkClick r:id="rId3"/>
              </a:rPr>
              <a:t>http://www.pbh.gov.br</a:t>
            </a:r>
            <a:r>
              <a:rPr lang="pt-BR" altLang="pt-BR" sz="1600" i="1" dirty="0" smtClean="0">
                <a:latin typeface="+mn-lt"/>
              </a:rPr>
              <a:t> link Contas Públicas desde 25</a:t>
            </a:r>
            <a:r>
              <a:rPr lang="pt-BR" altLang="pt-BR" sz="1600" i="1" dirty="0" smtClean="0"/>
              <a:t>/05/17.</a:t>
            </a:r>
            <a:endParaRPr lang="pt-BR" altLang="pt-BR" sz="1600" i="1" dirty="0" smtClean="0">
              <a:latin typeface="+mj-lt"/>
            </a:endParaRPr>
          </a:p>
          <a:p>
            <a:pPr algn="just"/>
            <a:r>
              <a:rPr lang="pt-BR" altLang="pt-BR" sz="1600" i="1" dirty="0" smtClean="0">
                <a:latin typeface="+mj-lt"/>
              </a:rPr>
              <a:t>		</a:t>
            </a:r>
          </a:p>
          <a:p>
            <a:pPr algn="just"/>
            <a:r>
              <a:rPr lang="pt-BR" altLang="pt-BR" sz="1600" i="1" dirty="0" smtClean="0">
                <a:latin typeface="+mj-lt"/>
              </a:rPr>
              <a:t>		</a:t>
            </a:r>
            <a:endParaRPr lang="pt-BR" altLang="pt-BR" sz="16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371276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19672" y="1916113"/>
            <a:ext cx="6047953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sz="3600" b="1" dirty="0">
                <a:latin typeface="+mj-lt"/>
              </a:rPr>
              <a:t>RECEITAS/ </a:t>
            </a:r>
            <a:r>
              <a:rPr lang="pt-BR" altLang="pt-BR" sz="3600" b="1" dirty="0" smtClean="0">
                <a:latin typeface="+mj-lt"/>
              </a:rPr>
              <a:t>1º </a:t>
            </a:r>
            <a:r>
              <a:rPr lang="pt-BR" altLang="pt-BR" sz="3600" b="1" dirty="0" err="1" smtClean="0">
                <a:latin typeface="+mj-lt"/>
              </a:rPr>
              <a:t>Quad</a:t>
            </a:r>
            <a:r>
              <a:rPr lang="pt-BR" altLang="pt-BR" sz="3600" b="1" dirty="0" smtClean="0">
                <a:latin typeface="+mj-lt"/>
              </a:rPr>
              <a:t>. 2017</a:t>
            </a:r>
            <a:endParaRPr lang="pt-BR" altLang="pt-BR" sz="3600" b="1" dirty="0">
              <a:latin typeface="+mj-lt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709040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827584" y="5743860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659004" y="1027490"/>
            <a:ext cx="9450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12"/>
          <p:cNvSpPr/>
          <p:nvPr/>
        </p:nvSpPr>
        <p:spPr>
          <a:xfrm>
            <a:off x="611560" y="196493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/>
              <a:t>Comparativo Receita Estimada 2017 X Receita Realizada 1º. </a:t>
            </a:r>
            <a:r>
              <a:rPr lang="pt-BR" sz="2400" b="1" dirty="0" err="1" smtClean="0"/>
              <a:t>Quad</a:t>
            </a:r>
            <a:r>
              <a:rPr lang="pt-BR" sz="2400" b="1" dirty="0" smtClean="0"/>
              <a:t>. 2017</a:t>
            </a:r>
            <a:endParaRPr lang="pt-BR" altLang="pt-BR" sz="2400" b="1" dirty="0" smtClean="0"/>
          </a:p>
        </p:txBody>
      </p:sp>
      <p:graphicFrame>
        <p:nvGraphicFramePr>
          <p:cNvPr id="15" name="Gráfico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6621349"/>
              </p:ext>
            </p:extLst>
          </p:nvPr>
        </p:nvGraphicFramePr>
        <p:xfrm>
          <a:off x="827584" y="1700808"/>
          <a:ext cx="7488832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Elipse 8"/>
          <p:cNvSpPr/>
          <p:nvPr/>
        </p:nvSpPr>
        <p:spPr>
          <a:xfrm>
            <a:off x="3635896" y="4725144"/>
            <a:ext cx="1152128" cy="392030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tx1"/>
                </a:solidFill>
              </a:rPr>
              <a:t>31,48%</a:t>
            </a:r>
            <a:endParaRPr lang="pt-BR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26618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829282" y="5929344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659004" y="1027490"/>
            <a:ext cx="9450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12"/>
          <p:cNvSpPr/>
          <p:nvPr/>
        </p:nvSpPr>
        <p:spPr>
          <a:xfrm>
            <a:off x="611560" y="196493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/>
              <a:t>Comparativo Receita Realizada no 1º Quadrimestre – 2016/2017</a:t>
            </a:r>
            <a:endParaRPr lang="pt-BR" altLang="pt-BR" sz="2400" b="1" dirty="0" smtClean="0"/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/>
          </p:nvPr>
        </p:nvGraphicFramePr>
        <p:xfrm>
          <a:off x="1225326" y="1556792"/>
          <a:ext cx="6082977" cy="3747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Conector de Seta Reta 2"/>
          <p:cNvCxnSpPr/>
          <p:nvPr/>
        </p:nvCxnSpPr>
        <p:spPr>
          <a:xfrm flipV="1">
            <a:off x="3474720" y="1861194"/>
            <a:ext cx="1620186" cy="133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Elipse 3"/>
          <p:cNvSpPr/>
          <p:nvPr/>
        </p:nvSpPr>
        <p:spPr>
          <a:xfrm>
            <a:off x="3798762" y="1419696"/>
            <a:ext cx="936104" cy="392030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schemeClr val="tx1"/>
                </a:solidFill>
              </a:rPr>
              <a:t>0,52%</a:t>
            </a:r>
            <a:endParaRPr lang="pt-BR" sz="1400" b="1" dirty="0">
              <a:solidFill>
                <a:schemeClr val="tx1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5407806"/>
            <a:ext cx="6017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Obs.: Taxa de Inflação (IPCA) acumulada dos últimos 12 meses (até abr./17): 4,08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86331131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539552" y="5928994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659004" y="1027490"/>
            <a:ext cx="9450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12"/>
          <p:cNvSpPr/>
          <p:nvPr/>
        </p:nvSpPr>
        <p:spPr>
          <a:xfrm>
            <a:off x="628530" y="312953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/>
              <a:t>Composição da Receita Realizada 1º. </a:t>
            </a:r>
            <a:r>
              <a:rPr lang="pt-BR" sz="2400" b="1" dirty="0" err="1" smtClean="0"/>
              <a:t>Quad</a:t>
            </a:r>
            <a:r>
              <a:rPr lang="pt-BR" sz="2400" b="1" dirty="0" smtClean="0"/>
              <a:t>. 2017</a:t>
            </a:r>
            <a:endParaRPr lang="pt-BR" altLang="pt-BR" sz="2400" b="1" dirty="0" smtClean="0"/>
          </a:p>
        </p:txBody>
      </p:sp>
      <p:graphicFrame>
        <p:nvGraphicFramePr>
          <p:cNvPr id="14" name="Grá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8355053"/>
              </p:ext>
            </p:extLst>
          </p:nvPr>
        </p:nvGraphicFramePr>
        <p:xfrm>
          <a:off x="899592" y="1412776"/>
          <a:ext cx="7416824" cy="4258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3980132" y="2276872"/>
            <a:ext cx="4199291" cy="307777"/>
          </a:xfrm>
          <a:prstGeom prst="rect">
            <a:avLst/>
          </a:prstGeom>
          <a:noFill/>
          <a:ln w="15875"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Receita Total Realizada no período: R$ </a:t>
            </a:r>
            <a:r>
              <a:rPr lang="pt-BR" sz="1400" b="1" dirty="0"/>
              <a:t>3.646.055.645 </a:t>
            </a:r>
            <a:r>
              <a:rPr lang="pt-BR" sz="1400" b="1" dirty="0" smtClean="0"/>
              <a:t> </a:t>
            </a:r>
            <a:endParaRPr lang="pt-BR" sz="1400" b="1" dirty="0"/>
          </a:p>
        </p:txBody>
      </p:sp>
    </p:spTree>
    <p:extLst>
      <p:ext uri="{BB962C8B-B14F-4D97-AF65-F5344CB8AC3E}">
        <p14:creationId xmlns:p14="http://schemas.microsoft.com/office/powerpoint/2010/main" val="36318137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467544" y="5877271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659004" y="1027490"/>
            <a:ext cx="9450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12"/>
          <p:cNvSpPr/>
          <p:nvPr/>
        </p:nvSpPr>
        <p:spPr>
          <a:xfrm>
            <a:off x="467544" y="272842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Comparativo entre Receita Estimada na LOA/2017 e Realizada </a:t>
            </a:r>
          </a:p>
          <a:p>
            <a:pPr algn="ctr"/>
            <a:r>
              <a:rPr lang="pt-BR" sz="2000" b="1" dirty="0" smtClean="0"/>
              <a:t>No 1º </a:t>
            </a:r>
            <a:r>
              <a:rPr lang="pt-BR" sz="2000" b="1" dirty="0" err="1" smtClean="0"/>
              <a:t>Quad</a:t>
            </a:r>
            <a:r>
              <a:rPr lang="pt-BR" sz="2000" b="1" dirty="0" smtClean="0"/>
              <a:t>./2017</a:t>
            </a:r>
            <a:endParaRPr lang="pt-BR" altLang="pt-BR" sz="2000" b="1" dirty="0" smtClean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6995577"/>
              </p:ext>
            </p:extLst>
          </p:nvPr>
        </p:nvGraphicFramePr>
        <p:xfrm>
          <a:off x="708025" y="1333500"/>
          <a:ext cx="7726363" cy="440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7" name="Worksheet" r:id="rId4" imgW="6953349" imgH="4038627" progId="Excel.Sheet.12">
                  <p:embed/>
                </p:oleObj>
              </mc:Choice>
              <mc:Fallback>
                <p:oleObj name="Worksheet" r:id="rId4" imgW="6953349" imgH="4038627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8025" y="1333500"/>
                        <a:ext cx="7726363" cy="4408488"/>
                      </a:xfrm>
                      <a:prstGeom prst="rect">
                        <a:avLst/>
                      </a:prstGeom>
                      <a:ln w="1905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624367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1005502" y="5755938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659004" y="1139225"/>
            <a:ext cx="9450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1052736"/>
            <a:ext cx="8064500" cy="0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12"/>
          <p:cNvSpPr/>
          <p:nvPr/>
        </p:nvSpPr>
        <p:spPr>
          <a:xfrm>
            <a:off x="467544" y="272842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Comparativo entre Receita Realizada no 1º </a:t>
            </a:r>
            <a:r>
              <a:rPr lang="pt-BR" sz="2000" b="1" dirty="0" err="1" smtClean="0"/>
              <a:t>Quad</a:t>
            </a:r>
            <a:r>
              <a:rPr lang="pt-BR" sz="2000" b="1" dirty="0" smtClean="0"/>
              <a:t>./2017 e </a:t>
            </a:r>
          </a:p>
          <a:p>
            <a:pPr algn="ctr"/>
            <a:r>
              <a:rPr lang="pt-BR" sz="2000" b="1" dirty="0" smtClean="0"/>
              <a:t>Receita Realizada no 1º </a:t>
            </a:r>
            <a:r>
              <a:rPr lang="pt-BR" sz="2000" b="1" dirty="0" err="1" smtClean="0"/>
              <a:t>Quad</a:t>
            </a:r>
            <a:r>
              <a:rPr lang="pt-BR" sz="2000" b="1" dirty="0" smtClean="0"/>
              <a:t>./2016</a:t>
            </a:r>
            <a:endParaRPr lang="pt-BR" altLang="pt-BR" sz="2000" b="1" dirty="0" smtClean="0"/>
          </a:p>
        </p:txBody>
      </p:sp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5281349"/>
              </p:ext>
            </p:extLst>
          </p:nvPr>
        </p:nvGraphicFramePr>
        <p:xfrm>
          <a:off x="769640" y="1396293"/>
          <a:ext cx="7604323" cy="4319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7" name="Worksheet" r:id="rId4" imgW="7143756" imgH="4057710" progId="Excel.Sheet.12">
                  <p:embed/>
                </p:oleObj>
              </mc:Choice>
              <mc:Fallback>
                <p:oleObj name="Worksheet" r:id="rId4" imgW="7143756" imgH="405771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9640" y="1396293"/>
                        <a:ext cx="7604323" cy="43192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lipse 2"/>
          <p:cNvSpPr/>
          <p:nvPr/>
        </p:nvSpPr>
        <p:spPr>
          <a:xfrm>
            <a:off x="7774048" y="5488183"/>
            <a:ext cx="714959" cy="2677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772797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19672" y="1916113"/>
            <a:ext cx="6047953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sz="3600" b="1" dirty="0"/>
              <a:t>DESPESAS/ </a:t>
            </a:r>
            <a:r>
              <a:rPr lang="pt-BR" altLang="pt-BR" sz="3600" b="1" dirty="0" smtClean="0"/>
              <a:t>1º </a:t>
            </a:r>
            <a:r>
              <a:rPr lang="pt-BR" altLang="pt-BR" sz="3600" b="1" dirty="0" err="1"/>
              <a:t>Quad</a:t>
            </a:r>
            <a:r>
              <a:rPr lang="pt-BR" altLang="pt-BR" sz="3600" b="1" dirty="0"/>
              <a:t>. </a:t>
            </a:r>
            <a:r>
              <a:rPr lang="pt-BR" altLang="pt-BR" sz="3600" b="1" dirty="0" smtClean="0"/>
              <a:t>2017</a:t>
            </a:r>
            <a:endParaRPr lang="pt-BR" altLang="pt-BR" sz="3600" b="1" dirty="0"/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548247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7812360" y="836712"/>
            <a:ext cx="11156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133350" y="6060816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9" name="Conector reto 8"/>
          <p:cNvCxnSpPr/>
          <p:nvPr/>
        </p:nvCxnSpPr>
        <p:spPr>
          <a:xfrm>
            <a:off x="467544" y="836712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171450" y="109081"/>
            <a:ext cx="85770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Despesas por Função de Governo – Comparativo entre Valores</a:t>
            </a:r>
          </a:p>
          <a:p>
            <a:pPr algn="ctr"/>
            <a:r>
              <a:rPr lang="pt-BR" sz="2000" b="1" dirty="0" smtClean="0"/>
              <a:t> Empenhados e Liquidados no 1º </a:t>
            </a:r>
            <a:r>
              <a:rPr lang="pt-BR" sz="2000" b="1" dirty="0" err="1" smtClean="0"/>
              <a:t>Quad</a:t>
            </a:r>
            <a:r>
              <a:rPr lang="pt-BR" sz="2000" b="1" dirty="0" smtClean="0"/>
              <a:t>./17 e Aprovados na LOA/2017	</a:t>
            </a:r>
            <a:r>
              <a:rPr lang="pt-BR" b="1" dirty="0" smtClean="0"/>
              <a:t>						</a:t>
            </a: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2814219"/>
              </p:ext>
            </p:extLst>
          </p:nvPr>
        </p:nvGraphicFramePr>
        <p:xfrm>
          <a:off x="133350" y="1066800"/>
          <a:ext cx="8877300" cy="501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1" name="Worksheet" r:id="rId4" imgW="8877478" imgH="5010278" progId="Excel.Sheet.12">
                  <p:embed/>
                </p:oleObj>
              </mc:Choice>
              <mc:Fallback>
                <p:oleObj name="Worksheet" r:id="rId4" imgW="8877478" imgH="501027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3350" y="1066800"/>
                        <a:ext cx="8877300" cy="5010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414112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7812360" y="836712"/>
            <a:ext cx="11156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133350" y="6060816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9" name="Conector reto 8"/>
          <p:cNvCxnSpPr/>
          <p:nvPr/>
        </p:nvCxnSpPr>
        <p:spPr>
          <a:xfrm>
            <a:off x="467544" y="836712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171450" y="109081"/>
            <a:ext cx="85770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Despesas por Função de Governo – Comparativo entre Valores</a:t>
            </a:r>
          </a:p>
          <a:p>
            <a:pPr algn="ctr"/>
            <a:r>
              <a:rPr lang="pt-BR" sz="2000" b="1" dirty="0" smtClean="0"/>
              <a:t> Empenhados e Liquidados no 1º </a:t>
            </a:r>
            <a:r>
              <a:rPr lang="pt-BR" sz="2000" b="1" dirty="0" err="1" smtClean="0"/>
              <a:t>Quad</a:t>
            </a:r>
            <a:r>
              <a:rPr lang="pt-BR" sz="2000" b="1" dirty="0" smtClean="0"/>
              <a:t>./17 e Aprovados na LOA/2017	</a:t>
            </a:r>
            <a:r>
              <a:rPr lang="pt-BR" b="1" dirty="0" smtClean="0"/>
              <a:t>						</a:t>
            </a: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6640378"/>
              </p:ext>
            </p:extLst>
          </p:nvPr>
        </p:nvGraphicFramePr>
        <p:xfrm>
          <a:off x="133350" y="1066800"/>
          <a:ext cx="8877300" cy="501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Worksheet" r:id="rId4" imgW="8877412" imgH="5010276" progId="Excel.Sheet.12">
                  <p:embed/>
                </p:oleObj>
              </mc:Choice>
              <mc:Fallback>
                <p:oleObj name="Worksheet" r:id="rId4" imgW="8877412" imgH="501027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3350" y="1066800"/>
                        <a:ext cx="8877300" cy="5010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lipse 1"/>
          <p:cNvSpPr/>
          <p:nvPr/>
        </p:nvSpPr>
        <p:spPr>
          <a:xfrm>
            <a:off x="8244408" y="1124744"/>
            <a:ext cx="68356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8244408" y="5687938"/>
            <a:ext cx="68356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315150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171450" y="5934075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9" name="Conector reto 8"/>
          <p:cNvCxnSpPr/>
          <p:nvPr/>
        </p:nvCxnSpPr>
        <p:spPr>
          <a:xfrm>
            <a:off x="467544" y="836712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319111" y="256637"/>
            <a:ext cx="85770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Despesas Empenhadas por Função de Governo - 1º </a:t>
            </a:r>
            <a:r>
              <a:rPr lang="pt-BR" sz="2000" b="1" dirty="0" err="1" smtClean="0"/>
              <a:t>Quad</a:t>
            </a:r>
            <a:r>
              <a:rPr lang="pt-BR" sz="2000" b="1" dirty="0" smtClean="0"/>
              <a:t>./17 </a:t>
            </a:r>
            <a:r>
              <a:rPr lang="pt-BR" b="1" dirty="0" smtClean="0"/>
              <a:t>	</a:t>
            </a:r>
          </a:p>
        </p:txBody>
      </p:sp>
      <mc:AlternateContent xmlns:mc="http://schemas.openxmlformats.org/markup-compatibility/2006">
        <mc:Choice xmlns="" xmlns:cx="http://schemas.microsoft.com/office/drawing/2014/chartex" Requires="cx">
          <p:graphicFrame>
            <p:nvGraphicFramePr>
              <p:cNvPr id="6" name="Gráfico 5"/>
              <p:cNvGraphicFramePr/>
              <p:nvPr>
                <p:extLst>
                  <p:ext uri="{D42A27DB-BD31-4B8C-83A1-F6EECF244321}">
                    <p14:modId xmlns:p14="http://schemas.microsoft.com/office/powerpoint/2010/main" val="320242154"/>
                  </p:ext>
                </p:extLst>
              </p:nvPr>
            </p:nvGraphicFramePr>
            <p:xfrm>
              <a:off x="251520" y="1016678"/>
              <a:ext cx="8496944" cy="4737431"/>
            </p:xfrm>
            <a:graphic>
              <a:graphicData uri="http://schemas.microsoft.com/office/drawing/2014/chartex">
                <c:chart xmlns:c="http://schemas.openxmlformats.org/drawingml/2006/chart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6" name="Gráfico 5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1520" y="1016678"/>
                <a:ext cx="8496944" cy="473743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8755750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7884368" y="1196752"/>
            <a:ext cx="10081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395536" y="5907585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1043608" y="188640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Despesa Realizada 1º. </a:t>
            </a:r>
            <a:r>
              <a:rPr lang="pt-BR" sz="2000" b="1" dirty="0" err="1" smtClean="0"/>
              <a:t>Quad</a:t>
            </a:r>
            <a:r>
              <a:rPr lang="pt-BR" sz="2000" b="1" dirty="0" smtClean="0"/>
              <a:t>. 2017, por Categoria Econômica e Grupo de Despesa</a:t>
            </a:r>
            <a:endParaRPr lang="pt-BR" altLang="pt-BR" sz="1200" b="1" dirty="0"/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8656600"/>
              </p:ext>
            </p:extLst>
          </p:nvPr>
        </p:nvGraphicFramePr>
        <p:xfrm>
          <a:off x="179314" y="1844824"/>
          <a:ext cx="4392488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6814191"/>
              </p:ext>
            </p:extLst>
          </p:nvPr>
        </p:nvGraphicFramePr>
        <p:xfrm>
          <a:off x="4860032" y="1858508"/>
          <a:ext cx="4176464" cy="3082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1187624" y="1391289"/>
            <a:ext cx="2052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Despesas Correntes</a:t>
            </a:r>
            <a:endParaRPr lang="pt-BR" b="1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5687674" y="1391289"/>
            <a:ext cx="2080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Despesas de Capital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53163741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7884368" y="1196752"/>
            <a:ext cx="10081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539552" y="4680260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1043608" y="188640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Comparativo entre Despesa Fixada para 2017, Empenhada e Liquidada no 1º Quadrimestre/17 por Categoria Econômica</a:t>
            </a:r>
            <a:endParaRPr lang="pt-BR" altLang="pt-BR" sz="1200" b="1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5069160"/>
              </p:ext>
            </p:extLst>
          </p:nvPr>
        </p:nvGraphicFramePr>
        <p:xfrm>
          <a:off x="215205" y="1697792"/>
          <a:ext cx="8677275" cy="260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8" name="Worksheet" r:id="rId4" imgW="8677168" imgH="2600395" progId="Excel.Sheet.12">
                  <p:embed/>
                </p:oleObj>
              </mc:Choice>
              <mc:Fallback>
                <p:oleObj name="Worksheet" r:id="rId4" imgW="8677168" imgH="260039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5205" y="1697792"/>
                        <a:ext cx="8677275" cy="2600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483089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7884368" y="1196752"/>
            <a:ext cx="10081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539552" y="4680260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1043608" y="188640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Comparativo entre Despesa Fixada para 2017, Empenhada e Liquidada no 1º Quadrimestre/17 por Categoria Econômica</a:t>
            </a:r>
            <a:endParaRPr lang="pt-BR" altLang="pt-BR" sz="1200" b="1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876944"/>
              </p:ext>
            </p:extLst>
          </p:nvPr>
        </p:nvGraphicFramePr>
        <p:xfrm>
          <a:off x="215205" y="1697792"/>
          <a:ext cx="8677275" cy="260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Worksheet" r:id="rId4" imgW="8677168" imgH="2600395" progId="Excel.Sheet.12">
                  <p:embed/>
                </p:oleObj>
              </mc:Choice>
              <mc:Fallback>
                <p:oleObj name="Worksheet" r:id="rId4" imgW="8677168" imgH="260039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5205" y="1697792"/>
                        <a:ext cx="8677275" cy="2600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Elipse 8"/>
          <p:cNvSpPr/>
          <p:nvPr/>
        </p:nvSpPr>
        <p:spPr>
          <a:xfrm>
            <a:off x="8046640" y="1647748"/>
            <a:ext cx="68356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8208912" y="4077072"/>
            <a:ext cx="683568" cy="2710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083178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928060"/>
              </p:ext>
            </p:extLst>
          </p:nvPr>
        </p:nvGraphicFramePr>
        <p:xfrm>
          <a:off x="1547664" y="764704"/>
          <a:ext cx="6048672" cy="44246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4145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341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26382">
                <a:tc gridSpan="2"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INDICADORES</a:t>
                      </a:r>
                      <a:r>
                        <a:rPr lang="pt-BR" sz="2000" baseline="0" dirty="0" smtClean="0"/>
                        <a:t> DE RESPONSABILIDADE FISCAL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u="none" strike="noStrike" dirty="0" smtClean="0"/>
                        <a:t>RELAÇÃO DESPESA DE PESSOAL / RECEITA CORRENTE LÍQUIDA</a:t>
                      </a:r>
                    </a:p>
                    <a:p>
                      <a:pPr algn="ctr"/>
                      <a:r>
                        <a:rPr lang="pt-BR" sz="1400" b="1" dirty="0" smtClean="0"/>
                        <a:t>PODER EXECUTIVO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Mai/2016 – </a:t>
                      </a:r>
                      <a:r>
                        <a:rPr lang="pt-BR" sz="1200" u="none" strike="noStrike" dirty="0" err="1" smtClean="0"/>
                        <a:t>Abr</a:t>
                      </a:r>
                      <a:r>
                        <a:rPr lang="pt-BR" sz="1200" u="none" strike="noStrike" dirty="0" smtClean="0"/>
                        <a:t>/2017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200" u="none" strike="noStrike" kern="1200" dirty="0" smtClean="0"/>
                        <a:t>PERCENTUAL </a:t>
                      </a:r>
                      <a:r>
                        <a:rPr lang="pt-BR" sz="1200" u="none" strike="noStrike" kern="1200" dirty="0"/>
                        <a:t>DE APLICAÇÃO</a:t>
                      </a:r>
                      <a:endParaRPr lang="pt-BR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>
                          <a:effectLst/>
                        </a:rPr>
                        <a:t>39,38%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/>
                        <a:t>LIMITE PRUDENCIAL</a:t>
                      </a:r>
                      <a:endParaRPr lang="pt-BR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51,30%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/>
                        <a:t>LIMITE MÁXIMO</a:t>
                      </a:r>
                      <a:endParaRPr lang="pt-BR" sz="12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54,00%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1337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u="none" strike="noStrike" dirty="0" smtClean="0"/>
                        <a:t>RELAÇÃO DÍVIDA FUNDADA / RECEITA CORRENTE LÍQUIDA</a:t>
                      </a:r>
                      <a:endParaRPr lang="pt-BR" sz="20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endParaRPr lang="pt-BR" sz="14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1º. QUAD 2017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 SALDO </a:t>
                      </a:r>
                      <a:r>
                        <a:rPr lang="pt-BR" sz="1200" u="none" strike="noStrike" dirty="0"/>
                        <a:t>DEVEDOR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17,86%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/>
                        <a:t>LIMITE 90%</a:t>
                      </a:r>
                      <a:endParaRPr lang="pt-BR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108,00%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/>
                        <a:t>LIMITE MÁXIMO</a:t>
                      </a:r>
                      <a:endParaRPr lang="pt-BR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120,00%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1547664" y="5229200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Relatório Resumido da Execução Orçamentária</a:t>
            </a:r>
            <a:endParaRPr lang="pt-BR" sz="1000" i="1" dirty="0"/>
          </a:p>
        </p:txBody>
      </p:sp>
    </p:spTree>
    <p:extLst>
      <p:ext uri="{BB962C8B-B14F-4D97-AF65-F5344CB8AC3E}">
        <p14:creationId xmlns:p14="http://schemas.microsoft.com/office/powerpoint/2010/main" val="410714411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19672" y="1916113"/>
            <a:ext cx="6047953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sz="3600" b="1" dirty="0">
                <a:latin typeface="Calibri" pitchFamily="34" charset="0"/>
              </a:rPr>
              <a:t>ORÇAMENTOS TEMÁTICOS</a:t>
            </a: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194367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-504056" y="185821"/>
            <a:ext cx="9828584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sz="2400" b="1" dirty="0" smtClean="0">
                <a:latin typeface="Arial" pitchFamily="34" charset="0"/>
                <a:ea typeface="+mj-ea"/>
                <a:cs typeface="Arial" pitchFamily="34" charset="0"/>
              </a:rPr>
              <a:t>Orçamento Criança e Adolescente – OCA*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7940322" y="520758"/>
            <a:ext cx="12036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i="1" dirty="0" smtClean="0"/>
              <a:t>Em R$ 1,00</a:t>
            </a:r>
            <a:endParaRPr lang="pt-BR" sz="1100" i="1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575554" y="6611779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611559" y="764704"/>
            <a:ext cx="8064500" cy="0"/>
          </a:xfrm>
          <a:prstGeom prst="line">
            <a:avLst/>
          </a:prstGeom>
          <a:ln w="2222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40985"/>
              </p:ext>
            </p:extLst>
          </p:nvPr>
        </p:nvGraphicFramePr>
        <p:xfrm>
          <a:off x="575554" y="812976"/>
          <a:ext cx="8136509" cy="5816466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1683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55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34004">
                <a:tc rowSpan="2"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/>
                        <a:t>Eixos/Sub Eixos</a:t>
                      </a:r>
                    </a:p>
                    <a:p>
                      <a:pPr algn="l" fontAlgn="b"/>
                      <a:r>
                        <a:rPr lang="pt-BR" sz="1400" b="1" u="none" strike="noStrike" dirty="0"/>
                        <a:t> 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 smtClean="0"/>
                        <a:t>2016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 smtClean="0"/>
                        <a:t>2017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8742">
                <a:tc vMerge="1">
                  <a:txBody>
                    <a:bodyPr/>
                    <a:lstStyle/>
                    <a:p>
                      <a:pPr algn="l" fontAlgn="b"/>
                      <a:endParaRPr lang="pt-BR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/>
                        <a:t>Empenhado </a:t>
                      </a:r>
                      <a:r>
                        <a:rPr lang="pt-BR" sz="1400" b="1" u="none" strike="noStrike" dirty="0" smtClean="0"/>
                        <a:t>1º </a:t>
                      </a:r>
                      <a:r>
                        <a:rPr lang="pt-BR" sz="1400" b="1" u="none" strike="noStrike" dirty="0"/>
                        <a:t>quadrimestre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/>
                        <a:t>Orçamento Inicial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 smtClean="0"/>
                        <a:t>Empenhado</a:t>
                      </a:r>
                      <a:r>
                        <a:rPr lang="pt-BR" sz="1400" b="1" u="none" strike="noStrike" baseline="0" dirty="0" smtClean="0"/>
                        <a:t> 1</a:t>
                      </a:r>
                      <a:r>
                        <a:rPr lang="pt-BR" sz="1400" b="1" u="none" strike="noStrike" dirty="0" smtClean="0"/>
                        <a:t>º </a:t>
                      </a:r>
                      <a:r>
                        <a:rPr lang="pt-BR" sz="1400" b="1" u="none" strike="noStrike" dirty="0"/>
                        <a:t>quadrimestre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1350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Eixo:Acesso à Educação de Qualidade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 smtClean="0">
                          <a:effectLst/>
                        </a:rPr>
                        <a:t>                                   507.826.722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1.865.406.205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630.696.469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8593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 smtClean="0"/>
                        <a:t>Sub </a:t>
                      </a:r>
                      <a:r>
                        <a:rPr lang="pt-BR" sz="1200" u="none" strike="noStrike" dirty="0"/>
                        <a:t>Eixo</a:t>
                      </a:r>
                      <a:r>
                        <a:rPr lang="pt-BR" sz="1200" u="none" strike="noStrike" dirty="0" smtClean="0"/>
                        <a:t>: Cultura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             5.126.541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28.416.079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4.569.222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6877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Sub Eixo: Desporto e Lazer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                      4.756.952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23.028.941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2.641.604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0263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Sub </a:t>
                      </a:r>
                      <a:r>
                        <a:rPr lang="pt-BR" sz="1200" u="none" strike="noStrike" dirty="0" smtClean="0"/>
                        <a:t>Eixo: </a:t>
                      </a:r>
                      <a:r>
                        <a:rPr lang="pt-BR" sz="1200" u="none" strike="noStrike" dirty="0"/>
                        <a:t>Educação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        497.943.229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1.813.961.185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623.485.643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6306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Eixo: Promoção de Direitos e Proteção Integral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 smtClean="0">
                          <a:effectLst/>
                        </a:rPr>
                        <a:t>                              </a:t>
                      </a:r>
                      <a:r>
                        <a:rPr lang="pt-BR" sz="1200" u="none" strike="noStrike" dirty="0">
                          <a:effectLst/>
                        </a:rPr>
                        <a:t>38.922.985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152.829.865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42.484.438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13130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Sub Eixo: Assistência Social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                   38.292.923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149.672.949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42.037.044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13130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Sub Eixo: Direitos da Cidadania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                         630.062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3.156.916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447.394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06149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Eixo: Promovendo Vidas Saudáveis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        318.334.054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1.159.920.061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322.402.502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13130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Sub Eixo: Habitação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                      5.631.039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61.867.418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7.991.020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13130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Sub Eixo: Saneamento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                   42.053.587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228.115.596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50.781.413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14947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/>
                        <a:t>Sub Eixo: Saúde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                 270.649.428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869.937.047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263.630.069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1313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dirty="0"/>
                        <a:t>Total Geral OCA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                    865.083.761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3.178.156.131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    995.583.408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1313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dirty="0"/>
                        <a:t>Orçamento PBH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                3.229.433.970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11.580.356.244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3.480.793.359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1313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dirty="0"/>
                        <a:t>%  </a:t>
                      </a:r>
                      <a:r>
                        <a:rPr lang="pt-BR" sz="1200" b="1" u="none" strike="noStrike" dirty="0" smtClean="0"/>
                        <a:t>OCA/PBH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27%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27%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29%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239139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-41030" y="234625"/>
            <a:ext cx="9144000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sz="2400" b="1" dirty="0" smtClean="0">
                <a:latin typeface="Arial" pitchFamily="34" charset="0"/>
                <a:ea typeface="+mj-ea"/>
                <a:cs typeface="Arial" pitchFamily="34" charset="0"/>
              </a:rPr>
              <a:t>Orçamento do Idoso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668344" y="1162707"/>
            <a:ext cx="12290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429682" y="4716352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7" name="Conector reto 6"/>
          <p:cNvCxnSpPr/>
          <p:nvPr/>
        </p:nvCxnSpPr>
        <p:spPr>
          <a:xfrm>
            <a:off x="539552" y="764704"/>
            <a:ext cx="8064500" cy="0"/>
          </a:xfrm>
          <a:prstGeom prst="line">
            <a:avLst/>
          </a:prstGeom>
          <a:ln w="222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739362"/>
              </p:ext>
            </p:extLst>
          </p:nvPr>
        </p:nvGraphicFramePr>
        <p:xfrm>
          <a:off x="429682" y="1556792"/>
          <a:ext cx="8202577" cy="305354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0313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7322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0306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496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14522">
                <a:tc rowSpan="2">
                  <a:txBody>
                    <a:bodyPr/>
                    <a:lstStyle/>
                    <a:p>
                      <a:pPr algn="l" fontAlgn="b"/>
                      <a:r>
                        <a:rPr lang="pt-BR" sz="1400" b="1" u="none" strike="noStrike" dirty="0"/>
                        <a:t> </a:t>
                      </a:r>
                    </a:p>
                    <a:p>
                      <a:pPr algn="ctr" rtl="0" fontAlgn="ctr"/>
                      <a:r>
                        <a:rPr lang="pt-BR" sz="1400" b="1" u="none" strike="noStrike" dirty="0"/>
                        <a:t>Eixo / Sub Eixo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dirty="0" smtClean="0"/>
                        <a:t>2016</a:t>
                      </a:r>
                    </a:p>
                    <a:p>
                      <a:pPr algn="ctr" fontAlgn="b"/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dirty="0" smtClean="0"/>
                        <a:t>2017</a:t>
                      </a:r>
                    </a:p>
                    <a:p>
                      <a:pPr algn="ctr" fontAlgn="b"/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4091">
                <a:tc vMerge="1">
                  <a:txBody>
                    <a:bodyPr/>
                    <a:lstStyle/>
                    <a:p>
                      <a:pPr algn="ctr" rtl="0" fontAlgn="ctr"/>
                      <a:endParaRPr lang="pt-BR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/>
                        <a:t>Empenhado </a:t>
                      </a:r>
                      <a:endParaRPr lang="pt-BR" sz="1400" b="1" u="none" strike="noStrike" dirty="0" smtClean="0"/>
                    </a:p>
                    <a:p>
                      <a:pPr algn="ctr" rtl="0" fontAlgn="ctr"/>
                      <a:r>
                        <a:rPr lang="pt-BR" sz="1400" b="1" u="none" strike="noStrike" dirty="0" smtClean="0"/>
                        <a:t>1º </a:t>
                      </a:r>
                      <a:r>
                        <a:rPr lang="pt-BR" sz="1400" b="1" u="none" strike="noStrike" dirty="0"/>
                        <a:t>quadrimestre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 smtClean="0"/>
                        <a:t>Orçamento Inicial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 smtClean="0"/>
                        <a:t>Empenhado</a:t>
                      </a:r>
                    </a:p>
                    <a:p>
                      <a:pPr algn="ctr" rtl="0" fontAlgn="ctr"/>
                      <a:r>
                        <a:rPr lang="pt-BR" sz="1400" b="1" u="none" strike="noStrike" dirty="0" smtClean="0"/>
                        <a:t>1º </a:t>
                      </a:r>
                      <a:r>
                        <a:rPr lang="pt-BR" sz="1400" b="1" u="none" strike="noStrike" dirty="0"/>
                        <a:t>quadrimestre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867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200" u="none" strike="noStrike" dirty="0" smtClean="0"/>
                        <a:t>Eixo: Direitos </a:t>
                      </a:r>
                      <a:r>
                        <a:rPr lang="pt-BR" sz="1200" u="none" strike="noStrike" dirty="0"/>
                        <a:t>Humanos, Cidadania, Segurança e Proteção Social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26.168.388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          96.692.777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           30.405.375 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867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200" u="none" strike="noStrike" dirty="0" smtClean="0"/>
                        <a:t>Eixo: Educação</a:t>
                      </a:r>
                      <a:r>
                        <a:rPr lang="pt-BR" sz="1200" u="none" strike="noStrike" dirty="0"/>
                        <a:t>, Qualificação</a:t>
                      </a:r>
                      <a:r>
                        <a:rPr lang="pt-BR" sz="1200" u="none" strike="noStrike" dirty="0" smtClean="0"/>
                        <a:t>, Geração </a:t>
                      </a:r>
                      <a:r>
                        <a:rPr lang="pt-BR" sz="1200" u="none" strike="noStrike" dirty="0"/>
                        <a:t>de </a:t>
                      </a:r>
                      <a:r>
                        <a:rPr lang="pt-BR" sz="1200" u="none" strike="noStrike" dirty="0" smtClean="0"/>
                        <a:t>Trabalho </a:t>
                      </a:r>
                      <a:r>
                        <a:rPr lang="pt-BR" sz="1200" u="none" strike="noStrike" dirty="0"/>
                        <a:t>e Renda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3.499.144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          18.302.178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     3.144.674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867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200" u="none" strike="noStrike" dirty="0" smtClean="0"/>
                        <a:t>Eixo: Promovendo </a:t>
                      </a:r>
                      <a:r>
                        <a:rPr lang="pt-BR" sz="1200" u="none" strike="noStrike" dirty="0"/>
                        <a:t>Vidas Saudáveis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>
                          <a:effectLst/>
                        </a:rPr>
                        <a:t>                       202.106.095 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        800.887.890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u="none" strike="noStrike" dirty="0">
                          <a:effectLst/>
                        </a:rPr>
                        <a:t>                               224.986.182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8679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200" b="1" u="none" strike="noStrike" dirty="0" smtClean="0"/>
                        <a:t>Total Geral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    231.773.627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                    915.882.845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            258.536.231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867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dirty="0"/>
                        <a:t>Orçamento PBH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3.229.433.970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              11.580.356.244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                           3.480.793.359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827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dirty="0" smtClean="0"/>
                        <a:t>%  Idoso/PBH</a:t>
                      </a:r>
                    </a:p>
                    <a:p>
                      <a:pPr algn="ctr" fontAlgn="b"/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7%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8%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u="none" strike="noStrike" dirty="0">
                          <a:effectLst/>
                        </a:rPr>
                        <a:t>7%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180926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-202832" y="227593"/>
            <a:ext cx="9144000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sz="2800" b="1" dirty="0" smtClean="0">
                <a:latin typeface="Arial" pitchFamily="34" charset="0"/>
                <a:ea typeface="+mj-ea"/>
                <a:cs typeface="Arial" pitchFamily="34" charset="0"/>
              </a:rPr>
              <a:t>Orçamento da Pessoa com Deficiência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394582" y="1259661"/>
            <a:ext cx="12290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539552" y="4271846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7" name="Conector reto 6"/>
          <p:cNvCxnSpPr/>
          <p:nvPr/>
        </p:nvCxnSpPr>
        <p:spPr>
          <a:xfrm>
            <a:off x="539552" y="764704"/>
            <a:ext cx="8064500" cy="0"/>
          </a:xfrm>
          <a:prstGeom prst="line">
            <a:avLst/>
          </a:prstGeom>
          <a:ln w="222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671287"/>
              </p:ext>
            </p:extLst>
          </p:nvPr>
        </p:nvGraphicFramePr>
        <p:xfrm>
          <a:off x="683568" y="1634329"/>
          <a:ext cx="7615882" cy="2532592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303597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0721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67269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7053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Eixos</a:t>
                      </a:r>
                      <a:endParaRPr lang="pt-B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 smtClean="0">
                          <a:effectLst/>
                        </a:rPr>
                        <a:t>Orçamento Inicial 2017</a:t>
                      </a:r>
                      <a:endParaRPr lang="pt-B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Empenhado 1º quadrimestre 2017</a:t>
                      </a:r>
                      <a:endParaRPr lang="pt-B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2487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Direitos Humanos, Cidadania, Segurança e Proteção Social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u="none" strike="noStrike" dirty="0">
                          <a:effectLst/>
                        </a:rPr>
                        <a:t>71.935.172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u="none" strike="noStrike">
                          <a:effectLst/>
                        </a:rPr>
                        <a:t>19.387.665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487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Educação, Qualificação, Geração de Trabalho e Renda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u="none" strike="noStrike">
                          <a:effectLst/>
                        </a:rPr>
                        <a:t>294.488.803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u="none" strike="noStrike" dirty="0">
                          <a:effectLst/>
                        </a:rPr>
                        <a:t>86.903.277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2645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Promovendo Vidas Saudáveis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u="none" strike="noStrike">
                          <a:effectLst/>
                        </a:rPr>
                        <a:t>379.208.941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u="none" strike="noStrike">
                          <a:effectLst/>
                        </a:rPr>
                        <a:t>110.856.917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963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Total Geral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745.632.916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217.147.859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0840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Total PBH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>
                          <a:effectLst/>
                        </a:rPr>
                        <a:t>11.580.356.244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3.480.793.359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17826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% PBH/Temático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>
                          <a:effectLst/>
                        </a:rPr>
                        <a:t>6%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dirty="0">
                          <a:effectLst/>
                        </a:rPr>
                        <a:t>6%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559105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aixaDeTexto 1"/>
          <p:cNvSpPr txBox="1">
            <a:spLocks noChangeArrowheads="1"/>
          </p:cNvSpPr>
          <p:nvPr/>
        </p:nvSpPr>
        <p:spPr bwMode="auto">
          <a:xfrm>
            <a:off x="1115616" y="1700808"/>
            <a:ext cx="6840537" cy="1274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pt-BR" altLang="pt-BR" sz="3200" b="1" dirty="0">
                <a:latin typeface="+mj-lt"/>
              </a:rPr>
              <a:t>EXECUÇÃO DE METAS FÍSICAS</a:t>
            </a:r>
          </a:p>
          <a:p>
            <a:pPr algn="ctr">
              <a:lnSpc>
                <a:spcPct val="120000"/>
              </a:lnSpc>
            </a:pPr>
            <a:r>
              <a:rPr lang="pt-BR" altLang="pt-BR" sz="3200" b="1" dirty="0" smtClean="0">
                <a:latin typeface="+mj-lt"/>
              </a:rPr>
              <a:t>1º</a:t>
            </a:r>
            <a:r>
              <a:rPr lang="pt-BR" altLang="pt-BR" sz="3200" b="1" dirty="0">
                <a:latin typeface="+mj-lt"/>
              </a:rPr>
              <a:t>. QUADRIMESTRE / </a:t>
            </a:r>
            <a:r>
              <a:rPr lang="pt-BR" altLang="pt-BR" sz="3200" b="1" dirty="0" smtClean="0">
                <a:latin typeface="+mj-lt"/>
              </a:rPr>
              <a:t>2017*</a:t>
            </a:r>
            <a:endParaRPr lang="pt-BR" altLang="pt-BR" sz="3200" b="1" dirty="0">
              <a:latin typeface="+mj-lt"/>
            </a:endParaRPr>
          </a:p>
        </p:txBody>
      </p:sp>
      <p:sp>
        <p:nvSpPr>
          <p:cNvPr id="37891" name="Retângulo 2"/>
          <p:cNvSpPr>
            <a:spLocks noChangeArrowheads="1"/>
          </p:cNvSpPr>
          <p:nvPr/>
        </p:nvSpPr>
        <p:spPr bwMode="auto">
          <a:xfrm>
            <a:off x="3026432" y="3429000"/>
            <a:ext cx="30189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</a:pPr>
            <a:r>
              <a:rPr lang="pt-BR" altLang="pt-BR" sz="2400" b="1" dirty="0">
                <a:solidFill>
                  <a:srgbClr val="00B050"/>
                </a:solidFill>
                <a:latin typeface="+mn-lt"/>
              </a:rPr>
              <a:t>Por Área de Resultado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179512" y="5517232"/>
            <a:ext cx="4248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i="1" dirty="0" smtClean="0"/>
              <a:t>* Principais entregas de alguns Programas relacionados</a:t>
            </a:r>
            <a:endParaRPr lang="pt-BR" sz="1400" i="1" dirty="0"/>
          </a:p>
        </p:txBody>
      </p:sp>
    </p:spTree>
    <p:extLst>
      <p:ext uri="{BB962C8B-B14F-4D97-AF65-F5344CB8AC3E}">
        <p14:creationId xmlns:p14="http://schemas.microsoft.com/office/powerpoint/2010/main" val="257491867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8636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Educação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0728"/>
            <a:ext cx="6347048" cy="48965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sz="26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</a:p>
          <a:p>
            <a:pPr marL="0" indent="0">
              <a:buNone/>
            </a:pPr>
            <a:endParaRPr lang="pt-BR" sz="2400" b="1" dirty="0" smtClean="0"/>
          </a:p>
          <a:p>
            <a:r>
              <a:rPr lang="pt-BR" sz="2400" dirty="0" smtClean="0"/>
              <a:t>Ampliação de 1.296 vagas nas escolas infantis da PBH para o atendimento em tempo integral a crianças de 0 a 3 anos;</a:t>
            </a:r>
          </a:p>
          <a:p>
            <a:r>
              <a:rPr lang="pt-BR" sz="2400" b="1" dirty="0" smtClean="0"/>
              <a:t>Inauguração da UMEI Sagrada Família;</a:t>
            </a:r>
          </a:p>
          <a:p>
            <a:r>
              <a:rPr lang="pt-BR" sz="2400" dirty="0" smtClean="0"/>
              <a:t>Implantação do Fórum Permanente de Educação, com 50% de representantes da sociedade civil;</a:t>
            </a:r>
          </a:p>
          <a:p>
            <a:r>
              <a:rPr lang="pt-BR" sz="2400" dirty="0" smtClean="0"/>
              <a:t>Nomeação de 350 professores de educação infantil;</a:t>
            </a:r>
          </a:p>
          <a:p>
            <a:r>
              <a:rPr lang="pt-BR" sz="2400" dirty="0" smtClean="0"/>
              <a:t>Capacitação de 1.658 professores para melhorar o atendimento aos alunos com deficiência (parceria com Sec. Mun. Saúde);</a:t>
            </a:r>
          </a:p>
          <a:p>
            <a:r>
              <a:rPr lang="pt-BR" sz="2400" dirty="0" smtClean="0"/>
              <a:t>Capacitação de 340 professores de português e matemática, visando a qualidade do ensino oferecido aos alunos do 5º. e 9º. Anos.</a:t>
            </a:r>
          </a:p>
          <a:p>
            <a:endParaRPr lang="pt-BR" sz="2400" dirty="0" smtClean="0"/>
          </a:p>
          <a:p>
            <a:endParaRPr lang="pt-BR" sz="2400" b="1" dirty="0"/>
          </a:p>
        </p:txBody>
      </p:sp>
      <p:sp>
        <p:nvSpPr>
          <p:cNvPr id="5" name="CaixaDeTexto 7"/>
          <p:cNvSpPr txBox="1">
            <a:spLocks noChangeArrowheads="1"/>
          </p:cNvSpPr>
          <p:nvPr/>
        </p:nvSpPr>
        <p:spPr bwMode="auto">
          <a:xfrm>
            <a:off x="467544" y="5877272"/>
            <a:ext cx="9791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SMED</a:t>
            </a:r>
            <a:endParaRPr lang="pt-BR" sz="1200" i="1" dirty="0">
              <a:latin typeface="+mn-lt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556792"/>
            <a:ext cx="2552400" cy="1769633"/>
          </a:xfrm>
          <a:prstGeom prst="rect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</p:pic>
      <p:cxnSp>
        <p:nvCxnSpPr>
          <p:cNvPr id="7" name="Conector reto 6"/>
          <p:cNvCxnSpPr/>
          <p:nvPr/>
        </p:nvCxnSpPr>
        <p:spPr>
          <a:xfrm>
            <a:off x="5292080" y="2708920"/>
            <a:ext cx="115212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67699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8636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Educação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36782" y="1029753"/>
            <a:ext cx="8363272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None/>
            </a:pPr>
            <a:endParaRPr lang="pt-BR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pt-BR" sz="2400" dirty="0" smtClean="0"/>
              <a:t>Mais de 114 mil alunos matriculados no Ensino Fundamental;</a:t>
            </a:r>
          </a:p>
          <a:p>
            <a:r>
              <a:rPr lang="pt-BR" sz="2400" dirty="0" smtClean="0"/>
              <a:t>Mais de 13 mil alunos matriculados no EJA-Educação de Jovens e Adultos;</a:t>
            </a:r>
          </a:p>
          <a:p>
            <a:r>
              <a:rPr lang="pt-BR" sz="2400" dirty="0" smtClean="0"/>
              <a:t>Mais de 41 mil alunos matriculados na Educação Infantil na rede própria;</a:t>
            </a:r>
          </a:p>
          <a:p>
            <a:r>
              <a:rPr lang="pt-BR" sz="2400" dirty="0" smtClean="0"/>
              <a:t>Mais de 23 mil alunos matriculados nas Creches Conveniadas;</a:t>
            </a:r>
          </a:p>
          <a:p>
            <a:r>
              <a:rPr lang="pt-BR" sz="2400" dirty="0" smtClean="0"/>
              <a:t>Mais de 47 mil alunos do Ensino Fundamental na Escola Integrada;</a:t>
            </a:r>
          </a:p>
          <a:p>
            <a:r>
              <a:rPr lang="pt-BR" sz="2400" dirty="0" smtClean="0"/>
              <a:t>Mais de 1 milhão de participações na Escola Integrada.</a:t>
            </a:r>
          </a:p>
          <a:p>
            <a:endParaRPr lang="pt-BR" sz="2400" dirty="0" smtClean="0"/>
          </a:p>
          <a:p>
            <a:pPr marL="0" indent="0">
              <a:buNone/>
            </a:pPr>
            <a:endParaRPr lang="pt-BR" sz="2400" b="1" dirty="0" smtClean="0"/>
          </a:p>
          <a:p>
            <a:endParaRPr lang="pt-BR" sz="2400" dirty="0" smtClean="0"/>
          </a:p>
          <a:p>
            <a:endParaRPr lang="pt-BR" sz="2400" b="1" dirty="0"/>
          </a:p>
        </p:txBody>
      </p:sp>
      <p:sp>
        <p:nvSpPr>
          <p:cNvPr id="5" name="CaixaDeTexto 7"/>
          <p:cNvSpPr txBox="1">
            <a:spLocks noChangeArrowheads="1"/>
          </p:cNvSpPr>
          <p:nvPr/>
        </p:nvSpPr>
        <p:spPr bwMode="auto">
          <a:xfrm>
            <a:off x="465918" y="5733256"/>
            <a:ext cx="8845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 </a:t>
            </a:r>
            <a:endParaRPr lang="pt-BR" sz="12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0163875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9" name="CaixaDeTexto 7"/>
          <p:cNvSpPr txBox="1">
            <a:spLocks noChangeArrowheads="1"/>
          </p:cNvSpPr>
          <p:nvPr/>
        </p:nvSpPr>
        <p:spPr bwMode="auto">
          <a:xfrm>
            <a:off x="314829" y="6021288"/>
            <a:ext cx="9670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SMSA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Saúde</a:t>
            </a:r>
            <a:endParaRPr lang="pt-BR" sz="4000" b="1" dirty="0"/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23528" y="1052735"/>
            <a:ext cx="6048672" cy="496855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6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  <a:endParaRPr lang="pt-BR" sz="2400" b="1" dirty="0" smtClean="0"/>
          </a:p>
          <a:p>
            <a:r>
              <a:rPr lang="pt-BR" sz="2400" dirty="0" smtClean="0"/>
              <a:t>Garantia de acesso integral aos serviços do SUS aos moradores das regiões do </a:t>
            </a:r>
            <a:r>
              <a:rPr lang="pt-BR" sz="2400" dirty="0" err="1" smtClean="0"/>
              <a:t>Dandara</a:t>
            </a:r>
            <a:r>
              <a:rPr lang="pt-BR" sz="2400" dirty="0" smtClean="0"/>
              <a:t>, Rosa Leão e </a:t>
            </a:r>
            <a:r>
              <a:rPr lang="pt-BR" sz="2400" dirty="0" err="1" smtClean="0"/>
              <a:t>Izidora</a:t>
            </a:r>
            <a:r>
              <a:rPr lang="pt-BR" sz="2400" dirty="0" smtClean="0"/>
              <a:t> (cadastramento dos moradores nos centros de saúde);</a:t>
            </a:r>
          </a:p>
          <a:p>
            <a:r>
              <a:rPr lang="pt-BR" sz="2400" dirty="0" smtClean="0"/>
              <a:t>Criação do Centro de Saúde </a:t>
            </a:r>
            <a:r>
              <a:rPr lang="pt-BR" sz="2400" dirty="0" err="1" smtClean="0"/>
              <a:t>Zilah</a:t>
            </a:r>
            <a:r>
              <a:rPr lang="pt-BR" sz="2400" dirty="0" smtClean="0"/>
              <a:t> </a:t>
            </a:r>
            <a:r>
              <a:rPr lang="pt-BR" sz="2400" dirty="0" err="1" smtClean="0"/>
              <a:t>Spósito</a:t>
            </a:r>
            <a:r>
              <a:rPr lang="pt-BR" sz="2400" dirty="0" smtClean="0"/>
              <a:t>;</a:t>
            </a:r>
          </a:p>
          <a:p>
            <a:r>
              <a:rPr lang="pt-BR" sz="2400" b="1" dirty="0" smtClean="0"/>
              <a:t>Criação do Centro de Saúde Santa Mônica II;</a:t>
            </a:r>
          </a:p>
          <a:p>
            <a:r>
              <a:rPr lang="pt-BR" sz="2400" dirty="0" smtClean="0"/>
              <a:t>Vacinação de 600 mil pessoas contra febre amarela;</a:t>
            </a:r>
          </a:p>
          <a:p>
            <a:r>
              <a:rPr lang="pt-BR" sz="2400" dirty="0" smtClean="0"/>
              <a:t>Nomeação de 190 profissionais de saúde concursados;</a:t>
            </a:r>
          </a:p>
          <a:p>
            <a:r>
              <a:rPr lang="pt-BR" sz="2400" dirty="0" smtClean="0"/>
              <a:t>Reativação de 26 leitos no Hospital </a:t>
            </a:r>
            <a:r>
              <a:rPr lang="pt-BR" sz="2400" dirty="0" err="1" smtClean="0"/>
              <a:t>Risoleta</a:t>
            </a:r>
            <a:r>
              <a:rPr lang="pt-BR" sz="2400" dirty="0" smtClean="0"/>
              <a:t> Neves, com oferta de mais 312 internações por mês;</a:t>
            </a:r>
          </a:p>
          <a:p>
            <a:r>
              <a:rPr lang="pt-BR" sz="2400" dirty="0" smtClean="0"/>
              <a:t>Garantia de continuidade dos serviços nos Hospitais Sofia Feldman e da Baleia, após apoio financeiro emergencial.</a:t>
            </a:r>
          </a:p>
          <a:p>
            <a:endParaRPr lang="pt-BR" sz="2400" b="1" dirty="0"/>
          </a:p>
        </p:txBody>
      </p:sp>
      <p:sp>
        <p:nvSpPr>
          <p:cNvPr id="3" name="AutoShape 2" descr="Exibindo Centro de Saúde Zilah Spósito situado à Rua Coquilhos, 75, Zilah Spósito. O Centro de Saúde Santa Monica II - Anexo centro de saúde santa monic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017624"/>
            <a:ext cx="2790217" cy="1771416"/>
          </a:xfrm>
          <a:prstGeom prst="rect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</p:pic>
      <p:cxnSp>
        <p:nvCxnSpPr>
          <p:cNvPr id="8" name="Conector reto 7"/>
          <p:cNvCxnSpPr/>
          <p:nvPr/>
        </p:nvCxnSpPr>
        <p:spPr>
          <a:xfrm>
            <a:off x="5508104" y="3068960"/>
            <a:ext cx="72008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653085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9" name="CaixaDeTexto 7"/>
          <p:cNvSpPr txBox="1">
            <a:spLocks noChangeArrowheads="1"/>
          </p:cNvSpPr>
          <p:nvPr/>
        </p:nvSpPr>
        <p:spPr bwMode="auto">
          <a:xfrm>
            <a:off x="314829" y="6021288"/>
            <a:ext cx="128445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SOF; SMSA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Saúde</a:t>
            </a:r>
            <a:endParaRPr lang="pt-BR" sz="4000" b="1" dirty="0"/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23528" y="1052736"/>
            <a:ext cx="8208912" cy="47525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800" b="1" dirty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</a:t>
            </a:r>
            <a:r>
              <a:rPr lang="pt-BR" sz="2800" b="1" dirty="0" smtClean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  <a:p>
            <a:pPr marL="0" indent="0">
              <a:buNone/>
            </a:pPr>
            <a:endParaRPr lang="pt-BR" sz="28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pt-BR" sz="2400" dirty="0" smtClean="0"/>
              <a:t>Mais de 1 milhão e 600 mil vistorias realizadas – ações de vigilância da dengue;</a:t>
            </a:r>
          </a:p>
          <a:p>
            <a:r>
              <a:rPr lang="pt-BR" sz="2400" dirty="0" smtClean="0"/>
              <a:t>Mais de 92 mil atendimentos em saúde mental;</a:t>
            </a:r>
          </a:p>
          <a:p>
            <a:r>
              <a:rPr lang="pt-BR" sz="2400" dirty="0" smtClean="0"/>
              <a:t>Mais de 1 milhão de consultas realizadas nos Centros de Saúde;</a:t>
            </a:r>
          </a:p>
          <a:p>
            <a:r>
              <a:rPr lang="pt-BR" sz="2400" dirty="0" smtClean="0"/>
              <a:t>7.400 cirurgias eletivas realizadas no SUS-BH;</a:t>
            </a:r>
          </a:p>
          <a:p>
            <a:r>
              <a:rPr lang="pt-BR" sz="2400" dirty="0" smtClean="0"/>
              <a:t>59 mil internações realizadas na Rede Hospitalar do SUS-BH;</a:t>
            </a:r>
          </a:p>
          <a:p>
            <a:r>
              <a:rPr lang="pt-BR" sz="2400" dirty="0" smtClean="0"/>
              <a:t>Mais de 1 milhão e 200 mil dispensações realizadas de medicamentos</a:t>
            </a:r>
          </a:p>
          <a:p>
            <a:endParaRPr lang="pt-BR" sz="2400" b="1" dirty="0"/>
          </a:p>
        </p:txBody>
      </p:sp>
      <p:sp>
        <p:nvSpPr>
          <p:cNvPr id="3" name="AutoShape 2" descr="Exibindo Centro de Saúde Zilah Spósito situado à Rua Coquilhos, 75, Zilah Spósito. O Centro de Saúde Santa Monica II - Anexo centro de saúde santa monic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528423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CaixaDeTexto 8"/>
          <p:cNvSpPr txBox="1">
            <a:spLocks noChangeArrowheads="1"/>
          </p:cNvSpPr>
          <p:nvPr/>
        </p:nvSpPr>
        <p:spPr bwMode="auto">
          <a:xfrm>
            <a:off x="611560" y="5949280"/>
            <a:ext cx="10493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SMSEG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976" y="14988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Segurança</a:t>
            </a:r>
            <a:endParaRPr lang="pt-BR" sz="4000" b="1" dirty="0"/>
          </a:p>
        </p:txBody>
      </p:sp>
      <p:sp>
        <p:nvSpPr>
          <p:cNvPr id="7" name="Espaço Reservado para Conteúdo 3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</a:p>
          <a:p>
            <a:pPr marL="0" indent="0">
              <a:buNone/>
            </a:pPr>
            <a:endParaRPr lang="pt-BR" sz="2400" b="1" dirty="0" smtClean="0"/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Implantação do Programa Viagem Segura, visando a prevenção de roubos à ônibus coletivos por meio da presença de guardas municipais;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Policiamento em zonas quentes de crimes contra o patrimônio;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Treinamento de 300 Guardas Municipais para Policiamento Comunitário Ostensivo e Preventivo;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Renovação da frota de viaturas </a:t>
            </a:r>
            <a:r>
              <a:rPr lang="pt-BR" sz="2000" dirty="0" smtClean="0"/>
              <a:t>(15 veículos e 2 </a:t>
            </a:r>
            <a:r>
              <a:rPr lang="pt-BR" sz="2000" dirty="0" err="1" smtClean="0"/>
              <a:t>mini-vans</a:t>
            </a:r>
            <a:r>
              <a:rPr lang="pt-BR" sz="2000" dirty="0" smtClean="0"/>
              <a:t>)</a:t>
            </a:r>
            <a:r>
              <a:rPr lang="pt-BR" sz="2400" dirty="0" smtClean="0"/>
              <a:t>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Planejamento de intervenções integradas em áreas de concentração de usuários de drogas.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8612083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CaixaDeTexto 8"/>
          <p:cNvSpPr txBox="1">
            <a:spLocks noChangeArrowheads="1"/>
          </p:cNvSpPr>
          <p:nvPr/>
        </p:nvSpPr>
        <p:spPr bwMode="auto">
          <a:xfrm>
            <a:off x="611560" y="5816615"/>
            <a:ext cx="136672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SOF; SMSEG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976" y="14988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Segurança</a:t>
            </a:r>
            <a:endParaRPr lang="pt-BR" sz="4000" b="1" dirty="0"/>
          </a:p>
        </p:txBody>
      </p:sp>
      <p:sp>
        <p:nvSpPr>
          <p:cNvPr id="7" name="Espaço Reservado para Conteúdo 3"/>
          <p:cNvSpPr>
            <a:spLocks noGrp="1"/>
          </p:cNvSpPr>
          <p:nvPr>
            <p:ph idx="1"/>
          </p:nvPr>
        </p:nvSpPr>
        <p:spPr>
          <a:xfrm>
            <a:off x="395536" y="129065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None/>
            </a:pPr>
            <a:endParaRPr lang="pt-BR" sz="2400" b="1" dirty="0" smtClean="0"/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Capacitação e Reciclagem de 247 Guardas Municipais;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535 equipamentos públicos com presença da GMBH;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130 vias públicas atendidas com controle, fiscalização e orientação do trânsito;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300 Jovens atendidos no Programa “Construindo o Futuro dos Nossos Jovens”.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59390684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CaixaDeTexto 8"/>
          <p:cNvSpPr txBox="1">
            <a:spLocks noChangeArrowheads="1"/>
          </p:cNvSpPr>
          <p:nvPr/>
        </p:nvSpPr>
        <p:spPr bwMode="auto">
          <a:xfrm>
            <a:off x="31976" y="5976195"/>
            <a:ext cx="56304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/>
              <a:t>Fonte: Secretaria de Estado de Segurança Pública (SESP/MG); Organização: SMSEG/PBH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976" y="14988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Segurança</a:t>
            </a:r>
            <a:endParaRPr lang="pt-BR" sz="40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1423143" y="920451"/>
            <a:ext cx="6121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accent5">
                    <a:lumMod val="75000"/>
                  </a:schemeClr>
                </a:solidFill>
              </a:rPr>
              <a:t>BH apresenta queda significativa no índice de crimes violentos</a:t>
            </a:r>
            <a:endParaRPr lang="pt-BR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50746" y="1412776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dirty="0" smtClean="0"/>
              <a:t>Houve </a:t>
            </a:r>
            <a:r>
              <a:rPr lang="pt-BR" sz="1600" b="1" dirty="0" smtClean="0"/>
              <a:t>queda de 22,75% nos homicídios consumados na capital</a:t>
            </a:r>
            <a:r>
              <a:rPr lang="pt-BR" sz="1600" dirty="0" smtClean="0"/>
              <a:t>, verificada na comparação do primeiro quadrimestre de 2016 com o mesmo período deste ano.</a:t>
            </a:r>
          </a:p>
          <a:p>
            <a:pPr algn="just"/>
            <a:r>
              <a:rPr lang="pt-BR" sz="1600" dirty="0" smtClean="0"/>
              <a:t>Os </a:t>
            </a:r>
            <a:r>
              <a:rPr lang="pt-BR" sz="1600" b="1" dirty="0" smtClean="0"/>
              <a:t>homicídios tentados </a:t>
            </a:r>
            <a:r>
              <a:rPr lang="pt-BR" sz="1600" dirty="0" smtClean="0"/>
              <a:t>seguiram a mesma tendência, com </a:t>
            </a:r>
            <a:r>
              <a:rPr lang="pt-BR" sz="1600" b="1" dirty="0" smtClean="0"/>
              <a:t>queda de 24,75%, </a:t>
            </a:r>
            <a:r>
              <a:rPr lang="pt-BR" sz="1600" dirty="0" smtClean="0"/>
              <a:t>e os </a:t>
            </a:r>
            <a:r>
              <a:rPr lang="pt-BR" sz="1600" b="1" dirty="0" smtClean="0"/>
              <a:t>roubos</a:t>
            </a:r>
            <a:r>
              <a:rPr lang="pt-BR" sz="1600" dirty="0" smtClean="0"/>
              <a:t> foram </a:t>
            </a:r>
            <a:r>
              <a:rPr lang="pt-BR" sz="1600" b="1" dirty="0" smtClean="0"/>
              <a:t>reduzidos em 13,84%</a:t>
            </a:r>
            <a:r>
              <a:rPr lang="pt-BR" sz="1600" dirty="0" smtClean="0"/>
              <a:t>.</a:t>
            </a:r>
            <a:endParaRPr lang="pt-BR" sz="1600" dirty="0"/>
          </a:p>
        </p:txBody>
      </p:sp>
      <p:sp>
        <p:nvSpPr>
          <p:cNvPr id="7" name="AutoShape 1" descr="https://mail.google.com/mail/u/1/?ui=2&amp;ik=12c25ecc55&amp;view=fimg&amp;th=15c37b3a1473d5b3&amp;attid=0.1.2&amp;disp=emb&amp;attbid=ANGjdJ_EEJ27fzuoQhcuWwohMxQJVWQgg5gMoJqOTcaRhiwZ1RPnGI9CB-JlDqvIFkqnJpmLZ5QZYPRbDx2Vm979cZowkVUYV4wkGZS0qyn2ybTr3zmHLIp63dp9l0g&amp;sz=s0-l75-ft&amp;ats=1496081427128&amp;rm=15c37b3a1473d5b3&amp;zw&amp;atsh=1"/>
          <p:cNvSpPr>
            <a:spLocks noChangeAspect="1" noChangeArrowheads="1"/>
          </p:cNvSpPr>
          <p:nvPr/>
        </p:nvSpPr>
        <p:spPr bwMode="auto">
          <a:xfrm>
            <a:off x="1437184" y="52593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AutoShape 3" descr="https://mail.google.com/mail/u/1/?ui=2&amp;ik=12c25ecc55&amp;view=fimg&amp;th=15c37b3a1473d5b3&amp;attid=0.1.2&amp;disp=emb&amp;attbid=ANGjdJ_EEJ27fzuoQhcuWwohMxQJVWQgg5gMoJqOTcaRhiwZ1RPnGI9CB-JlDqvIFkqnJpmLZ5QZYPRbDx2Vm979cZowkVUYV4wkGZS0qyn2ybTr3zmHLIp63dp9l0g&amp;sz=s0-l75-ft&amp;ats=1496081427128&amp;rm=15c37b3a1473d5b3&amp;zw&amp;atsh=1"/>
          <p:cNvSpPr>
            <a:spLocks noChangeAspect="1" noChangeArrowheads="1"/>
          </p:cNvSpPr>
          <p:nvPr/>
        </p:nvSpPr>
        <p:spPr bwMode="auto">
          <a:xfrm>
            <a:off x="1437184" y="52593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6191477"/>
              </p:ext>
            </p:extLst>
          </p:nvPr>
        </p:nvGraphicFramePr>
        <p:xfrm>
          <a:off x="792728" y="2612987"/>
          <a:ext cx="7468847" cy="3410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0041469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CaixaDeTexto 8"/>
          <p:cNvSpPr txBox="1">
            <a:spLocks noChangeArrowheads="1"/>
          </p:cNvSpPr>
          <p:nvPr/>
        </p:nvSpPr>
        <p:spPr bwMode="auto">
          <a:xfrm>
            <a:off x="611560" y="5877272"/>
            <a:ext cx="13718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SMPS, SMEL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7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4000" b="1" dirty="0" smtClean="0"/>
              <a:t>Desenvolvimento Social e </a:t>
            </a:r>
            <a:br>
              <a:rPr lang="pt-BR" sz="4000" b="1" dirty="0" smtClean="0"/>
            </a:br>
            <a:r>
              <a:rPr lang="pt-BR" sz="4000" b="1" dirty="0" smtClean="0"/>
              <a:t>Esportes</a:t>
            </a:r>
            <a:endParaRPr lang="pt-BR" sz="4000" b="1" dirty="0"/>
          </a:p>
        </p:txBody>
      </p:sp>
      <p:sp>
        <p:nvSpPr>
          <p:cNvPr id="7" name="Espaço Reservado para Conteúdo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569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</a:p>
          <a:p>
            <a:pPr marL="0" indent="0">
              <a:buNone/>
            </a:pPr>
            <a:endParaRPr lang="pt-BR" sz="2400" b="1" dirty="0" smtClean="0"/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Início das obras para reabertura do Refeitório “Herbert de Souza”, da Câmara Municipal, quer servirá cerca de 800 refeições por dia;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Instalação de 6 novas Academias a Céu Aberto, que promovem saúde e qualidade de vida através da prática de atividade física.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89271661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CaixaDeTexto 8"/>
          <p:cNvSpPr txBox="1">
            <a:spLocks noChangeArrowheads="1"/>
          </p:cNvSpPr>
          <p:nvPr/>
        </p:nvSpPr>
        <p:spPr bwMode="auto">
          <a:xfrm>
            <a:off x="611560" y="6157223"/>
            <a:ext cx="84927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7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4000" b="1" dirty="0" smtClean="0"/>
              <a:t>Desenvolvimento Social e </a:t>
            </a:r>
            <a:br>
              <a:rPr lang="pt-BR" sz="4000" b="1" dirty="0" smtClean="0"/>
            </a:br>
            <a:r>
              <a:rPr lang="pt-BR" sz="4000" b="1" dirty="0" smtClean="0"/>
              <a:t>Esportes</a:t>
            </a:r>
            <a:endParaRPr lang="pt-BR" sz="4000" b="1" dirty="0"/>
          </a:p>
        </p:txBody>
      </p:sp>
      <p:sp>
        <p:nvSpPr>
          <p:cNvPr id="7" name="Espaço Reservado para Conteúdo 3"/>
          <p:cNvSpPr>
            <a:spLocks noGrp="1"/>
          </p:cNvSpPr>
          <p:nvPr>
            <p:ph idx="1"/>
          </p:nvPr>
        </p:nvSpPr>
        <p:spPr>
          <a:xfrm>
            <a:off x="323528" y="1259632"/>
            <a:ext cx="8568952" cy="473341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None/>
            </a:pPr>
            <a:endParaRPr lang="pt-BR" sz="2400" b="1" dirty="0" smtClean="0"/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170 mil famílias referenciadas no Serviço de Proteção e Atendimento Integral à Família;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1.274 pessoas atendidas no Serviço de Convivência Familiar e Comunitária;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734 crianças e adolescentes atendidos no Acolhimento Institucional;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Mais de 1.600 pessoas atendidas no Centro de Referência Especializada em População de Rua adulta;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3 mil idosos atendidos no Grupo de Convivência para idosos;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Mais de 600 mil refeições servidas em abrigos e albergues; e mais de 780 mil em asilos;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Mais de 770 mil refeições servidas nos Restaurantes e Refeitórios Populares;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Mais de 4 mil crianças/adolescentes participantes </a:t>
            </a:r>
            <a:r>
              <a:rPr lang="pt-BR" sz="2400" dirty="0" err="1" smtClean="0"/>
              <a:t>Prog</a:t>
            </a:r>
            <a:r>
              <a:rPr lang="pt-BR" sz="2400" dirty="0" smtClean="0"/>
              <a:t>. Esporte Esperança;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Mais de 12 mil pessoas participantes do </a:t>
            </a:r>
            <a:r>
              <a:rPr lang="pt-BR" sz="2400" dirty="0" err="1" smtClean="0"/>
              <a:t>Prog</a:t>
            </a:r>
            <a:r>
              <a:rPr lang="pt-BR" sz="2400" dirty="0" smtClean="0"/>
              <a:t>. Caminhar.</a:t>
            </a:r>
          </a:p>
          <a:p>
            <a:pPr>
              <a:spcBef>
                <a:spcPts val="0"/>
              </a:spcBef>
              <a:defRPr/>
            </a:pPr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188779648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9" name="CaixaDeTexto 8"/>
          <p:cNvSpPr txBox="1">
            <a:spLocks noChangeArrowheads="1"/>
          </p:cNvSpPr>
          <p:nvPr/>
        </p:nvSpPr>
        <p:spPr bwMode="auto">
          <a:xfrm>
            <a:off x="307975" y="5611389"/>
            <a:ext cx="84927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1200" i="1" dirty="0">
                <a:latin typeface="+mn-lt"/>
              </a:rPr>
              <a:t>Fonte: </a:t>
            </a:r>
            <a:r>
              <a:rPr lang="pt-BR" altLang="pt-BR" sz="1200" i="1" dirty="0" smtClean="0">
                <a:latin typeface="+mn-lt"/>
              </a:rPr>
              <a:t>SOF</a:t>
            </a:r>
            <a:endParaRPr lang="pt-BR" altLang="pt-BR" sz="1200" i="1" dirty="0">
              <a:latin typeface="+mn-lt"/>
            </a:endParaRPr>
          </a:p>
        </p:txBody>
      </p:sp>
      <p:sp>
        <p:nvSpPr>
          <p:cNvPr id="45058" name="AutoShape 2" descr="Resultado de imagem para centro cultural bairro das industr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3947" y="-38135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Cultura</a:t>
            </a:r>
            <a:endParaRPr lang="pt-BR" sz="4000" b="1" dirty="0"/>
          </a:p>
        </p:txBody>
      </p:sp>
      <p:sp>
        <p:nvSpPr>
          <p:cNvPr id="14" name="Espaço Reservado para Conteúdo 3"/>
          <p:cNvSpPr txBox="1">
            <a:spLocks/>
          </p:cNvSpPr>
          <p:nvPr/>
        </p:nvSpPr>
        <p:spPr>
          <a:xfrm>
            <a:off x="283144" y="1191051"/>
            <a:ext cx="8568952" cy="266999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Font typeface="Arial" pitchFamily="34" charset="0"/>
              <a:buNone/>
            </a:pPr>
            <a:endParaRPr lang="pt-BR" sz="2400" b="1" dirty="0" smtClean="0"/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Mais de 70 mil usuários atendidos nos equipamentos culturais;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31 ações realizadas na Escola Livre de Artes;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553 ações realizadas de iniciativas de formação e qualificação na área cultural;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Projeto “Circuito Pampulha Noturno” – às terças-feiras.</a:t>
            </a:r>
          </a:p>
        </p:txBody>
      </p:sp>
    </p:spTree>
    <p:extLst>
      <p:ext uri="{BB962C8B-B14F-4D97-AF65-F5344CB8AC3E}">
        <p14:creationId xmlns:p14="http://schemas.microsoft.com/office/powerpoint/2010/main" val="401087064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 descr="Resultado de imagem para unidades habitacionais vila cemi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309922" y="48880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Habitação e Infraestrutura</a:t>
            </a:r>
            <a:endParaRPr lang="pt-BR" sz="4000" b="1" dirty="0"/>
          </a:p>
        </p:txBody>
      </p:sp>
      <p:sp>
        <p:nvSpPr>
          <p:cNvPr id="16" name="Espaço Reservado para Conteúdo 3"/>
          <p:cNvSpPr>
            <a:spLocks noGrp="1"/>
          </p:cNvSpPr>
          <p:nvPr>
            <p:ph idx="1"/>
          </p:nvPr>
        </p:nvSpPr>
        <p:spPr>
          <a:xfrm>
            <a:off x="457200" y="1600201"/>
            <a:ext cx="7715200" cy="355699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</a:p>
          <a:p>
            <a:pPr marL="0" indent="0">
              <a:buNone/>
            </a:pPr>
            <a:endParaRPr lang="pt-B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pt-BR" sz="2400" b="1" dirty="0" smtClean="0"/>
              <a:t>Conclusão de 54 Unidades Habitacionais do Vila Viva </a:t>
            </a:r>
            <a:r>
              <a:rPr lang="pt-BR" sz="2400" b="1" dirty="0" err="1" smtClean="0"/>
              <a:t>Taquaril</a:t>
            </a:r>
            <a:r>
              <a:rPr lang="pt-BR" sz="2400" b="1" dirty="0" smtClean="0"/>
              <a:t>;</a:t>
            </a:r>
          </a:p>
          <a:p>
            <a:r>
              <a:rPr lang="pt-BR" sz="2400" b="1" dirty="0" smtClean="0"/>
              <a:t>Conclusão de 32 Unidades Habitacionais do Vila Viva Várzea da Palma;</a:t>
            </a:r>
          </a:p>
          <a:p>
            <a:r>
              <a:rPr lang="pt-BR" sz="2400" dirty="0" smtClean="0"/>
              <a:t>Conclusão da Rua José </a:t>
            </a:r>
            <a:r>
              <a:rPr lang="pt-BR" sz="2400" dirty="0" err="1" smtClean="0"/>
              <a:t>Dírcio</a:t>
            </a:r>
            <a:r>
              <a:rPr lang="pt-BR" sz="2400" dirty="0" smtClean="0"/>
              <a:t>, na Vila N. Sra. Conceição (Aglomerado da Serra);</a:t>
            </a:r>
          </a:p>
          <a:p>
            <a:r>
              <a:rPr lang="pt-BR" sz="2400" dirty="0" smtClean="0"/>
              <a:t>Melhoria da iluminação da Av. Silva Lobo (substituição das luminárias existentes por lâmpadas de LED).</a:t>
            </a:r>
          </a:p>
          <a:p>
            <a:pPr marL="0" indent="0">
              <a:buNone/>
            </a:pPr>
            <a:endParaRPr lang="pt-BR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8319638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 descr="Resultado de imagem para unidades habitacionais vila cemi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309922" y="48880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Habitação e Infraestrutura</a:t>
            </a:r>
            <a:endParaRPr lang="pt-BR" sz="4000" b="1" dirty="0"/>
          </a:p>
        </p:txBody>
      </p:sp>
      <p:sp>
        <p:nvSpPr>
          <p:cNvPr id="6" name="Espaço Reservado para Conteúdo 3"/>
          <p:cNvSpPr txBox="1">
            <a:spLocks/>
          </p:cNvSpPr>
          <p:nvPr/>
        </p:nvSpPr>
        <p:spPr>
          <a:xfrm>
            <a:off x="310440" y="1389748"/>
            <a:ext cx="8568952" cy="3335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Font typeface="Arial" pitchFamily="34" charset="0"/>
              <a:buNone/>
            </a:pPr>
            <a:endParaRPr lang="pt-BR" sz="2400" b="1" dirty="0" smtClean="0"/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271 Unidades Habitacionais beneficiadas com intervenções especiais;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1.510 Domicílios Regularizados;</a:t>
            </a:r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1.654 famílias acompanhadas do </a:t>
            </a:r>
            <a:r>
              <a:rPr lang="pt-BR" sz="2400" dirty="0" err="1" smtClean="0"/>
              <a:t>Prog</a:t>
            </a:r>
            <a:r>
              <a:rPr lang="pt-BR" sz="2400" dirty="0" smtClean="0"/>
              <a:t>. Minha Casa Minha Vida.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202422750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833165"/>
            <a:ext cx="4608512" cy="3276423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762047" y="980728"/>
            <a:ext cx="3089873" cy="25008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1600" i="1" dirty="0" smtClean="0">
                <a:solidFill>
                  <a:schemeClr val="tx1"/>
                </a:solidFill>
              </a:rPr>
              <a:t>A Via 710 está sendo implantada e fará ligação direta entre as regiões Leste e Nordeste de BH, unindo as Av. Andradas e Cristiano Machado, sem passar pelo Centro; com aprox. 5 km de extensão, investimentos de R$ 71 milhões do PAC mais R$ 150 milhões da PBH em desapropriações e remoções. </a:t>
            </a:r>
            <a:endParaRPr lang="pt-BR" sz="1600" i="1" dirty="0">
              <a:solidFill>
                <a:schemeClr val="tx1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80113"/>
            <a:ext cx="4531982" cy="2719189"/>
          </a:xfrm>
          <a:prstGeom prst="rect">
            <a:avLst/>
          </a:prstGeom>
          <a:ln w="22225">
            <a:solidFill>
              <a:schemeClr val="accent6">
                <a:lumMod val="75000"/>
              </a:schemeClr>
            </a:solidFill>
          </a:ln>
        </p:spPr>
      </p:pic>
      <p:sp>
        <p:nvSpPr>
          <p:cNvPr id="10" name="Retângulo 9"/>
          <p:cNvSpPr/>
          <p:nvPr/>
        </p:nvSpPr>
        <p:spPr>
          <a:xfrm>
            <a:off x="4846676" y="4365104"/>
            <a:ext cx="3640658" cy="189502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b="1" i="1" dirty="0" smtClean="0">
                <a:solidFill>
                  <a:schemeClr val="tx1"/>
                </a:solidFill>
              </a:rPr>
              <a:t>Obras do Complexo da Lagoinha </a:t>
            </a:r>
            <a:r>
              <a:rPr lang="pt-BR" sz="1600" b="1" i="1" dirty="0" smtClean="0">
                <a:solidFill>
                  <a:schemeClr val="tx1"/>
                </a:solidFill>
              </a:rPr>
              <a:t>– </a:t>
            </a:r>
            <a:r>
              <a:rPr lang="pt-BR" sz="1600" i="1" dirty="0" smtClean="0">
                <a:solidFill>
                  <a:schemeClr val="tx1"/>
                </a:solidFill>
              </a:rPr>
              <a:t>a previsão é que sejam finalizadas no 2º. Semestre/2017; intervenções em 2 viadutos</a:t>
            </a:r>
            <a:r>
              <a:rPr lang="pt-BR" sz="1600" i="1" dirty="0">
                <a:solidFill>
                  <a:schemeClr val="tx1"/>
                </a:solidFill>
              </a:rPr>
              <a:t>.</a:t>
            </a:r>
            <a:r>
              <a:rPr lang="pt-BR" sz="1600" i="1" dirty="0" smtClean="0">
                <a:solidFill>
                  <a:schemeClr val="tx1"/>
                </a:solidFill>
              </a:rPr>
              <a:t> Benefícios: aumento de velocidade no trânsito, melhoria no fluxo de tráfego. </a:t>
            </a:r>
            <a:endParaRPr lang="pt-BR" sz="1600" i="1" dirty="0">
              <a:solidFill>
                <a:schemeClr val="tx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112709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Mobilidade Urbana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77863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-112709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Mobilidade Urbana</a:t>
            </a:r>
            <a:endParaRPr lang="pt-BR" sz="4000" b="1" dirty="0"/>
          </a:p>
        </p:txBody>
      </p:sp>
      <p:sp>
        <p:nvSpPr>
          <p:cNvPr id="10" name="Espaço Reservado para Conteúdo 3"/>
          <p:cNvSpPr>
            <a:spLocks noGrp="1"/>
          </p:cNvSpPr>
          <p:nvPr>
            <p:ph idx="1"/>
          </p:nvPr>
        </p:nvSpPr>
        <p:spPr>
          <a:xfrm>
            <a:off x="457200" y="1600201"/>
            <a:ext cx="5626968" cy="35569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</a:p>
          <a:p>
            <a:pPr marL="0" indent="0">
              <a:buNone/>
            </a:pPr>
            <a:endParaRPr lang="pt-B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pt-BR" sz="2400" b="1" dirty="0" smtClean="0"/>
              <a:t>Implantação de ciclovia na Av. Tancredo Neves;</a:t>
            </a:r>
          </a:p>
          <a:p>
            <a:r>
              <a:rPr lang="pt-BR" sz="2400" dirty="0" smtClean="0"/>
              <a:t>Implantação de novos </a:t>
            </a:r>
            <a:r>
              <a:rPr lang="pt-BR" sz="2400" dirty="0" err="1" smtClean="0"/>
              <a:t>paraciclos</a:t>
            </a:r>
            <a:r>
              <a:rPr lang="pt-BR" sz="2400" dirty="0" smtClean="0"/>
              <a:t>, viabilizando a logística urbana realizada por bicicletas na cidade;</a:t>
            </a:r>
          </a:p>
          <a:p>
            <a:r>
              <a:rPr lang="pt-BR" sz="2400" dirty="0" smtClean="0"/>
              <a:t>Implantação de 250 novos abrigos de ônibus, garantindo mais conforto e segurança aos usuários.</a:t>
            </a:r>
          </a:p>
          <a:p>
            <a:pPr marL="0" indent="0">
              <a:buNone/>
            </a:pPr>
            <a:endParaRPr lang="pt-BR" sz="2400" b="1" dirty="0" smtClean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913" y="1600201"/>
            <a:ext cx="2686806" cy="1570209"/>
          </a:xfrm>
          <a:prstGeom prst="rect">
            <a:avLst/>
          </a:prstGeom>
          <a:ln w="15875">
            <a:solidFill>
              <a:schemeClr val="accent2"/>
            </a:solidFill>
          </a:ln>
        </p:spPr>
      </p:pic>
      <p:cxnSp>
        <p:nvCxnSpPr>
          <p:cNvPr id="7" name="Conector reto 6"/>
          <p:cNvCxnSpPr/>
          <p:nvPr/>
        </p:nvCxnSpPr>
        <p:spPr>
          <a:xfrm>
            <a:off x="5508104" y="2636912"/>
            <a:ext cx="810809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981" y="3861048"/>
            <a:ext cx="2907763" cy="174465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/>
            </a:solidFill>
          </a:ln>
        </p:spPr>
      </p:pic>
      <p:cxnSp>
        <p:nvCxnSpPr>
          <p:cNvPr id="20" name="Conector reto 19"/>
          <p:cNvCxnSpPr/>
          <p:nvPr/>
        </p:nvCxnSpPr>
        <p:spPr>
          <a:xfrm>
            <a:off x="3851920" y="4797152"/>
            <a:ext cx="2038061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292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>
          <a:xfrm>
            <a:off x="457200" y="2311476"/>
            <a:ext cx="3685617" cy="24136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Projeto </a:t>
            </a:r>
            <a:r>
              <a:rPr lang="pt-BR" b="1" dirty="0" err="1" smtClean="0">
                <a:solidFill>
                  <a:schemeClr val="tx1"/>
                </a:solidFill>
              </a:rPr>
              <a:t>Mobicentro</a:t>
            </a:r>
            <a:r>
              <a:rPr lang="pt-BR" b="1" dirty="0" smtClean="0">
                <a:solidFill>
                  <a:schemeClr val="tx1"/>
                </a:solidFill>
              </a:rPr>
              <a:t>: 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Eixo Afonso Pena: Concluído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Eixo BRT Área Central: Concluído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Eixo Área Hospitalar: Concluído</a:t>
            </a:r>
          </a:p>
          <a:p>
            <a:pPr algn="ctr"/>
            <a:endParaRPr lang="pt-BR" dirty="0">
              <a:solidFill>
                <a:schemeClr val="tx1"/>
              </a:solidFill>
            </a:endParaRP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Eixo </a:t>
            </a:r>
            <a:r>
              <a:rPr lang="pt-BR" dirty="0" err="1" smtClean="0">
                <a:solidFill>
                  <a:schemeClr val="tx1"/>
                </a:solidFill>
              </a:rPr>
              <a:t>Boulevard</a:t>
            </a:r>
            <a:r>
              <a:rPr lang="pt-BR" dirty="0" smtClean="0">
                <a:solidFill>
                  <a:schemeClr val="tx1"/>
                </a:solidFill>
              </a:rPr>
              <a:t> Arrudas: em andamento</a:t>
            </a:r>
          </a:p>
          <a:p>
            <a:pPr algn="ctr"/>
            <a:r>
              <a:rPr lang="pt-BR" dirty="0">
                <a:solidFill>
                  <a:schemeClr val="tx1"/>
                </a:solidFill>
              </a:rPr>
              <a:t>Eixo </a:t>
            </a:r>
            <a:r>
              <a:rPr lang="pt-BR" dirty="0" smtClean="0">
                <a:solidFill>
                  <a:schemeClr val="tx1"/>
                </a:solidFill>
              </a:rPr>
              <a:t>Amazonas: </a:t>
            </a:r>
            <a:r>
              <a:rPr lang="pt-BR" dirty="0">
                <a:solidFill>
                  <a:schemeClr val="tx1"/>
                </a:solidFill>
              </a:rPr>
              <a:t>em andamento</a:t>
            </a:r>
          </a:p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4690000" y="2311476"/>
            <a:ext cx="3685617" cy="24136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Projeto Pedala BH:</a:t>
            </a:r>
          </a:p>
          <a:p>
            <a:pPr algn="ctr"/>
            <a:endParaRPr lang="pt-BR" b="1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pt-BR" b="1" dirty="0" smtClean="0">
                <a:solidFill>
                  <a:schemeClr val="tx1"/>
                </a:solidFill>
              </a:rPr>
              <a:t> 87,43 </a:t>
            </a:r>
            <a:r>
              <a:rPr lang="pt-BR" b="1" dirty="0">
                <a:solidFill>
                  <a:schemeClr val="tx1"/>
                </a:solidFill>
              </a:rPr>
              <a:t>km </a:t>
            </a:r>
            <a:r>
              <a:rPr lang="pt-BR" dirty="0">
                <a:solidFill>
                  <a:schemeClr val="tx1"/>
                </a:solidFill>
              </a:rPr>
              <a:t>de ciclovias implantados na cidade;</a:t>
            </a:r>
          </a:p>
          <a:p>
            <a:pPr>
              <a:buFontTx/>
              <a:buChar char="-"/>
            </a:pPr>
            <a:r>
              <a:rPr lang="pt-BR" dirty="0">
                <a:solidFill>
                  <a:schemeClr val="tx1"/>
                </a:solidFill>
              </a:rPr>
              <a:t> </a:t>
            </a:r>
            <a:r>
              <a:rPr lang="pt-BR" dirty="0" smtClean="0">
                <a:solidFill>
                  <a:schemeClr val="tx1"/>
                </a:solidFill>
              </a:rPr>
              <a:t>218 </a:t>
            </a:r>
            <a:r>
              <a:rPr lang="pt-BR" dirty="0" err="1" smtClean="0">
                <a:solidFill>
                  <a:schemeClr val="tx1"/>
                </a:solidFill>
              </a:rPr>
              <a:t>paraciclos</a:t>
            </a:r>
            <a:r>
              <a:rPr lang="pt-BR" dirty="0" smtClean="0">
                <a:solidFill>
                  <a:schemeClr val="tx1"/>
                </a:solidFill>
              </a:rPr>
              <a:t> implantados no 1º. </a:t>
            </a:r>
            <a:r>
              <a:rPr lang="pt-BR" dirty="0" err="1" smtClean="0">
                <a:solidFill>
                  <a:schemeClr val="tx1"/>
                </a:solidFill>
              </a:rPr>
              <a:t>Quad</a:t>
            </a:r>
            <a:r>
              <a:rPr lang="pt-BR" dirty="0" smtClean="0">
                <a:solidFill>
                  <a:schemeClr val="tx1"/>
                </a:solidFill>
              </a:rPr>
              <a:t>./2017</a:t>
            </a:r>
            <a:endParaRPr lang="pt-BR" dirty="0">
              <a:solidFill>
                <a:schemeClr val="tx1"/>
              </a:solidFill>
            </a:endParaRPr>
          </a:p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-112709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Mobilidade Urbana</a:t>
            </a:r>
            <a:endParaRPr lang="pt-BR" sz="4000" b="1" dirty="0"/>
          </a:p>
        </p:txBody>
      </p:sp>
      <p:sp>
        <p:nvSpPr>
          <p:cNvPr id="10" name="Espaço Reservado para Conteúdo 3"/>
          <p:cNvSpPr txBox="1">
            <a:spLocks/>
          </p:cNvSpPr>
          <p:nvPr/>
        </p:nvSpPr>
        <p:spPr>
          <a:xfrm>
            <a:off x="310440" y="1389748"/>
            <a:ext cx="8568952" cy="3335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Font typeface="Arial" pitchFamily="34" charset="0"/>
              <a:buNone/>
            </a:pPr>
            <a:endParaRPr lang="pt-BR" sz="2400" b="1" dirty="0" smtClean="0"/>
          </a:p>
          <a:p>
            <a:pPr marL="0" indent="0">
              <a:spcBef>
                <a:spcPts val="0"/>
              </a:spcBef>
              <a:buNone/>
              <a:defRPr/>
            </a:pPr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397924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03" name="CaixaDeTexto 9"/>
          <p:cNvSpPr txBox="1">
            <a:spLocks noChangeArrowheads="1"/>
          </p:cNvSpPr>
          <p:nvPr/>
        </p:nvSpPr>
        <p:spPr bwMode="auto">
          <a:xfrm>
            <a:off x="323528" y="5805264"/>
            <a:ext cx="13313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SOF, </a:t>
            </a:r>
            <a:r>
              <a:rPr lang="pt-BR" sz="1200" i="1" dirty="0" smtClean="0"/>
              <a:t>SMOBI</a:t>
            </a:r>
            <a:endParaRPr lang="pt-BR" sz="1200" i="1" dirty="0">
              <a:latin typeface="+mn-lt"/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457200" y="-112709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Sustentabilidade Ambiental</a:t>
            </a:r>
            <a:endParaRPr lang="pt-BR" sz="4000" b="1" dirty="0"/>
          </a:p>
        </p:txBody>
      </p:sp>
      <p:sp>
        <p:nvSpPr>
          <p:cNvPr id="13" name="Espaço Reservado para Conteúdo 3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35569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</a:p>
          <a:p>
            <a:pPr marL="0" indent="0">
              <a:buNone/>
            </a:pPr>
            <a:endParaRPr lang="pt-B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pt-BR" sz="2400" dirty="0" smtClean="0"/>
              <a:t>Recuperação das galerias</a:t>
            </a:r>
            <a:r>
              <a:rPr lang="pt-BR" sz="2400" dirty="0"/>
              <a:t> </a:t>
            </a:r>
            <a:r>
              <a:rPr lang="pt-BR" sz="2400" dirty="0" smtClean="0"/>
              <a:t>dos córregos Acaba Mundo, Av. Olinto Meireles, São José, da Serra e Zoológico;</a:t>
            </a:r>
          </a:p>
          <a:p>
            <a:r>
              <a:rPr lang="pt-BR" sz="2400" dirty="0" smtClean="0"/>
              <a:t>Manutenção Preventiva e Corretiva do sistema de monitoramento hidrológico e alerta contra inundações – Córrego Olaria/Jatobá, Canal do Córrego Ressaca, Córrego Túnel/Camarões.</a:t>
            </a:r>
          </a:p>
          <a:p>
            <a:pPr marL="0" indent="0">
              <a:buNone/>
            </a:pPr>
            <a:endParaRPr lang="pt-BR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44926303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03" name="CaixaDeTexto 9"/>
          <p:cNvSpPr txBox="1">
            <a:spLocks noChangeArrowheads="1"/>
          </p:cNvSpPr>
          <p:nvPr/>
        </p:nvSpPr>
        <p:spPr bwMode="auto">
          <a:xfrm>
            <a:off x="323528" y="5805264"/>
            <a:ext cx="168719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SOF, SMOBI, FPM</a:t>
            </a:r>
            <a:endParaRPr lang="pt-BR" sz="1200" i="1" dirty="0">
              <a:latin typeface="+mn-lt"/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457200" y="-112709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Sustentabilidade Ambiental</a:t>
            </a:r>
            <a:endParaRPr lang="pt-BR" sz="4000" b="1" dirty="0"/>
          </a:p>
        </p:txBody>
      </p:sp>
      <p:sp>
        <p:nvSpPr>
          <p:cNvPr id="13" name="Espaço Reservado para Conteúdo 3"/>
          <p:cNvSpPr>
            <a:spLocks noGrp="1"/>
          </p:cNvSpPr>
          <p:nvPr>
            <p:ph idx="1"/>
          </p:nvPr>
        </p:nvSpPr>
        <p:spPr>
          <a:xfrm>
            <a:off x="483584" y="1519489"/>
            <a:ext cx="8075240" cy="35569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None/>
            </a:pPr>
            <a:endParaRPr lang="pt-B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pt-BR" sz="2400" dirty="0" smtClean="0"/>
              <a:t>Manutenção de 78 parques;</a:t>
            </a:r>
          </a:p>
          <a:p>
            <a:r>
              <a:rPr lang="pt-BR" sz="2400" dirty="0" smtClean="0"/>
              <a:t>Tratamento de Fundo de Vale Bacia Córrego Bonsucesso;</a:t>
            </a:r>
          </a:p>
          <a:p>
            <a:r>
              <a:rPr lang="pt-BR" sz="2400" dirty="0" smtClean="0"/>
              <a:t>Recuperação da qualidade da água da Lagoa da Pampulha; limpeza e manutenção da Orla.</a:t>
            </a:r>
            <a:endParaRPr lang="pt-BR" sz="2400" dirty="0"/>
          </a:p>
          <a:p>
            <a:endParaRPr lang="pt-BR" sz="2400" dirty="0" smtClean="0"/>
          </a:p>
          <a:p>
            <a:pPr marL="0" indent="0">
              <a:buNone/>
            </a:pPr>
            <a:endParaRPr lang="pt-BR" sz="2400" b="1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412776"/>
            <a:ext cx="2148114" cy="1502724"/>
          </a:xfrm>
          <a:prstGeom prst="rect">
            <a:avLst/>
          </a:prstGeom>
          <a:ln w="19050">
            <a:solidFill>
              <a:srgbClr val="009900"/>
            </a:solidFill>
          </a:ln>
        </p:spPr>
      </p:pic>
    </p:spTree>
    <p:extLst>
      <p:ext uri="{BB962C8B-B14F-4D97-AF65-F5344CB8AC3E}">
        <p14:creationId xmlns:p14="http://schemas.microsoft.com/office/powerpoint/2010/main" val="3760962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6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704</TotalTime>
  <Words>2133</Words>
  <Application>Microsoft Office PowerPoint</Application>
  <PresentationFormat>Apresentação na tela (4:3)</PresentationFormat>
  <Paragraphs>386</Paragraphs>
  <Slides>40</Slides>
  <Notes>25</Notes>
  <HiddenSlides>0</HiddenSlides>
  <MMClips>0</MMClips>
  <ScaleCrop>false</ScaleCrop>
  <HeadingPairs>
    <vt:vector size="8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Century Gothic</vt:lpstr>
      <vt:lpstr>Tema do Office</vt:lpstr>
      <vt:lpstr>Worksheet</vt:lpstr>
      <vt:lpstr>Apresentação do PowerPoint</vt:lpstr>
      <vt:lpstr>SUMÁRIO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Educação</vt:lpstr>
      <vt:lpstr>Educação</vt:lpstr>
      <vt:lpstr>Saúde</vt:lpstr>
      <vt:lpstr>Saúde</vt:lpstr>
      <vt:lpstr>Segurança</vt:lpstr>
      <vt:lpstr>Segurança</vt:lpstr>
      <vt:lpstr>Segurança</vt:lpstr>
      <vt:lpstr>Desenvolvimento Social e  Esportes</vt:lpstr>
      <vt:lpstr>Desenvolvimento Social e  Esportes</vt:lpstr>
      <vt:lpstr>Cultura</vt:lpstr>
      <vt:lpstr>Habitação e Infraestrutura</vt:lpstr>
      <vt:lpstr>Habitação e Infraestrutura</vt:lpstr>
      <vt:lpstr>Mobilidade Urbana</vt:lpstr>
      <vt:lpstr>Mobilidade Urbana</vt:lpstr>
      <vt:lpstr>Mobilidade Urbana</vt:lpstr>
      <vt:lpstr>Sustentabilidade Ambiental</vt:lpstr>
      <vt:lpstr>Sustentabilidade Ambiental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Breno | Perfil252</dc:creator>
  <cp:lastModifiedBy>JULIANA DINIZ XAVIER DOS SANTOS</cp:lastModifiedBy>
  <cp:revision>102</cp:revision>
  <dcterms:created xsi:type="dcterms:W3CDTF">2017-02-07T13:32:31Z</dcterms:created>
  <dcterms:modified xsi:type="dcterms:W3CDTF">2017-05-29T19:19:54Z</dcterms:modified>
</cp:coreProperties>
</file>