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58" r:id="rId5"/>
    <p:sldId id="265" r:id="rId6"/>
    <p:sldId id="262" r:id="rId7"/>
    <p:sldId id="261" r:id="rId8"/>
    <p:sldId id="260" r:id="rId9"/>
    <p:sldId id="263" r:id="rId10"/>
    <p:sldId id="264" r:id="rId11"/>
    <p:sldId id="268" r:id="rId12"/>
    <p:sldId id="267" r:id="rId13"/>
    <p:sldId id="266" r:id="rId14"/>
    <p:sldId id="269" r:id="rId15"/>
    <p:sldId id="270" r:id="rId16"/>
    <p:sldId id="271" r:id="rId17"/>
    <p:sldId id="276" r:id="rId18"/>
    <p:sldId id="274" r:id="rId19"/>
    <p:sldId id="272" r:id="rId20"/>
    <p:sldId id="273" r:id="rId21"/>
    <p:sldId id="277" r:id="rId22"/>
    <p:sldId id="275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8/2/2023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/>
              <a:t>Audiência Pública</a:t>
            </a:r>
            <a:br>
              <a:rPr lang="pt-BR" dirty="0"/>
            </a:br>
            <a:r>
              <a:rPr lang="pt-BR" dirty="0"/>
              <a:t>GCMBH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/>
              <a:t>02 </a:t>
            </a:r>
            <a:r>
              <a:rPr lang="pt-BR" dirty="0" err="1"/>
              <a:t>ago</a:t>
            </a:r>
            <a:r>
              <a:rPr lang="pt-BR" dirty="0"/>
              <a:t> 23</a:t>
            </a:r>
          </a:p>
        </p:txBody>
      </p:sp>
    </p:spTree>
    <p:extLst>
      <p:ext uri="{BB962C8B-B14F-4D97-AF65-F5344CB8AC3E}">
        <p14:creationId xmlns:p14="http://schemas.microsoft.com/office/powerpoint/2010/main" val="2985096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ATUAÇÃO DA GCMBH</a:t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4636" y="1546412"/>
            <a:ext cx="8160667" cy="429066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44636" y="5837072"/>
            <a:ext cx="8058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Fonte: Relatório de Execução Anual das ações governamentais 2022.</a:t>
            </a:r>
          </a:p>
        </p:txBody>
      </p:sp>
    </p:spTree>
    <p:extLst>
      <p:ext uri="{BB962C8B-B14F-4D97-AF65-F5344CB8AC3E}">
        <p14:creationId xmlns:p14="http://schemas.microsoft.com/office/powerpoint/2010/main" val="2748759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Efetivo GCMBH</a:t>
            </a:r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7577" y="3254189"/>
            <a:ext cx="9967571" cy="120337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97577" y="4558553"/>
            <a:ext cx="8058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Relatório de Execução Anual das ações governamentais 2022.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8763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GCMBH e a Pandemia de Covid-19</a:t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6111" y="2998695"/>
            <a:ext cx="9404723" cy="161007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46111" y="4706472"/>
            <a:ext cx="8058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Fonte: Relatório de Execução Anual das ações governamentais 2022.</a:t>
            </a:r>
          </a:p>
        </p:txBody>
      </p:sp>
    </p:spTree>
    <p:extLst>
      <p:ext uri="{BB962C8B-B14F-4D97-AF65-F5344CB8AC3E}">
        <p14:creationId xmlns:p14="http://schemas.microsoft.com/office/powerpoint/2010/main" val="287807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433000" y="1199235"/>
            <a:ext cx="8638848" cy="1503624"/>
          </a:xfrm>
        </p:spPr>
        <p:txBody>
          <a:bodyPr/>
          <a:lstStyle/>
          <a:p>
            <a:r>
              <a:rPr lang="pt-BR" b="1" dirty="0"/>
              <a:t>Enfraquecimento Remuneratório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935" y="2133599"/>
            <a:ext cx="3356977" cy="335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95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Enfraquecimento Remuneratório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501561"/>
              </p:ext>
            </p:extLst>
          </p:nvPr>
        </p:nvGraphicFramePr>
        <p:xfrm>
          <a:off x="3281082" y="1530896"/>
          <a:ext cx="4773705" cy="43012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2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7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3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 dirty="0">
                          <a:effectLst/>
                        </a:rPr>
                        <a:t>Inflação</a:t>
                      </a:r>
                      <a:endParaRPr lang="pt-BR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29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 dirty="0">
                          <a:effectLst/>
                        </a:rPr>
                        <a:t> Ano</a:t>
                      </a:r>
                      <a:endParaRPr lang="pt-BR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 dirty="0">
                          <a:effectLst/>
                        </a:rPr>
                        <a:t>Brasil/IBGE</a:t>
                      </a:r>
                      <a:endParaRPr lang="pt-BR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 dirty="0">
                          <a:effectLst/>
                        </a:rPr>
                        <a:t>BH/</a:t>
                      </a:r>
                      <a:r>
                        <a:rPr lang="pt-BR" sz="2100" dirty="0" err="1">
                          <a:effectLst/>
                        </a:rPr>
                        <a:t>Ipead</a:t>
                      </a:r>
                      <a:endParaRPr lang="pt-BR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 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2023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--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--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2022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5,79%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6,33%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2021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10,06%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9,63%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2020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4,52%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5,03%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76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2019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4,31%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4,59%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2018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3,75%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3,94%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 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 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 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67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Acumulado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>
                          <a:effectLst/>
                        </a:rPr>
                        <a:t>31,70%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100" dirty="0">
                          <a:effectLst/>
                        </a:rPr>
                        <a:t>33,10%</a:t>
                      </a:r>
                      <a:endParaRPr lang="pt-BR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574" marR="85574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3252579" y="5876364"/>
            <a:ext cx="21900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IBGE-IPEAD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1252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691741"/>
              </p:ext>
            </p:extLst>
          </p:nvPr>
        </p:nvGraphicFramePr>
        <p:xfrm>
          <a:off x="1021977" y="1579486"/>
          <a:ext cx="8423740" cy="40158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1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16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1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696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Reajuste concedido pela PBH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96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 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ref.2022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5,93%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pago em Agosto/23 - folha Julho/23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35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ref.2021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10,80%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pago em outubro/22 - média: 10,8%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8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ref.2020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0,00%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Proibição de reajuste LC 173/20 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35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ref.2019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7,20%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3,73% em 1 jan/20 e 3,30% em 01 dez/20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4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ref.2018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2,43%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Pago retroativo a Agosto/18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86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pt-BR" sz="2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pt-BR" sz="2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pt-BR" sz="2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61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Acumulado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>
                          <a:effectLst/>
                        </a:rPr>
                        <a:t>28,88%</a:t>
                      </a:r>
                      <a:endParaRPr lang="pt-BR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900" dirty="0">
                          <a:effectLst/>
                        </a:rPr>
                        <a:t> </a:t>
                      </a:r>
                      <a:endParaRPr lang="pt-BR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6" marR="86196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Enfraquecimento Remuneratório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95081" y="5661210"/>
            <a:ext cx="21900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pbh.gov.br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3894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37983" y="1783977"/>
            <a:ext cx="6050524" cy="1400530"/>
          </a:xfrm>
        </p:spPr>
        <p:txBody>
          <a:bodyPr/>
          <a:lstStyle/>
          <a:p>
            <a:pPr algn="ctr"/>
            <a:r>
              <a:rPr lang="pt-BR" b="1" dirty="0"/>
              <a:t>ESTRUTURAÇÃO FÍSICO-OPERACIONAL</a:t>
            </a:r>
            <a:br>
              <a:rPr lang="pt-BR" dirty="0"/>
            </a:b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6332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 </a:t>
            </a: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b="1" dirty="0"/>
              <a:t>Superávit Financeiro e Orçamentário</a:t>
            </a:r>
            <a:br>
              <a:rPr lang="pt-BR" dirty="0"/>
            </a:b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7071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9679707"/>
              </p:ext>
            </p:extLst>
          </p:nvPr>
        </p:nvGraphicFramePr>
        <p:xfrm>
          <a:off x="871286" y="2319482"/>
          <a:ext cx="10007385" cy="15216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30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82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3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3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3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60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523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Superávit Orçamentário PBH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2018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2019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2020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2021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2022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4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Valor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R$         159.706.000,00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R$         109.000.000,00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R$         390.000.000,00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R$            63.700.000,00</a:t>
                      </a:r>
                      <a:endParaRPr lang="pt-BR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R$         485.300.000,00</a:t>
                      </a:r>
                      <a:endParaRPr lang="pt-BR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565" marR="6956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793377" y="4007223"/>
            <a:ext cx="10125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Fonte: Relatório de Execução Anual de ações governamentais: 2018-2022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3165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1112648" y="3402106"/>
            <a:ext cx="8606118" cy="900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sz="3000" b="1" dirty="0"/>
              <a:t>Superávit orçamentário acumulado 2018-2022: </a:t>
            </a:r>
            <a:br>
              <a:rPr lang="pt-BR" b="1" dirty="0"/>
            </a:br>
            <a:br>
              <a:rPr lang="pt-BR" b="1" dirty="0"/>
            </a:br>
            <a:r>
              <a:rPr lang="pt-BR" b="1" dirty="0"/>
              <a:t>     R$ 1.207.706.000,00 (1,2 bilhão)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046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5954611"/>
              </p:ext>
            </p:extLst>
          </p:nvPr>
        </p:nvGraphicFramePr>
        <p:xfrm>
          <a:off x="995083" y="2326341"/>
          <a:ext cx="10515600" cy="16771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9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6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5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44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44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56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672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Superávit Financeiro PBH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2018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2019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2020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2021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2022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98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Valor 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600" dirty="0">
                          <a:effectLst/>
                        </a:rPr>
                        <a:t>R$ 622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Milhões</a:t>
                      </a:r>
                      <a:r>
                        <a:rPr lang="pt-BR" sz="2600" dirty="0">
                          <a:effectLst/>
                        </a:rPr>
                        <a:t>  </a:t>
                      </a:r>
                      <a:r>
                        <a:rPr lang="pt-BR" sz="1600" dirty="0">
                          <a:effectLst/>
                        </a:rPr>
                        <a:t>  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600" dirty="0">
                          <a:effectLst/>
                        </a:rPr>
                        <a:t>R$ 720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Milhões</a:t>
                      </a:r>
                      <a:r>
                        <a:rPr lang="pt-BR" sz="2600" dirty="0">
                          <a:effectLst/>
                        </a:rPr>
                        <a:t>  </a:t>
                      </a:r>
                      <a:endParaRPr lang="pt-BR" sz="2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b="0" dirty="0">
                          <a:effectLst/>
                        </a:rPr>
                        <a:t> </a:t>
                      </a:r>
                      <a:r>
                        <a:rPr lang="pt-BR" sz="2600" b="0" dirty="0">
                          <a:effectLst/>
                        </a:rPr>
                        <a:t>R$</a:t>
                      </a:r>
                      <a:r>
                        <a:rPr lang="pt-BR" sz="2600" b="0" baseline="0" dirty="0">
                          <a:effectLst/>
                        </a:rPr>
                        <a:t> </a:t>
                      </a:r>
                      <a:r>
                        <a:rPr lang="pt-BR" sz="2600" b="0" dirty="0">
                          <a:effectLst/>
                        </a:rPr>
                        <a:t>1,03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b="0" dirty="0">
                          <a:effectLst/>
                        </a:rPr>
                        <a:t>Bilhão</a:t>
                      </a:r>
                      <a:r>
                        <a:rPr lang="pt-BR" sz="2600" b="0" dirty="0">
                          <a:effectLst/>
                        </a:rPr>
                        <a:t> </a:t>
                      </a:r>
                      <a:endParaRPr lang="pt-BR" sz="2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600" b="0" dirty="0">
                          <a:effectLst/>
                        </a:rPr>
                        <a:t>R$</a:t>
                      </a:r>
                      <a:r>
                        <a:rPr lang="pt-BR" sz="2600" b="0" baseline="0" dirty="0">
                          <a:effectLst/>
                        </a:rPr>
                        <a:t> </a:t>
                      </a:r>
                      <a:r>
                        <a:rPr lang="pt-BR" sz="2600" b="0" dirty="0">
                          <a:effectLst/>
                        </a:rPr>
                        <a:t>1,45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b="0" dirty="0">
                          <a:effectLst/>
                        </a:rPr>
                        <a:t>Bilhão</a:t>
                      </a:r>
                      <a:r>
                        <a:rPr lang="pt-BR" sz="2600" b="0" dirty="0">
                          <a:effectLst/>
                        </a:rPr>
                        <a:t> </a:t>
                      </a:r>
                      <a:endParaRPr lang="pt-BR" sz="2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600" dirty="0">
                          <a:effectLst/>
                        </a:rPr>
                        <a:t> R$ 1,68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Bilhão</a:t>
                      </a:r>
                      <a:r>
                        <a:rPr lang="pt-BR" sz="2600" dirty="0">
                          <a:effectLst/>
                        </a:rPr>
                        <a:t> </a:t>
                      </a:r>
                      <a:endParaRPr lang="pt-BR" sz="2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131" marR="82131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948870" y="4168588"/>
            <a:ext cx="87992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Notas explicativas às demonstrações contábeis de 2019, 2020, 2021 e </a:t>
            </a:r>
          </a:p>
          <a:p>
            <a:r>
              <a:rPr lang="pt-BR" dirty="0"/>
              <a:t>Relatório Contábil de Propósito geral 2022.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53230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1045413" y="3859306"/>
            <a:ext cx="8606118" cy="900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sz="3000" b="1" dirty="0"/>
              <a:t>Superávit financeiro acumulado 2018-2022 (descontado o RPPS): </a:t>
            </a:r>
            <a:br>
              <a:rPr lang="pt-BR" b="1" dirty="0"/>
            </a:br>
            <a:br>
              <a:rPr lang="pt-BR" b="1" dirty="0"/>
            </a:br>
            <a:r>
              <a:rPr lang="pt-BR" b="1" dirty="0"/>
              <a:t>   R$ 5.502.000.000,00 (5,5 bilhões)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3099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6696208"/>
              </p:ext>
            </p:extLst>
          </p:nvPr>
        </p:nvGraphicFramePr>
        <p:xfrm>
          <a:off x="377933" y="1344707"/>
          <a:ext cx="10944488" cy="45514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51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8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73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9562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Descrição</a:t>
                      </a:r>
                      <a:endParaRPr lang="pt-BR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ANO REFERÊNCIA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62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2018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2019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2020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2021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2022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2023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2024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2025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625">
                <a:tc gridSpan="9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 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8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PPAG SMSP (Despesa por Função) (1)</a:t>
                      </a:r>
                      <a:endParaRPr lang="pt-BR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163.074.614,00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187.021.320,00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224.629.114,00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230.714.422,00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243.170.148,00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278.637.585,00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300.922.223,00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320.115.895,00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625">
                <a:tc gridSpan="9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 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38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Despesa Fixada/ SMSP (2)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163.074.614,00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187.021.320,00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224.629.114,00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217.516.925,00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243.170.148,00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253.885.627,00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266.135.758,00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278.985.466,00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38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Despesa Realizada PPAG (SMSP) (3)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160.614.168,18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179.804.212,39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215.999.521,09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217.516.925,00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218.287.665,00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                     -  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               -  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               -  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5625">
                <a:tc gridSpan="9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 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8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Diferença (1) e (3) R$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2.460.445,82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7.217.107,61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8.629.592,91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13.197.497,00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24.882.483,00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                     -  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               -  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 R$                             -   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58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Diferença % (1) e (3)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1,51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3,86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3,84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5,72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10,23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0,00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0,00</a:t>
                      </a:r>
                      <a:endParaRPr lang="pt-BR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0,00</a:t>
                      </a:r>
                      <a:endParaRPr lang="pt-BR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879" marR="53879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90250" y="5947738"/>
            <a:ext cx="852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Despesa por função SEGURANÇA PÚBLICA. Fonte: Portal da Transparência</a:t>
            </a:r>
          </a:p>
        </p:txBody>
      </p:sp>
    </p:spTree>
    <p:extLst>
      <p:ext uri="{BB962C8B-B14F-4D97-AF65-F5344CB8AC3E}">
        <p14:creationId xmlns:p14="http://schemas.microsoft.com/office/powerpoint/2010/main" val="1658339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68142" y="1957961"/>
            <a:ext cx="9404723" cy="1400530"/>
          </a:xfrm>
        </p:spPr>
        <p:txBody>
          <a:bodyPr/>
          <a:lstStyle/>
          <a:p>
            <a:pPr algn="ctr"/>
            <a:r>
              <a:rPr lang="pt-BR" b="1" dirty="0"/>
              <a:t>IMPACTO FINANCEIRO</a:t>
            </a: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b="1" dirty="0"/>
              <a:t>Recomposição dos Níveis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218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0725506"/>
              </p:ext>
            </p:extLst>
          </p:nvPr>
        </p:nvGraphicFramePr>
        <p:xfrm>
          <a:off x="646111" y="2647324"/>
          <a:ext cx="11181083" cy="27003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1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09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1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81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12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63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968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0087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</a:rPr>
                        <a:t>Impacto Financeiro com a reposição dos níveis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ANO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76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2023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2024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2025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2026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2027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2028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2029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</a:rPr>
                        <a:t>Atual Sem Reposição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     206.224.880,29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214.075.344,97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223.597.293,68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225.321.407,69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233.404.669,76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233.404.669,76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R$ 236.675.280,70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Com Reposição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230.772.364,64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243.088.723,19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244.377.500,15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253.066.302,11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253.066.302,11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R$ 255.911.520,94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0879">
                <a:tc gridSpan="8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 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48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Impacto - Previsão*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   16.697.019,66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   19.491.429,51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   19.056.092,47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   19.661.632,35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</a:rPr>
                        <a:t> R$      19.661.632,35 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</a:rPr>
                        <a:t> R$    19.236.240,24 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178" marR="64178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646111" y="5459506"/>
            <a:ext cx="7915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Portal da Transparência e tabela de vencimentos da GCMBH.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15413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Espaço Reservado para Conteú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424934"/>
              </p:ext>
            </p:extLst>
          </p:nvPr>
        </p:nvGraphicFramePr>
        <p:xfrm>
          <a:off x="753035" y="2409257"/>
          <a:ext cx="9466730" cy="2149744"/>
        </p:xfrm>
        <a:graphic>
          <a:graphicData uri="http://schemas.openxmlformats.org/drawingml/2006/table">
            <a:tbl>
              <a:tblPr/>
              <a:tblGrid>
                <a:gridCol w="39130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7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26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027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Relatório de Gestão Fiscal (RGF) - EXECUTIVO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ANO REFERÊNCIA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27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276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Percentual despesa total (base RCL)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42,69%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42,45%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41,85%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37,94%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39,67%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276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1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Limite Máximo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276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Limite de Alerta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48,60%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48,60%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48,60%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48,60%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48,60%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646111" y="4666129"/>
            <a:ext cx="6575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Relatório de Gestão Fiscal (RGF) 2022 - EXECUTIVO</a:t>
            </a:r>
          </a:p>
        </p:txBody>
      </p:sp>
    </p:spTree>
    <p:extLst>
      <p:ext uri="{BB962C8B-B14F-4D97-AF65-F5344CB8AC3E}">
        <p14:creationId xmlns:p14="http://schemas.microsoft.com/office/powerpoint/2010/main" val="3682172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8999021"/>
              </p:ext>
            </p:extLst>
          </p:nvPr>
        </p:nvGraphicFramePr>
        <p:xfrm>
          <a:off x="1191460" y="2487705"/>
          <a:ext cx="9374286" cy="1301986"/>
        </p:xfrm>
        <a:graphic>
          <a:graphicData uri="http://schemas.openxmlformats.org/drawingml/2006/table">
            <a:tbl>
              <a:tblPr/>
              <a:tblGrid>
                <a:gridCol w="4687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7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0993"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Impacto dos níveis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0,13%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993"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Níveis + RGF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39,80%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062318" y="3899647"/>
            <a:ext cx="6575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Relatório de Gestão Fiscal (RGF) 2022 - EXECUTIVO</a:t>
            </a:r>
          </a:p>
        </p:txBody>
      </p:sp>
    </p:spTree>
    <p:extLst>
      <p:ext uri="{BB962C8B-B14F-4D97-AF65-F5344CB8AC3E}">
        <p14:creationId xmlns:p14="http://schemas.microsoft.com/office/powerpoint/2010/main" val="2436560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068142" y="1957961"/>
            <a:ext cx="9404723" cy="1400530"/>
          </a:xfrm>
        </p:spPr>
        <p:txBody>
          <a:bodyPr/>
          <a:lstStyle/>
          <a:p>
            <a:pPr algn="ctr"/>
            <a:r>
              <a:rPr lang="pt-BR" b="1" dirty="0"/>
              <a:t>IMPACTO FINANCEIRO</a:t>
            </a:r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b="1" dirty="0"/>
              <a:t>Férias-Prêmio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40084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5138533"/>
              </p:ext>
            </p:extLst>
          </p:nvPr>
        </p:nvGraphicFramePr>
        <p:xfrm>
          <a:off x="865909" y="1990165"/>
          <a:ext cx="10220296" cy="28058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144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6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58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801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63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227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 ANO 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2006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2008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2011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0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Meses de férias-prêmio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3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9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6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4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Valor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R$          13.449.773,07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R$      58.926.302,30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R$      18.462.479,06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227">
                <a:tc grid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 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6452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Impacto - Previsão*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 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 R$      90.838.554,42 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9044" marR="79044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807476" y="4948518"/>
            <a:ext cx="7915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Portal da Transparência e tabela de vencimentos da GCMBH.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50444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3138784"/>
              </p:ext>
            </p:extLst>
          </p:nvPr>
        </p:nvGraphicFramePr>
        <p:xfrm>
          <a:off x="1191460" y="2487705"/>
          <a:ext cx="9374286" cy="1301986"/>
        </p:xfrm>
        <a:graphic>
          <a:graphicData uri="http://schemas.openxmlformats.org/drawingml/2006/table">
            <a:tbl>
              <a:tblPr/>
              <a:tblGrid>
                <a:gridCol w="4687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7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0993"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Impacto das</a:t>
                      </a:r>
                      <a:r>
                        <a:rPr lang="pt-BR" sz="27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férias-prêmio</a:t>
                      </a:r>
                      <a:endParaRPr lang="pt-BR" sz="27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0,66%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993"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Férias + Níveis + RGF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7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40,46%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IMPACTO FINANCEIRO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062318" y="3899647"/>
            <a:ext cx="6575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Fonte: Relatório de Gestão Fiscal (RGF) 2022 - EXECUTIVO</a:t>
            </a:r>
          </a:p>
        </p:txBody>
      </p:sp>
    </p:spTree>
    <p:extLst>
      <p:ext uri="{BB962C8B-B14F-4D97-AF65-F5344CB8AC3E}">
        <p14:creationId xmlns:p14="http://schemas.microsoft.com/office/powerpoint/2010/main" val="1491403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2282" y="2254624"/>
            <a:ext cx="8256495" cy="1400530"/>
          </a:xfrm>
        </p:spPr>
        <p:txBody>
          <a:bodyPr/>
          <a:lstStyle/>
          <a:p>
            <a:r>
              <a:rPr lang="pt-BR" sz="5000" dirty="0"/>
              <a:t>A Guarda é realmente </a:t>
            </a:r>
            <a:r>
              <a:rPr lang="pt-BR" sz="5000" b="1" dirty="0">
                <a:solidFill>
                  <a:srgbClr val="FF0000"/>
                </a:solidFill>
                <a:highlight>
                  <a:srgbClr val="FFFF00"/>
                </a:highlight>
              </a:rPr>
              <a:t>IMPORTANTE</a:t>
            </a:r>
            <a:r>
              <a:rPr lang="pt-BR" sz="5000" dirty="0"/>
              <a:t> para a PBH?</a:t>
            </a:r>
          </a:p>
        </p:txBody>
      </p:sp>
    </p:spTree>
    <p:extLst>
      <p:ext uri="{BB962C8B-B14F-4D97-AF65-F5344CB8AC3E}">
        <p14:creationId xmlns:p14="http://schemas.microsoft.com/office/powerpoint/2010/main" val="41111969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06923" y="2900083"/>
            <a:ext cx="6680543" cy="1400530"/>
          </a:xfrm>
        </p:spPr>
        <p:txBody>
          <a:bodyPr/>
          <a:lstStyle/>
          <a:p>
            <a:r>
              <a:rPr lang="pt-BR" sz="10000" dirty="0">
                <a:latin typeface="BadaBoom BB" panose="020B0603050302020204" pitchFamily="34" charset="0"/>
              </a:rPr>
              <a:t>OBRIGADO!</a:t>
            </a:r>
          </a:p>
        </p:txBody>
      </p:sp>
    </p:spTree>
    <p:extLst>
      <p:ext uri="{BB962C8B-B14F-4D97-AF65-F5344CB8AC3E}">
        <p14:creationId xmlns:p14="http://schemas.microsoft.com/office/powerpoint/2010/main" val="767450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392</TotalTime>
  <Words>869</Words>
  <Application>Microsoft Office PowerPoint</Application>
  <PresentationFormat>Widescreen</PresentationFormat>
  <Paragraphs>257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BadaBoom BB</vt:lpstr>
      <vt:lpstr>Calibri</vt:lpstr>
      <vt:lpstr>Century Gothic</vt:lpstr>
      <vt:lpstr>Times New Roman</vt:lpstr>
      <vt:lpstr>Wingdings 3</vt:lpstr>
      <vt:lpstr>Íon</vt:lpstr>
      <vt:lpstr>Audiência Pública GCMBH</vt:lpstr>
      <vt:lpstr>ATUAÇÃO DA GCMBH </vt:lpstr>
      <vt:lpstr>Efetivo GCMBH</vt:lpstr>
      <vt:lpstr>GCMBH e a Pandemia de Covid-19 </vt:lpstr>
      <vt:lpstr>Enfraquecimento Remuneratório</vt:lpstr>
      <vt:lpstr>Enfraquecimento Remuneratório</vt:lpstr>
      <vt:lpstr>Enfraquecimento Remuneratório</vt:lpstr>
      <vt:lpstr>ESTRUTURAÇÃO FÍSICO-OPERACIONAL  </vt:lpstr>
      <vt:lpstr>IMPACTO FINANCEIRO    Superávit Financeiro e Orçamentário  </vt:lpstr>
      <vt:lpstr>IMPACTO FINANCEIRO</vt:lpstr>
      <vt:lpstr>IMPACTO FINANCEIRO   Superávit orçamentário acumulado 2018-2022:        R$ 1.207.706.000,00 (1,2 bilhão) </vt:lpstr>
      <vt:lpstr>IMPACTO FINANCEIRO</vt:lpstr>
      <vt:lpstr>IMPACTO FINANCEIRO   Superávit financeiro acumulado 2018-2022 (descontado o RPPS):      R$ 5.502.000.000,00 (5,5 bilhões) </vt:lpstr>
      <vt:lpstr>IMPACTO FINANCEIRO</vt:lpstr>
      <vt:lpstr>IMPACTO FINANCEIRO   Recomposição dos Níveis</vt:lpstr>
      <vt:lpstr>IMPACTO FINANCEIRO</vt:lpstr>
      <vt:lpstr>IMPACTO FINANCEIRO</vt:lpstr>
      <vt:lpstr>IMPACTO FINANCEIRO</vt:lpstr>
      <vt:lpstr>IMPACTO FINANCEIRO   Férias-Prêmio</vt:lpstr>
      <vt:lpstr>IMPACTO FINANCEIRO</vt:lpstr>
      <vt:lpstr>IMPACTO FINANCEIRO</vt:lpstr>
      <vt:lpstr>A Guarda é realmente IMPORTANTE para a PBH?</vt:lpstr>
      <vt:lpstr>OBRIGADO!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Audiência Pública GCMBH</dc:title>
  <dc:creator>Washington</dc:creator>
  <cp:lastModifiedBy>WASHINGTON LUIZ SILVA COSTA PR080428</cp:lastModifiedBy>
  <cp:revision>70</cp:revision>
  <dcterms:created xsi:type="dcterms:W3CDTF">2023-08-01T12:58:49Z</dcterms:created>
  <dcterms:modified xsi:type="dcterms:W3CDTF">2023-08-02T14:13:27Z</dcterms:modified>
</cp:coreProperties>
</file>