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89" r:id="rId2"/>
    <p:sldId id="298" r:id="rId3"/>
    <p:sldId id="385" r:id="rId4"/>
    <p:sldId id="386" r:id="rId5"/>
    <p:sldId id="387" r:id="rId6"/>
    <p:sldId id="301" r:id="rId7"/>
    <p:sldId id="388" r:id="rId8"/>
    <p:sldId id="283" r:id="rId9"/>
    <p:sldId id="264" r:id="rId10"/>
    <p:sldId id="260" r:id="rId11"/>
    <p:sldId id="276" r:id="rId12"/>
    <p:sldId id="284" r:id="rId13"/>
    <p:sldId id="256" r:id="rId14"/>
    <p:sldId id="275" r:id="rId15"/>
    <p:sldId id="285" r:id="rId16"/>
    <p:sldId id="279" r:id="rId17"/>
    <p:sldId id="280" r:id="rId18"/>
    <p:sldId id="261" r:id="rId19"/>
    <p:sldId id="262" r:id="rId20"/>
    <p:sldId id="274" r:id="rId21"/>
    <p:sldId id="263" r:id="rId22"/>
    <p:sldId id="288" r:id="rId23"/>
    <p:sldId id="267" r:id="rId24"/>
    <p:sldId id="286" r:id="rId25"/>
    <p:sldId id="257" r:id="rId26"/>
    <p:sldId id="272" r:id="rId27"/>
    <p:sldId id="273" r:id="rId28"/>
    <p:sldId id="278" r:id="rId29"/>
    <p:sldId id="269" r:id="rId30"/>
    <p:sldId id="268" r:id="rId31"/>
    <p:sldId id="270" r:id="rId32"/>
    <p:sldId id="271" r:id="rId33"/>
    <p:sldId id="281" r:id="rId34"/>
    <p:sldId id="282" r:id="rId35"/>
    <p:sldId id="291" r:id="rId36"/>
    <p:sldId id="383" r:id="rId37"/>
    <p:sldId id="372" r:id="rId38"/>
    <p:sldId id="368" r:id="rId39"/>
    <p:sldId id="296" r:id="rId40"/>
    <p:sldId id="384" r:id="rId41"/>
    <p:sldId id="290" r:id="rId4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457" autoAdjust="0"/>
  </p:normalViewPr>
  <p:slideViewPr>
    <p:cSldViewPr snapToGrid="0">
      <p:cViewPr varScale="1">
        <p:scale>
          <a:sx n="59" d="100"/>
          <a:sy n="59" d="100"/>
        </p:scale>
        <p:origin x="924" y="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8F8035-A48D-4F97-A73D-8D48E91E22D1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E7A90-4199-4F7F-93AD-C871C7C06E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043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37E3D-2E68-4D4B-8FEC-1D7C619F0876}" type="slidenum">
              <a:rPr lang="pt-BR" smtClean="0"/>
              <a:pPr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C7D1A-7E74-42B6-9D4B-B13D26A11712}" type="slidenum">
              <a:rPr lang="pt-BR" smtClean="0"/>
              <a:pPr/>
              <a:t>6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A56E80-5B0B-4B86-A272-C7707602D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6DA277-6DAC-428B-B0F9-EE732E9FCC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2B6CF92-B6B8-4FA7-B6C9-1C34A30AB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EABA345-D58F-440E-B194-532FB38E6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323932E-81A0-488D-A49C-3211E654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6409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A8506B-41A5-4B6C-BC5C-B7211F993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0EC6702-88E5-4058-B0D6-94DBC7E11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3AEF7E0-5265-4F72-874D-FE85F542A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54B0FFE-D472-48D2-B38F-852E32255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96C9143-D160-4E61-8F95-B186C081A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97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CB0C8A-0D3C-4453-BE4C-18C5A7008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622BB61-6494-4588-8311-2989AE58F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49D1F8B-754F-4F69-AC0F-F8E0A513F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E9EA61A-0434-4FFB-925D-AF165FB94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AC0B47C-7151-40B1-BC2C-0FDDA0CEE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160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74B06B-EB88-44E4-84C3-383F7CAD7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087A28F-EFC0-4C59-B086-19EDA202F9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FE1D80E-0C4F-41DC-A601-9E9E182FDA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A0E9EB1-A481-408C-AEBA-A1A3E58B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914FDB0-E198-43E1-88BA-24A31DC70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ED5A49F-C450-4041-B24B-F0745115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423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6E64AD-2D04-4203-A33D-5FCD1F968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584C095-8D15-4135-9DFB-339779570A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C391BBF-19AD-4BD5-A453-94293EFF5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ADC3BFE-C97D-40C7-82E5-A6426F679C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E160122-0B76-4AC3-A6F4-14E82D7B01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19210EF-935A-4785-B718-92FD086BE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488AB49-4D98-4DAA-A696-2211996FD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8CA50A2-4B0C-40E5-A4F6-4471B190B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6947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6617EF-59A2-4D83-9722-C4812B70C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61F03C3-31C0-4DF3-93DF-428E946DF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5A621A6-AF02-4C02-89B6-517719C6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E4096DB-4B14-4F67-9460-15176579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200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47480C5-EF67-4B25-A264-AFB7710B8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2E25DA57-0535-41B2-BF0D-5924230F4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4392E91-0F88-4689-B8B4-863B65BF8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655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4D23A5-384E-46D8-91B9-7946AFBF1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54A84E2-E779-4173-BB9F-4D27B7644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709DBCF-E3BD-4BBD-B746-94A459861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5FCAFAC-A166-49B3-867E-36E15B58A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14033E7-0B01-458E-B520-FEC17B0B1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B5E9AFC-BC35-48D5-B0D8-2D13C9555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068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7E95CE-EC6D-4420-B647-663B9754E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C29BB29C-61D0-4919-BC78-0779D32CE9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7E746FC-B29B-4C5C-B49F-1D892DC811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DE0DAF5-BD8F-4FCA-88C0-CB4B2AEA0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15D9F11-BA0B-413B-833A-1314FD610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3CE2B9F-8A99-44AB-8BF8-7185F5BA9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791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56DDA7-1E64-4F74-BC52-9664C0FE5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20A80D8-5A4A-4470-A246-750C5456D4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C3649F6-549F-4F9D-B43B-C3F35B402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121FDC0-87DC-4FFE-A869-9FA1B077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B9DDFE1-BCE0-4DA3-8616-FA0666DB8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9315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A5EDD14-37E8-4E50-ADEB-09BD7EDB01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04748A0-7476-453E-B029-1272A3F06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081AA97-5A4B-41A4-BC5C-1E8378A67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D83031E-A9AC-447D-99C0-FE4D17F04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CAE942F-ECF7-4F62-8C90-07E9CB298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1995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2547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FE8ED50A-7EAA-4195-AC87-50E3AC2F1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603C0CA-25CD-42A1-82A8-AF4A805C9F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A4AB936-5D52-40C4-B0FC-C5EEDA93D4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E5089-46B6-404E-A261-1DDBF2676BEA}" type="datetimeFigureOut">
              <a:rPr lang="pt-BR" smtClean="0"/>
              <a:t>01/09/2022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7BC2D54-CB83-4FE8-BC0E-A7B2FCCD28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B73FC56-C0A9-4D8F-B5CB-7E80E30C8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ED671-6BA3-4247-9C7E-C601520884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2053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>
            <a:extLst>
              <a:ext uri="{FF2B5EF4-FFF2-40B4-BE49-F238E27FC236}">
                <a16:creationId xmlns:a16="http://schemas.microsoft.com/office/drawing/2014/main" id="{07B2E80A-86E0-410B-A3AC-705EEF01E6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37"/>
          <a:stretch/>
        </p:blipFill>
        <p:spPr bwMode="auto">
          <a:xfrm>
            <a:off x="21769" y="-2"/>
            <a:ext cx="12455679" cy="682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m para floresta tropical icone"/>
          <p:cNvPicPr>
            <a:picLocks noChangeAspect="1" noChangeArrowheads="1"/>
          </p:cNvPicPr>
          <p:nvPr/>
        </p:nvPicPr>
        <p:blipFill>
          <a:blip r:embed="rId2" cstate="print"/>
          <a:srcRect b="7541"/>
          <a:stretch>
            <a:fillRect/>
          </a:stretch>
        </p:blipFill>
        <p:spPr bwMode="auto">
          <a:xfrm>
            <a:off x="1487488" y="-76087"/>
            <a:ext cx="9180512" cy="5654297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524000" y="5808327"/>
            <a:ext cx="9144000" cy="576064"/>
          </a:xfrm>
          <a:prstGeom prst="rect">
            <a:avLst/>
          </a:prstGeom>
          <a:solidFill>
            <a:srgbClr val="2D4612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524000" y="6597352"/>
            <a:ext cx="9180512" cy="266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063552" y="5301208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dirty="0">
                <a:solidFill>
                  <a:schemeClr val="bg1"/>
                </a:solidFill>
              </a:rPr>
              <a:t>Infraestrutura verde </a:t>
            </a:r>
          </a:p>
        </p:txBody>
      </p:sp>
      <p:cxnSp>
        <p:nvCxnSpPr>
          <p:cNvPr id="10" name="Conector reto 9"/>
          <p:cNvCxnSpPr>
            <a:stCxn id="5" idx="1"/>
            <a:endCxn id="5" idx="3"/>
          </p:cNvCxnSpPr>
          <p:nvPr/>
        </p:nvCxnSpPr>
        <p:spPr>
          <a:xfrm>
            <a:off x="1524000" y="6730552"/>
            <a:ext cx="9180512" cy="0"/>
          </a:xfrm>
          <a:prstGeom prst="line">
            <a:avLst/>
          </a:prstGeom>
          <a:ln w="412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6" name="Picture 4" descr="Resultado de imagem para logo pbh 2019"/>
          <p:cNvPicPr>
            <a:picLocks noChangeAspect="1" noChangeArrowheads="1"/>
          </p:cNvPicPr>
          <p:nvPr/>
        </p:nvPicPr>
        <p:blipFill>
          <a:blip r:embed="rId3" cstate="print"/>
          <a:srcRect l="27677" t="6825" r="26634" b="18094"/>
          <a:stretch>
            <a:fillRect/>
          </a:stretch>
        </p:blipFill>
        <p:spPr bwMode="auto">
          <a:xfrm>
            <a:off x="5303912" y="1589878"/>
            <a:ext cx="1728192" cy="2055147"/>
          </a:xfrm>
          <a:prstGeom prst="rect">
            <a:avLst/>
          </a:prstGeom>
          <a:solidFill>
            <a:schemeClr val="accent1"/>
          </a:soli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847528" y="404664"/>
            <a:ext cx="835292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Com o aumento do efeito estufa e aquecimento global, as mudanças do clima já se transformaram em real emergência. </a:t>
            </a:r>
          </a:p>
          <a:p>
            <a:pPr marL="514350" indent="-514350" algn="just">
              <a:buFont typeface="+mj-lt"/>
              <a:buAutoNum type="arabicPeriod"/>
            </a:pPr>
            <a:endParaRPr lang="pt-BR" sz="28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O nível de vulnerabilidade da população aumentou consideravelmente frente à ameaça de eventos extremos.</a:t>
            </a:r>
          </a:p>
          <a:p>
            <a:pPr marL="514350" indent="-514350" algn="just">
              <a:buFont typeface="+mj-lt"/>
              <a:buAutoNum type="arabicPeriod"/>
            </a:pPr>
            <a:endParaRPr lang="pt-BR" sz="28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Chuvas torrenciais de volumes superiores a 180 mm em poucas horas causaram danos severos. </a:t>
            </a:r>
          </a:p>
          <a:p>
            <a:pPr marL="514350" indent="-514350" algn="just">
              <a:buFont typeface="+mj-lt"/>
              <a:buAutoNum type="arabicPeriod"/>
            </a:pPr>
            <a:endParaRPr lang="pt-BR" sz="28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pt-BR" sz="2800" b="1" dirty="0">
                <a:solidFill>
                  <a:schemeClr val="accent3">
                    <a:lumMod val="75000"/>
                  </a:schemeClr>
                </a:solidFill>
              </a:rPr>
              <a:t>Perda de vidas e prejuízos revelam a necessidade de se utilizar todos os meios disponíveis para aumentar a resiliência da cidade.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ttps://lh3.googleusercontent.com/n-Mk2vddYjMH4z3yIVe0g23CEKQ0RcldmGffsQLKbnI_Ck1bJwgNmr5JAE_OgHU_GbZXDOdBevGpOkjGprgTMvHtGc8gjKTBfmF_6flNEI6hmpSVc-XKiP1hz_tY2DiClwOsJS89mgPw9XsA_dqG1IoOoQ0IARh4ZJQps9EeipOUUVOZDIejq9-gmIt0O_1vVNkccyCzw__t57QmPWsU7rlsXs_Ye4GbsAN5OWrcqTUBQ0oJv-RetJlezt-dBfpG4G5y6OmswpRFUnnliilNwrsR46bT8gMwFUtOHpinSj8nChjInmfJucZsYNLJouBzX-9clxr4YnZ_1OaT5Ly2HqWzl3tWwjyaRvivH63XbvkPHvvNlNu33nnB2dFByBFSv1VY6ZLPOQvFGqAK92lZS87AGRJ1zPtwpuZuSQz3y28EtHs5DMf05hl8eZIWaMAkiFpC_zXs54TTOAHoiyw5W-87iqa8Ow7AhW4jg-QsZaJS37Y6VqNYIDWqM9knBqp7GSzRQazRe4N1LIX19IVQCToz8StTYfLqzjjMZ3FSGa3x4LpEhJMieLO-9GB0nlKYOXPne2p26DSCifJxXEPjr5RCAcXfdlLACs0qSFCmQTFu0-5Wi35_ihGctW7XkuYewF-Boo1OrCK8cTLEduoLFoaKT-ZyeUsOaD2OA0ZlJ05qTCoQNb41KQI=w1366-h401-no"/>
          <p:cNvPicPr/>
          <p:nvPr/>
        </p:nvPicPr>
        <p:blipFill>
          <a:blip r:embed="rId3" cstate="print">
            <a:lum bright="10000" contrast="40000"/>
          </a:blip>
          <a:srcRect b="7390"/>
          <a:stretch>
            <a:fillRect/>
          </a:stretch>
        </p:blipFill>
        <p:spPr bwMode="auto">
          <a:xfrm>
            <a:off x="1524000" y="109663"/>
            <a:ext cx="9144000" cy="3168352"/>
          </a:xfrm>
          <a:prstGeom prst="rect">
            <a:avLst/>
          </a:prstGeom>
          <a:noFill/>
        </p:spPr>
      </p:pic>
      <p:pic>
        <p:nvPicPr>
          <p:cNvPr id="15366" name="Picture 6" descr="Resultado de imagem para tereza cristina bh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 b="45637"/>
          <a:stretch>
            <a:fillRect/>
          </a:stretch>
        </p:blipFill>
        <p:spPr bwMode="auto">
          <a:xfrm>
            <a:off x="1524000" y="3422032"/>
            <a:ext cx="9144001" cy="3319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m para arvore molhada"/>
          <p:cNvPicPr>
            <a:picLocks noChangeAspect="1" noChangeArrowheads="1"/>
          </p:cNvPicPr>
          <p:nvPr/>
        </p:nvPicPr>
        <p:blipFill>
          <a:blip r:embed="rId2" cstate="print"/>
          <a:srcRect b="8561"/>
          <a:stretch>
            <a:fillRect/>
          </a:stretch>
        </p:blipFill>
        <p:spPr bwMode="auto">
          <a:xfrm>
            <a:off x="1775521" y="764705"/>
            <a:ext cx="2816119" cy="1878157"/>
          </a:xfrm>
          <a:prstGeom prst="rect">
            <a:avLst/>
          </a:prstGeom>
          <a:noFill/>
        </p:spPr>
      </p:pic>
      <p:sp>
        <p:nvSpPr>
          <p:cNvPr id="11268" name="AutoShape 4" descr="Ramas de los Ã¡rboles mojados en el bosque de invierno con gotas de agua y fondo borroso - plaza vintage instantÃ¡nea photo Foto de archivo - 74628575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1278" name="Picture 14" descr="Resultado de imagem para chuva na mata"/>
          <p:cNvPicPr>
            <a:picLocks noChangeAspect="1" noChangeArrowheads="1"/>
          </p:cNvPicPr>
          <p:nvPr/>
        </p:nvPicPr>
        <p:blipFill>
          <a:blip r:embed="rId3" cstate="print"/>
          <a:srcRect l="17544"/>
          <a:stretch>
            <a:fillRect/>
          </a:stretch>
        </p:blipFill>
        <p:spPr bwMode="auto">
          <a:xfrm>
            <a:off x="1847529" y="4797153"/>
            <a:ext cx="2758543" cy="1881825"/>
          </a:xfrm>
          <a:prstGeom prst="rect">
            <a:avLst/>
          </a:prstGeom>
          <a:noFill/>
        </p:spPr>
      </p:pic>
      <p:pic>
        <p:nvPicPr>
          <p:cNvPr id="11" name="Picture 8" descr="Resultado de imagem para arvore na chuva"/>
          <p:cNvPicPr>
            <a:picLocks noChangeAspect="1" noChangeArrowheads="1"/>
          </p:cNvPicPr>
          <p:nvPr/>
        </p:nvPicPr>
        <p:blipFill>
          <a:blip r:embed="rId4" cstate="print"/>
          <a:srcRect b="8571"/>
          <a:stretch>
            <a:fillRect/>
          </a:stretch>
        </p:blipFill>
        <p:spPr bwMode="auto">
          <a:xfrm>
            <a:off x="4734274" y="764705"/>
            <a:ext cx="2729879" cy="1878157"/>
          </a:xfrm>
          <a:prstGeom prst="rect">
            <a:avLst/>
          </a:prstGeom>
          <a:noFill/>
        </p:spPr>
      </p:pic>
      <p:pic>
        <p:nvPicPr>
          <p:cNvPr id="11280" name="Picture 16" descr="Resultado de imagem para chuva na serrapilheira"/>
          <p:cNvPicPr>
            <a:picLocks noChangeAspect="1" noChangeArrowheads="1"/>
          </p:cNvPicPr>
          <p:nvPr/>
        </p:nvPicPr>
        <p:blipFill>
          <a:blip r:embed="rId5" cstate="print"/>
          <a:srcRect t="6300" r="5000" b="5501"/>
          <a:stretch>
            <a:fillRect/>
          </a:stretch>
        </p:blipFill>
        <p:spPr bwMode="auto">
          <a:xfrm>
            <a:off x="4727848" y="4797152"/>
            <a:ext cx="2736304" cy="1905306"/>
          </a:xfrm>
          <a:prstGeom prst="rect">
            <a:avLst/>
          </a:prstGeom>
          <a:noFill/>
        </p:spPr>
      </p:pic>
      <p:pic>
        <p:nvPicPr>
          <p:cNvPr id="11284" name="Picture 20" descr="Imagem relacionada"/>
          <p:cNvPicPr>
            <a:picLocks noChangeAspect="1" noChangeArrowheads="1"/>
          </p:cNvPicPr>
          <p:nvPr/>
        </p:nvPicPr>
        <p:blipFill>
          <a:blip r:embed="rId6" cstate="print"/>
          <a:srcRect l="3521" r="16147" b="3304"/>
          <a:stretch>
            <a:fillRect/>
          </a:stretch>
        </p:blipFill>
        <p:spPr bwMode="auto">
          <a:xfrm>
            <a:off x="7608168" y="726208"/>
            <a:ext cx="2808312" cy="1938088"/>
          </a:xfrm>
          <a:prstGeom prst="rect">
            <a:avLst/>
          </a:prstGeom>
          <a:noFill/>
        </p:spPr>
      </p:pic>
      <p:pic>
        <p:nvPicPr>
          <p:cNvPr id="11288" name="Picture 24" descr="Imagem relacionada"/>
          <p:cNvPicPr>
            <a:picLocks noChangeAspect="1" noChangeArrowheads="1"/>
          </p:cNvPicPr>
          <p:nvPr/>
        </p:nvPicPr>
        <p:blipFill>
          <a:blip r:embed="rId7" cstate="print"/>
          <a:srcRect b="6897"/>
          <a:stretch>
            <a:fillRect/>
          </a:stretch>
        </p:blipFill>
        <p:spPr bwMode="auto">
          <a:xfrm>
            <a:off x="7580222" y="4797152"/>
            <a:ext cx="2827666" cy="1944216"/>
          </a:xfrm>
          <a:prstGeom prst="rect">
            <a:avLst/>
          </a:prstGeom>
          <a:noFill/>
        </p:spPr>
      </p:pic>
      <p:sp>
        <p:nvSpPr>
          <p:cNvPr id="14" name="CaixaDeTexto 13"/>
          <p:cNvSpPr txBox="1"/>
          <p:nvPr/>
        </p:nvSpPr>
        <p:spPr>
          <a:xfrm>
            <a:off x="2143944" y="354"/>
            <a:ext cx="7696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Soluções baseadas na natureza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F415E49C-BA4A-45D8-A8E7-65791887DC42}"/>
              </a:ext>
            </a:extLst>
          </p:cNvPr>
          <p:cNvSpPr txBox="1"/>
          <p:nvPr/>
        </p:nvSpPr>
        <p:spPr>
          <a:xfrm>
            <a:off x="1703510" y="2691128"/>
            <a:ext cx="87129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/>
              <a:t>Reduzir o escoamento superficial e sua entrada no sistema de macrodrenagem evitando sobrecarregar as galerias pluviais minimizando ocorrências de inundações.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 descr="Resultado de imagem para tree icon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268" name="AutoShape 4" descr="Resultado de imagem para tree icon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270" name="AutoShape 6" descr="Resultado de imagem para tree icon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1272" name="AutoShape 8" descr="Resultado de imagem para tree icon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44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b="16841"/>
          <a:stretch>
            <a:fillRect/>
          </a:stretch>
        </p:blipFill>
        <p:spPr bwMode="auto">
          <a:xfrm>
            <a:off x="3351312" y="4069992"/>
            <a:ext cx="792088" cy="219564"/>
          </a:xfrm>
          <a:prstGeom prst="rect">
            <a:avLst/>
          </a:prstGeom>
          <a:noFill/>
        </p:spPr>
      </p:pic>
      <p:pic>
        <p:nvPicPr>
          <p:cNvPr id="45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r="19240" b="17899"/>
          <a:stretch>
            <a:fillRect/>
          </a:stretch>
        </p:blipFill>
        <p:spPr bwMode="auto">
          <a:xfrm>
            <a:off x="4071392" y="4078376"/>
            <a:ext cx="639688" cy="211180"/>
          </a:xfrm>
          <a:prstGeom prst="rect">
            <a:avLst/>
          </a:prstGeom>
          <a:noFill/>
        </p:spPr>
      </p:pic>
      <p:pic>
        <p:nvPicPr>
          <p:cNvPr id="46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b="16841"/>
          <a:stretch>
            <a:fillRect/>
          </a:stretch>
        </p:blipFill>
        <p:spPr bwMode="auto">
          <a:xfrm>
            <a:off x="4639072" y="4069992"/>
            <a:ext cx="792088" cy="219564"/>
          </a:xfrm>
          <a:prstGeom prst="rect">
            <a:avLst/>
          </a:prstGeom>
          <a:noFill/>
        </p:spPr>
      </p:pic>
      <p:pic>
        <p:nvPicPr>
          <p:cNvPr id="47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r="19240" b="17899"/>
          <a:stretch>
            <a:fillRect/>
          </a:stretch>
        </p:blipFill>
        <p:spPr bwMode="auto">
          <a:xfrm>
            <a:off x="5359152" y="4078376"/>
            <a:ext cx="639688" cy="211180"/>
          </a:xfrm>
          <a:prstGeom prst="rect">
            <a:avLst/>
          </a:prstGeom>
          <a:noFill/>
        </p:spPr>
      </p:pic>
      <p:pic>
        <p:nvPicPr>
          <p:cNvPr id="48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b="16841"/>
          <a:stretch>
            <a:fillRect/>
          </a:stretch>
        </p:blipFill>
        <p:spPr bwMode="auto">
          <a:xfrm>
            <a:off x="6007224" y="4069992"/>
            <a:ext cx="792088" cy="219564"/>
          </a:xfrm>
          <a:prstGeom prst="rect">
            <a:avLst/>
          </a:prstGeom>
          <a:noFill/>
        </p:spPr>
      </p:pic>
      <p:pic>
        <p:nvPicPr>
          <p:cNvPr id="49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r="19240" b="17899"/>
          <a:stretch>
            <a:fillRect/>
          </a:stretch>
        </p:blipFill>
        <p:spPr bwMode="auto">
          <a:xfrm>
            <a:off x="6727304" y="4078376"/>
            <a:ext cx="639688" cy="211180"/>
          </a:xfrm>
          <a:prstGeom prst="rect">
            <a:avLst/>
          </a:prstGeom>
          <a:noFill/>
        </p:spPr>
      </p:pic>
      <p:pic>
        <p:nvPicPr>
          <p:cNvPr id="50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b="16841"/>
          <a:stretch>
            <a:fillRect/>
          </a:stretch>
        </p:blipFill>
        <p:spPr bwMode="auto">
          <a:xfrm>
            <a:off x="7375376" y="4073532"/>
            <a:ext cx="792088" cy="219564"/>
          </a:xfrm>
          <a:prstGeom prst="rect">
            <a:avLst/>
          </a:prstGeom>
          <a:noFill/>
        </p:spPr>
      </p:pic>
      <p:pic>
        <p:nvPicPr>
          <p:cNvPr id="51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r="19240" b="17899"/>
          <a:stretch>
            <a:fillRect/>
          </a:stretch>
        </p:blipFill>
        <p:spPr bwMode="auto">
          <a:xfrm>
            <a:off x="8095456" y="4078376"/>
            <a:ext cx="639688" cy="211180"/>
          </a:xfrm>
          <a:prstGeom prst="rect">
            <a:avLst/>
          </a:prstGeom>
          <a:noFill/>
        </p:spPr>
      </p:pic>
      <p:pic>
        <p:nvPicPr>
          <p:cNvPr id="52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b="16841"/>
          <a:stretch>
            <a:fillRect/>
          </a:stretch>
        </p:blipFill>
        <p:spPr bwMode="auto">
          <a:xfrm>
            <a:off x="1991544" y="4069992"/>
            <a:ext cx="792088" cy="219564"/>
          </a:xfrm>
          <a:prstGeom prst="rect">
            <a:avLst/>
          </a:prstGeom>
          <a:noFill/>
        </p:spPr>
      </p:pic>
      <p:pic>
        <p:nvPicPr>
          <p:cNvPr id="53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r="19240" b="17899"/>
          <a:stretch>
            <a:fillRect/>
          </a:stretch>
        </p:blipFill>
        <p:spPr bwMode="auto">
          <a:xfrm>
            <a:off x="2711624" y="4078376"/>
            <a:ext cx="639688" cy="211180"/>
          </a:xfrm>
          <a:prstGeom prst="rect">
            <a:avLst/>
          </a:prstGeom>
          <a:noFill/>
        </p:spPr>
      </p:pic>
      <p:pic>
        <p:nvPicPr>
          <p:cNvPr id="54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b="16841"/>
          <a:stretch>
            <a:fillRect/>
          </a:stretch>
        </p:blipFill>
        <p:spPr bwMode="auto">
          <a:xfrm>
            <a:off x="8743528" y="4073532"/>
            <a:ext cx="792088" cy="219564"/>
          </a:xfrm>
          <a:prstGeom prst="rect">
            <a:avLst/>
          </a:prstGeom>
          <a:noFill/>
        </p:spPr>
      </p:pic>
      <p:pic>
        <p:nvPicPr>
          <p:cNvPr id="55" name="Picture 24" descr="Resultado de imagem para grass icon"/>
          <p:cNvPicPr>
            <a:picLocks noChangeAspect="1" noChangeArrowheads="1"/>
          </p:cNvPicPr>
          <p:nvPr/>
        </p:nvPicPr>
        <p:blipFill>
          <a:blip r:embed="rId3" cstate="print"/>
          <a:srcRect t="55439" r="19240" b="17899"/>
          <a:stretch>
            <a:fillRect/>
          </a:stretch>
        </p:blipFill>
        <p:spPr bwMode="auto">
          <a:xfrm>
            <a:off x="9463608" y="4078376"/>
            <a:ext cx="639688" cy="211180"/>
          </a:xfrm>
          <a:prstGeom prst="rect">
            <a:avLst/>
          </a:prstGeom>
          <a:noFill/>
        </p:spPr>
      </p:pic>
      <p:pic>
        <p:nvPicPr>
          <p:cNvPr id="11290" name="Picture 26" descr="Resultado de imagem para grass 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1546" y="2296818"/>
            <a:ext cx="3096343" cy="916159"/>
          </a:xfrm>
          <a:prstGeom prst="rect">
            <a:avLst/>
          </a:prstGeom>
          <a:noFill/>
        </p:spPr>
      </p:pic>
      <p:pic>
        <p:nvPicPr>
          <p:cNvPr id="57" name="Picture 26" descr="Resultado de imagem para grass 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7889" y="2288334"/>
            <a:ext cx="3096343" cy="916159"/>
          </a:xfrm>
          <a:prstGeom prst="rect">
            <a:avLst/>
          </a:prstGeom>
          <a:noFill/>
        </p:spPr>
      </p:pic>
      <p:pic>
        <p:nvPicPr>
          <p:cNvPr id="58" name="Picture 26" descr="Resultado de imagem para grass icon"/>
          <p:cNvPicPr>
            <a:picLocks noChangeAspect="1" noChangeArrowheads="1"/>
          </p:cNvPicPr>
          <p:nvPr/>
        </p:nvPicPr>
        <p:blipFill>
          <a:blip r:embed="rId4" cstate="print"/>
          <a:srcRect r="37209"/>
          <a:stretch>
            <a:fillRect/>
          </a:stretch>
        </p:blipFill>
        <p:spPr bwMode="auto">
          <a:xfrm>
            <a:off x="8184234" y="2288334"/>
            <a:ext cx="1944215" cy="916159"/>
          </a:xfrm>
          <a:prstGeom prst="rect">
            <a:avLst/>
          </a:prstGeom>
          <a:noFill/>
        </p:spPr>
      </p:pic>
      <p:pic>
        <p:nvPicPr>
          <p:cNvPr id="11296" name="Picture 32" descr="Resultado de imagem para rainforest icon"/>
          <p:cNvPicPr>
            <a:picLocks noChangeAspect="1" noChangeArrowheads="1"/>
          </p:cNvPicPr>
          <p:nvPr/>
        </p:nvPicPr>
        <p:blipFill>
          <a:blip r:embed="rId5" cstate="print"/>
          <a:srcRect b="8201"/>
          <a:stretch>
            <a:fillRect/>
          </a:stretch>
        </p:blipFill>
        <p:spPr bwMode="auto">
          <a:xfrm>
            <a:off x="1957203" y="332657"/>
            <a:ext cx="4085623" cy="1183939"/>
          </a:xfrm>
          <a:prstGeom prst="rect">
            <a:avLst/>
          </a:prstGeom>
          <a:noFill/>
        </p:spPr>
      </p:pic>
      <p:pic>
        <p:nvPicPr>
          <p:cNvPr id="63" name="Picture 32" descr="Resultado de imagem para rainforest icon"/>
          <p:cNvPicPr>
            <a:picLocks noChangeAspect="1" noChangeArrowheads="1"/>
          </p:cNvPicPr>
          <p:nvPr/>
        </p:nvPicPr>
        <p:blipFill>
          <a:blip r:embed="rId5" cstate="print"/>
          <a:srcRect b="8201"/>
          <a:stretch>
            <a:fillRect/>
          </a:stretch>
        </p:blipFill>
        <p:spPr bwMode="auto">
          <a:xfrm>
            <a:off x="6042826" y="332657"/>
            <a:ext cx="4085623" cy="1183939"/>
          </a:xfrm>
          <a:prstGeom prst="rect">
            <a:avLst/>
          </a:prstGeom>
          <a:noFill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19536" y="4663168"/>
            <a:ext cx="8316416" cy="128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0" name="Conector de seta reta 59"/>
          <p:cNvCxnSpPr/>
          <p:nvPr/>
        </p:nvCxnSpPr>
        <p:spPr>
          <a:xfrm flipV="1">
            <a:off x="1775520" y="4149080"/>
            <a:ext cx="0" cy="1728192"/>
          </a:xfrm>
          <a:prstGeom prst="straightConnector1">
            <a:avLst/>
          </a:prstGeom>
          <a:ln w="539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de seta reta 63"/>
          <p:cNvCxnSpPr/>
          <p:nvPr/>
        </p:nvCxnSpPr>
        <p:spPr>
          <a:xfrm flipV="1">
            <a:off x="1775520" y="2276872"/>
            <a:ext cx="0" cy="1728192"/>
          </a:xfrm>
          <a:prstGeom prst="straightConnector1">
            <a:avLst/>
          </a:prstGeom>
          <a:ln w="539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de seta reta 64"/>
          <p:cNvCxnSpPr/>
          <p:nvPr/>
        </p:nvCxnSpPr>
        <p:spPr>
          <a:xfrm flipV="1">
            <a:off x="1775520" y="404664"/>
            <a:ext cx="0" cy="1728192"/>
          </a:xfrm>
          <a:prstGeom prst="straightConnector1">
            <a:avLst/>
          </a:prstGeom>
          <a:ln w="539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ixaDeTexto 26"/>
          <p:cNvSpPr txBox="1"/>
          <p:nvPr/>
        </p:nvSpPr>
        <p:spPr>
          <a:xfrm>
            <a:off x="1847528" y="5949281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Escoamento superficial da água com saturação da macrodrenagem</a:t>
            </a: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F968E25B-ADFE-4CC1-B9D6-960A6CEE8B5E}"/>
              </a:ext>
            </a:extLst>
          </p:cNvPr>
          <p:cNvSpPr txBox="1"/>
          <p:nvPr/>
        </p:nvSpPr>
        <p:spPr>
          <a:xfrm>
            <a:off x="1847528" y="420192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Infiltração de agua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6609D05F-378F-4AEF-B15D-E95DD27C759D}"/>
              </a:ext>
            </a:extLst>
          </p:cNvPr>
          <p:cNvSpPr txBox="1"/>
          <p:nvPr/>
        </p:nvSpPr>
        <p:spPr>
          <a:xfrm>
            <a:off x="1847528" y="3193812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Infiltração de agua com melhoria da estética urbana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43639A1A-22DE-41C1-8568-CC277812FB4E}"/>
              </a:ext>
            </a:extLst>
          </p:cNvPr>
          <p:cNvSpPr txBox="1"/>
          <p:nvPr/>
        </p:nvSpPr>
        <p:spPr>
          <a:xfrm>
            <a:off x="1999928" y="1465621"/>
            <a:ext cx="8128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Infiltração de agua com aumento da biodiversidade e outros serviços ambientais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rque Municipa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4004900" y="1053016"/>
            <a:ext cx="3387245" cy="2520000"/>
          </a:xfrm>
          <a:prstGeom prst="rect">
            <a:avLst/>
          </a:prstGeom>
        </p:spPr>
      </p:pic>
      <p:pic>
        <p:nvPicPr>
          <p:cNvPr id="5" name="Imagem 4" descr="JK.pn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1556627" y="3645304"/>
            <a:ext cx="3278750" cy="2520000"/>
          </a:xfrm>
          <a:prstGeom prst="rect">
            <a:avLst/>
          </a:prstGeom>
        </p:spPr>
      </p:pic>
      <p:pic>
        <p:nvPicPr>
          <p:cNvPr id="6" name="Imagem 5" descr="J chuva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r="5559"/>
          <a:stretch>
            <a:fillRect/>
          </a:stretch>
        </p:blipFill>
        <p:spPr>
          <a:xfrm>
            <a:off x="4941003" y="3645304"/>
            <a:ext cx="2448272" cy="2520000"/>
          </a:xfrm>
          <a:prstGeom prst="rect">
            <a:avLst/>
          </a:prstGeom>
        </p:spPr>
      </p:pic>
      <p:pic>
        <p:nvPicPr>
          <p:cNvPr id="8" name="Imagem 7" descr="IMG-20200225-WA0034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rcRect r="4647"/>
          <a:stretch>
            <a:fillRect/>
          </a:stretch>
        </p:blipFill>
        <p:spPr>
          <a:xfrm>
            <a:off x="7464152" y="3645304"/>
            <a:ext cx="3203848" cy="2520000"/>
          </a:xfrm>
          <a:prstGeom prst="rect">
            <a:avLst/>
          </a:prstGeom>
        </p:spPr>
      </p:pic>
      <p:pic>
        <p:nvPicPr>
          <p:cNvPr id="13314" name="Picture 2" descr="https://lh3.googleusercontent.com/3VjDEXSBs1xTptYdbSDkBdUnf-Y4rW1cPD6vS3HFrWvRgJnOkme8tBBC6_Zrab17WgJBjx6-S4H5zsp-M3JXIFc88n2-21dEAvVR353ScSbQn-9bfybb3uAENeh5-9niv8JbC8_-tU56qOJH542q9igxd6hAf7xgSrhaGC-KoxVjAbn1ao1kqMgu2s1PdcKTiqUJsCNOa2Z3VaBy-Sc2kKmaggn4EBOiNnDiWiPlEBWC4UuE7k3Ne5ABYJhbkpey05sEPY_Au9b-sHdsUp7DL9EnO8psIiuf64Jjm-j83BHGlyO1FFAtCXot-wb_cQgVc6CQuLlko2xcz-Lhxc69exensEypQh-spi8xnZa5OEHG8NdIAOw_NIB-e--hMsD0e4cOqIbmWy0Vci-7cazK0jfe-1H_pKmLwU429RS7WPsIc3KDJ8UJEZE71wzxci4asBU9VxcDCjMS0jhod00gyh6W9AuLAR7P22QF2BHIikoAPmnOkHtf3pktwRsOx7aZIPzD25uAhZlpZ-9Lm-t8VPHpoXZSLWay-3Y5jCh_VOjgWEIvqlkuQ5-zMQnu4bWNhhGzHkt4-vf2XQfDnr_m8FRr3JGAgJyuF_KrIgokNU08HFS9iX4ctlw9M6ts4j3IFT2SY7EFQUb8x2Q0AeA54yMryyQwiVwlhlQX9ERq7asD74bMCO81guU=w876-h657-no"/>
          <p:cNvPicPr>
            <a:picLocks noChangeAspect="1" noChangeArrowheads="1"/>
          </p:cNvPicPr>
          <p:nvPr/>
        </p:nvPicPr>
        <p:blipFill>
          <a:blip r:embed="rId6" cstate="print"/>
          <a:srcRect l="28388" b="24056"/>
          <a:stretch>
            <a:fillRect/>
          </a:stretch>
        </p:blipFill>
        <p:spPr bwMode="auto">
          <a:xfrm>
            <a:off x="7464152" y="1053296"/>
            <a:ext cx="3168352" cy="2520000"/>
          </a:xfrm>
          <a:prstGeom prst="rect">
            <a:avLst/>
          </a:prstGeom>
          <a:noFill/>
        </p:spPr>
      </p:pic>
      <p:pic>
        <p:nvPicPr>
          <p:cNvPr id="13316" name="Picture 4" descr="https://lh3.googleusercontent.com/WcqYGDeE7Vi-GuxcrAwOscahpPgZhfRzM8mBSi66thqHdsgPCC19gY0kL3yziyVrCzn1GggEVxhIFASwMW1XGTlXWO91XT1UqTzshdlTCtyVrH9ZDALw2GGh3sSbxhDR4uQl3WvozKNzg9WFF2Ds5xWJN_F6I3xdVL0Blb4t2FgpaLbqnGFOkfPp2odVLHkgReFbktpPvhO3njIzDEbSGx8qy7_xyP6-uXM0hiS2DKb_yZxHBVp1CcpwZme6JAhuVzBzxz_5-CGR7BKKcHSujCxDnsPIHcCqBQPp5SoYPnfOAo0qcpZKbFnWnH32uJrLn6eN9sfa1kunMtp_Nj5LAQk7s1cHvEtLoezjMd7KIMDizx845PW05qWky715lA1uU8QM1xYkzgbDTt-qqG4Ne3fwvaQaQvVzJ1-Ygb21xdjz1KVbNvw9UDe7_fX_eRUTGxLLZ6x0na4luF50PZctWtkwxRz1I7rV99uSDKkiKwhXO17SfiuEtURRyFm6q7eqdXNAfrUmHLWobQKcCPTsx3zPivAgtI9DNzZD19tyAwK1A0Ug6QkKPcQ2FHcByWWyHdo8s6X_s5EMk5hPyC0Iq2yn4TBQqjlAkyBgYLu0CwfJqNQIT4lZTg9QmQzw-QvD6BLgMSFZhgV8qOKkx3vIoY4wxBuSV17diLz9MkXhoz_AUE6CVacQ5ys=w1168-h657-no"/>
          <p:cNvPicPr>
            <a:picLocks noChangeAspect="1" noChangeArrowheads="1"/>
          </p:cNvPicPr>
          <p:nvPr/>
        </p:nvPicPr>
        <p:blipFill>
          <a:blip r:embed="rId7" cstate="print">
            <a:lum contrast="20000"/>
          </a:blip>
          <a:srcRect r="46612"/>
          <a:stretch>
            <a:fillRect/>
          </a:stretch>
        </p:blipFill>
        <p:spPr bwMode="auto">
          <a:xfrm>
            <a:off x="1543994" y="1053016"/>
            <a:ext cx="2391767" cy="2520000"/>
          </a:xfrm>
          <a:prstGeom prst="rect">
            <a:avLst/>
          </a:prstGeom>
          <a:noFill/>
        </p:spPr>
      </p:pic>
      <p:sp>
        <p:nvSpPr>
          <p:cNvPr id="9" name="Retângulo 8"/>
          <p:cNvSpPr/>
          <p:nvPr/>
        </p:nvSpPr>
        <p:spPr>
          <a:xfrm>
            <a:off x="1991544" y="313492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/>
              <a:t>Fortalecimento da infraestrutura verde da cidade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DB866FA-38B5-4918-9B02-06187F4EE614}"/>
              </a:ext>
            </a:extLst>
          </p:cNvPr>
          <p:cNvSpPr txBox="1"/>
          <p:nvPr/>
        </p:nvSpPr>
        <p:spPr>
          <a:xfrm>
            <a:off x="440124" y="1309781"/>
            <a:ext cx="113922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44 parques com equipamentos esportivos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ACD4728-A970-4FDF-A665-4B42B47D9E01}"/>
              </a:ext>
            </a:extLst>
          </p:cNvPr>
          <p:cNvSpPr txBox="1"/>
          <p:nvPr/>
        </p:nvSpPr>
        <p:spPr>
          <a:xfrm>
            <a:off x="441522" y="2552751"/>
            <a:ext cx="113922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31 parques com quadras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8EF0BF7-9991-4E19-A888-C7285837555C}"/>
              </a:ext>
            </a:extLst>
          </p:cNvPr>
          <p:cNvSpPr txBox="1"/>
          <p:nvPr/>
        </p:nvSpPr>
        <p:spPr>
          <a:xfrm>
            <a:off x="441522" y="3710433"/>
            <a:ext cx="113922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15 parques com campos de futebol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9FD133B-AF6A-400F-A172-46945BA1BE21}"/>
              </a:ext>
            </a:extLst>
          </p:cNvPr>
          <p:cNvSpPr txBox="1"/>
          <p:nvPr/>
        </p:nvSpPr>
        <p:spPr>
          <a:xfrm>
            <a:off x="441522" y="4809392"/>
            <a:ext cx="113922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7 parques com pista de skate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332AD3-DF2B-4126-A050-314999AE4296}"/>
              </a:ext>
            </a:extLst>
          </p:cNvPr>
          <p:cNvSpPr txBox="1"/>
          <p:nvPr/>
        </p:nvSpPr>
        <p:spPr>
          <a:xfrm>
            <a:off x="433133" y="5967074"/>
            <a:ext cx="113922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latin typeface="Arial" panose="020B0604020202020204" pitchFamily="34" charset="0"/>
                <a:cs typeface="Arial" panose="020B0604020202020204" pitchFamily="34" charset="0"/>
              </a:rPr>
              <a:t>32 parques com academia a céu aberto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64A83C9-1B6C-4538-9DA7-0C13578BF634}"/>
              </a:ext>
            </a:extLst>
          </p:cNvPr>
          <p:cNvSpPr txBox="1"/>
          <p:nvPr/>
        </p:nvSpPr>
        <p:spPr>
          <a:xfrm>
            <a:off x="359627" y="207182"/>
            <a:ext cx="10732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atin typeface="Arial" panose="020B0604020202020204" pitchFamily="34" charset="0"/>
                <a:cs typeface="Arial" panose="020B0604020202020204" pitchFamily="34" charset="0"/>
              </a:rPr>
              <a:t>Esportes nos parques</a:t>
            </a:r>
          </a:p>
        </p:txBody>
      </p:sp>
    </p:spTree>
    <p:extLst>
      <p:ext uri="{BB962C8B-B14F-4D97-AF65-F5344CB8AC3E}">
        <p14:creationId xmlns:p14="http://schemas.microsoft.com/office/powerpoint/2010/main" val="1596934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lh3.googleusercontent.com/pc9rSj2xp55m2_V94p0HPAGwYpb52uwCRtYO0m5gwdjHWvq0Zkuzrh9yHvFv1sNBcf5MWMym_AkJcLEn5vKl0FodgMnMrILUDqlUTXLKdUsseSu3Id3yWUn7LicCUUt1EN7HwqhuomD57JGzxutji8yOR6LLg1KJlYscsqFaFQP0AgOsVhvexMh2Iwx5E45PCYpjAGYdI9zcdngFeO7lPAt4qUEhI-gIH6iLiafaJu3QzNHOk1s-reIey8As1-OvKCh9PZDOp_TVW8O8H7KDHA3kT8aObVN0jMwhHOYpwpKPjBc9B-IBvSD8xcGyZmj1AP1g3meWVGS-hjfiwFxzN168WdPO8Zq2k4ccfTwHikYvFk1D6-1qExfpVIIBZGqWBNBO_fFT7u-V46QpSdBzkQXaMzkf5Cepg_nY1Pt6RmcLcor9JldKyYKMVKB0RBVVSLaI8IgH5fC2EmnIUFRhoooTOx1ZvMxE-fn03vYBwariEFaXAP6Z9yteHL7FqNKn_r_SCt69wCvjVx1cds5n4t7pzonLCnBb_yRAE2zUEfulnEa1wOkX4lmFWL1yH8Aml0K-jD2H0NUnYuqVpZbH_D8vTeUHa06NAxw1gWD5odnTRtxxpvFUjKK7r2E6S-UfN9XUwucToDUDTtIed_t2LtpiWgXPanlUkAF9huqW4x9Dah52oUrXKN74k_Kp2MS-TlMtrbzbx9zXy_l5LDSpjXk=w1406-h937-no?authuser=0">
            <a:extLst>
              <a:ext uri="{FF2B5EF4-FFF2-40B4-BE49-F238E27FC236}">
                <a16:creationId xmlns:a16="http://schemas.microsoft.com/office/drawing/2014/main" id="{4F971DD0-1670-4EF9-82BB-3229BB8903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43"/>
          <a:stretch/>
        </p:blipFill>
        <p:spPr bwMode="auto">
          <a:xfrm>
            <a:off x="-248314" y="0"/>
            <a:ext cx="124115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17B4EAF-F6E9-46CC-8568-A03ED763F44D}"/>
              </a:ext>
            </a:extLst>
          </p:cNvPr>
          <p:cNvSpPr txBox="1"/>
          <p:nvPr/>
        </p:nvSpPr>
        <p:spPr>
          <a:xfrm>
            <a:off x="4033520" y="60960"/>
            <a:ext cx="72440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Parque Serra do Curral</a:t>
            </a:r>
          </a:p>
          <a:p>
            <a:r>
              <a:rPr lang="pt-BR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Esportes de aventura</a:t>
            </a:r>
          </a:p>
        </p:txBody>
      </p:sp>
    </p:spTree>
    <p:extLst>
      <p:ext uri="{BB962C8B-B14F-4D97-AF65-F5344CB8AC3E}">
        <p14:creationId xmlns:p14="http://schemas.microsoft.com/office/powerpoint/2010/main" val="2137604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lh3.googleusercontent.com/i6Cl0VmzwVFJD5Ngmuq9ffJezjmtKn5pHzlLiPkwPO6IWXGR0Ch3L-XT6RPJh91RPvaEBNrvRc6P6-ayRM1ON_ysS-IU6UUSK0tMm0mXDhikngkJJUq245xbGNNTFvkGL-XLV7MpiTOHqK32gA6HayIqvPkar5y-6Vds5FQVmAqSE3MzbCFHQ62YjfwMXzHD0OexWzg3maztZTjDR-Z9OodPPz489VrUPQY854mYtNfDAZwOsNxyK99JBF4hz3vwi62KwXpS3JBucb08TKpU0vhakWUXKRtpYz3rFJeGKSM3rYZJlU9QRYQuSICQGzy9GTJfYLsf1K3aVDq7kLthSMxuQYxpOTEUiRR5RqjzioBs-UpGnmNm8GLoyvwuBZWHpbePL9Pc2XFK9j3jAhRT4zpjJgSKu800hlZOldE3WOhyDycoYqiIcKu3TwFoGzpIYMaUMIyhrs9dTcWYHdUATFmOFw1JNnyy9Q1PC1hexJRuZWXK7u9t4SLHm8Ef3Gkhh2GtC0z2yAZt5f7l9Wf7RVRkVk5IuhRyxuli2mkRgImCkbgOJEXTupR2pypuw8HlxJxD1JIfVBVcCHJxG6AN_VAT83WVxTwWOiS7lMh7rDYNrCCHCnYxjwc1gtA0MN8CDd6utp6HRhdTsbB83RCN6LNcpOxKEGwNuEhVeR5Q3WHpYm4LCIZGev1fmL_hdgnmFblDF6f6Jv78sFXLUxhc3Is=w1406-h937-no?authuser=0">
            <a:extLst>
              <a:ext uri="{FF2B5EF4-FFF2-40B4-BE49-F238E27FC236}">
                <a16:creationId xmlns:a16="http://schemas.microsoft.com/office/drawing/2014/main" id="{623985C6-AB6A-4B3F-8D91-C9C115616C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6"/>
          <a:stretch/>
        </p:blipFill>
        <p:spPr bwMode="auto">
          <a:xfrm>
            <a:off x="246507" y="0"/>
            <a:ext cx="118213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AB141A4F-EE1B-4276-AF32-22F01314DD46}"/>
              </a:ext>
            </a:extLst>
          </p:cNvPr>
          <p:cNvSpPr txBox="1"/>
          <p:nvPr/>
        </p:nvSpPr>
        <p:spPr>
          <a:xfrm>
            <a:off x="6065520" y="60960"/>
            <a:ext cx="6561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Mirante da Mata</a:t>
            </a:r>
          </a:p>
        </p:txBody>
      </p:sp>
    </p:spTree>
    <p:extLst>
      <p:ext uri="{BB962C8B-B14F-4D97-AF65-F5344CB8AC3E}">
        <p14:creationId xmlns:p14="http://schemas.microsoft.com/office/powerpoint/2010/main" val="2029619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lh3.googleusercontent.com/j3nAuMG0VhzkFNSf_VqAfesTNbDCMXifhP7Qm0j6uy2NkzzrVM-O7aUVM8cXAdOMqbJabVlWdd4jmm_YoviIloiepjY1wGKsNXSufVW74QnHTpxVN_JnJIs03ymCCGapLKuEk9BU6up6K8vAf8JS3jY6bGaSr3Ajl16-sjNZYbsp9Z7FfZFOOpiq5J7lsC6DxXnJMZA-kdkMdItc1JTl_cNKt4e88Jb-hcoFj1tROGWLLvaDxtE1qN3pnShwTEgUZAdFI8SOUmCddLiSR12M0-97mI05rjma_ucnO3e1WDs44hX3k5Yw28Q8DXD8jga5ednaphzbBbmlnoS1SZl5PBf2Lka31w-Pxhx_UomIsVKZRFT-FFBhVN_qc3z9fxFLtcCqG1AylGN6IbMrHd6vk06kjJYLhvvgkyj79zaPOnEA-2mjEutqWBBat7bVHIH3ypsrIaZMub_e6-u5JDcM0Qb05wRol_s4Rmn6Ahk7qd8hcwzY7ML8UfpWyBwBeXOJcudi0i7QfnKXrpA-FBofcqxzwKnfJjcxcwpVJQnWDZ8DLvDLme-GpAdzBwDgXnoDEPk062hSLb3sTC0ch7sCDm75fX-Xiiijs0sN1xqaYRnFD-cSrzIHfx-KuSnj1sfhZD6nviBWtq09SAsOQEjsv_2-I2EvmLOceSIFLFPqkoeT0lWkrbeMzjEOAsgcnFtDOq4CjximIGbeH_xw2K70nfJ5=w1250-h937-no?authuser=1">
            <a:extLst>
              <a:ext uri="{FF2B5EF4-FFF2-40B4-BE49-F238E27FC236}">
                <a16:creationId xmlns:a16="http://schemas.microsoft.com/office/drawing/2014/main" id="{6F6179CE-A33C-4E05-A2FC-92D53AB67B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4" r="2650" b="14150"/>
          <a:stretch/>
        </p:blipFill>
        <p:spPr bwMode="auto">
          <a:xfrm>
            <a:off x="9569" y="13106"/>
            <a:ext cx="12182431" cy="684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D2B8B5D-9912-4898-B29D-3B3238F41BB3}"/>
              </a:ext>
            </a:extLst>
          </p:cNvPr>
          <p:cNvSpPr txBox="1"/>
          <p:nvPr/>
        </p:nvSpPr>
        <p:spPr>
          <a:xfrm>
            <a:off x="7220857" y="60960"/>
            <a:ext cx="4961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Mirante da Mata</a:t>
            </a:r>
          </a:p>
        </p:txBody>
      </p:sp>
    </p:spTree>
    <p:extLst>
      <p:ext uri="{BB962C8B-B14F-4D97-AF65-F5344CB8AC3E}">
        <p14:creationId xmlns:p14="http://schemas.microsoft.com/office/powerpoint/2010/main" val="801005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FA5ED46-08DE-42DC-BEB9-49620D2F36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231"/>
          <a:stretch/>
        </p:blipFill>
        <p:spPr>
          <a:xfrm>
            <a:off x="0" y="-132368"/>
            <a:ext cx="13694230" cy="702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5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3.googleusercontent.com/OQ31We3OKzWJaLc8i12mB_Kjt52GD8_1SFBEVR6StDm0j8lO8-hxJ3S-nG0xwQEYnbhwc00o_OihjTU3A9yNONgC7gba0qnoFf1sK7GHry8ETvC4rcpj0Mfkv3kV_nH3HFVy0lxPVpVWSAjx9irv2k6gAmoqczJOV_c85wdaNcz0oZKCcope7xqbPfmlv5Qz63fpBwI5VDICLWexp2CRfore2WYzrIzF4WJZp8KMeZw4X9vP87Hw96ShnhhUIqzVCNTH_VZ8qnZrxkqPDpeJbZG_vgGxU0S6j_RuPlrG36BefVrIW_EsTNIfvDPgU2zy9_hQ9faEss-w_i-HBtRtcnNS-fSvrE8vHCVcSsPfHwSjxc4VOya4Jm-XHCLVLvYhy5NRCCwad928UFuYdv-W-4R77bBwIU96AdGRj_-BrQvpDBWuxTVlD0a-19sR838AvAC9__2qZOqcbJXAC95f3PwHOX2zhIP8Rhna3F0z_atzz4lgyMRtkvJXsiqoqc5VqcgkzG8SwaLPzKNjuBElCM3OrgvlcxyYz27CI83LSMweAK-JP38WXostNCCmuk_GXnlrkblpnYLcKZr9zaRMYF1pvU9vrILwd7BmmoUaAmUtc0cDObk-uOEGro6RwE7GegMDNjVfid9mjS4CRpWVUbxJHkHAUkyJZpSBZdm8v8noQCYy5JEevichSkN0y7UB7DARJ7IVPRIkiFyzcmIhlOM=w1406-h937-no?authuser=0">
            <a:extLst>
              <a:ext uri="{FF2B5EF4-FFF2-40B4-BE49-F238E27FC236}">
                <a16:creationId xmlns:a16="http://schemas.microsoft.com/office/drawing/2014/main" id="{1997518D-E088-4C81-A058-B49F11512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0"/>
            <a:ext cx="10283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77083FE-5176-4403-A944-674F43B44537}"/>
              </a:ext>
            </a:extLst>
          </p:cNvPr>
          <p:cNvSpPr txBox="1"/>
          <p:nvPr/>
        </p:nvSpPr>
        <p:spPr>
          <a:xfrm>
            <a:off x="4480560" y="-10160"/>
            <a:ext cx="6561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Lagoa do Nado</a:t>
            </a:r>
          </a:p>
        </p:txBody>
      </p:sp>
    </p:spTree>
    <p:extLst>
      <p:ext uri="{BB962C8B-B14F-4D97-AF65-F5344CB8AC3E}">
        <p14:creationId xmlns:p14="http://schemas.microsoft.com/office/powerpoint/2010/main" val="449547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lh3.googleusercontent.com/LGOeZ3YaqnHYGW9McwGOcrLUKZwBSaV85tXx0TFnCoe2g_14Zq8qm-bPq5K6tCukXBnbx1gcmpuUgXVtgyz0tQbYOctyS-oGx2b4u0DqkecMdD3W1VcSIsXtr0MPDaiBckBsqFjmomHGGVbZDOGXAAZqT0X-DCrHc21RQijgiS8gDznfjQabviMDv6kbnqUn4GXXgqt561Cp7Unq_e-YvEJv58xsp--KdCerBJzdGbaqJD44f46ce_ixbW1pw4bgSQWkITsODmYLCeRu4oJqpIQfr-EDMjIsMozjvkTDjrh3SY1oiodXZRjC7g0-RzSoQzqMkjwGkLohLintrUGo6v5eycg_T7gdpgLp_HGjCICM3NjosaoiJYkF2vheKVzsXRGcSi3iekONfHIthixbfFPfWsC2wmwfelyxkpL6ldzeEs-WV4GIIAKSALBykuy6NLpwQkVl3_uFKVM9zqwUggJxFTU59aK3UWgNZERxgTDMOqLlPS2Z2Y_SDsuU2uM62YA1HFGAUcOHYffgKXD36X9JI2xuCFk9wNQ2l3wn6uaxHs_BJl25pGJjOVxYxyi_6lsceu_dyvu6BA9KrTGN7qxQWrx80KNS8QYy93_2ttp74UrRTa5wKJL6DOJ1d_M7INevis9PGB3OuUxWwIrDPFsnpuLOw0f0R99lKDxSG4ry5O702h8bDtJRr2bodfpOlDu8oKUeF-NnKDBz5zQvloDE=w1250-h937-no?authuser=1">
            <a:extLst>
              <a:ext uri="{FF2B5EF4-FFF2-40B4-BE49-F238E27FC236}">
                <a16:creationId xmlns:a16="http://schemas.microsoft.com/office/drawing/2014/main" id="{6D0C5391-D4C1-478C-A68A-AF43A71E8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0"/>
            <a:ext cx="914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05574FD-4C8C-4981-9084-232E8CA9BC2A}"/>
              </a:ext>
            </a:extLst>
          </p:cNvPr>
          <p:cNvSpPr txBox="1"/>
          <p:nvPr/>
        </p:nvSpPr>
        <p:spPr>
          <a:xfrm>
            <a:off x="3921760" y="71120"/>
            <a:ext cx="6561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Lagoa do Nado</a:t>
            </a:r>
          </a:p>
        </p:txBody>
      </p:sp>
    </p:spTree>
    <p:extLst>
      <p:ext uri="{BB962C8B-B14F-4D97-AF65-F5344CB8AC3E}">
        <p14:creationId xmlns:p14="http://schemas.microsoft.com/office/powerpoint/2010/main" val="2521382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3.googleusercontent.com/usNNrJMO3d43ZFfGyB-W23qhREGyLzHjCsoldnDG200zbVNJup77k44fs5KPYUWhqHP83GH1WzvnIFYNIAgClETky6-h857fGy3RjcpER5WaIQlxInGedB8SWm6iwtMQA4cSIXLY3DyhlpHIJM1M3_yE_M2CRSoAj6kRxDLj34-Dd8s2uGhQK7s1sr1pdZ_GdAfqEOzGxHZzgwhfkLap8iVFaEpw37gcsw7qDh6E24FA37AKuo7jG2Vtl6NeXj1liqYxOoyWtKRswgBPq6tyzDULGqa9CRrUhKYEp44olYAGrmL-VNVHUuJOscFBw0Mgtsg4EFWppWKJHp4qQHR8S6razkIsdmmXNCHyiE7o4YLC9lJ1QAVujSNZhRA3LSsKyW7QYIThQkndqUw3fEIE1IkOOTIN5dDxVuyd45G_Nxa1YxTqWzt0Jy9sC9EFyvhLVVWpSPSgOQMZ-2VKGwImwjcidO0LikAk2NYXRDL0dclTSTQy-2Z0q7OaFgoZQpRw4xAtjbwdxjYeX3QA-0f7K9hETKxr7lKCEM_EVFNDW1YR44fuoN1hf1gyA3_pfAnvLZZK8WdWq_3zN8OyrQmIkiWM6sG2Yp9BVENiNFVN6R9w1tMvaB-ZYbs6YPOqVT7zD9QMQk6jFZjOwh6AvN8u4IQKKGAj0U4fWgpND79Z6Np1gawuHcpxWoP5vDDlVWUnNjuHFrXILQ1CqxJ-8jLActqu=w1239-h825-no?authuser=0">
            <a:extLst>
              <a:ext uri="{FF2B5EF4-FFF2-40B4-BE49-F238E27FC236}">
                <a16:creationId xmlns:a16="http://schemas.microsoft.com/office/drawing/2014/main" id="{884CBC4F-1C94-47FC-A00B-B6706867F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408" y="0"/>
            <a:ext cx="102822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2D546F9-AD6C-4213-8002-D8569380EE3A}"/>
              </a:ext>
            </a:extLst>
          </p:cNvPr>
          <p:cNvSpPr txBox="1"/>
          <p:nvPr/>
        </p:nvSpPr>
        <p:spPr>
          <a:xfrm>
            <a:off x="3484880" y="5923280"/>
            <a:ext cx="6561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Cássia Eller</a:t>
            </a:r>
          </a:p>
        </p:txBody>
      </p:sp>
    </p:spTree>
    <p:extLst>
      <p:ext uri="{BB962C8B-B14F-4D97-AF65-F5344CB8AC3E}">
        <p14:creationId xmlns:p14="http://schemas.microsoft.com/office/powerpoint/2010/main" val="3909202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lh3.googleusercontent.com/LLVL5iY6a55WYxeuXccWpaz9B7JbReenPgSi-YbrJorIAW_Wl-fwqpU9cdGLkG98bccyxzmgwgKLlysvLy6MamjgC-_1x5iM8es7Ul-Cz-zyUlouuywAxLI9D8XDVBQO--SoxIq-89_NmALNb4mPZqFezidg-LWH0MLrxyOTF0cEFdOhaZpP1ofS77zP7adJOPoVmTBviXs1rC1xb6O5isa9bWdBPMnh8GT41ggt6ZvmJCVi9ZlXRPy2AwLpSnBtKjGDE2Yj0PR_YlZPFhjNwxb2dDI4Gpi-XS0giSP0wsfi0qR76C__bympDkkLpMkqmmQLDqiT_CphU-qlugg9BuEu5IO0tBXYNnlXowg1x-cwpDUbhP1QKpjX4pLQVIz1Hncput-gQq63mJhO7sKULIG7-KR-rqM89_N_B9_Tp5YDF4qYdoKJATGVs_AY4rdRMefQXEugWNQ-xi7e8_QW4FCNCh3bSRxWmsBnZCKRYlLxgUP-zsbO8uwF1KzI2wthbo7ylFNVWIMiWFJKFmxbYBkdpv7zUO-i4PN21dPBxRuWuplnxhDRQBVenO0QO-m2aFGX5J0uY-RQaNGukKEyl7Uv_CxXUaZ6qtKAJ4go4qUBSUbpVHOElcrIcjR_sj4s9jyYnsU5coSi818imsL_E50bjIrurR48QesgsrLRJVfnxeil5FXqQP3kffxHGIHU8sxbkpDoyHWqzr86pagHPcku=w1250-h937-no?authuser=1">
            <a:extLst>
              <a:ext uri="{FF2B5EF4-FFF2-40B4-BE49-F238E27FC236}">
                <a16:creationId xmlns:a16="http://schemas.microsoft.com/office/drawing/2014/main" id="{A970DA45-64D2-47AC-81FF-EB062E139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0"/>
            <a:ext cx="914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948E44A-C24E-4DA4-B4C5-FFF38F049D0B}"/>
              </a:ext>
            </a:extLst>
          </p:cNvPr>
          <p:cNvSpPr txBox="1"/>
          <p:nvPr/>
        </p:nvSpPr>
        <p:spPr>
          <a:xfrm>
            <a:off x="5994400" y="-10160"/>
            <a:ext cx="6561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Planalto</a:t>
            </a:r>
          </a:p>
        </p:txBody>
      </p:sp>
    </p:spTree>
    <p:extLst>
      <p:ext uri="{BB962C8B-B14F-4D97-AF65-F5344CB8AC3E}">
        <p14:creationId xmlns:p14="http://schemas.microsoft.com/office/powerpoint/2010/main" val="205053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lh3.googleusercontent.com/KWCarP5ARRYkZih_ByhQV7q2OEBnzKjNE0MzQtuubw5-mFmLsxJr_fY5YBSdeZfaLBotNL87lRnzU3DEmRRof3rpqgGjE5Oplh2ORFUdtzSQewNL2EjqR_PCumI0LZwsLNfVdHczuKaVwsduXd9aAuAeZ6PJ6Tla8jaaZ25XJSNBEL7-NkhpWma23Y20g_0NMmfRqsuESdYSF58FkWwIBMSEJFviUwuAio2F92TtWB916XGH8M0uvoweqKqts9-BOY_xQov5XIJ752CAmIZ1IZ8q2g_saLoOZlluidsHCyX0DtITOEavEbIYoam-Ig331fNA99tm4eKiFYH5uAzfy4yMub-bG5kmTKk8PkEDsIyNydZ_EOFh6msnvh07vY7a3v_V_GfEDADhP-BqkPtqXMciQ07cKutoC8cLSdg9CxfHcM4xFmiFHHK7UPXZb2gIp5hlLLUcnw1zCr08VGzHdTIYTsIqnQtDANFy4lWxeYO1YahhdrhcU4iiqIVKtge9CbLHzq2cueVsW9BSXSLQs-tS2qujO3I7vkTf52jD7jfl12r0rRwKhFGrVtDdYRDSLep6Rr8ZIAyegrN-wXJ1j8Ztrno2XyMaGSI33RlbSH-q7VGjJ7R8sjRucUpdT4TpGc0zm3i-_mtZ3L25W2KGI4WNNVazf9LLEQIjZNRPMNk2GMudV1cml-D1NGbMGZWL4s4YmvehN_2sBWk8ra1IxK7c=w1250-h937-no?authuser=1">
            <a:extLst>
              <a:ext uri="{FF2B5EF4-FFF2-40B4-BE49-F238E27FC236}">
                <a16:creationId xmlns:a16="http://schemas.microsoft.com/office/drawing/2014/main" id="{DBFCA82A-38B7-457E-94E2-361B8C536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0"/>
            <a:ext cx="914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EF4BFB1-D6AF-431C-8FAB-396C9B9BF6E1}"/>
              </a:ext>
            </a:extLst>
          </p:cNvPr>
          <p:cNvSpPr txBox="1"/>
          <p:nvPr/>
        </p:nvSpPr>
        <p:spPr>
          <a:xfrm>
            <a:off x="3484880" y="-50800"/>
            <a:ext cx="8553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Guilherme Lage</a:t>
            </a:r>
          </a:p>
        </p:txBody>
      </p:sp>
    </p:spTree>
    <p:extLst>
      <p:ext uri="{BB962C8B-B14F-4D97-AF65-F5344CB8AC3E}">
        <p14:creationId xmlns:p14="http://schemas.microsoft.com/office/powerpoint/2010/main" val="600051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lh3.googleusercontent.com/POl2ZrAKOFVMlT2K8xmPgURiPSCk3GZhT-Yvdh2Nz6MJ6k-iyslaQs3DJWSVPdczMjudFx1190pWGYetMBHTJ83dcK1DH4BGsqn78ewdv3r4OsLI47HI4u29rCmpRSWVIZGkjrNlbAky_Ju3b5wHV_RRth3vemDUviJNaC7W90Dg5hms3UyPzBSbI-pbpMugdbpokBSNvjv3AGz4f1_o0V1_mxYZl_OOJ-rVsT9Rz2mARbF2wMBeb5dCefHMJPY2vlQiC0QJfLPX-YR-risS97ZzXU9R9X4BQLV4OUy09nNcIN_CWdwNm_P4YXKGqw1M42BiYNebqbyrY3e1qDxJdyC0Jj-GnrH2QRA6km2vinbkMxCodmH1-O3Jgr-3ezRj9axWy1FLTtzDbtYdqoMQa2MVQzRn1nXdbKOfYsQB_XfINIwwKxaOTQ6WYWQm8rfar3t85xCRYkSJASeOkDZgNtCCod-UYG7TfTbCsGAAcW5RJsXnWkN77Q8Ec4r-WCDsj2PAHxoBJUY-decBT0OrY5V7N3Y7QBYxiqE1tujAudEErFG-GWTuegm-vU_kd3ROeVBluOS-7gYQpGu5jYI-8j1Xj8c2qmIX8OJCuxe1-gGSvTQlqsHG4hg-1nR2pIYydG2h3MCaTyItN44_xNQX5tJO0Iw0McJbA_pXZ8rw5HU0p65DIprbel6HsQhLlXvIHFEvN1bxHbFB7nBjPqdDPfA=w1406-h937-no?authuser=0">
            <a:extLst>
              <a:ext uri="{FF2B5EF4-FFF2-40B4-BE49-F238E27FC236}">
                <a16:creationId xmlns:a16="http://schemas.microsoft.com/office/drawing/2014/main" id="{B87BF7D9-F378-4637-B31C-D7BE5ADD3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0"/>
            <a:ext cx="10283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D1911B6-E6F4-427E-AFB7-B20B868866AB}"/>
              </a:ext>
            </a:extLst>
          </p:cNvPr>
          <p:cNvSpPr txBox="1"/>
          <p:nvPr/>
        </p:nvSpPr>
        <p:spPr>
          <a:xfrm>
            <a:off x="1442720" y="1026160"/>
            <a:ext cx="902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Ecológico da Pampulha</a:t>
            </a:r>
          </a:p>
        </p:txBody>
      </p:sp>
    </p:spTree>
    <p:extLst>
      <p:ext uri="{BB962C8B-B14F-4D97-AF65-F5344CB8AC3E}">
        <p14:creationId xmlns:p14="http://schemas.microsoft.com/office/powerpoint/2010/main" val="175142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lh3.googleusercontent.com/dPntNDjSWqZfqQOJSEm7CAog0DNIiYQNbRc9AMZZ6VxxNIIWfRPrFrt_9VL3A9KWJlDK9_lWqkKq_CbH5DDn8vRq3RcIQjXNpeXfRpzOmOKJfWl-LnHa7f1QrDXPHewPsg6-uxqsN4OCvPqQwI26ibkjyg6GzAbKh9t-0ytG4vcnZumo_mPG7twZIuSH-q2OIseIN7TYe2RWcSkfWrR5piuHylk-MoRq0hXo9O7pSyCv7H2ntn0_aFUcXCApbnZYlXzUDlPozOZpBZU9h18cjxrabOC8Z3pa1KXdynSh8fs7jSzZe5T_6529LFIpNsCOvMRP46QIir-lcFis6OIxHla0LmIb7BoOAmH0BvD92AemB78Q-KqFmWmQYDeHcCkc5cGMoFw0Df0af3XYG1D3TFRz2TYqXoawrHrkV6OSqnQiM6XNoMYD_QcGjDqUd4hoEQnzbyKdRPU16wzhjU8cvQC8E5RZ2wXaQpYzeHcO_1UuD4yYYHFQaSAJx8ffY73BbIxI8vMWuZxV3kcMgrvEDcU4YkKq27nH-A16VXpImcLviZ0GSueBmzKClQIzxCBkXRWQVyKxKgRTvhM18Kw7q_AFJEUM-aICfjJtg9L5EBLBEB2TjQAkzkmYVn5llUxKK_qW147bo79hBtdF1zNOsjwoF6ZDu3xHI15fdwZNCjujgDVpCvCs8Hr6beIxpvmvLvAjvnU0SG0b0ZHVkjQ2khY=w1406-h937-no?authuser=0">
            <a:extLst>
              <a:ext uri="{FF2B5EF4-FFF2-40B4-BE49-F238E27FC236}">
                <a16:creationId xmlns:a16="http://schemas.microsoft.com/office/drawing/2014/main" id="{BAF17FFC-8B5A-4137-BB9B-9816C9409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8" y="0"/>
            <a:ext cx="10283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DE39FED-14B6-4924-AC0C-CFA273D693D2}"/>
              </a:ext>
            </a:extLst>
          </p:cNvPr>
          <p:cNvSpPr txBox="1"/>
          <p:nvPr/>
        </p:nvSpPr>
        <p:spPr>
          <a:xfrm>
            <a:off x="4104640" y="5933440"/>
            <a:ext cx="7437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Renato Azeredo</a:t>
            </a:r>
          </a:p>
        </p:txBody>
      </p:sp>
    </p:spTree>
    <p:extLst>
      <p:ext uri="{BB962C8B-B14F-4D97-AF65-F5344CB8AC3E}">
        <p14:creationId xmlns:p14="http://schemas.microsoft.com/office/powerpoint/2010/main" val="1846400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lh3.googleusercontent.com/llgmULtznijbjm3lmD2z5hytiXdlFMYWs3FXMP7OrP8u4pHrbCqmuevXHUq6Gh5ThLe_CH3JKjrEQ1VVMdZf8AFHw77XgwVlFeAprwvreFj_63lifB_Ib-miiXaMz15cWXADPHJ1GIudFGlK1rJFdnOxecNBjJTtej_p4Dclth86q0j5o8yGPJ548eByu8gtWQtVgqEfh9qzkwPCiucqIN-VFxKBmUcQC59UNhdWiLY058sUauIUzdx7dD88eIakxSAyQHTnYBie_FmDl9dZIV7wiPXvsGM6nEWz1aaIMNugJFHXFQQaowHaWlVEEHJVrqltOwlBNHy7eOP5LVDMisrwNfmD92CCpz_PljO7UIycJGdoYqAgrkFgXc31h5fiFQphvoCQqAXZmBhfBSgoYTHPQciIVnwZBxLUlPZTSJ0oCcffrFl4XRwgBkv_T9j51Q_TMhLbd8l9sQR13cxjIbNg4kefrsVs0RzLarDtUSS8ALpZ7TyNK71q2FRdbAVUOsUzRY6qeGdD7xtT84MmjUZ0OdFtueNFqaGLUNFAS6gnUjprcQyZeA2OLd4r03ZRMyu-F6veCvFixFBLJAsoFgP4bRA07WObry3RteLnB11VcyGmupwAJ-MsdbaE5I0JrqmeMgUvuToQXQurrCQb6W8kaLZslQDqMnhuU1SYHcKk7wbJFmzcdWAvKlsY58ji0n3_ygeMTg0UT3DR9_dfUtQ=w1250-h938-no?authuser=1">
            <a:extLst>
              <a:ext uri="{FF2B5EF4-FFF2-40B4-BE49-F238E27FC236}">
                <a16:creationId xmlns:a16="http://schemas.microsoft.com/office/drawing/2014/main" id="{5928DE6D-8944-4C85-81F9-B511960B2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0"/>
            <a:ext cx="91392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F3FFC48-229B-451F-B252-1F3C2E54F116}"/>
              </a:ext>
            </a:extLst>
          </p:cNvPr>
          <p:cNvSpPr txBox="1"/>
          <p:nvPr/>
        </p:nvSpPr>
        <p:spPr>
          <a:xfrm>
            <a:off x="7731760" y="5943600"/>
            <a:ext cx="3281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Praça JK</a:t>
            </a:r>
          </a:p>
        </p:txBody>
      </p:sp>
    </p:spTree>
    <p:extLst>
      <p:ext uri="{BB962C8B-B14F-4D97-AF65-F5344CB8AC3E}">
        <p14:creationId xmlns:p14="http://schemas.microsoft.com/office/powerpoint/2010/main" val="4824585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FE7A6AD-A765-415A-B820-B4848B2AB8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19" y="0"/>
            <a:ext cx="11879162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1BC9546-0533-4B89-BFF7-2620E2C52AD8}"/>
              </a:ext>
            </a:extLst>
          </p:cNvPr>
          <p:cNvSpPr txBox="1"/>
          <p:nvPr/>
        </p:nvSpPr>
        <p:spPr>
          <a:xfrm>
            <a:off x="6512560" y="60960"/>
            <a:ext cx="5963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Municipal</a:t>
            </a:r>
          </a:p>
        </p:txBody>
      </p:sp>
    </p:spTree>
    <p:extLst>
      <p:ext uri="{BB962C8B-B14F-4D97-AF65-F5344CB8AC3E}">
        <p14:creationId xmlns:p14="http://schemas.microsoft.com/office/powerpoint/2010/main" val="16896293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lh3.googleusercontent.com/pw/AM-JKLVCf4mQBSdwJl1A5f_jiyq1xv8OFMBZ2cifF5xUe3usLtZJfg-j461XateyaNn5YVLMBNrJwSQ4bwdz9QcQViyMQEJNHd1E5ENBspzq_wS7-vUjUQv78dwvU_4Xq42kgiVbDt4XWJDhHlo8nGwMW9dt=w1238-h825-no?authuser=0">
            <a:extLst>
              <a:ext uri="{FF2B5EF4-FFF2-40B4-BE49-F238E27FC236}">
                <a16:creationId xmlns:a16="http://schemas.microsoft.com/office/drawing/2014/main" id="{A1EDF79F-808B-4539-A3A8-14E94100B1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26" b="8889"/>
          <a:stretch/>
        </p:blipFill>
        <p:spPr bwMode="auto">
          <a:xfrm>
            <a:off x="28802" y="10886"/>
            <a:ext cx="12179900" cy="684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6DBDD01-F70C-4A8E-A681-2B7AF70F64E7}"/>
              </a:ext>
            </a:extLst>
          </p:cNvPr>
          <p:cNvSpPr txBox="1"/>
          <p:nvPr/>
        </p:nvSpPr>
        <p:spPr>
          <a:xfrm>
            <a:off x="6106885" y="625567"/>
            <a:ext cx="5466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Municipal</a:t>
            </a:r>
          </a:p>
        </p:txBody>
      </p:sp>
    </p:spTree>
    <p:extLst>
      <p:ext uri="{BB962C8B-B14F-4D97-AF65-F5344CB8AC3E}">
        <p14:creationId xmlns:p14="http://schemas.microsoft.com/office/powerpoint/2010/main" val="34923233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lh3.googleusercontent.com/uQt4vSNW8sg69SrMHLEdnGH7_HzD31ZL9xQtDGvmxWhTtRNU1QL1QN49l9wcJ-AI-9Wn61c0RHh5sEwBPoiU1OqBsvhSAQN3wqHIQePBLh2-BZx3u9AQBffGBpvX88NV_kaa2TTvC4gu840qvpQK_AVcrVq9gdRBKA_ZzdJaI7gsEHd04k546Ao7Lme2UVbyOByhdDtAaH4_9z5tWjCbSWYzlFfxvpU90FxfsJM1fPnehSZP5iJA9Q4ssH1zCiK-xRheHb9VoK5-g4TODEwJmqopY9lic2tb-kUGCpyWbVtPsAFRX5v6_E__0SKBTxmGv1mHAaOBVRmAPke_KQ8UFjfhfoDjtfdh9aNJ2p9G4PCsKA8I_18mwIgyfhx7A1H6O2h6lXY_XCGL1gPs9uoOw3ZueHoj8M37YO-yxgr4LYKbVJvknid48zryKeGOupZO1j0nFcHA8PWkH09n7nn7GQHRyd_R3tNaQnLcho4Qi8Wg_hrvRx_4Dzp5ZNMh5hk2BFeIVKARr1pblPHlHPYTLsxTTWCbLNWZCNWt6dna7vm_iE6RbRjlZ7G7iuJTnJLnt3ci6GIzvo0-u8lKmQyUHb9mwuvBWDCnQSrPnRbk67jBch8-RbguMImylJ6PwwTVJk4g5hrDltGQu_zySGe9W1H3PMYd_8tjGVn3qgEo05LrVfFQ_vB_Gq6hp5-kF6IUVAr8Y-9PKh-IQ7UohssLkR4=w1666-h937-no?authuser=0">
            <a:extLst>
              <a:ext uri="{FF2B5EF4-FFF2-40B4-BE49-F238E27FC236}">
                <a16:creationId xmlns:a16="http://schemas.microsoft.com/office/drawing/2014/main" id="{0E708028-9AB2-4DB7-9A66-3B26FB10D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A45B1C-B190-46BC-AA04-406A8653FF40}"/>
              </a:ext>
            </a:extLst>
          </p:cNvPr>
          <p:cNvSpPr txBox="1"/>
          <p:nvPr/>
        </p:nvSpPr>
        <p:spPr>
          <a:xfrm>
            <a:off x="6512560" y="60960"/>
            <a:ext cx="5963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1º de Maio</a:t>
            </a:r>
          </a:p>
        </p:txBody>
      </p:sp>
    </p:spTree>
    <p:extLst>
      <p:ext uri="{BB962C8B-B14F-4D97-AF65-F5344CB8AC3E}">
        <p14:creationId xmlns:p14="http://schemas.microsoft.com/office/powerpoint/2010/main" val="16875379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7B956EB-2FD2-42B8-9D14-0D9EF70E0E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33" b="6190"/>
          <a:stretch/>
        </p:blipFill>
        <p:spPr>
          <a:xfrm>
            <a:off x="38099" y="-2"/>
            <a:ext cx="12105590" cy="6858002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60F7D1D0-F347-4FB6-9113-EB2CFAE34682}"/>
              </a:ext>
            </a:extLst>
          </p:cNvPr>
          <p:cNvSpPr txBox="1"/>
          <p:nvPr/>
        </p:nvSpPr>
        <p:spPr>
          <a:xfrm>
            <a:off x="1047432" y="284480"/>
            <a:ext cx="5963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Zoobotânica</a:t>
            </a:r>
          </a:p>
        </p:txBody>
      </p:sp>
    </p:spTree>
    <p:extLst>
      <p:ext uri="{BB962C8B-B14F-4D97-AF65-F5344CB8AC3E}">
        <p14:creationId xmlns:p14="http://schemas.microsoft.com/office/powerpoint/2010/main" val="24625454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3.googleusercontent.com/-8vxsBi4ssaNJlo_rt61hmZeTtcY06lBMtdq4KXtjagMmtZR_ErE9Ve0cvmKvG9rE9-gZaIoQX1UR7INueXT0jIpAcSjwoaf5kWXX51f2fsQ_xbWE4KMnUPi16ri65oPur73QRBl_k1Ou5wR9EB4HHPf8R9mBLPfr_Wi5xo9F0H7IE0bCGaewdzqX91drggLtyJVtS-mtchCydT_MHu7qhjRO1MT8Cit7wY-i7fmPiImJcPsNJithB9yu_UIWoQn_MkZFCU7ME7nXXO0Zwq1NjUJ3y1qgu3PjQPY4D6pmh8S0zL6p3ZD5sND8I4hbD4AUEkNmvql3y67KwRmb3fD1bo_tmLB9_GK577gWg7c8-PkwV1SqzkZOtd_Oa3aAbjHDqDFMII5Xp0ocT_HpkUMwZqCBxuY52rYIEqwKhmyOSWbPZELj0Il0lNWtSV0MvWR3Xneukgo5oybL6NLDKKAcvZ38ki3y-WPEuoU79E9CiFVD_m4ndD-eODw9_k24UD06sEQJ7pt77TWQSvnh3bxMO3o-SMFxJfG_GjmX9xhc1dktpFX92EOH_t3EVC_fA5h28OVNiLKXKl-Yj0NqojXg-iD63cIyO_S61sXXbv5De-_-EqYS7VrHsGcRfy_9ZfLe3qHe44ONOHcKuHlbFXx_DgLRgyWSeLfSQAu7W30Upvf8aXGj-VmL9uN0_ojrhAO8wjPygvKw9zjaFMn_Zm6bpk=w1406-h937-no?authuser=0">
            <a:extLst>
              <a:ext uri="{FF2B5EF4-FFF2-40B4-BE49-F238E27FC236}">
                <a16:creationId xmlns:a16="http://schemas.microsoft.com/office/drawing/2014/main" id="{153249A7-5CEF-4539-91C5-CA3B667F7D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06" r="1392" b="6508"/>
          <a:stretch/>
        </p:blipFill>
        <p:spPr bwMode="auto">
          <a:xfrm>
            <a:off x="7030" y="32654"/>
            <a:ext cx="12370027" cy="682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0AC291D-263A-4A1D-8D77-7324BDF0343F}"/>
              </a:ext>
            </a:extLst>
          </p:cNvPr>
          <p:cNvSpPr txBox="1"/>
          <p:nvPr/>
        </p:nvSpPr>
        <p:spPr>
          <a:xfrm>
            <a:off x="1047432" y="5862320"/>
            <a:ext cx="5963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Mangabeiras</a:t>
            </a:r>
          </a:p>
        </p:txBody>
      </p:sp>
    </p:spTree>
    <p:extLst>
      <p:ext uri="{BB962C8B-B14F-4D97-AF65-F5344CB8AC3E}">
        <p14:creationId xmlns:p14="http://schemas.microsoft.com/office/powerpoint/2010/main" val="2735430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lh3.googleusercontent.com/lW0i-MIGCacf-fOD4EmE9XK3KX0QzLNvKPfvZ9jTfVc770XzPrXJ1pLvdanGNxsXr8qNqaUkWm1O_sPNHIi0cu52Z6M-oJLLMAAhj-3lU0cAX8rQ-Nh2dAFsOKYNtfslHZISRkVfMpoFGunn7vAWUSLRQyS1LxpVzuRIjSbvDtNYS5uGHykYfOdfLlXdhJ8EXAYw3VKOE4gaj8gayqT0-FDx-nRqdG3bJvRuuJta-3GfNz7Nq26n3XCG2TJWK7Nj3umjRCIQQPSENHXb3wFEAXkScGJbLgnx5gwsXAeKyHalOUUbNJ1MnzQM8zJiO62jKys6nBgmAW3eVGjhcM2nNx84cck6BgKiSSIBNWfe3jQG22nvS8BGe7zOpUhsvUBBU8_aANip44TNwm9LYdNVvr4xSP_Yaw0ztBVE9S6cmouArI1uUZDl25l7Ct0mp7c2NxA_-C3XEq8pk2uQuxlP0GRV6uLgbbdpDWZ_zuxn15iKCX6y0sZsJ8Cw4582QyY6_vdFYFMDCIx2J97Cn7utr9-Zdy1PjEUw3TOHThPxvEGXzyPzy9otDaxoJDWviFQBUUrdO03le7SS7gJktGj9vZz7YGeu8tucwZOnJxicbzHgyMsT5WTLawN0tmb0ZIJsE43M3GYaHAaZDb1du4YWRayLh4QK4jfxf5Liv8Sok63US3mmhKqfy3Afz_7-JveRMR1OQ28IMfzUcfnLqnEWOO4=w1666-h938-no?authuser=1">
            <a:extLst>
              <a:ext uri="{FF2B5EF4-FFF2-40B4-BE49-F238E27FC236}">
                <a16:creationId xmlns:a16="http://schemas.microsoft.com/office/drawing/2014/main" id="{05808E14-0BE8-4876-9C83-393E22AF5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835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lh3.googleusercontent.com/pY_AFnJuWdE-jdq8kJMvK97JVhnbLK6u_aGPGZditEXDEPNnxk6_35lFJ62vUghSY8lzMFL36OQDxiBro2Q_kd3g7fOb2ZBbvSDobLiPcPHZTAJfwu5buvzX4saBUBcUDtlcXpJiS3GJsfb61qepe3EZCO7ev4o4orzuJB7z8m4eCo7zsdje-WpgCspg5ZIjg5pug2SqjbFsydkdoYO2BEDaQgeHhWG7UksrOJ4XtaCDJyJZmqjM7_fyQFF7saHD80gPWsx1RQ_RTUadom7COVPP1TVnLykikT3df0aQ8MLoFM_E1XBxqZ_NH2RHwVjbTg7geT46RlgyZD1fTUZQuJqvgRr7qGs0H2UX9cPS2U4CP1kbz5dGBhpLoXYTnH7CkGMJ8XbxHYOn6agVcl9plAzK8u2CSpPx9MWnMoFt0eXRVfKh9crijc8JNg6YY4hi82pHlPqxqboJ5VzcKFgF88AmFR-8BP4hvLNSe8HllnN4cboqy_THvC1kQLXBILdCSFCk-hoqVIt9fIuDwEzkQvEdQNtZsatjLAUGfqhOv08XFFlKNQRdqParol46ZarTM5Yi3OwWrl_X_I_tnaA2v7ZF8bDPwQZRkM5TQLzRdZbETeYX4x_90uCncJScR-mvcTDUaP51wN4-gN36VUGV-GseMIJSBxWJLsNNnTTZYZsY_7pUcoVIE1QyRVbc7Qf_3w88mUGAbMFLInXgT0lD6NM=w1666-h938-no?authuser=1">
            <a:extLst>
              <a:ext uri="{FF2B5EF4-FFF2-40B4-BE49-F238E27FC236}">
                <a16:creationId xmlns:a16="http://schemas.microsoft.com/office/drawing/2014/main" id="{AF26405F-F56C-4311-B95F-6F52D7665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29988EE-38FC-4898-8EE3-5D063F6C28D9}"/>
              </a:ext>
            </a:extLst>
          </p:cNvPr>
          <p:cNvSpPr txBox="1"/>
          <p:nvPr/>
        </p:nvSpPr>
        <p:spPr>
          <a:xfrm>
            <a:off x="8948057" y="2503714"/>
            <a:ext cx="2917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latin typeface="Book Antiqua" panose="02040602050305030304" pitchFamily="18" charset="0"/>
              </a:rPr>
              <a:t>Rayssa Leal</a:t>
            </a:r>
          </a:p>
        </p:txBody>
      </p:sp>
    </p:spTree>
    <p:extLst>
      <p:ext uri="{BB962C8B-B14F-4D97-AF65-F5344CB8AC3E}">
        <p14:creationId xmlns:p14="http://schemas.microsoft.com/office/powerpoint/2010/main" val="1149966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lh3.googleusercontent.com/06_3c3fkwZxHno_mOMkAzUfL-y1FKU7tXYJvDVZ5ntjiUW5DZPCmQz8rUtAum76bZ5cipDW1Z-Zcyq3PJVUnrG91DKXJx3Pqc8JUYzhN6DK8pqhmRq-KICCSsVpWIuzMyYoGWopKaeaIW7GhY9lgwgVmsm9Bj8pwhfM4BqT2mCo9XG79sSH9xUqP3zcOY2fY5iVnnE6JV8xAayD01AYQUKtLFiIHOuOFLX0bcWS8MFGmKs6XoqxrjIE5bUqwgAy2khYaFEMDKLrfEOgzy7uileGhiRRr4qXNQ6DtEYw_1UDgW_GR8dV3xZGs-ik0qpGPyll9DdA8nWe81GsW-Evr8msZlvP1QGdlhf3vhQH3a3C56DRubEq_l4hUvK9yaXYpA0BFMaYDRsN_0OsiOaQ3ylQ2JcPOmDDaa3FudlOgOGq77pMdZ7sLtgTsxqZQbyiJ-xEdCEg---NZyjziDi8ZOiW2p9LSY5TVW_LP11vkDxiHySKfELNaE-FleDR2OtepNzCdI7-uThZpVJDRyJUtXm19CB7pK4dBJSxWQzE3XO_zcy9O7TL8LW1ipXoIH0UaEYmJjZnEdIHQiVGvuIpA40mX0eFmPi4j4rTE46BWK0Dy0YxB4LxnecRD45aYoUwEgav-K4-QorzznFZwm_u96aPoaWiA8SIK5Wyq_WJKbnBX6Ej1Bvd_OWTFtdb6e9CfdtzxkmMhRELwbuDygzHAWRGh=w1920-h910-no?authuser=1">
            <a:extLst>
              <a:ext uri="{FF2B5EF4-FFF2-40B4-BE49-F238E27FC236}">
                <a16:creationId xmlns:a16="http://schemas.microsoft.com/office/drawing/2014/main" id="{04DA3F6E-CD56-4DCC-A51C-AB134E38C0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5" r="11608"/>
          <a:stretch/>
        </p:blipFill>
        <p:spPr bwMode="auto">
          <a:xfrm>
            <a:off x="10888" y="20408"/>
            <a:ext cx="12167368" cy="683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21D710-E674-475A-8BF4-FB5CD82C90EF}"/>
              </a:ext>
            </a:extLst>
          </p:cNvPr>
          <p:cNvSpPr txBox="1"/>
          <p:nvPr/>
        </p:nvSpPr>
        <p:spPr>
          <a:xfrm>
            <a:off x="674914" y="3984172"/>
            <a:ext cx="2917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latin typeface="Book Antiqua" panose="02040602050305030304" pitchFamily="18" charset="0"/>
              </a:rPr>
              <a:t>Pedro Barros</a:t>
            </a:r>
          </a:p>
        </p:txBody>
      </p:sp>
    </p:spTree>
    <p:extLst>
      <p:ext uri="{BB962C8B-B14F-4D97-AF65-F5344CB8AC3E}">
        <p14:creationId xmlns:p14="http://schemas.microsoft.com/office/powerpoint/2010/main" val="10793073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lh3.googleusercontent.com/X88Mvn8S1emQR0EW34A0d0iHggZ8LoUQVJYJAXDn8tA7rF_MiB9GLbGOHK8VfKQQW7todcjbcOA0ITRmcNb0iJ_N7CfQR_lZg6OvaeidNwm6gXhxVl2N42TpzoYw6ZML_z3NBC1PqSMNqWkbPUcSjAy9kIn4LSP-28sSBsubI7F4jMy1Un35plLox5RjZ2sDN1N9tQpipJg7E6fX7tMyjkhYrqCIN58-6NQPPxattgzjRZ6R24GehQRGLLqqFFzzW4HcQiTHdl-ySX_hnraByyPn9GAKX-vc_FGMHVTl6EdSi3mH7jaUHGxIz5NJol7EHJZKZbaXDyhIW0SrTjC7mfxB-XKjX6pif97lYTHKxkGfnduS0-shbtkmeGyLZUsFJhCU0Pni9znWINjWG1-CAwdE2WzKljT-cCNqkmN7qlmXF7OiOeCkiY_frOnnzkD5mSTjjlBMI79pCj9EY5JYOq6kCkdAJMRPfeKHyVhaj9j7IDrKye5Ed09ZH_Z9RGeZz_9E2nu_AjZixrnZN5Fp8e3sBpbLzOLG1b8vKeCAfXtT3PPtv5koLqTfQ-DLR3ea3cHc1xlZIIEL_howWM5GZe5mA6oqpZYBqPBEmj7IOcTfsylRMDkNLcYtLQlQl389gNKz4u969dws-6KGBL2NcyX_nW8ifU0hizEuAD7Pjk8-VNOhrBqVxpdR0Pi7oaZr7MtRuAJmG1H_O8Qfq069XMQ=w1666-h938-no?authuser=1">
            <a:extLst>
              <a:ext uri="{FF2B5EF4-FFF2-40B4-BE49-F238E27FC236}">
                <a16:creationId xmlns:a16="http://schemas.microsoft.com/office/drawing/2014/main" id="{DA4E944A-73EA-4725-95D4-62563A82D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1C86713-4650-40E2-AB59-0EE33A788AAB}"/>
              </a:ext>
            </a:extLst>
          </p:cNvPr>
          <p:cNvSpPr txBox="1"/>
          <p:nvPr/>
        </p:nvSpPr>
        <p:spPr>
          <a:xfrm>
            <a:off x="348342" y="457200"/>
            <a:ext cx="4833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latin typeface="Book Antiqua" panose="02040602050305030304" pitchFamily="18" charset="0"/>
              </a:rPr>
              <a:t>Escolinha de skate</a:t>
            </a:r>
          </a:p>
        </p:txBody>
      </p:sp>
    </p:spTree>
    <p:extLst>
      <p:ext uri="{BB962C8B-B14F-4D97-AF65-F5344CB8AC3E}">
        <p14:creationId xmlns:p14="http://schemas.microsoft.com/office/powerpoint/2010/main" val="25611978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https://lh3.googleusercontent.com/K6MXuVdFfMVGu5KNQZJK686i0-VvYLG6TDZpQMYhpKY1cUIwdFF0qknJgRxnEvxIYfM7bu5dukeixvXcFcLKrXsH8rkXYtgI7KDgGCGj4JcFQqOOod6ao78J8fKDWQoQ__dOPOQsSu1nQIXgvKzgsWbCx-w_DFVkPuM1nrGyvi87NAdD_MW-sO9M1xYD_9k1C2kzQNnrFqRq-jv-vV81rvxW2UABZMqEZq3BtNhkIBjlWEAPFOVYj3XeUFaajF4Xty6gJUVA_pIc1SfguqRww0n4uUqBtBhPqk-U6CDSYn_Mj6bM39e57AplwZHWxqbLixQfGyobpv7DAVs66kt2b87pAKMSK_e-8GHMHJRwK_K8Ts5-48oivmEk-Rv103dW-tLEetUxqn4XPg6YHFKkOUhxHBx2emonl1AegsVKo8-Zi0iN2i-F1bBWBTh-6yaI2uZ0EOIzUv6DJ-Qaglb4wbvx-ot7vk2If01Sc27GwJhkiwbiZJnE14KKK0mDvNF6aSSUrORw_CrdLhJwpiXm6t7Fl5bLU4Dr7sTKuM5VPBOEyhz5ar5R2vVLUIxlxAxK9XTbNJTqtzCObNYHhKbkuSFaR1MRT1JdWA3fjWYAfQhf2ID7MaBNbnAdAL4L4zqRVrz--nTKWRcePeH9MY90H7sJUBWok8MA8rz9dHDOCuL6HYxAQhR55Bm9crLYPwk-iInIawjRChLqh_AMfLf6IOg=w1250-h938-no?authuser=1">
            <a:extLst>
              <a:ext uri="{FF2B5EF4-FFF2-40B4-BE49-F238E27FC236}">
                <a16:creationId xmlns:a16="http://schemas.microsoft.com/office/drawing/2014/main" id="{0FAD8E75-C290-4778-AC28-007E2A3060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2" t="10427" b="17662"/>
          <a:stretch/>
        </p:blipFill>
        <p:spPr bwMode="auto">
          <a:xfrm>
            <a:off x="-10894" y="10884"/>
            <a:ext cx="12384240" cy="684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1200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lh3.googleusercontent.com/xB5RcQEt57J9wD5ERT8bYpW0VXDcdKfIAqwGQ6ZC55EQZ_KS7tzU98cYoWWY0M3GOeS49mkZhBJmDVjVxuiS9VevSHb8eWJd4AH2gyQhy7UBboDUnvIcNPCg2V7gYFaCzI7dEmYVGXoIhdlHly8iZJB3Qij1tDxsnIIbNNU_zp3RQVyu5DtmRibeQH_I0ojUMb0NqVlTo1ZfOC5tzasUediFhv3rESxfeU5cSi4IpGSbuziZcw_msW1eF1aH7xNiNHYd1uRXnWIdym4EaiYguT-8AWwhj561zKyJvPihcpAONZIsN4_LPXuMhyxiFWsO7vzG9xlOtioQWV86iir9ZGqHKzNHRTXW7cgUhyFVDd4MNn0h5FQgAKAujqnceII74F4JF8tK3DZVczx9B8J_i57ZYdZPwvSQvk0z1MKShvnvLtN3OMhggJoILIkcspV-baH00OnNOsnMTCzSWwD9-3mIiY0y1Y_WaOu3zfBzlMvhTCDdo2VF0TYdGgkbPKMCENRRXM6AiWesdAkD7CPU2ZmVEuwJ7Bp98avcdgow325v-DBkzLUOV9-epnjX67CsgOKWItN5_hBQAv0HzbJTJkZNQ2BKrqtyBMoLEpz1w1pvQYzEbFjfyrVZcngnYdmctyXftEi401Fmw83vLn-OxfRflFQ8dH6bN_0HWA1yRbk8d9TZwx7OtTMJn2sXqDU_U6A-CCX5Ez0TjIHGLC5xd4I=w1666-h938-no?authuser=1">
            <a:extLst>
              <a:ext uri="{FF2B5EF4-FFF2-40B4-BE49-F238E27FC236}">
                <a16:creationId xmlns:a16="http://schemas.microsoft.com/office/drawing/2014/main" id="{EC11ED80-C55F-4669-AC02-3E07B0AD9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7738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lh3.googleusercontent.com/x6OmnR28yu14Vqk9d7v0MpA2lSmSu44xIZnU4Lhf3pG5AIrEpHi6FQ7c6379XfF-dHrrsddXeInqzNc7D7rTjWV2CwNmD_3JKcy9ZnL7VCvdyShEjA6XyRaWOJhXJgBKEzGgl5-wSk2YPtKJWmRwmsXfRu_uw8TGn02fMmhylmDACi_Y3l7tNtDTkvReLFQbTFO2S4vfFydtl1e3CAd2OwWo2yn97MRcFDvkS75ZneQ9a4l1VpSiuBI16zqQv4FMCEyVqtUB0s7iFbT3zFvs-zz4fPMFLLnwVPXrmc6IldX8Iv7K9criFFkQN7robR9oja7Gn1cjZZLbmRr-Ss2xLv27Am3NYEH5UZFxD95CYubl6ywI7Ln-2RN5Ib0gnE_e7y8e_IRxrR96uO85cQsvCcaotvzBN-Q7XIWaNWTjUE0h4tjpZKcDXgduGQbdH-YVZ-x0ZIeerUl57z4pdoqSOlAacvakgO6wSv_OsvdMukJkCZCyk4K4RewNunxwe2cUWGIRSEnvkKUOZYsMGtiM9Zx8ODhglCRQmUOcTJYFIqY4BtHva6FJOrJox37wbFSZar3GHXcxCbTaNjxOtMHA6QH-NvinNnNZEXVJOdjx3qvluTyIr5jUmpvZWmDqEHzKd5OLumZ7dO2Uw_gNLwz_r4UPRiuLa4tX9h34GN5FCwV82q9JxGIXr8cf2hYR05fJUBF_DzBz_vr7dhYRwe9_wxE=w1666-h938-no?authuser=1">
            <a:extLst>
              <a:ext uri="{FF2B5EF4-FFF2-40B4-BE49-F238E27FC236}">
                <a16:creationId xmlns:a16="http://schemas.microsoft.com/office/drawing/2014/main" id="{1E3168D0-318C-4800-83F4-6CD434FDB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1583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s://lh3.googleusercontent.com/UehMwTFJbNmeoJNwb1ZzlQv-WSz7ZSqB_qv9B716YxwjHHibsj3bDxEkiybxrc5I8CI4e7zRJvmSsONfyveCJKnza4Y7vCE74C93bFpOd8zQRxLw8Y8VuFa807LwCiMIhQjRr-Mkwj-lVOVKZcoZjuD-nFKTtHHEOp4fNcMnJdppLT5IyRo0M3KnhRmGe2ALXQiCdX2MtogmcyiV170sJ3n2IZvKXLOU19IKayTgIRBqjA9rctnHDcDApF6e8ixHeZ2U93HXyDXr6RHTH1jBCXQehSgf0PITXz9cAKyNGaqvQgcS7dzf-sFi67GO0eqviUV-qxFK8IhqYpIGtkbYrxGWO1vL_3ddoXznLdguOKF7LgETcpoy1TeFlpYVRELfgZbvd2E2BTc9J72hRflcaeLN3IBl3FCQK89CZPFDFNpjTz3yHhdh5nhavY04kJU1IsUUzplHyD3LqffWyQ-e4YPvMunyWR70_upb3Sxic5IN-7Yg6NdqsJj5auhjFmbHDTnfoy7bV2V6FaxnkSWBrMvHkk-WTYtHm2ATBxpk022--aL4yrsL7p885gxahqvxP0UTPbwecVyX2MVzMwTZ_arOUxHsx1SHBVBegKKnEDnz4F-Ah-aFXZBxzELEM1xIAm7Hy5NIM5R4ElFKLhjwUbGjbW63Wnf8STDZrvMCAlg4DMbXGEgmbJi7VyMsFVIov95VAo5oK9Ylje6Oigy7V-FF=w1250-h937-no?authuser=1">
            <a:extLst>
              <a:ext uri="{FF2B5EF4-FFF2-40B4-BE49-F238E27FC236}">
                <a16:creationId xmlns:a16="http://schemas.microsoft.com/office/drawing/2014/main" id="{2AD92467-1BCF-47A3-8CE2-06AE6B332C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71" b="3673"/>
          <a:stretch/>
        </p:blipFill>
        <p:spPr bwMode="auto">
          <a:xfrm>
            <a:off x="0" y="10886"/>
            <a:ext cx="12208210" cy="684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56A991A-EEFA-43FB-9545-B141F14D2F2B}"/>
              </a:ext>
            </a:extLst>
          </p:cNvPr>
          <p:cNvSpPr txBox="1"/>
          <p:nvPr/>
        </p:nvSpPr>
        <p:spPr>
          <a:xfrm>
            <a:off x="6232435" y="4905103"/>
            <a:ext cx="58833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chemeClr val="bg1"/>
                </a:solidFill>
                <a:latin typeface="Book Antiqua" panose="02040602050305030304" pitchFamily="18" charset="0"/>
              </a:rPr>
              <a:t>+</a:t>
            </a:r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 parques para BH</a:t>
            </a:r>
          </a:p>
        </p:txBody>
      </p:sp>
    </p:spTree>
    <p:extLst>
      <p:ext uri="{BB962C8B-B14F-4D97-AF65-F5344CB8AC3E}">
        <p14:creationId xmlns:p14="http://schemas.microsoft.com/office/powerpoint/2010/main" val="38726477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lh3.googleusercontent.com/cEfSbc6D0MjPx2LKRXcpSghipsdd6dETx0oYQa1_4k-RJ2QbEgqiPGkDRcIXkIh9BAwEIbpg5eQRSldNQTH3Q38ahPod9uJUz40RIe3JH4mF3aPyA3sxcYOM81Zml2Dm40rm7tmRRcmiCr3xEB-cfC73oHw_LaBUEYHit3Gev7W9hVYnVNPE-sVPJxyGi0B0TJs7f0TPM8Q0AvD0diroDiJWYPuq-sJARqA-njzydaoaFU45L1RrHFdDNN1_nRkAz-S3sM0XXj6FGrNox9y0sftl0TGpAdDPD3A6a2qHixoO-nUbuod6RsX5C-l2I0AH2YWh6l5oif2FdBkd90v6bW1a4URo8ISiomyMigoOOCzIdUnRy7nBtZG9r3BBX-diw95gSvOpFCn4JRRA20duUCZj_FDQG77FK_2QbPC3mfMl3xL8b1QDLTpyJVATTKDDsAzCotRRzE876Hmxb065cSW4QCNJVJAvuqd8I17il934vO8a4KwyY1K-cfG5rO6WW6_sZvMsGbH7P3ChYqA8vV6bN_GGbeEO_GX41z0XMGVA3ySuiF9c3M9B_JlHNdZvOEkIwhLDrJAJ2mcN7TTOB3g694uaTSphB4luZFYw8QB3X_l9jFL6Db8hUGfuZ454HzHobQuHPwvqLepM0ic5zZjgkzh5pUUSdtf8rSvtt2jI9evpnlCINgOlSqX34fFcQNUbW4iocNKBCorGP8Ln3iML=w1250-h937-no?authuser=1">
            <a:extLst>
              <a:ext uri="{FF2B5EF4-FFF2-40B4-BE49-F238E27FC236}">
                <a16:creationId xmlns:a16="http://schemas.microsoft.com/office/drawing/2014/main" id="{7F234E84-5A0E-4040-9158-E15F1C4B62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3" b="8972"/>
          <a:stretch/>
        </p:blipFill>
        <p:spPr bwMode="auto">
          <a:xfrm>
            <a:off x="-21773" y="0"/>
            <a:ext cx="1237173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43C979C-AF68-47E4-BCA7-584E5242B1E7}"/>
              </a:ext>
            </a:extLst>
          </p:cNvPr>
          <p:cNvSpPr txBox="1"/>
          <p:nvPr/>
        </p:nvSpPr>
        <p:spPr>
          <a:xfrm>
            <a:off x="267066" y="60960"/>
            <a:ext cx="7244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ook Antiqua" panose="02040602050305030304" pitchFamily="18" charset="0"/>
              </a:rPr>
              <a:t>Parque do Brejinho</a:t>
            </a:r>
          </a:p>
        </p:txBody>
      </p:sp>
    </p:spTree>
    <p:extLst>
      <p:ext uri="{BB962C8B-B14F-4D97-AF65-F5344CB8AC3E}">
        <p14:creationId xmlns:p14="http://schemas.microsoft.com/office/powerpoint/2010/main" val="17766091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929EA4-BD7B-4A7A-9719-5267D7E60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15"/>
            <a:ext cx="12192000" cy="6830769"/>
          </a:xfrm>
          <a:prstGeom prst="rect">
            <a:avLst/>
          </a:prstGeom>
        </p:spPr>
      </p:pic>
      <p:cxnSp>
        <p:nvCxnSpPr>
          <p:cNvPr id="6" name="Conector reto 5">
            <a:extLst>
              <a:ext uri="{FF2B5EF4-FFF2-40B4-BE49-F238E27FC236}">
                <a16:creationId xmlns:a16="http://schemas.microsoft.com/office/drawing/2014/main" id="{289B5585-C49F-479B-9628-1D1BF6628C55}"/>
              </a:ext>
            </a:extLst>
          </p:cNvPr>
          <p:cNvCxnSpPr/>
          <p:nvPr/>
        </p:nvCxnSpPr>
        <p:spPr>
          <a:xfrm flipV="1">
            <a:off x="1818640" y="3952240"/>
            <a:ext cx="0" cy="61976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6">
            <a:extLst>
              <a:ext uri="{FF2B5EF4-FFF2-40B4-BE49-F238E27FC236}">
                <a16:creationId xmlns:a16="http://schemas.microsoft.com/office/drawing/2014/main" id="{88662080-1694-4C93-A504-2248387A15FE}"/>
              </a:ext>
            </a:extLst>
          </p:cNvPr>
          <p:cNvSpPr txBox="1"/>
          <p:nvPr/>
        </p:nvSpPr>
        <p:spPr>
          <a:xfrm>
            <a:off x="704194" y="3289033"/>
            <a:ext cx="2228190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Herbário</a:t>
            </a:r>
          </a:p>
        </p:txBody>
      </p: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D9A2AF73-D5A4-4B83-984A-60D38FC28B76}"/>
              </a:ext>
            </a:extLst>
          </p:cNvPr>
          <p:cNvCxnSpPr/>
          <p:nvPr/>
        </p:nvCxnSpPr>
        <p:spPr>
          <a:xfrm flipV="1">
            <a:off x="6758141" y="4724396"/>
            <a:ext cx="0" cy="61976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>
            <a:extLst>
              <a:ext uri="{FF2B5EF4-FFF2-40B4-BE49-F238E27FC236}">
                <a16:creationId xmlns:a16="http://schemas.microsoft.com/office/drawing/2014/main" id="{CE31B7E3-4F8D-40C0-B675-BF1F1D98D70D}"/>
              </a:ext>
            </a:extLst>
          </p:cNvPr>
          <p:cNvSpPr txBox="1"/>
          <p:nvPr/>
        </p:nvSpPr>
        <p:spPr>
          <a:xfrm>
            <a:off x="5643695" y="4061189"/>
            <a:ext cx="2228190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Viveiros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532D4DCE-BA81-4F3D-A316-DB61FBB51A16}"/>
              </a:ext>
            </a:extLst>
          </p:cNvPr>
          <p:cNvCxnSpPr/>
          <p:nvPr/>
        </p:nvCxnSpPr>
        <p:spPr>
          <a:xfrm flipV="1">
            <a:off x="4216400" y="5476240"/>
            <a:ext cx="0" cy="61976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F5CCE2B3-A08B-4848-A4B3-10AE51F9A9BC}"/>
              </a:ext>
            </a:extLst>
          </p:cNvPr>
          <p:cNvSpPr txBox="1"/>
          <p:nvPr/>
        </p:nvSpPr>
        <p:spPr>
          <a:xfrm>
            <a:off x="2275841" y="4843511"/>
            <a:ext cx="3820159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Banco de sementes</a:t>
            </a: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0F619B69-0A44-48BE-874F-7FDDFDDFAC67}"/>
              </a:ext>
            </a:extLst>
          </p:cNvPr>
          <p:cNvCxnSpPr/>
          <p:nvPr/>
        </p:nvCxnSpPr>
        <p:spPr>
          <a:xfrm flipV="1">
            <a:off x="4511040" y="2468880"/>
            <a:ext cx="0" cy="61976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C13AEA6E-3220-4071-8BDB-0A126A065C3B}"/>
              </a:ext>
            </a:extLst>
          </p:cNvPr>
          <p:cNvSpPr txBox="1"/>
          <p:nvPr/>
        </p:nvSpPr>
        <p:spPr>
          <a:xfrm>
            <a:off x="3039259" y="1864678"/>
            <a:ext cx="2904341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Compostagem</a:t>
            </a:r>
          </a:p>
        </p:txBody>
      </p: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26177D0F-DF12-40DB-A756-A496F14493AB}"/>
              </a:ext>
            </a:extLst>
          </p:cNvPr>
          <p:cNvCxnSpPr/>
          <p:nvPr/>
        </p:nvCxnSpPr>
        <p:spPr>
          <a:xfrm flipV="1">
            <a:off x="5323840" y="3870960"/>
            <a:ext cx="0" cy="61976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A1A0D56C-1211-4ACE-9AA6-9E56858CE4C4}"/>
              </a:ext>
            </a:extLst>
          </p:cNvPr>
          <p:cNvSpPr txBox="1"/>
          <p:nvPr/>
        </p:nvSpPr>
        <p:spPr>
          <a:xfrm>
            <a:off x="4209745" y="3207753"/>
            <a:ext cx="2228190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Produção </a:t>
            </a:r>
          </a:p>
        </p:txBody>
      </p: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4150EC7B-193F-4B22-B9BF-2B22302F6F40}"/>
              </a:ext>
            </a:extLst>
          </p:cNvPr>
          <p:cNvCxnSpPr>
            <a:cxnSpLocks/>
          </p:cNvCxnSpPr>
          <p:nvPr/>
        </p:nvCxnSpPr>
        <p:spPr>
          <a:xfrm flipH="1" flipV="1">
            <a:off x="2915920" y="1757680"/>
            <a:ext cx="16464" cy="32512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DD607568-503F-4B35-9A59-A148AFCB073B}"/>
              </a:ext>
            </a:extLst>
          </p:cNvPr>
          <p:cNvSpPr txBox="1"/>
          <p:nvPr/>
        </p:nvSpPr>
        <p:spPr>
          <a:xfrm>
            <a:off x="704194" y="1094473"/>
            <a:ext cx="3040990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Horta e pomar</a:t>
            </a:r>
          </a:p>
        </p:txBody>
      </p:sp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6617D023-CC07-403B-A71D-B7BA25053296}"/>
              </a:ext>
            </a:extLst>
          </p:cNvPr>
          <p:cNvCxnSpPr>
            <a:cxnSpLocks/>
          </p:cNvCxnSpPr>
          <p:nvPr/>
        </p:nvCxnSpPr>
        <p:spPr>
          <a:xfrm flipV="1">
            <a:off x="5161280" y="1717040"/>
            <a:ext cx="0" cy="28525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B6462FD6-5F8C-4479-850B-DC108767636B}"/>
              </a:ext>
            </a:extLst>
          </p:cNvPr>
          <p:cNvSpPr txBox="1"/>
          <p:nvPr/>
        </p:nvSpPr>
        <p:spPr>
          <a:xfrm>
            <a:off x="4046834" y="1033513"/>
            <a:ext cx="2228190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Capineiras</a:t>
            </a:r>
          </a:p>
        </p:txBody>
      </p:sp>
      <p:cxnSp>
        <p:nvCxnSpPr>
          <p:cNvPr id="20" name="Conector reto 19">
            <a:extLst>
              <a:ext uri="{FF2B5EF4-FFF2-40B4-BE49-F238E27FC236}">
                <a16:creationId xmlns:a16="http://schemas.microsoft.com/office/drawing/2014/main" id="{AF7EAB0E-3EA6-4DAF-A2D5-56E00506AC33}"/>
              </a:ext>
            </a:extLst>
          </p:cNvPr>
          <p:cNvCxnSpPr>
            <a:cxnSpLocks/>
          </p:cNvCxnSpPr>
          <p:nvPr/>
        </p:nvCxnSpPr>
        <p:spPr>
          <a:xfrm flipH="1" flipV="1">
            <a:off x="6197600" y="6248400"/>
            <a:ext cx="6657" cy="162560"/>
          </a:xfrm>
          <a:prstGeom prst="line">
            <a:avLst/>
          </a:prstGeom>
          <a:ln w="7302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3F3C28CF-70F3-4406-A184-CE59B150D4B9}"/>
              </a:ext>
            </a:extLst>
          </p:cNvPr>
          <p:cNvSpPr txBox="1"/>
          <p:nvPr/>
        </p:nvSpPr>
        <p:spPr>
          <a:xfrm>
            <a:off x="4920594" y="5595353"/>
            <a:ext cx="2567326" cy="646331"/>
          </a:xfrm>
          <a:prstGeom prst="rect">
            <a:avLst/>
          </a:prstGeom>
          <a:noFill/>
          <a:ln w="41275">
            <a:solidFill>
              <a:srgbClr val="92D050"/>
            </a:solidFill>
          </a:ln>
          <a:effectLst>
            <a:softEdge rad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</a:rPr>
              <a:t>Coleção viva</a:t>
            </a:r>
          </a:p>
        </p:txBody>
      </p:sp>
    </p:spTree>
    <p:extLst>
      <p:ext uri="{BB962C8B-B14F-4D97-AF65-F5344CB8AC3E}">
        <p14:creationId xmlns:p14="http://schemas.microsoft.com/office/powerpoint/2010/main" val="35358229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1D856AC-BA30-4DAE-B760-4F3ACD1B8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8163"/>
            <a:ext cx="12192000" cy="556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1673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211A6E-A367-4264-AC01-419F0CDF0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87" y="1587"/>
            <a:ext cx="8048625" cy="55340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6E2ED60-798E-4240-B8EC-4C5A66CC5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480" y="5007293"/>
            <a:ext cx="1849120" cy="184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228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inc">
            <a:extLst>
              <a:ext uri="{FF2B5EF4-FFF2-40B4-BE49-F238E27FC236}">
                <a16:creationId xmlns:a16="http://schemas.microsoft.com/office/drawing/2014/main" id="{A216E6F5-D57E-4DAA-9D0B-DBC406BD3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0"/>
            <a:ext cx="11363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759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92FCFCF-FE2A-494E-92B1-70378608A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480" y="0"/>
            <a:ext cx="9325039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4202000-A58F-4869-9BBA-63F2B40D6794}"/>
              </a:ext>
            </a:extLst>
          </p:cNvPr>
          <p:cNvSpPr txBox="1"/>
          <p:nvPr/>
        </p:nvSpPr>
        <p:spPr>
          <a:xfrm>
            <a:off x="1899920" y="355600"/>
            <a:ext cx="2529840" cy="646331"/>
          </a:xfrm>
          <a:prstGeom prst="rect">
            <a:avLst/>
          </a:prstGeom>
          <a:solidFill>
            <a:schemeClr val="accent6">
              <a:lumMod val="50000"/>
              <a:alpha val="37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Delimitação</a:t>
            </a:r>
          </a:p>
        </p:txBody>
      </p:sp>
      <p:pic>
        <p:nvPicPr>
          <p:cNvPr id="8194" name="Picture 2" descr="Prefeitura de Belo Horizonte">
            <a:extLst>
              <a:ext uri="{FF2B5EF4-FFF2-40B4-BE49-F238E27FC236}">
                <a16:creationId xmlns:a16="http://schemas.microsoft.com/office/drawing/2014/main" id="{506C2219-8787-43D7-AD02-816E3E338D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4" t="12017" r="17719"/>
          <a:stretch/>
        </p:blipFill>
        <p:spPr bwMode="auto">
          <a:xfrm>
            <a:off x="10768295" y="101600"/>
            <a:ext cx="1302650" cy="175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70144A5-32DB-4B82-8876-C71C0A9ABF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25704"/>
            <a:ext cx="1511815" cy="1388136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54EBDFA-B2B6-4CE8-BC96-6D51B8880BB4}"/>
              </a:ext>
            </a:extLst>
          </p:cNvPr>
          <p:cNvSpPr txBox="1"/>
          <p:nvPr/>
        </p:nvSpPr>
        <p:spPr>
          <a:xfrm>
            <a:off x="4135121" y="4701997"/>
            <a:ext cx="4815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Área total: 1.187,44 ha Perímetro: 42.164,80 m</a:t>
            </a:r>
          </a:p>
        </p:txBody>
      </p:sp>
    </p:spTree>
    <p:extLst>
      <p:ext uri="{BB962C8B-B14F-4D97-AF65-F5344CB8AC3E}">
        <p14:creationId xmlns:p14="http://schemas.microsoft.com/office/powerpoint/2010/main" val="6113116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3.googleusercontent.com/Owe-Ga-uxfx7SPc0GQkDjV7rjU0U5ZvlfHYq_wYLHcKBGpRcoM4diyqh0jB7gb6NhYAjUXbOgJoNwq1hZswa9TFTrjW4Qw2kYrFbIFkQeVkZtFGkHraYh4uTfgtt3j7sBi-dKLT7zG2CDfA139EdtfhoN62yGVSEmG78oLNOChcbhQ4Ei46oM_foaZg2kBUmA6huAiHQNt0AI9d-AqrywLwn5GUBiWUEYTz20nUwSnyLeDPZDGajsGokLWe95AvsCpAaksZmA63-Y4InC48h97vTTXBc-tVLGzbfDQEeJcW-4rtl5hmJ7K0QCPV42eIU4QoahZLhAI5s43zy6SEpxjsecjzmYcUmQtsntSvJwqvrZbi4u3MfTYxTE2_Uivr5mskAQvWxyB1ydGXo9lHUy4ZZjAqLZDbR-CxlTwoYA8ZNZLL48Ih41DH9yJ8gFPOxeZanaVDTjxjSk08osiveGsODWJFIm3a-v8vcgU-VIlm3k_bIpVM9nlLl7cxSkfG9XtaqSL0uDimPfEfb8VCf30sMnB2AErSleDpoibTn4dVdPlIhoB4-UT8TMCI8BBgxP8C6TSdpC4FQDtFFXWsVKblPJ_7p4WuxBFS96pRHQiZdWHVRQN_ZTcQM3U9HQjbDWDw3BarSj2ndq06TKkhYZ26s3M6tle0Ut4PohzhTUXvR6SrN_nrL0Rc=w1168-h657-no"/>
          <p:cNvPicPr>
            <a:picLocks noChangeAspect="1" noChangeArrowheads="1"/>
          </p:cNvPicPr>
          <p:nvPr/>
        </p:nvPicPr>
        <p:blipFill rotWithShape="1">
          <a:blip r:embed="rId2" cstate="print">
            <a:lum contrast="20000"/>
          </a:blip>
          <a:srcRect l="14777" r="37099"/>
          <a:stretch/>
        </p:blipFill>
        <p:spPr bwMode="auto">
          <a:xfrm>
            <a:off x="3809655" y="1160598"/>
            <a:ext cx="2389550" cy="2811959"/>
          </a:xfrm>
          <a:prstGeom prst="rect">
            <a:avLst/>
          </a:prstGeom>
          <a:noFill/>
        </p:spPr>
      </p:pic>
      <p:pic>
        <p:nvPicPr>
          <p:cNvPr id="4" name="Picture 8" descr="https://lh3.googleusercontent.com/teSs2zG3XOtgH1yOSE2V4KzcdnXNMt2yTGDwUNjUOnfMwxzNtVkg9wHzVzYl32aJ-yA-VoVbqaKugVbLdaQBsfigt9u-OX3lGlPaw37ZLVCyxtZ-9Pk8fuy2rnaZH49OAutrvDx-VI69fUsecYUUSfo1Z1eerp7LzS_ysYMgCJCp2xUaFvpfBXGmcsx1DvbxfvlCRm5vF9tsoiUdE4NIejdOcf9rs2VgrfFh_efVz_u5PFUNLwuLUa3uz_-2i1YpTHlGiF48jY4GyK7LS28jAwkbxlwH6kONrfrnzKyu1KvYrfk0NGlwBOC_UWgxc5VXFxkdNLoiHiUl6nQ5V39maXgwuLLjPqonVpmB-MnHnsVvY-ZDZ0Dgs5emGEgqvhlzLR_Uoc9M6MZ-FCS6U1vJAuygQuilU1k8S0nKFPm40LQks1XrR_GwBiWupDPpCVR-hZw-aSXfGAWqRuwtvs50aMvLNkgRWULd3QwL8Vyr1nM3pW9o-IS657fKSCeQWjNM7mKzEqsKAtKLaUuLmx7MFVoW82IfDPNwqa4cw0n2jPSSNBQ-dwWd0M94O_Dn7bXkvKyaf6jyBOsML8rEnh3Fs0J-o5ftjZDrsIlprXU4UMIQ8HaBcRVw11EUrLs0zREcNZHrRrrmO7t_34N9FWAQaDtzAJjHILZeE32VQ-DdeTU7_SqHC_YfzoE=w876-h657-no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 t="15389" b="30537"/>
          <a:stretch>
            <a:fillRect/>
          </a:stretch>
        </p:blipFill>
        <p:spPr bwMode="auto">
          <a:xfrm>
            <a:off x="0" y="3894530"/>
            <a:ext cx="7112000" cy="2903821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0" y="55672"/>
            <a:ext cx="12192000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atin typeface="Segoe UI Symbol" panose="020B0502040204020203" pitchFamily="34" charset="0"/>
                <a:ea typeface="Segoe UI Symbol" panose="020B0502040204020203" pitchFamily="34" charset="0"/>
              </a:rPr>
              <a:t>Prevenção e combate aos incêndios florestais: Equipe, treinamento, equipamentos e ações integradas.</a:t>
            </a:r>
            <a:endParaRPr lang="pt-BR" sz="3200" b="1" u="sng" dirty="0">
              <a:latin typeface="Segoe UI Symbol" panose="020B0502040204020203" pitchFamily="34" charset="0"/>
              <a:ea typeface="Segoe UI Symbol" panose="020B0502040204020203" pitchFamily="34" charset="0"/>
            </a:endParaRPr>
          </a:p>
        </p:txBody>
      </p:sp>
      <p:pic>
        <p:nvPicPr>
          <p:cNvPr id="1026" name="Picture 2" descr="Agência Brasília">
            <a:extLst>
              <a:ext uri="{FF2B5EF4-FFF2-40B4-BE49-F238E27FC236}">
                <a16:creationId xmlns:a16="http://schemas.microsoft.com/office/drawing/2014/main" id="{1F86290F-AC44-45F1-BDD7-6F36802858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6"/>
          <a:stretch/>
        </p:blipFill>
        <p:spPr bwMode="auto">
          <a:xfrm>
            <a:off x="0" y="1191078"/>
            <a:ext cx="3613311" cy="270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Qual é o impacto dos incêndios florestais no ecossistema? - Seguros SURA">
            <a:extLst>
              <a:ext uri="{FF2B5EF4-FFF2-40B4-BE49-F238E27FC236}">
                <a16:creationId xmlns:a16="http://schemas.microsoft.com/office/drawing/2014/main" id="{AB72A6D0-5FF0-4F6E-B120-3DAEDF3375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254"/>
          <a:stretch/>
        </p:blipFill>
        <p:spPr bwMode="auto">
          <a:xfrm>
            <a:off x="9990791" y="1191076"/>
            <a:ext cx="2201210" cy="270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Bombeiros de Mato Grosso do Sul terão dois aviões para combate a incêndios  no Pantanal">
            <a:extLst>
              <a:ext uri="{FF2B5EF4-FFF2-40B4-BE49-F238E27FC236}">
                <a16:creationId xmlns:a16="http://schemas.microsoft.com/office/drawing/2014/main" id="{1BE033F6-F4E0-41C1-B94A-FD1A928B1A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3" r="4283"/>
          <a:stretch/>
        </p:blipFill>
        <p:spPr bwMode="auto">
          <a:xfrm>
            <a:off x="6395549" y="1191078"/>
            <a:ext cx="3439329" cy="270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C762F7C-0E53-4C77-9462-B440BB4485A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120" y="4070984"/>
            <a:ext cx="5008880" cy="281749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>
            <a:extLst>
              <a:ext uri="{FF2B5EF4-FFF2-40B4-BE49-F238E27FC236}">
                <a16:creationId xmlns:a16="http://schemas.microsoft.com/office/drawing/2014/main" id="{07B2E80A-86E0-410B-A3AC-705EEF01E6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37"/>
          <a:stretch/>
        </p:blipFill>
        <p:spPr bwMode="auto">
          <a:xfrm>
            <a:off x="21769" y="-2"/>
            <a:ext cx="12455679" cy="682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8A33533-F605-4A49-AB1E-9C22BD8ACA12}"/>
              </a:ext>
            </a:extLst>
          </p:cNvPr>
          <p:cNvSpPr txBox="1"/>
          <p:nvPr/>
        </p:nvSpPr>
        <p:spPr>
          <a:xfrm>
            <a:off x="2852058" y="3788229"/>
            <a:ext cx="6934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</a:rPr>
              <a:t>Obrigado!</a:t>
            </a:r>
          </a:p>
        </p:txBody>
      </p:sp>
    </p:spTree>
    <p:extLst>
      <p:ext uri="{BB962C8B-B14F-4D97-AF65-F5344CB8AC3E}">
        <p14:creationId xmlns:p14="http://schemas.microsoft.com/office/powerpoint/2010/main" val="16489634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273</Words>
  <Application>Microsoft Office PowerPoint</Application>
  <PresentationFormat>Widescreen</PresentationFormat>
  <Paragraphs>58</Paragraphs>
  <Slides>41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47" baseType="lpstr">
      <vt:lpstr>Arial</vt:lpstr>
      <vt:lpstr>Book Antiqua</vt:lpstr>
      <vt:lpstr>Calibri</vt:lpstr>
      <vt:lpstr>Calibri Light</vt:lpstr>
      <vt:lpstr>Segoe UI Symbol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SERGIO AUGUSTO DOMINGUES FP000347</dc:creator>
  <cp:lastModifiedBy>Sergio</cp:lastModifiedBy>
  <cp:revision>19</cp:revision>
  <dcterms:created xsi:type="dcterms:W3CDTF">2021-10-26T18:14:13Z</dcterms:created>
  <dcterms:modified xsi:type="dcterms:W3CDTF">2022-09-01T16:23:01Z</dcterms:modified>
</cp:coreProperties>
</file>