
<file path=[Content_Types].xml><?xml version="1.0" encoding="utf-8"?>
<Types xmlns="http://schemas.openxmlformats.org/package/2006/content-types">
  <Default ContentType="image/jpeg" Extension="jpg"/>
  <Default ContentType="application/vnd.openxmlformats-officedocument.spreadsheetml.sheet" Extension="xlsx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drawingml.chart+xml" PartName="/ppt/charts/chart1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  <p:sldMasterId id="2147483651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34" roundtripDataSignature="AMtx7mhXl03h0UV9vi9LwANmIfHSEX5CO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8147F604-489D-4AA6-83F1-EDBC8371B07C}">
  <a:tblStyle styleId="{8147F604-489D-4AA6-83F1-EDBC8371B07C}" styleName="Table_0">
    <a:wholeTbl>
      <a:tcTxStyle>
        <a:font>
          <a:latin typeface="Arial"/>
          <a:ea typeface="Arial"/>
          <a:cs typeface="Arial"/>
        </a:font>
        <a:srgbClr val="000000"/>
      </a:tcTx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4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1" Type="http://schemas.openxmlformats.org/officeDocument/2006/relationships/theme" Target="theme/theme3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26" Type="http://schemas.openxmlformats.org/officeDocument/2006/relationships/slide" Target="slides/slide20.xml"/><Relationship Id="rId25" Type="http://schemas.openxmlformats.org/officeDocument/2006/relationships/slide" Target="slides/slide19.xml"/><Relationship Id="rId28" Type="http://schemas.openxmlformats.org/officeDocument/2006/relationships/slide" Target="slides/slide22.xml"/><Relationship Id="rId27" Type="http://schemas.openxmlformats.org/officeDocument/2006/relationships/slide" Target="slides/slide21.xml"/><Relationship Id="rId5" Type="http://schemas.openxmlformats.org/officeDocument/2006/relationships/slideMaster" Target="slideMasters/slideMaster2.xml"/><Relationship Id="rId6" Type="http://schemas.openxmlformats.org/officeDocument/2006/relationships/notesMaster" Target="notesMasters/notesMaster1.xml"/><Relationship Id="rId29" Type="http://schemas.openxmlformats.org/officeDocument/2006/relationships/slide" Target="slides/slide23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31" Type="http://schemas.openxmlformats.org/officeDocument/2006/relationships/slide" Target="slides/slide25.xml"/><Relationship Id="rId30" Type="http://schemas.openxmlformats.org/officeDocument/2006/relationships/slide" Target="slides/slide24.xml"/><Relationship Id="rId11" Type="http://schemas.openxmlformats.org/officeDocument/2006/relationships/slide" Target="slides/slide5.xml"/><Relationship Id="rId33" Type="http://schemas.openxmlformats.org/officeDocument/2006/relationships/slide" Target="slides/slide27.xml"/><Relationship Id="rId10" Type="http://schemas.openxmlformats.org/officeDocument/2006/relationships/slide" Target="slides/slide4.xml"/><Relationship Id="rId32" Type="http://schemas.openxmlformats.org/officeDocument/2006/relationships/slide" Target="slides/slide26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34" Type="http://customschemas.google.com/relationships/presentationmetadata" Target="metadata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charts/_rels/chart1.xml.rels><?xml version="1.0" encoding="UTF-8" standalone="yes"?><Relationships xmlns="http://schemas.openxmlformats.org/package/2006/relationships"><Relationship Id="rId1" Type="http://schemas.openxmlformats.org/officeDocument/2006/relationships/package" Target="../embeddings/Microsoft_Excel_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1"/>
  <c:style val="2"/>
  <c:chart>
    <c:autoTitleDeleted val="1"/>
    <c:plotArea>
      <c:layout>
        <c:manualLayout>
          <c:layoutTarget val="inner"/>
          <c:xMode val="edge"/>
          <c:yMode val="edge"/>
          <c:x val="0.17126542576386411"/>
          <c:y val="2.3092966464284999E-2"/>
          <c:w val="0.80785071614292336"/>
          <c:h val="0.91532578963095501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% dos agricultores</c:v>
                </c:pt>
              </c:strCache>
            </c:strRef>
          </c:tx>
          <c:spPr>
            <a:solidFill>
              <a:srgbClr val="1F4B38"/>
            </a:solidFill>
            <a:effectLst/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1-2E33-46B7-8DF2-3FDAEB49AE4C}"/>
              </c:ext>
            </c:extLst>
          </c:dPt>
          <c:dPt>
            <c:idx val="1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3-2E33-46B7-8DF2-3FDAEB49AE4C}"/>
              </c:ext>
            </c:extLst>
          </c:dPt>
          <c:dPt>
            <c:idx val="2"/>
            <c:invertIfNegative val="0"/>
            <c:bubble3D val="0"/>
            <c:spPr>
              <a:solidFill>
                <a:srgbClr val="D9A441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5-2E33-46B7-8DF2-3FDAEB49AE4C}"/>
              </c:ext>
            </c:extLst>
          </c:dPt>
          <c:dLbls>
            <c:dLbl>
              <c:idx val="0"/>
              <c:layout>
                <c:manualLayout>
                  <c:x val="-9.4926627696420764E-3"/>
                  <c:y val="0.1346629063316550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2E33-46B7-8DF2-3FDAEB49AE4C}"/>
                </c:ext>
              </c:extLst>
            </c:dLbl>
            <c:dLbl>
              <c:idx val="1"/>
              <c:layout>
                <c:manualLayout>
                  <c:x val="-3.7970651078568303E-3"/>
                  <c:y val="1.15464832321424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2E33-46B7-8DF2-3FDAEB49AE4C}"/>
                </c:ext>
              </c:extLst>
            </c:dLbl>
            <c:numFmt formatCode="0.0&quot;%&quot;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300" b="1" i="0" u="none" strike="noStrike">
                    <a:solidFill>
                      <a:srgbClr val="20302A"/>
                    </a:solidFill>
                    <a:latin typeface="Arial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Medicinais e
aromáticas</c:v>
                </c:pt>
                <c:pt idx="1">
                  <c:v>Hortaliças e
frutíferas</c:v>
                </c:pt>
                <c:pt idx="2">
                  <c:v>Obtêm renda
agrícola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94.7</c:v>
                </c:pt>
                <c:pt idx="1">
                  <c:v>89.5</c:v>
                </c:pt>
                <c:pt idx="2">
                  <c:v>19.8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2E33-46B7-8DF2-3FDAEB49AE4C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60"/>
        <c:axId val="2094734554"/>
        <c:axId val="2094734552"/>
      </c:barChart>
      <c:catAx>
        <c:axId val="2094734554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250" b="0" i="0" u="none" strike="noStrike">
                <a:solidFill>
                  <a:srgbClr val="20302A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  <c:max val="100"/>
        </c:scaling>
        <c:delete val="1"/>
        <c:axPos val="b"/>
        <c:numFmt formatCode="General" sourceLinked="0"/>
        <c:majorTickMark val="out"/>
        <c:minorTickMark val="none"/>
        <c:tickLblPos val="low"/>
        <c:crossAx val="2094734554"/>
        <c:crosses val="autoZero"/>
        <c:crossBetween val="between"/>
      </c:valAx>
      <c:spPr>
        <a:solidFill>
          <a:srgbClr val="E7EFE6"/>
        </a:solidFill>
        <a:ln>
          <a:noFill/>
        </a:ln>
        <a:effectLst/>
      </c:spPr>
    </c:plotArea>
    <c:plotVisOnly val="1"/>
    <c:dispBlanksAs val="span"/>
    <c:showDLblsOverMax val="1"/>
  </c:chart>
  <c:spPr>
    <a:solidFill>
      <a:srgbClr val="E7EFE6"/>
    </a:solidFill>
    <a:ln>
      <a:noFill/>
    </a:ln>
    <a:effectLst/>
  </c:spPr>
  <c:externalData r:id="rId1">
    <c:autoUpdate val="0"/>
  </c:externalData>
</c:chartSpace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9" name="Google Shape;49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" name="Google Shape;50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1" name="Google Shape;61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INCLUIR REGULAÇÃO ESTADUAL E FEDERAL</a:t>
            </a:r>
            <a:endParaRPr/>
          </a:p>
        </p:txBody>
      </p:sp>
      <p:sp>
        <p:nvSpPr>
          <p:cNvPr id="62" name="Google Shape;62;p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3ee434c5e51_0_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8" name="Google Shape;78;g3ee434c5e51_0_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INCLUIR REGULAÇÃO ESTADUAL E FEDERAL</a:t>
            </a:r>
            <a:endParaRPr/>
          </a:p>
        </p:txBody>
      </p:sp>
      <p:sp>
        <p:nvSpPr>
          <p:cNvPr id="79" name="Google Shape;79;g3ee434c5e51_0_1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3ee434c5e51_2_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5" name="Google Shape;95;g3ee434c5e51_2_3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QUAL O PRODUTO DO PRO POMAR? MUDA? O QUE SIGNIFICA O DADO FEIRA DE AU?</a:t>
            </a:r>
            <a:endParaRPr/>
          </a:p>
        </p:txBody>
      </p:sp>
      <p:sp>
        <p:nvSpPr>
          <p:cNvPr id="104" name="Google Shape;104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1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O QUE É GFAB? </a:t>
            </a:r>
            <a:endParaRPr/>
          </a:p>
        </p:txBody>
      </p:sp>
      <p:sp>
        <p:nvSpPr>
          <p:cNvPr id="115" name="Google Shape;115;p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3ee434c5e51_0_1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2" name="Google Shape;122;g3ee434c5e51_0_16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1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/>
              <a:t>INCLUIR CRIAÇÃO DA TRILHA DA AGROECOLOGIA E DO CURSO PROMOTORES DA AGROECOLOGIA. O QUE É A cmau? OS QUINTAIS SÃO DO PTS?</a:t>
            </a:r>
            <a:endParaRPr/>
          </a:p>
        </p:txBody>
      </p:sp>
      <p:sp>
        <p:nvSpPr>
          <p:cNvPr id="131" name="Google Shape;131;p1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3ee434c5e51_0_17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2" name="Google Shape;142;g3ee434c5e51_0_17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1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7" name="Google Shape;147;p1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2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0" name="Google Shape;160;p2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3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9" name="Google Shape;169;p3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g3ee434c5e51_0_1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4" name="Google Shape;174;g3ee434c5e51_0_152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2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3" name="Google Shape;183;p2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2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7" name="Google Shape;197;p2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3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9" name="Google Shape;209;p3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2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2" name="Google Shape;222;p2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3" name="Google Shape;223;p29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3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9" name="Google Shape;249;p3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NÃO COMPREENDI ESSE GRÁFICO</a:t>
            </a:r>
            <a:endParaRPr/>
          </a:p>
        </p:txBody>
      </p:sp>
      <p:sp>
        <p:nvSpPr>
          <p:cNvPr id="250" name="Google Shape;250;p30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3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65" name="Google Shape;265;p3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6" name="Google Shape;266;p3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92" name="Google Shape;292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SMSAN ( PRA ALINHAR TODOS NO NIVEL DE SECRETARIA)A AINDA RETIRAR ROT POIS SMOBI TBM É ROT</a:t>
            </a:r>
            <a:endParaRPr/>
          </a:p>
        </p:txBody>
      </p:sp>
      <p:sp>
        <p:nvSpPr>
          <p:cNvPr id="293" name="Google Shape;293;p4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0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12" name="Google Shape;312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ESTE ORÇAMENTO PREVE AS EMENDAS. SE SIM, IMPORTANTE SEPARAR A LINHA</a:t>
            </a:r>
            <a:endParaRPr/>
          </a:p>
        </p:txBody>
      </p:sp>
      <p:sp>
        <p:nvSpPr>
          <p:cNvPr id="313" name="Google Shape;313;p3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3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25" name="Google Shape;325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6" name="Google Shape;326;p5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5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g3ee434c5e51_4_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37" name="Google Shape;337;g3ee434c5e51_4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8" name="Google Shape;338;g3ee434c5e51_4_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4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p3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46" name="Google Shape;346;p3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REVISAR: CO- FINANCIAMENTO ESTADUAL E FEDERAL; AMPLIAÇÃO DA CAPACIDADE DE RESPOSTAS COM A </a:t>
            </a:r>
            <a:r>
              <a:rPr lang="en-US"/>
              <a:t>INSTITUCIONALIZAÇÃO</a:t>
            </a:r>
            <a:r>
              <a:rPr lang="en-US"/>
              <a:t> DOS CEVAES COMO EQUIPAMENTOS TERRITORIALIZADOS DA AU; IMPLEMENTAÇÃO DA ESTRATEGIA AGROECOLOGIA NAS ESCOLAS; CONSTRUÇÃO DA ESTRATEGIA DE LOGISITICA DE COMERCIALIZAÇÃO DA PRODUÇÃO;</a:t>
            </a:r>
            <a:endParaRPr/>
          </a:p>
        </p:txBody>
      </p:sp>
      <p:sp>
        <p:nvSpPr>
          <p:cNvPr id="347" name="Google Shape;347;p33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7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p5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69" name="Google Shape;369;p5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370" name="Google Shape;370;p54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3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p3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75" name="Google Shape;375;p3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6" name="Google Shape;376;p34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3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p5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85" name="Google Shape;385;p5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386" name="Google Shape;386;p56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EFAULT">
  <p:cSld name="DEFAULT">
    <p:spTree>
      <p:nvGrpSpPr>
        <p:cNvPr id="10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Em branco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g3ee434c5e51_2_7"/>
          <p:cNvSpPr txBox="1"/>
          <p:nvPr>
            <p:ph type="title"/>
          </p:nvPr>
        </p:nvSpPr>
        <p:spPr>
          <a:xfrm>
            <a:off x="810894" y="1139015"/>
            <a:ext cx="10075545" cy="314247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800">
                <a:solidFill>
                  <a:srgbClr val="1A4630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g3ee434c5e51_2_7"/>
          <p:cNvSpPr txBox="1"/>
          <p:nvPr>
            <p:ph idx="1" type="body"/>
          </p:nvPr>
        </p:nvSpPr>
        <p:spPr>
          <a:xfrm>
            <a:off x="961389" y="2325370"/>
            <a:ext cx="10266680" cy="210248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>
                <a:solidFill>
                  <a:schemeClr val="dk1"/>
                </a:solidFill>
              </a:defRPr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g3ee434c5e51_2_7"/>
          <p:cNvSpPr txBox="1"/>
          <p:nvPr>
            <p:ph idx="11" type="ft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g3ee434c5e51_2_7"/>
          <p:cNvSpPr txBox="1"/>
          <p:nvPr>
            <p:ph idx="10" type="dt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g3ee434c5e51_2_7"/>
          <p:cNvSpPr txBox="1"/>
          <p:nvPr>
            <p:ph idx="12" type="sldNum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>
  <p:cSld name="Two Content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g3ee434c5e51_2_13"/>
          <p:cNvSpPr txBox="1"/>
          <p:nvPr>
            <p:ph type="title"/>
          </p:nvPr>
        </p:nvSpPr>
        <p:spPr>
          <a:xfrm>
            <a:off x="810894" y="1139015"/>
            <a:ext cx="10075545" cy="314247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800">
                <a:solidFill>
                  <a:srgbClr val="1A4630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g3ee434c5e51_2_13"/>
          <p:cNvSpPr txBox="1"/>
          <p:nvPr>
            <p:ph idx="1" type="body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g3ee434c5e51_2_13"/>
          <p:cNvSpPr txBox="1"/>
          <p:nvPr>
            <p:ph idx="2" type="body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g3ee434c5e51_2_13"/>
          <p:cNvSpPr txBox="1"/>
          <p:nvPr>
            <p:ph idx="11" type="ft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g3ee434c5e51_2_13"/>
          <p:cNvSpPr txBox="1"/>
          <p:nvPr>
            <p:ph idx="10" type="dt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g3ee434c5e51_2_13"/>
          <p:cNvSpPr txBox="1"/>
          <p:nvPr>
            <p:ph idx="12" type="sldNum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>
  <p:cSld name="Title Only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g3ee434c5e51_2_20"/>
          <p:cNvSpPr txBox="1"/>
          <p:nvPr>
            <p:ph type="title"/>
          </p:nvPr>
        </p:nvSpPr>
        <p:spPr>
          <a:xfrm>
            <a:off x="810894" y="1139015"/>
            <a:ext cx="10075545" cy="314247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800">
                <a:solidFill>
                  <a:srgbClr val="1A4630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g3ee434c5e51_2_20"/>
          <p:cNvSpPr txBox="1"/>
          <p:nvPr>
            <p:ph idx="11" type="ft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g3ee434c5e51_2_20"/>
          <p:cNvSpPr txBox="1"/>
          <p:nvPr>
            <p:ph idx="10" type="dt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g3ee434c5e51_2_20"/>
          <p:cNvSpPr txBox="1"/>
          <p:nvPr>
            <p:ph idx="12" type="sldNum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>
  <p:cSld name="Blank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g3ee434c5e51_2_25"/>
          <p:cNvSpPr txBox="1"/>
          <p:nvPr>
            <p:ph idx="11" type="ft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g3ee434c5e51_2_25"/>
          <p:cNvSpPr txBox="1"/>
          <p:nvPr>
            <p:ph idx="10" type="dt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g3ee434c5e51_2_25"/>
          <p:cNvSpPr txBox="1"/>
          <p:nvPr>
            <p:ph idx="12" type="sldNum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 Slide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g3ee434c5e51_2_29"/>
          <p:cNvSpPr txBox="1"/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800">
                <a:solidFill>
                  <a:srgbClr val="1A4630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g3ee434c5e51_2_29"/>
          <p:cNvSpPr txBox="1"/>
          <p:nvPr>
            <p:ph idx="1" type="subTitle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g3ee434c5e51_2_29"/>
          <p:cNvSpPr txBox="1"/>
          <p:nvPr>
            <p:ph idx="11" type="ft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g3ee434c5e51_2_29"/>
          <p:cNvSpPr txBox="1"/>
          <p:nvPr>
            <p:ph idx="10" type="dt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g3ee434c5e51_2_29"/>
          <p:cNvSpPr txBox="1"/>
          <p:nvPr>
            <p:ph idx="12" type="sldNum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theme" Target="../theme/theme3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slideLayout" Target="../slideLayouts/slideLayout4.xml"/><Relationship Id="rId3" Type="http://schemas.openxmlformats.org/officeDocument/2006/relationships/slideLayout" Target="../slideLayouts/slideLayout5.xml"/><Relationship Id="rId4" Type="http://schemas.openxmlformats.org/officeDocument/2006/relationships/slideLayout" Target="../slideLayouts/slideLayout6.xml"/><Relationship Id="rId5" Type="http://schemas.openxmlformats.org/officeDocument/2006/relationships/slideLayout" Target="../slideLayouts/slideLayout7.xml"/><Relationship Id="rId6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5EDD8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g3ee434c5e51_2_0"/>
          <p:cNvSpPr/>
          <p:nvPr/>
        </p:nvSpPr>
        <p:spPr>
          <a:xfrm>
            <a:off x="0" y="0"/>
            <a:ext cx="12192000" cy="6858000"/>
          </a:xfrm>
          <a:custGeom>
            <a:rect b="b" l="l" r="r" t="t"/>
            <a:pathLst>
              <a:path extrusionOk="0" h="6858000" w="12192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F5ECD7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</p:txBody>
      </p:sp>
      <p:sp>
        <p:nvSpPr>
          <p:cNvPr id="14" name="Google Shape;14;g3ee434c5e51_2_0"/>
          <p:cNvSpPr txBox="1"/>
          <p:nvPr>
            <p:ph type="title"/>
          </p:nvPr>
        </p:nvSpPr>
        <p:spPr>
          <a:xfrm>
            <a:off x="810894" y="1139015"/>
            <a:ext cx="10075545" cy="314247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800" u="none" cap="none" strike="noStrike">
                <a:solidFill>
                  <a:srgbClr val="1A4630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5" name="Google Shape;15;g3ee434c5e51_2_0"/>
          <p:cNvSpPr txBox="1"/>
          <p:nvPr>
            <p:ph idx="1" type="body"/>
          </p:nvPr>
        </p:nvSpPr>
        <p:spPr>
          <a:xfrm>
            <a:off x="961389" y="2325370"/>
            <a:ext cx="10266680" cy="210248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6" name="Google Shape;16;g3ee434c5e51_2_0"/>
          <p:cNvSpPr txBox="1"/>
          <p:nvPr>
            <p:ph idx="11" type="ft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7" name="Google Shape;17;g3ee434c5e51_2_0"/>
          <p:cNvSpPr txBox="1"/>
          <p:nvPr>
            <p:ph idx="10" type="dt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8" name="Google Shape;18;g3ee434c5e51_2_0"/>
          <p:cNvSpPr txBox="1"/>
          <p:nvPr>
            <p:ph idx="12" type="sldNum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1pPr>
            <a:lvl2pPr indent="0" lvl="1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2pPr>
            <a:lvl3pPr indent="0" lvl="2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3pPr>
            <a:lvl4pPr indent="0" lvl="3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4pPr>
            <a:lvl5pPr indent="0" lvl="4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5pPr>
            <a:lvl6pPr indent="0" lvl="5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6pPr>
            <a:lvl7pPr indent="0" lvl="6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7pPr>
            <a:lvl8pPr indent="0" lvl="7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8pPr>
            <a:lvl9pPr indent="0" lvl="8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2" r:id="rId1"/>
    <p:sldLayoutId id="2147483653" r:id="rId2"/>
    <p:sldLayoutId id="2147483654" r:id="rId3"/>
    <p:sldLayoutId id="2147483655" r:id="rId4"/>
    <p:sldLayoutId id="2147483656" r:id="rId5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png"/><Relationship Id="rId4" Type="http://schemas.openxmlformats.org/officeDocument/2006/relationships/image" Target="../media/image9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6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5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7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2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0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4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6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3.jpg"/><Relationship Id="rId4" Type="http://schemas.openxmlformats.org/officeDocument/2006/relationships/image" Target="../media/image12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7.png"/><Relationship Id="rId4" Type="http://schemas.openxmlformats.org/officeDocument/2006/relationships/image" Target="../media/image31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2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5.png"/><Relationship Id="rId4" Type="http://schemas.openxmlformats.org/officeDocument/2006/relationships/image" Target="../media/image11.png"/><Relationship Id="rId5" Type="http://schemas.openxmlformats.org/officeDocument/2006/relationships/image" Target="../media/image8.png"/><Relationship Id="rId6" Type="http://schemas.openxmlformats.org/officeDocument/2006/relationships/image" Target="../media/image2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4.png"/><Relationship Id="rId4" Type="http://schemas.openxmlformats.org/officeDocument/2006/relationships/chart" Target="../charts/chart1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4.png"/><Relationship Id="rId4" Type="http://schemas.openxmlformats.org/officeDocument/2006/relationships/image" Target="../media/image13.png"/><Relationship Id="rId5" Type="http://schemas.openxmlformats.org/officeDocument/2006/relationships/image" Target="../media/image23.png"/><Relationship Id="rId6" Type="http://schemas.openxmlformats.org/officeDocument/2006/relationships/image" Target="../media/image16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8.png"/><Relationship Id="rId4" Type="http://schemas.openxmlformats.org/officeDocument/2006/relationships/image" Target="../media/image21.png"/><Relationship Id="rId5" Type="http://schemas.openxmlformats.org/officeDocument/2006/relationships/image" Target="../media/image20.png"/><Relationship Id="rId6" Type="http://schemas.openxmlformats.org/officeDocument/2006/relationships/image" Target="../media/image25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7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9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6.png"/><Relationship Id="rId4" Type="http://schemas.openxmlformats.org/officeDocument/2006/relationships/image" Target="../media/image30.png"/><Relationship Id="rId5" Type="http://schemas.openxmlformats.org/officeDocument/2006/relationships/image" Target="../media/image29.png"/><Relationship Id="rId6" Type="http://schemas.openxmlformats.org/officeDocument/2006/relationships/image" Target="../media/image28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35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"/>
          <p:cNvSpPr/>
          <p:nvPr/>
        </p:nvSpPr>
        <p:spPr>
          <a:xfrm>
            <a:off x="7924800" y="-1463040"/>
            <a:ext cx="7924800" cy="7924800"/>
          </a:xfrm>
          <a:prstGeom prst="ellipse">
            <a:avLst/>
          </a:prstGeom>
          <a:solidFill>
            <a:srgbClr val="2D6A4F">
              <a:alpha val="40000"/>
            </a:srgbClr>
          </a:solidFill>
          <a:ln cap="flat" cmpd="sng" w="12700">
            <a:solidFill>
              <a:srgbClr val="2D6A4F">
                <a:alpha val="40000"/>
              </a:srgbClr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" name="Google Shape;53;p1"/>
          <p:cNvSpPr/>
          <p:nvPr/>
        </p:nvSpPr>
        <p:spPr>
          <a:xfrm>
            <a:off x="9144000" y="3048000"/>
            <a:ext cx="4267200" cy="4267200"/>
          </a:xfrm>
          <a:prstGeom prst="ellipse">
            <a:avLst/>
          </a:prstGeom>
          <a:solidFill>
            <a:srgbClr val="40916C">
              <a:alpha val="30196"/>
            </a:srgbClr>
          </a:solidFill>
          <a:ln cap="flat" cmpd="sng" w="12700">
            <a:solidFill>
              <a:srgbClr val="40916C">
                <a:alpha val="30196"/>
              </a:srgbClr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" name="Google Shape;54;p1"/>
          <p:cNvSpPr/>
          <p:nvPr/>
        </p:nvSpPr>
        <p:spPr>
          <a:xfrm>
            <a:off x="731520" y="1950720"/>
            <a:ext cx="10363200" cy="1097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5867">
                <a:solidFill>
                  <a:schemeClr val="accent6"/>
                </a:solidFill>
                <a:latin typeface="Cambria"/>
                <a:ea typeface="Cambria"/>
                <a:cs typeface="Cambria"/>
                <a:sym typeface="Cambria"/>
              </a:rPr>
              <a:t>AGRICULTURA URBANA</a:t>
            </a:r>
            <a:endParaRPr sz="5867">
              <a:solidFill>
                <a:schemeClr val="accent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" name="Google Shape;55;p1"/>
          <p:cNvSpPr/>
          <p:nvPr/>
        </p:nvSpPr>
        <p:spPr>
          <a:xfrm>
            <a:off x="731520" y="2987040"/>
            <a:ext cx="10363200" cy="7924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467">
                <a:solidFill>
                  <a:schemeClr val="accent1"/>
                </a:solidFill>
                <a:latin typeface="Cambria"/>
                <a:ea typeface="Cambria"/>
                <a:cs typeface="Cambria"/>
                <a:sym typeface="Cambria"/>
              </a:rPr>
              <a:t>NO MUNICÍPIO DE BELO HORIZONTE</a:t>
            </a:r>
            <a:endParaRPr sz="3467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" name="Google Shape;56;p1"/>
          <p:cNvSpPr/>
          <p:nvPr/>
        </p:nvSpPr>
        <p:spPr>
          <a:xfrm>
            <a:off x="731520" y="3962400"/>
            <a:ext cx="4267200" cy="48768"/>
          </a:xfrm>
          <a:prstGeom prst="rect">
            <a:avLst/>
          </a:prstGeom>
          <a:solidFill>
            <a:srgbClr val="D4A017"/>
          </a:solidFill>
          <a:ln cap="flat" cmpd="sng" w="12700">
            <a:solidFill>
              <a:srgbClr val="D4A017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" name="Google Shape;57;p1"/>
          <p:cNvSpPr/>
          <p:nvPr/>
        </p:nvSpPr>
        <p:spPr>
          <a:xfrm>
            <a:off x="731520" y="4169664"/>
            <a:ext cx="8534400" cy="8534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33">
                <a:solidFill>
                  <a:schemeClr val="accent6"/>
                </a:solidFill>
                <a:latin typeface="Calibri"/>
                <a:ea typeface="Calibri"/>
                <a:cs typeface="Calibri"/>
                <a:sym typeface="Calibri"/>
              </a:rPr>
              <a:t>Secretaria Municipal de Segurança Alimentar e </a:t>
            </a:r>
            <a:r>
              <a:rPr lang="en-US" sz="1733">
                <a:solidFill>
                  <a:schemeClr val="accent6"/>
                </a:solidFill>
                <a:latin typeface="Calibri"/>
                <a:ea typeface="Calibri"/>
                <a:cs typeface="Calibri"/>
                <a:sym typeface="Calibri"/>
              </a:rPr>
              <a:t>Nutricional</a:t>
            </a:r>
            <a:r>
              <a:rPr lang="en-US" sz="1733">
                <a:solidFill>
                  <a:schemeClr val="accent6"/>
                </a:solidFill>
                <a:latin typeface="Calibri"/>
                <a:ea typeface="Calibri"/>
                <a:cs typeface="Calibri"/>
                <a:sym typeface="Calibri"/>
              </a:rPr>
              <a:t> – Prefeitura de Belo Horizonte</a:t>
            </a:r>
            <a:endParaRPr sz="1733">
              <a:solidFill>
                <a:schemeClr val="accent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" name="Google Shape;58;p1"/>
          <p:cNvSpPr/>
          <p:nvPr/>
        </p:nvSpPr>
        <p:spPr>
          <a:xfrm>
            <a:off x="731520" y="6035040"/>
            <a:ext cx="10972800" cy="4267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33">
                <a:solidFill>
                  <a:srgbClr val="6B7280"/>
                </a:solidFill>
                <a:latin typeface="Calibri"/>
                <a:ea typeface="Calibri"/>
                <a:cs typeface="Calibri"/>
                <a:sym typeface="Calibri"/>
              </a:rPr>
              <a:t>Belo Horizonte, 2026    |</a:t>
            </a:r>
            <a:endParaRPr sz="1333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2"/>
          <p:cNvSpPr/>
          <p:nvPr/>
        </p:nvSpPr>
        <p:spPr>
          <a:xfrm>
            <a:off x="0" y="0"/>
            <a:ext cx="12192000" cy="1341120"/>
          </a:xfrm>
          <a:prstGeom prst="rect">
            <a:avLst/>
          </a:prstGeom>
          <a:solidFill>
            <a:srgbClr val="1A4731"/>
          </a:solidFill>
          <a:ln cap="flat" cmpd="sng" w="12700">
            <a:solidFill>
              <a:srgbClr val="1A473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" name="Google Shape;65;p2"/>
          <p:cNvSpPr/>
          <p:nvPr/>
        </p:nvSpPr>
        <p:spPr>
          <a:xfrm>
            <a:off x="609600" y="182880"/>
            <a:ext cx="10972800" cy="9753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000">
                <a:solidFill>
                  <a:srgbClr val="FFFFFF"/>
                </a:solidFill>
                <a:latin typeface="Cambria"/>
                <a:ea typeface="Cambria"/>
                <a:cs typeface="Cambria"/>
                <a:sym typeface="Cambria"/>
              </a:rPr>
              <a:t>MARCOS LEGAIS</a:t>
            </a:r>
            <a:endParaRPr sz="4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" name="Google Shape;66;p2"/>
          <p:cNvSpPr/>
          <p:nvPr/>
        </p:nvSpPr>
        <p:spPr>
          <a:xfrm>
            <a:off x="487680" y="1584960"/>
            <a:ext cx="5486400" cy="4754880"/>
          </a:xfrm>
          <a:prstGeom prst="roundRect">
            <a:avLst>
              <a:gd fmla="val 2564" name="adj"/>
            </a:avLst>
          </a:prstGeom>
          <a:solidFill>
            <a:srgbClr val="2D6A4F"/>
          </a:solidFill>
          <a:ln cap="flat" cmpd="sng" w="12700">
            <a:solidFill>
              <a:srgbClr val="2D6A4F"/>
            </a:solidFill>
            <a:prstDash val="solid"/>
            <a:round/>
            <a:headEnd len="sm" w="sm" type="none"/>
            <a:tailEnd len="sm" w="sm" type="none"/>
          </a:ln>
          <a:effectLst>
            <a:outerShdw blurRad="101600" rotWithShape="0" algn="bl" dir="2700000" dist="38100">
              <a:srgbClr val="000000">
                <a:alpha val="12156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" name="Google Shape;67;p2"/>
          <p:cNvSpPr/>
          <p:nvPr/>
        </p:nvSpPr>
        <p:spPr>
          <a:xfrm>
            <a:off x="792480" y="1767840"/>
            <a:ext cx="4876800" cy="8534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5333">
                <a:solidFill>
                  <a:srgbClr val="D4A017"/>
                </a:solidFill>
                <a:latin typeface="Cambria"/>
                <a:ea typeface="Cambria"/>
                <a:cs typeface="Cambria"/>
                <a:sym typeface="Cambria"/>
              </a:rPr>
              <a:t>2006</a:t>
            </a:r>
            <a:endParaRPr sz="5333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" name="Google Shape;68;p2"/>
          <p:cNvSpPr/>
          <p:nvPr/>
        </p:nvSpPr>
        <p:spPr>
          <a:xfrm>
            <a:off x="792480" y="2560320"/>
            <a:ext cx="4876800" cy="67056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67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Lei Estadual nº 15.973/2006 </a:t>
            </a:r>
            <a:endParaRPr sz="1867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" name="Google Shape;69;p2"/>
          <p:cNvSpPr/>
          <p:nvPr/>
        </p:nvSpPr>
        <p:spPr>
          <a:xfrm>
            <a:off x="792480" y="3230880"/>
            <a:ext cx="1828800" cy="48768"/>
          </a:xfrm>
          <a:prstGeom prst="rect">
            <a:avLst/>
          </a:prstGeom>
          <a:solidFill>
            <a:srgbClr val="95D5B2"/>
          </a:solidFill>
          <a:ln cap="flat" cmpd="sng" w="12700">
            <a:solidFill>
              <a:srgbClr val="95D5B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" name="Google Shape;70;p2"/>
          <p:cNvSpPr/>
          <p:nvPr/>
        </p:nvSpPr>
        <p:spPr>
          <a:xfrm>
            <a:off x="792480" y="3389376"/>
            <a:ext cx="4876800" cy="26822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Política Estadual de Apoio à Agricultura Urbana (PEAU) em Minas Gerais.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" name="Google Shape;71;p2"/>
          <p:cNvSpPr/>
          <p:nvPr/>
        </p:nvSpPr>
        <p:spPr>
          <a:xfrm>
            <a:off x="6339840" y="1584960"/>
            <a:ext cx="5486400" cy="4754880"/>
          </a:xfrm>
          <a:prstGeom prst="roundRect">
            <a:avLst>
              <a:gd fmla="val 2564" name="adj"/>
            </a:avLst>
          </a:prstGeom>
          <a:solidFill>
            <a:srgbClr val="40916C"/>
          </a:solidFill>
          <a:ln cap="flat" cmpd="sng" w="12700">
            <a:solidFill>
              <a:srgbClr val="40916C"/>
            </a:solidFill>
            <a:prstDash val="solid"/>
            <a:round/>
            <a:headEnd len="sm" w="sm" type="none"/>
            <a:tailEnd len="sm" w="sm" type="none"/>
          </a:ln>
          <a:effectLst>
            <a:outerShdw blurRad="101600" rotWithShape="0" algn="bl" dir="2700000" dist="38100">
              <a:srgbClr val="000000">
                <a:alpha val="12156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" name="Google Shape;72;p2"/>
          <p:cNvSpPr/>
          <p:nvPr/>
        </p:nvSpPr>
        <p:spPr>
          <a:xfrm>
            <a:off x="6644640" y="1767840"/>
            <a:ext cx="4876800" cy="8534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5333">
                <a:solidFill>
                  <a:srgbClr val="D4A017"/>
                </a:solidFill>
                <a:latin typeface="Cambria"/>
                <a:ea typeface="Cambria"/>
                <a:cs typeface="Cambria"/>
                <a:sym typeface="Cambria"/>
              </a:rPr>
              <a:t>2011</a:t>
            </a:r>
            <a:endParaRPr sz="5333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" name="Google Shape;73;p2"/>
          <p:cNvSpPr/>
          <p:nvPr/>
        </p:nvSpPr>
        <p:spPr>
          <a:xfrm>
            <a:off x="6644640" y="2560320"/>
            <a:ext cx="4876800" cy="67056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67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Lei Municipal nº 10.255/2011</a:t>
            </a:r>
            <a:endParaRPr sz="1867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" name="Google Shape;74;p2"/>
          <p:cNvSpPr/>
          <p:nvPr/>
        </p:nvSpPr>
        <p:spPr>
          <a:xfrm>
            <a:off x="6644640" y="3230880"/>
            <a:ext cx="1828800" cy="48768"/>
          </a:xfrm>
          <a:prstGeom prst="rect">
            <a:avLst/>
          </a:prstGeom>
          <a:solidFill>
            <a:srgbClr val="95D5B2"/>
          </a:solidFill>
          <a:ln cap="flat" cmpd="sng" w="12700">
            <a:solidFill>
              <a:srgbClr val="95D5B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" name="Google Shape;75;p2"/>
          <p:cNvSpPr/>
          <p:nvPr/>
        </p:nvSpPr>
        <p:spPr>
          <a:xfrm>
            <a:off x="6644640" y="3389376"/>
            <a:ext cx="4876800" cy="26822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Regulamenta a Lei Municipal nº 10.255/2011, detalhando os mecanismos de implementação, os critérios de apoio e os procedimentos administrativos da Política Municipal de Agricultura Urbana.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3ee434c5e51_0_1"/>
          <p:cNvSpPr/>
          <p:nvPr/>
        </p:nvSpPr>
        <p:spPr>
          <a:xfrm>
            <a:off x="0" y="0"/>
            <a:ext cx="12192000" cy="1341000"/>
          </a:xfrm>
          <a:prstGeom prst="rect">
            <a:avLst/>
          </a:prstGeom>
          <a:solidFill>
            <a:srgbClr val="1A4731"/>
          </a:solidFill>
          <a:ln cap="flat" cmpd="sng" w="12700">
            <a:solidFill>
              <a:srgbClr val="1A473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2" name="Google Shape;82;g3ee434c5e51_0_1"/>
          <p:cNvSpPr/>
          <p:nvPr/>
        </p:nvSpPr>
        <p:spPr>
          <a:xfrm>
            <a:off x="609600" y="182880"/>
            <a:ext cx="10972800" cy="975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000">
                <a:solidFill>
                  <a:srgbClr val="FFFFFF"/>
                </a:solidFill>
                <a:latin typeface="Cambria"/>
                <a:ea typeface="Cambria"/>
                <a:cs typeface="Cambria"/>
                <a:sym typeface="Cambria"/>
              </a:rPr>
              <a:t>MARCOS LEGAIS</a:t>
            </a:r>
            <a:endParaRPr sz="4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" name="Google Shape;83;g3ee434c5e51_0_1"/>
          <p:cNvSpPr/>
          <p:nvPr/>
        </p:nvSpPr>
        <p:spPr>
          <a:xfrm>
            <a:off x="487680" y="1584960"/>
            <a:ext cx="5486400" cy="4755000"/>
          </a:xfrm>
          <a:prstGeom prst="roundRect">
            <a:avLst>
              <a:gd fmla="val 2564" name="adj"/>
            </a:avLst>
          </a:prstGeom>
          <a:solidFill>
            <a:srgbClr val="2D6A4F"/>
          </a:solidFill>
          <a:ln cap="flat" cmpd="sng" w="12700">
            <a:solidFill>
              <a:srgbClr val="2D6A4F"/>
            </a:solidFill>
            <a:prstDash val="solid"/>
            <a:round/>
            <a:headEnd len="sm" w="sm" type="none"/>
            <a:tailEnd len="sm" w="sm" type="none"/>
          </a:ln>
          <a:effectLst>
            <a:outerShdw blurRad="101600" rotWithShape="0" algn="bl" dir="2700000" dist="38100">
              <a:srgbClr val="000000">
                <a:alpha val="12160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4" name="Google Shape;84;g3ee434c5e51_0_1"/>
          <p:cNvSpPr/>
          <p:nvPr/>
        </p:nvSpPr>
        <p:spPr>
          <a:xfrm>
            <a:off x="792480" y="1767840"/>
            <a:ext cx="4876800" cy="853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5333">
                <a:solidFill>
                  <a:srgbClr val="D4A017"/>
                </a:solidFill>
                <a:latin typeface="Cambria"/>
                <a:ea typeface="Cambria"/>
                <a:cs typeface="Cambria"/>
                <a:sym typeface="Cambria"/>
              </a:rPr>
              <a:t>2023</a:t>
            </a:r>
            <a:endParaRPr sz="5333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g3ee434c5e51_0_1"/>
          <p:cNvSpPr/>
          <p:nvPr/>
        </p:nvSpPr>
        <p:spPr>
          <a:xfrm>
            <a:off x="792480" y="2560320"/>
            <a:ext cx="4876800" cy="670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67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Decreto nº 18.385/2023</a:t>
            </a:r>
            <a:endParaRPr sz="1867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g3ee434c5e51_0_1"/>
          <p:cNvSpPr/>
          <p:nvPr/>
        </p:nvSpPr>
        <p:spPr>
          <a:xfrm>
            <a:off x="792480" y="3230880"/>
            <a:ext cx="1828800" cy="48900"/>
          </a:xfrm>
          <a:prstGeom prst="rect">
            <a:avLst/>
          </a:prstGeom>
          <a:solidFill>
            <a:srgbClr val="95D5B2"/>
          </a:solidFill>
          <a:ln cap="flat" cmpd="sng" w="12700">
            <a:solidFill>
              <a:srgbClr val="95D5B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g3ee434c5e51_0_1"/>
          <p:cNvSpPr/>
          <p:nvPr/>
        </p:nvSpPr>
        <p:spPr>
          <a:xfrm>
            <a:off x="792480" y="3389376"/>
            <a:ext cx="4876800" cy="2682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Regulamenta a Lei Municipal nº 10.255/2011, detalhando os mecanismos de implementação, os critérios de apoio e os procedimentos administrativos da Política Municipal de Agricultura Urbana.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g3ee434c5e51_0_1"/>
          <p:cNvSpPr/>
          <p:nvPr/>
        </p:nvSpPr>
        <p:spPr>
          <a:xfrm>
            <a:off x="6339840" y="1584960"/>
            <a:ext cx="5486400" cy="4755000"/>
          </a:xfrm>
          <a:prstGeom prst="roundRect">
            <a:avLst>
              <a:gd fmla="val 2564" name="adj"/>
            </a:avLst>
          </a:prstGeom>
          <a:solidFill>
            <a:srgbClr val="40916C"/>
          </a:solidFill>
          <a:ln cap="flat" cmpd="sng" w="12700">
            <a:solidFill>
              <a:srgbClr val="40916C"/>
            </a:solidFill>
            <a:prstDash val="solid"/>
            <a:round/>
            <a:headEnd len="sm" w="sm" type="none"/>
            <a:tailEnd len="sm" w="sm" type="none"/>
          </a:ln>
          <a:effectLst>
            <a:outerShdw blurRad="101600" rotWithShape="0" algn="bl" dir="2700000" dist="38100">
              <a:srgbClr val="000000">
                <a:alpha val="12160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Google Shape;89;g3ee434c5e51_0_1"/>
          <p:cNvSpPr/>
          <p:nvPr/>
        </p:nvSpPr>
        <p:spPr>
          <a:xfrm>
            <a:off x="6644640" y="1767840"/>
            <a:ext cx="4876800" cy="853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5333">
                <a:solidFill>
                  <a:srgbClr val="D4A017"/>
                </a:solidFill>
                <a:latin typeface="Cambria"/>
                <a:ea typeface="Cambria"/>
                <a:cs typeface="Cambria"/>
                <a:sym typeface="Cambria"/>
              </a:rPr>
              <a:t>2024</a:t>
            </a:r>
            <a:endParaRPr sz="5333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g3ee434c5e51_0_1"/>
          <p:cNvSpPr/>
          <p:nvPr/>
        </p:nvSpPr>
        <p:spPr>
          <a:xfrm>
            <a:off x="6644640" y="2560320"/>
            <a:ext cx="4876800" cy="670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67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Lei Federal</a:t>
            </a:r>
            <a:r>
              <a:rPr b="1" lang="en-US" sz="1867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 nº 14.935/2024</a:t>
            </a:r>
            <a:endParaRPr sz="1867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g3ee434c5e51_0_1"/>
          <p:cNvSpPr/>
          <p:nvPr/>
        </p:nvSpPr>
        <p:spPr>
          <a:xfrm>
            <a:off x="6644640" y="3230880"/>
            <a:ext cx="1828800" cy="48900"/>
          </a:xfrm>
          <a:prstGeom prst="rect">
            <a:avLst/>
          </a:prstGeom>
          <a:solidFill>
            <a:srgbClr val="95D5B2"/>
          </a:solidFill>
          <a:ln cap="flat" cmpd="sng" w="12700">
            <a:solidFill>
              <a:srgbClr val="95D5B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g3ee434c5e51_0_1"/>
          <p:cNvSpPr/>
          <p:nvPr/>
        </p:nvSpPr>
        <p:spPr>
          <a:xfrm>
            <a:off x="6644640" y="3389376"/>
            <a:ext cx="4876800" cy="2682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Institui a Política Nacional de Agricultura Urbana e Periurbana.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descr="$PPTXTitle" id="97" name="Google Shape;97;g3ee434c5e51_2_35"/>
          <p:cNvSpPr txBox="1"/>
          <p:nvPr>
            <p:ph type="title"/>
          </p:nvPr>
        </p:nvSpPr>
        <p:spPr>
          <a:xfrm>
            <a:off x="536257" y="-297628"/>
            <a:ext cx="4138200" cy="1330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367650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400">
                <a:solidFill>
                  <a:srgbClr val="2C1A0D"/>
                </a:solidFill>
                <a:latin typeface="Cambria"/>
                <a:ea typeface="Cambria"/>
                <a:cs typeface="Cambria"/>
                <a:sym typeface="Cambria"/>
              </a:rPr>
              <a:t>Linha do Tempo</a:t>
            </a:r>
            <a:endParaRPr sz="4400">
              <a:latin typeface="Cambria"/>
              <a:ea typeface="Cambria"/>
              <a:cs typeface="Cambria"/>
              <a:sym typeface="Cambria"/>
            </a:endParaRPr>
          </a:p>
          <a:p>
            <a:pPr indent="0" lvl="0" marL="12700" rtl="0" algn="l">
              <a:lnSpc>
                <a:spcPct val="100000"/>
              </a:lnSpc>
              <a:spcBef>
                <a:spcPts val="760"/>
              </a:spcBef>
              <a:spcAft>
                <a:spcPts val="0"/>
              </a:spcAft>
              <a:buNone/>
            </a:pPr>
            <a:r>
              <a:t/>
            </a:r>
            <a:endParaRPr sz="12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g3ee434c5e51_2_35"/>
          <p:cNvSpPr txBox="1"/>
          <p:nvPr/>
        </p:nvSpPr>
        <p:spPr>
          <a:xfrm>
            <a:off x="10071734" y="861695"/>
            <a:ext cx="1752600" cy="1625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>
                <a:solidFill>
                  <a:srgbClr val="8B7354"/>
                </a:solidFill>
                <a:latin typeface="Calibri"/>
                <a:ea typeface="Calibri"/>
                <a:cs typeface="Calibri"/>
                <a:sym typeface="Calibri"/>
              </a:rPr>
              <a:t>clique em um ano para saber mais →</a:t>
            </a:r>
            <a:endParaRPr sz="9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g3ee434c5e51_2_35"/>
          <p:cNvSpPr txBox="1"/>
          <p:nvPr/>
        </p:nvSpPr>
        <p:spPr>
          <a:xfrm>
            <a:off x="536257" y="6479222"/>
            <a:ext cx="3303904" cy="1625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>
                <a:solidFill>
                  <a:srgbClr val="8B7354"/>
                </a:solidFill>
                <a:latin typeface="Calibri"/>
                <a:ea typeface="Calibri"/>
                <a:cs typeface="Calibri"/>
                <a:sym typeface="Calibri"/>
              </a:rPr>
              <a:t>Prefeitura de Belo Horizonte · Secretaria Municipal de Abastecimento</a:t>
            </a:r>
            <a:endParaRPr sz="9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0" name="Google Shape;100;g3ee434c5e51_2_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60025" y="1350825"/>
            <a:ext cx="11471949" cy="4156350"/>
          </a:xfrm>
          <a:prstGeom prst="rect">
            <a:avLst/>
          </a:prstGeom>
          <a:noFill/>
          <a:ln>
            <a:noFill/>
          </a:ln>
        </p:spPr>
      </p:pic>
      <p:sp>
        <p:nvSpPr>
          <p:cNvPr id="101" name="Google Shape;101;g3ee434c5e51_2_35"/>
          <p:cNvSpPr/>
          <p:nvPr/>
        </p:nvSpPr>
        <p:spPr>
          <a:xfrm>
            <a:off x="360025" y="1709261"/>
            <a:ext cx="2680800" cy="3408000"/>
          </a:xfrm>
          <a:prstGeom prst="rect">
            <a:avLst/>
          </a:prstGeom>
          <a:noFill/>
          <a:ln cap="flat" cmpd="sng" w="76200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Google Shape;106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1945" y="110891"/>
            <a:ext cx="10224075" cy="6715650"/>
          </a:xfrm>
          <a:prstGeom prst="rect">
            <a:avLst/>
          </a:prstGeom>
          <a:noFill/>
          <a:ln>
            <a:noFill/>
          </a:ln>
        </p:spPr>
      </p:pic>
      <p:sp>
        <p:nvSpPr>
          <p:cNvPr id="107" name="Google Shape;107;p8"/>
          <p:cNvSpPr/>
          <p:nvPr/>
        </p:nvSpPr>
        <p:spPr>
          <a:xfrm>
            <a:off x="5791200" y="0"/>
            <a:ext cx="6400800" cy="6858000"/>
          </a:xfrm>
          <a:prstGeom prst="rect">
            <a:avLst/>
          </a:prstGeom>
          <a:solidFill>
            <a:srgbClr val="F5EDD8">
              <a:alpha val="92156"/>
            </a:srgbClr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" name="Google Shape;108;p8"/>
          <p:cNvSpPr/>
          <p:nvPr/>
        </p:nvSpPr>
        <p:spPr>
          <a:xfrm>
            <a:off x="5791200" y="0"/>
            <a:ext cx="6400800" cy="10972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" name="Google Shape;109;p8"/>
          <p:cNvSpPr txBox="1"/>
          <p:nvPr/>
        </p:nvSpPr>
        <p:spPr>
          <a:xfrm>
            <a:off x="6522449" y="292597"/>
            <a:ext cx="4508100" cy="588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400">
                <a:solidFill>
                  <a:srgbClr val="9F7711"/>
                </a:solidFill>
                <a:latin typeface="Cambria"/>
                <a:ea typeface="Cambria"/>
                <a:cs typeface="Cambria"/>
                <a:sym typeface="Cambria"/>
              </a:rPr>
              <a:t>2016-2017</a:t>
            </a:r>
            <a:endParaRPr sz="2400"/>
          </a:p>
        </p:txBody>
      </p:sp>
      <p:sp>
        <p:nvSpPr>
          <p:cNvPr id="110" name="Google Shape;110;p8"/>
          <p:cNvSpPr txBox="1"/>
          <p:nvPr/>
        </p:nvSpPr>
        <p:spPr>
          <a:xfrm>
            <a:off x="6156960" y="6473952"/>
            <a:ext cx="5943600" cy="320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900">
                <a:solidFill>
                  <a:srgbClr val="8C7355"/>
                </a:solidFill>
                <a:latin typeface="Calibri"/>
                <a:ea typeface="Calibri"/>
                <a:cs typeface="Calibri"/>
                <a:sym typeface="Calibri"/>
              </a:rPr>
              <a:t>← Clique para voltar à Linha do Tempo</a:t>
            </a:r>
            <a:endParaRPr/>
          </a:p>
        </p:txBody>
      </p:sp>
      <p:sp>
        <p:nvSpPr>
          <p:cNvPr id="111" name="Google Shape;111;p8"/>
          <p:cNvSpPr txBox="1"/>
          <p:nvPr/>
        </p:nvSpPr>
        <p:spPr>
          <a:xfrm>
            <a:off x="6286550" y="1063775"/>
            <a:ext cx="5851200" cy="341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/>
              <a:t>Gerência de Apoio à Produção e Comercialização de Alimentos - GAPCO</a:t>
            </a:r>
            <a:endParaRPr sz="1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/>
              <a:t>Atendimento Unidades Produtivas Institucionais</a:t>
            </a:r>
            <a:endParaRPr sz="1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/>
              <a:t>Unidades Produtivas Coletivas Comunitárias: Vila Pinho, Jardim Produtivo e CEVAES</a:t>
            </a:r>
            <a:endParaRPr sz="1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/>
              <a:t>Programa Pró-Promar (doação de mudas PBH)</a:t>
            </a:r>
            <a:endParaRPr sz="1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/>
              <a:t>Atendimentos EMATER</a:t>
            </a:r>
            <a:endParaRPr sz="1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500"/>
              <a:t>2017: Criação Gerência de Fomento a Agricultura Urbana (GEFAU)</a:t>
            </a:r>
            <a:r>
              <a:rPr lang="en-US" sz="1500"/>
              <a:t> </a:t>
            </a:r>
            <a:endParaRPr sz="1500"/>
          </a:p>
          <a:p>
            <a:pPr indent="-293649" lvl="0" marL="299999" rtl="0" algn="l">
              <a:spcBef>
                <a:spcPts val="0"/>
              </a:spcBef>
              <a:spcAft>
                <a:spcPts val="0"/>
              </a:spcAft>
              <a:buClr>
                <a:srgbClr val="3D5E2A"/>
              </a:buClr>
              <a:buSzPts val="1500"/>
              <a:buChar char="▸"/>
            </a:pPr>
            <a:r>
              <a:rPr lang="en-US" sz="1500">
                <a:solidFill>
                  <a:srgbClr val="2C1A0E"/>
                </a:solidFill>
              </a:rPr>
              <a:t>Início do Programa Territórios Sustentáveis (PTS)</a:t>
            </a:r>
            <a:endParaRPr sz="1500"/>
          </a:p>
          <a:p>
            <a:pPr indent="-293649" lvl="0" marL="299999" rtl="0" algn="l">
              <a:spcBef>
                <a:spcPts val="0"/>
              </a:spcBef>
              <a:spcAft>
                <a:spcPts val="0"/>
              </a:spcAft>
              <a:buClr>
                <a:srgbClr val="3D5E2A"/>
              </a:buClr>
              <a:buSzPts val="1500"/>
              <a:buChar char="▸"/>
            </a:pPr>
            <a:r>
              <a:rPr lang="en-US" sz="1500">
                <a:solidFill>
                  <a:srgbClr val="2C1A0E"/>
                </a:solidFill>
              </a:rPr>
              <a:t>Primeiras ações estruturadas de fomento à agricultura urbana</a:t>
            </a:r>
            <a:endParaRPr sz="1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/>
          </a:p>
        </p:txBody>
      </p:sp>
      <p:pic>
        <p:nvPicPr>
          <p:cNvPr id="112" name="Google Shape;112;p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98606" y="3775056"/>
            <a:ext cx="4358526" cy="29466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" name="Google Shape;117;p1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079" y="152400"/>
            <a:ext cx="11943149" cy="5971575"/>
          </a:xfrm>
          <a:prstGeom prst="rect">
            <a:avLst/>
          </a:prstGeom>
          <a:noFill/>
          <a:ln>
            <a:noFill/>
          </a:ln>
        </p:spPr>
      </p:pic>
      <p:sp>
        <p:nvSpPr>
          <p:cNvPr id="118" name="Google Shape;118;p10"/>
          <p:cNvSpPr txBox="1"/>
          <p:nvPr/>
        </p:nvSpPr>
        <p:spPr>
          <a:xfrm>
            <a:off x="6915912" y="292608"/>
            <a:ext cx="4114800" cy="4114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800">
                <a:solidFill>
                  <a:srgbClr val="3D5E2A"/>
                </a:solidFill>
                <a:latin typeface="Cambria"/>
                <a:ea typeface="Cambria"/>
                <a:cs typeface="Cambria"/>
                <a:sym typeface="Cambria"/>
              </a:rPr>
              <a:t>201</a:t>
            </a:r>
            <a:r>
              <a:rPr b="1" lang="en-US" sz="1800">
                <a:solidFill>
                  <a:srgbClr val="3D5E2A"/>
                </a:solidFill>
                <a:latin typeface="Cambria"/>
                <a:ea typeface="Cambria"/>
                <a:cs typeface="Cambria"/>
                <a:sym typeface="Cambria"/>
              </a:rPr>
              <a:t>7</a:t>
            </a:r>
            <a:endParaRPr b="1" i="0" sz="1800">
              <a:solidFill>
                <a:srgbClr val="3D5E2A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19" name="Google Shape;119;p10"/>
          <p:cNvSpPr txBox="1"/>
          <p:nvPr/>
        </p:nvSpPr>
        <p:spPr>
          <a:xfrm>
            <a:off x="9689275" y="6176400"/>
            <a:ext cx="20868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Ocupação Izidora 2017</a:t>
            </a:r>
            <a:endParaRPr/>
          </a:p>
        </p:txBody>
      </p:sp>
    </p:spTree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descr="$PPTXTitle" id="124" name="Google Shape;124;g3ee434c5e51_0_160"/>
          <p:cNvSpPr txBox="1"/>
          <p:nvPr>
            <p:ph type="title"/>
          </p:nvPr>
        </p:nvSpPr>
        <p:spPr>
          <a:xfrm>
            <a:off x="536257" y="-297628"/>
            <a:ext cx="4138200" cy="1330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367650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400">
                <a:solidFill>
                  <a:srgbClr val="2C1A0D"/>
                </a:solidFill>
                <a:latin typeface="Cambria"/>
                <a:ea typeface="Cambria"/>
                <a:cs typeface="Cambria"/>
                <a:sym typeface="Cambria"/>
              </a:rPr>
              <a:t>Linha do Tempo</a:t>
            </a:r>
            <a:endParaRPr sz="4400">
              <a:latin typeface="Cambria"/>
              <a:ea typeface="Cambria"/>
              <a:cs typeface="Cambria"/>
              <a:sym typeface="Cambria"/>
            </a:endParaRPr>
          </a:p>
          <a:p>
            <a:pPr indent="0" lvl="0" marL="12700" rtl="0" algn="l">
              <a:lnSpc>
                <a:spcPct val="100000"/>
              </a:lnSpc>
              <a:spcBef>
                <a:spcPts val="760"/>
              </a:spcBef>
              <a:spcAft>
                <a:spcPts val="0"/>
              </a:spcAft>
              <a:buNone/>
            </a:pPr>
            <a:r>
              <a:t/>
            </a:r>
            <a:endParaRPr sz="12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g3ee434c5e51_0_160"/>
          <p:cNvSpPr txBox="1"/>
          <p:nvPr/>
        </p:nvSpPr>
        <p:spPr>
          <a:xfrm>
            <a:off x="10071734" y="861695"/>
            <a:ext cx="1752600" cy="151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>
                <a:solidFill>
                  <a:srgbClr val="8B7354"/>
                </a:solidFill>
                <a:latin typeface="Calibri"/>
                <a:ea typeface="Calibri"/>
                <a:cs typeface="Calibri"/>
                <a:sym typeface="Calibri"/>
              </a:rPr>
              <a:t>clique em um ano para saber mais →</a:t>
            </a:r>
            <a:endParaRPr sz="9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g3ee434c5e51_0_160"/>
          <p:cNvSpPr txBox="1"/>
          <p:nvPr/>
        </p:nvSpPr>
        <p:spPr>
          <a:xfrm>
            <a:off x="536257" y="6479222"/>
            <a:ext cx="3303900" cy="151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>
                <a:solidFill>
                  <a:srgbClr val="8B7354"/>
                </a:solidFill>
                <a:latin typeface="Calibri"/>
                <a:ea typeface="Calibri"/>
                <a:cs typeface="Calibri"/>
                <a:sym typeface="Calibri"/>
              </a:rPr>
              <a:t>Prefeitura de Belo Horizonte · Secretaria Municipal de Abastecimento</a:t>
            </a:r>
            <a:endParaRPr sz="9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7" name="Google Shape;127;g3ee434c5e51_0_16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60025" y="1350825"/>
            <a:ext cx="11471949" cy="4156350"/>
          </a:xfrm>
          <a:prstGeom prst="rect">
            <a:avLst/>
          </a:prstGeom>
          <a:noFill/>
          <a:ln>
            <a:noFill/>
          </a:ln>
        </p:spPr>
      </p:pic>
      <p:sp>
        <p:nvSpPr>
          <p:cNvPr id="128" name="Google Shape;128;g3ee434c5e51_0_160"/>
          <p:cNvSpPr/>
          <p:nvPr/>
        </p:nvSpPr>
        <p:spPr>
          <a:xfrm>
            <a:off x="2604075" y="1646325"/>
            <a:ext cx="7284600" cy="3565200"/>
          </a:xfrm>
          <a:prstGeom prst="rect">
            <a:avLst/>
          </a:prstGeom>
          <a:noFill/>
          <a:ln cap="flat" cmpd="sng" w="76200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" name="Google Shape;133;p12"/>
          <p:cNvPicPr preferRelativeResize="0"/>
          <p:nvPr/>
        </p:nvPicPr>
        <p:blipFill rotWithShape="1">
          <a:blip r:embed="rId3">
            <a:alphaModFix/>
          </a:blip>
          <a:srcRect b="0" l="11747" r="0" t="0"/>
          <a:stretch/>
        </p:blipFill>
        <p:spPr>
          <a:xfrm>
            <a:off x="1" y="109725"/>
            <a:ext cx="10282024" cy="6553199"/>
          </a:xfrm>
          <a:prstGeom prst="rect">
            <a:avLst/>
          </a:prstGeom>
          <a:noFill/>
          <a:ln>
            <a:noFill/>
          </a:ln>
        </p:spPr>
      </p:pic>
      <p:sp>
        <p:nvSpPr>
          <p:cNvPr id="134" name="Google Shape;134;p12"/>
          <p:cNvSpPr/>
          <p:nvPr/>
        </p:nvSpPr>
        <p:spPr>
          <a:xfrm>
            <a:off x="5791200" y="0"/>
            <a:ext cx="6400800" cy="6858000"/>
          </a:xfrm>
          <a:prstGeom prst="rect">
            <a:avLst/>
          </a:prstGeom>
          <a:solidFill>
            <a:srgbClr val="F5EDD8">
              <a:alpha val="92156"/>
            </a:srgbClr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12"/>
          <p:cNvSpPr/>
          <p:nvPr/>
        </p:nvSpPr>
        <p:spPr>
          <a:xfrm>
            <a:off x="5791200" y="0"/>
            <a:ext cx="6400800" cy="109728"/>
          </a:xfrm>
          <a:prstGeom prst="rect">
            <a:avLst/>
          </a:prstGeom>
          <a:solidFill>
            <a:srgbClr val="6B8F5E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12"/>
          <p:cNvSpPr/>
          <p:nvPr/>
        </p:nvSpPr>
        <p:spPr>
          <a:xfrm>
            <a:off x="6156960" y="201168"/>
            <a:ext cx="594360" cy="594360"/>
          </a:xfrm>
          <a:prstGeom prst="ellipse">
            <a:avLst/>
          </a:prstGeom>
          <a:solidFill>
            <a:srgbClr val="6B8F5E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12"/>
          <p:cNvSpPr txBox="1"/>
          <p:nvPr/>
        </p:nvSpPr>
        <p:spPr>
          <a:xfrm>
            <a:off x="6156960" y="714121"/>
            <a:ext cx="5852100" cy="1005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200">
                <a:solidFill>
                  <a:srgbClr val="2C1A0E"/>
                </a:solidFill>
                <a:latin typeface="Cambria"/>
                <a:ea typeface="Cambria"/>
                <a:cs typeface="Cambria"/>
                <a:sym typeface="Cambria"/>
              </a:rPr>
              <a:t>Agroecologia como Eixo Fundamental</a:t>
            </a:r>
            <a:endParaRPr/>
          </a:p>
        </p:txBody>
      </p:sp>
      <p:sp>
        <p:nvSpPr>
          <p:cNvPr id="138" name="Google Shape;138;p12"/>
          <p:cNvSpPr txBox="1"/>
          <p:nvPr/>
        </p:nvSpPr>
        <p:spPr>
          <a:xfrm>
            <a:off x="5974080" y="1474641"/>
            <a:ext cx="5852160" cy="34747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500"/>
          </a:p>
          <a:p>
            <a:pPr indent="-306349" lvl="0" marL="299999" marR="0" rtl="0" algn="l">
              <a:spcBef>
                <a:spcPts val="0"/>
              </a:spcBef>
              <a:spcAft>
                <a:spcPts val="0"/>
              </a:spcAft>
              <a:buClr>
                <a:srgbClr val="6B8F5E"/>
              </a:buClr>
              <a:buSzPts val="1700"/>
              <a:buChar char="▸"/>
            </a:pPr>
            <a:r>
              <a:rPr lang="en-US" sz="1700">
                <a:solidFill>
                  <a:srgbClr val="2C1A0E"/>
                </a:solidFill>
              </a:rPr>
              <a:t>Diferenciação de </a:t>
            </a:r>
            <a:r>
              <a:rPr lang="en-US" sz="1700">
                <a:solidFill>
                  <a:srgbClr val="2C1A0E"/>
                </a:solidFill>
              </a:rPr>
              <a:t>Unidades Produtivas Coletivas Comunitárias e </a:t>
            </a:r>
            <a:r>
              <a:rPr lang="en-US" sz="1700">
                <a:solidFill>
                  <a:srgbClr val="2C1A0E"/>
                </a:solidFill>
              </a:rPr>
              <a:t>Institucionais</a:t>
            </a:r>
            <a:r>
              <a:rPr lang="en-US" sz="1700">
                <a:solidFill>
                  <a:srgbClr val="2C1A0E"/>
                </a:solidFill>
              </a:rPr>
              <a:t>/Escolares</a:t>
            </a:r>
            <a:endParaRPr sz="1700">
              <a:solidFill>
                <a:srgbClr val="2C1A0E"/>
              </a:solidFill>
            </a:endParaRPr>
          </a:p>
          <a:p>
            <a:pPr indent="-306349" lvl="0" marL="299999" marR="0" rtl="0" algn="l">
              <a:spcBef>
                <a:spcPts val="0"/>
              </a:spcBef>
              <a:spcAft>
                <a:spcPts val="0"/>
              </a:spcAft>
              <a:buClr>
                <a:srgbClr val="2C1A0E"/>
              </a:buClr>
              <a:buSzPts val="1700"/>
              <a:buChar char="▸"/>
            </a:pPr>
            <a:r>
              <a:rPr lang="en-US" sz="1700">
                <a:solidFill>
                  <a:srgbClr val="2C1A0E"/>
                </a:solidFill>
              </a:rPr>
              <a:t>Criação do trilhas da agroecologia</a:t>
            </a:r>
            <a:endParaRPr sz="1700">
              <a:solidFill>
                <a:srgbClr val="2C1A0E"/>
              </a:solidFill>
            </a:endParaRPr>
          </a:p>
          <a:p>
            <a:pPr indent="-306349" lvl="0" marL="299999" marR="0" rtl="0" algn="l">
              <a:spcBef>
                <a:spcPts val="0"/>
              </a:spcBef>
              <a:spcAft>
                <a:spcPts val="0"/>
              </a:spcAft>
              <a:buClr>
                <a:srgbClr val="2C1A0E"/>
              </a:buClr>
              <a:buSzPts val="1700"/>
              <a:buChar char="▸"/>
            </a:pPr>
            <a:r>
              <a:rPr lang="en-US" sz="1700">
                <a:solidFill>
                  <a:srgbClr val="2C1A0E"/>
                </a:solidFill>
              </a:rPr>
              <a:t>Cursos Promotores da agroecologia</a:t>
            </a:r>
            <a:endParaRPr sz="1700">
              <a:solidFill>
                <a:srgbClr val="2C1A0E"/>
              </a:solidFill>
            </a:endParaRPr>
          </a:p>
          <a:p>
            <a:pPr indent="-306349" lvl="0" marL="299999" marR="0" rtl="0" algn="l">
              <a:spcBef>
                <a:spcPts val="0"/>
              </a:spcBef>
              <a:spcAft>
                <a:spcPts val="0"/>
              </a:spcAft>
              <a:buClr>
                <a:srgbClr val="2C1A0E"/>
              </a:buClr>
              <a:buSzPts val="1700"/>
              <a:buChar char="▸"/>
            </a:pPr>
            <a:r>
              <a:rPr lang="en-US" sz="1700">
                <a:solidFill>
                  <a:srgbClr val="2C1A0E"/>
                </a:solidFill>
              </a:rPr>
              <a:t>Parceria com a </a:t>
            </a:r>
            <a:r>
              <a:rPr lang="en-US" sz="1700" u="sng">
                <a:solidFill>
                  <a:srgbClr val="2C1A0E"/>
                </a:solidFill>
              </a:rPr>
              <a:t>Rede de intercambios Agroecológicos</a:t>
            </a:r>
            <a:endParaRPr sz="1700" u="sng">
              <a:solidFill>
                <a:srgbClr val="2C1A0E"/>
              </a:solidFill>
            </a:endParaRPr>
          </a:p>
          <a:p>
            <a:pPr indent="0" lvl="0" marL="4572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 u="sng">
              <a:solidFill>
                <a:srgbClr val="2C1A0E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700">
                <a:solidFill>
                  <a:srgbClr val="2C1A0E"/>
                </a:solidFill>
              </a:rPr>
              <a:t>2019: Novos critérios via chamada pública</a:t>
            </a:r>
            <a:endParaRPr sz="1700">
              <a:solidFill>
                <a:srgbClr val="2C1A0E"/>
              </a:solidFill>
            </a:endParaRPr>
          </a:p>
          <a:p>
            <a:pPr indent="-306349" lvl="0" marL="299999" marR="0" rtl="0" algn="l">
              <a:spcBef>
                <a:spcPts val="0"/>
              </a:spcBef>
              <a:spcAft>
                <a:spcPts val="0"/>
              </a:spcAft>
              <a:buClr>
                <a:srgbClr val="2C1A0E"/>
              </a:buClr>
              <a:buSzPts val="1700"/>
              <a:buChar char="▸"/>
            </a:pPr>
            <a:r>
              <a:rPr lang="en-US" sz="1700">
                <a:solidFill>
                  <a:srgbClr val="2C1A0E"/>
                </a:solidFill>
              </a:rPr>
              <a:t>Início das Agroflorestas Urbanas</a:t>
            </a:r>
            <a:endParaRPr sz="1700">
              <a:solidFill>
                <a:srgbClr val="2C1A0E"/>
              </a:solidFill>
            </a:endParaRPr>
          </a:p>
          <a:p>
            <a:pPr indent="-306349" lvl="0" marL="299999" marR="0" rtl="0" algn="l">
              <a:spcBef>
                <a:spcPts val="0"/>
              </a:spcBef>
              <a:spcAft>
                <a:spcPts val="0"/>
              </a:spcAft>
              <a:buClr>
                <a:srgbClr val="2C1A0E"/>
              </a:buClr>
              <a:buSzPts val="1700"/>
              <a:buChar char="▸"/>
            </a:pPr>
            <a:r>
              <a:rPr lang="en-US" sz="1700">
                <a:solidFill>
                  <a:srgbClr val="2C1A0E"/>
                </a:solidFill>
              </a:rPr>
              <a:t>SPG Metropolitano </a:t>
            </a:r>
            <a:endParaRPr sz="1700">
              <a:solidFill>
                <a:srgbClr val="2C1A0E"/>
              </a:solidFill>
            </a:endParaRPr>
          </a:p>
          <a:p>
            <a:pPr indent="0" lvl="0" marL="4572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2C1A0E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rgbClr val="2C1A0E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rgbClr val="2C1A0E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" name="Google Shape;139;p12"/>
          <p:cNvSpPr txBox="1"/>
          <p:nvPr/>
        </p:nvSpPr>
        <p:spPr>
          <a:xfrm>
            <a:off x="6156960" y="6473952"/>
            <a:ext cx="5943600" cy="320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900">
                <a:solidFill>
                  <a:srgbClr val="8C7355"/>
                </a:solidFill>
                <a:latin typeface="Calibri"/>
                <a:ea typeface="Calibri"/>
                <a:cs typeface="Calibri"/>
                <a:sym typeface="Calibri"/>
              </a:rPr>
              <a:t>← Clique para voltar à Linha do Tempo</a:t>
            </a:r>
            <a:endParaRPr/>
          </a:p>
        </p:txBody>
      </p:sp>
    </p:spTree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" name="Google Shape;144;g3ee434c5e51_0_17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" name="Google Shape;149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52533"/>
            <a:ext cx="10287699" cy="6741466"/>
          </a:xfrm>
          <a:prstGeom prst="rect">
            <a:avLst/>
          </a:prstGeom>
          <a:noFill/>
          <a:ln>
            <a:noFill/>
          </a:ln>
        </p:spPr>
      </p:pic>
      <p:sp>
        <p:nvSpPr>
          <p:cNvPr id="150" name="Google Shape;150;p16"/>
          <p:cNvSpPr/>
          <p:nvPr/>
        </p:nvSpPr>
        <p:spPr>
          <a:xfrm>
            <a:off x="5791200" y="0"/>
            <a:ext cx="6400800" cy="6858000"/>
          </a:xfrm>
          <a:prstGeom prst="rect">
            <a:avLst/>
          </a:prstGeom>
          <a:solidFill>
            <a:srgbClr val="F5EDD8">
              <a:alpha val="92156"/>
            </a:srgbClr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16"/>
          <p:cNvSpPr/>
          <p:nvPr/>
        </p:nvSpPr>
        <p:spPr>
          <a:xfrm>
            <a:off x="5791200" y="0"/>
            <a:ext cx="6400800" cy="109728"/>
          </a:xfrm>
          <a:prstGeom prst="rect">
            <a:avLst/>
          </a:prstGeom>
          <a:solidFill>
            <a:srgbClr val="8B4513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2" name="Google Shape;152;p16"/>
          <p:cNvSpPr/>
          <p:nvPr/>
        </p:nvSpPr>
        <p:spPr>
          <a:xfrm>
            <a:off x="6156960" y="201168"/>
            <a:ext cx="594360" cy="594360"/>
          </a:xfrm>
          <a:prstGeom prst="ellipse">
            <a:avLst/>
          </a:prstGeom>
          <a:solidFill>
            <a:srgbClr val="8B4513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" name="Google Shape;153;p16"/>
          <p:cNvSpPr txBox="1"/>
          <p:nvPr/>
        </p:nvSpPr>
        <p:spPr>
          <a:xfrm>
            <a:off x="6156960" y="219456"/>
            <a:ext cx="594360" cy="5943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4" name="Google Shape;154;p16"/>
          <p:cNvSpPr txBox="1"/>
          <p:nvPr/>
        </p:nvSpPr>
        <p:spPr>
          <a:xfrm>
            <a:off x="6156960" y="642052"/>
            <a:ext cx="5852160" cy="10058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200">
                <a:solidFill>
                  <a:srgbClr val="2C1A0E"/>
                </a:solidFill>
                <a:latin typeface="Cambria"/>
                <a:ea typeface="Cambria"/>
                <a:cs typeface="Cambria"/>
                <a:sym typeface="Cambria"/>
              </a:rPr>
              <a:t>Pandemia e Resiliência</a:t>
            </a:r>
            <a:endParaRPr/>
          </a:p>
        </p:txBody>
      </p:sp>
      <p:sp>
        <p:nvSpPr>
          <p:cNvPr id="155" name="Google Shape;155;p16"/>
          <p:cNvSpPr txBox="1"/>
          <p:nvPr/>
        </p:nvSpPr>
        <p:spPr>
          <a:xfrm>
            <a:off x="5974080" y="1713716"/>
            <a:ext cx="5852160" cy="34747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12700" lvl="0" marL="300000" marR="0" rtl="0" algn="l">
              <a:spcBef>
                <a:spcPts val="0"/>
              </a:spcBef>
              <a:spcAft>
                <a:spcPts val="0"/>
              </a:spcAft>
              <a:buClr>
                <a:srgbClr val="8B4513"/>
              </a:buClr>
              <a:buSzPts val="1600"/>
              <a:buChar char="▸"/>
            </a:pPr>
            <a:r>
              <a:rPr lang="en-US" sz="1600">
                <a:solidFill>
                  <a:srgbClr val="2C1A0E"/>
                </a:solidFill>
              </a:rPr>
              <a:t>Atendimento emergencial às Unidades Produtivas durante a Covid-19</a:t>
            </a:r>
            <a:endParaRPr sz="1600"/>
          </a:p>
          <a:p>
            <a:pPr indent="-312700" lvl="0" marL="300000" marR="0" rtl="0" algn="l">
              <a:spcBef>
                <a:spcPts val="0"/>
              </a:spcBef>
              <a:spcAft>
                <a:spcPts val="0"/>
              </a:spcAft>
              <a:buClr>
                <a:srgbClr val="8B4513"/>
              </a:buClr>
              <a:buSzPts val="1600"/>
              <a:buChar char="▸"/>
            </a:pPr>
            <a:r>
              <a:rPr lang="en-US" sz="1600">
                <a:solidFill>
                  <a:srgbClr val="2C1A0E"/>
                </a:solidFill>
              </a:rPr>
              <a:t>Criação do CEMAR — Centro Municipal de Agroecologia e Edu. Ambiental</a:t>
            </a:r>
            <a:endParaRPr sz="1600"/>
          </a:p>
          <a:p>
            <a:pPr indent="-312700" lvl="0" marL="300000" marR="0" rtl="0" algn="l">
              <a:spcBef>
                <a:spcPts val="0"/>
              </a:spcBef>
              <a:spcAft>
                <a:spcPts val="0"/>
              </a:spcAft>
              <a:buClr>
                <a:srgbClr val="8B4513"/>
              </a:buClr>
              <a:buSzPts val="1600"/>
              <a:buChar char="▸"/>
            </a:pPr>
            <a:r>
              <a:rPr lang="en-US" sz="1600">
                <a:solidFill>
                  <a:srgbClr val="2C1A0E"/>
                </a:solidFill>
              </a:rPr>
              <a:t>1ª emissão da DAP para Agricultura Urbana de Belo Horizonte</a:t>
            </a:r>
            <a:endParaRPr sz="1600"/>
          </a:p>
          <a:p>
            <a:pPr indent="-312699" lvl="0" marL="299999" marR="0" rtl="0" algn="l">
              <a:spcBef>
                <a:spcPts val="0"/>
              </a:spcBef>
              <a:spcAft>
                <a:spcPts val="0"/>
              </a:spcAft>
              <a:buClr>
                <a:srgbClr val="8B4513"/>
              </a:buClr>
              <a:buSzPts val="1600"/>
              <a:buChar char="▸"/>
            </a:pPr>
            <a:r>
              <a:rPr lang="en-US" sz="1600">
                <a:solidFill>
                  <a:srgbClr val="2C1A0E"/>
                </a:solidFill>
              </a:rPr>
              <a:t>1ª Unidade de Território de Tradição implementada</a:t>
            </a:r>
            <a:endParaRPr sz="1600">
              <a:solidFill>
                <a:srgbClr val="2C1A0E"/>
              </a:solidFill>
            </a:endParaRPr>
          </a:p>
          <a:p>
            <a:pPr indent="0" lvl="0" marL="4572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rgbClr val="2C1A0E"/>
              </a:solidFill>
            </a:endParaRPr>
          </a:p>
          <a:p>
            <a:pPr indent="-312699" lvl="0" marL="299999" marR="0" rtl="0" algn="l">
              <a:spcBef>
                <a:spcPts val="0"/>
              </a:spcBef>
              <a:spcAft>
                <a:spcPts val="0"/>
              </a:spcAft>
              <a:buClr>
                <a:srgbClr val="2C1A0E"/>
              </a:buClr>
              <a:buSzPts val="1600"/>
              <a:buChar char="▸"/>
            </a:pPr>
            <a:r>
              <a:rPr b="1" lang="en-US" sz="1600">
                <a:solidFill>
                  <a:srgbClr val="2C1A0E"/>
                </a:solidFill>
              </a:rPr>
              <a:t>2021: Início das atividades da Feira de Agricultura Urbana</a:t>
            </a:r>
            <a:endParaRPr b="1" sz="1600">
              <a:solidFill>
                <a:srgbClr val="2C1A0E"/>
              </a:solidFill>
            </a:endParaRPr>
          </a:p>
          <a:p>
            <a:pPr indent="-312699" lvl="0" marL="299999" marR="0" rtl="0" algn="l">
              <a:spcBef>
                <a:spcPts val="0"/>
              </a:spcBef>
              <a:spcAft>
                <a:spcPts val="0"/>
              </a:spcAft>
              <a:buClr>
                <a:srgbClr val="2C1A0E"/>
              </a:buClr>
              <a:buSzPts val="1600"/>
              <a:buChar char="▸"/>
            </a:pPr>
            <a:r>
              <a:rPr lang="en-US" sz="1600">
                <a:solidFill>
                  <a:srgbClr val="2C1A0E"/>
                </a:solidFill>
              </a:rPr>
              <a:t>Início das atividades do Banco Público de Sementes Crioulas e Agroecológicas (BASE)</a:t>
            </a:r>
            <a:endParaRPr sz="1600">
              <a:solidFill>
                <a:srgbClr val="2C1A0E"/>
              </a:solidFill>
            </a:endParaRPr>
          </a:p>
          <a:p>
            <a:pPr indent="0" lvl="0" marL="4572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2C1A0E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" name="Google Shape;156;p16"/>
          <p:cNvSpPr txBox="1"/>
          <p:nvPr/>
        </p:nvSpPr>
        <p:spPr>
          <a:xfrm>
            <a:off x="6156960" y="6473952"/>
            <a:ext cx="5943600" cy="320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900">
                <a:solidFill>
                  <a:srgbClr val="8C7355"/>
                </a:solidFill>
                <a:latin typeface="Calibri"/>
                <a:ea typeface="Calibri"/>
                <a:cs typeface="Calibri"/>
                <a:sym typeface="Calibri"/>
              </a:rPr>
              <a:t>← Clique para voltar à Linha do Tempo</a:t>
            </a:r>
            <a:endParaRPr/>
          </a:p>
        </p:txBody>
      </p:sp>
      <p:sp>
        <p:nvSpPr>
          <p:cNvPr id="157" name="Google Shape;157;p16"/>
          <p:cNvSpPr txBox="1"/>
          <p:nvPr/>
        </p:nvSpPr>
        <p:spPr>
          <a:xfrm>
            <a:off x="6404463" y="5188425"/>
            <a:ext cx="49914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b="1" lang="en-US" sz="2200">
                <a:solidFill>
                  <a:srgbClr val="2C1A0E"/>
                </a:solidFill>
                <a:latin typeface="Cambria"/>
                <a:ea typeface="Cambria"/>
                <a:cs typeface="Cambria"/>
                <a:sym typeface="Cambria"/>
              </a:rPr>
              <a:t>Decreto nº 18.385/2023 </a:t>
            </a:r>
            <a:r>
              <a:rPr lang="en-US" sz="2400">
                <a:solidFill>
                  <a:srgbClr val="2C1A0E"/>
                </a:solidFill>
                <a:latin typeface="Calibri"/>
                <a:ea typeface="Calibri"/>
                <a:cs typeface="Calibri"/>
                <a:sym typeface="Calibri"/>
              </a:rPr>
              <a:t>que regulamenta a Lei 10.255/2011</a:t>
            </a:r>
            <a:endParaRPr/>
          </a:p>
        </p:txBody>
      </p:sp>
    </p:spTree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22"/>
          <p:cNvSpPr/>
          <p:nvPr/>
        </p:nvSpPr>
        <p:spPr>
          <a:xfrm>
            <a:off x="5791200" y="0"/>
            <a:ext cx="6400800" cy="6858000"/>
          </a:xfrm>
          <a:prstGeom prst="rect">
            <a:avLst/>
          </a:prstGeom>
          <a:solidFill>
            <a:srgbClr val="F5EDD8">
              <a:alpha val="92156"/>
            </a:srgbClr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p22"/>
          <p:cNvSpPr/>
          <p:nvPr/>
        </p:nvSpPr>
        <p:spPr>
          <a:xfrm>
            <a:off x="5791200" y="0"/>
            <a:ext cx="6400800" cy="109728"/>
          </a:xfrm>
          <a:prstGeom prst="rect">
            <a:avLst/>
          </a:prstGeom>
          <a:solidFill>
            <a:srgbClr val="5C3D1E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22"/>
          <p:cNvSpPr txBox="1"/>
          <p:nvPr/>
        </p:nvSpPr>
        <p:spPr>
          <a:xfrm>
            <a:off x="812900" y="481325"/>
            <a:ext cx="7589100" cy="94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300">
                <a:solidFill>
                  <a:srgbClr val="5C3D1E"/>
                </a:solidFill>
                <a:latin typeface="Cambria"/>
                <a:ea typeface="Cambria"/>
                <a:cs typeface="Cambria"/>
                <a:sym typeface="Cambria"/>
              </a:rPr>
              <a:t>Panorama Unidades Produtivas Coletivas Comunitárias</a:t>
            </a:r>
            <a:endParaRPr sz="1900"/>
          </a:p>
        </p:txBody>
      </p:sp>
      <p:sp>
        <p:nvSpPr>
          <p:cNvPr id="165" name="Google Shape;165;p22"/>
          <p:cNvSpPr txBox="1"/>
          <p:nvPr/>
        </p:nvSpPr>
        <p:spPr>
          <a:xfrm>
            <a:off x="6156960" y="6473952"/>
            <a:ext cx="5943600" cy="320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900">
                <a:solidFill>
                  <a:srgbClr val="8C7355"/>
                </a:solidFill>
                <a:latin typeface="Calibri"/>
                <a:ea typeface="Calibri"/>
                <a:cs typeface="Calibri"/>
                <a:sym typeface="Calibri"/>
              </a:rPr>
              <a:t>← Clique para voltar à Linha do Tempo</a:t>
            </a:r>
            <a:endParaRPr/>
          </a:p>
        </p:txBody>
      </p:sp>
      <p:pic>
        <p:nvPicPr>
          <p:cNvPr id="166" name="Google Shape;166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98725" y="1510000"/>
            <a:ext cx="8019125" cy="4618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" name="Google Shape;171;p3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descr="$PPTXTitle" id="176" name="Google Shape;176;g3ee434c5e51_0_152"/>
          <p:cNvSpPr txBox="1"/>
          <p:nvPr>
            <p:ph type="title"/>
          </p:nvPr>
        </p:nvSpPr>
        <p:spPr>
          <a:xfrm>
            <a:off x="536257" y="-297628"/>
            <a:ext cx="4138200" cy="1330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367650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400">
                <a:solidFill>
                  <a:srgbClr val="2C1A0D"/>
                </a:solidFill>
                <a:latin typeface="Cambria"/>
                <a:ea typeface="Cambria"/>
                <a:cs typeface="Cambria"/>
                <a:sym typeface="Cambria"/>
              </a:rPr>
              <a:t>Linha do Tempo</a:t>
            </a:r>
            <a:endParaRPr sz="4400">
              <a:latin typeface="Cambria"/>
              <a:ea typeface="Cambria"/>
              <a:cs typeface="Cambria"/>
              <a:sym typeface="Cambria"/>
            </a:endParaRPr>
          </a:p>
          <a:p>
            <a:pPr indent="0" lvl="0" marL="12700" rtl="0" algn="l">
              <a:lnSpc>
                <a:spcPct val="100000"/>
              </a:lnSpc>
              <a:spcBef>
                <a:spcPts val="760"/>
              </a:spcBef>
              <a:spcAft>
                <a:spcPts val="0"/>
              </a:spcAft>
              <a:buNone/>
            </a:pPr>
            <a:r>
              <a:t/>
            </a:r>
            <a:endParaRPr sz="12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" name="Google Shape;177;g3ee434c5e51_0_152"/>
          <p:cNvSpPr txBox="1"/>
          <p:nvPr/>
        </p:nvSpPr>
        <p:spPr>
          <a:xfrm>
            <a:off x="10071734" y="861695"/>
            <a:ext cx="1752600" cy="151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>
                <a:solidFill>
                  <a:srgbClr val="8B7354"/>
                </a:solidFill>
                <a:latin typeface="Calibri"/>
                <a:ea typeface="Calibri"/>
                <a:cs typeface="Calibri"/>
                <a:sym typeface="Calibri"/>
              </a:rPr>
              <a:t>clique em um ano para saber mais →</a:t>
            </a:r>
            <a:endParaRPr sz="9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8" name="Google Shape;178;g3ee434c5e51_0_152"/>
          <p:cNvSpPr txBox="1"/>
          <p:nvPr/>
        </p:nvSpPr>
        <p:spPr>
          <a:xfrm>
            <a:off x="536257" y="6479222"/>
            <a:ext cx="3303900" cy="151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>
                <a:solidFill>
                  <a:srgbClr val="8B7354"/>
                </a:solidFill>
                <a:latin typeface="Calibri"/>
                <a:ea typeface="Calibri"/>
                <a:cs typeface="Calibri"/>
                <a:sym typeface="Calibri"/>
              </a:rPr>
              <a:t>Prefeitura de Belo Horizonte · Secretaria Municipal de Abastecimento</a:t>
            </a:r>
            <a:endParaRPr sz="9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9" name="Google Shape;179;g3ee434c5e51_0_15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60025" y="1350825"/>
            <a:ext cx="11471949" cy="4156350"/>
          </a:xfrm>
          <a:prstGeom prst="rect">
            <a:avLst/>
          </a:prstGeom>
          <a:noFill/>
          <a:ln>
            <a:noFill/>
          </a:ln>
        </p:spPr>
      </p:pic>
      <p:sp>
        <p:nvSpPr>
          <p:cNvPr id="180" name="Google Shape;180;g3ee434c5e51_0_152"/>
          <p:cNvSpPr/>
          <p:nvPr/>
        </p:nvSpPr>
        <p:spPr>
          <a:xfrm>
            <a:off x="9151175" y="1725000"/>
            <a:ext cx="2792700" cy="3497100"/>
          </a:xfrm>
          <a:prstGeom prst="rect">
            <a:avLst/>
          </a:prstGeom>
          <a:noFill/>
          <a:ln cap="flat" cmpd="sng" w="76200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5" name="Google Shape;185;p26"/>
          <p:cNvPicPr preferRelativeResize="0"/>
          <p:nvPr/>
        </p:nvPicPr>
        <p:blipFill rotWithShape="1">
          <a:blip r:embed="rId3">
            <a:alphaModFix/>
          </a:blip>
          <a:srcRect b="0" l="8080" r="0" t="0"/>
          <a:stretch/>
        </p:blipFill>
        <p:spPr>
          <a:xfrm>
            <a:off x="10495" y="-20325"/>
            <a:ext cx="9506401" cy="6894577"/>
          </a:xfrm>
          <a:prstGeom prst="rect">
            <a:avLst/>
          </a:prstGeom>
          <a:noFill/>
          <a:ln>
            <a:noFill/>
          </a:ln>
        </p:spPr>
      </p:pic>
      <p:sp>
        <p:nvSpPr>
          <p:cNvPr id="186" name="Google Shape;186;p26"/>
          <p:cNvSpPr/>
          <p:nvPr/>
        </p:nvSpPr>
        <p:spPr>
          <a:xfrm>
            <a:off x="5791200" y="0"/>
            <a:ext cx="6400800" cy="6858000"/>
          </a:xfrm>
          <a:prstGeom prst="rect">
            <a:avLst/>
          </a:prstGeom>
          <a:solidFill>
            <a:srgbClr val="F5EDD8">
              <a:alpha val="92156"/>
            </a:srgbClr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7" name="Google Shape;187;p26"/>
          <p:cNvSpPr/>
          <p:nvPr/>
        </p:nvSpPr>
        <p:spPr>
          <a:xfrm>
            <a:off x="5791200" y="0"/>
            <a:ext cx="6400800" cy="109728"/>
          </a:xfrm>
          <a:prstGeom prst="rect">
            <a:avLst/>
          </a:prstGeom>
          <a:solidFill>
            <a:srgbClr val="B8720A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" name="Google Shape;188;p26"/>
          <p:cNvSpPr/>
          <p:nvPr/>
        </p:nvSpPr>
        <p:spPr>
          <a:xfrm>
            <a:off x="6156960" y="201168"/>
            <a:ext cx="594360" cy="594360"/>
          </a:xfrm>
          <a:prstGeom prst="ellipse">
            <a:avLst/>
          </a:prstGeom>
          <a:solidFill>
            <a:srgbClr val="B8720A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9" name="Google Shape;189;p26"/>
          <p:cNvSpPr txBox="1"/>
          <p:nvPr/>
        </p:nvSpPr>
        <p:spPr>
          <a:xfrm>
            <a:off x="6156960" y="219456"/>
            <a:ext cx="594360" cy="5943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800">
                <a:solidFill>
                  <a:srgbClr val="F5EDD8"/>
                </a:solidFill>
                <a:latin typeface="Cambria"/>
                <a:ea typeface="Cambria"/>
                <a:cs typeface="Cambria"/>
                <a:sym typeface="Cambria"/>
              </a:rPr>
              <a:t>2025</a:t>
            </a:r>
            <a:endParaRPr/>
          </a:p>
        </p:txBody>
      </p:sp>
      <p:sp>
        <p:nvSpPr>
          <p:cNvPr id="190" name="Google Shape;190;p26"/>
          <p:cNvSpPr txBox="1"/>
          <p:nvPr/>
        </p:nvSpPr>
        <p:spPr>
          <a:xfrm>
            <a:off x="6915912" y="292608"/>
            <a:ext cx="4114800" cy="4114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800">
                <a:solidFill>
                  <a:srgbClr val="B8720A"/>
                </a:solidFill>
                <a:latin typeface="Cambria"/>
                <a:ea typeface="Cambria"/>
                <a:cs typeface="Cambria"/>
                <a:sym typeface="Cambria"/>
              </a:rPr>
              <a:t>2025</a:t>
            </a:r>
            <a:endParaRPr/>
          </a:p>
        </p:txBody>
      </p:sp>
      <p:sp>
        <p:nvSpPr>
          <p:cNvPr id="191" name="Google Shape;191;p26"/>
          <p:cNvSpPr txBox="1"/>
          <p:nvPr/>
        </p:nvSpPr>
        <p:spPr>
          <a:xfrm>
            <a:off x="6156960" y="1005840"/>
            <a:ext cx="5852160" cy="10058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200">
                <a:solidFill>
                  <a:srgbClr val="2C1A0E"/>
                </a:solidFill>
                <a:latin typeface="Cambria"/>
                <a:ea typeface="Cambria"/>
                <a:cs typeface="Cambria"/>
                <a:sym typeface="Cambria"/>
              </a:rPr>
              <a:t>Criação da</a:t>
            </a:r>
            <a:r>
              <a:rPr b="1" i="0" lang="en-US" sz="2200">
                <a:solidFill>
                  <a:srgbClr val="2C1A0E"/>
                </a:solidFill>
                <a:latin typeface="Cambria"/>
                <a:ea typeface="Cambria"/>
                <a:cs typeface="Cambria"/>
                <a:sym typeface="Cambria"/>
              </a:rPr>
              <a:t> Diretoria de Fomento AU</a:t>
            </a:r>
            <a:endParaRPr/>
          </a:p>
        </p:txBody>
      </p:sp>
      <p:sp>
        <p:nvSpPr>
          <p:cNvPr id="192" name="Google Shape;192;p26"/>
          <p:cNvSpPr txBox="1"/>
          <p:nvPr/>
        </p:nvSpPr>
        <p:spPr>
          <a:xfrm>
            <a:off x="6047220" y="1760005"/>
            <a:ext cx="5852100" cy="3474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19050" lvl="0" marL="300000" marR="0" rtl="0" algn="l">
              <a:spcBef>
                <a:spcPts val="0"/>
              </a:spcBef>
              <a:spcAft>
                <a:spcPts val="0"/>
              </a:spcAft>
              <a:buClr>
                <a:srgbClr val="B8720A"/>
              </a:buClr>
              <a:buSzPts val="1700"/>
              <a:buFont typeface="Calibri"/>
              <a:buChar char="▸"/>
            </a:pPr>
            <a:r>
              <a:rPr b="0" lang="en-US" sz="1700">
                <a:solidFill>
                  <a:srgbClr val="2C1A0E"/>
                </a:solidFill>
                <a:latin typeface="Calibri"/>
                <a:ea typeface="Calibri"/>
                <a:cs typeface="Calibri"/>
                <a:sym typeface="Calibri"/>
              </a:rPr>
              <a:t>Chegada dos Centros de Vivência Agroecológica (CEVAEs) à DFAU</a:t>
            </a:r>
            <a:endParaRPr sz="1700"/>
          </a:p>
          <a:p>
            <a:pPr indent="-319050" lvl="0" marL="300000" marR="0" rtl="0" algn="l">
              <a:spcBef>
                <a:spcPts val="0"/>
              </a:spcBef>
              <a:spcAft>
                <a:spcPts val="0"/>
              </a:spcAft>
              <a:buClr>
                <a:srgbClr val="B8720A"/>
              </a:buClr>
              <a:buSzPts val="1700"/>
              <a:buFont typeface="Calibri"/>
              <a:buChar char="▸"/>
            </a:pPr>
            <a:r>
              <a:rPr lang="en-US" sz="1700">
                <a:solidFill>
                  <a:srgbClr val="2C1A0E"/>
                </a:solidFill>
                <a:latin typeface="Calibri"/>
                <a:ea typeface="Calibri"/>
                <a:cs typeface="Calibri"/>
                <a:sym typeface="Calibri"/>
              </a:rPr>
              <a:t>Parceria</a:t>
            </a:r>
            <a:r>
              <a:rPr lang="en-US" sz="1700">
                <a:solidFill>
                  <a:srgbClr val="2C1A0E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1" lang="en-US" sz="1700">
                <a:solidFill>
                  <a:srgbClr val="2C1A0E"/>
                </a:solidFill>
                <a:latin typeface="Calibri"/>
                <a:ea typeface="Calibri"/>
                <a:cs typeface="Calibri"/>
                <a:sym typeface="Calibri"/>
              </a:rPr>
              <a:t>SEBRAE</a:t>
            </a:r>
            <a:endParaRPr b="1" sz="1700">
              <a:solidFill>
                <a:srgbClr val="2C1A0E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11100" lvl="0" marL="300000" marR="0" rtl="0" algn="l">
              <a:spcBef>
                <a:spcPts val="0"/>
              </a:spcBef>
              <a:spcAft>
                <a:spcPts val="0"/>
              </a:spcAft>
              <a:buClr>
                <a:srgbClr val="B8720A"/>
              </a:buClr>
              <a:buSzPts val="1400"/>
              <a:buFont typeface="Calibri"/>
              <a:buNone/>
            </a:pPr>
            <a:r>
              <a:t/>
            </a:r>
            <a:endParaRPr b="0" sz="1500">
              <a:solidFill>
                <a:srgbClr val="2C1A0E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3" name="Google Shape;193;p26"/>
          <p:cNvSpPr txBox="1"/>
          <p:nvPr/>
        </p:nvSpPr>
        <p:spPr>
          <a:xfrm>
            <a:off x="6156960" y="6473952"/>
            <a:ext cx="5943600" cy="320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900">
                <a:solidFill>
                  <a:srgbClr val="8C7355"/>
                </a:solidFill>
                <a:latin typeface="Calibri"/>
                <a:ea typeface="Calibri"/>
                <a:cs typeface="Calibri"/>
                <a:sym typeface="Calibri"/>
              </a:rPr>
              <a:t>← Clique para voltar à Linha do Tempo</a:t>
            </a:r>
            <a:endParaRPr/>
          </a:p>
        </p:txBody>
      </p:sp>
      <p:pic>
        <p:nvPicPr>
          <p:cNvPr id="194" name="Google Shape;194;p2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987650" y="2736825"/>
            <a:ext cx="6090052" cy="39172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9" name="Google Shape;199;p27"/>
          <p:cNvPicPr preferRelativeResize="0"/>
          <p:nvPr/>
        </p:nvPicPr>
        <p:blipFill rotWithShape="1">
          <a:blip r:embed="rId3">
            <a:alphaModFix/>
          </a:blip>
          <a:srcRect b="0" l="32802" r="0" t="0"/>
          <a:stretch/>
        </p:blipFill>
        <p:spPr>
          <a:xfrm>
            <a:off x="19659" y="0"/>
            <a:ext cx="8182815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00" name="Google Shape;200;p27"/>
          <p:cNvSpPr/>
          <p:nvPr/>
        </p:nvSpPr>
        <p:spPr>
          <a:xfrm>
            <a:off x="5791200" y="0"/>
            <a:ext cx="6400800" cy="6858000"/>
          </a:xfrm>
          <a:prstGeom prst="rect">
            <a:avLst/>
          </a:prstGeom>
          <a:solidFill>
            <a:srgbClr val="F5EDD8">
              <a:alpha val="92156"/>
            </a:srgbClr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1" name="Google Shape;201;p27"/>
          <p:cNvSpPr/>
          <p:nvPr/>
        </p:nvSpPr>
        <p:spPr>
          <a:xfrm>
            <a:off x="5791200" y="0"/>
            <a:ext cx="6400800" cy="109728"/>
          </a:xfrm>
          <a:prstGeom prst="rect">
            <a:avLst/>
          </a:prstGeom>
          <a:solidFill>
            <a:srgbClr val="B8720A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2" name="Google Shape;202;p27"/>
          <p:cNvSpPr/>
          <p:nvPr/>
        </p:nvSpPr>
        <p:spPr>
          <a:xfrm>
            <a:off x="6156960" y="201168"/>
            <a:ext cx="594360" cy="594360"/>
          </a:xfrm>
          <a:prstGeom prst="ellipse">
            <a:avLst/>
          </a:prstGeom>
          <a:solidFill>
            <a:srgbClr val="B8720A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3" name="Google Shape;203;p27"/>
          <p:cNvSpPr txBox="1"/>
          <p:nvPr/>
        </p:nvSpPr>
        <p:spPr>
          <a:xfrm>
            <a:off x="6156960" y="219456"/>
            <a:ext cx="594360" cy="5943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800">
                <a:solidFill>
                  <a:srgbClr val="F5EDD8"/>
                </a:solidFill>
                <a:latin typeface="Cambria"/>
                <a:ea typeface="Cambria"/>
                <a:cs typeface="Cambria"/>
                <a:sym typeface="Cambria"/>
              </a:rPr>
              <a:t>2025</a:t>
            </a:r>
            <a:endParaRPr/>
          </a:p>
        </p:txBody>
      </p:sp>
      <p:sp>
        <p:nvSpPr>
          <p:cNvPr id="204" name="Google Shape;204;p27"/>
          <p:cNvSpPr txBox="1"/>
          <p:nvPr/>
        </p:nvSpPr>
        <p:spPr>
          <a:xfrm>
            <a:off x="6915912" y="292608"/>
            <a:ext cx="4114800" cy="4114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800">
                <a:solidFill>
                  <a:srgbClr val="B8720A"/>
                </a:solidFill>
                <a:latin typeface="Cambria"/>
                <a:ea typeface="Cambria"/>
                <a:cs typeface="Cambria"/>
                <a:sym typeface="Cambria"/>
              </a:rPr>
              <a:t>2025</a:t>
            </a:r>
            <a:endParaRPr/>
          </a:p>
        </p:txBody>
      </p:sp>
      <p:sp>
        <p:nvSpPr>
          <p:cNvPr id="205" name="Google Shape;205;p27"/>
          <p:cNvSpPr txBox="1"/>
          <p:nvPr/>
        </p:nvSpPr>
        <p:spPr>
          <a:xfrm>
            <a:off x="6156960" y="6473952"/>
            <a:ext cx="5943600" cy="320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900">
                <a:solidFill>
                  <a:srgbClr val="8C7355"/>
                </a:solidFill>
                <a:latin typeface="Calibri"/>
                <a:ea typeface="Calibri"/>
                <a:cs typeface="Calibri"/>
                <a:sym typeface="Calibri"/>
              </a:rPr>
              <a:t>← Clique para voltar à Linha do Tempo</a:t>
            </a:r>
            <a:endParaRPr/>
          </a:p>
        </p:txBody>
      </p:sp>
      <p:pic>
        <p:nvPicPr>
          <p:cNvPr id="206" name="Google Shape;206;p2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319198" y="201168"/>
            <a:ext cx="9439556" cy="62930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1" name="Google Shape;211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4862" y="55162"/>
            <a:ext cx="11995850" cy="6747674"/>
          </a:xfrm>
          <a:prstGeom prst="rect">
            <a:avLst/>
          </a:prstGeom>
          <a:noFill/>
          <a:ln>
            <a:noFill/>
          </a:ln>
        </p:spPr>
      </p:pic>
      <p:sp>
        <p:nvSpPr>
          <p:cNvPr id="212" name="Google Shape;212;p32"/>
          <p:cNvSpPr/>
          <p:nvPr/>
        </p:nvSpPr>
        <p:spPr>
          <a:xfrm>
            <a:off x="5791200" y="0"/>
            <a:ext cx="6400800" cy="6858000"/>
          </a:xfrm>
          <a:prstGeom prst="rect">
            <a:avLst/>
          </a:prstGeom>
          <a:solidFill>
            <a:srgbClr val="F5EDD8">
              <a:alpha val="92156"/>
            </a:srgbClr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3" name="Google Shape;213;p32"/>
          <p:cNvSpPr/>
          <p:nvPr/>
        </p:nvSpPr>
        <p:spPr>
          <a:xfrm>
            <a:off x="5791200" y="0"/>
            <a:ext cx="6400800" cy="109728"/>
          </a:xfrm>
          <a:prstGeom prst="rect">
            <a:avLst/>
          </a:prstGeom>
          <a:solidFill>
            <a:srgbClr val="8B4513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4" name="Google Shape;214;p32"/>
          <p:cNvSpPr/>
          <p:nvPr/>
        </p:nvSpPr>
        <p:spPr>
          <a:xfrm>
            <a:off x="6156960" y="201168"/>
            <a:ext cx="594360" cy="594360"/>
          </a:xfrm>
          <a:prstGeom prst="ellipse">
            <a:avLst/>
          </a:prstGeom>
          <a:solidFill>
            <a:srgbClr val="8B4513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5" name="Google Shape;215;p32"/>
          <p:cNvSpPr txBox="1"/>
          <p:nvPr/>
        </p:nvSpPr>
        <p:spPr>
          <a:xfrm>
            <a:off x="6156960" y="219456"/>
            <a:ext cx="594360" cy="5943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800">
                <a:solidFill>
                  <a:srgbClr val="F5EDD8"/>
                </a:solidFill>
                <a:latin typeface="Cambria"/>
                <a:ea typeface="Cambria"/>
                <a:cs typeface="Cambria"/>
                <a:sym typeface="Cambria"/>
              </a:rPr>
              <a:t>2026</a:t>
            </a:r>
            <a:endParaRPr/>
          </a:p>
        </p:txBody>
      </p:sp>
      <p:sp>
        <p:nvSpPr>
          <p:cNvPr id="216" name="Google Shape;216;p32"/>
          <p:cNvSpPr txBox="1"/>
          <p:nvPr/>
        </p:nvSpPr>
        <p:spPr>
          <a:xfrm>
            <a:off x="6915912" y="292608"/>
            <a:ext cx="4114800" cy="4114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800">
                <a:solidFill>
                  <a:srgbClr val="8B4513"/>
                </a:solidFill>
                <a:latin typeface="Cambria"/>
                <a:ea typeface="Cambria"/>
                <a:cs typeface="Cambria"/>
                <a:sym typeface="Cambria"/>
              </a:rPr>
              <a:t>2026</a:t>
            </a:r>
            <a:endParaRPr/>
          </a:p>
        </p:txBody>
      </p:sp>
      <p:sp>
        <p:nvSpPr>
          <p:cNvPr id="217" name="Google Shape;217;p32"/>
          <p:cNvSpPr txBox="1"/>
          <p:nvPr/>
        </p:nvSpPr>
        <p:spPr>
          <a:xfrm>
            <a:off x="6143686" y="2587752"/>
            <a:ext cx="5852160" cy="10058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200">
                <a:solidFill>
                  <a:srgbClr val="2C1A0E"/>
                </a:solidFill>
                <a:latin typeface="Cambria"/>
                <a:ea typeface="Cambria"/>
                <a:cs typeface="Cambria"/>
                <a:sym typeface="Cambria"/>
              </a:rPr>
              <a:t>Descentralização — A Política nos Territórios</a:t>
            </a:r>
            <a:endParaRPr/>
          </a:p>
        </p:txBody>
      </p:sp>
      <p:sp>
        <p:nvSpPr>
          <p:cNvPr id="218" name="Google Shape;218;p32"/>
          <p:cNvSpPr txBox="1"/>
          <p:nvPr/>
        </p:nvSpPr>
        <p:spPr>
          <a:xfrm>
            <a:off x="6156960" y="2651760"/>
            <a:ext cx="5852160" cy="34747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400">
              <a:solidFill>
                <a:srgbClr val="2C1A0E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9" name="Google Shape;219;p32"/>
          <p:cNvSpPr txBox="1"/>
          <p:nvPr/>
        </p:nvSpPr>
        <p:spPr>
          <a:xfrm>
            <a:off x="6156960" y="6473952"/>
            <a:ext cx="5943600" cy="320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900">
                <a:solidFill>
                  <a:srgbClr val="8C7355"/>
                </a:solidFill>
                <a:latin typeface="Calibri"/>
                <a:ea typeface="Calibri"/>
                <a:cs typeface="Calibri"/>
                <a:sym typeface="Calibri"/>
              </a:rPr>
              <a:t>← Clique para voltar à Linha do Tempo</a:t>
            </a:r>
            <a:endParaRPr/>
          </a:p>
        </p:txBody>
      </p:sp>
    </p:spTree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29"/>
          <p:cNvSpPr/>
          <p:nvPr/>
        </p:nvSpPr>
        <p:spPr>
          <a:xfrm>
            <a:off x="640080" y="502920"/>
            <a:ext cx="9144000" cy="6400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F4B38"/>
              </a:buClr>
              <a:buSzPts val="3200"/>
              <a:buFont typeface="Cambria"/>
              <a:buNone/>
            </a:pPr>
            <a:r>
              <a:rPr b="1" lang="en-US" sz="3200">
                <a:solidFill>
                  <a:srgbClr val="1F4B38"/>
                </a:solidFill>
                <a:latin typeface="Cambria"/>
                <a:ea typeface="Cambria"/>
                <a:cs typeface="Cambria"/>
                <a:sym typeface="Cambria"/>
              </a:rPr>
              <a:t>Perfil dos Agricultores e UPCCs</a:t>
            </a: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6" name="Google Shape;226;p29"/>
          <p:cNvSpPr/>
          <p:nvPr/>
        </p:nvSpPr>
        <p:spPr>
          <a:xfrm>
            <a:off x="640080" y="1078992"/>
            <a:ext cx="96012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5B6B62"/>
              </a:buClr>
              <a:buSzPts val="1350"/>
              <a:buFont typeface="Calibri"/>
              <a:buNone/>
            </a:pPr>
            <a:r>
              <a:rPr lang="en-US" sz="1350">
                <a:solidFill>
                  <a:srgbClr val="5B6B62"/>
                </a:solidFill>
                <a:latin typeface="Calibri"/>
                <a:ea typeface="Calibri"/>
                <a:cs typeface="Calibri"/>
                <a:sym typeface="Calibri"/>
              </a:rPr>
              <a:t>Quem produz e como as Unidades Produtivas Coletivo-Comunitárias estão organizadas</a:t>
            </a:r>
            <a:endParaRPr sz="13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" name="Google Shape;227;p29"/>
          <p:cNvSpPr/>
          <p:nvPr/>
        </p:nvSpPr>
        <p:spPr>
          <a:xfrm>
            <a:off x="640080" y="1874520"/>
            <a:ext cx="5271516" cy="1965960"/>
          </a:xfrm>
          <a:prstGeom prst="roundRect">
            <a:avLst>
              <a:gd fmla="val 4651" name="adj"/>
            </a:avLst>
          </a:prstGeom>
          <a:solidFill>
            <a:srgbClr val="E7EFE6"/>
          </a:solidFill>
          <a:ln>
            <a:noFill/>
          </a:ln>
          <a:effectLst>
            <a:outerShdw blurRad="63500" rotWithShape="0" algn="bl" dir="2700000" dist="38100">
              <a:srgbClr val="000000">
                <a:alpha val="7843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" name="Google Shape;228;p29"/>
          <p:cNvSpPr/>
          <p:nvPr/>
        </p:nvSpPr>
        <p:spPr>
          <a:xfrm>
            <a:off x="1051560" y="2400300"/>
            <a:ext cx="914400" cy="9144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icons/users_green.png" id="229" name="Google Shape;229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80160" y="262890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230" name="Google Shape;230;p29"/>
          <p:cNvSpPr/>
          <p:nvPr/>
        </p:nvSpPr>
        <p:spPr>
          <a:xfrm>
            <a:off x="2194560" y="2148840"/>
            <a:ext cx="3442716" cy="86868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F4B38"/>
              </a:buClr>
              <a:buSzPts val="3400"/>
              <a:buFont typeface="Cambria"/>
              <a:buNone/>
            </a:pPr>
            <a:r>
              <a:rPr b="1" lang="en-US" sz="3400">
                <a:solidFill>
                  <a:srgbClr val="1F4B38"/>
                </a:solidFill>
                <a:latin typeface="Cambria"/>
                <a:ea typeface="Cambria"/>
                <a:cs typeface="Cambria"/>
                <a:sym typeface="Cambria"/>
              </a:rPr>
              <a:t>338</a:t>
            </a:r>
            <a:endParaRPr sz="3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" name="Google Shape;231;p29"/>
          <p:cNvSpPr/>
          <p:nvPr/>
        </p:nvSpPr>
        <p:spPr>
          <a:xfrm>
            <a:off x="2194560" y="3063240"/>
            <a:ext cx="3442716" cy="548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5B6B62"/>
              </a:buClr>
              <a:buSzPts val="1400"/>
              <a:buFont typeface="Calibri"/>
              <a:buNone/>
            </a:pPr>
            <a:r>
              <a:rPr lang="en-US" sz="1400">
                <a:solidFill>
                  <a:srgbClr val="5B6B62"/>
                </a:solidFill>
                <a:latin typeface="Calibri"/>
                <a:ea typeface="Calibri"/>
                <a:cs typeface="Calibri"/>
                <a:sym typeface="Calibri"/>
              </a:rPr>
              <a:t>agricultores ativos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2" name="Google Shape;232;p29"/>
          <p:cNvSpPr/>
          <p:nvPr/>
        </p:nvSpPr>
        <p:spPr>
          <a:xfrm>
            <a:off x="6277356" y="1874520"/>
            <a:ext cx="5271516" cy="1965960"/>
          </a:xfrm>
          <a:prstGeom prst="roundRect">
            <a:avLst>
              <a:gd fmla="val 4651" name="adj"/>
            </a:avLst>
          </a:prstGeom>
          <a:solidFill>
            <a:srgbClr val="E7EFE6"/>
          </a:solidFill>
          <a:ln>
            <a:noFill/>
          </a:ln>
          <a:effectLst>
            <a:outerShdw blurRad="63500" rotWithShape="0" algn="bl" dir="2700000" dist="38100">
              <a:srgbClr val="000000">
                <a:alpha val="7843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3" name="Google Shape;233;p29"/>
          <p:cNvSpPr/>
          <p:nvPr/>
        </p:nvSpPr>
        <p:spPr>
          <a:xfrm>
            <a:off x="6688836" y="2400300"/>
            <a:ext cx="914400" cy="9144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icons/map_green.png" id="234" name="Google Shape;234;p2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917436" y="262890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235" name="Google Shape;235;p29"/>
          <p:cNvSpPr/>
          <p:nvPr/>
        </p:nvSpPr>
        <p:spPr>
          <a:xfrm>
            <a:off x="7831836" y="2148840"/>
            <a:ext cx="3442716" cy="86868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F4B38"/>
              </a:buClr>
              <a:buSzPts val="3400"/>
              <a:buFont typeface="Cambria"/>
              <a:buNone/>
            </a:pPr>
            <a:r>
              <a:rPr b="1" lang="en-US" sz="3400">
                <a:solidFill>
                  <a:srgbClr val="1F4B38"/>
                </a:solidFill>
                <a:latin typeface="Cambria"/>
                <a:ea typeface="Cambria"/>
                <a:cs typeface="Cambria"/>
                <a:sym typeface="Cambria"/>
              </a:rPr>
              <a:t>57</a:t>
            </a:r>
            <a:endParaRPr sz="3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6" name="Google Shape;236;p29"/>
          <p:cNvSpPr/>
          <p:nvPr/>
        </p:nvSpPr>
        <p:spPr>
          <a:xfrm>
            <a:off x="7831836" y="3063240"/>
            <a:ext cx="3442716" cy="548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5B6B62"/>
              </a:buClr>
              <a:buSzPts val="1400"/>
              <a:buFont typeface="Calibri"/>
              <a:buNone/>
            </a:pPr>
            <a:r>
              <a:rPr lang="en-US" sz="1400">
                <a:solidFill>
                  <a:srgbClr val="5B6B62"/>
                </a:solidFill>
                <a:latin typeface="Calibri"/>
                <a:ea typeface="Calibri"/>
                <a:cs typeface="Calibri"/>
                <a:sym typeface="Calibri"/>
              </a:rPr>
              <a:t>UPCCs ativas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7" name="Google Shape;237;p29"/>
          <p:cNvSpPr/>
          <p:nvPr/>
        </p:nvSpPr>
        <p:spPr>
          <a:xfrm>
            <a:off x="640080" y="4206240"/>
            <a:ext cx="5271516" cy="1965960"/>
          </a:xfrm>
          <a:prstGeom prst="roundRect">
            <a:avLst>
              <a:gd fmla="val 4651" name="adj"/>
            </a:avLst>
          </a:prstGeom>
          <a:solidFill>
            <a:srgbClr val="E7EFE6"/>
          </a:solidFill>
          <a:ln>
            <a:noFill/>
          </a:ln>
          <a:effectLst>
            <a:outerShdw blurRad="63500" rotWithShape="0" algn="bl" dir="2700000" dist="38100">
              <a:srgbClr val="000000">
                <a:alpha val="7843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8" name="Google Shape;238;p29"/>
          <p:cNvSpPr/>
          <p:nvPr/>
        </p:nvSpPr>
        <p:spPr>
          <a:xfrm>
            <a:off x="1051560" y="4732020"/>
            <a:ext cx="914400" cy="9144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icons/leaf_green.png" id="239" name="Google Shape;239;p2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80160" y="496062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240" name="Google Shape;240;p29"/>
          <p:cNvSpPr/>
          <p:nvPr/>
        </p:nvSpPr>
        <p:spPr>
          <a:xfrm>
            <a:off x="2194560" y="4480560"/>
            <a:ext cx="3442716" cy="86868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F4B38"/>
              </a:buClr>
              <a:buSzPts val="3400"/>
              <a:buFont typeface="Cambria"/>
              <a:buNone/>
            </a:pPr>
            <a:r>
              <a:rPr b="1" lang="en-US" sz="3400">
                <a:solidFill>
                  <a:srgbClr val="1F4B38"/>
                </a:solidFill>
                <a:latin typeface="Cambria"/>
                <a:ea typeface="Cambria"/>
                <a:cs typeface="Cambria"/>
                <a:sym typeface="Cambria"/>
              </a:rPr>
              <a:t>2.897,89 m²</a:t>
            </a:r>
            <a:endParaRPr sz="3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1" name="Google Shape;241;p29"/>
          <p:cNvSpPr/>
          <p:nvPr/>
        </p:nvSpPr>
        <p:spPr>
          <a:xfrm>
            <a:off x="2194560" y="5394960"/>
            <a:ext cx="3442716" cy="548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5B6B62"/>
              </a:buClr>
              <a:buSzPts val="1400"/>
              <a:buFont typeface="Calibri"/>
              <a:buNone/>
            </a:pPr>
            <a:r>
              <a:rPr lang="en-US" sz="1400">
                <a:solidFill>
                  <a:srgbClr val="5B6B62"/>
                </a:solidFill>
                <a:latin typeface="Calibri"/>
                <a:ea typeface="Calibri"/>
                <a:cs typeface="Calibri"/>
                <a:sym typeface="Calibri"/>
              </a:rPr>
              <a:t>área média por UPCC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" name="Google Shape;242;p29"/>
          <p:cNvSpPr/>
          <p:nvPr/>
        </p:nvSpPr>
        <p:spPr>
          <a:xfrm>
            <a:off x="6277356" y="4206240"/>
            <a:ext cx="5271516" cy="1965960"/>
          </a:xfrm>
          <a:prstGeom prst="roundRect">
            <a:avLst>
              <a:gd fmla="val 4651" name="adj"/>
            </a:avLst>
          </a:prstGeom>
          <a:solidFill>
            <a:srgbClr val="E7EFE6"/>
          </a:solidFill>
          <a:ln>
            <a:noFill/>
          </a:ln>
          <a:effectLst>
            <a:outerShdw blurRad="63500" rotWithShape="0" algn="bl" dir="2700000" dist="38100">
              <a:srgbClr val="000000">
                <a:alpha val="7843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3" name="Google Shape;243;p29"/>
          <p:cNvSpPr/>
          <p:nvPr/>
        </p:nvSpPr>
        <p:spPr>
          <a:xfrm>
            <a:off x="6688836" y="4732020"/>
            <a:ext cx="914400" cy="9144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icons/chart_green.png" id="244" name="Google Shape;244;p2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917436" y="496062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245" name="Google Shape;245;p29"/>
          <p:cNvSpPr/>
          <p:nvPr/>
        </p:nvSpPr>
        <p:spPr>
          <a:xfrm>
            <a:off x="7831836" y="4480560"/>
            <a:ext cx="3442716" cy="86868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F4B38"/>
              </a:buClr>
              <a:buSzPts val="3400"/>
              <a:buFont typeface="Cambria"/>
              <a:buNone/>
            </a:pPr>
            <a:r>
              <a:rPr b="1" lang="en-US" sz="3400">
                <a:solidFill>
                  <a:srgbClr val="1F4B38"/>
                </a:solidFill>
                <a:latin typeface="Cambria"/>
                <a:ea typeface="Cambria"/>
                <a:cs typeface="Cambria"/>
                <a:sym typeface="Cambria"/>
              </a:rPr>
              <a:t>1995–2025</a:t>
            </a:r>
            <a:endParaRPr sz="3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6" name="Google Shape;246;p29"/>
          <p:cNvSpPr/>
          <p:nvPr/>
        </p:nvSpPr>
        <p:spPr>
          <a:xfrm>
            <a:off x="7831836" y="5394960"/>
            <a:ext cx="3442716" cy="548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5B6B62"/>
              </a:buClr>
              <a:buSzPts val="1400"/>
              <a:buFont typeface="Calibri"/>
              <a:buNone/>
            </a:pPr>
            <a:r>
              <a:rPr lang="en-US" sz="1400">
                <a:solidFill>
                  <a:srgbClr val="5B6B62"/>
                </a:solidFill>
                <a:latin typeface="Calibri"/>
                <a:ea typeface="Calibri"/>
                <a:cs typeface="Calibri"/>
                <a:sym typeface="Calibri"/>
              </a:rPr>
              <a:t>período histórico de produção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30"/>
          <p:cNvSpPr/>
          <p:nvPr/>
        </p:nvSpPr>
        <p:spPr>
          <a:xfrm>
            <a:off x="640080" y="502920"/>
            <a:ext cx="9144000" cy="6400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F4B38"/>
              </a:buClr>
              <a:buSzPts val="3200"/>
              <a:buFont typeface="Cambria"/>
              <a:buNone/>
            </a:pPr>
            <a:r>
              <a:rPr b="1" lang="en-US" sz="3200">
                <a:solidFill>
                  <a:srgbClr val="1F4B38"/>
                </a:solidFill>
                <a:latin typeface="Cambria"/>
                <a:ea typeface="Cambria"/>
                <a:cs typeface="Cambria"/>
                <a:sym typeface="Cambria"/>
              </a:rPr>
              <a:t>Produção e Geração de Renda</a:t>
            </a: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3" name="Google Shape;253;p30"/>
          <p:cNvSpPr/>
          <p:nvPr/>
        </p:nvSpPr>
        <p:spPr>
          <a:xfrm>
            <a:off x="640080" y="1078992"/>
            <a:ext cx="96012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5B6B62"/>
              </a:buClr>
              <a:buSzPts val="1350"/>
              <a:buFont typeface="Calibri"/>
              <a:buNone/>
            </a:pPr>
            <a:r>
              <a:rPr lang="en-US" sz="1350">
                <a:solidFill>
                  <a:srgbClr val="5B6B62"/>
                </a:solidFill>
                <a:latin typeface="Calibri"/>
                <a:ea typeface="Calibri"/>
                <a:cs typeface="Calibri"/>
                <a:sym typeface="Calibri"/>
              </a:rPr>
              <a:t>O que é cultivado e o quanto isso se converte em renda para os agricultores</a:t>
            </a:r>
            <a:endParaRPr sz="13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4" name="Google Shape;254;p30"/>
          <p:cNvSpPr/>
          <p:nvPr/>
        </p:nvSpPr>
        <p:spPr>
          <a:xfrm>
            <a:off x="640080" y="1874520"/>
            <a:ext cx="3291840" cy="4251960"/>
          </a:xfrm>
          <a:prstGeom prst="roundRect">
            <a:avLst>
              <a:gd fmla="val 3333" name="adj"/>
            </a:avLst>
          </a:prstGeom>
          <a:solidFill>
            <a:srgbClr val="1F4B38"/>
          </a:solidFill>
          <a:ln>
            <a:noFill/>
          </a:ln>
          <a:effectLst>
            <a:outerShdw blurRad="88900" rotWithShape="0" algn="bl" dir="2700000" dist="38100">
              <a:srgbClr val="000000">
                <a:alpha val="18039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icons/seedling_gold.png" id="255" name="Google Shape;255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60120" y="2286000"/>
            <a:ext cx="548640" cy="548640"/>
          </a:xfrm>
          <a:prstGeom prst="rect">
            <a:avLst/>
          </a:prstGeom>
          <a:noFill/>
          <a:ln>
            <a:noFill/>
          </a:ln>
        </p:spPr>
      </p:pic>
      <p:sp>
        <p:nvSpPr>
          <p:cNvPr id="256" name="Google Shape;256;p30"/>
          <p:cNvSpPr/>
          <p:nvPr/>
        </p:nvSpPr>
        <p:spPr>
          <a:xfrm>
            <a:off x="960120" y="3017520"/>
            <a:ext cx="2651760" cy="914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mbria"/>
              <a:buNone/>
            </a:pPr>
            <a:r>
              <a:rPr b="1" lang="en-US" sz="4400">
                <a:solidFill>
                  <a:srgbClr val="FFFFFF"/>
                </a:solidFill>
                <a:latin typeface="Cambria"/>
                <a:ea typeface="Cambria"/>
                <a:cs typeface="Cambria"/>
                <a:sym typeface="Cambria"/>
              </a:rPr>
              <a:t>165.180</a:t>
            </a:r>
            <a:endParaRPr sz="4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7" name="Google Shape;257;p30"/>
          <p:cNvSpPr/>
          <p:nvPr/>
        </p:nvSpPr>
        <p:spPr>
          <a:xfrm>
            <a:off x="960120" y="3931920"/>
            <a:ext cx="2651760" cy="8229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BFD3C6"/>
              </a:buClr>
              <a:buSzPts val="1350"/>
              <a:buFont typeface="Calibri"/>
              <a:buNone/>
            </a:pPr>
            <a:r>
              <a:rPr lang="en-US" sz="1350">
                <a:solidFill>
                  <a:srgbClr val="BFD3C6"/>
                </a:solidFill>
                <a:latin typeface="Calibri"/>
                <a:ea typeface="Calibri"/>
                <a:cs typeface="Calibri"/>
                <a:sym typeface="Calibri"/>
              </a:rPr>
              <a:t>m² cultivados em produção urbana</a:t>
            </a:r>
            <a:endParaRPr sz="13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58" name="Google Shape;258;p30"/>
          <p:cNvCxnSpPr/>
          <p:nvPr/>
        </p:nvCxnSpPr>
        <p:spPr>
          <a:xfrm>
            <a:off x="960120" y="4846320"/>
            <a:ext cx="2651760" cy="0"/>
          </a:xfrm>
          <a:prstGeom prst="straightConnector1">
            <a:avLst/>
          </a:prstGeom>
          <a:noFill/>
          <a:ln cap="flat" cmpd="sng" w="12700">
            <a:solidFill>
              <a:srgbClr val="7FA888">
                <a:alpha val="60000"/>
              </a:srgbClr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259" name="Google Shape;259;p30"/>
          <p:cNvSpPr/>
          <p:nvPr/>
        </p:nvSpPr>
        <p:spPr>
          <a:xfrm>
            <a:off x="960120" y="5029200"/>
            <a:ext cx="2651760" cy="914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D9A441"/>
              </a:buClr>
              <a:buSzPts val="1300"/>
              <a:buFont typeface="Calibri"/>
              <a:buNone/>
            </a:pPr>
            <a:r>
              <a:rPr i="1" lang="en-US" sz="1300">
                <a:solidFill>
                  <a:srgbClr val="D9A441"/>
                </a:solidFill>
                <a:latin typeface="Calibri"/>
                <a:ea typeface="Calibri"/>
                <a:cs typeface="Calibri"/>
                <a:sym typeface="Calibri"/>
              </a:rPr>
              <a:t>Apenas 19,8% dos agricultores obtêm renda agrícola com essa produção.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" name="Google Shape;260;p30"/>
          <p:cNvSpPr/>
          <p:nvPr/>
        </p:nvSpPr>
        <p:spPr>
          <a:xfrm>
            <a:off x="4343400" y="1874520"/>
            <a:ext cx="7178040" cy="4251960"/>
          </a:xfrm>
          <a:prstGeom prst="roundRect">
            <a:avLst>
              <a:gd fmla="val 2151" name="adj"/>
            </a:avLst>
          </a:prstGeom>
          <a:solidFill>
            <a:srgbClr val="E7EFE6"/>
          </a:solidFill>
          <a:ln>
            <a:noFill/>
          </a:ln>
          <a:effectLst>
            <a:outerShdw blurRad="63500" rotWithShape="0" algn="bl" dir="2700000" dist="38100">
              <a:srgbClr val="000000">
                <a:alpha val="7843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1" name="Google Shape;261;p30"/>
          <p:cNvSpPr/>
          <p:nvPr/>
        </p:nvSpPr>
        <p:spPr>
          <a:xfrm>
            <a:off x="4709160" y="2148840"/>
            <a:ext cx="6446520" cy="320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7FA888"/>
              </a:buClr>
              <a:buSzPts val="1200"/>
              <a:buFont typeface="Calibri"/>
              <a:buNone/>
            </a:pPr>
            <a:r>
              <a:rPr b="1" lang="en-US" sz="1200">
                <a:solidFill>
                  <a:srgbClr val="7FA888"/>
                </a:solidFill>
                <a:latin typeface="Calibri"/>
                <a:ea typeface="Calibri"/>
                <a:cs typeface="Calibri"/>
                <a:sym typeface="Calibri"/>
              </a:rPr>
              <a:t>O QUE É PRODUZIDO E A RENDA GERADA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262" name="Google Shape;262;p30"/>
          <p:cNvGraphicFramePr/>
          <p:nvPr/>
        </p:nvGraphicFramePr>
        <p:xfrm>
          <a:off x="4617720" y="2560320"/>
          <a:ext cx="6689377" cy="3299706"/>
        </p:xfrm>
        <a:graphic>
          <a:graphicData uri="http://schemas.openxmlformats.org/drawingml/2006/chart">
            <c:chart r:id="rId4"/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7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31"/>
          <p:cNvSpPr/>
          <p:nvPr/>
        </p:nvSpPr>
        <p:spPr>
          <a:xfrm>
            <a:off x="640080" y="502920"/>
            <a:ext cx="9144000" cy="6400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F4B38"/>
              </a:buClr>
              <a:buSzPts val="3200"/>
              <a:buFont typeface="Cambria"/>
              <a:buNone/>
            </a:pPr>
            <a:r>
              <a:rPr b="1" lang="en-US" sz="3200">
                <a:solidFill>
                  <a:srgbClr val="1F4B38"/>
                </a:solidFill>
                <a:latin typeface="Cambria"/>
                <a:ea typeface="Cambria"/>
                <a:cs typeface="Cambria"/>
                <a:sym typeface="Cambria"/>
              </a:rPr>
              <a:t>Comercialização e Mercados</a:t>
            </a: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9" name="Google Shape;269;p31"/>
          <p:cNvSpPr/>
          <p:nvPr/>
        </p:nvSpPr>
        <p:spPr>
          <a:xfrm>
            <a:off x="640080" y="1078992"/>
            <a:ext cx="96012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5B6B62"/>
              </a:buClr>
              <a:buSzPts val="1350"/>
              <a:buFont typeface="Calibri"/>
              <a:buNone/>
            </a:pPr>
            <a:r>
              <a:rPr lang="en-US" sz="1350">
                <a:solidFill>
                  <a:srgbClr val="5B6B62"/>
                </a:solidFill>
                <a:latin typeface="Calibri"/>
                <a:ea typeface="Calibri"/>
                <a:cs typeface="Calibri"/>
                <a:sym typeface="Calibri"/>
              </a:rPr>
              <a:t>Como a produção chega até quem consome</a:t>
            </a:r>
            <a:endParaRPr sz="13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0" name="Google Shape;270;p31"/>
          <p:cNvSpPr/>
          <p:nvPr/>
        </p:nvSpPr>
        <p:spPr>
          <a:xfrm>
            <a:off x="640080" y="1920240"/>
            <a:ext cx="2487168" cy="3566160"/>
          </a:xfrm>
          <a:prstGeom prst="roundRect">
            <a:avLst>
              <a:gd fmla="val 3676" name="adj"/>
            </a:avLst>
          </a:prstGeom>
          <a:solidFill>
            <a:srgbClr val="E7EFE6"/>
          </a:solidFill>
          <a:ln>
            <a:noFill/>
          </a:ln>
          <a:effectLst>
            <a:outerShdw blurRad="63500" rotWithShape="0" algn="bl" dir="2700000" dist="38100">
              <a:srgbClr val="000000">
                <a:alpha val="7843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1" name="Google Shape;271;p31"/>
          <p:cNvSpPr/>
          <p:nvPr/>
        </p:nvSpPr>
        <p:spPr>
          <a:xfrm>
            <a:off x="1472184" y="2331720"/>
            <a:ext cx="822960" cy="82296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icons/store_green.png" id="272" name="Google Shape;272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682496" y="2542032"/>
            <a:ext cx="402336" cy="402336"/>
          </a:xfrm>
          <a:prstGeom prst="rect">
            <a:avLst/>
          </a:prstGeom>
          <a:noFill/>
          <a:ln>
            <a:noFill/>
          </a:ln>
        </p:spPr>
      </p:pic>
      <p:sp>
        <p:nvSpPr>
          <p:cNvPr id="273" name="Google Shape;273;p31"/>
          <p:cNvSpPr/>
          <p:nvPr/>
        </p:nvSpPr>
        <p:spPr>
          <a:xfrm>
            <a:off x="640080" y="3383280"/>
            <a:ext cx="2487168" cy="68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1F4B38"/>
              </a:buClr>
              <a:buSzPts val="3000"/>
              <a:buFont typeface="Cambria"/>
              <a:buNone/>
            </a:pPr>
            <a:r>
              <a:rPr b="1" lang="en-US" sz="3000">
                <a:solidFill>
                  <a:srgbClr val="1F4B38"/>
                </a:solidFill>
                <a:latin typeface="Cambria"/>
                <a:ea typeface="Cambria"/>
                <a:cs typeface="Cambria"/>
                <a:sym typeface="Cambria"/>
              </a:rPr>
              <a:t>66,7%</a:t>
            </a:r>
            <a:endParaRPr sz="3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4" name="Google Shape;274;p31"/>
          <p:cNvSpPr/>
          <p:nvPr/>
        </p:nvSpPr>
        <p:spPr>
          <a:xfrm>
            <a:off x="868680" y="4160520"/>
            <a:ext cx="2029968" cy="1097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5B6B62"/>
              </a:buClr>
              <a:buSzPts val="1250"/>
              <a:buFont typeface="Calibri"/>
              <a:buNone/>
            </a:pPr>
            <a:r>
              <a:rPr lang="en-US" sz="1250">
                <a:solidFill>
                  <a:srgbClr val="5B6B62"/>
                </a:solidFill>
                <a:latin typeface="Calibri"/>
                <a:ea typeface="Calibri"/>
                <a:cs typeface="Calibri"/>
                <a:sym typeface="Calibri"/>
              </a:rPr>
              <a:t>comercializam sua produção</a:t>
            </a:r>
            <a:endParaRPr sz="1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" name="Google Shape;275;p31"/>
          <p:cNvSpPr/>
          <p:nvPr/>
        </p:nvSpPr>
        <p:spPr>
          <a:xfrm>
            <a:off x="3447288" y="1920240"/>
            <a:ext cx="2487168" cy="3566160"/>
          </a:xfrm>
          <a:prstGeom prst="roundRect">
            <a:avLst>
              <a:gd fmla="val 3676" name="adj"/>
            </a:avLst>
          </a:prstGeom>
          <a:solidFill>
            <a:srgbClr val="E7EFE6"/>
          </a:solidFill>
          <a:ln>
            <a:noFill/>
          </a:ln>
          <a:effectLst>
            <a:outerShdw blurRad="63500" rotWithShape="0" algn="bl" dir="2700000" dist="38100">
              <a:srgbClr val="000000">
                <a:alpha val="7843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6" name="Google Shape;276;p31"/>
          <p:cNvSpPr/>
          <p:nvPr/>
        </p:nvSpPr>
        <p:spPr>
          <a:xfrm>
            <a:off x="4279392" y="2331720"/>
            <a:ext cx="822960" cy="82296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icons/heart_green.png" id="277" name="Google Shape;277;p3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489704" y="2542032"/>
            <a:ext cx="402336" cy="402336"/>
          </a:xfrm>
          <a:prstGeom prst="rect">
            <a:avLst/>
          </a:prstGeom>
          <a:noFill/>
          <a:ln>
            <a:noFill/>
          </a:ln>
        </p:spPr>
      </p:pic>
      <p:sp>
        <p:nvSpPr>
          <p:cNvPr id="278" name="Google Shape;278;p31"/>
          <p:cNvSpPr/>
          <p:nvPr/>
        </p:nvSpPr>
        <p:spPr>
          <a:xfrm>
            <a:off x="3447288" y="3383280"/>
            <a:ext cx="2487168" cy="68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1F4B38"/>
              </a:buClr>
              <a:buSzPts val="3000"/>
              <a:buFont typeface="Cambria"/>
              <a:buNone/>
            </a:pPr>
            <a:r>
              <a:rPr b="1" lang="en-US" sz="3000">
                <a:solidFill>
                  <a:srgbClr val="1F4B38"/>
                </a:solidFill>
                <a:latin typeface="Cambria"/>
                <a:ea typeface="Cambria"/>
                <a:cs typeface="Cambria"/>
                <a:sym typeface="Cambria"/>
              </a:rPr>
              <a:t>49,1%</a:t>
            </a:r>
            <a:endParaRPr sz="3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9" name="Google Shape;279;p31"/>
          <p:cNvSpPr/>
          <p:nvPr/>
        </p:nvSpPr>
        <p:spPr>
          <a:xfrm>
            <a:off x="3675888" y="4160520"/>
            <a:ext cx="2029968" cy="1097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5B6B62"/>
              </a:buClr>
              <a:buSzPts val="1250"/>
              <a:buFont typeface="Calibri"/>
              <a:buNone/>
            </a:pPr>
            <a:r>
              <a:rPr lang="en-US" sz="1250">
                <a:solidFill>
                  <a:srgbClr val="5B6B62"/>
                </a:solidFill>
                <a:latin typeface="Calibri"/>
                <a:ea typeface="Calibri"/>
                <a:cs typeface="Calibri"/>
                <a:sym typeface="Calibri"/>
              </a:rPr>
              <a:t>vendem diretamente ao consumidor</a:t>
            </a:r>
            <a:endParaRPr sz="1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0" name="Google Shape;280;p31"/>
          <p:cNvSpPr/>
          <p:nvPr/>
        </p:nvSpPr>
        <p:spPr>
          <a:xfrm>
            <a:off x="6254496" y="1920240"/>
            <a:ext cx="2487168" cy="3566160"/>
          </a:xfrm>
          <a:prstGeom prst="roundRect">
            <a:avLst>
              <a:gd fmla="val 3676" name="adj"/>
            </a:avLst>
          </a:prstGeom>
          <a:solidFill>
            <a:srgbClr val="E7EFE6"/>
          </a:solidFill>
          <a:ln>
            <a:noFill/>
          </a:ln>
          <a:effectLst>
            <a:outerShdw blurRad="63500" rotWithShape="0" algn="bl" dir="2700000" dist="38100">
              <a:srgbClr val="000000">
                <a:alpha val="7843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1" name="Google Shape;281;p31"/>
          <p:cNvSpPr/>
          <p:nvPr/>
        </p:nvSpPr>
        <p:spPr>
          <a:xfrm>
            <a:off x="7086600" y="2331720"/>
            <a:ext cx="822960" cy="82296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icons/walking_green.png" id="282" name="Google Shape;282;p3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296912" y="2542032"/>
            <a:ext cx="402336" cy="402336"/>
          </a:xfrm>
          <a:prstGeom prst="rect">
            <a:avLst/>
          </a:prstGeom>
          <a:noFill/>
          <a:ln>
            <a:noFill/>
          </a:ln>
        </p:spPr>
      </p:pic>
      <p:sp>
        <p:nvSpPr>
          <p:cNvPr id="283" name="Google Shape;283;p31"/>
          <p:cNvSpPr/>
          <p:nvPr/>
        </p:nvSpPr>
        <p:spPr>
          <a:xfrm>
            <a:off x="6254496" y="3383280"/>
            <a:ext cx="2487168" cy="68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1F4B38"/>
              </a:buClr>
              <a:buSzPts val="3000"/>
              <a:buFont typeface="Cambria"/>
              <a:buNone/>
            </a:pPr>
            <a:r>
              <a:rPr b="1" lang="en-US" sz="3000">
                <a:solidFill>
                  <a:srgbClr val="1F4B38"/>
                </a:solidFill>
                <a:latin typeface="Cambria"/>
                <a:ea typeface="Cambria"/>
                <a:cs typeface="Cambria"/>
                <a:sym typeface="Cambria"/>
              </a:rPr>
              <a:t>21%</a:t>
            </a:r>
            <a:endParaRPr sz="3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4" name="Google Shape;284;p31"/>
          <p:cNvSpPr/>
          <p:nvPr/>
        </p:nvSpPr>
        <p:spPr>
          <a:xfrm>
            <a:off x="6483096" y="4160520"/>
            <a:ext cx="2029968" cy="1097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5B6B62"/>
              </a:buClr>
              <a:buSzPts val="1250"/>
              <a:buFont typeface="Calibri"/>
              <a:buNone/>
            </a:pPr>
            <a:r>
              <a:rPr lang="en-US" sz="1250">
                <a:solidFill>
                  <a:srgbClr val="5B6B62"/>
                </a:solidFill>
                <a:latin typeface="Calibri"/>
                <a:ea typeface="Calibri"/>
                <a:cs typeface="Calibri"/>
                <a:sym typeface="Calibri"/>
              </a:rPr>
              <a:t>realizam venda porta a porta</a:t>
            </a:r>
            <a:endParaRPr sz="1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5" name="Google Shape;285;p31"/>
          <p:cNvSpPr/>
          <p:nvPr/>
        </p:nvSpPr>
        <p:spPr>
          <a:xfrm>
            <a:off x="9061704" y="1920240"/>
            <a:ext cx="2487168" cy="3566160"/>
          </a:xfrm>
          <a:prstGeom prst="roundRect">
            <a:avLst>
              <a:gd fmla="val 3676" name="adj"/>
            </a:avLst>
          </a:prstGeom>
          <a:solidFill>
            <a:srgbClr val="1F4B38"/>
          </a:solidFill>
          <a:ln>
            <a:noFill/>
          </a:ln>
          <a:effectLst>
            <a:outerShdw blurRad="63500" rotWithShape="0" algn="bl" dir="2700000" dist="38100">
              <a:srgbClr val="000000">
                <a:alpha val="7843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" name="Google Shape;286;p31"/>
          <p:cNvSpPr/>
          <p:nvPr/>
        </p:nvSpPr>
        <p:spPr>
          <a:xfrm>
            <a:off x="9893808" y="2331720"/>
            <a:ext cx="822960" cy="822960"/>
          </a:xfrm>
          <a:prstGeom prst="ellipse">
            <a:avLst/>
          </a:prstGeom>
          <a:solidFill>
            <a:srgbClr val="D9A44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icons/alert_gold.png" id="287" name="Google Shape;287;p3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0104120" y="2542032"/>
            <a:ext cx="402336" cy="402336"/>
          </a:xfrm>
          <a:prstGeom prst="rect">
            <a:avLst/>
          </a:prstGeom>
          <a:noFill/>
          <a:ln>
            <a:noFill/>
          </a:ln>
        </p:spPr>
      </p:pic>
      <p:sp>
        <p:nvSpPr>
          <p:cNvPr id="288" name="Google Shape;288;p31"/>
          <p:cNvSpPr/>
          <p:nvPr/>
        </p:nvSpPr>
        <p:spPr>
          <a:xfrm>
            <a:off x="9061704" y="3383280"/>
            <a:ext cx="2487168" cy="68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Cambria"/>
              <a:buNone/>
            </a:pPr>
            <a:r>
              <a:rPr b="1" lang="en-US" sz="3000">
                <a:solidFill>
                  <a:srgbClr val="FFFFFF"/>
                </a:solidFill>
                <a:latin typeface="Cambria"/>
                <a:ea typeface="Cambria"/>
                <a:cs typeface="Cambria"/>
                <a:sym typeface="Cambria"/>
              </a:rPr>
              <a:t>84,2%</a:t>
            </a:r>
            <a:endParaRPr sz="3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9" name="Google Shape;289;p31"/>
          <p:cNvSpPr/>
          <p:nvPr/>
        </p:nvSpPr>
        <p:spPr>
          <a:xfrm>
            <a:off x="9290304" y="4160520"/>
            <a:ext cx="2029968" cy="1097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BFD3C6"/>
              </a:buClr>
              <a:buSzPts val="1250"/>
              <a:buFont typeface="Calibri"/>
              <a:buNone/>
            </a:pPr>
            <a:r>
              <a:rPr lang="en-US" sz="1250">
                <a:solidFill>
                  <a:srgbClr val="BFD3C6"/>
                </a:solidFill>
                <a:latin typeface="Calibri"/>
                <a:ea typeface="Calibri"/>
                <a:cs typeface="Calibri"/>
                <a:sym typeface="Calibri"/>
              </a:rPr>
              <a:t>não possuem certificação orgânica</a:t>
            </a:r>
            <a:endParaRPr sz="1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4"/>
          <p:cNvSpPr/>
          <p:nvPr/>
        </p:nvSpPr>
        <p:spPr>
          <a:xfrm>
            <a:off x="548640" y="411480"/>
            <a:ext cx="7772400" cy="73152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306C51"/>
              </a:buClr>
              <a:buSzPts val="3600"/>
              <a:buFont typeface="Cambria"/>
              <a:buNone/>
            </a:pPr>
            <a:r>
              <a:rPr b="1" lang="en-US" sz="3600">
                <a:solidFill>
                  <a:srgbClr val="306C51"/>
                </a:solidFill>
                <a:latin typeface="Cambria"/>
                <a:ea typeface="Cambria"/>
                <a:cs typeface="Cambria"/>
                <a:sym typeface="Cambria"/>
              </a:rPr>
              <a:t>CONTEXTO ORÇAMENTÁRIO</a:t>
            </a:r>
            <a:endParaRPr sz="3600">
              <a:solidFill>
                <a:srgbClr val="306C5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6" name="Google Shape;296;p4"/>
          <p:cNvSpPr/>
          <p:nvPr/>
        </p:nvSpPr>
        <p:spPr>
          <a:xfrm>
            <a:off x="548640" y="1078992"/>
            <a:ext cx="7772400" cy="41148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C9962E"/>
              </a:buClr>
              <a:buSzPts val="1500"/>
              <a:buFont typeface="Calibri"/>
              <a:buNone/>
            </a:pPr>
            <a:r>
              <a:rPr i="1" lang="en-US" sz="1500">
                <a:solidFill>
                  <a:srgbClr val="C9962E"/>
                </a:solidFill>
                <a:latin typeface="Calibri"/>
                <a:ea typeface="Calibri"/>
                <a:cs typeface="Calibri"/>
                <a:sym typeface="Calibri"/>
              </a:rPr>
              <a:t>Agricultura Urbana — execução orçamentária 2023–2025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7" name="Google Shape;297;p4"/>
          <p:cNvSpPr/>
          <p:nvPr/>
        </p:nvSpPr>
        <p:spPr>
          <a:xfrm>
            <a:off x="548640" y="2057400"/>
            <a:ext cx="3515258" cy="3063240"/>
          </a:xfrm>
          <a:prstGeom prst="roundRect">
            <a:avLst>
              <a:gd fmla="val 2388" name="adj"/>
            </a:avLst>
          </a:prstGeom>
          <a:solidFill>
            <a:srgbClr val="2D6A4F"/>
          </a:solidFill>
          <a:ln>
            <a:noFill/>
          </a:ln>
          <a:effectLst>
            <a:outerShdw blurRad="76200" rotWithShape="0" algn="bl" dir="2700000" dist="25400">
              <a:srgbClr val="000000">
                <a:alpha val="25098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298" name="Google Shape;298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77240" y="2286000"/>
            <a:ext cx="411480" cy="411480"/>
          </a:xfrm>
          <a:prstGeom prst="rect">
            <a:avLst/>
          </a:prstGeom>
          <a:noFill/>
          <a:ln>
            <a:noFill/>
          </a:ln>
        </p:spPr>
      </p:pic>
      <p:sp>
        <p:nvSpPr>
          <p:cNvPr id="299" name="Google Shape;299;p4"/>
          <p:cNvSpPr/>
          <p:nvPr/>
        </p:nvSpPr>
        <p:spPr>
          <a:xfrm>
            <a:off x="1325880" y="2258568"/>
            <a:ext cx="2509418" cy="41148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C9962E"/>
              </a:buClr>
              <a:buSzPts val="1800"/>
              <a:buFont typeface="Cambria"/>
              <a:buNone/>
            </a:pPr>
            <a:r>
              <a:rPr b="1" lang="en-US" sz="1800">
                <a:solidFill>
                  <a:srgbClr val="C9962E"/>
                </a:solidFill>
                <a:latin typeface="Cambria"/>
                <a:ea typeface="Cambria"/>
                <a:cs typeface="Cambria"/>
                <a:sym typeface="Cambria"/>
              </a:rPr>
              <a:t>SMOBI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0" name="Google Shape;300;p4"/>
          <p:cNvSpPr/>
          <p:nvPr/>
        </p:nvSpPr>
        <p:spPr>
          <a:xfrm>
            <a:off x="822960" y="2926080"/>
            <a:ext cx="2966618" cy="19659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alibri"/>
              <a:buNone/>
            </a:pPr>
            <a:r>
              <a:rPr i="1" lang="en-US" sz="1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Sec. Municipal de Obras e Infraestrutura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alibri"/>
              <a:buNone/>
            </a:pPr>
            <a:r>
              <a:rPr b="1" lang="en-US" sz="1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2017 – 2022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Calibri"/>
              <a:buNone/>
            </a:pPr>
            <a:r>
              <a:rPr lang="en-US" sz="1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alibri"/>
              <a:buNone/>
            </a:pPr>
            <a:r>
              <a:rPr lang="en-US" sz="1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Responsável pelos custos de infraestrutura das Unidades Produtivas.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Calibri"/>
              <a:buNone/>
            </a:pPr>
            <a:r>
              <a:rPr lang="en-US" sz="1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C9962E"/>
              </a:buClr>
              <a:buSzPts val="1400"/>
              <a:buFont typeface="Calibri"/>
              <a:buNone/>
            </a:pPr>
            <a:r>
              <a:rPr b="1" i="1" lang="en-US" sz="1400">
                <a:solidFill>
                  <a:srgbClr val="C9962E"/>
                </a:solidFill>
                <a:latin typeface="Calibri"/>
                <a:ea typeface="Calibri"/>
                <a:cs typeface="Calibri"/>
                <a:sym typeface="Calibri"/>
              </a:rPr>
              <a:t>2023–2026 – SMSAN</a:t>
            </a:r>
            <a:endParaRPr b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1" name="Google Shape;301;p4"/>
          <p:cNvSpPr/>
          <p:nvPr/>
        </p:nvSpPr>
        <p:spPr>
          <a:xfrm>
            <a:off x="4338218" y="2057400"/>
            <a:ext cx="3515258" cy="3063240"/>
          </a:xfrm>
          <a:prstGeom prst="roundRect">
            <a:avLst>
              <a:gd fmla="val 2388" name="adj"/>
            </a:avLst>
          </a:prstGeom>
          <a:solidFill>
            <a:srgbClr val="2D6A4F"/>
          </a:solidFill>
          <a:ln>
            <a:noFill/>
          </a:ln>
          <a:effectLst>
            <a:outerShdw blurRad="76200" rotWithShape="0" algn="bl" dir="2700000" dist="25400">
              <a:srgbClr val="000000">
                <a:alpha val="25098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302" name="Google Shape;302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566818" y="2286000"/>
            <a:ext cx="411480" cy="411480"/>
          </a:xfrm>
          <a:prstGeom prst="rect">
            <a:avLst/>
          </a:prstGeom>
          <a:noFill/>
          <a:ln>
            <a:noFill/>
          </a:ln>
        </p:spPr>
      </p:pic>
      <p:sp>
        <p:nvSpPr>
          <p:cNvPr id="303" name="Google Shape;303;p4"/>
          <p:cNvSpPr/>
          <p:nvPr/>
        </p:nvSpPr>
        <p:spPr>
          <a:xfrm>
            <a:off x="5115458" y="2258568"/>
            <a:ext cx="2509418" cy="41148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C9962E"/>
              </a:buClr>
              <a:buSzPts val="1600"/>
              <a:buFont typeface="Cambria"/>
              <a:buNone/>
            </a:pPr>
            <a:r>
              <a:rPr b="1" lang="en-US" sz="1600">
                <a:solidFill>
                  <a:srgbClr val="C9962E"/>
                </a:solidFill>
                <a:latin typeface="Cambria"/>
                <a:ea typeface="Cambria"/>
                <a:cs typeface="Cambria"/>
                <a:sym typeface="Cambria"/>
              </a:rPr>
              <a:t>MEIO AMBIENTE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" name="Google Shape;304;p4"/>
          <p:cNvSpPr/>
          <p:nvPr/>
        </p:nvSpPr>
        <p:spPr>
          <a:xfrm>
            <a:off x="4612538" y="2926080"/>
            <a:ext cx="2966618" cy="19659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alibri"/>
              <a:buNone/>
            </a:pPr>
            <a:r>
              <a:rPr i="1" lang="en-US" sz="1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Sec. Municipal de Meio Ambiente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Calibri"/>
              <a:buNone/>
            </a:pPr>
            <a:r>
              <a:rPr lang="en-US" sz="1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alibri"/>
              <a:buNone/>
            </a:pPr>
            <a:r>
              <a:rPr lang="en-US" sz="1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Eventuais compensações ambientais destinadas às unidades produtivas.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5" name="Google Shape;305;p4"/>
          <p:cNvSpPr/>
          <p:nvPr/>
        </p:nvSpPr>
        <p:spPr>
          <a:xfrm>
            <a:off x="8127797" y="2057400"/>
            <a:ext cx="3515258" cy="3063240"/>
          </a:xfrm>
          <a:prstGeom prst="roundRect">
            <a:avLst>
              <a:gd fmla="val 2388" name="adj"/>
            </a:avLst>
          </a:prstGeom>
          <a:solidFill>
            <a:srgbClr val="2D6A4F"/>
          </a:solidFill>
          <a:ln>
            <a:noFill/>
          </a:ln>
          <a:effectLst>
            <a:outerShdw blurRad="76200" rotWithShape="0" algn="bl" dir="2700000" dist="25400">
              <a:srgbClr val="000000">
                <a:alpha val="25098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306" name="Google Shape;306;p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356397" y="2286000"/>
            <a:ext cx="411480" cy="411480"/>
          </a:xfrm>
          <a:prstGeom prst="rect">
            <a:avLst/>
          </a:prstGeom>
          <a:noFill/>
          <a:ln>
            <a:noFill/>
          </a:ln>
        </p:spPr>
      </p:pic>
      <p:sp>
        <p:nvSpPr>
          <p:cNvPr id="307" name="Google Shape;307;p4"/>
          <p:cNvSpPr/>
          <p:nvPr/>
        </p:nvSpPr>
        <p:spPr>
          <a:xfrm>
            <a:off x="8905037" y="2258568"/>
            <a:ext cx="2509418" cy="41148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C9962E"/>
              </a:buClr>
              <a:buSzPts val="1500"/>
              <a:buFont typeface="Cambria"/>
              <a:buNone/>
            </a:pPr>
            <a:r>
              <a:rPr b="1" lang="en-US" sz="1500">
                <a:solidFill>
                  <a:srgbClr val="C9962E"/>
                </a:solidFill>
                <a:latin typeface="Cambria"/>
                <a:ea typeface="Cambria"/>
                <a:cs typeface="Cambria"/>
                <a:sym typeface="Cambria"/>
              </a:rPr>
              <a:t>ROT — DFAU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8" name="Google Shape;308;p4"/>
          <p:cNvSpPr/>
          <p:nvPr/>
        </p:nvSpPr>
        <p:spPr>
          <a:xfrm>
            <a:off x="8402117" y="2926080"/>
            <a:ext cx="2966618" cy="19659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alibri"/>
              <a:buChar char="•"/>
            </a:pPr>
            <a:r>
              <a:rPr lang="en-US" sz="1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Pessoal (MGS, PSS)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spcBef>
                <a:spcPts val="60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alibri"/>
              <a:buChar char="•"/>
            </a:pPr>
            <a:r>
              <a:rPr lang="en-US" sz="1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Contrato EMATER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spcBef>
                <a:spcPts val="60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alibri"/>
              <a:buChar char="•"/>
            </a:pPr>
            <a:r>
              <a:rPr lang="en-US" sz="1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Logística (veículos)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spcBef>
                <a:spcPts val="60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alibri"/>
              <a:buChar char="•"/>
            </a:pPr>
            <a:r>
              <a:rPr lang="en-US" sz="1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Fomento (água, mudas, insumos)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spcBef>
                <a:spcPts val="60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Calibri"/>
              <a:buChar char="•"/>
            </a:pPr>
            <a:r>
              <a:rPr lang="en-US" sz="1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Infraestrutura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09" name="Google Shape;309;p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94676" y="4575558"/>
            <a:ext cx="5838798" cy="21005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4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3"/>
          <p:cNvSpPr/>
          <p:nvPr/>
        </p:nvSpPr>
        <p:spPr>
          <a:xfrm>
            <a:off x="548640" y="365760"/>
            <a:ext cx="8229600" cy="548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B4332"/>
              </a:buClr>
              <a:buSzPts val="3000"/>
              <a:buFont typeface="Cambria"/>
              <a:buNone/>
            </a:pPr>
            <a:r>
              <a:rPr b="1" lang="en-US" sz="3000">
                <a:solidFill>
                  <a:srgbClr val="1B4332"/>
                </a:solidFill>
                <a:latin typeface="Cambria"/>
                <a:ea typeface="Cambria"/>
                <a:cs typeface="Cambria"/>
                <a:sym typeface="Cambria"/>
              </a:rPr>
              <a:t>ORÇAMENTO </a:t>
            </a:r>
            <a:r>
              <a:rPr b="1" lang="en-US" sz="3000">
                <a:solidFill>
                  <a:srgbClr val="1B4332"/>
                </a:solidFill>
                <a:latin typeface="Cambria"/>
                <a:ea typeface="Cambria"/>
                <a:cs typeface="Cambria"/>
                <a:sym typeface="Cambria"/>
              </a:rPr>
              <a:t>SMSAN</a:t>
            </a:r>
            <a:endParaRPr sz="3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6" name="Google Shape;316;p3"/>
          <p:cNvSpPr/>
          <p:nvPr/>
        </p:nvSpPr>
        <p:spPr>
          <a:xfrm>
            <a:off x="548640" y="896112"/>
            <a:ext cx="82296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52796F"/>
              </a:buClr>
              <a:buSzPts val="1350"/>
              <a:buFont typeface="Calibri"/>
              <a:buNone/>
            </a:pPr>
            <a:r>
              <a:rPr i="1" lang="en-US" sz="1350">
                <a:solidFill>
                  <a:srgbClr val="52796F"/>
                </a:solidFill>
                <a:latin typeface="Calibri"/>
                <a:ea typeface="Calibri"/>
                <a:cs typeface="Calibri"/>
                <a:sym typeface="Calibri"/>
              </a:rPr>
              <a:t>EMATER  •  MGS  •  Logística  •  Fomento — execução 2023 a 2025</a:t>
            </a:r>
            <a:endParaRPr sz="13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317" name="Google Shape;317;p3"/>
          <p:cNvGraphicFramePr/>
          <p:nvPr/>
        </p:nvGraphicFramePr>
        <p:xfrm>
          <a:off x="548640" y="146304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{8147F604-489D-4AA6-83F1-EDBC8371B07C}</a:tableStyleId>
              </a:tblPr>
              <a:tblGrid>
                <a:gridCol w="1828800"/>
                <a:gridCol w="1325875"/>
                <a:gridCol w="1325875"/>
                <a:gridCol w="1325875"/>
                <a:gridCol w="1234450"/>
              </a:tblGrid>
              <a:tr h="4572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400"/>
                        <a:buFont typeface="Calibri"/>
                        <a:buNone/>
                      </a:pPr>
                      <a:r>
                        <a:rPr b="1" lang="en-US" sz="1400" u="none" cap="none" strike="noStrike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DESCRIÇÃO</a:t>
                      </a:r>
                      <a:endParaRPr sz="14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 anchor="ctr">
                    <a:lnL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B433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400"/>
                        <a:buFont typeface="Calibri"/>
                        <a:buNone/>
                      </a:pPr>
                      <a:r>
                        <a:rPr b="1" lang="en-US" sz="1400" u="none" cap="none" strike="noStrike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2023</a:t>
                      </a:r>
                      <a:endParaRPr sz="14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 anchor="ctr">
                    <a:lnL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B433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400"/>
                        <a:buFont typeface="Calibri"/>
                        <a:buNone/>
                      </a:pPr>
                      <a:r>
                        <a:rPr b="1" lang="en-US" sz="1400" u="none" cap="none" strike="noStrike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2024</a:t>
                      </a:r>
                      <a:endParaRPr sz="14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 anchor="ctr">
                    <a:lnL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B433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400"/>
                        <a:buFont typeface="Calibri"/>
                        <a:buNone/>
                      </a:pPr>
                      <a:r>
                        <a:rPr b="1" lang="en-US" sz="1400" u="none" cap="none" strike="noStrike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2025</a:t>
                      </a:r>
                      <a:endParaRPr sz="14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 anchor="ctr">
                    <a:lnL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B433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400"/>
                        <a:buFont typeface="Calibri"/>
                        <a:buNone/>
                      </a:pPr>
                      <a:r>
                        <a:rPr b="1" lang="en-US" sz="1400" u="none" cap="none" strike="noStrike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TOTAL</a:t>
                      </a:r>
                      <a:endParaRPr sz="14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 anchor="ctr">
                    <a:lnL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B4332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2D20"/>
                        </a:buClr>
                        <a:buSzPts val="1400"/>
                        <a:buFont typeface="Calibri"/>
                        <a:buNone/>
                      </a:pPr>
                      <a:r>
                        <a:rPr lang="en-US" sz="1400" u="none" cap="none" strike="noStrike">
                          <a:solidFill>
                            <a:srgbClr val="1B2D2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EMATER</a:t>
                      </a:r>
                      <a:endParaRPr sz="14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 anchor="ctr">
                    <a:lnL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2D20"/>
                        </a:buClr>
                        <a:buSzPts val="1400"/>
                        <a:buFont typeface="Calibri"/>
                        <a:buNone/>
                      </a:pPr>
                      <a:r>
                        <a:rPr lang="en-US">
                          <a:solidFill>
                            <a:srgbClr val="1B2D2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R$ 292.051,44</a:t>
                      </a:r>
                      <a:endParaRPr>
                        <a:solidFill>
                          <a:srgbClr val="1B2D2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 anchor="ctr">
                    <a:lnL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2D20"/>
                        </a:buClr>
                        <a:buSzPts val="1400"/>
                        <a:buFont typeface="Calibri"/>
                        <a:buNone/>
                      </a:pPr>
                      <a:r>
                        <a:rPr lang="en-US" sz="1400" u="none" cap="none" strike="noStrike">
                          <a:solidFill>
                            <a:srgbClr val="1B2D2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R$ 237.520,11</a:t>
                      </a:r>
                      <a:endParaRPr sz="14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 anchor="ctr">
                    <a:lnL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2D20"/>
                        </a:buClr>
                        <a:buSzPts val="1400"/>
                        <a:buFont typeface="Calibri"/>
                        <a:buNone/>
                      </a:pPr>
                      <a:r>
                        <a:rPr lang="en-US" sz="1400" u="none" cap="none" strike="noStrike">
                          <a:solidFill>
                            <a:srgbClr val="1B2D2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R$ 257.384,20</a:t>
                      </a:r>
                      <a:endParaRPr sz="14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 anchor="ctr">
                    <a:lnL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2D20"/>
                        </a:buClr>
                        <a:buSzPts val="1400"/>
                        <a:buFont typeface="Calibri"/>
                        <a:buNone/>
                      </a:pPr>
                      <a:r>
                        <a:rPr b="1" lang="en-US" sz="1400" u="none" cap="none" strike="noStrike">
                          <a:solidFill>
                            <a:srgbClr val="1B2D2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R$ 7</a:t>
                      </a:r>
                      <a:r>
                        <a:rPr b="1" lang="en-US">
                          <a:solidFill>
                            <a:srgbClr val="1B2D2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86.955,75</a:t>
                      </a:r>
                      <a:endParaRPr sz="14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 anchor="ctr">
                    <a:lnL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2D20"/>
                        </a:buClr>
                        <a:buSzPts val="1400"/>
                        <a:buFont typeface="Calibri"/>
                        <a:buNone/>
                      </a:pPr>
                      <a:r>
                        <a:rPr lang="en-US" sz="1400" u="none" cap="none" strike="noStrike">
                          <a:solidFill>
                            <a:srgbClr val="1B2D2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MGS</a:t>
                      </a:r>
                      <a:endParaRPr sz="14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 anchor="ctr">
                    <a:lnL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52796F"/>
                        </a:buClr>
                        <a:buSzPts val="1400"/>
                        <a:buFont typeface="Calibri"/>
                        <a:buNone/>
                      </a:pPr>
                      <a:r>
                        <a:rPr lang="en-US">
                          <a:solidFill>
                            <a:srgbClr val="1B2D2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R$ 894.799,00</a:t>
                      </a:r>
                      <a:endParaRPr sz="14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 anchor="ctr">
                    <a:lnL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2D20"/>
                        </a:buClr>
                        <a:buSzPts val="1400"/>
                        <a:buFont typeface="Calibri"/>
                        <a:buNone/>
                      </a:pPr>
                      <a:r>
                        <a:rPr lang="en-US" sz="1400" u="none" cap="none" strike="noStrike">
                          <a:solidFill>
                            <a:srgbClr val="1B2D2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R$ 959.992,58</a:t>
                      </a:r>
                      <a:endParaRPr sz="14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 anchor="ctr">
                    <a:lnL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2D20"/>
                        </a:buClr>
                        <a:buSzPts val="1400"/>
                        <a:buFont typeface="Calibri"/>
                        <a:buNone/>
                      </a:pPr>
                      <a:r>
                        <a:rPr lang="en-US" sz="1400" u="none" cap="none" strike="noStrike">
                          <a:solidFill>
                            <a:srgbClr val="1B2D2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R$ 919.258,00</a:t>
                      </a:r>
                      <a:endParaRPr sz="14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 anchor="ctr">
                    <a:lnL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2D20"/>
                        </a:buClr>
                        <a:buSzPts val="1400"/>
                        <a:buFont typeface="Calibri"/>
                        <a:buNone/>
                      </a:pPr>
                      <a:r>
                        <a:rPr b="1" lang="en-US" sz="1400" u="none" cap="none" strike="noStrike">
                          <a:solidFill>
                            <a:srgbClr val="1B2D2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R$ 2.774.049,58</a:t>
                      </a:r>
                      <a:endParaRPr sz="14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 anchor="ctr">
                    <a:lnL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2D20"/>
                        </a:buClr>
                        <a:buSzPts val="1400"/>
                        <a:buFont typeface="Calibri"/>
                        <a:buNone/>
                      </a:pPr>
                      <a:r>
                        <a:rPr lang="en-US" sz="1400" u="none" cap="none" strike="noStrike">
                          <a:solidFill>
                            <a:srgbClr val="1B2D2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LOGÍSTICA</a:t>
                      </a:r>
                      <a:endParaRPr sz="14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 anchor="ctr">
                    <a:lnL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52796F"/>
                        </a:buClr>
                        <a:buSzPts val="1400"/>
                        <a:buFont typeface="Calibri"/>
                        <a:buNone/>
                      </a:pPr>
                      <a:r>
                        <a:rPr lang="en-US">
                          <a:solidFill>
                            <a:srgbClr val="1B2D2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R$ 542.901,00</a:t>
                      </a:r>
                      <a:endParaRPr sz="14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 anchor="ctr">
                    <a:lnL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2D20"/>
                        </a:buClr>
                        <a:buSzPts val="1400"/>
                        <a:buFont typeface="Calibri"/>
                        <a:buNone/>
                      </a:pPr>
                      <a:r>
                        <a:rPr lang="en-US" sz="1400" u="none" cap="none" strike="noStrike">
                          <a:solidFill>
                            <a:srgbClr val="1B2D2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R$ 845.247,39</a:t>
                      </a:r>
                      <a:endParaRPr sz="14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 anchor="ctr">
                    <a:lnL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2D20"/>
                        </a:buClr>
                        <a:buSzPts val="1400"/>
                        <a:buFont typeface="Calibri"/>
                        <a:buNone/>
                      </a:pPr>
                      <a:r>
                        <a:rPr lang="en-US" sz="1400" u="none" cap="none" strike="noStrike">
                          <a:solidFill>
                            <a:srgbClr val="1B2D2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R$ 1.033.953,22</a:t>
                      </a:r>
                      <a:endParaRPr sz="14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 anchor="ctr">
                    <a:lnL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2D20"/>
                        </a:buClr>
                        <a:buSzPts val="1400"/>
                        <a:buFont typeface="Calibri"/>
                        <a:buNone/>
                      </a:pPr>
                      <a:r>
                        <a:rPr b="1" lang="en-US" sz="1400" u="none" cap="none" strike="noStrike">
                          <a:solidFill>
                            <a:srgbClr val="1B2D2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R$ 2.422.101,61</a:t>
                      </a:r>
                      <a:endParaRPr sz="14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 anchor="ctr">
                    <a:lnL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2D20"/>
                        </a:buClr>
                        <a:buSzPts val="1400"/>
                        <a:buFont typeface="Calibri"/>
                        <a:buNone/>
                      </a:pPr>
                      <a:r>
                        <a:rPr lang="en-US" sz="1400" u="none" cap="none" strike="noStrike">
                          <a:solidFill>
                            <a:srgbClr val="1B2D2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FOMENTO</a:t>
                      </a:r>
                      <a:endParaRPr sz="14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 anchor="ctr">
                    <a:lnL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2D20"/>
                        </a:buClr>
                        <a:buSzPts val="1400"/>
                        <a:buFont typeface="Calibri"/>
                        <a:buNone/>
                      </a:pPr>
                      <a:r>
                        <a:rPr lang="en-US" sz="1400" u="none" cap="none" strike="noStrike">
                          <a:solidFill>
                            <a:srgbClr val="1B2D2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R$ </a:t>
                      </a:r>
                      <a:r>
                        <a:rPr lang="en-US">
                          <a:solidFill>
                            <a:srgbClr val="1B2D2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271.506,31</a:t>
                      </a:r>
                      <a:endParaRPr sz="14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 anchor="ctr">
                    <a:lnL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2D20"/>
                        </a:buClr>
                        <a:buSzPts val="1400"/>
                        <a:buFont typeface="Calibri"/>
                        <a:buNone/>
                      </a:pPr>
                      <a:r>
                        <a:rPr lang="en-US" sz="1400" u="none" cap="none" strike="noStrike">
                          <a:solidFill>
                            <a:srgbClr val="1B2D2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R$ 1.775,00</a:t>
                      </a:r>
                      <a:endParaRPr sz="14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 anchor="ctr">
                    <a:lnL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2D20"/>
                        </a:buClr>
                        <a:buSzPts val="1400"/>
                        <a:buFont typeface="Calibri"/>
                        <a:buNone/>
                      </a:pPr>
                      <a:r>
                        <a:rPr lang="en-US" sz="1400" u="none" cap="none" strike="noStrike">
                          <a:solidFill>
                            <a:srgbClr val="1B2D2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R$ 492.009,82</a:t>
                      </a:r>
                      <a:endParaRPr sz="14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 anchor="ctr">
                    <a:lnL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2D20"/>
                        </a:buClr>
                        <a:buSzPts val="1400"/>
                        <a:buFont typeface="Calibri"/>
                        <a:buNone/>
                      </a:pPr>
                      <a:r>
                        <a:rPr b="1" lang="en-US" sz="1400" u="none" cap="none" strike="noStrike">
                          <a:solidFill>
                            <a:srgbClr val="1B2D2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R$ </a:t>
                      </a:r>
                      <a:r>
                        <a:rPr b="1" lang="en-US">
                          <a:solidFill>
                            <a:srgbClr val="1B2D2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765.291,13</a:t>
                      </a:r>
                      <a:endParaRPr sz="14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 anchor="ctr">
                    <a:lnL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2D20"/>
                        </a:buClr>
                        <a:buSzPts val="1400"/>
                        <a:buFont typeface="Calibri"/>
                        <a:buNone/>
                      </a:pPr>
                      <a:r>
                        <a:rPr b="1" lang="en-US" sz="1400" u="none" cap="none" strike="noStrike">
                          <a:solidFill>
                            <a:srgbClr val="1B2D2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TOTAL</a:t>
                      </a:r>
                      <a:endParaRPr sz="14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 anchor="ctr">
                    <a:lnL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AF4EE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2D20"/>
                        </a:buClr>
                        <a:buSzPts val="1400"/>
                        <a:buFont typeface="Calibri"/>
                        <a:buNone/>
                      </a:pPr>
                      <a:r>
                        <a:rPr b="1" lang="en-US" sz="1400" u="none" cap="none" strike="noStrike">
                          <a:solidFill>
                            <a:srgbClr val="1B2D2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R$ 2.</a:t>
                      </a:r>
                      <a:r>
                        <a:rPr b="1" lang="en-US">
                          <a:solidFill>
                            <a:srgbClr val="1B2D2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001.257,75</a:t>
                      </a:r>
                      <a:endParaRPr sz="14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 anchor="ctr">
                    <a:lnL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AF4EE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2D20"/>
                        </a:buClr>
                        <a:buSzPts val="1400"/>
                        <a:buFont typeface="Calibri"/>
                        <a:buNone/>
                      </a:pPr>
                      <a:r>
                        <a:rPr b="1" lang="en-US" sz="1400" u="none" cap="none" strike="noStrike">
                          <a:solidFill>
                            <a:srgbClr val="1B2D2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R$ </a:t>
                      </a:r>
                      <a:r>
                        <a:rPr b="1" lang="en-US">
                          <a:solidFill>
                            <a:srgbClr val="1B2D2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2.044.535,08</a:t>
                      </a:r>
                      <a:endParaRPr sz="14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 anchor="ctr">
                    <a:lnL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AF4EE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2D20"/>
                        </a:buClr>
                        <a:buSzPts val="1400"/>
                        <a:buFont typeface="Calibri"/>
                        <a:buNone/>
                      </a:pPr>
                      <a:r>
                        <a:rPr b="1" lang="en-US" sz="1400" u="none" cap="none" strike="noStrike">
                          <a:solidFill>
                            <a:srgbClr val="1B2D2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R$ </a:t>
                      </a:r>
                      <a:r>
                        <a:rPr b="1" lang="en-US">
                          <a:solidFill>
                            <a:srgbClr val="1B2D2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2.702.605,24</a:t>
                      </a:r>
                      <a:endParaRPr sz="14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 anchor="ctr">
                    <a:lnL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AF4EE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4332"/>
                        </a:buClr>
                        <a:buSzPts val="1400"/>
                        <a:buFont typeface="Calibri"/>
                        <a:buNone/>
                      </a:pPr>
                      <a:r>
                        <a:rPr b="1" lang="en-US" sz="1400" u="none" cap="none" strike="noStrike">
                          <a:solidFill>
                            <a:srgbClr val="1B4332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R$ </a:t>
                      </a:r>
                      <a:r>
                        <a:rPr b="1" lang="en-US">
                          <a:solidFill>
                            <a:srgbClr val="1B4332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6.748.398,07</a:t>
                      </a:r>
                      <a:endParaRPr sz="14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 anchor="ctr">
                    <a:lnL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AF4EE"/>
                    </a:solidFill>
                  </a:tcPr>
                </a:tc>
              </a:tr>
            </a:tbl>
          </a:graphicData>
        </a:graphic>
      </p:graphicFrame>
      <p:sp>
        <p:nvSpPr>
          <p:cNvPr id="318" name="Google Shape;318;p3"/>
          <p:cNvSpPr/>
          <p:nvPr/>
        </p:nvSpPr>
        <p:spPr>
          <a:xfrm>
            <a:off x="548640" y="4709160"/>
            <a:ext cx="7040880" cy="320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52796F"/>
              </a:buClr>
              <a:buSzPts val="950"/>
              <a:buFont typeface="Calibri"/>
              <a:buNone/>
            </a:pPr>
            <a:r>
              <a:rPr i="1" lang="en-US" sz="950">
                <a:solidFill>
                  <a:srgbClr val="52796F"/>
                </a:solidFill>
                <a:latin typeface="Calibri"/>
                <a:ea typeface="Calibri"/>
                <a:cs typeface="Calibri"/>
                <a:sym typeface="Calibri"/>
              </a:rPr>
              <a:t>* MGS e Logística passaram a ter execução registrada a partir de 2024.</a:t>
            </a:r>
            <a:endParaRPr sz="9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9" name="Google Shape;319;p3"/>
          <p:cNvSpPr/>
          <p:nvPr/>
        </p:nvSpPr>
        <p:spPr>
          <a:xfrm>
            <a:off x="7955280" y="1417320"/>
            <a:ext cx="36576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B4332"/>
              </a:buClr>
              <a:buSzPts val="1500"/>
              <a:buFont typeface="Cambria"/>
              <a:buNone/>
            </a:pPr>
            <a:r>
              <a:rPr b="1" lang="en-US" sz="1500">
                <a:solidFill>
                  <a:srgbClr val="1B4332"/>
                </a:solidFill>
                <a:latin typeface="Cambria"/>
                <a:ea typeface="Cambria"/>
                <a:cs typeface="Cambria"/>
                <a:sym typeface="Cambria"/>
              </a:rPr>
              <a:t>Evolução do total SMSAN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0" name="Google Shape;320;p3"/>
          <p:cNvSpPr/>
          <p:nvPr/>
        </p:nvSpPr>
        <p:spPr>
          <a:xfrm>
            <a:off x="7818120" y="4343400"/>
            <a:ext cx="3840480" cy="82296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C9962E"/>
              </a:buClr>
              <a:buSzPts val="2800"/>
              <a:buFont typeface="Cambria"/>
              <a:buNone/>
            </a:pPr>
            <a:r>
              <a:rPr b="1" lang="en-US" sz="2800">
                <a:solidFill>
                  <a:srgbClr val="C9962E"/>
                </a:solidFill>
                <a:latin typeface="Cambria"/>
                <a:ea typeface="Cambria"/>
                <a:cs typeface="Cambria"/>
                <a:sym typeface="Cambria"/>
              </a:rPr>
              <a:t>+35%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52796F"/>
              </a:buClr>
              <a:buSzPts val="1050"/>
              <a:buFont typeface="Calibri"/>
              <a:buNone/>
            </a:pPr>
            <a:r>
              <a:rPr lang="en-US" sz="1050">
                <a:solidFill>
                  <a:srgbClr val="52796F"/>
                </a:solidFill>
                <a:latin typeface="Calibri"/>
                <a:ea typeface="Calibri"/>
                <a:cs typeface="Calibri"/>
                <a:sym typeface="Calibri"/>
              </a:rPr>
              <a:t>crescimento do total SMSAN entre 2023 e 2025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1" name="Google Shape;321;p3"/>
          <p:cNvSpPr/>
          <p:nvPr/>
        </p:nvSpPr>
        <p:spPr>
          <a:xfrm>
            <a:off x="1984248" y="5177561"/>
            <a:ext cx="8229600" cy="1325880"/>
          </a:xfrm>
          <a:prstGeom prst="roundRect">
            <a:avLst>
              <a:gd fmla="val 6207" name="adj"/>
            </a:avLst>
          </a:prstGeom>
          <a:solidFill>
            <a:srgbClr val="1B4332"/>
          </a:solidFill>
          <a:ln>
            <a:noFill/>
          </a:ln>
          <a:effectLst>
            <a:outerShdw blurRad="101600" rotWithShape="0" algn="bl" dir="2700000" dist="38100">
              <a:srgbClr val="000000">
                <a:alpha val="20000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400">
                <a:solidFill>
                  <a:srgbClr val="C9962E"/>
                </a:solidFill>
                <a:latin typeface="Cambria"/>
                <a:ea typeface="Cambria"/>
                <a:cs typeface="Cambria"/>
                <a:sym typeface="Cambria"/>
              </a:rPr>
              <a:t>R$ 8.858.398,07</a:t>
            </a:r>
            <a:endParaRPr sz="4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TOTAL GERAL — AGRICULTURA URBANA (SMSAN + SMOBI), 2023–2025</a:t>
            </a:r>
            <a:endParaRPr sz="4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22" name="Google Shape;322;p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715589" y="1783075"/>
            <a:ext cx="4290711" cy="2590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7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p5"/>
          <p:cNvSpPr/>
          <p:nvPr/>
        </p:nvSpPr>
        <p:spPr>
          <a:xfrm>
            <a:off x="548640" y="502920"/>
            <a:ext cx="11064240" cy="59436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B4332"/>
              </a:buClr>
              <a:buSzPts val="2800"/>
              <a:buFont typeface="Cambria"/>
              <a:buNone/>
            </a:pPr>
            <a:r>
              <a:rPr b="1" lang="en-US" sz="2800">
                <a:solidFill>
                  <a:srgbClr val="1B4332"/>
                </a:solidFill>
                <a:latin typeface="Cambria"/>
                <a:ea typeface="Cambria"/>
                <a:cs typeface="Cambria"/>
                <a:sym typeface="Cambria"/>
              </a:rPr>
              <a:t>TOTAL EXECUÇÃO AGRICULTURA URBANA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" name="Google Shape;329;p5"/>
          <p:cNvSpPr/>
          <p:nvPr/>
        </p:nvSpPr>
        <p:spPr>
          <a:xfrm>
            <a:off x="548640" y="1078992"/>
            <a:ext cx="1106424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52796F"/>
              </a:buClr>
              <a:buSzPts val="1400"/>
              <a:buFont typeface="Calibri"/>
              <a:buNone/>
            </a:pPr>
            <a:r>
              <a:rPr i="1" lang="en-US" sz="1400">
                <a:solidFill>
                  <a:srgbClr val="52796F"/>
                </a:solidFill>
                <a:latin typeface="Calibri"/>
                <a:ea typeface="Calibri"/>
                <a:cs typeface="Calibri"/>
                <a:sym typeface="Calibri"/>
              </a:rPr>
              <a:t>Síntese consolidada — SMSAN + SMOBI, 2023 a 2025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330" name="Google Shape;330;p5"/>
          <p:cNvGraphicFramePr/>
          <p:nvPr/>
        </p:nvGraphicFramePr>
        <p:xfrm>
          <a:off x="1005840" y="233172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{8147F604-489D-4AA6-83F1-EDBC8371B07C}</a:tableStyleId>
              </a:tblPr>
              <a:tblGrid>
                <a:gridCol w="2331725"/>
                <a:gridCol w="2331725"/>
                <a:gridCol w="2331725"/>
                <a:gridCol w="3182100"/>
              </a:tblGrid>
              <a:tr h="6858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600"/>
                        <a:buFont typeface="Calibri"/>
                        <a:buNone/>
                      </a:pPr>
                      <a:r>
                        <a:rPr b="1" lang="en-US" sz="1600" u="none" cap="none" strike="noStrike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2023</a:t>
                      </a:r>
                      <a:endParaRPr sz="16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B433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600"/>
                        <a:buFont typeface="Calibri"/>
                        <a:buNone/>
                      </a:pPr>
                      <a:r>
                        <a:rPr b="1" lang="en-US" sz="1600" u="none" cap="none" strike="noStrike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2024</a:t>
                      </a:r>
                      <a:endParaRPr sz="16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B433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600"/>
                        <a:buFont typeface="Calibri"/>
                        <a:buNone/>
                      </a:pPr>
                      <a:r>
                        <a:rPr b="1" lang="en-US" sz="1600" u="none" cap="none" strike="noStrike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2025</a:t>
                      </a:r>
                      <a:endParaRPr sz="16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B433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C9962E"/>
                        </a:buClr>
                        <a:buSzPts val="1600"/>
                        <a:buFont typeface="Calibri"/>
                        <a:buNone/>
                      </a:pPr>
                      <a:r>
                        <a:rPr b="1" lang="en-US" sz="1600" u="none" cap="none" strike="noStrike">
                          <a:solidFill>
                            <a:srgbClr val="C9962E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TOTAL</a:t>
                      </a:r>
                      <a:endParaRPr sz="16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B4332"/>
                    </a:solidFill>
                  </a:tcPr>
                </a:tc>
              </a:tr>
              <a:tr h="14173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4332"/>
                        </a:buClr>
                        <a:buSzPts val="2100"/>
                        <a:buFont typeface="Cambria"/>
                        <a:buNone/>
                      </a:pPr>
                      <a:r>
                        <a:rPr b="1" lang="en-US" sz="2100" u="none" cap="none" strike="noStrike">
                          <a:solidFill>
                            <a:srgbClr val="1B4332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 </a:t>
                      </a:r>
                      <a:r>
                        <a:rPr b="1" lang="en-US" sz="2100">
                          <a:solidFill>
                            <a:srgbClr val="1B4332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2.831.257,75</a:t>
                      </a:r>
                      <a:endParaRPr sz="2100" u="none" cap="none" strike="noStrike"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AF4EE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4332"/>
                        </a:buClr>
                        <a:buSzPts val="2100"/>
                        <a:buFont typeface="Cambria"/>
                        <a:buNone/>
                      </a:pPr>
                      <a:r>
                        <a:rPr b="1" lang="en-US" sz="2100" u="none" cap="none" strike="noStrike">
                          <a:solidFill>
                            <a:srgbClr val="1B4332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 </a:t>
                      </a:r>
                      <a:r>
                        <a:rPr b="1" lang="en-US" sz="2100">
                          <a:solidFill>
                            <a:srgbClr val="1B4332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2.644.535,08</a:t>
                      </a:r>
                      <a:endParaRPr sz="2100" u="none" cap="none" strike="noStrike"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AF4EE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B4332"/>
                        </a:buClr>
                        <a:buSzPts val="2100"/>
                        <a:buFont typeface="Cambria"/>
                        <a:buNone/>
                      </a:pPr>
                      <a:r>
                        <a:rPr b="1" lang="en-US" sz="2100" u="none" cap="none" strike="noStrike">
                          <a:solidFill>
                            <a:srgbClr val="1B4332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 </a:t>
                      </a:r>
                      <a:r>
                        <a:rPr b="1" lang="en-US" sz="2100">
                          <a:solidFill>
                            <a:srgbClr val="1B4332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3.382.605,24</a:t>
                      </a:r>
                      <a:endParaRPr sz="2100" u="none" cap="none" strike="noStrike"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AF4EE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C9962E"/>
                        </a:buClr>
                        <a:buSzPts val="2100"/>
                        <a:buFont typeface="Cambria"/>
                        <a:buNone/>
                      </a:pPr>
                      <a:r>
                        <a:rPr b="1" lang="en-US" sz="2100" u="none" cap="none" strike="noStrike">
                          <a:solidFill>
                            <a:srgbClr val="C9962E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 </a:t>
                      </a:r>
                      <a:r>
                        <a:rPr b="1" lang="en-US" sz="2100">
                          <a:solidFill>
                            <a:srgbClr val="C9962E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8.858.398,07</a:t>
                      </a:r>
                      <a:endParaRPr sz="2100" u="none" cap="none" strike="noStrike"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D8E5D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AF4EE"/>
                    </a:solidFill>
                  </a:tcPr>
                </a:tc>
              </a:tr>
            </a:tbl>
          </a:graphicData>
        </a:graphic>
      </p:graphicFrame>
      <p:sp>
        <p:nvSpPr>
          <p:cNvPr id="331" name="Google Shape;331;p5"/>
          <p:cNvSpPr/>
          <p:nvPr/>
        </p:nvSpPr>
        <p:spPr>
          <a:xfrm>
            <a:off x="1005840" y="4526280"/>
            <a:ext cx="10177272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52796F"/>
              </a:buClr>
              <a:buSzPts val="1200"/>
              <a:buFont typeface="Calibri"/>
              <a:buNone/>
            </a:pPr>
            <a:r>
              <a:rPr i="1" lang="en-US" sz="1200">
                <a:solidFill>
                  <a:srgbClr val="52796F"/>
                </a:solidFill>
                <a:latin typeface="Calibri"/>
                <a:ea typeface="Calibri"/>
                <a:cs typeface="Calibri"/>
                <a:sym typeface="Calibri"/>
              </a:rPr>
              <a:t>Total = Despesas SMSAN + Despesas SMOBI (2023–2025).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2" name="Google Shape;332;p5"/>
          <p:cNvSpPr/>
          <p:nvPr/>
        </p:nvSpPr>
        <p:spPr>
          <a:xfrm>
            <a:off x="4270248" y="5029200"/>
            <a:ext cx="3657600" cy="1143000"/>
          </a:xfrm>
          <a:prstGeom prst="roundRect">
            <a:avLst>
              <a:gd fmla="val 6400" name="adj"/>
            </a:avLst>
          </a:prstGeom>
          <a:solidFill>
            <a:srgbClr val="1B4332"/>
          </a:solidFill>
          <a:ln>
            <a:noFill/>
          </a:ln>
          <a:effectLst>
            <a:outerShdw blurRad="101600" rotWithShape="0" algn="bl" dir="2700000" dist="38100">
              <a:srgbClr val="000000">
                <a:alpha val="20000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3" name="Google Shape;333;p5"/>
          <p:cNvSpPr/>
          <p:nvPr/>
        </p:nvSpPr>
        <p:spPr>
          <a:xfrm>
            <a:off x="4270248" y="5029200"/>
            <a:ext cx="3657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C9962E"/>
              </a:buClr>
              <a:buSzPts val="2800"/>
              <a:buFont typeface="Cambria"/>
              <a:buNone/>
            </a:pPr>
            <a:r>
              <a:rPr b="1" lang="en-US" sz="2800">
                <a:solidFill>
                  <a:srgbClr val="C9962E"/>
                </a:solidFill>
                <a:latin typeface="Cambria"/>
                <a:ea typeface="Cambria"/>
                <a:cs typeface="Cambria"/>
                <a:sym typeface="Cambria"/>
              </a:rPr>
              <a:t>+19,5%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crescimento do total entre 2023 e 2025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4" name="Google Shape;334;p5"/>
          <p:cNvSpPr/>
          <p:nvPr/>
        </p:nvSpPr>
        <p:spPr>
          <a:xfrm>
            <a:off x="548640" y="6492240"/>
            <a:ext cx="1005840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52796F"/>
              </a:buClr>
              <a:buSzPts val="950"/>
              <a:buFont typeface="Calibri"/>
              <a:buNone/>
            </a:pPr>
            <a:r>
              <a:rPr i="1" lang="en-US" sz="950">
                <a:solidFill>
                  <a:srgbClr val="52796F"/>
                </a:solidFill>
                <a:latin typeface="Calibri"/>
                <a:ea typeface="Calibri"/>
                <a:cs typeface="Calibri"/>
                <a:sym typeface="Calibri"/>
              </a:rPr>
              <a:t>Fonte: planilhas orçamentárias SMSAN e SMOBI, exercícios 2023–2025.</a:t>
            </a:r>
            <a:endParaRPr sz="9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9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g3ee434c5e51_4_0"/>
          <p:cNvSpPr/>
          <p:nvPr/>
        </p:nvSpPr>
        <p:spPr>
          <a:xfrm>
            <a:off x="548640" y="502920"/>
            <a:ext cx="11064300" cy="594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B4332"/>
              </a:buClr>
              <a:buSzPts val="2800"/>
              <a:buFont typeface="Cambria"/>
              <a:buNone/>
            </a:pPr>
            <a:r>
              <a:rPr b="1" lang="en-US" sz="2800">
                <a:solidFill>
                  <a:srgbClr val="1B4332"/>
                </a:solidFill>
                <a:latin typeface="Cambria"/>
                <a:ea typeface="Cambria"/>
                <a:cs typeface="Cambria"/>
                <a:sym typeface="Cambria"/>
              </a:rPr>
              <a:t>TOTAL EMENDAS E TRANSFERÊNCIAS ESPECIAIS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1" name="Google Shape;341;g3ee434c5e51_4_0"/>
          <p:cNvSpPr/>
          <p:nvPr/>
        </p:nvSpPr>
        <p:spPr>
          <a:xfrm>
            <a:off x="548640" y="1078992"/>
            <a:ext cx="11064300" cy="36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2796F"/>
              </a:buClr>
              <a:buSzPts val="1400"/>
              <a:buFont typeface="Calibri"/>
              <a:buNone/>
            </a:pPr>
            <a:r>
              <a:rPr i="1" lang="en-US">
                <a:solidFill>
                  <a:srgbClr val="52796F"/>
                </a:solidFill>
                <a:latin typeface="Calibri"/>
                <a:ea typeface="Calibri"/>
                <a:cs typeface="Calibri"/>
                <a:sym typeface="Calibri"/>
              </a:rPr>
              <a:t>Total de Emendas Municipais, Transf. Especiais Estadual e Federal</a:t>
            </a:r>
            <a:endParaRPr i="1">
              <a:solidFill>
                <a:srgbClr val="52796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2" name="Google Shape;342;g3ee434c5e51_4_0"/>
          <p:cNvSpPr/>
          <p:nvPr/>
        </p:nvSpPr>
        <p:spPr>
          <a:xfrm>
            <a:off x="548640" y="6492240"/>
            <a:ext cx="10058400" cy="27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52796F"/>
              </a:buClr>
              <a:buSzPts val="950"/>
              <a:buFont typeface="Calibri"/>
              <a:buNone/>
            </a:pPr>
            <a:r>
              <a:rPr i="1" lang="en-US" sz="950">
                <a:solidFill>
                  <a:srgbClr val="52796F"/>
                </a:solidFill>
                <a:latin typeface="Calibri"/>
                <a:ea typeface="Calibri"/>
                <a:cs typeface="Calibri"/>
                <a:sym typeface="Calibri"/>
              </a:rPr>
              <a:t>Fonte: planilhas orçamentárias SMSAN, exercícios 2023–2025.</a:t>
            </a:r>
            <a:endParaRPr sz="9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43" name="Google Shape;343;g3ee434c5e51_4_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63701" y="2182238"/>
            <a:ext cx="10949249" cy="2235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8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33"/>
          <p:cNvSpPr/>
          <p:nvPr/>
        </p:nvSpPr>
        <p:spPr>
          <a:xfrm>
            <a:off x="-1645920" y="-2011680"/>
            <a:ext cx="4572000" cy="4572000"/>
          </a:xfrm>
          <a:prstGeom prst="ellipse">
            <a:avLst/>
          </a:prstGeom>
          <a:solidFill>
            <a:srgbClr val="163728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0" name="Google Shape;350;p33"/>
          <p:cNvSpPr/>
          <p:nvPr/>
        </p:nvSpPr>
        <p:spPr>
          <a:xfrm>
            <a:off x="640080" y="502920"/>
            <a:ext cx="7315200" cy="6400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Cambria"/>
              <a:buNone/>
            </a:pPr>
            <a:r>
              <a:rPr b="1" lang="en-US" sz="3200">
                <a:solidFill>
                  <a:srgbClr val="FFFFFF"/>
                </a:solidFill>
                <a:latin typeface="Cambria"/>
                <a:ea typeface="Cambria"/>
                <a:cs typeface="Cambria"/>
                <a:sym typeface="Cambria"/>
              </a:rPr>
              <a:t>Desafios</a:t>
            </a: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1" name="Google Shape;351;p33"/>
          <p:cNvSpPr/>
          <p:nvPr/>
        </p:nvSpPr>
        <p:spPr>
          <a:xfrm>
            <a:off x="640080" y="1828800"/>
            <a:ext cx="5294376" cy="2103120"/>
          </a:xfrm>
          <a:prstGeom prst="roundRect">
            <a:avLst>
              <a:gd fmla="val 4348" name="adj"/>
            </a:avLst>
          </a:prstGeom>
          <a:solidFill>
            <a:srgbClr val="163728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2" name="Google Shape;352;p33"/>
          <p:cNvSpPr/>
          <p:nvPr/>
        </p:nvSpPr>
        <p:spPr>
          <a:xfrm>
            <a:off x="932688" y="2121408"/>
            <a:ext cx="566928" cy="566928"/>
          </a:xfrm>
          <a:prstGeom prst="ellipse">
            <a:avLst/>
          </a:prstGeom>
          <a:solidFill>
            <a:srgbClr val="D9A44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icons/userclock_white.png" id="353" name="Google Shape;353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69848" y="2258568"/>
            <a:ext cx="292608" cy="292608"/>
          </a:xfrm>
          <a:prstGeom prst="rect">
            <a:avLst/>
          </a:prstGeom>
          <a:noFill/>
          <a:ln>
            <a:noFill/>
          </a:ln>
        </p:spPr>
      </p:pic>
      <p:sp>
        <p:nvSpPr>
          <p:cNvPr id="354" name="Google Shape;354;p33"/>
          <p:cNvSpPr/>
          <p:nvPr/>
        </p:nvSpPr>
        <p:spPr>
          <a:xfrm>
            <a:off x="1562020" y="2679195"/>
            <a:ext cx="4014300" cy="594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50"/>
              <a:buFont typeface="Calibri"/>
              <a:buNone/>
            </a:pPr>
            <a:r>
              <a:rPr b="1" lang="en-US" sz="205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Equipe e capacidade de atendimento</a:t>
            </a:r>
            <a:endParaRPr sz="2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5" name="Google Shape;355;p33"/>
          <p:cNvSpPr/>
          <p:nvPr/>
        </p:nvSpPr>
        <p:spPr>
          <a:xfrm>
            <a:off x="6254496" y="1828800"/>
            <a:ext cx="5294376" cy="2103120"/>
          </a:xfrm>
          <a:prstGeom prst="roundRect">
            <a:avLst>
              <a:gd fmla="val 4348" name="adj"/>
            </a:avLst>
          </a:prstGeom>
          <a:solidFill>
            <a:srgbClr val="163728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6" name="Google Shape;356;p33"/>
          <p:cNvSpPr/>
          <p:nvPr/>
        </p:nvSpPr>
        <p:spPr>
          <a:xfrm>
            <a:off x="6547104" y="2121408"/>
            <a:ext cx="566928" cy="566928"/>
          </a:xfrm>
          <a:prstGeom prst="ellipse">
            <a:avLst/>
          </a:prstGeom>
          <a:solidFill>
            <a:srgbClr val="D9A44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icons/water_white.png" id="357" name="Google Shape;357;p3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684264" y="2258568"/>
            <a:ext cx="292608" cy="292608"/>
          </a:xfrm>
          <a:prstGeom prst="rect">
            <a:avLst/>
          </a:prstGeom>
          <a:noFill/>
          <a:ln>
            <a:noFill/>
          </a:ln>
        </p:spPr>
      </p:pic>
      <p:sp>
        <p:nvSpPr>
          <p:cNvPr id="358" name="Google Shape;358;p33"/>
          <p:cNvSpPr/>
          <p:nvPr/>
        </p:nvSpPr>
        <p:spPr>
          <a:xfrm>
            <a:off x="7260336" y="2679195"/>
            <a:ext cx="4014300" cy="594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50"/>
              <a:buFont typeface="Calibri"/>
              <a:buNone/>
            </a:pPr>
            <a:r>
              <a:rPr b="1" lang="en-US" sz="205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Aspectos técnicos e territoriais</a:t>
            </a:r>
            <a:endParaRPr sz="2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9" name="Google Shape;359;p33"/>
          <p:cNvSpPr/>
          <p:nvPr/>
        </p:nvSpPr>
        <p:spPr>
          <a:xfrm>
            <a:off x="640080" y="4251960"/>
            <a:ext cx="5294376" cy="2103120"/>
          </a:xfrm>
          <a:prstGeom prst="roundRect">
            <a:avLst>
              <a:gd fmla="val 4348" name="adj"/>
            </a:avLst>
          </a:prstGeom>
          <a:solidFill>
            <a:srgbClr val="163728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0" name="Google Shape;360;p33"/>
          <p:cNvSpPr/>
          <p:nvPr/>
        </p:nvSpPr>
        <p:spPr>
          <a:xfrm>
            <a:off x="932688" y="4544568"/>
            <a:ext cx="566928" cy="566928"/>
          </a:xfrm>
          <a:prstGeom prst="ellipse">
            <a:avLst/>
          </a:prstGeom>
          <a:solidFill>
            <a:srgbClr val="D9A44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icons/handshake_white.png" id="361" name="Google Shape;361;p3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069848" y="4681728"/>
            <a:ext cx="292608" cy="292608"/>
          </a:xfrm>
          <a:prstGeom prst="rect">
            <a:avLst/>
          </a:prstGeom>
          <a:noFill/>
          <a:ln>
            <a:noFill/>
          </a:ln>
        </p:spPr>
      </p:pic>
      <p:sp>
        <p:nvSpPr>
          <p:cNvPr id="362" name="Google Shape;362;p33"/>
          <p:cNvSpPr/>
          <p:nvPr/>
        </p:nvSpPr>
        <p:spPr>
          <a:xfrm>
            <a:off x="1562070" y="5053267"/>
            <a:ext cx="4014300" cy="594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50"/>
              <a:buFont typeface="Calibri"/>
              <a:buNone/>
            </a:pPr>
            <a:r>
              <a:rPr b="1" lang="en-US" sz="205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Articulação institucional</a:t>
            </a:r>
            <a:endParaRPr sz="2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3" name="Google Shape;363;p33"/>
          <p:cNvSpPr/>
          <p:nvPr/>
        </p:nvSpPr>
        <p:spPr>
          <a:xfrm>
            <a:off x="6254496" y="4251960"/>
            <a:ext cx="5294376" cy="2103120"/>
          </a:xfrm>
          <a:prstGeom prst="roundRect">
            <a:avLst>
              <a:gd fmla="val 4348" name="adj"/>
            </a:avLst>
          </a:prstGeom>
          <a:solidFill>
            <a:srgbClr val="163728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4" name="Google Shape;364;p33"/>
          <p:cNvSpPr/>
          <p:nvPr/>
        </p:nvSpPr>
        <p:spPr>
          <a:xfrm>
            <a:off x="6547104" y="4544568"/>
            <a:ext cx="566928" cy="566928"/>
          </a:xfrm>
          <a:prstGeom prst="ellipse">
            <a:avLst/>
          </a:prstGeom>
          <a:solidFill>
            <a:srgbClr val="D9A44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icons/truck_white.png" id="365" name="Google Shape;365;p3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684264" y="4681728"/>
            <a:ext cx="292608" cy="292608"/>
          </a:xfrm>
          <a:prstGeom prst="rect">
            <a:avLst/>
          </a:prstGeom>
          <a:noFill/>
          <a:ln>
            <a:noFill/>
          </a:ln>
        </p:spPr>
      </p:pic>
      <p:sp>
        <p:nvSpPr>
          <p:cNvPr id="366" name="Google Shape;366;p33"/>
          <p:cNvSpPr/>
          <p:nvPr/>
        </p:nvSpPr>
        <p:spPr>
          <a:xfrm>
            <a:off x="7260374" y="5053292"/>
            <a:ext cx="4014300" cy="594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50"/>
              <a:buFont typeface="Calibri"/>
              <a:buNone/>
            </a:pPr>
            <a:r>
              <a:rPr b="1" lang="en-US" sz="205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Logística e comercialização</a:t>
            </a:r>
            <a:endParaRPr sz="2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2" name="Google Shape;372;p5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62425" y="152400"/>
            <a:ext cx="8737601" cy="65532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7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p34"/>
          <p:cNvSpPr/>
          <p:nvPr/>
        </p:nvSpPr>
        <p:spPr>
          <a:xfrm>
            <a:off x="-1219200" y="-1219200"/>
            <a:ext cx="6705600" cy="6705600"/>
          </a:xfrm>
          <a:prstGeom prst="ellipse">
            <a:avLst/>
          </a:prstGeom>
          <a:solidFill>
            <a:srgbClr val="2D6A4F">
              <a:alpha val="34901"/>
            </a:srgbClr>
          </a:solidFill>
          <a:ln cap="flat" cmpd="sng" w="12700">
            <a:solidFill>
              <a:srgbClr val="2D6A4F">
                <a:alpha val="34901"/>
              </a:srgbClr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9" name="Google Shape;379;p34"/>
          <p:cNvSpPr/>
          <p:nvPr/>
        </p:nvSpPr>
        <p:spPr>
          <a:xfrm>
            <a:off x="8534400" y="3657600"/>
            <a:ext cx="4876800" cy="4876800"/>
          </a:xfrm>
          <a:prstGeom prst="ellipse">
            <a:avLst/>
          </a:prstGeom>
          <a:solidFill>
            <a:srgbClr val="40916C">
              <a:alpha val="30196"/>
            </a:srgbClr>
          </a:solidFill>
          <a:ln cap="flat" cmpd="sng" w="12700">
            <a:solidFill>
              <a:srgbClr val="40916C">
                <a:alpha val="30196"/>
              </a:srgbClr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0" name="Google Shape;380;p34"/>
          <p:cNvSpPr/>
          <p:nvPr/>
        </p:nvSpPr>
        <p:spPr>
          <a:xfrm>
            <a:off x="853440" y="1219200"/>
            <a:ext cx="10485120" cy="8534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>
                <a:solidFill>
                  <a:schemeClr val="dk2"/>
                </a:solidFill>
                <a:latin typeface="Cambria"/>
                <a:ea typeface="Cambria"/>
                <a:cs typeface="Cambria"/>
                <a:sym typeface="Cambria"/>
              </a:rPr>
              <a:t>Agricultura Urbana:</a:t>
            </a:r>
            <a:endParaRPr sz="48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1" name="Google Shape;381;p34"/>
          <p:cNvSpPr/>
          <p:nvPr/>
        </p:nvSpPr>
        <p:spPr>
          <a:xfrm>
            <a:off x="853440" y="2011680"/>
            <a:ext cx="10485120" cy="914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800">
                <a:solidFill>
                  <a:srgbClr val="9F7711"/>
                </a:solidFill>
                <a:latin typeface="Cambria"/>
                <a:ea typeface="Cambria"/>
                <a:cs typeface="Cambria"/>
                <a:sym typeface="Cambria"/>
              </a:rPr>
              <a:t>raízes na cidade, frutos para todos</a:t>
            </a:r>
            <a:endParaRPr sz="4800">
              <a:solidFill>
                <a:srgbClr val="9F771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2" name="Google Shape;382;p34"/>
          <p:cNvSpPr/>
          <p:nvPr/>
        </p:nvSpPr>
        <p:spPr>
          <a:xfrm>
            <a:off x="3657600" y="3108960"/>
            <a:ext cx="4876800" cy="48768"/>
          </a:xfrm>
          <a:prstGeom prst="rect">
            <a:avLst/>
          </a:prstGeom>
          <a:solidFill>
            <a:srgbClr val="D4A017"/>
          </a:solidFill>
          <a:ln cap="flat" cmpd="sng" w="12700">
            <a:solidFill>
              <a:srgbClr val="D4A017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7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8" name="Google Shape;388;p56"/>
          <p:cNvPicPr preferRelativeResize="0"/>
          <p:nvPr/>
        </p:nvPicPr>
        <p:blipFill rotWithShape="1">
          <a:blip r:embed="rId3">
            <a:alphaModFix/>
          </a:blip>
          <a:srcRect b="0" l="15349" r="11385" t="0"/>
          <a:stretch/>
        </p:blipFill>
        <p:spPr>
          <a:xfrm>
            <a:off x="1803760" y="152400"/>
            <a:ext cx="8517676" cy="64643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Tema do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DFAU">
  <a:themeElements>
    <a:clrScheme name="DFAU">
      <a:dk1>
        <a:srgbClr val="1C1C1C"/>
      </a:dk1>
      <a:lt1>
        <a:srgbClr val="FFFFFF"/>
      </a:lt1>
      <a:dk2>
        <a:srgbClr val="1A4731"/>
      </a:dk2>
      <a:lt2>
        <a:srgbClr val="F8F9F0"/>
      </a:lt2>
      <a:accent1>
        <a:srgbClr val="40916C"/>
      </a:accent1>
      <a:accent2>
        <a:srgbClr val="D4A017"/>
      </a:accent2>
      <a:accent3>
        <a:srgbClr val="52B788"/>
      </a:accent3>
      <a:accent4>
        <a:srgbClr val="95D5B2"/>
      </a:accent4>
      <a:accent5>
        <a:srgbClr val="2D6A4F"/>
      </a:accent5>
      <a:accent6>
        <a:srgbClr val="1A4731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DFAU - Prefeitura de Belo Horizonte</dc:creator>
</cp:coreProperties>
</file>