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57" r:id="rId3"/>
    <p:sldId id="258" r:id="rId4"/>
    <p:sldId id="262" r:id="rId5"/>
    <p:sldId id="264" r:id="rId6"/>
    <p:sldId id="265" r:id="rId7"/>
    <p:sldId id="266" r:id="rId8"/>
    <p:sldId id="268" r:id="rId9"/>
    <p:sldId id="26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atia\Downloads\Gr&#225;fico%20(Recuperado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pt-BR"/>
              <a:t>Índice de dB das capitais brasileiras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5.3554239501261099E-2"/>
          <c:y val="8.7736938778938914E-2"/>
          <c:w val="0.93793531367095462"/>
          <c:h val="0.534769739499389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Planilha1!$J$1</c:f>
              <c:strCache>
                <c:ptCount val="1"/>
                <c:pt idx="0">
                  <c:v>Db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4000"/>
                    <a:satMod val="100000"/>
                    <a:lumMod val="104000"/>
                  </a:schemeClr>
                </a:gs>
                <a:gs pos="69000">
                  <a:schemeClr val="accent1">
                    <a:shade val="86000"/>
                    <a:satMod val="130000"/>
                    <a:lumMod val="102000"/>
                  </a:schemeClr>
                </a:gs>
                <a:gs pos="100000">
                  <a:schemeClr val="accent1">
                    <a:shade val="72000"/>
                    <a:satMod val="130000"/>
                    <a:lumMod val="10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76200" dist="38100" dir="5400000" algn="ctr" rotWithShape="0">
                <a:srgbClr val="000000">
                  <a:alpha val="76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/>
            </a:scene3d>
            <a:sp3d prstMaterial="matte">
              <a:bevelT w="25400" h="25400" prst="relaxedInset"/>
            </a:sp3d>
          </c:spPr>
          <c:invertIfNegative val="0"/>
          <c:cat>
            <c:strRef>
              <c:f>Planilha1!$I$2:$I$29</c:f>
              <c:strCache>
                <c:ptCount val="28"/>
                <c:pt idx="0">
                  <c:v>Belo Horizonte</c:v>
                </c:pt>
                <c:pt idx="1">
                  <c:v>BH com a PL</c:v>
                </c:pt>
                <c:pt idx="2">
                  <c:v>Vitória</c:v>
                </c:pt>
                <c:pt idx="3">
                  <c:v>Rio de Janeiro</c:v>
                </c:pt>
                <c:pt idx="4">
                  <c:v>São Paulo</c:v>
                </c:pt>
                <c:pt idx="5">
                  <c:v>Brasília-DF*</c:v>
                </c:pt>
                <c:pt idx="6">
                  <c:v>Goiânia-GO</c:v>
                </c:pt>
                <c:pt idx="7">
                  <c:v>Cuiabá-MT*</c:v>
                </c:pt>
                <c:pt idx="8">
                  <c:v>Campo Grande-MS</c:v>
                </c:pt>
                <c:pt idx="9">
                  <c:v>Curitiba-PR</c:v>
                </c:pt>
                <c:pt idx="10">
                  <c:v>Florianópolis-SC</c:v>
                </c:pt>
                <c:pt idx="11">
                  <c:v>Porto Alegre-RS**</c:v>
                </c:pt>
                <c:pt idx="12">
                  <c:v>Rio Branco-AC</c:v>
                </c:pt>
                <c:pt idx="13">
                  <c:v>Macapá-AP</c:v>
                </c:pt>
                <c:pt idx="14">
                  <c:v>Manaus-AM</c:v>
                </c:pt>
                <c:pt idx="15">
                  <c:v>Belém-PA</c:v>
                </c:pt>
                <c:pt idx="16">
                  <c:v>Porto Verlho-RO</c:v>
                </c:pt>
                <c:pt idx="17">
                  <c:v>Boa Vista- RR</c:v>
                </c:pt>
                <c:pt idx="18">
                  <c:v>Palmas-TO</c:v>
                </c:pt>
                <c:pt idx="19">
                  <c:v>Maceió-AL</c:v>
                </c:pt>
                <c:pt idx="20">
                  <c:v>Salvador-BA</c:v>
                </c:pt>
                <c:pt idx="21">
                  <c:v>Fortaleza-CE</c:v>
                </c:pt>
                <c:pt idx="22">
                  <c:v>São Luís-MA</c:v>
                </c:pt>
                <c:pt idx="23">
                  <c:v>João Pessoa-PB</c:v>
                </c:pt>
                <c:pt idx="24">
                  <c:v>Recife-PE</c:v>
                </c:pt>
                <c:pt idx="25">
                  <c:v>Teresina-PI</c:v>
                </c:pt>
                <c:pt idx="26">
                  <c:v>Natal-RN</c:v>
                </c:pt>
                <c:pt idx="27">
                  <c:v>Aracaju-SE</c:v>
                </c:pt>
              </c:strCache>
            </c:strRef>
          </c:cat>
          <c:val>
            <c:numRef>
              <c:f>Planilha1!$J$2:$J$29</c:f>
              <c:numCache>
                <c:formatCode>General</c:formatCode>
                <c:ptCount val="28"/>
                <c:pt idx="0">
                  <c:v>60</c:v>
                </c:pt>
                <c:pt idx="2">
                  <c:v>55</c:v>
                </c:pt>
                <c:pt idx="3">
                  <c:v>55</c:v>
                </c:pt>
                <c:pt idx="4">
                  <c:v>50</c:v>
                </c:pt>
                <c:pt idx="6">
                  <c:v>45</c:v>
                </c:pt>
                <c:pt idx="8">
                  <c:v>60</c:v>
                </c:pt>
                <c:pt idx="9">
                  <c:v>60</c:v>
                </c:pt>
                <c:pt idx="10">
                  <c:v>60</c:v>
                </c:pt>
                <c:pt idx="12">
                  <c:v>45</c:v>
                </c:pt>
                <c:pt idx="14">
                  <c:v>60</c:v>
                </c:pt>
                <c:pt idx="15">
                  <c:v>60</c:v>
                </c:pt>
                <c:pt idx="16">
                  <c:v>45</c:v>
                </c:pt>
                <c:pt idx="17">
                  <c:v>45</c:v>
                </c:pt>
                <c:pt idx="18">
                  <c:v>45</c:v>
                </c:pt>
                <c:pt idx="19">
                  <c:v>45</c:v>
                </c:pt>
                <c:pt idx="20">
                  <c:v>70</c:v>
                </c:pt>
                <c:pt idx="21">
                  <c:v>70</c:v>
                </c:pt>
                <c:pt idx="22">
                  <c:v>55</c:v>
                </c:pt>
                <c:pt idx="23">
                  <c:v>55</c:v>
                </c:pt>
                <c:pt idx="24">
                  <c:v>65</c:v>
                </c:pt>
                <c:pt idx="25">
                  <c:v>60</c:v>
                </c:pt>
                <c:pt idx="26">
                  <c:v>50</c:v>
                </c:pt>
                <c:pt idx="27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819-48CD-80F8-CBC60A07E3E6}"/>
            </c:ext>
          </c:extLst>
        </c:ser>
        <c:ser>
          <c:idx val="1"/>
          <c:order val="1"/>
          <c:tx>
            <c:strRef>
              <c:f>Planilha1!$K$1</c:f>
              <c:strCache>
                <c:ptCount val="1"/>
                <c:pt idx="0">
                  <c:v>Carnaval de Salvador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4000"/>
                    <a:satMod val="100000"/>
                    <a:lumMod val="104000"/>
                  </a:schemeClr>
                </a:gs>
                <a:gs pos="69000">
                  <a:schemeClr val="accent2">
                    <a:shade val="86000"/>
                    <a:satMod val="130000"/>
                    <a:lumMod val="102000"/>
                  </a:schemeClr>
                </a:gs>
                <a:gs pos="100000">
                  <a:schemeClr val="accent2">
                    <a:shade val="72000"/>
                    <a:satMod val="130000"/>
                    <a:lumMod val="10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76200" dist="38100" dir="5400000" algn="ctr" rotWithShape="0">
                <a:srgbClr val="000000">
                  <a:alpha val="76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/>
            </a:scene3d>
            <a:sp3d prstMaterial="matte">
              <a:bevelT w="25400" h="25400" prst="relaxedInset"/>
            </a:sp3d>
          </c:spPr>
          <c:invertIfNegative val="0"/>
          <c:cat>
            <c:strRef>
              <c:f>Planilha1!$I$2:$I$29</c:f>
              <c:strCache>
                <c:ptCount val="28"/>
                <c:pt idx="0">
                  <c:v>Belo Horizonte</c:v>
                </c:pt>
                <c:pt idx="1">
                  <c:v>BH com a PL</c:v>
                </c:pt>
                <c:pt idx="2">
                  <c:v>Vitória</c:v>
                </c:pt>
                <c:pt idx="3">
                  <c:v>Rio de Janeiro</c:v>
                </c:pt>
                <c:pt idx="4">
                  <c:v>São Paulo</c:v>
                </c:pt>
                <c:pt idx="5">
                  <c:v>Brasília-DF*</c:v>
                </c:pt>
                <c:pt idx="6">
                  <c:v>Goiânia-GO</c:v>
                </c:pt>
                <c:pt idx="7">
                  <c:v>Cuiabá-MT*</c:v>
                </c:pt>
                <c:pt idx="8">
                  <c:v>Campo Grande-MS</c:v>
                </c:pt>
                <c:pt idx="9">
                  <c:v>Curitiba-PR</c:v>
                </c:pt>
                <c:pt idx="10">
                  <c:v>Florianópolis-SC</c:v>
                </c:pt>
                <c:pt idx="11">
                  <c:v>Porto Alegre-RS**</c:v>
                </c:pt>
                <c:pt idx="12">
                  <c:v>Rio Branco-AC</c:v>
                </c:pt>
                <c:pt idx="13">
                  <c:v>Macapá-AP</c:v>
                </c:pt>
                <c:pt idx="14">
                  <c:v>Manaus-AM</c:v>
                </c:pt>
                <c:pt idx="15">
                  <c:v>Belém-PA</c:v>
                </c:pt>
                <c:pt idx="16">
                  <c:v>Porto Verlho-RO</c:v>
                </c:pt>
                <c:pt idx="17">
                  <c:v>Boa Vista- RR</c:v>
                </c:pt>
                <c:pt idx="18">
                  <c:v>Palmas-TO</c:v>
                </c:pt>
                <c:pt idx="19">
                  <c:v>Maceió-AL</c:v>
                </c:pt>
                <c:pt idx="20">
                  <c:v>Salvador-BA</c:v>
                </c:pt>
                <c:pt idx="21">
                  <c:v>Fortaleza-CE</c:v>
                </c:pt>
                <c:pt idx="22">
                  <c:v>São Luís-MA</c:v>
                </c:pt>
                <c:pt idx="23">
                  <c:v>João Pessoa-PB</c:v>
                </c:pt>
                <c:pt idx="24">
                  <c:v>Recife-PE</c:v>
                </c:pt>
                <c:pt idx="25">
                  <c:v>Teresina-PI</c:v>
                </c:pt>
                <c:pt idx="26">
                  <c:v>Natal-RN</c:v>
                </c:pt>
                <c:pt idx="27">
                  <c:v>Aracaju-SE</c:v>
                </c:pt>
              </c:strCache>
            </c:strRef>
          </c:cat>
          <c:val>
            <c:numRef>
              <c:f>Planilha1!$K$2:$K$29</c:f>
              <c:numCache>
                <c:formatCode>General</c:formatCode>
                <c:ptCount val="28"/>
                <c:pt idx="20">
                  <c:v>110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819-48CD-80F8-CBC60A07E3E6}"/>
            </c:ext>
          </c:extLst>
        </c:ser>
        <c:ser>
          <c:idx val="2"/>
          <c:order val="2"/>
          <c:tx>
            <c:strRef>
              <c:f>Planilha1!$L$1</c:f>
              <c:strCache>
                <c:ptCount val="1"/>
                <c:pt idx="0">
                  <c:v>Região comercial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4000"/>
                    <a:satMod val="100000"/>
                    <a:lumMod val="104000"/>
                  </a:schemeClr>
                </a:gs>
                <a:gs pos="69000">
                  <a:schemeClr val="accent3">
                    <a:shade val="86000"/>
                    <a:satMod val="130000"/>
                    <a:lumMod val="102000"/>
                  </a:schemeClr>
                </a:gs>
                <a:gs pos="100000">
                  <a:schemeClr val="accent3">
                    <a:shade val="72000"/>
                    <a:satMod val="130000"/>
                    <a:lumMod val="10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76200" dist="38100" dir="5400000" algn="ctr" rotWithShape="0">
                <a:srgbClr val="000000">
                  <a:alpha val="76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/>
            </a:scene3d>
            <a:sp3d prstMaterial="matte">
              <a:bevelT w="25400" h="25400" prst="relaxedInset"/>
            </a:sp3d>
          </c:spPr>
          <c:invertIfNegative val="0"/>
          <c:cat>
            <c:strRef>
              <c:f>Planilha1!$I$2:$I$29</c:f>
              <c:strCache>
                <c:ptCount val="28"/>
                <c:pt idx="0">
                  <c:v>Belo Horizonte</c:v>
                </c:pt>
                <c:pt idx="1">
                  <c:v>BH com a PL</c:v>
                </c:pt>
                <c:pt idx="2">
                  <c:v>Vitória</c:v>
                </c:pt>
                <c:pt idx="3">
                  <c:v>Rio de Janeiro</c:v>
                </c:pt>
                <c:pt idx="4">
                  <c:v>São Paulo</c:v>
                </c:pt>
                <c:pt idx="5">
                  <c:v>Brasília-DF*</c:v>
                </c:pt>
                <c:pt idx="6">
                  <c:v>Goiânia-GO</c:v>
                </c:pt>
                <c:pt idx="7">
                  <c:v>Cuiabá-MT*</c:v>
                </c:pt>
                <c:pt idx="8">
                  <c:v>Campo Grande-MS</c:v>
                </c:pt>
                <c:pt idx="9">
                  <c:v>Curitiba-PR</c:v>
                </c:pt>
                <c:pt idx="10">
                  <c:v>Florianópolis-SC</c:v>
                </c:pt>
                <c:pt idx="11">
                  <c:v>Porto Alegre-RS**</c:v>
                </c:pt>
                <c:pt idx="12">
                  <c:v>Rio Branco-AC</c:v>
                </c:pt>
                <c:pt idx="13">
                  <c:v>Macapá-AP</c:v>
                </c:pt>
                <c:pt idx="14">
                  <c:v>Manaus-AM</c:v>
                </c:pt>
                <c:pt idx="15">
                  <c:v>Belém-PA</c:v>
                </c:pt>
                <c:pt idx="16">
                  <c:v>Porto Verlho-RO</c:v>
                </c:pt>
                <c:pt idx="17">
                  <c:v>Boa Vista- RR</c:v>
                </c:pt>
                <c:pt idx="18">
                  <c:v>Palmas-TO</c:v>
                </c:pt>
                <c:pt idx="19">
                  <c:v>Maceió-AL</c:v>
                </c:pt>
                <c:pt idx="20">
                  <c:v>Salvador-BA</c:v>
                </c:pt>
                <c:pt idx="21">
                  <c:v>Fortaleza-CE</c:v>
                </c:pt>
                <c:pt idx="22">
                  <c:v>São Luís-MA</c:v>
                </c:pt>
                <c:pt idx="23">
                  <c:v>João Pessoa-PB</c:v>
                </c:pt>
                <c:pt idx="24">
                  <c:v>Recife-PE</c:v>
                </c:pt>
                <c:pt idx="25">
                  <c:v>Teresina-PI</c:v>
                </c:pt>
                <c:pt idx="26">
                  <c:v>Natal-RN</c:v>
                </c:pt>
                <c:pt idx="27">
                  <c:v>Aracaju-SE</c:v>
                </c:pt>
              </c:strCache>
            </c:strRef>
          </c:cat>
          <c:val>
            <c:numRef>
              <c:f>Planilha1!$L$2:$L$29</c:f>
              <c:numCache>
                <c:formatCode>General</c:formatCode>
                <c:ptCount val="28"/>
                <c:pt idx="1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819-48CD-80F8-CBC60A07E3E6}"/>
            </c:ext>
          </c:extLst>
        </c:ser>
        <c:ser>
          <c:idx val="3"/>
          <c:order val="3"/>
          <c:tx>
            <c:strRef>
              <c:f>Planilha1!$M$1</c:f>
              <c:strCache>
                <c:ptCount val="1"/>
                <c:pt idx="0">
                  <c:v>Maior índice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4000"/>
                    <a:satMod val="100000"/>
                    <a:lumMod val="104000"/>
                  </a:schemeClr>
                </a:gs>
                <a:gs pos="69000">
                  <a:schemeClr val="accent4">
                    <a:shade val="86000"/>
                    <a:satMod val="130000"/>
                    <a:lumMod val="102000"/>
                  </a:schemeClr>
                </a:gs>
                <a:gs pos="100000">
                  <a:schemeClr val="accent4">
                    <a:shade val="72000"/>
                    <a:satMod val="130000"/>
                    <a:lumMod val="10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76200" dist="38100" dir="5400000" algn="ctr" rotWithShape="0">
                <a:srgbClr val="000000">
                  <a:alpha val="76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/>
            </a:scene3d>
            <a:sp3d prstMaterial="matte">
              <a:bevelT w="25400" h="25400" prst="relaxedInset"/>
            </a:sp3d>
          </c:spPr>
          <c:invertIfNegative val="0"/>
          <c:cat>
            <c:strRef>
              <c:f>Planilha1!$I$2:$I$29</c:f>
              <c:strCache>
                <c:ptCount val="28"/>
                <c:pt idx="0">
                  <c:v>Belo Horizonte</c:v>
                </c:pt>
                <c:pt idx="1">
                  <c:v>BH com a PL</c:v>
                </c:pt>
                <c:pt idx="2">
                  <c:v>Vitória</c:v>
                </c:pt>
                <c:pt idx="3">
                  <c:v>Rio de Janeiro</c:v>
                </c:pt>
                <c:pt idx="4">
                  <c:v>São Paulo</c:v>
                </c:pt>
                <c:pt idx="5">
                  <c:v>Brasília-DF*</c:v>
                </c:pt>
                <c:pt idx="6">
                  <c:v>Goiânia-GO</c:v>
                </c:pt>
                <c:pt idx="7">
                  <c:v>Cuiabá-MT*</c:v>
                </c:pt>
                <c:pt idx="8">
                  <c:v>Campo Grande-MS</c:v>
                </c:pt>
                <c:pt idx="9">
                  <c:v>Curitiba-PR</c:v>
                </c:pt>
                <c:pt idx="10">
                  <c:v>Florianópolis-SC</c:v>
                </c:pt>
                <c:pt idx="11">
                  <c:v>Porto Alegre-RS**</c:v>
                </c:pt>
                <c:pt idx="12">
                  <c:v>Rio Branco-AC</c:v>
                </c:pt>
                <c:pt idx="13">
                  <c:v>Macapá-AP</c:v>
                </c:pt>
                <c:pt idx="14">
                  <c:v>Manaus-AM</c:v>
                </c:pt>
                <c:pt idx="15">
                  <c:v>Belém-PA</c:v>
                </c:pt>
                <c:pt idx="16">
                  <c:v>Porto Verlho-RO</c:v>
                </c:pt>
                <c:pt idx="17">
                  <c:v>Boa Vista- RR</c:v>
                </c:pt>
                <c:pt idx="18">
                  <c:v>Palmas-TO</c:v>
                </c:pt>
                <c:pt idx="19">
                  <c:v>Maceió-AL</c:v>
                </c:pt>
                <c:pt idx="20">
                  <c:v>Salvador-BA</c:v>
                </c:pt>
                <c:pt idx="21">
                  <c:v>Fortaleza-CE</c:v>
                </c:pt>
                <c:pt idx="22">
                  <c:v>São Luís-MA</c:v>
                </c:pt>
                <c:pt idx="23">
                  <c:v>João Pessoa-PB</c:v>
                </c:pt>
                <c:pt idx="24">
                  <c:v>Recife-PE</c:v>
                </c:pt>
                <c:pt idx="25">
                  <c:v>Teresina-PI</c:v>
                </c:pt>
                <c:pt idx="26">
                  <c:v>Natal-RN</c:v>
                </c:pt>
                <c:pt idx="27">
                  <c:v>Aracaju-SE</c:v>
                </c:pt>
              </c:strCache>
            </c:strRef>
          </c:cat>
          <c:val>
            <c:numRef>
              <c:f>Planilha1!$M$2:$M$29</c:f>
              <c:numCache>
                <c:formatCode>General</c:formatCode>
                <c:ptCount val="28"/>
                <c:pt idx="5">
                  <c:v>60</c:v>
                </c:pt>
                <c:pt idx="7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819-48CD-80F8-CBC60A07E3E6}"/>
            </c:ext>
          </c:extLst>
        </c:ser>
        <c:ser>
          <c:idx val="4"/>
          <c:order val="4"/>
          <c:tx>
            <c:strRef>
              <c:f>Planilha1!$N$1</c:f>
              <c:strCache>
                <c:ptCount val="1"/>
                <c:pt idx="0">
                  <c:v>Em projeto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94000"/>
                    <a:satMod val="100000"/>
                    <a:lumMod val="104000"/>
                  </a:schemeClr>
                </a:gs>
                <a:gs pos="69000">
                  <a:schemeClr val="accent5">
                    <a:shade val="86000"/>
                    <a:satMod val="130000"/>
                    <a:lumMod val="102000"/>
                  </a:schemeClr>
                </a:gs>
                <a:gs pos="100000">
                  <a:schemeClr val="accent5">
                    <a:shade val="72000"/>
                    <a:satMod val="130000"/>
                    <a:lumMod val="10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76200" dist="38100" dir="5400000" algn="ctr" rotWithShape="0">
                <a:srgbClr val="000000">
                  <a:alpha val="76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/>
            </a:scene3d>
            <a:sp3d prstMaterial="matte">
              <a:bevelT w="25400" h="25400" prst="relaxedInset"/>
            </a:sp3d>
          </c:spPr>
          <c:invertIfNegative val="0"/>
          <c:cat>
            <c:strRef>
              <c:f>Planilha1!$I$2:$I$29</c:f>
              <c:strCache>
                <c:ptCount val="28"/>
                <c:pt idx="0">
                  <c:v>Belo Horizonte</c:v>
                </c:pt>
                <c:pt idx="1">
                  <c:v>BH com a PL</c:v>
                </c:pt>
                <c:pt idx="2">
                  <c:v>Vitória</c:v>
                </c:pt>
                <c:pt idx="3">
                  <c:v>Rio de Janeiro</c:v>
                </c:pt>
                <c:pt idx="4">
                  <c:v>São Paulo</c:v>
                </c:pt>
                <c:pt idx="5">
                  <c:v>Brasília-DF*</c:v>
                </c:pt>
                <c:pt idx="6">
                  <c:v>Goiânia-GO</c:v>
                </c:pt>
                <c:pt idx="7">
                  <c:v>Cuiabá-MT*</c:v>
                </c:pt>
                <c:pt idx="8">
                  <c:v>Campo Grande-MS</c:v>
                </c:pt>
                <c:pt idx="9">
                  <c:v>Curitiba-PR</c:v>
                </c:pt>
                <c:pt idx="10">
                  <c:v>Florianópolis-SC</c:v>
                </c:pt>
                <c:pt idx="11">
                  <c:v>Porto Alegre-RS**</c:v>
                </c:pt>
                <c:pt idx="12">
                  <c:v>Rio Branco-AC</c:v>
                </c:pt>
                <c:pt idx="13">
                  <c:v>Macapá-AP</c:v>
                </c:pt>
                <c:pt idx="14">
                  <c:v>Manaus-AM</c:v>
                </c:pt>
                <c:pt idx="15">
                  <c:v>Belém-PA</c:v>
                </c:pt>
                <c:pt idx="16">
                  <c:v>Porto Verlho-RO</c:v>
                </c:pt>
                <c:pt idx="17">
                  <c:v>Boa Vista- RR</c:v>
                </c:pt>
                <c:pt idx="18">
                  <c:v>Palmas-TO</c:v>
                </c:pt>
                <c:pt idx="19">
                  <c:v>Maceió-AL</c:v>
                </c:pt>
                <c:pt idx="20">
                  <c:v>Salvador-BA</c:v>
                </c:pt>
                <c:pt idx="21">
                  <c:v>Fortaleza-CE</c:v>
                </c:pt>
                <c:pt idx="22">
                  <c:v>São Luís-MA</c:v>
                </c:pt>
                <c:pt idx="23">
                  <c:v>João Pessoa-PB</c:v>
                </c:pt>
                <c:pt idx="24">
                  <c:v>Recife-PE</c:v>
                </c:pt>
                <c:pt idx="25">
                  <c:v>Teresina-PI</c:v>
                </c:pt>
                <c:pt idx="26">
                  <c:v>Natal-RN</c:v>
                </c:pt>
                <c:pt idx="27">
                  <c:v>Aracaju-SE</c:v>
                </c:pt>
              </c:strCache>
            </c:strRef>
          </c:cat>
          <c:val>
            <c:numRef>
              <c:f>Planilha1!$N$2:$N$29</c:f>
              <c:numCache>
                <c:formatCode>General</c:formatCode>
                <c:ptCount val="28"/>
                <c:pt idx="1">
                  <c:v>80</c:v>
                </c:pt>
                <c:pt idx="13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819-48CD-80F8-CBC60A07E3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-24"/>
        <c:axId val="1427089488"/>
        <c:axId val="1427082416"/>
      </c:barChart>
      <c:catAx>
        <c:axId val="1427089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27082416"/>
        <c:crosses val="autoZero"/>
        <c:auto val="1"/>
        <c:lblAlgn val="ctr"/>
        <c:lblOffset val="100"/>
        <c:noMultiLvlLbl val="0"/>
      </c:catAx>
      <c:valAx>
        <c:axId val="1427082416"/>
        <c:scaling>
          <c:orientation val="minMax"/>
          <c:max val="120"/>
          <c:min val="0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427089488"/>
        <c:crosses val="autoZero"/>
        <c:crossBetween val="between"/>
        <c:majorUnit val="15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6125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5344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0099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7112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1760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8439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4766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6023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8276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2712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1902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133682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1580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79998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6707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13958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9779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9C31E-8FFC-433A-B7CD-70326F498BF5}" type="datetimeFigureOut">
              <a:rPr lang="pt-BR" smtClean="0"/>
              <a:t>04/07/2017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83E6B-5AF2-4A9B-BCDF-50AF66A3C8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18312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  <p:sldLayoutId id="2147483798" r:id="rId13"/>
    <p:sldLayoutId id="2147483799" r:id="rId14"/>
    <p:sldLayoutId id="2147483800" r:id="rId15"/>
    <p:sldLayoutId id="2147483801" r:id="rId16"/>
    <p:sldLayoutId id="214748380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46200" y="1122363"/>
            <a:ext cx="9250531" cy="2387600"/>
          </a:xfrm>
        </p:spPr>
        <p:txBody>
          <a:bodyPr/>
          <a:lstStyle/>
          <a:p>
            <a:r>
              <a:rPr lang="pt-BR" dirty="0"/>
              <a:t>Projeto De </a:t>
            </a:r>
            <a:r>
              <a:rPr lang="pt-BR" dirty="0" smtClean="0"/>
              <a:t>Lei n° 751/13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pt-BR" sz="2800" dirty="0"/>
          </a:p>
          <a:p>
            <a:r>
              <a:rPr lang="pt-BR" sz="2800" dirty="0"/>
              <a:t>Avanço ou Retrocesso?</a:t>
            </a:r>
          </a:p>
        </p:txBody>
      </p:sp>
      <p:pic>
        <p:nvPicPr>
          <p:cNvPr id="5" name="Imagem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300" y="6057900"/>
            <a:ext cx="3949700" cy="800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3119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objetivos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  <a:p>
            <a:r>
              <a:rPr lang="pt-BR" dirty="0" smtClean="0"/>
              <a:t>Abrandar a </a:t>
            </a:r>
            <a:r>
              <a:rPr lang="pt-BR" dirty="0"/>
              <a:t>lei municipal n° </a:t>
            </a:r>
            <a:r>
              <a:rPr lang="pt-BR" dirty="0" smtClean="0"/>
              <a:t>9.505/2008, flexibilizando os índices de ruídos existentes.</a:t>
            </a:r>
            <a:endParaRPr lang="pt-BR" dirty="0"/>
          </a:p>
          <a:p>
            <a:endParaRPr lang="pt-BR" dirty="0"/>
          </a:p>
          <a:p>
            <a:r>
              <a:rPr lang="pt-BR" dirty="0"/>
              <a:t>Como é Hoje ? De 19:00 às 22:00h o limite é 60 dB, com a mudança esse limite passará a ser de 80 dB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96606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Constituição + OMS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3794" y="1275533"/>
            <a:ext cx="10353762" cy="660388"/>
          </a:xfrm>
        </p:spPr>
        <p:txBody>
          <a:bodyPr>
            <a:normAutofit fontScale="40000" lnSpcReduction="20000"/>
          </a:bodyPr>
          <a:lstStyle/>
          <a:p>
            <a:endParaRPr lang="pt-BR" dirty="0"/>
          </a:p>
          <a:p>
            <a:pPr marL="0" indent="0" algn="ctr">
              <a:buNone/>
            </a:pPr>
            <a:r>
              <a:rPr lang="pt-BR" sz="4900" dirty="0"/>
              <a:t>Direito à Saúde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2B967E5-13E1-4BE2-8963-E2406035177C}"/>
              </a:ext>
            </a:extLst>
          </p:cNvPr>
          <p:cNvSpPr txBox="1"/>
          <p:nvPr/>
        </p:nvSpPr>
        <p:spPr>
          <a:xfrm>
            <a:off x="635000" y="2835967"/>
            <a:ext cx="552726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 smtClean="0"/>
              <a:t>Artigo </a:t>
            </a:r>
            <a:r>
              <a:rPr lang="pt-BR" dirty="0"/>
              <a:t>196 </a:t>
            </a:r>
            <a:r>
              <a:rPr lang="pt-BR" dirty="0" smtClean="0"/>
              <a:t>da Constituição Federal </a:t>
            </a:r>
            <a:r>
              <a:rPr lang="pt-BR" dirty="0"/>
              <a:t>de 1988</a:t>
            </a:r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r>
              <a:rPr lang="pt-BR" dirty="0"/>
              <a:t>“A saúde é direito de todos e dever do Estado, garantido mediante políticas sociais  e </a:t>
            </a:r>
            <a:r>
              <a:rPr lang="pt-BR" dirty="0" smtClean="0"/>
              <a:t>econômicas </a:t>
            </a:r>
            <a:r>
              <a:rPr lang="pt-BR" dirty="0"/>
              <a:t>que </a:t>
            </a:r>
            <a:r>
              <a:rPr lang="pt-BR" dirty="0" smtClean="0"/>
              <a:t>visem </a:t>
            </a:r>
            <a:r>
              <a:rPr lang="pt-BR" dirty="0"/>
              <a:t>à redução do risco de doença e de outros agravos e ao acesso universal e igualitário às ações e serviços para sua promoção, proteção e recuperação”.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CF21AFA4-557E-4FBE-AEE2-3DCCBE8DCD4C}"/>
              </a:ext>
            </a:extLst>
          </p:cNvPr>
          <p:cNvSpPr txBox="1"/>
          <p:nvPr/>
        </p:nvSpPr>
        <p:spPr>
          <a:xfrm>
            <a:off x="6294783" y="2835966"/>
            <a:ext cx="52346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O que a OMS diz ? </a:t>
            </a:r>
          </a:p>
          <a:p>
            <a:endParaRPr lang="pt-BR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/>
              <a:t>Ruídos a partir de 50dB já causam impactos a saúde;</a:t>
            </a:r>
          </a:p>
          <a:p>
            <a:pPr algn="just"/>
            <a:endParaRPr lang="pt-BR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/>
              <a:t>A partir de 70dB </a:t>
            </a:r>
            <a:r>
              <a:rPr lang="pt-BR" dirty="0" smtClean="0"/>
              <a:t>o organismo fica sujeito a estresse degenerativo, além de abalar a saúde mental;</a:t>
            </a:r>
            <a:endParaRPr lang="pt-BR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dirty="0"/>
              <a:t>A poluição sonora ocupa o segundo lugar como uma das maiores causadoras de doenças, ultrapassando a água e ficando atrás apenas da poluição atmosférica.</a:t>
            </a:r>
          </a:p>
        </p:txBody>
      </p:sp>
    </p:spTree>
    <p:extLst>
      <p:ext uri="{BB962C8B-B14F-4D97-AF65-F5344CB8AC3E}">
        <p14:creationId xmlns:p14="http://schemas.microsoft.com/office/powerpoint/2010/main" val="1328631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 smtClean="0"/>
              <a:t>CRfB</a:t>
            </a:r>
            <a:r>
              <a:rPr lang="pt-BR" dirty="0" smtClean="0"/>
              <a:t>/88 + CONAMA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3795" y="1565977"/>
            <a:ext cx="10353762" cy="51461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dirty="0"/>
              <a:t>Preservação do Meio Ambiente </a:t>
            </a:r>
          </a:p>
          <a:p>
            <a:endParaRPr lang="pt-BR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6FE3F100-9726-4231-9573-388668587A64}"/>
              </a:ext>
            </a:extLst>
          </p:cNvPr>
          <p:cNvSpPr txBox="1"/>
          <p:nvPr/>
        </p:nvSpPr>
        <p:spPr>
          <a:xfrm>
            <a:off x="630779" y="2363315"/>
            <a:ext cx="111668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Artigo 225 da </a:t>
            </a:r>
            <a:r>
              <a:rPr lang="pt-BR" dirty="0" smtClean="0"/>
              <a:t>CRFB/88</a:t>
            </a:r>
            <a:endParaRPr lang="pt-BR" dirty="0"/>
          </a:p>
          <a:p>
            <a:pPr algn="ctr"/>
            <a:endParaRPr lang="pt-BR" dirty="0"/>
          </a:p>
          <a:p>
            <a:r>
              <a:rPr lang="pt-BR" dirty="0"/>
              <a:t>Todos têm direito ao meio ambiente ecologicamente equilibrado, bem de uso comum do povo e essencial à sadia qualidade de vida, impondo-se ao Poder público e à coletividade o dever de defendê-lo e preservá-lo para as presentes e futuras gerações.</a:t>
            </a:r>
          </a:p>
          <a:p>
            <a:endParaRPr lang="pt-BR" dirty="0"/>
          </a:p>
          <a:p>
            <a:r>
              <a:rPr lang="pt-BR" dirty="0"/>
              <a:t>§ 1º-Para assegurar a efetividade desse direito, incumbe ao Poder Público</a:t>
            </a:r>
            <a:r>
              <a:rPr lang="pt-BR" dirty="0" smtClean="0"/>
              <a:t>:</a:t>
            </a:r>
          </a:p>
          <a:p>
            <a:r>
              <a:rPr lang="pt-BR" dirty="0" smtClean="0"/>
              <a:t>(...)</a:t>
            </a:r>
            <a:endParaRPr lang="pt-BR" dirty="0"/>
          </a:p>
          <a:p>
            <a:r>
              <a:rPr lang="pt-BR" dirty="0"/>
              <a:t>V-Controlar a produção, a comercialização e o emprego de técnicas, métodos e substâncias que comportem risco para a vida, a qualidade de vida e o meio ambiente. </a:t>
            </a:r>
          </a:p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21048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Conama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  <a:p>
            <a:r>
              <a:rPr lang="pt-BR" dirty="0"/>
              <a:t>Deterioração da qualidade de vida </a:t>
            </a:r>
          </a:p>
          <a:p>
            <a:r>
              <a:rPr lang="pt-BR" dirty="0" smtClean="0"/>
              <a:t>Respeito as diretrizes constantes na NBR </a:t>
            </a:r>
            <a:r>
              <a:rPr lang="pt-BR" dirty="0"/>
              <a:t>10.151 </a:t>
            </a:r>
            <a:r>
              <a:rPr lang="pt-BR" dirty="0" smtClean="0"/>
              <a:t>d</a:t>
            </a:r>
            <a:r>
              <a:rPr lang="pt-BR" dirty="0" smtClean="0"/>
              <a:t>a </a:t>
            </a:r>
            <a:r>
              <a:rPr lang="pt-BR" dirty="0"/>
              <a:t>ABNT (Associação Brasileira de Normas Técnicas)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1512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Associação brasileira DE NORMAS TÉCNICAS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3795" y="3111500"/>
            <a:ext cx="10803588" cy="1206500"/>
          </a:xfrm>
        </p:spPr>
        <p:txBody>
          <a:bodyPr/>
          <a:lstStyle/>
          <a:p>
            <a:r>
              <a:rPr lang="pt-BR" dirty="0" smtClean="0"/>
              <a:t>Ruídos </a:t>
            </a:r>
            <a:r>
              <a:rPr lang="pt-BR" dirty="0"/>
              <a:t>em áreas habilitadas e os níveis </a:t>
            </a:r>
            <a:r>
              <a:rPr lang="pt-BR" dirty="0" smtClean="0"/>
              <a:t>de </a:t>
            </a:r>
            <a:r>
              <a:rPr lang="pt-BR" dirty="0"/>
              <a:t>conforto acústico devem estar entre 35 a 70dB, sendo essa a faixa aceitável.</a:t>
            </a:r>
          </a:p>
        </p:txBody>
      </p:sp>
    </p:spTree>
    <p:extLst>
      <p:ext uri="{BB962C8B-B14F-4D97-AF65-F5344CB8AC3E}">
        <p14:creationId xmlns:p14="http://schemas.microsoft.com/office/powerpoint/2010/main" val="1066064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Secretaria </a:t>
            </a:r>
            <a:r>
              <a:rPr lang="pt-BR" dirty="0" smtClean="0"/>
              <a:t>municipal ADJUNTA </a:t>
            </a:r>
            <a:r>
              <a:rPr lang="pt-BR" dirty="0"/>
              <a:t>de fiscalização (SMAFIS)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3795" y="2096063"/>
            <a:ext cx="10803588" cy="4539867"/>
          </a:xfrm>
        </p:spPr>
        <p:txBody>
          <a:bodyPr/>
          <a:lstStyle/>
          <a:p>
            <a:endParaRPr lang="pt-BR" dirty="0"/>
          </a:p>
          <a:p>
            <a:endParaRPr lang="pt-BR" dirty="0"/>
          </a:p>
          <a:p>
            <a:r>
              <a:rPr lang="pt-BR" dirty="0"/>
              <a:t>Aumento em 15% das reclamações em janeiro e junho de 2016 em relação ao mesmo período de 2015;</a:t>
            </a:r>
          </a:p>
          <a:p>
            <a:endParaRPr lang="pt-BR" dirty="0"/>
          </a:p>
          <a:p>
            <a:r>
              <a:rPr lang="pt-BR" dirty="0"/>
              <a:t>Aumento no número de multas aplicadas.</a:t>
            </a:r>
          </a:p>
        </p:txBody>
      </p:sp>
    </p:spTree>
    <p:extLst>
      <p:ext uri="{BB962C8B-B14F-4D97-AF65-F5344CB8AC3E}">
        <p14:creationId xmlns:p14="http://schemas.microsoft.com/office/powerpoint/2010/main" val="2851466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Índice</a:t>
            </a:r>
            <a:r>
              <a:rPr lang="pt-BR" dirty="0" smtClean="0"/>
              <a:t> </a:t>
            </a:r>
            <a:r>
              <a:rPr lang="pt-BR" dirty="0"/>
              <a:t>médio das 27 capitais brasileiras</a:t>
            </a:r>
          </a:p>
        </p:txBody>
      </p:sp>
      <p:graphicFrame>
        <p:nvGraphicFramePr>
          <p:cNvPr id="28" name="Espaço Reservado para Conteúdo 27">
            <a:extLst>
              <a:ext uri="{FF2B5EF4-FFF2-40B4-BE49-F238E27FC236}">
                <a16:creationId xmlns:a16="http://schemas.microsoft.com/office/drawing/2014/main" id="{00000000-0008-0000-0000-000009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9838963"/>
              </p:ext>
            </p:extLst>
          </p:nvPr>
        </p:nvGraphicFramePr>
        <p:xfrm>
          <a:off x="344558" y="2095499"/>
          <a:ext cx="11423372" cy="4623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34598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6858" y="469296"/>
            <a:ext cx="10353761" cy="1326321"/>
          </a:xfrm>
        </p:spPr>
        <p:txBody>
          <a:bodyPr/>
          <a:lstStyle/>
          <a:p>
            <a:r>
              <a:rPr lang="pt-BR" dirty="0"/>
              <a:t>Direito À educação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09291" y="1534360"/>
            <a:ext cx="10855839" cy="5023194"/>
          </a:xfrm>
        </p:spPr>
        <p:txBody>
          <a:bodyPr/>
          <a:lstStyle/>
          <a:p>
            <a:pPr marL="0" indent="0">
              <a:buNone/>
            </a:pPr>
            <a:endParaRPr lang="pt-BR" dirty="0"/>
          </a:p>
          <a:p>
            <a:r>
              <a:rPr lang="pt-BR" dirty="0"/>
              <a:t>Art</a:t>
            </a:r>
            <a:r>
              <a:rPr lang="pt-BR" dirty="0" smtClean="0"/>
              <a:t>. 205</a:t>
            </a:r>
            <a:r>
              <a:rPr lang="pt-BR" dirty="0"/>
              <a:t>, caput da CRFB/88</a:t>
            </a:r>
          </a:p>
          <a:p>
            <a:r>
              <a:rPr lang="pt-BR" dirty="0"/>
              <a:t>A educação, direito de todos e dever do Estado e da família, será promovida e incentivada com a colaboração da sociedade, visando ao pleno desenvolvimento da pessoa, seu preparo para o exercício da cidadania e sua qualificação para o trabalho.</a:t>
            </a:r>
          </a:p>
          <a:p>
            <a:r>
              <a:rPr lang="pt-BR" dirty="0"/>
              <a:t>Art.206, II e VII, da CFRB/88 </a:t>
            </a:r>
          </a:p>
          <a:p>
            <a:r>
              <a:rPr lang="pt-BR" dirty="0"/>
              <a:t>“O ensino será ministrado com base nos seguintes princípios:</a:t>
            </a:r>
          </a:p>
          <a:p>
            <a:r>
              <a:rPr lang="pt-BR" dirty="0"/>
              <a:t>II- Liberdade de aprender, ensinar, pesquisar e divulgar o pensamento, a arte e o saber;</a:t>
            </a:r>
          </a:p>
          <a:p>
            <a:r>
              <a:rPr lang="pt-BR" dirty="0" smtClean="0"/>
              <a:t>VII- Garantia </a:t>
            </a:r>
            <a:r>
              <a:rPr lang="pt-BR" dirty="0"/>
              <a:t>de padrão de qualidade.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98446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TM04033921[[fn=Damasco]]</Template>
  <TotalTime>255</TotalTime>
  <Words>470</Words>
  <Application>Microsoft Office PowerPoint</Application>
  <PresentationFormat>Widescreen</PresentationFormat>
  <Paragraphs>53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Bookman Old Style</vt:lpstr>
      <vt:lpstr>Rockwell</vt:lpstr>
      <vt:lpstr>Damask</vt:lpstr>
      <vt:lpstr>Projeto De Lei n° 751/13</vt:lpstr>
      <vt:lpstr>objetivos</vt:lpstr>
      <vt:lpstr>Constituição + OMS</vt:lpstr>
      <vt:lpstr>CRfB/88 + CONAMA</vt:lpstr>
      <vt:lpstr>Conama</vt:lpstr>
      <vt:lpstr>Associação brasileira DE NORMAS TÉCNICAS</vt:lpstr>
      <vt:lpstr>Secretaria municipal ADJUNTA de fiscalização (SMAFIS)</vt:lpstr>
      <vt:lpstr>Índice médio das 27 capitais brasileiras</vt:lpstr>
      <vt:lpstr>Direito À educação</vt:lpstr>
    </vt:vector>
  </TitlesOfParts>
  <Company>Newton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Projeto De Lei 751/13</dc:title>
  <dc:creator>Install MS Windows 8.1 x64</dc:creator>
  <cp:lastModifiedBy>Install MS Windows 8.1 x64</cp:lastModifiedBy>
  <cp:revision>29</cp:revision>
  <dcterms:created xsi:type="dcterms:W3CDTF">2017-06-27T14:14:04Z</dcterms:created>
  <dcterms:modified xsi:type="dcterms:W3CDTF">2017-07-04T13:12:41Z</dcterms:modified>
</cp:coreProperties>
</file>