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charts/chart1.xml" ContentType="application/vnd.openxmlformats-officedocument.drawingml.char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media/image1.png" ContentType="image/png"/>
  <Override PartName="/ppt/media/image2.jpeg" ContentType="image/jpeg"/>
  <Override PartName="/ppt/media/image3.png" ContentType="image/png"/>
  <Override PartName="/ppt/media/image4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Prejuízo por safra (R$)</c:v>
                </c:pt>
              </c:strCache>
            </c:strRef>
          </c:tx>
          <c:spPr>
            <a:solidFill>
              <a:srgbClr val="808080"/>
            </a:solidFill>
            <a:ln>
              <a:noFill/>
            </a:ln>
          </c:spPr>
          <c:invertIfNegative val="0"/>
          <c:dLbls>
            <c:numFmt formatCode="_(* #,##0.00_);_(* \(#,##0.00\);_(* \-??_);_(@_)" sourceLinked="1"/>
            <c:txPr>
              <a:bodyPr/>
              <a:lstStyle/>
              <a:p>
                <a:pPr>
                  <a:defRPr b="0" sz="14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10"/>
                <c:pt idx="0">
                  <c:v>2009/2010</c:v>
                </c:pt>
                <c:pt idx="1">
                  <c:v>2010/2011</c:v>
                </c:pt>
                <c:pt idx="2">
                  <c:v>2011/2012</c:v>
                </c:pt>
                <c:pt idx="3">
                  <c:v>2012/2013</c:v>
                </c:pt>
                <c:pt idx="4">
                  <c:v>2013/2014</c:v>
                </c:pt>
                <c:pt idx="5">
                  <c:v>2014/2015</c:v>
                </c:pt>
                <c:pt idx="6">
                  <c:v>2015/2016</c:v>
                </c:pt>
                <c:pt idx="7">
                  <c:v>2016/2017</c:v>
                </c:pt>
                <c:pt idx="8">
                  <c:v>2017/2018</c:v>
                </c:pt>
                <c:pt idx="9">
                  <c:v>2018/2019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0"/>
                <c:pt idx="0">
                  <c:v>207068400</c:v>
                </c:pt>
                <c:pt idx="1">
                  <c:v>255301200</c:v>
                </c:pt>
                <c:pt idx="2">
                  <c:v>315176400</c:v>
                </c:pt>
                <c:pt idx="3">
                  <c:v>292446000</c:v>
                </c:pt>
                <c:pt idx="4">
                  <c:v>278031600</c:v>
                </c:pt>
                <c:pt idx="5">
                  <c:v>296604000</c:v>
                </c:pt>
                <c:pt idx="6">
                  <c:v>336243600</c:v>
                </c:pt>
                <c:pt idx="7">
                  <c:v>437976000</c:v>
                </c:pt>
                <c:pt idx="8">
                  <c:v>449064000</c:v>
                </c:pt>
                <c:pt idx="9">
                  <c:v>388080000</c:v>
                </c:pt>
              </c:numCache>
            </c:numRef>
          </c:val>
        </c:ser>
        <c:gapWidth val="150"/>
        <c:overlap val="0"/>
        <c:axId val="22860471"/>
        <c:axId val="23615030"/>
      </c:barChart>
      <c:catAx>
        <c:axId val="22860471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14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23615030"/>
        <c:crosses val="autoZero"/>
        <c:auto val="1"/>
        <c:lblAlgn val="ctr"/>
        <c:lblOffset val="100"/>
      </c:catAx>
      <c:valAx>
        <c:axId val="23615030"/>
        <c:scaling>
          <c:orientation val="minMax"/>
          <c:min val="200000000"/>
        </c:scaling>
        <c:delete val="1"/>
        <c:axPos val="l"/>
        <c:numFmt formatCode="#,##0" sourceLinked="0"/>
        <c:majorTickMark val="none"/>
        <c:minorTickMark val="none"/>
        <c:tickLblPos val="nextTo"/>
        <c:spPr>
          <a:ln w="6480">
            <a:solidFill>
              <a:srgbClr val="8b8b8b"/>
            </a:solidFill>
            <a:round/>
          </a:ln>
        </c:spPr>
        <c:txPr>
          <a:bodyPr/>
          <a:lstStyle/>
          <a:p>
            <a:pPr>
              <a:defRPr b="0" sz="14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22860471"/>
        <c:dispUnits>
          <c:builtInUnit val="millions"/>
          <c:dispUnitsLbl/>
        </c:dispUnits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p>
            <a:pPr algn="ctr">
              <a:lnSpc>
                <a:spcPct val="90000"/>
              </a:lnSpc>
            </a:pPr>
            <a:r>
              <a:rPr b="0" lang="pt-BR" sz="6000" spc="-1" strike="noStrike">
                <a:solidFill>
                  <a:srgbClr val="000000"/>
                </a:solidFill>
                <a:latin typeface="Calibri Light"/>
              </a:rPr>
              <a:t>Clique para editar o título Mestre</a:t>
            </a:r>
            <a:endParaRPr b="0" lang="pt-BR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10189470-9ED4-492C-9237-E0BCD73CE436}" type="datetime">
              <a:rPr b="0" lang="pt-BR" sz="1200" spc="-1" strike="noStrike">
                <a:solidFill>
                  <a:srgbClr val="8b8b8b"/>
                </a:solidFill>
                <a:latin typeface="Calibri"/>
              </a:rPr>
              <a:t>18/10/21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BR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05B78AB6-034C-4144-B4F3-4B813D4CA8E9}" type="slidenum">
              <a:rPr b="0" lang="pt-BR" sz="1200" spc="-1" strike="noStrike">
                <a:solidFill>
                  <a:srgbClr val="8b8b8b"/>
                </a:solidFill>
                <a:latin typeface="Calibri"/>
              </a:rPr>
              <a:t>&lt;número&gt;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D181A4AF-A03D-4EBC-88D2-D0E09E859D7E}" type="datetime">
              <a:rPr b="0" lang="pt-BR" sz="1200" spc="-1" strike="noStrike">
                <a:solidFill>
                  <a:srgbClr val="8b8b8b"/>
                </a:solidFill>
                <a:latin typeface="Calibri"/>
              </a:rPr>
              <a:t>18/10/21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BR" sz="24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F9FAE64E-E101-4057-ACB0-54EBF3273092}" type="slidenum">
              <a:rPr b="0" lang="pt-BR" sz="1200" spc="-1" strike="noStrike">
                <a:solidFill>
                  <a:srgbClr val="8b8b8b"/>
                </a:solidFill>
                <a:latin typeface="Calibri"/>
              </a:rPr>
              <a:t>&lt;número&gt;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Clique para editar o formato do texto do título</a:t>
            </a:r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</a:rPr>
              <a:t>Clique para editar o formato do texto da estrutura de tópicos</a:t>
            </a:r>
            <a:endParaRPr b="0" lang="pt-BR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2.º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3.º nível da estrutura de tópicos</a:t>
            </a:r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4.º nível da estrutura de tópicos</a:t>
            </a:r>
            <a:endParaRPr b="0" lang="pt-BR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83" name="Imagem 3" descr=""/>
          <p:cNvPicPr/>
          <p:nvPr/>
        </p:nvPicPr>
        <p:blipFill>
          <a:blip r:embed="rId1"/>
          <a:stretch/>
        </p:blipFill>
        <p:spPr>
          <a:xfrm rot="5400000">
            <a:off x="9328680" y="1588680"/>
            <a:ext cx="3608280" cy="1091160"/>
          </a:xfrm>
          <a:prstGeom prst="rect">
            <a:avLst/>
          </a:prstGeom>
          <a:ln>
            <a:noFill/>
          </a:ln>
        </p:spPr>
      </p:pic>
      <p:pic>
        <p:nvPicPr>
          <p:cNvPr id="84" name="Sistema-fiemg_150.jpg" descr=""/>
          <p:cNvPicPr/>
          <p:nvPr/>
        </p:nvPicPr>
        <p:blipFill>
          <a:blip r:embed="rId2"/>
          <a:stretch/>
        </p:blipFill>
        <p:spPr>
          <a:xfrm>
            <a:off x="8019720" y="3020400"/>
            <a:ext cx="3791880" cy="1203840"/>
          </a:xfrm>
          <a:prstGeom prst="rect">
            <a:avLst/>
          </a:prstGeom>
          <a:ln>
            <a:noFill/>
          </a:ln>
        </p:spPr>
      </p:pic>
      <p:sp>
        <p:nvSpPr>
          <p:cNvPr id="85" name="CustomShape 2"/>
          <p:cNvSpPr/>
          <p:nvPr/>
        </p:nvSpPr>
        <p:spPr>
          <a:xfrm>
            <a:off x="0" y="0"/>
            <a:ext cx="9468360" cy="6858000"/>
          </a:xfrm>
          <a:custGeom>
            <a:avLst/>
            <a:gdLst/>
            <a:ahLst/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6" name="CustomShape 3"/>
          <p:cNvSpPr/>
          <p:nvPr/>
        </p:nvSpPr>
        <p:spPr>
          <a:xfrm>
            <a:off x="0" y="0"/>
            <a:ext cx="8077680" cy="6858000"/>
          </a:xfrm>
          <a:custGeom>
            <a:avLst/>
            <a:gdLst/>
            <a:ahLst/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7" name="TextShape 4"/>
          <p:cNvSpPr txBox="1"/>
          <p:nvPr/>
        </p:nvSpPr>
        <p:spPr>
          <a:xfrm>
            <a:off x="804600" y="2600280"/>
            <a:ext cx="4948200" cy="26506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90000"/>
              </a:lnSpc>
            </a:pPr>
            <a:r>
              <a:rPr b="1" lang="pt-BR" sz="5400" spc="-1" strike="noStrike">
                <a:solidFill>
                  <a:srgbClr val="ffffff"/>
                </a:solidFill>
                <a:latin typeface="Calibri"/>
              </a:rPr>
              <a:t>CUSTOS REGULATÓRIOS OCULTOS</a:t>
            </a:r>
            <a:endParaRPr b="0" lang="pt-BR" sz="5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TextShape 5"/>
          <p:cNvSpPr txBox="1"/>
          <p:nvPr/>
        </p:nvSpPr>
        <p:spPr>
          <a:xfrm>
            <a:off x="804600" y="1235160"/>
            <a:ext cx="4167000" cy="115524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p>
            <a:pPr algn="ctr">
              <a:lnSpc>
                <a:spcPct val="90000"/>
              </a:lnSpc>
              <a:spcBef>
                <a:spcPts val="1001"/>
              </a:spcBef>
            </a:pPr>
            <a:r>
              <a:rPr b="1" lang="pt-BR" sz="2000" spc="-1" strike="noStrike">
                <a:solidFill>
                  <a:srgbClr val="ffffff"/>
                </a:solidFill>
                <a:latin typeface="Calibri"/>
              </a:rPr>
              <a:t>Quanto a Sociedade Brasileira Paga por Isso?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89" name="CustomShape 6"/>
          <p:cNvSpPr/>
          <p:nvPr/>
        </p:nvSpPr>
        <p:spPr>
          <a:xfrm>
            <a:off x="7414200" y="312120"/>
            <a:ext cx="439704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r">
              <a:lnSpc>
                <a:spcPct val="100000"/>
              </a:lnSpc>
            </a:pP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Gerência de Estudos Econômicos</a:t>
            </a:r>
            <a:endParaRPr b="0" lang="pt-BR" sz="18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Superintendência de Ambiente de Negócios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Imagem 6" descr=""/>
          <p:cNvPicPr/>
          <p:nvPr/>
        </p:nvPicPr>
        <p:blipFill>
          <a:blip r:embed="rId1"/>
          <a:stretch/>
        </p:blipFill>
        <p:spPr>
          <a:xfrm rot="5400000">
            <a:off x="3081960" y="-2413800"/>
            <a:ext cx="6144480" cy="11685600"/>
          </a:xfrm>
          <a:prstGeom prst="rect">
            <a:avLst/>
          </a:prstGeom>
          <a:ln>
            <a:noFill/>
          </a:ln>
        </p:spPr>
      </p:pic>
      <p:sp>
        <p:nvSpPr>
          <p:cNvPr id="91" name="CustomShape 1"/>
          <p:cNvSpPr/>
          <p:nvPr/>
        </p:nvSpPr>
        <p:spPr>
          <a:xfrm>
            <a:off x="311040" y="3566160"/>
            <a:ext cx="11685600" cy="2421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2" name="CustomShape 2"/>
          <p:cNvSpPr/>
          <p:nvPr/>
        </p:nvSpPr>
        <p:spPr>
          <a:xfrm>
            <a:off x="311040" y="4142160"/>
            <a:ext cx="1168560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5400" spc="-1" strike="noStrike">
                <a:solidFill>
                  <a:srgbClr val="ffffff"/>
                </a:solidFill>
                <a:latin typeface="Calibri"/>
              </a:rPr>
              <a:t>Custos Tributários Ocultos</a:t>
            </a:r>
            <a:endParaRPr b="0" lang="pt-BR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Shape 1"/>
          <p:cNvSpPr txBox="1"/>
          <p:nvPr/>
        </p:nvSpPr>
        <p:spPr>
          <a:xfrm>
            <a:off x="384120" y="804600"/>
            <a:ext cx="877320" cy="567612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45720" rIns="45720" tIns="91440" bIns="91440" anchor="b">
            <a:normAutofit/>
          </a:bodyPr>
          <a:p>
            <a:pPr algn="ctr">
              <a:lnSpc>
                <a:spcPct val="90000"/>
              </a:lnSpc>
            </a:pPr>
            <a:r>
              <a:rPr b="1" lang="pt-BR" sz="4800" spc="-1" strike="noStrike">
                <a:solidFill>
                  <a:srgbClr val="c00000"/>
                </a:solidFill>
                <a:latin typeface="Calibri"/>
              </a:rPr>
              <a:t>Carga Tributária</a:t>
            </a:r>
            <a:endParaRPr b="0" lang="pt-BR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CustomShape 2"/>
          <p:cNvSpPr/>
          <p:nvPr/>
        </p:nvSpPr>
        <p:spPr>
          <a:xfrm>
            <a:off x="1325880" y="804600"/>
            <a:ext cx="10606680" cy="56761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5" name="CustomShape 3"/>
          <p:cNvSpPr/>
          <p:nvPr/>
        </p:nvSpPr>
        <p:spPr>
          <a:xfrm>
            <a:off x="1325880" y="0"/>
            <a:ext cx="10606680" cy="821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4800" spc="-1" strike="noStrike">
                <a:solidFill>
                  <a:srgbClr val="000000"/>
                </a:solidFill>
                <a:latin typeface="Calibri"/>
              </a:rPr>
              <a:t>Custos de Conformidade e Arrecadação</a:t>
            </a:r>
            <a:endParaRPr b="0" lang="pt-BR" sz="4800" spc="-1" strike="noStrike">
              <a:latin typeface="Arial"/>
            </a:endParaRPr>
          </a:p>
        </p:txBody>
      </p:sp>
      <p:sp>
        <p:nvSpPr>
          <p:cNvPr id="96" name="CustomShape 4"/>
          <p:cNvSpPr/>
          <p:nvPr/>
        </p:nvSpPr>
        <p:spPr>
          <a:xfrm>
            <a:off x="1398960" y="905400"/>
            <a:ext cx="10408680" cy="5211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just">
              <a:lnSpc>
                <a:spcPct val="15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Bertolucci e Nascimento (2002) estimam </a:t>
            </a: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custos de conformidad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e (recursos necessários ao cumprimento das determinações legais tributárias pelos contribuintes) entre </a:t>
            </a: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0,32% e 1,66% da receita bruta das companhias abertas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Bertolucci e Nascimento (2006) também estimam os custos de arrecadação de impostos em </a:t>
            </a: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1,35% da arrecadação tributária, o que equivaleria a 0,36% do PIB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, em valores da época.  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Portanto, os </a:t>
            </a: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custos de conformidade e de arrecadação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somados equivalem, numa estimativa bastante conservadora, a algo em torno de </a:t>
            </a: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1,0% do PIB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Custos de conformidade configuram-se como “custos tributários ocultos” arcados pelas empresas brasileiras.</a:t>
            </a:r>
            <a:endParaRPr b="0" lang="pt-B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384120" y="804600"/>
            <a:ext cx="877320" cy="567612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45720" rIns="45720" tIns="91440" bIns="91440" anchor="b">
            <a:normAutofit/>
          </a:bodyPr>
          <a:p>
            <a:pPr algn="ctr">
              <a:lnSpc>
                <a:spcPct val="90000"/>
              </a:lnSpc>
            </a:pPr>
            <a:r>
              <a:rPr b="1" lang="pt-BR" sz="4800" spc="-1" strike="noStrike">
                <a:solidFill>
                  <a:srgbClr val="c00000"/>
                </a:solidFill>
                <a:latin typeface="Calibri"/>
              </a:rPr>
              <a:t>Custos Ocultos</a:t>
            </a:r>
            <a:endParaRPr b="0" lang="pt-BR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1325880" y="804600"/>
            <a:ext cx="10606680" cy="56761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9" name="CustomShape 3"/>
          <p:cNvSpPr/>
          <p:nvPr/>
        </p:nvSpPr>
        <p:spPr>
          <a:xfrm>
            <a:off x="1325880" y="0"/>
            <a:ext cx="10606680" cy="821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i="1" lang="pt-BR" sz="4800" spc="-1" strike="noStrike">
                <a:solidFill>
                  <a:srgbClr val="000000"/>
                </a:solidFill>
                <a:latin typeface="Calibri"/>
              </a:rPr>
              <a:t>Doing Business – Paying Taxes </a:t>
            </a:r>
            <a:r>
              <a:rPr b="1" lang="pt-BR" sz="4800" spc="-1" strike="noStrike">
                <a:solidFill>
                  <a:srgbClr val="000000"/>
                </a:solidFill>
                <a:latin typeface="Calibri"/>
              </a:rPr>
              <a:t>(2018)</a:t>
            </a:r>
            <a:endParaRPr b="0" lang="pt-BR" sz="4800" spc="-1" strike="noStrike">
              <a:latin typeface="Arial"/>
            </a:endParaRPr>
          </a:p>
        </p:txBody>
      </p:sp>
      <p:sp>
        <p:nvSpPr>
          <p:cNvPr id="100" name="CustomShape 4"/>
          <p:cNvSpPr/>
          <p:nvPr/>
        </p:nvSpPr>
        <p:spPr>
          <a:xfrm>
            <a:off x="1398960" y="905400"/>
            <a:ext cx="10408680" cy="2833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Ressalva: 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Os dados da PIA/2016 mostram que as indústrias brasileiras com mais de 30 trabalhadores alocam algo em torno de </a:t>
            </a:r>
            <a:r>
              <a:rPr b="1" lang="pt-BR" sz="1800" spc="-1" strike="noStrike">
                <a:solidFill>
                  <a:srgbClr val="c00000"/>
                </a:solidFill>
                <a:latin typeface="Calibri"/>
              </a:rPr>
              <a:t>30% da força de trabalho a atividades não-ligadas à produção industrial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, tais como tarefas administrativas. Considerando que o tempo gasto para o cumprimento de obrigações tributárias e trabalhistas cresce com o tamanho da empresa e com a complexidade de suas operações, bem como com a decisão de acessar mercados internacionais, podemos concluir, novamente, que as estimativas acima são bastante conservadoras.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Imagem 6" descr=""/>
          <p:cNvPicPr/>
          <p:nvPr/>
        </p:nvPicPr>
        <p:blipFill>
          <a:blip r:embed="rId1"/>
          <a:stretch/>
        </p:blipFill>
        <p:spPr>
          <a:xfrm rot="5400000">
            <a:off x="3081960" y="-2413800"/>
            <a:ext cx="6144480" cy="11685600"/>
          </a:xfrm>
          <a:prstGeom prst="rect">
            <a:avLst/>
          </a:prstGeom>
          <a:ln>
            <a:noFill/>
          </a:ln>
        </p:spPr>
      </p:pic>
      <p:sp>
        <p:nvSpPr>
          <p:cNvPr id="102" name="CustomShape 1"/>
          <p:cNvSpPr/>
          <p:nvPr/>
        </p:nvSpPr>
        <p:spPr>
          <a:xfrm>
            <a:off x="311040" y="3566160"/>
            <a:ext cx="11685600" cy="2421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3" name="CustomShape 2"/>
          <p:cNvSpPr/>
          <p:nvPr/>
        </p:nvSpPr>
        <p:spPr>
          <a:xfrm>
            <a:off x="311040" y="4142160"/>
            <a:ext cx="1168560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5400" spc="-1" strike="noStrike">
                <a:solidFill>
                  <a:srgbClr val="ffffff"/>
                </a:solidFill>
                <a:latin typeface="Calibri"/>
              </a:rPr>
              <a:t>Custos Ambientais</a:t>
            </a:r>
            <a:endParaRPr b="0" lang="pt-BR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Shape 1"/>
          <p:cNvSpPr txBox="1"/>
          <p:nvPr/>
        </p:nvSpPr>
        <p:spPr>
          <a:xfrm>
            <a:off x="384120" y="804600"/>
            <a:ext cx="877320" cy="567612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45720" rIns="45720" tIns="91440" bIns="91440" anchor="b">
            <a:normAutofit/>
          </a:bodyPr>
          <a:p>
            <a:pPr algn="ctr">
              <a:lnSpc>
                <a:spcPct val="90000"/>
              </a:lnSpc>
            </a:pPr>
            <a:r>
              <a:rPr b="1" lang="pt-BR" sz="4800" spc="-1" strike="noStrike">
                <a:solidFill>
                  <a:srgbClr val="c00000"/>
                </a:solidFill>
                <a:latin typeface="Calibri"/>
              </a:rPr>
              <a:t>Tempo Médio</a:t>
            </a:r>
            <a:endParaRPr b="0" lang="pt-BR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CustomShape 2"/>
          <p:cNvSpPr/>
          <p:nvPr/>
        </p:nvSpPr>
        <p:spPr>
          <a:xfrm>
            <a:off x="1325880" y="804600"/>
            <a:ext cx="10606680" cy="56761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6" name="CustomShape 3"/>
          <p:cNvSpPr/>
          <p:nvPr/>
        </p:nvSpPr>
        <p:spPr>
          <a:xfrm>
            <a:off x="1325880" y="0"/>
            <a:ext cx="10606680" cy="821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4800" spc="-1" strike="noStrike">
                <a:solidFill>
                  <a:srgbClr val="000000"/>
                </a:solidFill>
                <a:latin typeface="Calibri"/>
              </a:rPr>
              <a:t>Licenciamento Ambiental</a:t>
            </a:r>
            <a:endParaRPr b="0" lang="pt-BR" sz="4800" spc="-1" strike="noStrike">
              <a:latin typeface="Arial"/>
            </a:endParaRPr>
          </a:p>
        </p:txBody>
      </p:sp>
      <p:sp>
        <p:nvSpPr>
          <p:cNvPr id="107" name="CustomShape 4"/>
          <p:cNvSpPr/>
          <p:nvPr/>
        </p:nvSpPr>
        <p:spPr>
          <a:xfrm>
            <a:off x="1398960" y="905400"/>
            <a:ext cx="10408680" cy="5302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Elaboração do EIA/RIMA e formalização da Licença Prévia – cerca de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01 ano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;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Análise do EIA/RIMA e aprovação da Licença Prévia –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01 ano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;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Cumprimento das condicionantes da Licença Prévia pelo empreendedor e formalização da Licença de Instalação – cerca de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06 meses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;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Análise e aprovação da Licença de Instalação –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06 meses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;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Instalação do empreendimento, cumprimento das condicionantes da Licença de Instalação e formalização da Licença de Operação – cerca de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02 anos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;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Análise e aprovação da Licença de Operação –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06 meses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Portanto, caso o órgão ambiental cumpra todos os prazos, </a:t>
            </a:r>
            <a:endParaRPr b="0" lang="pt-BR" sz="1800" spc="-1" strike="noStrike">
              <a:latin typeface="Arial"/>
            </a:endParaRPr>
          </a:p>
          <a:p>
            <a:pPr marL="26496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entre o início da elaboração do EIA/RIMA e a obtenção da </a:t>
            </a:r>
            <a:endParaRPr b="0" lang="pt-BR" sz="1800" spc="-1" strike="noStrike">
              <a:latin typeface="Arial"/>
            </a:endParaRPr>
          </a:p>
          <a:p>
            <a:pPr marL="26496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licença de operação temos cerca de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06 anos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</p:txBody>
      </p:sp>
      <p:graphicFrame>
        <p:nvGraphicFramePr>
          <p:cNvPr id="108" name="Table 5"/>
          <p:cNvGraphicFramePr/>
          <p:nvPr/>
        </p:nvGraphicFramePr>
        <p:xfrm>
          <a:off x="7744680" y="3855960"/>
          <a:ext cx="3745440" cy="2004840"/>
        </p:xfrm>
        <a:graphic>
          <a:graphicData uri="http://schemas.openxmlformats.org/drawingml/2006/table">
            <a:tbl>
              <a:tblPr/>
              <a:tblGrid>
                <a:gridCol w="1872720"/>
                <a:gridCol w="1872720"/>
              </a:tblGrid>
              <a:tr h="558360">
                <a:tc gridSpan="2">
                  <a:txBody>
                    <a:bodyPr lIns="9360" rIns="9360" tIns="9360" bIns="0"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Processo de Licenciamento de </a:t>
                      </a:r>
                      <a:r>
                        <a:rPr b="1" lang="pt-BR" sz="18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Mina</a:t>
                      </a:r>
                      <a:r>
                        <a:rPr b="1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no Mundo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289440">
                <a:tc>
                  <a:txBody>
                    <a:bodyPr lIns="9360" rIns="9360" tIns="9360" bIns="0"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País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 lIns="9360" rIns="9360" tIns="9360" bIns="0" anchor="ctr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Tempo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bfbfbf"/>
                    </a:solidFill>
                  </a:tcPr>
                </a:tc>
              </a:tr>
              <a:tr h="289440"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pt-BR" sz="18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Brasil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lnT w="6480">
                      <a:solidFill>
                        <a:srgbClr val="000000"/>
                      </a:solidFill>
                    </a:lnT>
                    <a:noFill/>
                  </a:tcPr>
                </a:tc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pt-BR" sz="1800" spc="-1" strike="noStrike">
                          <a:solidFill>
                            <a:srgbClr val="ff0000"/>
                          </a:solidFill>
                          <a:latin typeface="Calibri"/>
                        </a:rPr>
                        <a:t>5 a 7 anos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lnT w="6480">
                      <a:solidFill>
                        <a:srgbClr val="000000"/>
                      </a:solidFill>
                    </a:lnT>
                    <a:noFill/>
                  </a:tcPr>
                </a:tc>
              </a:tr>
              <a:tr h="289440"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Austrália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noFill/>
                  </a:tcPr>
                </a:tc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1,5 ano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noFill/>
                  </a:tcPr>
                </a:tc>
              </a:tr>
              <a:tr h="289440"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Canadá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noFill/>
                  </a:tcPr>
                </a:tc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 ano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noFill/>
                  </a:tcPr>
                </a:tc>
              </a:tr>
              <a:tr h="288720"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EUA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360" rIns="9360" tIns="9360" bIns="0"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t-BR" sz="18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 a 4 anos</a:t>
                      </a:r>
                      <a:endParaRPr b="0" lang="pt-BR" sz="1800" spc="-1" strike="noStrike">
                        <a:latin typeface="Arial"/>
                      </a:endParaRPr>
                    </a:p>
                  </a:txBody>
                  <a:tcPr marL="9360" marR="9360"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9" name="CustomShape 6"/>
          <p:cNvSpPr/>
          <p:nvPr/>
        </p:nvSpPr>
        <p:spPr>
          <a:xfrm>
            <a:off x="7662600" y="6072840"/>
            <a:ext cx="1170000" cy="30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Calibri"/>
              </a:rPr>
              <a:t>Fonte: ABPM.</a:t>
            </a:r>
            <a:endParaRPr b="0" lang="pt-BR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384120" y="804600"/>
            <a:ext cx="877320" cy="567612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45720" rIns="45720" tIns="91440" bIns="91440" anchor="b">
            <a:normAutofit/>
          </a:bodyPr>
          <a:p>
            <a:pPr algn="ctr">
              <a:lnSpc>
                <a:spcPct val="90000"/>
              </a:lnSpc>
            </a:pPr>
            <a:r>
              <a:rPr b="1" lang="pt-BR" sz="4800" spc="-1" strike="noStrike">
                <a:solidFill>
                  <a:srgbClr val="c00000"/>
                </a:solidFill>
                <a:latin typeface="Calibri"/>
              </a:rPr>
              <a:t>Usina de MG</a:t>
            </a:r>
            <a:endParaRPr b="0" lang="pt-BR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CustomShape 2"/>
          <p:cNvSpPr/>
          <p:nvPr/>
        </p:nvSpPr>
        <p:spPr>
          <a:xfrm>
            <a:off x="1325880" y="804600"/>
            <a:ext cx="10606680" cy="56761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2" name="CustomShape 3"/>
          <p:cNvSpPr/>
          <p:nvPr/>
        </p:nvSpPr>
        <p:spPr>
          <a:xfrm>
            <a:off x="1325880" y="0"/>
            <a:ext cx="10606680" cy="821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4800" spc="-1" strike="noStrike">
                <a:solidFill>
                  <a:srgbClr val="000000"/>
                </a:solidFill>
                <a:latin typeface="Calibri"/>
              </a:rPr>
              <a:t>Estudo de Caso</a:t>
            </a:r>
            <a:endParaRPr b="0" lang="pt-BR" sz="4800" spc="-1" strike="noStrike">
              <a:latin typeface="Arial"/>
            </a:endParaRPr>
          </a:p>
        </p:txBody>
      </p:sp>
      <p:sp>
        <p:nvSpPr>
          <p:cNvPr id="113" name="CustomShape 4"/>
          <p:cNvSpPr/>
          <p:nvPr/>
        </p:nvSpPr>
        <p:spPr>
          <a:xfrm>
            <a:off x="1398960" y="905400"/>
            <a:ext cx="10408680" cy="4664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Em relação aos custos ambientais,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o principal custo oculto diz respeito à ineficiência em torno do processo de licenciamento ambiental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pt-B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Em virtude das especificidades do tema, realizamos um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estudo de caso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a fim de mostrar o substancial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impacto no faturamento</a:t>
            </a:r>
            <a:r>
              <a:rPr b="1" lang="pt-BR" sz="20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de uma empresa por conta da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demora na liberação do licenciamento ambiental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pt-B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Uma usina de Minas Gerais entrou com o pedido de licenciamento ambiental em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agosto de 2008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e seu processo só foi aprovado em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junho de 2018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, ou seja,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dez anos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depois.</a:t>
            </a:r>
            <a:endParaRPr b="0" lang="pt-B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O licenciamento requisitava o aumento da produção de 20.400 para 33.000 de toneladas de cana de açúcar por dia. Um </a:t>
            </a:r>
            <a:r>
              <a:rPr b="1" lang="pt-BR" sz="2000" spc="-1" strike="noStrike">
                <a:solidFill>
                  <a:srgbClr val="ff0000"/>
                </a:solidFill>
                <a:latin typeface="Calibri"/>
              </a:rPr>
              <a:t>aumento de 62% na capacidade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 produtiva.</a:t>
            </a:r>
            <a:endParaRPr b="0" lang="pt-B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extShape 1"/>
          <p:cNvSpPr txBox="1"/>
          <p:nvPr/>
        </p:nvSpPr>
        <p:spPr>
          <a:xfrm>
            <a:off x="384120" y="804600"/>
            <a:ext cx="877320" cy="567612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45720" rIns="45720" tIns="91440" bIns="91440" anchor="b">
            <a:normAutofit/>
          </a:bodyPr>
          <a:p>
            <a:pPr algn="ctr">
              <a:lnSpc>
                <a:spcPct val="90000"/>
              </a:lnSpc>
            </a:pPr>
            <a:r>
              <a:rPr b="1" lang="pt-BR" sz="4800" spc="-1" strike="noStrike">
                <a:solidFill>
                  <a:srgbClr val="c00000"/>
                </a:solidFill>
                <a:latin typeface="Calibri"/>
              </a:rPr>
              <a:t>Usina de MG</a:t>
            </a:r>
            <a:endParaRPr b="0" lang="pt-BR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CustomShape 2"/>
          <p:cNvSpPr/>
          <p:nvPr/>
        </p:nvSpPr>
        <p:spPr>
          <a:xfrm>
            <a:off x="1325880" y="804600"/>
            <a:ext cx="10606680" cy="56761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6" name="CustomShape 3"/>
          <p:cNvSpPr/>
          <p:nvPr/>
        </p:nvSpPr>
        <p:spPr>
          <a:xfrm>
            <a:off x="1325880" y="0"/>
            <a:ext cx="10606680" cy="821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4800" spc="-1" strike="noStrike">
                <a:solidFill>
                  <a:srgbClr val="000000"/>
                </a:solidFill>
                <a:latin typeface="Calibri"/>
              </a:rPr>
              <a:t>Estudo de Caso</a:t>
            </a:r>
            <a:endParaRPr b="0" lang="pt-BR" sz="4800" spc="-1" strike="noStrike">
              <a:latin typeface="Arial"/>
            </a:endParaRPr>
          </a:p>
        </p:txBody>
      </p:sp>
      <p:sp>
        <p:nvSpPr>
          <p:cNvPr id="117" name="CustomShape 4"/>
          <p:cNvSpPr/>
          <p:nvPr/>
        </p:nvSpPr>
        <p:spPr>
          <a:xfrm>
            <a:off x="1509840" y="901800"/>
            <a:ext cx="4119120" cy="420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285840" indent="-28548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A empresa deixou de faturar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3,2 bilhões de reais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(acumulado) no período de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10 anos.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Considerando o tempo médio para a obtenção da licença no Brasil de 6 anos, a empresa começaria a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produzir em 2015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 e teria seu prejuízo reduzido à metade </a:t>
            </a:r>
            <a:r>
              <a:rPr b="0" lang="pt-BR" sz="1800" spc="-1" strike="noStrike">
                <a:solidFill>
                  <a:srgbClr val="ff0000"/>
                </a:solidFill>
                <a:latin typeface="Calibri"/>
              </a:rPr>
              <a:t>(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1,6 bilhões de reais</a:t>
            </a:r>
            <a:r>
              <a:rPr b="0" lang="pt-BR" sz="1800" spc="-1" strike="noStrike">
                <a:solidFill>
                  <a:srgbClr val="ff0000"/>
                </a:solidFill>
                <a:latin typeface="Calibri"/>
              </a:rPr>
              <a:t>)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pt-BR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  <a:p>
            <a:pPr marL="285840" indent="-28548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Em 2016 a receita operacional líquida da usina foi de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1,5 bilhões de reais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. O faturamento não realizado da safra 16/17 representa quase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30%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 desse montante.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118" name="CustomShape 5"/>
          <p:cNvSpPr/>
          <p:nvPr/>
        </p:nvSpPr>
        <p:spPr>
          <a:xfrm>
            <a:off x="5629680" y="1108080"/>
            <a:ext cx="609516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</a:rPr>
              <a:t>Faturamento anual não realizado – Usina de M.G.</a:t>
            </a:r>
            <a:endParaRPr b="0" lang="pt-BR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</a:rPr>
              <a:t>(em R$ milhões)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119" name="CustomShape 6"/>
          <p:cNvSpPr/>
          <p:nvPr/>
        </p:nvSpPr>
        <p:spPr>
          <a:xfrm>
            <a:off x="1499040" y="5415480"/>
            <a:ext cx="1022580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O estado também deixou de arrecadar. Considerando apenas o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ICMS a uma alíquota entre 7% e 18%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, segundo o Siamig, por conta desse aumento de capacidade, Minas Gerais deixou de arrecadar cerca de </a:t>
            </a:r>
            <a:r>
              <a:rPr b="1" lang="pt-BR" sz="1800" spc="-1" strike="noStrike">
                <a:solidFill>
                  <a:srgbClr val="ff0000"/>
                </a:solidFill>
                <a:latin typeface="Calibri"/>
              </a:rPr>
              <a:t>168 milhões de reais</a:t>
            </a:r>
            <a:r>
              <a:rPr b="0" lang="pt-BR" sz="1800" spc="-1" strike="noStrike">
                <a:solidFill>
                  <a:srgbClr val="ff0000"/>
                </a:solidFill>
                <a:latin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no acumulado entre 2009 e 2018.</a:t>
            </a:r>
            <a:endParaRPr b="0" lang="pt-BR" sz="1800" spc="-1" strike="noStrike">
              <a:latin typeface="Arial"/>
            </a:endParaRPr>
          </a:p>
        </p:txBody>
      </p:sp>
      <p:graphicFrame>
        <p:nvGraphicFramePr>
          <p:cNvPr id="120" name="Gráfico 8"/>
          <p:cNvGraphicFramePr/>
          <p:nvPr/>
        </p:nvGraphicFramePr>
        <p:xfrm>
          <a:off x="5629680" y="1477440"/>
          <a:ext cx="6095160" cy="350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21" name="CustomShape 7"/>
          <p:cNvSpPr/>
          <p:nvPr/>
        </p:nvSpPr>
        <p:spPr>
          <a:xfrm>
            <a:off x="5701320" y="4938120"/>
            <a:ext cx="1200600" cy="30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400" spc="-1" strike="noStrike">
                <a:solidFill>
                  <a:srgbClr val="000000"/>
                </a:solidFill>
                <a:latin typeface="Calibri"/>
              </a:rPr>
              <a:t>Fonte: Siamig.</a:t>
            </a:r>
            <a:endParaRPr b="0" lang="pt-BR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</TotalTime>
  <Application>LibreOffice/6.3.4.2$Windows_X86_64 LibreOffice_project/60da17e045e08f1793c57c00ba83cdfce946d0aa</Application>
  <Words>679</Words>
  <Paragraphs>70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2018-07-23T00:58:11Z</dcterms:created>
  <dc:creator>Daniela de Britto Pereira</dc:creator>
  <dc:description/>
  <dc:language>pt-BR</dc:language>
  <cp:lastModifiedBy>Daniela de Britto Pereira</cp:lastModifiedBy>
  <dcterms:modified xsi:type="dcterms:W3CDTF">2021-10-18T14:55:58Z</dcterms:modified>
  <cp:revision>37</cp:revision>
  <dc:subject/>
  <dc:title>CUSTOS REGULATÓRIOS OCULTOS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Widescreen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8</vt:i4>
  </property>
</Properties>
</file>