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49" r:id="rId2"/>
    <p:sldId id="342" r:id="rId3"/>
    <p:sldId id="343" r:id="rId4"/>
    <p:sldId id="271" r:id="rId5"/>
    <p:sldId id="346" r:id="rId6"/>
    <p:sldId id="344" r:id="rId7"/>
    <p:sldId id="276" r:id="rId8"/>
    <p:sldId id="274" r:id="rId9"/>
    <p:sldId id="275" r:id="rId10"/>
    <p:sldId id="278" r:id="rId11"/>
    <p:sldId id="279" r:id="rId12"/>
    <p:sldId id="348" r:id="rId13"/>
    <p:sldId id="340" r:id="rId14"/>
    <p:sldId id="25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Ênfas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Estilo Claro 2 - Ênfas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505E3EF-67EA-436B-97B2-0124C06EBD24}" styleName="Estilo Médio 4 - Ênfas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Estilo Claro 3 - Ênfas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70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A2B46-2CC7-48F8-9DE9-342C6DB62A50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BD1F9-BDEB-480F-8AA4-9F7236A50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192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04207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96760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13417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5325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1015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Inserir valores pagos?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8868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72968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74404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94120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80606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1762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075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38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84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113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7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87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37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42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45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011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A918E-7A8A-4777-BC1B-A0FBCB5DE3C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7F4F3-93CB-4905-A439-A9DAB50A1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5986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18BBF-79ED-4F43-BE3D-A475424A1C5F}" type="datetimeFigureOut">
              <a:rPr lang="pt-BR" smtClean="0"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F4DF-79DF-4D7C-BB5D-AD0FD2ED5B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4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bh.gov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package" Target="../embeddings/Microsoft_Excel_Worksheet1.xlsx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emf"/><Relationship Id="rId5" Type="http://schemas.openxmlformats.org/officeDocument/2006/relationships/package" Target="../embeddings/Microsoft_Excel_Worksheet2.xlsx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emf"/><Relationship Id="rId5" Type="http://schemas.openxmlformats.org/officeDocument/2006/relationships/package" Target="../embeddings/Microsoft_Excel_Worksheet3.xlsx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emf"/><Relationship Id="rId5" Type="http://schemas.openxmlformats.org/officeDocument/2006/relationships/package" Target="../embeddings/Microsoft_Excel_Worksheet4.xlsx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emf"/><Relationship Id="rId5" Type="http://schemas.openxmlformats.org/officeDocument/2006/relationships/package" Target="../embeddings/Microsoft_Excel_Worksheet5.xlsx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8.emf"/><Relationship Id="rId5" Type="http://schemas.openxmlformats.org/officeDocument/2006/relationships/package" Target="../embeddings/Microsoft_Excel_Worksheet6.xlsx"/><Relationship Id="rId4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ouvidoriageral.pbh.gov.br/ta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838200" y="151318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</a:rPr>
              <a:t>Audiência Pública de Prestação de Contas 3º Quadrimestre / 2016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1371600" y="3314952"/>
            <a:ext cx="6400800" cy="8885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2400" smtClean="0">
              <a:solidFill>
                <a:schemeClr val="bg1"/>
              </a:solidFill>
            </a:endParaRPr>
          </a:p>
          <a:p>
            <a:endParaRPr lang="pt-BR" sz="1800" b="1" smtClean="0">
              <a:solidFill>
                <a:schemeClr val="bg1"/>
              </a:solidFill>
            </a:endParaRPr>
          </a:p>
          <a:p>
            <a:r>
              <a:rPr lang="pt-BR" sz="1800" b="1" smtClean="0">
                <a:solidFill>
                  <a:schemeClr val="bg1"/>
                </a:solidFill>
              </a:rPr>
              <a:t>CMBH, 22/02/2017</a:t>
            </a:r>
            <a:endParaRPr lang="pt-B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91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ixaDeTexto 2"/>
          <p:cNvSpPr txBox="1">
            <a:spLocks noChangeArrowheads="1"/>
          </p:cNvSpPr>
          <p:nvPr/>
        </p:nvSpPr>
        <p:spPr bwMode="auto">
          <a:xfrm>
            <a:off x="1043608" y="1268760"/>
            <a:ext cx="7344816" cy="4567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pt-BR" altLang="pt-BR" sz="3200" b="1" dirty="0">
                <a:latin typeface="+mj-lt"/>
              </a:rPr>
              <a:t>EXECUÇÃO </a:t>
            </a:r>
            <a:r>
              <a:rPr lang="pt-BR" altLang="pt-BR" sz="3200" b="1" dirty="0" smtClean="0">
                <a:latin typeface="+mj-lt"/>
              </a:rPr>
              <a:t>ORÇAMENTÁRIA </a:t>
            </a:r>
          </a:p>
          <a:p>
            <a:pPr algn="ctr">
              <a:lnSpc>
                <a:spcPct val="120000"/>
              </a:lnSpc>
            </a:pPr>
            <a:r>
              <a:rPr lang="pt-BR" altLang="pt-BR" sz="3200" b="1" dirty="0" smtClean="0">
                <a:latin typeface="+mj-lt"/>
              </a:rPr>
              <a:t>ATÉ 3º </a:t>
            </a:r>
            <a:r>
              <a:rPr lang="pt-BR" altLang="pt-BR" sz="3200" b="1" dirty="0">
                <a:latin typeface="+mj-lt"/>
              </a:rPr>
              <a:t>QUADRIMESTRE / </a:t>
            </a:r>
            <a:r>
              <a:rPr lang="pt-BR" altLang="pt-BR" sz="3200" b="1" dirty="0" smtClean="0">
                <a:latin typeface="+mj-lt"/>
              </a:rPr>
              <a:t>2016</a:t>
            </a:r>
            <a:endParaRPr lang="pt-BR" altLang="pt-BR" sz="3200" b="1" dirty="0">
              <a:latin typeface="+mj-lt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endParaRPr lang="pt-BR" altLang="pt-BR" b="1" i="1" dirty="0" smtClean="0">
              <a:latin typeface="+mj-lt"/>
            </a:endParaRPr>
          </a:p>
          <a:p>
            <a:endParaRPr lang="pt-BR" altLang="pt-BR" b="1" i="1" dirty="0" smtClean="0">
              <a:latin typeface="+mj-lt"/>
            </a:endParaRPr>
          </a:p>
          <a:p>
            <a:endParaRPr lang="pt-BR" altLang="pt-BR" b="1" i="1" dirty="0" smtClean="0">
              <a:latin typeface="+mj-lt"/>
            </a:endParaRPr>
          </a:p>
          <a:p>
            <a:pPr algn="just"/>
            <a:r>
              <a:rPr lang="pt-BR" altLang="pt-BR" sz="1600" i="1" dirty="0" smtClean="0">
                <a:latin typeface="+mj-lt"/>
              </a:rPr>
              <a:t>Fonte:</a:t>
            </a:r>
          </a:p>
          <a:p>
            <a:pPr algn="just">
              <a:buFont typeface="Arial" pitchFamily="34" charset="0"/>
              <a:buChar char="•"/>
            </a:pPr>
            <a:r>
              <a:rPr lang="pt-BR" altLang="pt-BR" sz="1600" i="1" dirty="0" smtClean="0">
                <a:latin typeface="+mj-lt"/>
              </a:rPr>
              <a:t> </a:t>
            </a:r>
            <a:r>
              <a:rPr lang="pt-BR" altLang="pt-BR" sz="1600" i="1" dirty="0">
                <a:latin typeface="+mj-lt"/>
              </a:rPr>
              <a:t>Relatórios da Execução </a:t>
            </a:r>
            <a:r>
              <a:rPr lang="pt-BR" altLang="pt-BR" sz="1600" i="1" dirty="0" smtClean="0">
                <a:latin typeface="+mj-lt"/>
              </a:rPr>
              <a:t>Orçamentária do Sistema Orçamentário e Financeiro – SOF;</a:t>
            </a:r>
          </a:p>
          <a:p>
            <a:pPr algn="just">
              <a:buFont typeface="Arial" pitchFamily="34" charset="0"/>
              <a:buChar char="•"/>
            </a:pPr>
            <a:r>
              <a:rPr lang="pt-BR" altLang="pt-BR" sz="1600" i="1" dirty="0" smtClean="0"/>
              <a:t> </a:t>
            </a:r>
            <a:r>
              <a:rPr lang="pt-BR" altLang="pt-BR" sz="1600" i="1" dirty="0" smtClean="0">
                <a:latin typeface="+mj-lt"/>
              </a:rPr>
              <a:t>Relatórios da Execução Orçamentária e de Gestão Fiscal publicados no DOM, em 31/01/17.</a:t>
            </a:r>
          </a:p>
          <a:p>
            <a:pPr algn="ctr"/>
            <a:r>
              <a:rPr lang="pt-BR" altLang="pt-BR" sz="1600" i="1" dirty="0" smtClean="0">
                <a:latin typeface="+mn-lt"/>
              </a:rPr>
              <a:t>Disponíveis em </a:t>
            </a:r>
            <a:r>
              <a:rPr lang="pt-BR" altLang="pt-BR" sz="1600" i="1" dirty="0" smtClean="0">
                <a:latin typeface="+mn-lt"/>
                <a:hlinkClick r:id="rId3"/>
              </a:rPr>
              <a:t>http://www.pbh.gov.br</a:t>
            </a:r>
            <a:r>
              <a:rPr lang="pt-BR" altLang="pt-BR" sz="1600" i="1" dirty="0" smtClean="0">
                <a:latin typeface="+mn-lt"/>
              </a:rPr>
              <a:t> link Contas Públicas desde 01/02/17.</a:t>
            </a:r>
            <a:endParaRPr lang="pt-BR" altLang="pt-BR" sz="1600" i="1" dirty="0" smtClean="0">
              <a:latin typeface="+mj-lt"/>
            </a:endParaRPr>
          </a:p>
          <a:p>
            <a:pPr algn="just"/>
            <a:r>
              <a:rPr lang="pt-BR" altLang="pt-BR" sz="1600" i="1" dirty="0" smtClean="0">
                <a:latin typeface="+mj-lt"/>
              </a:rPr>
              <a:t>		</a:t>
            </a:r>
          </a:p>
          <a:p>
            <a:pPr algn="just"/>
            <a:r>
              <a:rPr lang="pt-BR" altLang="pt-BR" sz="1600" i="1" dirty="0" smtClean="0">
                <a:latin typeface="+mj-lt"/>
              </a:rPr>
              <a:t>		</a:t>
            </a:r>
            <a:endParaRPr lang="pt-BR" altLang="pt-BR" sz="16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371276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19672" y="1916113"/>
            <a:ext cx="6047953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sz="3600" b="1" dirty="0">
                <a:latin typeface="+mj-lt"/>
              </a:rPr>
              <a:t>RECEITAS/ </a:t>
            </a:r>
            <a:r>
              <a:rPr lang="pt-BR" altLang="pt-BR" sz="3600" b="1" dirty="0" smtClean="0">
                <a:latin typeface="+mj-lt"/>
              </a:rPr>
              <a:t>3º </a:t>
            </a:r>
            <a:r>
              <a:rPr lang="pt-BR" altLang="pt-BR" sz="3600" b="1" dirty="0" err="1" smtClean="0">
                <a:latin typeface="+mj-lt"/>
              </a:rPr>
              <a:t>Quad</a:t>
            </a:r>
            <a:r>
              <a:rPr lang="pt-BR" altLang="pt-BR" sz="3600" b="1" dirty="0" smtClean="0">
                <a:latin typeface="+mj-lt"/>
              </a:rPr>
              <a:t>. 2016</a:t>
            </a:r>
            <a:endParaRPr lang="pt-BR" altLang="pt-BR" sz="3600" b="1" dirty="0">
              <a:latin typeface="+mj-lt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709040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935596" y="5766369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659004" y="1027490"/>
            <a:ext cx="9450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12"/>
          <p:cNvSpPr/>
          <p:nvPr/>
        </p:nvSpPr>
        <p:spPr>
          <a:xfrm>
            <a:off x="467544" y="272842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Comparativo entre Receita Estimada na LOA e Realizada </a:t>
            </a:r>
          </a:p>
          <a:p>
            <a:pPr algn="ctr"/>
            <a:r>
              <a:rPr lang="pt-BR" sz="2000" b="1" dirty="0" smtClean="0"/>
              <a:t>até o 3º </a:t>
            </a:r>
            <a:r>
              <a:rPr lang="pt-BR" sz="2000" b="1" dirty="0" err="1" smtClean="0"/>
              <a:t>Quad</a:t>
            </a:r>
            <a:r>
              <a:rPr lang="pt-BR" sz="2000" b="1" dirty="0" smtClean="0"/>
              <a:t>./2016</a:t>
            </a:r>
            <a:endParaRPr lang="pt-BR" altLang="pt-BR" sz="2000" b="1" dirty="0" smtClean="0"/>
          </a:p>
        </p:txBody>
      </p:sp>
      <p:graphicFrame>
        <p:nvGraphicFramePr>
          <p:cNvPr id="11" name="Obje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3451207"/>
              </p:ext>
            </p:extLst>
          </p:nvPr>
        </p:nvGraphicFramePr>
        <p:xfrm>
          <a:off x="1115616" y="1400175"/>
          <a:ext cx="6912768" cy="4206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Worksheet" r:id="rId5" imgW="6438933" imgH="4057710" progId="Excel.Sheet.12">
                  <p:embed/>
                </p:oleObj>
              </mc:Choice>
              <mc:Fallback>
                <p:oleObj name="Worksheet" r:id="rId5" imgW="6438933" imgH="405771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15616" y="1400175"/>
                        <a:ext cx="6912768" cy="42069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526618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1005502" y="5755938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7659004" y="1139225"/>
            <a:ext cx="9450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1052736"/>
            <a:ext cx="8064500" cy="0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12"/>
          <p:cNvSpPr/>
          <p:nvPr/>
        </p:nvSpPr>
        <p:spPr>
          <a:xfrm>
            <a:off x="467544" y="272842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Comparativo entre Receita Realizada em 2015 e </a:t>
            </a:r>
          </a:p>
          <a:p>
            <a:pPr algn="ctr"/>
            <a:r>
              <a:rPr lang="pt-BR" sz="2000" b="1" dirty="0" smtClean="0"/>
              <a:t>Receita Realizada em 2016</a:t>
            </a:r>
            <a:endParaRPr lang="pt-BR" altLang="pt-BR" sz="2000" b="1" dirty="0" smtClean="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3112138"/>
              </p:ext>
            </p:extLst>
          </p:nvPr>
        </p:nvGraphicFramePr>
        <p:xfrm>
          <a:off x="1187624" y="1569130"/>
          <a:ext cx="6934184" cy="40795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Worksheet" r:id="rId5" imgW="6524616" imgH="3838572" progId="Excel.Sheet.12">
                  <p:embed/>
                </p:oleObj>
              </mc:Choice>
              <mc:Fallback>
                <p:oleObj name="Worksheet" r:id="rId5" imgW="6524616" imgH="383857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87624" y="1569130"/>
                        <a:ext cx="6934184" cy="40795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772797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/>
          <p:cNvCxnSpPr/>
          <p:nvPr/>
        </p:nvCxnSpPr>
        <p:spPr>
          <a:xfrm>
            <a:off x="611560" y="2780928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1619672" y="1916113"/>
            <a:ext cx="6047953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sz="3600" b="1" dirty="0"/>
              <a:t>DESPESAS/ 3º </a:t>
            </a:r>
            <a:r>
              <a:rPr lang="pt-BR" altLang="pt-BR" sz="3600" b="1" dirty="0" err="1"/>
              <a:t>Quad</a:t>
            </a:r>
            <a:r>
              <a:rPr lang="pt-BR" altLang="pt-BR" sz="3600" b="1" dirty="0"/>
              <a:t>. 2016</a:t>
            </a: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3200" b="1" dirty="0"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pt-BR" altLang="pt-BR" sz="1600" b="1" dirty="0">
              <a:latin typeface="Century Gothic" pitchFamily="34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611560" y="2852936"/>
            <a:ext cx="8064500" cy="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548247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7812360" y="836712"/>
            <a:ext cx="11156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171450" y="5934075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9" name="Conector reto 8"/>
          <p:cNvCxnSpPr/>
          <p:nvPr/>
        </p:nvCxnSpPr>
        <p:spPr>
          <a:xfrm>
            <a:off x="467544" y="836712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755576" y="109081"/>
            <a:ext cx="73448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Despesas por Função de Governo – Comparativo entre </a:t>
            </a:r>
          </a:p>
          <a:p>
            <a:pPr algn="ctr"/>
            <a:r>
              <a:rPr lang="pt-BR" sz="2000" b="1" dirty="0" smtClean="0"/>
              <a:t>Valores </a:t>
            </a:r>
            <a:r>
              <a:rPr lang="pt-BR" sz="2000" b="1" dirty="0"/>
              <a:t>Aprovados na LOA/2016 </a:t>
            </a:r>
            <a:r>
              <a:rPr lang="pt-BR" sz="2000" b="1" dirty="0" smtClean="0"/>
              <a:t>e Empenhados e Liquidados/2016 	</a:t>
            </a:r>
            <a:r>
              <a:rPr lang="pt-BR" b="1" dirty="0" smtClean="0"/>
              <a:t>						</a:t>
            </a:r>
          </a:p>
        </p:txBody>
      </p:sp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2519655"/>
              </p:ext>
            </p:extLst>
          </p:nvPr>
        </p:nvGraphicFramePr>
        <p:xfrm>
          <a:off x="171450" y="923925"/>
          <a:ext cx="8801100" cy="501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Worksheet" r:id="rId5" imgW="8801250" imgH="5010276" progId="Excel.Sheet.12">
                  <p:embed/>
                </p:oleObj>
              </mc:Choice>
              <mc:Fallback>
                <p:oleObj name="Worksheet" r:id="rId5" imgW="8801250" imgH="501027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923925"/>
                        <a:ext cx="8801100" cy="5010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755750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7884368" y="1196752"/>
            <a:ext cx="10081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918313" y="4780165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1043608" y="188640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Comparativo entre Despesa Fixada e Empenhada </a:t>
            </a:r>
          </a:p>
          <a:p>
            <a:pPr algn="ctr"/>
            <a:r>
              <a:rPr lang="pt-BR" sz="2000" b="1" dirty="0" smtClean="0"/>
              <a:t>até o 3º Quadrimestre/16 por Categoria Econômica</a:t>
            </a:r>
            <a:endParaRPr lang="pt-BR" altLang="pt-BR" sz="1200" b="1" dirty="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7323733"/>
              </p:ext>
            </p:extLst>
          </p:nvPr>
        </p:nvGraphicFramePr>
        <p:xfrm>
          <a:off x="899592" y="1772816"/>
          <a:ext cx="7457649" cy="280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Worksheet" r:id="rId5" imgW="7277041" imgH="2600395" progId="Excel.Sheet.12">
                  <p:embed/>
                </p:oleObj>
              </mc:Choice>
              <mc:Fallback>
                <p:oleObj name="Worksheet" r:id="rId5" imgW="7277041" imgH="260039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99592" y="1772816"/>
                        <a:ext cx="7457649" cy="2808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163741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7884368" y="1196752"/>
            <a:ext cx="10081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Em R$ 1,00</a:t>
            </a:r>
            <a:endParaRPr lang="pt-BR" sz="1050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826548" y="4705077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539552" y="1052736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657308" y="266746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Comparativo entre Despesa Empenhada em 2016 e Empenhada em 2015 por Categoria Econômica</a:t>
            </a:r>
            <a:endParaRPr lang="pt-BR" altLang="pt-BR" sz="1200" b="1" dirty="0"/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5008729"/>
              </p:ext>
            </p:extLst>
          </p:nvPr>
        </p:nvGraphicFramePr>
        <p:xfrm>
          <a:off x="853844" y="2058670"/>
          <a:ext cx="7629525" cy="25683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Worksheet" r:id="rId5" imgW="7629611" imgH="2400340" progId="Excel.Sheet.12">
                  <p:embed/>
                </p:oleObj>
              </mc:Choice>
              <mc:Fallback>
                <p:oleObj name="Worksheet" r:id="rId5" imgW="7629611" imgH="240034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53844" y="2058670"/>
                        <a:ext cx="7629525" cy="25683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979966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638261"/>
              </p:ext>
            </p:extLst>
          </p:nvPr>
        </p:nvGraphicFramePr>
        <p:xfrm>
          <a:off x="1475656" y="476672"/>
          <a:ext cx="6048672" cy="54762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414572"/>
                <a:gridCol w="2634100"/>
              </a:tblGrid>
              <a:tr h="526382">
                <a:tc gridSpan="2"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INDICADORES</a:t>
                      </a:r>
                      <a:r>
                        <a:rPr lang="pt-BR" baseline="0" dirty="0" smtClean="0"/>
                        <a:t> DE RESPONSABILIDADE FISCAL</a:t>
                      </a:r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u="none" strike="noStrike" dirty="0" smtClean="0"/>
                        <a:t>RELAÇÃO DESPESA DE PESSOAL / RECEITA CORRENTE LÍQUIDA</a:t>
                      </a:r>
                    </a:p>
                    <a:p>
                      <a:pPr algn="ctr"/>
                      <a:r>
                        <a:rPr lang="pt-BR" sz="1200" b="1" dirty="0" smtClean="0"/>
                        <a:t>PODER EXECUTIVO</a:t>
                      </a:r>
                      <a:endParaRPr lang="pt-BR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Jan/2016 – Dez/2016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u="none" strike="noStrike" kern="1200" dirty="0" smtClean="0"/>
                        <a:t>PERCENTUAL </a:t>
                      </a:r>
                      <a:r>
                        <a:rPr lang="pt-BR" sz="1100" u="none" strike="noStrike" kern="1200" dirty="0"/>
                        <a:t>DE APLICAÇÃO</a:t>
                      </a:r>
                      <a:endParaRPr lang="pt-BR" sz="11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>
                          <a:effectLst/>
                        </a:rPr>
                        <a:t>39,64%</a:t>
                      </a:r>
                      <a:endParaRPr lang="pt-BR" sz="1100" b="1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/>
                        <a:t>LIMITE PRUDENCIAL</a:t>
                      </a:r>
                      <a:endParaRPr lang="pt-BR" sz="11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/>
                        <a:t>51,30%</a:t>
                      </a:r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/>
                        <a:t>LIMITE MÁXIMO</a:t>
                      </a:r>
                      <a:endParaRPr lang="pt-BR" sz="1100" b="0" i="0" u="none" strike="noStrike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/>
                        <a:t>54,00%</a:t>
                      </a:r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41337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u="none" strike="noStrike" dirty="0" smtClean="0"/>
                        <a:t>RELAÇÃO DÍVIDA FUNDADA / RECEITA CORRENTE LÍQUIDA</a:t>
                      </a:r>
                      <a:endParaRPr lang="pt-BR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/>
                        <a:t>3º. QUAD 2016</a:t>
                      </a:r>
                      <a:endParaRPr lang="pt-BR" sz="1100" b="1" i="0" u="none" strike="noStrik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/>
                        <a:t> SALDO </a:t>
                      </a:r>
                      <a:r>
                        <a:rPr lang="pt-BR" sz="1100" u="none" strike="noStrike" dirty="0"/>
                        <a:t>DEVEDOR</a:t>
                      </a:r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/>
                        <a:t>32,23%</a:t>
                      </a:r>
                      <a:endParaRPr lang="pt-BR" sz="11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/>
                        <a:t>LIMITE 90%</a:t>
                      </a:r>
                      <a:endParaRPr lang="pt-BR" sz="11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/>
                        <a:t>108,00%</a:t>
                      </a:r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/>
                        <a:t>LIMITE MÁXIMO</a:t>
                      </a:r>
                      <a:endParaRPr lang="pt-BR" sz="11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/>
                        <a:t>120,00%</a:t>
                      </a:r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200" b="1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OPERAÇÕES DE CRÉDITO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latin typeface="+mn-lt"/>
                        </a:rPr>
                        <a:t>OPERAÇÕES</a:t>
                      </a:r>
                      <a:r>
                        <a:rPr lang="pt-BR" sz="1100" b="0" i="0" u="none" strike="noStrike" baseline="0" dirty="0" smtClean="0">
                          <a:latin typeface="+mn-lt"/>
                        </a:rPr>
                        <a:t> DE CRÉDITO INTERNAS E EXTERNAS</a:t>
                      </a:r>
                      <a:endParaRPr lang="pt-BR" sz="11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1,30%</a:t>
                      </a:r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latin typeface="+mn-lt"/>
                        </a:rPr>
                        <a:t>LIMITE</a:t>
                      </a:r>
                      <a:r>
                        <a:rPr lang="pt-BR" sz="1100" b="0" i="0" u="none" strike="noStrike" baseline="0" dirty="0" smtClean="0">
                          <a:latin typeface="+mn-lt"/>
                        </a:rPr>
                        <a:t> MÁXIMO</a:t>
                      </a:r>
                      <a:endParaRPr lang="pt-BR" sz="11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16%</a:t>
                      </a:r>
                      <a:endParaRPr lang="pt-BR" sz="11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1403648" y="5953157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Relatório Resumido da Execução Orçamentária</a:t>
            </a:r>
            <a:endParaRPr lang="pt-BR" sz="1000" i="1" dirty="0"/>
          </a:p>
        </p:txBody>
      </p:sp>
    </p:spTree>
    <p:extLst>
      <p:ext uri="{BB962C8B-B14F-4D97-AF65-F5344CB8AC3E}">
        <p14:creationId xmlns:p14="http://schemas.microsoft.com/office/powerpoint/2010/main" val="410714411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534572"/>
              </p:ext>
            </p:extLst>
          </p:nvPr>
        </p:nvGraphicFramePr>
        <p:xfrm>
          <a:off x="1631081" y="620688"/>
          <a:ext cx="5892739" cy="532312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326546"/>
                <a:gridCol w="2566193"/>
              </a:tblGrid>
              <a:tr h="558278">
                <a:tc gridSpan="2"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ÍNDICES CONSTITUCIONAIS</a:t>
                      </a:r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93311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 smtClean="0"/>
                        <a:t>Despesas com Ações e Serviços Públicos</a:t>
                      </a:r>
                      <a:r>
                        <a:rPr lang="pt-BR" sz="1400" b="1" u="none" strike="noStrike" baseline="0" dirty="0" smtClean="0"/>
                        <a:t> de S</a:t>
                      </a:r>
                      <a:r>
                        <a:rPr lang="pt-BR" sz="1400" b="1" u="none" strike="noStrike" dirty="0" smtClean="0"/>
                        <a:t>aúde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93311">
                <a:tc>
                  <a:txBody>
                    <a:bodyPr/>
                    <a:lstStyle/>
                    <a:p>
                      <a:pPr algn="ctr" fontAlgn="b"/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3º. QUAD 2016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393311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200" u="none" strike="noStrike" kern="1200" dirty="0" smtClean="0"/>
                        <a:t>Percentual Mínimo Legal a ser Aplicado</a:t>
                      </a:r>
                      <a:endParaRPr lang="pt-BR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>
                          <a:effectLst/>
                        </a:rPr>
                        <a:t>15,00%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93311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200" u="none" strike="noStrike" kern="1200" dirty="0" smtClean="0"/>
                        <a:t>Empenhado</a:t>
                      </a:r>
                      <a:endParaRPr lang="pt-BR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>
                          <a:effectLst/>
                        </a:rPr>
                        <a:t>22,33%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9331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Liquidado</a:t>
                      </a:r>
                      <a:endParaRPr lang="pt-BR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22,04%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9331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Pago</a:t>
                      </a:r>
                      <a:endParaRPr lang="pt-BR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22,02%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43842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400" b="1" u="none" strike="noStrike" dirty="0" smtClean="0"/>
                        <a:t>Despesas com Manutenção e Desenvolvimento do Ensino</a:t>
                      </a:r>
                      <a:endParaRPr lang="pt-BR" sz="14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93311">
                <a:tc>
                  <a:txBody>
                    <a:bodyPr/>
                    <a:lstStyle/>
                    <a:p>
                      <a:pPr algn="ctr" fontAlgn="b"/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3º. QUAD 2016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93311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u="none" strike="noStrike" kern="1200" dirty="0" smtClean="0"/>
                        <a:t>Percentual Mínimo Legal a ser Aplicado</a:t>
                      </a:r>
                      <a:endParaRPr lang="pt-BR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25,00%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93311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200" u="none" strike="noStrike" kern="1200" dirty="0" smtClean="0"/>
                        <a:t>Empenhado</a:t>
                      </a:r>
                      <a:endParaRPr lang="pt-BR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25,78%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9331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Liquidado</a:t>
                      </a:r>
                      <a:endParaRPr lang="pt-BR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25,43%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9331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Pago</a:t>
                      </a:r>
                      <a:endParaRPr lang="pt-BR" sz="12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u="none" strike="noStrike" dirty="0" smtClean="0"/>
                        <a:t>24,74%</a:t>
                      </a:r>
                      <a:endParaRPr lang="pt-BR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1475656" y="5959176"/>
            <a:ext cx="3240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SOF – Sistema Orçamentário e Financeiro da PBH</a:t>
            </a:r>
            <a:endParaRPr lang="pt-BR" sz="1000" i="1" dirty="0"/>
          </a:p>
        </p:txBody>
      </p:sp>
    </p:spTree>
    <p:extLst>
      <p:ext uri="{BB962C8B-B14F-4D97-AF65-F5344CB8AC3E}">
        <p14:creationId xmlns:p14="http://schemas.microsoft.com/office/powerpoint/2010/main" val="262758769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76375" y="4293096"/>
            <a:ext cx="48490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i="1" dirty="0" smtClean="0"/>
              <a:t>Fonte: Relatório de Gestão Fiscal – 3º Quadrimestre/2016</a:t>
            </a:r>
            <a:endParaRPr lang="pt-BR" sz="1000" i="1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539552" y="980728"/>
            <a:ext cx="8064500" cy="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tângulo 4"/>
          <p:cNvSpPr/>
          <p:nvPr/>
        </p:nvSpPr>
        <p:spPr>
          <a:xfrm>
            <a:off x="1043608" y="188640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Demonstrativo da Disponibilidade de Caixa e dos </a:t>
            </a:r>
          </a:p>
          <a:p>
            <a:pPr algn="ctr"/>
            <a:r>
              <a:rPr lang="pt-BR" sz="2000" b="1" dirty="0" smtClean="0"/>
              <a:t>Restos a Pagar - Executivo</a:t>
            </a:r>
            <a:endParaRPr lang="pt-BR" altLang="pt-BR" sz="1200" b="1" dirty="0"/>
          </a:p>
        </p:txBody>
      </p:sp>
      <p:graphicFrame>
        <p:nvGraphicFramePr>
          <p:cNvPr id="7" name="Obje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5386109"/>
              </p:ext>
            </p:extLst>
          </p:nvPr>
        </p:nvGraphicFramePr>
        <p:xfrm>
          <a:off x="1476375" y="2216868"/>
          <a:ext cx="6696025" cy="1916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Worksheet" r:id="rId5" imgW="5391059" imgH="1343134" progId="Excel.Sheet.12">
                  <p:embed/>
                </p:oleObj>
              </mc:Choice>
              <mc:Fallback>
                <p:oleObj name="Worksheet" r:id="rId5" imgW="5391059" imgH="134313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76375" y="2216868"/>
                        <a:ext cx="6696025" cy="19169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435411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b="1" dirty="0" smtClean="0"/>
              <a:t>Contatos Ouvidoria do Município</a:t>
            </a:r>
            <a:endParaRPr lang="pt-BR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484784"/>
            <a:ext cx="4328716" cy="257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982019" y="4581128"/>
            <a:ext cx="729302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pt-BR" dirty="0" smtClean="0"/>
              <a:t> </a:t>
            </a:r>
            <a:r>
              <a:rPr lang="pt-BR" sz="2000" dirty="0" smtClean="0"/>
              <a:t>Sítio eletrônico: </a:t>
            </a:r>
            <a:r>
              <a:rPr lang="pt-BR" sz="2000" b="1" u="sng" dirty="0" smtClean="0">
                <a:hlinkClick r:id="rId3"/>
              </a:rPr>
              <a:t>http://ouvidoriageral.pbh.gov.br/tag</a:t>
            </a:r>
            <a:r>
              <a:rPr lang="pt-BR" sz="2000" u="sng" dirty="0" smtClean="0"/>
              <a:t>.</a:t>
            </a:r>
            <a:endParaRPr lang="pt-BR" sz="2000" dirty="0" smtClean="0"/>
          </a:p>
          <a:p>
            <a:pPr>
              <a:buFontTx/>
              <a:buChar char="-"/>
            </a:pPr>
            <a:r>
              <a:rPr lang="pt-BR" sz="2000" dirty="0" smtClean="0"/>
              <a:t> Telefone: disque 156</a:t>
            </a:r>
          </a:p>
          <a:p>
            <a:pPr>
              <a:buFontTx/>
              <a:buChar char="-"/>
            </a:pPr>
            <a:r>
              <a:rPr lang="pt-BR" sz="2000" dirty="0" smtClean="0"/>
              <a:t> Presencial: Av. Santos Dumont, 363 – Centro – </a:t>
            </a:r>
            <a:r>
              <a:rPr lang="pt-BR" dirty="0" smtClean="0"/>
              <a:t>de 8h às 18 h</a:t>
            </a:r>
            <a:endParaRPr lang="pt-BR" sz="2000" dirty="0" smtClean="0"/>
          </a:p>
          <a:p>
            <a:pPr>
              <a:buFontTx/>
              <a:buChar char="-"/>
            </a:pPr>
            <a:endParaRPr lang="pt-BR" dirty="0"/>
          </a:p>
        </p:txBody>
      </p:sp>
      <p:pic>
        <p:nvPicPr>
          <p:cNvPr id="1032" name="Picture 8" descr="http://portalpbh.pbh.gov.br/pbh/ecp/images.do?evento=imagem&amp;urlPlc=icone_ouvidor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1979" y="4510966"/>
            <a:ext cx="443483" cy="432113"/>
          </a:xfrm>
          <a:prstGeom prst="rect">
            <a:avLst/>
          </a:prstGeom>
          <a:noFill/>
        </p:spPr>
      </p:pic>
      <p:pic>
        <p:nvPicPr>
          <p:cNvPr id="1034" name="Picture 10" descr="http://portalpbh.pbh.gov.br/pbh/ecp/images.do?evento=imagem&amp;urlPlc=Icone_telefone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5467" y="4869160"/>
            <a:ext cx="432048" cy="432048"/>
          </a:xfrm>
          <a:prstGeom prst="rect">
            <a:avLst/>
          </a:prstGeom>
          <a:noFill/>
        </p:spPr>
      </p:pic>
      <p:pic>
        <p:nvPicPr>
          <p:cNvPr id="1036" name="Picture 12" descr="http://portalpbh.pbh.gov.br/pbh/ecp/images.do?evento=imagem&amp;urlPlc=bh_resolve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5301208"/>
            <a:ext cx="938411" cy="2478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123426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6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247</TotalTime>
  <Words>427</Words>
  <Application>Microsoft Office PowerPoint</Application>
  <PresentationFormat>Apresentação na tela (4:3)</PresentationFormat>
  <Paragraphs>104</Paragraphs>
  <Slides>14</Slides>
  <Notes>11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6" baseType="lpstr">
      <vt:lpstr>Tema do Office</vt:lpstr>
      <vt:lpstr>Worksheet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Contatos Ouvidoria do Município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Breno | Perfil252</dc:creator>
  <cp:lastModifiedBy>miguel</cp:lastModifiedBy>
  <cp:revision>35</cp:revision>
  <dcterms:created xsi:type="dcterms:W3CDTF">2017-02-07T13:32:31Z</dcterms:created>
  <dcterms:modified xsi:type="dcterms:W3CDTF">2017-02-22T16:44:59Z</dcterms:modified>
</cp:coreProperties>
</file>