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9" r:id="rId13"/>
    <p:sldId id="270" r:id="rId14"/>
    <p:sldId id="271" r:id="rId15"/>
    <p:sldId id="272" r:id="rId16"/>
    <p:sldId id="273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20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73E2DCE-2EFC-4207-B982-75672DA9BC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57D97F41-F753-49E0-87D3-E28C3370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F15AED1F-B20C-4694-8B64-1E3C845A0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31401CA9-7DE8-4804-82BC-9BBA60EB8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BF5C4AAC-A9D3-4374-84BA-706360B6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7715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6EE8EED-9053-470E-9436-3850597BE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2DFD7429-05DA-45A7-BC20-89704948A1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B65D3E26-1410-42C8-B103-FBC279E9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5B88420F-6089-4C1E-A7D0-94655BD1C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B78BEA03-92FB-490B-970D-B81E811B8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975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795CD3F-D775-491A-BB68-83EA39A92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7C77B680-2DA4-4FA6-BDBC-29CB7B8CA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7BB54CD0-06DC-47AB-8F52-51C8500A6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D203FF73-F0C8-4A69-9428-CD1AF6064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C5C8B1C9-ABE0-483A-B46B-86CA3963C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3167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975B804-28A3-42D0-A8AF-C4944A192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FCCB784B-2D96-4687-8893-54F41F0141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56AFB72C-4FB4-4507-B38B-7E4058B56E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3C20D2D2-BBB2-40A1-AA21-5F4ECD90E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3941F22-7BC8-4001-BBF1-2879BC330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373E14BB-9931-47EF-9C03-62D5E4349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254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01D7BFB-A005-4553-B8F2-B9CED13E6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C0EAE21A-D791-4295-849C-4C99DBE10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B8AF0CDF-D326-4D25-B5C7-22374A167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="" xmlns:a16="http://schemas.microsoft.com/office/drawing/2014/main" id="{8DE0D992-805C-4A9F-886C-327BE64F87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="" xmlns:a16="http://schemas.microsoft.com/office/drawing/2014/main" id="{DD8D785E-32DB-4A90-84ED-BD623866AD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="" xmlns:a16="http://schemas.microsoft.com/office/drawing/2014/main" id="{C2F476DF-AFB2-4D7B-B83F-FD6233721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="" xmlns:a16="http://schemas.microsoft.com/office/drawing/2014/main" id="{B7C840E5-4463-46A1-B7CB-D97CE313C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="" xmlns:a16="http://schemas.microsoft.com/office/drawing/2014/main" id="{76E830AC-8D7C-4B4E-AD4F-3326F4EE1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9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1A8F2F1-5944-481A-B005-9C415F2A9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="" xmlns:a16="http://schemas.microsoft.com/office/drawing/2014/main" id="{5C13A464-7E0A-498F-B26C-3A2122BA6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="" xmlns:a16="http://schemas.microsoft.com/office/drawing/2014/main" id="{D1D2BD99-94A0-46E4-8FCE-91C80AF34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="" xmlns:a16="http://schemas.microsoft.com/office/drawing/2014/main" id="{44366DBC-A416-4597-85B9-B1EAA5B97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354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="" xmlns:a16="http://schemas.microsoft.com/office/drawing/2014/main" id="{B9A10F93-8B4B-4AFE-9B16-44FFBD117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="" xmlns:a16="http://schemas.microsoft.com/office/drawing/2014/main" id="{56F867F2-D677-4C1F-B3EC-73151DEF0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BAAD9852-EDD2-4653-AF2B-0176BA3A4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547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2B9F83B-0436-4738-977C-B052E204A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F86871B7-B68C-4C06-B1BD-93A99F414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07D40352-6B2E-4474-B797-CAAFCA840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2FA66928-10C6-4424-BBAF-292D11E9A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788999F-0EF7-4D81-897D-ADBE0AEC8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E0EE0879-3576-42F2-B552-6B11B2F12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163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392FFF8-7C0C-4E61-B4BB-118B6D67D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1B428884-577F-4C01-9613-3D87E335E6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0C61A271-425B-4CC6-B592-7FC4AE580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6B4395F0-93C0-44E9-A2E3-21A8EEEFA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79253C95-4B8A-4922-80DA-0BA3233F1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682E27A9-E02F-4F92-9185-9142902EF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863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27608D1-AFB4-4D3A-B240-461EAE573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114F95A4-2E51-49C3-8E39-6DF038C8E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4C4E8594-E568-4058-989C-C07FF2BF1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F73D3F2D-A604-4188-9A12-529C3133E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210BF519-B30E-4FED-8050-04930C3D1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5858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B71345F0-3A56-485A-8E94-CAB5F1A702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E2736B16-61F3-47F9-9457-F48A8A241C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7C52D50F-1A81-48EC-BCF3-AAAEFD98F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77679D7E-6255-4731-BC45-872E53A5D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EC03274B-2317-497B-BC59-588F97AB4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484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="" xmlns:a16="http://schemas.microsoft.com/office/drawing/2014/main" id="{167DCF41-AB9B-4923-88CB-2A9C9D7C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C9E9D86D-EBB0-48AE-A30F-1AC7E6EBE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C12510FB-7917-4F8B-A9A2-DA0B1BA2D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A3630-4DAC-4366-A6B9-986DF91D3B30}" type="datetimeFigureOut">
              <a:rPr lang="pt-BR" smtClean="0"/>
              <a:t>22/09/2021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EDE414CE-C2DF-4660-86B6-5E887987D9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2AA9E618-E813-49BB-88ED-8499990F68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3C686-105D-4798-B0DD-88F679F186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494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03DBD301-A8D4-4D8A-95C8-7630E787B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30" y="80495"/>
            <a:ext cx="6744641" cy="669701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0B61B2E4-DA5E-42B2-B97E-D782B6B17D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9676" y="1652339"/>
            <a:ext cx="6582694" cy="3553321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="" xmlns:a16="http://schemas.microsoft.com/office/drawing/2014/main" id="{6C1DB805-16E5-4A57-8E6B-5BF83C071CC4}"/>
              </a:ext>
            </a:extLst>
          </p:cNvPr>
          <p:cNvSpPr/>
          <p:nvPr/>
        </p:nvSpPr>
        <p:spPr>
          <a:xfrm>
            <a:off x="5584874" y="1652339"/>
            <a:ext cx="6049108" cy="1287809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95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CEB7915-6030-4F95-93FC-BB0A648B50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1600" dirty="0"/>
              <a:t>Planilha </a:t>
            </a:r>
            <a:r>
              <a:rPr lang="pt-BR" sz="2000" dirty="0"/>
              <a:t>SINDPAUTRAS</a:t>
            </a:r>
            <a:r>
              <a:rPr lang="pt-BR" sz="1600" dirty="0"/>
              <a:t> com a descrição do repasse fundamentada no </a:t>
            </a:r>
            <a:r>
              <a:rPr lang="pt-BR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DPR SMFA nº 185 </a:t>
            </a:r>
            <a:r>
              <a:rPr lang="pt-BR" sz="1600" dirty="0"/>
              <a:t> </a:t>
            </a:r>
          </a:p>
        </p:txBody>
      </p:sp>
      <p:pic>
        <p:nvPicPr>
          <p:cNvPr id="3" name="Imagem 2" descr="_20210922_19422001-1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7" t="1515" r="15851" b="12222"/>
          <a:stretch/>
        </p:blipFill>
        <p:spPr>
          <a:xfrm rot="16200000">
            <a:off x="1717966" y="-1717965"/>
            <a:ext cx="2479963" cy="5915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 descr="_20210922_19422001-2"/>
          <p:cNvPicPr>
            <a:picLocks noGrp="1" noChangeAspect="1"/>
          </p:cNvPicPr>
          <p:nvPr isPhoto="1"/>
        </p:nvPicPr>
        <p:blipFill rotWithShape="1"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0" t="3232" r="14279" b="12930"/>
          <a:stretch/>
        </p:blipFill>
        <p:spPr>
          <a:xfrm rot="16200000">
            <a:off x="2928717" y="-1827284"/>
            <a:ext cx="2150494" cy="6761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 descr="_20210922_19422001-4"/>
          <p:cNvPicPr>
            <a:picLocks noGrp="1" noChangeAspect="1"/>
          </p:cNvPicPr>
          <p:nvPr isPhoto="1"/>
        </p:nvPicPr>
        <p:blipFill rotWithShape="1"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3" t="3737" r="14422" b="12626"/>
          <a:stretch/>
        </p:blipFill>
        <p:spPr>
          <a:xfrm rot="16200000">
            <a:off x="4385147" y="-1496476"/>
            <a:ext cx="2029691" cy="7502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m 7" descr="_20210922_19422001-3"/>
          <p:cNvPicPr>
            <a:picLocks noGrp="1" noChangeAspect="1"/>
          </p:cNvPicPr>
          <p:nvPr isPhoto="1"/>
        </p:nvPicPr>
        <p:blipFill rotWithShape="1">
          <a:blip r:embed="rId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6" t="3132" r="14422" b="12424"/>
          <a:stretch/>
        </p:blipFill>
        <p:spPr>
          <a:xfrm rot="16200000">
            <a:off x="6292418" y="-370578"/>
            <a:ext cx="2658557" cy="7611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 descr="_20210922_19422001-5"/>
          <p:cNvPicPr>
            <a:picLocks noGrp="1" noChangeAspect="1"/>
          </p:cNvPicPr>
          <p:nvPr isPhoto="1"/>
        </p:nvPicPr>
        <p:blipFill rotWithShape="1">
          <a:blip r:embed="rId7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1" t="3333" r="14422" b="13030"/>
          <a:stretch/>
        </p:blipFill>
        <p:spPr>
          <a:xfrm rot="16200000">
            <a:off x="6853804" y="1394354"/>
            <a:ext cx="3297383" cy="7379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m 3" descr="_20210922_19422001-1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8" t="1515" r="15851" b="44949"/>
          <a:stretch/>
        </p:blipFill>
        <p:spPr>
          <a:xfrm rot="16200000">
            <a:off x="3988829" y="155193"/>
            <a:ext cx="3449782" cy="1142744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Elipse 4"/>
          <p:cNvSpPr/>
          <p:nvPr/>
        </p:nvSpPr>
        <p:spPr>
          <a:xfrm>
            <a:off x="159326" y="5042294"/>
            <a:ext cx="6093442" cy="62345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620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CEB7915-6030-4F95-93FC-BB0A648B50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2000" dirty="0" smtClean="0"/>
              <a:t>FGE</a:t>
            </a:r>
            <a:endParaRPr lang="pt-BR" sz="2000" dirty="0"/>
          </a:p>
        </p:txBody>
      </p:sp>
      <p:pic>
        <p:nvPicPr>
          <p:cNvPr id="4" name="Imagem 3" descr="_20210922_21021707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2" t="10257" r="12564" b="82275"/>
          <a:stretch/>
        </p:blipFill>
        <p:spPr>
          <a:xfrm>
            <a:off x="224444" y="751770"/>
            <a:ext cx="9991714" cy="147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 descr="_20210922_21034604"/>
          <p:cNvPicPr>
            <a:picLocks noGrp="1" noChangeAspect="1"/>
          </p:cNvPicPr>
          <p:nvPr isPhoto="1"/>
        </p:nvPicPr>
        <p:blipFill rotWithShape="1"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9" t="40205" r="14020" b="52000"/>
          <a:stretch/>
        </p:blipFill>
        <p:spPr>
          <a:xfrm>
            <a:off x="1505018" y="2646325"/>
            <a:ext cx="10493019" cy="1551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 descr="_20210922_21042200"/>
          <p:cNvPicPr>
            <a:picLocks noGrp="1" noChangeAspect="1"/>
          </p:cNvPicPr>
          <p:nvPr isPhoto="1"/>
        </p:nvPicPr>
        <p:blipFill rotWithShape="1"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1" t="14584" r="16700" b="76875"/>
          <a:stretch/>
        </p:blipFill>
        <p:spPr>
          <a:xfrm>
            <a:off x="349135" y="4452937"/>
            <a:ext cx="8987299" cy="14798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lipse 2"/>
          <p:cNvSpPr/>
          <p:nvPr/>
        </p:nvSpPr>
        <p:spPr>
          <a:xfrm>
            <a:off x="637309" y="5292436"/>
            <a:ext cx="3643746" cy="6403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3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CEB7915-6030-4F95-93FC-BB0A648B50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2000" dirty="0"/>
              <a:t>Planilha SINDPAUTRAS com a desconto em dinheiro do </a:t>
            </a:r>
            <a:r>
              <a:rPr lang="pt-BR" sz="2000" dirty="0" err="1"/>
              <a:t>permissionario</a:t>
            </a:r>
            <a:endParaRPr lang="pt-BR" sz="2000" dirty="0"/>
          </a:p>
        </p:txBody>
      </p:sp>
      <p:pic>
        <p:nvPicPr>
          <p:cNvPr id="2051" name="Picture 3" descr="C:\Users\Braulio\Pictures\Samsung\_20210922_211646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0947"/>
            <a:ext cx="48474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Braulio\Pictures\Samsung\_20210922_2116460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27" b="36442"/>
          <a:stretch/>
        </p:blipFill>
        <p:spPr bwMode="auto">
          <a:xfrm>
            <a:off x="887483" y="461668"/>
            <a:ext cx="10362402" cy="639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raulio\Pictures\Samsung\_20210922_2116460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99" t="53366" r="6203" b="43030"/>
          <a:stretch/>
        </p:blipFill>
        <p:spPr bwMode="auto">
          <a:xfrm>
            <a:off x="374074" y="4120373"/>
            <a:ext cx="7800109" cy="91216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eta para a direita 2"/>
          <p:cNvSpPr/>
          <p:nvPr/>
        </p:nvSpPr>
        <p:spPr>
          <a:xfrm rot="12901020">
            <a:off x="8423565" y="4557424"/>
            <a:ext cx="1371600" cy="7436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320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68B14480-9A9B-4216-9410-FA14EB298C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91" y="545722"/>
            <a:ext cx="11281217" cy="576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97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C221C9A3-4E26-443E-A92C-ABA5A663618E}"/>
              </a:ext>
            </a:extLst>
          </p:cNvPr>
          <p:cNvSpPr txBox="1"/>
          <p:nvPr/>
        </p:nvSpPr>
        <p:spPr>
          <a:xfrm>
            <a:off x="3048000" y="310914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</a:t>
            </a:r>
            <a:r>
              <a:rPr lang="pt-BR" dirty="0" smtClean="0"/>
              <a:t>com o </a:t>
            </a:r>
            <a:r>
              <a:rPr lang="pt-BR" dirty="0"/>
              <a:t>total dos repasses 224.500.000,00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111828"/>
            <a:ext cx="12272634" cy="658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9089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C221C9A3-4E26-443E-A92C-ABA5A663618E}"/>
              </a:ext>
            </a:extLst>
          </p:cNvPr>
          <p:cNvSpPr txBox="1"/>
          <p:nvPr/>
        </p:nvSpPr>
        <p:spPr>
          <a:xfrm>
            <a:off x="3048000" y="310914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com o total dos repasses 224.500.000,00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90D11F34-C0E2-4306-BC7C-C2C6B9E6A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91" y="340140"/>
            <a:ext cx="9987844" cy="585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398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C221C9A3-4E26-443E-A92C-ABA5A663618E}"/>
              </a:ext>
            </a:extLst>
          </p:cNvPr>
          <p:cNvSpPr txBox="1"/>
          <p:nvPr/>
        </p:nvSpPr>
        <p:spPr>
          <a:xfrm>
            <a:off x="3048000" y="310914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com o total dos repasses 224.500.000,00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EBEF643F-3181-48D4-8878-152C05687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906" y="0"/>
            <a:ext cx="9559859" cy="669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2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C221C9A3-4E26-443E-A92C-ABA5A663618E}"/>
              </a:ext>
            </a:extLst>
          </p:cNvPr>
          <p:cNvSpPr txBox="1"/>
          <p:nvPr/>
        </p:nvSpPr>
        <p:spPr>
          <a:xfrm>
            <a:off x="3048000" y="310914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com o total dos repasses 224.500.000,00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C98B3429-586D-4A06-9C10-6F6FC8266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7992" y="148110"/>
            <a:ext cx="9059452" cy="345648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336C020E-BADC-41CA-A184-838E2E5BE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131" y="3604591"/>
            <a:ext cx="7157499" cy="325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85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4ED96B38-3758-43E6-B802-4D7ED9D5D9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48" y="294987"/>
            <a:ext cx="6801799" cy="115268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15E3454D-9A6F-437C-87DE-63CD5AE2A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1695207"/>
            <a:ext cx="11449910" cy="4564915"/>
          </a:xfrm>
          <a:prstGeom prst="rect">
            <a:avLst/>
          </a:prstGeom>
        </p:spPr>
      </p:pic>
      <p:sp>
        <p:nvSpPr>
          <p:cNvPr id="2" name="Elipse 1"/>
          <p:cNvSpPr/>
          <p:nvPr/>
        </p:nvSpPr>
        <p:spPr>
          <a:xfrm>
            <a:off x="634005" y="3381918"/>
            <a:ext cx="11138503" cy="13424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8337400" y="5929983"/>
            <a:ext cx="3435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Por </a:t>
            </a:r>
            <a:r>
              <a:rPr lang="pt-BR" b="1" i="1" dirty="0"/>
              <a:t>Redação,</a:t>
            </a:r>
            <a:r>
              <a:rPr lang="pt-BR" dirty="0"/>
              <a:t> 06/01/2021 às 09:20</a:t>
            </a:r>
          </a:p>
        </p:txBody>
      </p:sp>
    </p:spTree>
    <p:extLst>
      <p:ext uri="{BB962C8B-B14F-4D97-AF65-F5344CB8AC3E}">
        <p14:creationId xmlns:p14="http://schemas.microsoft.com/office/powerpoint/2010/main" val="3749702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" t="10844" r="5362"/>
          <a:stretch/>
        </p:blipFill>
        <p:spPr bwMode="auto">
          <a:xfrm>
            <a:off x="0" y="25982"/>
            <a:ext cx="6470073" cy="6891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" t="22069" r="34047" b="60772"/>
          <a:stretch/>
        </p:blipFill>
        <p:spPr bwMode="auto">
          <a:xfrm>
            <a:off x="1637094" y="3917365"/>
            <a:ext cx="10444069" cy="2382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995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_20210922_19422001-1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7" t="1515" r="15851" b="12222"/>
          <a:stretch/>
        </p:blipFill>
        <p:spPr>
          <a:xfrm rot="16200000">
            <a:off x="3511631" y="-2569517"/>
            <a:ext cx="5029200" cy="119970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lipse 1"/>
          <p:cNvSpPr/>
          <p:nvPr/>
        </p:nvSpPr>
        <p:spPr>
          <a:xfrm>
            <a:off x="4419600" y="1634836"/>
            <a:ext cx="2978727" cy="153785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969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37FB8DD2-D03B-40D3-A24E-8C5BB87EFD03}"/>
              </a:ext>
            </a:extLst>
          </p:cNvPr>
          <p:cNvSpPr txBox="1"/>
          <p:nvPr/>
        </p:nvSpPr>
        <p:spPr>
          <a:xfrm>
            <a:off x="3049172" y="3102318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mostrando que o </a:t>
            </a:r>
            <a:r>
              <a:rPr lang="pt-BR" dirty="0" err="1"/>
              <a:t>repasse´é</a:t>
            </a:r>
            <a:r>
              <a:rPr lang="pt-BR" dirty="0"/>
              <a:t> de 10%</a:t>
            </a:r>
          </a:p>
        </p:txBody>
      </p:sp>
      <p:pic>
        <p:nvPicPr>
          <p:cNvPr id="6" name="Imagem 5" descr="_20210922_19422001-2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0" t="3232" r="14279" b="12930"/>
          <a:stretch/>
        </p:blipFill>
        <p:spPr>
          <a:xfrm rot="16200000">
            <a:off x="4434714" y="-2377606"/>
            <a:ext cx="3603499" cy="1132917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Elipse 8"/>
          <p:cNvSpPr/>
          <p:nvPr/>
        </p:nvSpPr>
        <p:spPr>
          <a:xfrm>
            <a:off x="11021279" y="1937903"/>
            <a:ext cx="1177636" cy="32800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980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37FB8DD2-D03B-40D3-A24E-8C5BB87EFD03}"/>
              </a:ext>
            </a:extLst>
          </p:cNvPr>
          <p:cNvSpPr txBox="1"/>
          <p:nvPr/>
        </p:nvSpPr>
        <p:spPr>
          <a:xfrm>
            <a:off x="3049172" y="3102318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mostrando que o </a:t>
            </a:r>
            <a:r>
              <a:rPr lang="pt-BR" dirty="0" err="1"/>
              <a:t>repasse´é</a:t>
            </a:r>
            <a:r>
              <a:rPr lang="pt-BR" dirty="0"/>
              <a:t> de 10%</a:t>
            </a:r>
          </a:p>
        </p:txBody>
      </p:sp>
      <p:pic>
        <p:nvPicPr>
          <p:cNvPr id="7" name="Imagem 6" descr="_20210922_19422001-4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3" t="3737" r="14422" b="12626"/>
          <a:stretch/>
        </p:blipFill>
        <p:spPr>
          <a:xfrm rot="16200000">
            <a:off x="4491213" y="-2838328"/>
            <a:ext cx="3214262" cy="1188129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Elipse 8"/>
          <p:cNvSpPr/>
          <p:nvPr/>
        </p:nvSpPr>
        <p:spPr>
          <a:xfrm>
            <a:off x="11014364" y="1831614"/>
            <a:ext cx="1177636" cy="32800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293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37FB8DD2-D03B-40D3-A24E-8C5BB87EFD03}"/>
              </a:ext>
            </a:extLst>
          </p:cNvPr>
          <p:cNvSpPr txBox="1"/>
          <p:nvPr/>
        </p:nvSpPr>
        <p:spPr>
          <a:xfrm>
            <a:off x="3049172" y="3102318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Planilha SINDPAUTRAS mostrando que o </a:t>
            </a:r>
            <a:r>
              <a:rPr lang="pt-BR" dirty="0" err="1"/>
              <a:t>repasse´é</a:t>
            </a:r>
            <a:r>
              <a:rPr lang="pt-BR" dirty="0"/>
              <a:t> de 10%</a:t>
            </a:r>
          </a:p>
        </p:txBody>
      </p:sp>
      <p:pic>
        <p:nvPicPr>
          <p:cNvPr id="8" name="Imagem 7" descr="_20210922_19422001-3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6" t="3132" r="14422" b="12424"/>
          <a:stretch/>
        </p:blipFill>
        <p:spPr>
          <a:xfrm rot="16200000">
            <a:off x="3975406" y="-2680195"/>
            <a:ext cx="4156365" cy="1189973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Elipse 8"/>
          <p:cNvSpPr/>
          <p:nvPr/>
        </p:nvSpPr>
        <p:spPr>
          <a:xfrm>
            <a:off x="10952019" y="1771648"/>
            <a:ext cx="1177636" cy="372860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615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878EAC23-3ADF-440E-9431-B7B63C24A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34" y="465592"/>
            <a:ext cx="11230853" cy="493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40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82</Words>
  <Application>Microsoft Office PowerPoint</Application>
  <PresentationFormat>Personalizar</PresentationFormat>
  <Paragraphs>11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Planilha SINDPAUTRAS com a descrição do repasse fundamentada no DPR SMFA nº 185  </vt:lpstr>
      <vt:lpstr>FGE</vt:lpstr>
      <vt:lpstr>Planilha SINDPAUTRAS com a desconto em dinheiro do permissionario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Caio</dc:creator>
  <cp:lastModifiedBy>Braulio</cp:lastModifiedBy>
  <cp:revision>11</cp:revision>
  <dcterms:created xsi:type="dcterms:W3CDTF">2021-09-22T18:39:27Z</dcterms:created>
  <dcterms:modified xsi:type="dcterms:W3CDTF">2021-09-23T02:27:55Z</dcterms:modified>
</cp:coreProperties>
</file>