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83" r:id="rId3"/>
    <p:sldId id="308" r:id="rId4"/>
    <p:sldId id="291" r:id="rId5"/>
    <p:sldId id="293" r:id="rId6"/>
    <p:sldId id="296" r:id="rId7"/>
    <p:sldId id="297" r:id="rId8"/>
    <p:sldId id="298" r:id="rId9"/>
    <p:sldId id="299" r:id="rId10"/>
    <p:sldId id="294" r:id="rId11"/>
    <p:sldId id="311" r:id="rId12"/>
    <p:sldId id="305" r:id="rId13"/>
    <p:sldId id="306" r:id="rId14"/>
    <p:sldId id="300" r:id="rId15"/>
    <p:sldId id="302" r:id="rId16"/>
    <p:sldId id="301" r:id="rId17"/>
    <p:sldId id="303" r:id="rId18"/>
    <p:sldId id="304" r:id="rId19"/>
    <p:sldId id="310" r:id="rId20"/>
    <p:sldId id="286" r:id="rId2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050E86-5877-2A41-B8A0-ED8913983B38}" v="1" dt="2023-08-09T12:46:54.5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478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38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139FE0-CC7C-4B9C-B1A7-3F55A8FBE5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2CCB5F1-9583-47DA-AAC9-6299A52BF2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D368511-1831-4C50-896E-DF27E8D9A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3CDA3-472E-4A85-A0E1-760AA13DB673}" type="datetimeFigureOut">
              <a:rPr lang="pt-BR" smtClean="0"/>
              <a:t>09/08/2023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C646DFB-697C-4F01-95FC-0EC01C0A3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74B378F-03A2-4462-ABD9-6AC450483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F8B48-3589-4765-B691-D59E7D747F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7986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06745E-EE8C-46F7-AC7C-97DB1ABBF1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A647FF8-B431-4E85-8893-C6EADC813B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661C759-F79E-4431-904B-A3B053CE3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3CDA3-472E-4A85-A0E1-760AA13DB673}" type="datetimeFigureOut">
              <a:rPr lang="pt-BR" smtClean="0"/>
              <a:t>09/08/2023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1F11850-2F13-4FF1-B99E-F984E413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48E36E4-64ED-419A-887A-91C835C7C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F8B48-3589-4765-B691-D59E7D747F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4656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AACABE-95EB-41BA-BA2B-773B03E9F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2096329-D5E9-4319-A67A-64003FC593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FCFF9C7-5149-4F9D-8DB8-2BDC64C88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3CDA3-472E-4A85-A0E1-760AA13DB673}" type="datetimeFigureOut">
              <a:rPr lang="pt-BR" smtClean="0"/>
              <a:t>09/08/2023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5404104-1396-44B0-933C-E77CD92074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EE26CD5-4C02-4AE4-B0EE-0C6D82058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F8B48-3589-4765-B691-D59E7D747F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5521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92EA61-549F-4FE7-B6B9-306C94E7C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7440FBA-F664-4FDF-A8C9-3C50412767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601ACC93-385C-4FEA-A850-CF02A825A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63B394D-C912-4FE2-B9B0-411301DF7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3CDA3-472E-4A85-A0E1-760AA13DB673}" type="datetimeFigureOut">
              <a:rPr lang="pt-BR" smtClean="0"/>
              <a:t>09/08/2023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E22C252-C09C-47EF-8BAD-1EA62F90F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929B3A1-88EC-4536-B356-81EBAE67F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F8B48-3589-4765-B691-D59E7D747F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0192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E32609-37DD-4F3E-A6AC-52EB9A1B1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F73760F-98FF-4EA9-A890-D1E9845D61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A38B127-D3A0-4ABF-B99A-7D1CDB9DB0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0CB37FDE-6FBF-47E0-A112-47D829CB5E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5D002AC6-2631-4517-B847-9492A72D2C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FAC4FF2B-5FF4-4E53-9021-56CB7456C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3CDA3-472E-4A85-A0E1-760AA13DB673}" type="datetimeFigureOut">
              <a:rPr lang="pt-BR" smtClean="0"/>
              <a:t>09/08/2023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343921B4-CA02-4878-AE92-194B66138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ED7F5324-D921-459E-BAC0-5DB25C740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F8B48-3589-4765-B691-D59E7D747F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9540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E900C7-FB45-4A08-8D82-855F0681E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B845CE6C-FA07-47E0-BDA0-D3057E77D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3CDA3-472E-4A85-A0E1-760AA13DB673}" type="datetimeFigureOut">
              <a:rPr lang="pt-BR" smtClean="0"/>
              <a:t>09/08/2023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E0463741-E75B-4177-87F4-9235E18CC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02ED1894-8121-4998-95C6-FF08347E1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F8B48-3589-4765-B691-D59E7D747F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1055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65D451DC-B34D-4520-B378-8A9FA48EB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3CDA3-472E-4A85-A0E1-760AA13DB673}" type="datetimeFigureOut">
              <a:rPr lang="pt-BR" smtClean="0"/>
              <a:t>09/08/2023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C8F1C47B-F91C-4B04-8576-27A46D4FD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EE41F385-11F2-4DB4-8CCC-4D6B17A56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F8B48-3589-4765-B691-D59E7D747F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6911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4E7A6C-F051-4CD1-81C2-52112A5DD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968AF37-7786-490C-938E-9C4ADF1E59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D0703434-F56C-4F9D-985D-5649E4781E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D68417E-306D-4593-96D8-8DB4DD34A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3CDA3-472E-4A85-A0E1-760AA13DB673}" type="datetimeFigureOut">
              <a:rPr lang="pt-BR" smtClean="0"/>
              <a:t>09/08/2023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AA6522A-9AE5-4B12-9D05-355CB8AE4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0F497137-7604-4D4A-9399-A399847B5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F8B48-3589-4765-B691-D59E7D747F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9276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D77D89-222E-4C86-89DB-466D4079F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02583A8A-712D-4B05-91BC-76063336C4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C7EA9A0-07D8-4848-915A-DA567CFFB0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1312116-3F6F-46C1-A0A4-CAE95CAEA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3CDA3-472E-4A85-A0E1-760AA13DB673}" type="datetimeFigureOut">
              <a:rPr lang="pt-BR" smtClean="0"/>
              <a:t>09/08/2023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5F00CE6-BED9-45B8-BE6F-02FF3D74B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D42BA4D-7D74-445A-AE99-DFB7FF099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F8B48-3589-4765-B691-D59E7D747F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1336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DE33B8-4FD8-4367-99EA-1DE95B5D5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25BD95A-55CA-4D2F-B680-7EDE03F754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71B60C4-0CAA-453E-A871-AF3A4EDED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3CDA3-472E-4A85-A0E1-760AA13DB673}" type="datetimeFigureOut">
              <a:rPr lang="pt-BR" smtClean="0"/>
              <a:t>09/08/2023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112EB32-4D13-4264-AB0A-0906771121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31E1F53-10AB-4F00-A920-A9E60E03D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F8B48-3589-4765-B691-D59E7D747F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4227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EA03F76-7174-4FDD-A1D8-DBCECB72FE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96BA44A9-2CFE-480B-A23B-D2D7E1C6C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74ABF9B-5510-4D92-B897-65AECC8C07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3CDA3-472E-4A85-A0E1-760AA13DB673}" type="datetimeFigureOut">
              <a:rPr lang="pt-BR" smtClean="0"/>
              <a:t>09/08/2023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92D7015-E9AC-4A2A-BA0D-5C430F4A9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9BDCDCD-BCCF-41FC-BB39-B82EEB5F6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F8B48-3589-4765-B691-D59E7D747F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0903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96277D13-1384-4955-A7AD-FA284EB5E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24C98DA-DFA5-440B-A60F-C162659B74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103F0E7-D258-4478-B893-3531873150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3CDA3-472E-4A85-A0E1-760AA13DB673}" type="datetimeFigureOut">
              <a:rPr lang="pt-BR" smtClean="0"/>
              <a:t>09/08/2023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247C1A9-B3C5-4A3C-A60F-3405E0F667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0332F89-6550-407C-9258-4C776BECD7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6F8B48-3589-4765-B691-D59E7D747F9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7495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prefeitura.pbh.gov.br/transparencia/contas-publicas/lei-de-diretrizes-orcamentarias-ldo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observatoriosocial.bh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52" name="Rectangle 1054">
            <a:extLst>
              <a:ext uri="{FF2B5EF4-FFF2-40B4-BE49-F238E27FC236}">
                <a16:creationId xmlns:a16="http://schemas.microsoft.com/office/drawing/2014/main" id="{5DCB5928-DC7D-4612-9922-441966E15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53" name="Freeform: Shape 1056">
            <a:extLst>
              <a:ext uri="{FF2B5EF4-FFF2-40B4-BE49-F238E27FC236}">
                <a16:creationId xmlns:a16="http://schemas.microsoft.com/office/drawing/2014/main" id="{682C1161-1736-45EC-99B7-33F3CAE9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6E6E6"/>
            </a:solidFill>
          </a:ln>
          <a:effectLst>
            <a:outerShdw blurRad="762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54" name="Freeform: Shape 1058">
            <a:extLst>
              <a:ext uri="{FF2B5EF4-FFF2-40B4-BE49-F238E27FC236}">
                <a16:creationId xmlns:a16="http://schemas.microsoft.com/office/drawing/2014/main" id="{84D4DDB8-B68F-45B0-9F62-C4279996F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1F67A093-A9A1-4E85-9618-0CF56FFBB7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397671"/>
            <a:ext cx="4342375" cy="3204134"/>
          </a:xfrm>
        </p:spPr>
        <p:txBody>
          <a:bodyPr anchor="b">
            <a:normAutofit/>
          </a:bodyPr>
          <a:lstStyle/>
          <a:p>
            <a:pPr algn="l"/>
            <a:r>
              <a:rPr lang="pt-BR" sz="4400" dirty="0">
                <a:latin typeface="Helvetica" pitchFamily="2" charset="0"/>
              </a:rPr>
              <a:t>OSERVATÓRIO SOCIAL DE BELO HORIZONTE</a:t>
            </a:r>
            <a:br>
              <a:rPr lang="pt-BR" sz="4400" dirty="0"/>
            </a:br>
            <a:endParaRPr lang="pt-BR" sz="4400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0F6AE3C-F398-47F7-A476-1BD9A35547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1" y="4872922"/>
            <a:ext cx="3933306" cy="1208141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elvetica" pitchFamily="2" charset="0"/>
              </a:rPr>
              <a:t>Belo Horizonte, 9/8/2023</a:t>
            </a:r>
          </a:p>
        </p:txBody>
      </p:sp>
      <p:sp>
        <p:nvSpPr>
          <p:cNvPr id="1061" name="Rectangle 1060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63" name="Rectangle 1062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OSBH - Observatorio social de Belo Horizonte - Página inicial | Facebook">
            <a:extLst>
              <a:ext uri="{FF2B5EF4-FFF2-40B4-BE49-F238E27FC236}">
                <a16:creationId xmlns:a16="http://schemas.microsoft.com/office/drawing/2014/main" id="{59483A3C-4346-451A-9B73-F5EBA4AE0A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91084" y="625684"/>
            <a:ext cx="5455380" cy="5455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4239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C608BEB-860E-4094-8511-78603564A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50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958A19E-68E7-416E-B189-2F9F6D62D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12488"/>
            <a:ext cx="2899189" cy="4363844"/>
          </a:xfrm>
        </p:spPr>
        <p:txBody>
          <a:bodyPr vert="horz" lIns="91440" tIns="45720" rIns="91440" bIns="45720" rtlCol="0" anchor="t">
            <a:normAutofit/>
          </a:bodyPr>
          <a:lstStyle/>
          <a:p>
            <a:br>
              <a:rPr lang="en-US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4000" b="1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1ED475A-0BA8-4D97-9683-C9C931663F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3763" y="452284"/>
            <a:ext cx="3771038" cy="616320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pt-BR" sz="3200" b="1" dirty="0">
                <a:latin typeface="Helvetica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Sumário</a:t>
            </a:r>
          </a:p>
          <a:p>
            <a:pPr marL="0" indent="0" algn="ctr">
              <a:lnSpc>
                <a:spcPct val="150000"/>
              </a:lnSpc>
              <a:buNone/>
            </a:pPr>
            <a:endParaRPr lang="pt-BR" sz="1800" b="1" dirty="0">
              <a:effectLst/>
              <a:latin typeface="Helvetica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pt-BR" sz="1800" b="1" dirty="0">
                <a:effectLst/>
                <a:latin typeface="Helvetica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Aspectos conceituais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pt-BR" sz="1800" b="1" dirty="0">
                <a:latin typeface="Helvetica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Problema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pt-BR" sz="1800" b="1" dirty="0">
                <a:latin typeface="Helvetica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Ordenamento jurídico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pt-BR" sz="1800" b="1" dirty="0">
                <a:effectLst/>
                <a:latin typeface="Helvetica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Prerrogativa do Poder Legislativo e da Participação </a:t>
            </a:r>
            <a:r>
              <a:rPr lang="pt-BR" sz="1800" b="1" dirty="0">
                <a:latin typeface="Helvetica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pt-BR" sz="1800" b="1" dirty="0">
                <a:effectLst/>
                <a:latin typeface="Helvetica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opular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pt-BR" sz="1800" b="1" dirty="0">
                <a:latin typeface="Helvetica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Demanda</a:t>
            </a:r>
            <a:endParaRPr lang="pt-BR" sz="1800" b="1" dirty="0">
              <a:effectLst/>
              <a:latin typeface="Helvetica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pt-BR" sz="2000" b="1" dirty="0">
              <a:latin typeface="Helvetica" pitchFamily="2" charset="0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F16A8D4-FE87-4604-88B2-394B5D1EB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871" y="1412488"/>
            <a:ext cx="0" cy="36576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43547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id="{23E5C3A1-CF93-A7F6-3C14-0D80687F5D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2163" y="1185360"/>
            <a:ext cx="7746709" cy="4445705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FFFD65F-CA7D-63C0-6A5D-01EDF68883C2}"/>
              </a:ext>
            </a:extLst>
          </p:cNvPr>
          <p:cNvSpPr txBox="1"/>
          <p:nvPr/>
        </p:nvSpPr>
        <p:spPr>
          <a:xfrm>
            <a:off x="1028238" y="662140"/>
            <a:ext cx="76145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atin typeface="Helvetica" pitchFamily="2" charset="0"/>
              </a:rPr>
              <a:t>SOCIEDADE CIVIL</a:t>
            </a:r>
          </a:p>
        </p:txBody>
      </p:sp>
    </p:spTree>
    <p:extLst>
      <p:ext uri="{BB962C8B-B14F-4D97-AF65-F5344CB8AC3E}">
        <p14:creationId xmlns:p14="http://schemas.microsoft.com/office/powerpoint/2010/main" val="4011106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826F637-A3B4-4C9A-7026-5706649B7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3356" y="1188637"/>
            <a:ext cx="9984615" cy="1597228"/>
          </a:xfrm>
        </p:spPr>
        <p:txBody>
          <a:bodyPr>
            <a:normAutofit fontScale="90000"/>
          </a:bodyPr>
          <a:lstStyle/>
          <a:p>
            <a:r>
              <a:rPr lang="pt-BR" sz="6000" dirty="0">
                <a:latin typeface="Helvetica" pitchFamily="2" charset="0"/>
              </a:rPr>
              <a:t>Lei de Diretrizes Orçamentárias</a:t>
            </a:r>
          </a:p>
        </p:txBody>
      </p:sp>
      <p:pic>
        <p:nvPicPr>
          <p:cNvPr id="7" name="Graphic 6" descr="Quadra">
            <a:extLst>
              <a:ext uri="{FF2B5EF4-FFF2-40B4-BE49-F238E27FC236}">
                <a16:creationId xmlns:a16="http://schemas.microsoft.com/office/drawing/2014/main" id="{9E1D3F2A-5C99-CFF7-BD8F-911F5630BE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26250" y="3018327"/>
            <a:ext cx="2728198" cy="2728198"/>
          </a:xfrm>
          <a:prstGeom prst="rect">
            <a:avLst/>
          </a:prstGeom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C24846B-728F-C98E-6F8A-6B036C3936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96222" y="2998278"/>
            <a:ext cx="4597295" cy="2728198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pt-BR" sz="1700" dirty="0">
                <a:effectLst/>
                <a:latin typeface="Helvetica" pitchFamily="2" charset="0"/>
              </a:rPr>
              <a:t>Instituída pelo art. 165, §2º, da Carta Magna de 1988 como a “</a:t>
            </a:r>
            <a:r>
              <a:rPr lang="pt-BR" sz="1700" b="1" dirty="0">
                <a:effectLst/>
                <a:latin typeface="Helvetica" pitchFamily="2" charset="0"/>
              </a:rPr>
              <a:t>maior</a:t>
            </a:r>
            <a:r>
              <a:rPr lang="pt-BR" sz="1700" b="1" dirty="0">
                <a:latin typeface="Helvetica" pitchFamily="2" charset="0"/>
              </a:rPr>
              <a:t> </a:t>
            </a:r>
            <a:r>
              <a:rPr lang="pt-BR" sz="1700" b="1" dirty="0">
                <a:effectLst/>
                <a:latin typeface="Helvetica" pitchFamily="2" charset="0"/>
              </a:rPr>
              <a:t>novidade em termos do instrumental de orçamentação pública articulado</a:t>
            </a:r>
            <a:r>
              <a:rPr lang="pt-BR" sz="1700" b="1" dirty="0">
                <a:latin typeface="Helvetica" pitchFamily="2" charset="0"/>
              </a:rPr>
              <a:t> </a:t>
            </a:r>
            <a:r>
              <a:rPr lang="pt-BR" sz="1700" b="1" dirty="0">
                <a:effectLst/>
                <a:latin typeface="Helvetica" pitchFamily="2" charset="0"/>
              </a:rPr>
              <a:t>pela nova ordem constitucional</a:t>
            </a:r>
            <a:r>
              <a:rPr lang="pt-BR" sz="1700" dirty="0">
                <a:effectLst/>
                <a:latin typeface="Helvetica" pitchFamily="2" charset="0"/>
              </a:rPr>
              <a:t>” (SANCHES, 2004), a LDO ganhou</a:t>
            </a:r>
            <a:r>
              <a:rPr lang="pt-BR" sz="1700" dirty="0">
                <a:latin typeface="Helvetica" pitchFamily="2" charset="0"/>
              </a:rPr>
              <a:t> </a:t>
            </a:r>
            <a:r>
              <a:rPr lang="pt-BR" sz="1700" dirty="0">
                <a:effectLst/>
                <a:latin typeface="Helvetica" pitchFamily="2" charset="0"/>
              </a:rPr>
              <a:t>grande relevância por seu </a:t>
            </a:r>
            <a:r>
              <a:rPr lang="pt-BR" sz="1700" b="1" dirty="0">
                <a:effectLst/>
                <a:latin typeface="Helvetica" pitchFamily="2" charset="0"/>
              </a:rPr>
              <a:t>caráter de mecanismo de formulação de</a:t>
            </a:r>
            <a:r>
              <a:rPr lang="pt-BR" sz="1700" b="1" dirty="0">
                <a:latin typeface="Helvetica" pitchFamily="2" charset="0"/>
              </a:rPr>
              <a:t> </a:t>
            </a:r>
            <a:r>
              <a:rPr lang="pt-BR" sz="1700" b="1" dirty="0">
                <a:effectLst/>
                <a:latin typeface="Helvetica" pitchFamily="2" charset="0"/>
              </a:rPr>
              <a:t>políticas públicas.</a:t>
            </a:r>
          </a:p>
          <a:p>
            <a:pPr marL="0" indent="0">
              <a:buNone/>
            </a:pPr>
            <a:endParaRPr lang="pt-BR" sz="1700" dirty="0">
              <a:latin typeface="Helvetica" pitchFamily="2" charset="0"/>
            </a:endParaRPr>
          </a:p>
          <a:p>
            <a:pPr marL="0" indent="0">
              <a:buNone/>
            </a:pPr>
            <a:r>
              <a:rPr lang="pt-BR" sz="1700" dirty="0">
                <a:effectLst/>
                <a:latin typeface="Helvetica" pitchFamily="2" charset="0"/>
              </a:rPr>
              <a:t>(Livro ciclo orçamentário brasileiro)</a:t>
            </a:r>
          </a:p>
          <a:p>
            <a:endParaRPr lang="pt-BR" sz="1700" dirty="0"/>
          </a:p>
        </p:txBody>
      </p:sp>
    </p:spTree>
    <p:extLst>
      <p:ext uri="{BB962C8B-B14F-4D97-AF65-F5344CB8AC3E}">
        <p14:creationId xmlns:p14="http://schemas.microsoft.com/office/powerpoint/2010/main" val="1151406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8117140-A212-0D68-28FA-0D69596FF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5519" y="365125"/>
            <a:ext cx="6116548" cy="1807305"/>
          </a:xfrm>
        </p:spPr>
        <p:txBody>
          <a:bodyPr>
            <a:normAutofit/>
          </a:bodyPr>
          <a:lstStyle/>
          <a:p>
            <a:r>
              <a:rPr lang="pt-BR" dirty="0">
                <a:latin typeface="Helvetica" pitchFamily="2" charset="0"/>
              </a:rPr>
              <a:t>Problema: projeto LDO2024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C7580CBE-CF4D-9E55-EC96-6CCAD788E8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5940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C83F150-3DAE-C6FE-524E-0E3CA371D4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8681" y="2172430"/>
            <a:ext cx="6423319" cy="4367048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pt-BR" sz="1700" dirty="0"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Art. 2º – As prioridades e metas da administração pública municipal para o exercício de 2024, conforme o art. 127 da LOMBH, respeitadas as disposições constitucionais e legais, </a:t>
            </a:r>
            <a:r>
              <a:rPr lang="pt-BR" sz="1700" b="1" u="sng" dirty="0"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correspondem, para o Poder Executivo, às metas relativas ao exercício de 2024 definidas e constantes no Plano Plurianual de Ação Governamental – PPAG – para o período 2022-2025, cujo projeto de revisão será enviado ao Poder Legislativo até 30 (trinta) de setembro do corrente exercício</a:t>
            </a:r>
            <a:r>
              <a:rPr lang="pt-BR" sz="1700" b="1" dirty="0"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1700" dirty="0"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serão adequadas às condições de implementação e gerenciamento dos projetos estratégicos, que terão precedência na alocação de recursos na Lei do Orçamento Anual – LOA – de 2024, bem como na sua execução, não se constituindo, entretanto, em limite à programação de despesas, observando-se as diretrizes estratégicas estabelecidas nas Áreas de Resultado.</a:t>
            </a:r>
            <a:endParaRPr lang="pt-BR" sz="1700" dirty="0">
              <a:effectLst/>
              <a:latin typeface="Helvetica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sz="1800" dirty="0"/>
          </a:p>
        </p:txBody>
      </p:sp>
    </p:spTree>
    <p:extLst>
      <p:ext uri="{BB962C8B-B14F-4D97-AF65-F5344CB8AC3E}">
        <p14:creationId xmlns:p14="http://schemas.microsoft.com/office/powerpoint/2010/main" val="2499356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1B0C058-3D52-48DD-D7FE-5260DF117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36" y="251625"/>
            <a:ext cx="5530894" cy="1956841"/>
          </a:xfrm>
        </p:spPr>
        <p:txBody>
          <a:bodyPr anchor="ctr">
            <a:normAutofit/>
          </a:bodyPr>
          <a:lstStyle/>
          <a:p>
            <a:pPr algn="ctr"/>
            <a:r>
              <a:rPr lang="pt-BR" sz="5400" dirty="0">
                <a:latin typeface="Helvetica" pitchFamily="2" charset="0"/>
              </a:rPr>
              <a:t>RETROCESSO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AA84698-B77D-C121-C461-A2AA609A71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425406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err="1">
                <a:latin typeface="Helvetica" pitchFamily="2" charset="0"/>
              </a:rPr>
              <a:t>Em</a:t>
            </a:r>
            <a:r>
              <a:rPr lang="en-US" sz="2400" dirty="0">
                <a:latin typeface="Helvetica" pitchFamily="2" charset="0"/>
              </a:rPr>
              <a:t> </a:t>
            </a:r>
            <a:r>
              <a:rPr lang="en-US" sz="2400" dirty="0" err="1">
                <a:latin typeface="Helvetica" pitchFamily="2" charset="0"/>
              </a:rPr>
              <a:t>todas</a:t>
            </a:r>
            <a:r>
              <a:rPr lang="en-US" sz="2400" dirty="0">
                <a:latin typeface="Helvetica" pitchFamily="2" charset="0"/>
              </a:rPr>
              <a:t> as leis </a:t>
            </a:r>
            <a:r>
              <a:rPr lang="en-US" sz="2400" dirty="0" err="1">
                <a:latin typeface="Helvetica" pitchFamily="2" charset="0"/>
              </a:rPr>
              <a:t>anteriores</a:t>
            </a:r>
            <a:r>
              <a:rPr lang="en-US" sz="2400" dirty="0">
                <a:latin typeface="Helvetica" pitchFamily="2" charset="0"/>
              </a:rPr>
              <a:t>, a PBH </a:t>
            </a:r>
            <a:r>
              <a:rPr lang="en-US" sz="2400" dirty="0" err="1">
                <a:latin typeface="Helvetica" pitchFamily="2" charset="0"/>
              </a:rPr>
              <a:t>trouxe</a:t>
            </a:r>
            <a:r>
              <a:rPr lang="en-US" sz="2400" dirty="0">
                <a:latin typeface="Helvetica" pitchFamily="2" charset="0"/>
              </a:rPr>
              <a:t> as </a:t>
            </a:r>
            <a:r>
              <a:rPr lang="en-US" sz="2400" dirty="0" err="1">
                <a:latin typeface="Helvetica" pitchFamily="2" charset="0"/>
              </a:rPr>
              <a:t>metas</a:t>
            </a:r>
            <a:r>
              <a:rPr lang="en-US" sz="2400" dirty="0">
                <a:latin typeface="Helvetica" pitchFamily="2" charset="0"/>
              </a:rPr>
              <a:t> e as </a:t>
            </a:r>
            <a:r>
              <a:rPr lang="en-US" sz="2400" dirty="0" err="1">
                <a:latin typeface="Helvetica" pitchFamily="2" charset="0"/>
              </a:rPr>
              <a:t>prioridades</a:t>
            </a:r>
            <a:r>
              <a:rPr lang="en-US" sz="2400" dirty="0">
                <a:latin typeface="Helvetica" pitchFamily="2" charset="0"/>
              </a:rPr>
              <a:t> das </a:t>
            </a:r>
            <a:r>
              <a:rPr lang="en-US" sz="2400" dirty="0" err="1">
                <a:latin typeface="Helvetica" pitchFamily="2" charset="0"/>
              </a:rPr>
              <a:t>políticas</a:t>
            </a:r>
            <a:r>
              <a:rPr lang="en-US" sz="2400" dirty="0">
                <a:latin typeface="Helvetica" pitchFamily="2" charset="0"/>
              </a:rPr>
              <a:t> </a:t>
            </a:r>
            <a:r>
              <a:rPr lang="en-US" sz="2400" dirty="0" err="1">
                <a:latin typeface="Helvetica" pitchFamily="2" charset="0"/>
              </a:rPr>
              <a:t>públicas</a:t>
            </a:r>
            <a:r>
              <a:rPr lang="en-US" sz="2400" dirty="0">
                <a:latin typeface="Helvetica" pitchFamily="2" charset="0"/>
              </a:rPr>
              <a:t>.</a:t>
            </a:r>
          </a:p>
          <a:p>
            <a:pPr marL="0" indent="0">
              <a:buNone/>
            </a:pPr>
            <a:endParaRPr lang="en-US" sz="2200" dirty="0">
              <a:latin typeface="Helvetica" pitchFamily="2" charset="0"/>
              <a:hlinkClick r:id="rId2"/>
            </a:endParaRPr>
          </a:p>
          <a:p>
            <a:pPr marL="0" indent="0">
              <a:buNone/>
            </a:pPr>
            <a:endParaRPr lang="en-US" sz="2200" dirty="0">
              <a:latin typeface="Helvetica" pitchFamily="2" charset="0"/>
              <a:hlinkClick r:id="rId2"/>
            </a:endParaRPr>
          </a:p>
          <a:p>
            <a:pPr marL="0" indent="0">
              <a:buNone/>
            </a:pPr>
            <a:r>
              <a:rPr lang="en-US" sz="2200" dirty="0">
                <a:latin typeface="Helvetica" pitchFamily="2" charset="0"/>
                <a:hlinkClick r:id="rId2"/>
              </a:rPr>
              <a:t>https://prefeitura.pbh.gov.br/transparencia/contas-publicas/lei-de-diretrizes-orcamentarias-ldo</a:t>
            </a:r>
            <a:r>
              <a:rPr lang="en-US" sz="2200" dirty="0">
                <a:latin typeface="Helvetica" pitchFamily="2" charset="0"/>
              </a:rPr>
              <a:t>  </a:t>
            </a:r>
          </a:p>
        </p:txBody>
      </p:sp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id="{7C1CBA45-28E7-B4F4-37CA-4FC981DBEA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964" r="1824" b="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607669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45A9F99-D9B1-4094-A2E2-B90AC1DB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7FAF607-473A-4A43-A23D-BBFF5C411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166D99BC-234E-B7EF-8BBB-48204E8A1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1240" y="967630"/>
            <a:ext cx="4977976" cy="1454051"/>
          </a:xfrm>
        </p:spPr>
        <p:txBody>
          <a:bodyPr>
            <a:normAutofit/>
          </a:bodyPr>
          <a:lstStyle/>
          <a:p>
            <a:pPr algn="ctr"/>
            <a:r>
              <a:rPr lang="pt-BR" sz="3600" dirty="0">
                <a:solidFill>
                  <a:schemeClr val="tx2"/>
                </a:solidFill>
                <a:latin typeface="Helvetica" pitchFamily="2" charset="0"/>
              </a:rPr>
              <a:t>LDO 2003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CA3BD14-93F6-CB4D-2A32-FCCE617C71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2421682"/>
            <a:ext cx="4977578" cy="363928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pt-BR" sz="1800" dirty="0">
                <a:solidFill>
                  <a:schemeClr val="tx2"/>
                </a:solidFill>
                <a:latin typeface="Helvetica" pitchFamily="2" charset="0"/>
              </a:rPr>
              <a:t>Art. 2º - As prioridades e metas da administração pública municipal para o exercício de 2003, </a:t>
            </a:r>
            <a:r>
              <a:rPr lang="pt-BR" sz="1800" b="1" u="sng" dirty="0">
                <a:solidFill>
                  <a:schemeClr val="tx2"/>
                </a:solidFill>
                <a:latin typeface="Helvetica" pitchFamily="2" charset="0"/>
              </a:rPr>
              <a:t>em consonância com o Plano Diretor do Município de Belo Horizonte e com os objetivos, diretrizes e metas definidas pelo Plano Plurianual de Ação Governamental - PPAG </a:t>
            </a:r>
            <a:r>
              <a:rPr lang="pt-BR" sz="1800" dirty="0">
                <a:solidFill>
                  <a:schemeClr val="tx2"/>
                </a:solidFill>
                <a:latin typeface="Helvetica" pitchFamily="2" charset="0"/>
              </a:rPr>
              <a:t>- para o quadriênio 20022005, são as especificadas no Anexo </a:t>
            </a:r>
            <a:r>
              <a:rPr lang="pt-BR" sz="1800" dirty="0" err="1">
                <a:solidFill>
                  <a:schemeClr val="tx2"/>
                </a:solidFill>
                <a:latin typeface="Helvetica" pitchFamily="2" charset="0"/>
              </a:rPr>
              <a:t>I</a:t>
            </a:r>
            <a:r>
              <a:rPr lang="pt-BR" sz="1800" dirty="0">
                <a:solidFill>
                  <a:schemeClr val="tx2"/>
                </a:solidFill>
                <a:latin typeface="Helvetica" pitchFamily="2" charset="0"/>
              </a:rPr>
              <a:t> desta Lei e terão precedência na alocação de recurso na Lei Orçamentária Anual - LOA - para 2003 e em sua execução, não se constituindo, entretanto, limite à programação das despesas, observando-se as seguintes diretrizes gerais: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5F6476F-D303-44D3-B30F-1BA348F0F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5" y="52996"/>
            <a:ext cx="5928607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972EB4B-0539-4430-9340-8117B9D7C3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CA5348F-9FF6-485F-898D-1BED7EC727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B89F41-1D91-447A-88C5-8A917809FE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6" name="Imagem 5">
            <a:extLst>
              <a:ext uri="{FF2B5EF4-FFF2-40B4-BE49-F238E27FC236}">
                <a16:creationId xmlns:a16="http://schemas.microsoft.com/office/drawing/2014/main" id="{F3032894-9BF9-057C-9753-4FE49FDAA3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835" y="1625973"/>
            <a:ext cx="3882910" cy="3606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4559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166D99BC-234E-B7EF-8BBB-48204E8A1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pt-BR" sz="5400" dirty="0">
                <a:latin typeface="Helvetica" pitchFamily="2" charset="0"/>
              </a:rPr>
              <a:t>LDO 2003</a:t>
            </a:r>
            <a:br>
              <a:rPr lang="pt-BR" sz="5400" dirty="0">
                <a:latin typeface="Helvetica" pitchFamily="2" charset="0"/>
              </a:rPr>
            </a:br>
            <a:r>
              <a:rPr lang="pt-BR" sz="3600" dirty="0">
                <a:latin typeface="Helvetica" pitchFamily="2" charset="0"/>
              </a:rPr>
              <a:t>(exemplos de prioridades)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CA3BD14-93F6-CB4D-2A32-FCCE617C71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pt-BR" sz="1500" dirty="0">
                <a:latin typeface="Helvetica" pitchFamily="2" charset="0"/>
              </a:rPr>
              <a:t>....</a:t>
            </a:r>
          </a:p>
          <a:p>
            <a:pPr marL="0" indent="0">
              <a:buNone/>
            </a:pPr>
            <a:r>
              <a:rPr lang="pt-BR" sz="1500" dirty="0">
                <a:latin typeface="Helvetica" pitchFamily="2" charset="0"/>
              </a:rPr>
              <a:t>VI - reestruturação da gestão do transporte coletivo, por meio de medida organizacional, visando racionalizar e democratizar a utilização do espaço urbano; VII - manutenção preventiva e recuperação das vias urbanas, mediante a implementação de políticas de regulação urbana e ambiental no Município; </a:t>
            </a:r>
            <a:r>
              <a:rPr lang="pt-BR" sz="1500" b="1" dirty="0">
                <a:latin typeface="Helvetica" pitchFamily="2" charset="0"/>
              </a:rPr>
              <a:t>VIII - integração de política social, implantando a intersetorialidade, a descentralização e um sistema de comunicação em rede dos serviços públicos municipais da área social, mediante programas como o BH - Cidadania, voltado para a inclusão social de família residente em área socialmente crítica, o Programa Saúde da Família/BH VIDA, os programas e as ações desenvolvidos pela rede de entidades sociais conveniadas, bem como o desenvolvimento do Cadastro Social da Prefeitura Municipal de Belo Horizonte - PBH -, para sistematizar informações da área social, a fim de subsidiar a tomada de decisão, redefinir programas e serviços comprometidos com o efetivo atendimento de demanda social da população e consolidação da política de segurança alimentar, garantindo a oferta integral de necessidade nutricional básica de criança, adolescente, idoso e portador de deficiência atendidos por entidade social conveniada</a:t>
            </a:r>
            <a:r>
              <a:rPr lang="pt-BR" sz="1500" dirty="0">
                <a:latin typeface="Helvetica" pitchFamily="2" charset="0"/>
              </a:rPr>
              <a:t>; IX - (VETADO) </a:t>
            </a:r>
            <a:r>
              <a:rPr lang="pt-BR" sz="1500" dirty="0" err="1">
                <a:latin typeface="Helvetica" pitchFamily="2" charset="0"/>
              </a:rPr>
              <a:t>X</a:t>
            </a:r>
            <a:r>
              <a:rPr lang="pt-BR" sz="1500" dirty="0">
                <a:latin typeface="Helvetica" pitchFamily="2" charset="0"/>
              </a:rPr>
              <a:t> - modernização e ampliação de sistema informacional e estatístico, visando ao aperfeiçoamento da política de comunicação social da PBH;</a:t>
            </a:r>
          </a:p>
          <a:p>
            <a:pPr marL="0" indent="0">
              <a:buNone/>
            </a:pPr>
            <a:r>
              <a:rPr lang="pt-BR" sz="1500" dirty="0">
                <a:latin typeface="Helvetica" pitchFamily="2" charset="0"/>
              </a:rPr>
              <a:t>....</a:t>
            </a:r>
          </a:p>
        </p:txBody>
      </p:sp>
    </p:spTree>
    <p:extLst>
      <p:ext uri="{BB962C8B-B14F-4D97-AF65-F5344CB8AC3E}">
        <p14:creationId xmlns:p14="http://schemas.microsoft.com/office/powerpoint/2010/main" val="12868850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166D99BC-234E-B7EF-8BBB-48204E8A1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pt-BR" sz="4000" dirty="0">
                <a:latin typeface="Helvetica" pitchFamily="2" charset="0"/>
              </a:rPr>
              <a:t>LDO 2023</a:t>
            </a:r>
            <a:br>
              <a:rPr lang="pt-BR" sz="4000" dirty="0">
                <a:latin typeface="Helvetica" pitchFamily="2" charset="0"/>
              </a:rPr>
            </a:br>
            <a:r>
              <a:rPr lang="pt-BR" sz="4000" dirty="0">
                <a:latin typeface="Helvetica" pitchFamily="2" charset="0"/>
              </a:rPr>
              <a:t>(exemplo de prioridades por área de resultado)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CA3BD14-93F6-CB4D-2A32-FCCE617C71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0"/>
            <a:ext cx="6388085" cy="57068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pt-BR" sz="1300" dirty="0">
                <a:latin typeface="Helvetica" pitchFamily="2" charset="0"/>
              </a:rPr>
              <a:t>Art. 2º - As prioridades e metas da administração pública municipal para o exercício de 2023, conforme o art. 127 da LOMBH, respeitadas as disposições constitucionais e legais, correspondem, para o Poder Executivo, às metas relativas ao exercício de 2023 definidas e constantes no Plano Plurianual de Ação Governamental PPAG - para o período 2022-2025, e serão adequadas às condições de implementação e gerenciamento dos projetos estratégicos, que terão precedência na alocação de recursos na Lei do Orçamento Anual - LOA - de 2023, de bem como na sua execução, não se constituindo, entretanto, em limite à programação despesas, observando-se as seguintes diretrizes gerais, destacadas por Área de Resultado: </a:t>
            </a:r>
          </a:p>
          <a:p>
            <a:pPr marL="0" indent="0">
              <a:buNone/>
            </a:pPr>
            <a:endParaRPr lang="pt-BR" sz="1300" dirty="0">
              <a:latin typeface="Helvetica" pitchFamily="2" charset="0"/>
            </a:endParaRPr>
          </a:p>
          <a:p>
            <a:pPr marL="0" indent="0">
              <a:buNone/>
            </a:pPr>
            <a:r>
              <a:rPr lang="pt-BR" sz="1300" dirty="0" err="1">
                <a:latin typeface="Helvetica" pitchFamily="2" charset="0"/>
              </a:rPr>
              <a:t>I</a:t>
            </a:r>
            <a:r>
              <a:rPr lang="pt-BR" sz="1300" dirty="0">
                <a:latin typeface="Helvetica" pitchFamily="2" charset="0"/>
              </a:rPr>
              <a:t> - Área de Resultado Saúde: </a:t>
            </a:r>
          </a:p>
          <a:p>
            <a:pPr marL="514350" indent="-514350">
              <a:buAutoNum type="alphaLcParenR"/>
            </a:pPr>
            <a:r>
              <a:rPr lang="pt-BR" sz="1300" dirty="0">
                <a:latin typeface="Helvetica" pitchFamily="2" charset="0"/>
              </a:rPr>
              <a:t>desenvolvimento e execução de ações de saúde em redes de atenção primária, secundária e terciária integradas, de forma oportuna, ágil, com qualidade, sustentabilidade e eficiência, em consonância com os princípios e diretrizes do Sistema Único de Saúde - SUS; </a:t>
            </a:r>
          </a:p>
          <a:p>
            <a:pPr marL="514350" indent="-514350">
              <a:buAutoNum type="alphaLcParenR"/>
            </a:pPr>
            <a:r>
              <a:rPr lang="pt-BR" sz="1300" dirty="0">
                <a:latin typeface="Helvetica" pitchFamily="2" charset="0"/>
              </a:rPr>
              <a:t> promoção da gestão responsável e eficiente dos recursos, com planejamento e definição de prioridades; </a:t>
            </a:r>
          </a:p>
          <a:p>
            <a:pPr marL="514350" indent="-514350">
              <a:buAutoNum type="alphaLcParenR"/>
            </a:pPr>
            <a:r>
              <a:rPr lang="pt-BR" sz="1300" dirty="0">
                <a:latin typeface="Helvetica" pitchFamily="2" charset="0"/>
              </a:rPr>
              <a:t>promoção de ações de formação, educação, qualificação e capacitação dos profissionais da Rede Municipal de Saúde, visando à humanização e à equidade na prestação de serviços de saúde, com ênfase na promoção da equidade em saúde da população negra, no enfrentamento ao racismo institucional e no atendimento humanizado à população indígena, imigrante, refugiada ou em trânsito, considerando suas especificidades, em especial quanto às barreiras linguísticas;</a:t>
            </a:r>
          </a:p>
          <a:p>
            <a:pPr marL="514350" indent="-514350">
              <a:buAutoNum type="alphaLcParenR"/>
            </a:pPr>
            <a:r>
              <a:rPr lang="pt-BR" sz="1300" dirty="0">
                <a:latin typeface="Helvetica" pitchFamily="2" charset="0"/>
              </a:rPr>
              <a:t> estruturação e modernização do processo de suprimentos e abastecimento e dos sistemas logísticos de apoio às redes.....</a:t>
            </a:r>
          </a:p>
        </p:txBody>
      </p:sp>
    </p:spTree>
    <p:extLst>
      <p:ext uri="{BB962C8B-B14F-4D97-AF65-F5344CB8AC3E}">
        <p14:creationId xmlns:p14="http://schemas.microsoft.com/office/powerpoint/2010/main" val="31915474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15416729-37DF-426E-C24C-3B811DEEBD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pt-BR" sz="4000" dirty="0">
                <a:latin typeface="Helvetica" pitchFamily="2" charset="0"/>
              </a:rPr>
              <a:t>Por que mudar? Posicionamento da PBH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F9054C3-EF95-86AD-B5DF-DE0AE52947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871" y="1690688"/>
            <a:ext cx="11229673" cy="5149024"/>
          </a:xfrm>
        </p:spPr>
        <p:txBody>
          <a:bodyPr>
            <a:no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  <a:spcAft>
                <a:spcPts val="200"/>
              </a:spcAft>
            </a:pPr>
            <a:r>
              <a:rPr lang="pt-BR" sz="2000" dirty="0">
                <a:latin typeface="Helvetica" pitchFamily="2" charset="0"/>
              </a:rPr>
              <a:t>...a </a:t>
            </a:r>
            <a:r>
              <a:rPr lang="pt-BR" sz="2000" b="0" i="0" dirty="0">
                <a:effectLst/>
                <a:latin typeface="Helvetica" pitchFamily="2" charset="0"/>
              </a:rPr>
              <a:t>PBH estabeleceu a prática de revisão anual do PPA há mais de uma década, trazendo maior realidade e integração entre os instrumentos de planejamento. </a:t>
            </a:r>
            <a:r>
              <a:rPr lang="pt-BR" sz="2000" b="1" i="0" u="sng" dirty="0">
                <a:effectLst/>
                <a:latin typeface="Helvetica" pitchFamily="2" charset="0"/>
              </a:rPr>
              <a:t>Assim, quando a LDO concede o direcionamento à lei orçamentária, ela antecipa a revisão do PPA no qual ela deveria se basear para definir as próprias metas da LOA, criando uma referência normativa circular. Originalmente, a LDO deveria buscar no PPA as metas e prioridades para o exercício seguinte e pautar a LOA</a:t>
            </a:r>
            <a:r>
              <a:rPr lang="pt-BR" sz="2000" b="0" i="0" dirty="0">
                <a:effectLst/>
                <a:latin typeface="Helvetica" pitchFamily="2" charset="0"/>
              </a:rPr>
              <a:t>.</a:t>
            </a:r>
            <a:r>
              <a:rPr lang="pt-BR" sz="2000" b="1" i="0" dirty="0">
                <a:effectLst/>
                <a:latin typeface="Helvetica" pitchFamily="2" charset="0"/>
              </a:rPr>
              <a:t> Atualmente, as metas e prioridades são revistas no PPA em conjunto com a elaboração da LOA</a:t>
            </a:r>
            <a:r>
              <a:rPr lang="pt-BR" sz="2000" b="0" i="0" dirty="0">
                <a:effectLst/>
                <a:latin typeface="Helvetica" pitchFamily="2" charset="0"/>
              </a:rPr>
              <a:t>. Como este debate ocorrerá quando da revisão do PPA e ele fará a definição final para o que entra na LOA, optou-se pela simplificação do texto do Capítulo II da LDO, destacando que as prioridades e as metas gerais e específicas estão devidamente elencadas no PPA, para 2024 e em outros instrumentos de planejamento do município, não invalidando a discussão com a sociedade civil e o legislativo municipal.</a:t>
            </a:r>
          </a:p>
          <a:p>
            <a:endParaRPr lang="pt-BR" sz="2000" dirty="0"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36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15416729-37DF-426E-C24C-3B811DEEBD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pt-BR" sz="4000" dirty="0">
                <a:latin typeface="Helvetica" pitchFamily="2" charset="0"/>
              </a:rPr>
              <a:t>Por que mudar? Posicionamento da PBH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F9054C3-EF95-86AD-B5DF-DE0AE52947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871" y="1690688"/>
            <a:ext cx="11229673" cy="5149024"/>
          </a:xfrm>
        </p:spPr>
        <p:txBody>
          <a:bodyPr>
            <a:no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  <a:spcAft>
                <a:spcPts val="200"/>
              </a:spcAft>
            </a:pPr>
            <a:endParaRPr lang="pt-BR" sz="2000" b="0" i="0" dirty="0">
              <a:effectLst/>
              <a:latin typeface="Helvetica" pitchFamily="2" charset="0"/>
            </a:endParaRPr>
          </a:p>
          <a:p>
            <a:pPr>
              <a:lnSpc>
                <a:spcPct val="130000"/>
              </a:lnSpc>
              <a:spcBef>
                <a:spcPts val="600"/>
              </a:spcBef>
              <a:spcAft>
                <a:spcPts val="200"/>
              </a:spcAft>
            </a:pPr>
            <a:r>
              <a:rPr lang="pt-BR" sz="2000" b="0" i="0" dirty="0">
                <a:effectLst/>
                <a:latin typeface="Helvetica" pitchFamily="2" charset="0"/>
              </a:rPr>
              <a:t>Consideramos a participação e o controle social importantes para o processo democrático, em suas diversas formas (Conselhos municipais de direito, audiências públicas, sugestões populares, dentre outras instâncias). Portanto, destaca-se assim, o objetivo principal da LDO, que é orientar a elaboração da LOA, baseando-se no que foi estabelecido pelo PPA, com todo o regramento e arcabouço para a estrutura, organização e execução do orçamento, considerando as metas fiscais e o equilíbrio entre receitas e despesas. Deste modo, conforme determina a Lei de Responsabilidade Fiscal e a Lei Orgânica do Município, estamos mantendo a dinâmica do planejamento orçamentário, as regras para as emendas individuais e para o Orçamento Participativo.</a:t>
            </a:r>
          </a:p>
        </p:txBody>
      </p:sp>
    </p:spTree>
    <p:extLst>
      <p:ext uri="{BB962C8B-B14F-4D97-AF65-F5344CB8AC3E}">
        <p14:creationId xmlns:p14="http://schemas.microsoft.com/office/powerpoint/2010/main" val="36586559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D555F89-9CB2-F4B9-0B84-894A00DDA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pt-BR" sz="4000" dirty="0">
                <a:solidFill>
                  <a:srgbClr val="FFFFFF"/>
                </a:solidFill>
                <a:latin typeface="Helvetica" pitchFamily="2" charset="0"/>
              </a:rPr>
              <a:t>Problema 1: </a:t>
            </a:r>
            <a:r>
              <a:rPr lang="pt-BR" sz="4000" u="sng" dirty="0">
                <a:solidFill>
                  <a:srgbClr val="FFFFFF"/>
                </a:solidFill>
                <a:latin typeface="Helvetica" pitchFamily="2" charset="0"/>
              </a:rPr>
              <a:t>contradiz o ordenamento jurídico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22A74AE-027D-D9CF-3285-BA6898D71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6756" y="505760"/>
            <a:ext cx="6908521" cy="6342102"/>
          </a:xfrm>
        </p:spPr>
        <p:txBody>
          <a:bodyPr anchor="ctr">
            <a:normAutofit fontScale="70000" lnSpcReduction="20000"/>
          </a:bodyPr>
          <a:lstStyle/>
          <a:p>
            <a:pPr marL="0" indent="0">
              <a:buNone/>
            </a:pPr>
            <a:endParaRPr lang="pt-BR" sz="1900" dirty="0">
              <a:latin typeface="Helvetica" pitchFamily="2" charset="0"/>
              <a:ea typeface="EB Garamond" panose="020F050202020403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pt-BR" sz="2600" dirty="0">
                <a:latin typeface="Helvetica" pitchFamily="2" charset="0"/>
                <a:ea typeface="EB Garamond" panose="020F0502020204030204" pitchFamily="34" charset="0"/>
              </a:rPr>
              <a:t>A </a:t>
            </a:r>
            <a:r>
              <a:rPr lang="pt-BR" sz="2600" dirty="0">
                <a:effectLst/>
                <a:latin typeface="Helvetica" pitchFamily="2" charset="0"/>
                <a:ea typeface="EB Garamond" panose="020F0502020204030204" pitchFamily="34" charset="0"/>
              </a:rPr>
              <a:t>Constituição Federal de 1988 (CF/1988) </a:t>
            </a:r>
            <a:r>
              <a:rPr lang="pt-BR" sz="2600" dirty="0">
                <a:effectLst/>
                <a:latin typeface="Helvetica" pitchFamily="2" charset="0"/>
              </a:rPr>
              <a:t> obriga a definição das metas e prioridades da administração pública na LDO:</a:t>
            </a:r>
          </a:p>
          <a:p>
            <a:pPr marL="0" indent="0">
              <a:lnSpc>
                <a:spcPct val="120000"/>
              </a:lnSpc>
              <a:buNone/>
            </a:pPr>
            <a:endParaRPr lang="pt-BR" sz="2600" dirty="0">
              <a:effectLst/>
              <a:latin typeface="Helvetica" pitchFamily="2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pt-BR" sz="2600" dirty="0">
                <a:effectLst/>
                <a:latin typeface="Helvetica" pitchFamily="2" charset="0"/>
              </a:rPr>
              <a:t>Art. 165. Leis de iniciativa do Poder Executivo estabelecerão: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pt-BR" sz="2600" dirty="0" err="1">
                <a:effectLst/>
                <a:latin typeface="Helvetica" pitchFamily="2" charset="0"/>
              </a:rPr>
              <a:t>I</a:t>
            </a:r>
            <a:r>
              <a:rPr lang="pt-BR" sz="2600" dirty="0">
                <a:effectLst/>
                <a:latin typeface="Helvetica" pitchFamily="2" charset="0"/>
              </a:rPr>
              <a:t> - o plano plurianual;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pt-BR" sz="2600" dirty="0">
                <a:effectLst/>
                <a:latin typeface="Helvetica" pitchFamily="2" charset="0"/>
              </a:rPr>
              <a:t>II - as diretrizes orçamentárias;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pt-BR" sz="2600" dirty="0">
                <a:effectLst/>
                <a:latin typeface="Helvetica" pitchFamily="2" charset="0"/>
              </a:rPr>
              <a:t>III - os orçamentos anuais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pt-BR" sz="2600" dirty="0">
                <a:effectLst/>
                <a:latin typeface="Helvetica" pitchFamily="2" charset="0"/>
              </a:rPr>
              <a:t>§ 2º A lei de diretrizes orçamentárias </a:t>
            </a:r>
            <a:r>
              <a:rPr lang="pt-BR" sz="2600" u="sng" dirty="0">
                <a:effectLst/>
                <a:latin typeface="Helvetica" pitchFamily="2" charset="0"/>
              </a:rPr>
              <a:t>compreenderá as metas e prioridades da administração pública</a:t>
            </a:r>
            <a:r>
              <a:rPr lang="pt-BR" sz="2600" dirty="0">
                <a:effectLst/>
                <a:latin typeface="Helvetica" pitchFamily="2" charset="0"/>
              </a:rPr>
              <a:t> federal, estabelecerá as diretrizes de política fiscal e respectivas metas, em consonância com trajetória sustentável da dívida pública, orientará a elaboração da lei orçamentária anual, disporá sobre as alterações na legislação tributária e estabelecerá a política de aplicação das agências financeiras oficiais de fomento.        (Redação dada pela Emenda Constitucional nº 109, de 2021</a:t>
            </a:r>
            <a:r>
              <a:rPr lang="pt-BR" sz="2600" dirty="0">
                <a:latin typeface="Helvetica" pitchFamily="2" charset="0"/>
              </a:rPr>
              <a:t>.</a:t>
            </a:r>
          </a:p>
          <a:p>
            <a:pPr marL="0" indent="0">
              <a:buNone/>
            </a:pPr>
            <a:endParaRPr lang="pt-BR" sz="2100" dirty="0">
              <a:effectLst/>
              <a:latin typeface="Helvetica" pitchFamily="2" charset="0"/>
            </a:endParaRPr>
          </a:p>
          <a:p>
            <a:pPr marL="0" indent="0">
              <a:buNone/>
            </a:pPr>
            <a:endParaRPr lang="pt-BR" sz="1900" dirty="0"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4075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D555F89-9CB2-F4B9-0B84-894A00DDA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pt-BR" sz="4000" dirty="0">
                <a:solidFill>
                  <a:srgbClr val="FFFFFF"/>
                </a:solidFill>
                <a:latin typeface="Helvetica" pitchFamily="2" charset="0"/>
              </a:rPr>
              <a:t>Problema 1: </a:t>
            </a:r>
            <a:r>
              <a:rPr lang="pt-BR" sz="4000" u="sng" dirty="0">
                <a:solidFill>
                  <a:srgbClr val="FFFFFF"/>
                </a:solidFill>
                <a:latin typeface="Helvetica" pitchFamily="2" charset="0"/>
              </a:rPr>
              <a:t>contradiz o ordenamento jurídico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22A74AE-027D-D9CF-3285-BA6898D71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pt-BR" sz="2000" dirty="0">
              <a:latin typeface="Helvetica" pitchFamily="2" charset="0"/>
              <a:ea typeface="EB Garamond" panose="020F0502020204030204" pitchFamily="34" charset="0"/>
            </a:endParaRPr>
          </a:p>
          <a:p>
            <a:pPr marL="0" indent="0">
              <a:buNone/>
            </a:pPr>
            <a:r>
              <a:rPr lang="pt-BR" sz="2000" dirty="0">
                <a:latin typeface="Helvetica" pitchFamily="2" charset="0"/>
                <a:ea typeface="EB Garamond" panose="020F0502020204030204" pitchFamily="34" charset="0"/>
              </a:rPr>
              <a:t>A </a:t>
            </a:r>
            <a:r>
              <a:rPr lang="pt-BR" sz="2000" dirty="0">
                <a:effectLst/>
                <a:latin typeface="Helvetica" pitchFamily="2" charset="0"/>
                <a:ea typeface="EB Garamond" panose="020F0502020204030204" pitchFamily="34" charset="0"/>
              </a:rPr>
              <a:t>Lei Orgânica do Município</a:t>
            </a:r>
            <a:r>
              <a:rPr lang="pt-BR" sz="2000" dirty="0">
                <a:effectLst/>
                <a:latin typeface="Helvetica" pitchFamily="2" charset="0"/>
              </a:rPr>
              <a:t> traz a obrigatoriedade de definir as diretrizes na LDO:</a:t>
            </a:r>
          </a:p>
          <a:p>
            <a:pPr marL="0" indent="0">
              <a:buNone/>
            </a:pPr>
            <a:endParaRPr lang="pt-BR" sz="2000" dirty="0">
              <a:latin typeface="Helvetica" pitchFamily="2" charset="0"/>
            </a:endParaRPr>
          </a:p>
          <a:p>
            <a:r>
              <a:rPr lang="pt-BR" sz="2000" i="1" kern="0" dirty="0">
                <a:effectLst/>
                <a:latin typeface="Helvetica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Art. 127 - A lei de diretrizes orçamentárias, </a:t>
            </a:r>
            <a:r>
              <a:rPr lang="pt-BR" sz="2000" i="1" u="sng" kern="0" dirty="0">
                <a:effectLst/>
                <a:latin typeface="Helvetica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compatível com o plano plurianual</a:t>
            </a:r>
            <a:r>
              <a:rPr lang="pt-BR" sz="2000" i="1" kern="0" dirty="0">
                <a:effectLst/>
                <a:latin typeface="Helvetica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compreenderá as metas e prioridades da administração pública municipal, incluindo as despesas de capital para o exercício financeiro </a:t>
            </a:r>
            <a:r>
              <a:rPr lang="pt-BR" sz="2000" i="1" kern="0" dirty="0" err="1">
                <a:effectLst/>
                <a:latin typeface="Helvetica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subseqüente</a:t>
            </a:r>
            <a:r>
              <a:rPr lang="pt-BR" sz="2000" i="1" kern="0" dirty="0">
                <a:effectLst/>
                <a:latin typeface="Helvetica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orientará a elaboração da lei orçamentária anual e disporá sobre as alterações na legislação tributária.</a:t>
            </a:r>
            <a:endParaRPr lang="pt-BR" sz="2000" kern="100" dirty="0">
              <a:effectLst/>
              <a:latin typeface="Helvetica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pt-BR" sz="2000" kern="100" dirty="0">
              <a:effectLst/>
              <a:latin typeface="Helvetica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t-BR" sz="2000" i="1" kern="0" dirty="0">
                <a:effectLst/>
                <a:latin typeface="Helvetica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Parágrafo único - As diretrizes do programa de metas de que trata o art. 108-A serão incorporadas à lei de diretrizes orçamentárias do Município antes do vencimento do prazo legal definido para sua apresentação à Câmara Municipal de Belo Horizonte</a:t>
            </a:r>
            <a:endParaRPr lang="pt-BR" sz="2000" dirty="0">
              <a:latin typeface="Helvetica" pitchFamily="2" charset="0"/>
            </a:endParaRPr>
          </a:p>
          <a:p>
            <a:pPr marL="0" indent="0">
              <a:buNone/>
            </a:pPr>
            <a:endParaRPr lang="pt-BR" sz="2000" dirty="0">
              <a:effectLst/>
              <a:latin typeface="Helvetica" pitchFamily="2" charset="0"/>
            </a:endParaRPr>
          </a:p>
          <a:p>
            <a:pPr marL="0" indent="0">
              <a:buNone/>
            </a:pPr>
            <a:endParaRPr lang="pt-BR" sz="2000" dirty="0"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82789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D555F89-9CB2-F4B9-0B84-894A00DDA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pt-BR" sz="5400" dirty="0">
                <a:latin typeface="Helvetica" pitchFamily="2" charset="0"/>
              </a:rPr>
              <a:t>Solução jurídica</a:t>
            </a:r>
            <a:endParaRPr lang="pt-BR" sz="5400" u="sng" dirty="0">
              <a:latin typeface="Helvetica" pitchFamily="2" charset="0"/>
            </a:endParaRP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22A74AE-027D-D9CF-3285-BA6898D71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t-BR" sz="2000" dirty="0">
              <a:latin typeface="Helvetica" pitchFamily="2" charset="0"/>
            </a:endParaRPr>
          </a:p>
          <a:p>
            <a:pPr marL="0" indent="0">
              <a:buNone/>
            </a:pPr>
            <a:endParaRPr lang="pt-BR" sz="2000" dirty="0">
              <a:effectLst/>
              <a:latin typeface="Helvetica" pitchFamily="2" charset="0"/>
            </a:endParaRPr>
          </a:p>
          <a:p>
            <a:pPr marL="0" indent="0">
              <a:buNone/>
            </a:pPr>
            <a:r>
              <a:rPr lang="pt-BR" sz="2000" dirty="0">
                <a:latin typeface="Helvetica" pitchFamily="2" charset="0"/>
              </a:rPr>
              <a:t>O correto a fazer, é que vinha sendo feito: a LDO define as diretrizes para o ano seguinte, ou seja, direciona a revisão do PPA e do projeto da LOA do ano subsequente. Não ao contrário como pretende a SMPOG/BH</a:t>
            </a:r>
          </a:p>
        </p:txBody>
      </p:sp>
      <p:pic>
        <p:nvPicPr>
          <p:cNvPr id="5" name="Picture 4" descr="Calendário na mesa">
            <a:extLst>
              <a:ext uri="{FF2B5EF4-FFF2-40B4-BE49-F238E27FC236}">
                <a16:creationId xmlns:a16="http://schemas.microsoft.com/office/drawing/2014/main" id="{D4AF3B3E-9A22-2A4F-2C77-71085182F4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3047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234216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Reto 4">
            <a:extLst>
              <a:ext uri="{FF2B5EF4-FFF2-40B4-BE49-F238E27FC236}">
                <a16:creationId xmlns:a16="http://schemas.microsoft.com/office/drawing/2014/main" id="{4224A863-9952-1FA3-3F9E-32167A9779E3}"/>
              </a:ext>
            </a:extLst>
          </p:cNvPr>
          <p:cNvCxnSpPr>
            <a:cxnSpLocks/>
          </p:cNvCxnSpPr>
          <p:nvPr/>
        </p:nvCxnSpPr>
        <p:spPr>
          <a:xfrm flipV="1">
            <a:off x="641531" y="3396343"/>
            <a:ext cx="7210698" cy="7257"/>
          </a:xfrm>
          <a:prstGeom prst="line">
            <a:avLst/>
          </a:prstGeom>
          <a:ln w="730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to 5">
            <a:extLst>
              <a:ext uri="{FF2B5EF4-FFF2-40B4-BE49-F238E27FC236}">
                <a16:creationId xmlns:a16="http://schemas.microsoft.com/office/drawing/2014/main" id="{707459E8-DCFD-7ABE-C3C2-5BF191DF4BB5}"/>
              </a:ext>
            </a:extLst>
          </p:cNvPr>
          <p:cNvCxnSpPr>
            <a:cxnSpLocks/>
          </p:cNvCxnSpPr>
          <p:nvPr/>
        </p:nvCxnSpPr>
        <p:spPr>
          <a:xfrm flipV="1">
            <a:off x="8122920" y="3356429"/>
            <a:ext cx="2587898" cy="36286"/>
          </a:xfrm>
          <a:prstGeom prst="line">
            <a:avLst/>
          </a:prstGeom>
          <a:ln w="730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tângulo 7">
            <a:extLst>
              <a:ext uri="{FF2B5EF4-FFF2-40B4-BE49-F238E27FC236}">
                <a16:creationId xmlns:a16="http://schemas.microsoft.com/office/drawing/2014/main" id="{49B083B3-03D7-290A-14C3-1457C50F778F}"/>
              </a:ext>
            </a:extLst>
          </p:cNvPr>
          <p:cNvSpPr/>
          <p:nvPr/>
        </p:nvSpPr>
        <p:spPr>
          <a:xfrm>
            <a:off x="4960257" y="2525485"/>
            <a:ext cx="2790372" cy="63859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atin typeface="Helvetica" pitchFamily="2" charset="0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3FAAD5F1-7829-C9E5-464F-956DF822D2D3}"/>
              </a:ext>
            </a:extLst>
          </p:cNvPr>
          <p:cNvSpPr txBox="1"/>
          <p:nvPr/>
        </p:nvSpPr>
        <p:spPr>
          <a:xfrm>
            <a:off x="1879962" y="3380444"/>
            <a:ext cx="1341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elvetica" pitchFamily="2" charset="0"/>
              </a:rPr>
              <a:t>15/5 (ano </a:t>
            </a:r>
            <a:r>
              <a:rPr lang="pt-BR" dirty="0" err="1">
                <a:latin typeface="Helvetica" pitchFamily="2" charset="0"/>
              </a:rPr>
              <a:t>X</a:t>
            </a:r>
            <a:r>
              <a:rPr lang="pt-BR" dirty="0">
                <a:latin typeface="Helvetica" pitchFamily="2" charset="0"/>
              </a:rPr>
              <a:t>)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8019079C-F22C-3714-7095-60714856E326}"/>
              </a:ext>
            </a:extLst>
          </p:cNvPr>
          <p:cNvSpPr/>
          <p:nvPr/>
        </p:nvSpPr>
        <p:spPr>
          <a:xfrm>
            <a:off x="2307772" y="2525485"/>
            <a:ext cx="1074057" cy="67854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atin typeface="Helvetica" pitchFamily="2" charset="0"/>
            </a:endParaRPr>
          </a:p>
        </p:txBody>
      </p:sp>
      <p:cxnSp>
        <p:nvCxnSpPr>
          <p:cNvPr id="12" name="Conector de Seta Reta 11">
            <a:extLst>
              <a:ext uri="{FF2B5EF4-FFF2-40B4-BE49-F238E27FC236}">
                <a16:creationId xmlns:a16="http://schemas.microsoft.com/office/drawing/2014/main" id="{7DD0455B-7C2C-FE27-537D-BBC80E52D08E}"/>
              </a:ext>
            </a:extLst>
          </p:cNvPr>
          <p:cNvCxnSpPr/>
          <p:nvPr/>
        </p:nvCxnSpPr>
        <p:spPr>
          <a:xfrm>
            <a:off x="2206171" y="2104571"/>
            <a:ext cx="0" cy="129177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de Seta Reta 12">
            <a:extLst>
              <a:ext uri="{FF2B5EF4-FFF2-40B4-BE49-F238E27FC236}">
                <a16:creationId xmlns:a16="http://schemas.microsoft.com/office/drawing/2014/main" id="{5BC4BA5B-1E74-59A4-5692-54D02056DE24}"/>
              </a:ext>
            </a:extLst>
          </p:cNvPr>
          <p:cNvCxnSpPr/>
          <p:nvPr/>
        </p:nvCxnSpPr>
        <p:spPr>
          <a:xfrm>
            <a:off x="4796971" y="2122714"/>
            <a:ext cx="0" cy="129177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CC1BD536-6030-4FC2-EFFC-FA806712CCFA}"/>
              </a:ext>
            </a:extLst>
          </p:cNvPr>
          <p:cNvSpPr txBox="1"/>
          <p:nvPr/>
        </p:nvSpPr>
        <p:spPr>
          <a:xfrm>
            <a:off x="4410533" y="3643088"/>
            <a:ext cx="1685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elvetica" pitchFamily="2" charset="0"/>
              </a:rPr>
              <a:t>30/9 (ano </a:t>
            </a:r>
            <a:r>
              <a:rPr lang="pt-BR" dirty="0" err="1">
                <a:latin typeface="Helvetica" pitchFamily="2" charset="0"/>
              </a:rPr>
              <a:t>X</a:t>
            </a:r>
            <a:r>
              <a:rPr lang="pt-BR" dirty="0">
                <a:latin typeface="Helvetica" pitchFamily="2" charset="0"/>
              </a:rPr>
              <a:t>)</a:t>
            </a: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3CE808DA-B1E5-B38E-651F-200176947811}"/>
              </a:ext>
            </a:extLst>
          </p:cNvPr>
          <p:cNvSpPr txBox="1"/>
          <p:nvPr/>
        </p:nvSpPr>
        <p:spPr>
          <a:xfrm>
            <a:off x="9030425" y="3602783"/>
            <a:ext cx="1782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elvetica" pitchFamily="2" charset="0"/>
              </a:rPr>
              <a:t>15/5 (ano </a:t>
            </a:r>
            <a:r>
              <a:rPr lang="pt-BR" dirty="0" err="1">
                <a:latin typeface="Helvetica" pitchFamily="2" charset="0"/>
              </a:rPr>
              <a:t>X</a:t>
            </a:r>
            <a:r>
              <a:rPr lang="pt-BR" dirty="0">
                <a:latin typeface="Helvetica" pitchFamily="2" charset="0"/>
              </a:rPr>
              <a:t> +1)</a:t>
            </a:r>
          </a:p>
        </p:txBody>
      </p:sp>
      <p:cxnSp>
        <p:nvCxnSpPr>
          <p:cNvPr id="17" name="Conector de Seta Reta 16">
            <a:extLst>
              <a:ext uri="{FF2B5EF4-FFF2-40B4-BE49-F238E27FC236}">
                <a16:creationId xmlns:a16="http://schemas.microsoft.com/office/drawing/2014/main" id="{950DA7B6-E9AC-FE27-A3E3-AD80210585B2}"/>
              </a:ext>
            </a:extLst>
          </p:cNvPr>
          <p:cNvCxnSpPr/>
          <p:nvPr/>
        </p:nvCxnSpPr>
        <p:spPr>
          <a:xfrm>
            <a:off x="9289143" y="2100943"/>
            <a:ext cx="0" cy="129177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tângulo 17">
            <a:extLst>
              <a:ext uri="{FF2B5EF4-FFF2-40B4-BE49-F238E27FC236}">
                <a16:creationId xmlns:a16="http://schemas.microsoft.com/office/drawing/2014/main" id="{6D6DCE5E-84A8-8113-BFAC-9BB80CD5E268}"/>
              </a:ext>
            </a:extLst>
          </p:cNvPr>
          <p:cNvSpPr/>
          <p:nvPr/>
        </p:nvSpPr>
        <p:spPr>
          <a:xfrm>
            <a:off x="9462952" y="2527107"/>
            <a:ext cx="1074057" cy="67854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atin typeface="Helvetica" pitchFamily="2" charset="0"/>
            </a:endParaRP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E36514EF-BD74-4D0B-33AC-8CD7E15365EE}"/>
              </a:ext>
            </a:extLst>
          </p:cNvPr>
          <p:cNvSpPr txBox="1"/>
          <p:nvPr/>
        </p:nvSpPr>
        <p:spPr>
          <a:xfrm>
            <a:off x="2200733" y="1801363"/>
            <a:ext cx="27595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elvetica" pitchFamily="2" charset="0"/>
              </a:rPr>
              <a:t>Tramitação e  aprovação </a:t>
            </a:r>
          </a:p>
          <a:p>
            <a:r>
              <a:rPr lang="pt-BR" dirty="0">
                <a:latin typeface="Helvetica" pitchFamily="2" charset="0"/>
              </a:rPr>
              <a:t>da LDO ano X</a:t>
            </a: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549B1987-0F11-6C6F-C1EB-43AC62A563E3}"/>
              </a:ext>
            </a:extLst>
          </p:cNvPr>
          <p:cNvSpPr txBox="1"/>
          <p:nvPr/>
        </p:nvSpPr>
        <p:spPr>
          <a:xfrm>
            <a:off x="4821464" y="1780961"/>
            <a:ext cx="38580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elvetica" pitchFamily="2" charset="0"/>
              </a:rPr>
              <a:t>Tramitação e  aprovação  da revisão do PPA e da LOA do ano X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7DEBAF69-7B89-6C2E-93F9-087530BBC99B}"/>
              </a:ext>
            </a:extLst>
          </p:cNvPr>
          <p:cNvSpPr txBox="1"/>
          <p:nvPr/>
        </p:nvSpPr>
        <p:spPr>
          <a:xfrm>
            <a:off x="9331056" y="1841467"/>
            <a:ext cx="27595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elvetica" pitchFamily="2" charset="0"/>
              </a:rPr>
              <a:t>Tramitação e  aprovação </a:t>
            </a:r>
          </a:p>
          <a:p>
            <a:r>
              <a:rPr lang="pt-BR" dirty="0">
                <a:latin typeface="Helvetica" pitchFamily="2" charset="0"/>
              </a:rPr>
              <a:t>da LDO ano </a:t>
            </a:r>
            <a:r>
              <a:rPr lang="pt-BR" dirty="0" err="1">
                <a:latin typeface="Helvetica" pitchFamily="2" charset="0"/>
              </a:rPr>
              <a:t>X</a:t>
            </a:r>
            <a:r>
              <a:rPr lang="pt-BR" dirty="0">
                <a:latin typeface="Helvetica" pitchFamily="2" charset="0"/>
              </a:rPr>
              <a:t> +1</a:t>
            </a:r>
          </a:p>
        </p:txBody>
      </p: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79F105DC-3746-D158-A5A9-686FE601FDF1}"/>
              </a:ext>
            </a:extLst>
          </p:cNvPr>
          <p:cNvCxnSpPr/>
          <p:nvPr/>
        </p:nvCxnSpPr>
        <p:spPr>
          <a:xfrm flipV="1">
            <a:off x="2490652" y="4136571"/>
            <a:ext cx="0" cy="914400"/>
          </a:xfrm>
          <a:prstGeom prst="straightConnector1">
            <a:avLst/>
          </a:prstGeom>
          <a:ln w="444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ítulo 1">
            <a:extLst>
              <a:ext uri="{FF2B5EF4-FFF2-40B4-BE49-F238E27FC236}">
                <a16:creationId xmlns:a16="http://schemas.microsoft.com/office/drawing/2014/main" id="{0A254D75-2607-0CFC-11E0-666EAE1E2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846" y="471036"/>
            <a:ext cx="11147193" cy="979488"/>
          </a:xfrm>
          <a:solidFill>
            <a:schemeClr val="accent1"/>
          </a:solidFill>
        </p:spPr>
        <p:txBody>
          <a:bodyPr>
            <a:normAutofit/>
          </a:bodyPr>
          <a:lstStyle/>
          <a:p>
            <a:r>
              <a:rPr lang="pt-BR" sz="3200" dirty="0">
                <a:solidFill>
                  <a:schemeClr val="bg1"/>
                </a:solidFill>
                <a:latin typeface="Helvetica" pitchFamily="2" charset="0"/>
              </a:rPr>
              <a:t>Problema 2:  </a:t>
            </a:r>
            <a:br>
              <a:rPr lang="pt-BR" sz="3200" dirty="0">
                <a:solidFill>
                  <a:schemeClr val="bg1"/>
                </a:solidFill>
                <a:latin typeface="Helvetica" pitchFamily="2" charset="0"/>
              </a:rPr>
            </a:br>
            <a:r>
              <a:rPr lang="pt-BR" sz="3200" dirty="0">
                <a:solidFill>
                  <a:schemeClr val="bg1"/>
                </a:solidFill>
                <a:latin typeface="Helvetica" pitchFamily="2" charset="0"/>
              </a:rPr>
              <a:t>Desconsidera prerrogativas  do legislativo e sociedade</a:t>
            </a: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6BA5D035-A279-D46E-868E-33F9F4C90B89}"/>
              </a:ext>
            </a:extLst>
          </p:cNvPr>
          <p:cNvSpPr txBox="1"/>
          <p:nvPr/>
        </p:nvSpPr>
        <p:spPr>
          <a:xfrm>
            <a:off x="2577737" y="4333197"/>
            <a:ext cx="8235389" cy="923330"/>
          </a:xfrm>
          <a:prstGeom prst="rect">
            <a:avLst/>
          </a:prstGeom>
          <a:noFill/>
          <a:ln w="2222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>
                <a:latin typeface="Helvetica" pitchFamily="2" charset="0"/>
              </a:rPr>
              <a:t>Modelo constitucional: os vereadores incidem sobre as diretrizes para as políticas públicas e sugestões populares podem ser incorporadas ao projeto de lei. </a:t>
            </a:r>
          </a:p>
        </p:txBody>
      </p:sp>
      <p:cxnSp>
        <p:nvCxnSpPr>
          <p:cNvPr id="26" name="Conector de Seta Reta 25">
            <a:extLst>
              <a:ext uri="{FF2B5EF4-FFF2-40B4-BE49-F238E27FC236}">
                <a16:creationId xmlns:a16="http://schemas.microsoft.com/office/drawing/2014/main" id="{9EA63019-86BE-2DEA-61A8-20F9A6AEAF49}"/>
              </a:ext>
            </a:extLst>
          </p:cNvPr>
          <p:cNvCxnSpPr>
            <a:cxnSpLocks/>
          </p:cNvCxnSpPr>
          <p:nvPr/>
        </p:nvCxnSpPr>
        <p:spPr>
          <a:xfrm flipV="1">
            <a:off x="2307772" y="3643088"/>
            <a:ext cx="0" cy="2578862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aixaDeTexto 27">
            <a:extLst>
              <a:ext uri="{FF2B5EF4-FFF2-40B4-BE49-F238E27FC236}">
                <a16:creationId xmlns:a16="http://schemas.microsoft.com/office/drawing/2014/main" id="{85B801A2-15C0-5AE0-9645-6C541FD6CA84}"/>
              </a:ext>
            </a:extLst>
          </p:cNvPr>
          <p:cNvSpPr txBox="1"/>
          <p:nvPr/>
        </p:nvSpPr>
        <p:spPr>
          <a:xfrm>
            <a:off x="2475429" y="5298620"/>
            <a:ext cx="8337694" cy="92333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>
                <a:latin typeface="Helvetica" pitchFamily="2" charset="0"/>
              </a:rPr>
              <a:t>“Movo modelo”: a discussão passa a ser feita apenas após 30/9, com revisão do PPA e PLOA  já finalizados. As sugestões populares sobre políticas públicas passam a informações sem ser incorporadas ao projeto.</a:t>
            </a:r>
          </a:p>
        </p:txBody>
      </p:sp>
    </p:spTree>
    <p:extLst>
      <p:ext uri="{BB962C8B-B14F-4D97-AF65-F5344CB8AC3E}">
        <p14:creationId xmlns:p14="http://schemas.microsoft.com/office/powerpoint/2010/main" val="13811449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B9466920-5CA6-5D10-392D-E28FB8635D21}"/>
              </a:ext>
            </a:extLst>
          </p:cNvPr>
          <p:cNvSpPr txBox="1"/>
          <p:nvPr/>
        </p:nvSpPr>
        <p:spPr>
          <a:xfrm>
            <a:off x="1103586" y="227493"/>
            <a:ext cx="9346700" cy="115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2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Parecer</a:t>
            </a:r>
            <a:r>
              <a:rPr lang="en-US" sz="22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da </a:t>
            </a:r>
            <a:r>
              <a:rPr lang="en-US" sz="22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Comissão</a:t>
            </a:r>
            <a:r>
              <a:rPr lang="en-US" sz="22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de </a:t>
            </a:r>
            <a:r>
              <a:rPr lang="en-US" sz="22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Orçamento</a:t>
            </a:r>
            <a:r>
              <a:rPr lang="en-US" sz="22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e </a:t>
            </a:r>
            <a:r>
              <a:rPr lang="en-US" sz="22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Finanças</a:t>
            </a:r>
            <a:r>
              <a:rPr lang="en-US" sz="22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2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Públicas</a:t>
            </a:r>
            <a:r>
              <a:rPr lang="en-US" sz="22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2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na</a:t>
            </a:r>
            <a:r>
              <a:rPr lang="en-US" sz="22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LDO2022: 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2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8 </a:t>
            </a:r>
            <a:r>
              <a:rPr lang="en-US" sz="22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sugestões</a:t>
            </a:r>
            <a:r>
              <a:rPr lang="en-US" sz="22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2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acolhidas</a:t>
            </a:r>
            <a:r>
              <a:rPr lang="en-US" sz="22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2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como</a:t>
            </a:r>
            <a:r>
              <a:rPr lang="en-US" sz="22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2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emendas</a:t>
            </a:r>
            <a:endParaRPr lang="en-US" sz="2200" kern="1200" dirty="0">
              <a:solidFill>
                <a:srgbClr val="FFFFFF"/>
              </a:solidFill>
              <a:latin typeface="Helvetica" pitchFamily="2" charset="0"/>
              <a:ea typeface="+mj-ea"/>
              <a:cs typeface="+mj-cs"/>
            </a:endParaRPr>
          </a:p>
        </p:txBody>
      </p:sp>
      <p:pic>
        <p:nvPicPr>
          <p:cNvPr id="9" name="Imagem 8" descr="Texto&#10;&#10;Descrição gerada automaticamente">
            <a:extLst>
              <a:ext uri="{FF2B5EF4-FFF2-40B4-BE49-F238E27FC236}">
                <a16:creationId xmlns:a16="http://schemas.microsoft.com/office/drawing/2014/main" id="{6F03E395-0F3C-5671-9697-961B1DC7B2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3627" y="1966293"/>
            <a:ext cx="8244745" cy="44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3349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34E3E30-C8D3-928B-A004-C2E507437F2F}"/>
              </a:ext>
            </a:extLst>
          </p:cNvPr>
          <p:cNvSpPr txBox="1"/>
          <p:nvPr/>
        </p:nvSpPr>
        <p:spPr>
          <a:xfrm>
            <a:off x="627541" y="207554"/>
            <a:ext cx="10108777" cy="115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Parecer</a:t>
            </a:r>
            <a:r>
              <a:rPr lang="en-US" sz="24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da </a:t>
            </a:r>
            <a:r>
              <a:rPr lang="en-US" sz="24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Comissão</a:t>
            </a:r>
            <a:r>
              <a:rPr lang="en-US" sz="24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de </a:t>
            </a:r>
            <a:r>
              <a:rPr lang="en-US" sz="24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Orçamento</a:t>
            </a:r>
            <a:r>
              <a:rPr lang="en-US" sz="24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e </a:t>
            </a:r>
            <a:r>
              <a:rPr lang="en-US" sz="24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Finanças</a:t>
            </a:r>
            <a:r>
              <a:rPr lang="en-US" sz="24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4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Públicas</a:t>
            </a:r>
            <a:r>
              <a:rPr lang="en-US" sz="24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: 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5 </a:t>
            </a:r>
            <a:r>
              <a:rPr lang="en-US" sz="24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sugestões</a:t>
            </a:r>
            <a:r>
              <a:rPr lang="en-US" sz="24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4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populares</a:t>
            </a:r>
            <a:r>
              <a:rPr lang="en-US" sz="24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4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acolhidas</a:t>
            </a:r>
            <a:r>
              <a:rPr lang="en-US" sz="24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4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como</a:t>
            </a:r>
            <a:r>
              <a:rPr lang="en-US" sz="24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4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emendas</a:t>
            </a:r>
            <a:r>
              <a:rPr lang="en-US" sz="24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4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na</a:t>
            </a:r>
            <a:r>
              <a:rPr lang="en-US" sz="24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LDO2023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9C380D7D-DCFD-1DEA-5F34-08B08997F7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762" y="2250073"/>
            <a:ext cx="11421238" cy="44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8376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76906711-0AFB-47DD-A4B6-4E94B38B8C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AA91F649-894C-41F6-A21D-3D1AC558E9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877832"/>
          </a:xfrm>
          <a:custGeom>
            <a:avLst/>
            <a:gdLst>
              <a:gd name="connsiteX0" fmla="*/ 6789701 w 12192000"/>
              <a:gd name="connsiteY0" fmla="*/ 2809623 h 2877832"/>
              <a:gd name="connsiteX1" fmla="*/ 6788702 w 12192000"/>
              <a:gd name="connsiteY1" fmla="*/ 2809701 h 2877832"/>
              <a:gd name="connsiteX2" fmla="*/ 6788476 w 12192000"/>
              <a:gd name="connsiteY2" fmla="*/ 2810235 h 2877832"/>
              <a:gd name="connsiteX3" fmla="*/ 0 w 12192000"/>
              <a:gd name="connsiteY3" fmla="*/ 0 h 2877832"/>
              <a:gd name="connsiteX4" fmla="*/ 12192000 w 12192000"/>
              <a:gd name="connsiteY4" fmla="*/ 0 h 2877832"/>
              <a:gd name="connsiteX5" fmla="*/ 12192000 w 12192000"/>
              <a:gd name="connsiteY5" fmla="*/ 1915388 h 2877832"/>
              <a:gd name="connsiteX6" fmla="*/ 12061096 w 12192000"/>
              <a:gd name="connsiteY6" fmla="*/ 1954428 h 2877832"/>
              <a:gd name="connsiteX7" fmla="*/ 11676800 w 12192000"/>
              <a:gd name="connsiteY7" fmla="*/ 2058003 h 2877832"/>
              <a:gd name="connsiteX8" fmla="*/ 10425355 w 12192000"/>
              <a:gd name="connsiteY8" fmla="*/ 2341542 h 2877832"/>
              <a:gd name="connsiteX9" fmla="*/ 9424022 w 12192000"/>
              <a:gd name="connsiteY9" fmla="*/ 2516704 h 2877832"/>
              <a:gd name="connsiteX10" fmla="*/ 8458419 w 12192000"/>
              <a:gd name="connsiteY10" fmla="*/ 2650405 h 2877832"/>
              <a:gd name="connsiteX11" fmla="*/ 7715970 w 12192000"/>
              <a:gd name="connsiteY11" fmla="*/ 2730352 h 2877832"/>
              <a:gd name="connsiteX12" fmla="*/ 6951716 w 12192000"/>
              <a:gd name="connsiteY12" fmla="*/ 2796132 h 2877832"/>
              <a:gd name="connsiteX13" fmla="*/ 6936303 w 12192000"/>
              <a:gd name="connsiteY13" fmla="*/ 2798203 h 2877832"/>
              <a:gd name="connsiteX14" fmla="*/ 6790448 w 12192000"/>
              <a:gd name="connsiteY14" fmla="*/ 2809564 h 2877832"/>
              <a:gd name="connsiteX15" fmla="*/ 6799941 w 12192000"/>
              <a:gd name="connsiteY15" fmla="*/ 2811384 h 2877832"/>
              <a:gd name="connsiteX16" fmla="*/ 6835432 w 12192000"/>
              <a:gd name="connsiteY16" fmla="*/ 2809677 h 2877832"/>
              <a:gd name="connsiteX17" fmla="*/ 6884003 w 12192000"/>
              <a:gd name="connsiteY17" fmla="*/ 2806699 h 2877832"/>
              <a:gd name="connsiteX18" fmla="*/ 7578771 w 12192000"/>
              <a:gd name="connsiteY18" fmla="*/ 2774172 h 2877832"/>
              <a:gd name="connsiteX19" fmla="*/ 8623845 w 12192000"/>
              <a:gd name="connsiteY19" fmla="*/ 2687275 h 2877832"/>
              <a:gd name="connsiteX20" fmla="*/ 9479970 w 12192000"/>
              <a:gd name="connsiteY20" fmla="*/ 2583369 h 2877832"/>
              <a:gd name="connsiteX21" fmla="*/ 10629308 w 12192000"/>
              <a:gd name="connsiteY21" fmla="*/ 2389212 h 2877832"/>
              <a:gd name="connsiteX22" fmla="*/ 11998498 w 12192000"/>
              <a:gd name="connsiteY22" fmla="*/ 2063218 h 2877832"/>
              <a:gd name="connsiteX23" fmla="*/ 12192000 w 12192000"/>
              <a:gd name="connsiteY23" fmla="*/ 2006219 h 2877832"/>
              <a:gd name="connsiteX24" fmla="*/ 12192000 w 12192000"/>
              <a:gd name="connsiteY24" fmla="*/ 2060956 h 2877832"/>
              <a:gd name="connsiteX25" fmla="*/ 11829257 w 12192000"/>
              <a:gd name="connsiteY25" fmla="*/ 2166255 h 2877832"/>
              <a:gd name="connsiteX26" fmla="*/ 10939183 w 12192000"/>
              <a:gd name="connsiteY26" fmla="*/ 2380770 h 2877832"/>
              <a:gd name="connsiteX27" fmla="*/ 9985530 w 12192000"/>
              <a:gd name="connsiteY27" fmla="*/ 2560775 h 2877832"/>
              <a:gd name="connsiteX28" fmla="*/ 9186882 w 12192000"/>
              <a:gd name="connsiteY28" fmla="*/ 2676722 h 2877832"/>
              <a:gd name="connsiteX29" fmla="*/ 8578198 w 12192000"/>
              <a:gd name="connsiteY29" fmla="*/ 2746241 h 2877832"/>
              <a:gd name="connsiteX30" fmla="*/ 7864358 w 12192000"/>
              <a:gd name="connsiteY30" fmla="*/ 2807692 h 2877832"/>
              <a:gd name="connsiteX31" fmla="*/ 6935502 w 12192000"/>
              <a:gd name="connsiteY31" fmla="*/ 2859086 h 2877832"/>
              <a:gd name="connsiteX32" fmla="*/ 6477750 w 12192000"/>
              <a:gd name="connsiteY32" fmla="*/ 2872989 h 2877832"/>
              <a:gd name="connsiteX33" fmla="*/ 6362294 w 12192000"/>
              <a:gd name="connsiteY33" fmla="*/ 2877832 h 2877832"/>
              <a:gd name="connsiteX34" fmla="*/ 6057129 w 12192000"/>
              <a:gd name="connsiteY34" fmla="*/ 2877832 h 2877832"/>
              <a:gd name="connsiteX35" fmla="*/ 5977784 w 12192000"/>
              <a:gd name="connsiteY35" fmla="*/ 2873238 h 2877832"/>
              <a:gd name="connsiteX36" fmla="*/ 5265087 w 12192000"/>
              <a:gd name="connsiteY36" fmla="*/ 2836989 h 2877832"/>
              <a:gd name="connsiteX37" fmla="*/ 4346277 w 12192000"/>
              <a:gd name="connsiteY37" fmla="*/ 2774919 h 2877832"/>
              <a:gd name="connsiteX38" fmla="*/ 3373045 w 12192000"/>
              <a:gd name="connsiteY38" fmla="*/ 2676350 h 2877832"/>
              <a:gd name="connsiteX39" fmla="*/ 2362173 w 12192000"/>
              <a:gd name="connsiteY39" fmla="*/ 2557423 h 2877832"/>
              <a:gd name="connsiteX40" fmla="*/ 1233178 w 12192000"/>
              <a:gd name="connsiteY40" fmla="*/ 2384247 h 2877832"/>
              <a:gd name="connsiteX41" fmla="*/ 68500 w 12192000"/>
              <a:gd name="connsiteY41" fmla="*/ 2144540 h 2877832"/>
              <a:gd name="connsiteX42" fmla="*/ 0 w 12192000"/>
              <a:gd name="connsiteY42" fmla="*/ 2127185 h 2877832"/>
              <a:gd name="connsiteX43" fmla="*/ 0 w 12192000"/>
              <a:gd name="connsiteY43" fmla="*/ 2070696 h 2877832"/>
              <a:gd name="connsiteX44" fmla="*/ 72441 w 12192000"/>
              <a:gd name="connsiteY44" fmla="*/ 2089473 h 2877832"/>
              <a:gd name="connsiteX45" fmla="*/ 600716 w 12192000"/>
              <a:gd name="connsiteY45" fmla="*/ 2207843 h 2877832"/>
              <a:gd name="connsiteX46" fmla="*/ 1769512 w 12192000"/>
              <a:gd name="connsiteY46" fmla="*/ 2418011 h 2877832"/>
              <a:gd name="connsiteX47" fmla="*/ 2613554 w 12192000"/>
              <a:gd name="connsiteY47" fmla="*/ 2534953 h 2877832"/>
              <a:gd name="connsiteX48" fmla="*/ 2581134 w 12192000"/>
              <a:gd name="connsiteY48" fmla="*/ 2525022 h 2877832"/>
              <a:gd name="connsiteX49" fmla="*/ 1112635 w 12192000"/>
              <a:gd name="connsiteY49" fmla="*/ 2192325 h 2877832"/>
              <a:gd name="connsiteX50" fmla="*/ 420412 w 12192000"/>
              <a:gd name="connsiteY50" fmla="*/ 1992892 h 2877832"/>
              <a:gd name="connsiteX51" fmla="*/ 0 w 12192000"/>
              <a:gd name="connsiteY51" fmla="*/ 1853975 h 2877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000" h="2877832">
                <a:moveTo>
                  <a:pt x="6789701" y="2809623"/>
                </a:moveTo>
                <a:lnTo>
                  <a:pt x="6788702" y="2809701"/>
                </a:lnTo>
                <a:lnTo>
                  <a:pt x="6788476" y="2810235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1915388"/>
                </a:lnTo>
                <a:lnTo>
                  <a:pt x="12061096" y="1954428"/>
                </a:lnTo>
                <a:cubicBezTo>
                  <a:pt x="11933500" y="1990642"/>
                  <a:pt x="11805390" y="2025171"/>
                  <a:pt x="11676800" y="2058003"/>
                </a:cubicBezTo>
                <a:cubicBezTo>
                  <a:pt x="11262789" y="2165510"/>
                  <a:pt x="10845343" y="2259112"/>
                  <a:pt x="10425355" y="2341542"/>
                </a:cubicBezTo>
                <a:cubicBezTo>
                  <a:pt x="10092810" y="2406753"/>
                  <a:pt x="9759033" y="2465150"/>
                  <a:pt x="9424022" y="2516704"/>
                </a:cubicBezTo>
                <a:cubicBezTo>
                  <a:pt x="9102997" y="2566361"/>
                  <a:pt x="8781133" y="2610928"/>
                  <a:pt x="8458419" y="2650405"/>
                </a:cubicBezTo>
                <a:cubicBezTo>
                  <a:pt x="8211360" y="2680571"/>
                  <a:pt x="7963792" y="2706144"/>
                  <a:pt x="7715970" y="2730352"/>
                </a:cubicBezTo>
                <a:lnTo>
                  <a:pt x="6951716" y="2796132"/>
                </a:lnTo>
                <a:lnTo>
                  <a:pt x="6936303" y="2798203"/>
                </a:lnTo>
                <a:lnTo>
                  <a:pt x="6790448" y="2809564"/>
                </a:lnTo>
                <a:lnTo>
                  <a:pt x="6799941" y="2811384"/>
                </a:lnTo>
                <a:cubicBezTo>
                  <a:pt x="6811623" y="2811850"/>
                  <a:pt x="6823734" y="2809677"/>
                  <a:pt x="6835432" y="2809677"/>
                </a:cubicBezTo>
                <a:cubicBezTo>
                  <a:pt x="6851580" y="2809677"/>
                  <a:pt x="6867729" y="2807070"/>
                  <a:pt x="6884003" y="2806699"/>
                </a:cubicBezTo>
                <a:cubicBezTo>
                  <a:pt x="7115805" y="2801237"/>
                  <a:pt x="7347351" y="2789070"/>
                  <a:pt x="7578771" y="2774172"/>
                </a:cubicBezTo>
                <a:cubicBezTo>
                  <a:pt x="7927552" y="2751704"/>
                  <a:pt x="8276080" y="2723525"/>
                  <a:pt x="8623845" y="2687275"/>
                </a:cubicBezTo>
                <a:cubicBezTo>
                  <a:pt x="8909939" y="2657977"/>
                  <a:pt x="9195310" y="2623342"/>
                  <a:pt x="9479970" y="2583369"/>
                </a:cubicBezTo>
                <a:cubicBezTo>
                  <a:pt x="9864901" y="2528995"/>
                  <a:pt x="10248014" y="2464281"/>
                  <a:pt x="10629308" y="2389212"/>
                </a:cubicBezTo>
                <a:cubicBezTo>
                  <a:pt x="11090114" y="2298092"/>
                  <a:pt x="11546975" y="2190586"/>
                  <a:pt x="11998498" y="2063218"/>
                </a:cubicBezTo>
                <a:lnTo>
                  <a:pt x="12192000" y="2006219"/>
                </a:lnTo>
                <a:lnTo>
                  <a:pt x="12192000" y="2060956"/>
                </a:lnTo>
                <a:lnTo>
                  <a:pt x="11829257" y="2166255"/>
                </a:lnTo>
                <a:cubicBezTo>
                  <a:pt x="11534769" y="2245952"/>
                  <a:pt x="11238120" y="2316838"/>
                  <a:pt x="10939183" y="2380770"/>
                </a:cubicBezTo>
                <a:cubicBezTo>
                  <a:pt x="10622824" y="2448552"/>
                  <a:pt x="10304941" y="2508549"/>
                  <a:pt x="9985530" y="2560775"/>
                </a:cubicBezTo>
                <a:cubicBezTo>
                  <a:pt x="9720036" y="2604224"/>
                  <a:pt x="9453814" y="2642869"/>
                  <a:pt x="9186882" y="2676722"/>
                </a:cubicBezTo>
                <a:cubicBezTo>
                  <a:pt x="8984197" y="2702296"/>
                  <a:pt x="8781514" y="2726379"/>
                  <a:pt x="8578198" y="2746241"/>
                </a:cubicBezTo>
                <a:cubicBezTo>
                  <a:pt x="8340547" y="2768961"/>
                  <a:pt x="8102644" y="2790436"/>
                  <a:pt x="7864358" y="2807692"/>
                </a:cubicBezTo>
                <a:cubicBezTo>
                  <a:pt x="7554994" y="2830036"/>
                  <a:pt x="7245502" y="2847914"/>
                  <a:pt x="6935502" y="2859086"/>
                </a:cubicBezTo>
                <a:cubicBezTo>
                  <a:pt x="6782917" y="2864549"/>
                  <a:pt x="6630334" y="2868397"/>
                  <a:pt x="6477750" y="2872989"/>
                </a:cubicBezTo>
                <a:cubicBezTo>
                  <a:pt x="6439195" y="2870905"/>
                  <a:pt x="6400529" y="2872530"/>
                  <a:pt x="6362294" y="2877832"/>
                </a:cubicBezTo>
                <a:lnTo>
                  <a:pt x="6057129" y="2877832"/>
                </a:lnTo>
                <a:lnTo>
                  <a:pt x="5977784" y="2873238"/>
                </a:lnTo>
                <a:cubicBezTo>
                  <a:pt x="5740261" y="2860825"/>
                  <a:pt x="5502739" y="2847046"/>
                  <a:pt x="5265087" y="2836989"/>
                </a:cubicBezTo>
                <a:cubicBezTo>
                  <a:pt x="4958267" y="2824573"/>
                  <a:pt x="4651826" y="2804093"/>
                  <a:pt x="4346277" y="2774919"/>
                </a:cubicBezTo>
                <a:cubicBezTo>
                  <a:pt x="4021654" y="2744007"/>
                  <a:pt x="3697795" y="2709372"/>
                  <a:pt x="3373045" y="2676350"/>
                </a:cubicBezTo>
                <a:cubicBezTo>
                  <a:pt x="3035412" y="2642088"/>
                  <a:pt x="2698456" y="2602449"/>
                  <a:pt x="2362173" y="2557423"/>
                </a:cubicBezTo>
                <a:cubicBezTo>
                  <a:pt x="1984692" y="2507270"/>
                  <a:pt x="1608364" y="2449544"/>
                  <a:pt x="1233178" y="2384247"/>
                </a:cubicBezTo>
                <a:cubicBezTo>
                  <a:pt x="842181" y="2315534"/>
                  <a:pt x="453758" y="2237046"/>
                  <a:pt x="68500" y="2144540"/>
                </a:cubicBezTo>
                <a:lnTo>
                  <a:pt x="0" y="2127185"/>
                </a:lnTo>
                <a:lnTo>
                  <a:pt x="0" y="2070696"/>
                </a:lnTo>
                <a:lnTo>
                  <a:pt x="72441" y="2089473"/>
                </a:lnTo>
                <a:cubicBezTo>
                  <a:pt x="247961" y="2131651"/>
                  <a:pt x="424164" y="2170911"/>
                  <a:pt x="600716" y="2207843"/>
                </a:cubicBezTo>
                <a:cubicBezTo>
                  <a:pt x="988279" y="2288657"/>
                  <a:pt x="1378133" y="2357555"/>
                  <a:pt x="1769512" y="2418011"/>
                </a:cubicBezTo>
                <a:cubicBezTo>
                  <a:pt x="2052426" y="2461587"/>
                  <a:pt x="2335725" y="2501684"/>
                  <a:pt x="2613554" y="2534953"/>
                </a:cubicBezTo>
                <a:cubicBezTo>
                  <a:pt x="2605544" y="2537560"/>
                  <a:pt x="2594611" y="2527504"/>
                  <a:pt x="2581134" y="2525022"/>
                </a:cubicBezTo>
                <a:cubicBezTo>
                  <a:pt x="2087178" y="2433070"/>
                  <a:pt x="1597684" y="2322177"/>
                  <a:pt x="1112635" y="2192325"/>
                </a:cubicBezTo>
                <a:cubicBezTo>
                  <a:pt x="880453" y="2130254"/>
                  <a:pt x="649713" y="2063776"/>
                  <a:pt x="420412" y="1992892"/>
                </a:cubicBezTo>
                <a:lnTo>
                  <a:pt x="0" y="185397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CFCDB760-5954-81BA-E00B-F2A144C3F580}"/>
              </a:ext>
            </a:extLst>
          </p:cNvPr>
          <p:cNvSpPr txBox="1"/>
          <p:nvPr/>
        </p:nvSpPr>
        <p:spPr>
          <a:xfrm>
            <a:off x="537280" y="121483"/>
            <a:ext cx="11654719" cy="15103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Parecer</a:t>
            </a:r>
            <a:r>
              <a:rPr lang="en-US" sz="28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da </a:t>
            </a:r>
            <a:r>
              <a:rPr lang="en-US" sz="28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Comissão</a:t>
            </a:r>
            <a:r>
              <a:rPr lang="en-US" sz="28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de </a:t>
            </a:r>
            <a:r>
              <a:rPr lang="en-US" sz="28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Orçamento</a:t>
            </a:r>
            <a:r>
              <a:rPr lang="en-US" sz="28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e </a:t>
            </a:r>
            <a:r>
              <a:rPr lang="en-US" sz="28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Finanças</a:t>
            </a:r>
            <a:r>
              <a:rPr lang="en-US" sz="28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Públicas</a:t>
            </a:r>
            <a:r>
              <a:rPr lang="en-US" sz="28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na</a:t>
            </a:r>
            <a:r>
              <a:rPr lang="en-US" sz="28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LDO2024</a:t>
            </a:r>
            <a:r>
              <a:rPr lang="en-US" sz="28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1</a:t>
            </a:r>
            <a:r>
              <a:rPr lang="en-US" sz="28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sugestão</a:t>
            </a:r>
            <a:r>
              <a:rPr lang="en-US" sz="28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acolhida</a:t>
            </a:r>
            <a:r>
              <a:rPr lang="en-US" sz="28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como</a:t>
            </a:r>
            <a:r>
              <a:rPr lang="en-US" sz="2800" kern="12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emenda</a:t>
            </a:r>
            <a:r>
              <a:rPr lang="en-US" sz="28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: a do OSBH que </a:t>
            </a:r>
            <a:r>
              <a:rPr lang="en-US" sz="28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discute</a:t>
            </a:r>
            <a:r>
              <a:rPr lang="en-US" sz="28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regra</a:t>
            </a:r>
            <a:r>
              <a:rPr lang="en-US" sz="28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de </a:t>
            </a:r>
            <a:r>
              <a:rPr lang="en-US" sz="28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execução</a:t>
            </a:r>
            <a:r>
              <a:rPr lang="en-US" sz="28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orçamentária</a:t>
            </a:r>
            <a:r>
              <a:rPr lang="en-US" sz="28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e </a:t>
            </a:r>
            <a:r>
              <a:rPr lang="en-US" sz="28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não</a:t>
            </a:r>
            <a:r>
              <a:rPr lang="en-US" sz="28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políticas</a:t>
            </a:r>
            <a:r>
              <a:rPr lang="en-US" sz="2800" dirty="0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Helvetica" pitchFamily="2" charset="0"/>
                <a:ea typeface="+mj-ea"/>
                <a:cs typeface="+mj-cs"/>
              </a:rPr>
              <a:t>públicas</a:t>
            </a:r>
            <a:endParaRPr lang="en-US" sz="2800" kern="1200" dirty="0">
              <a:solidFill>
                <a:srgbClr val="FFFFFF"/>
              </a:solidFill>
              <a:latin typeface="Helvetica" pitchFamily="2" charset="0"/>
              <a:ea typeface="+mj-ea"/>
              <a:cs typeface="+mj-cs"/>
            </a:endParaRPr>
          </a:p>
        </p:txBody>
      </p:sp>
      <p:sp>
        <p:nvSpPr>
          <p:cNvPr id="46" name="sketch line">
            <a:extLst>
              <a:ext uri="{FF2B5EF4-FFF2-40B4-BE49-F238E27FC236}">
                <a16:creationId xmlns:a16="http://schemas.microsoft.com/office/drawing/2014/main" id="{56037404-66BD-46B5-9323-1B53131967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1753266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563791 w 4243589"/>
              <a:gd name="connsiteY1" fmla="*/ 0 h 18288"/>
              <a:gd name="connsiteX2" fmla="*/ 1042710 w 4243589"/>
              <a:gd name="connsiteY2" fmla="*/ 0 h 18288"/>
              <a:gd name="connsiteX3" fmla="*/ 1564066 w 4243589"/>
              <a:gd name="connsiteY3" fmla="*/ 0 h 18288"/>
              <a:gd name="connsiteX4" fmla="*/ 2212729 w 4243589"/>
              <a:gd name="connsiteY4" fmla="*/ 0 h 18288"/>
              <a:gd name="connsiteX5" fmla="*/ 2776520 w 4243589"/>
              <a:gd name="connsiteY5" fmla="*/ 0 h 18288"/>
              <a:gd name="connsiteX6" fmla="*/ 3297875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637362 w 4243589"/>
              <a:gd name="connsiteY9" fmla="*/ 18288 h 18288"/>
              <a:gd name="connsiteX10" fmla="*/ 3116007 w 4243589"/>
              <a:gd name="connsiteY10" fmla="*/ 18288 h 18288"/>
              <a:gd name="connsiteX11" fmla="*/ 2424908 w 4243589"/>
              <a:gd name="connsiteY11" fmla="*/ 18288 h 18288"/>
              <a:gd name="connsiteX12" fmla="*/ 1861117 w 4243589"/>
              <a:gd name="connsiteY12" fmla="*/ 18288 h 18288"/>
              <a:gd name="connsiteX13" fmla="*/ 1382198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38100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EF3287A3-F075-4D99-2F65-88E9F4534F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087" y="3067050"/>
            <a:ext cx="7998777" cy="3019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4172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B831B6F-405A-4B47-B9BB-5CA88F2858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Cronômetro">
            <a:extLst>
              <a:ext uri="{FF2B5EF4-FFF2-40B4-BE49-F238E27FC236}">
                <a16:creationId xmlns:a16="http://schemas.microsoft.com/office/drawing/2014/main" id="{F9498A2D-9A57-1EB9-9888-C7DF45CBAF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4988" y="1744515"/>
            <a:ext cx="3368969" cy="3368969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5109354-9C5D-4F8C-B0E6-D1043C7BF2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9992" y="0"/>
            <a:ext cx="7562008" cy="6858000"/>
          </a:xfrm>
          <a:custGeom>
            <a:avLst/>
            <a:gdLst>
              <a:gd name="connsiteX0" fmla="*/ 7529613 w 7529613"/>
              <a:gd name="connsiteY0" fmla="*/ 0 h 6858000"/>
              <a:gd name="connsiteX1" fmla="*/ 1222331 w 7529613"/>
              <a:gd name="connsiteY1" fmla="*/ 0 h 6858000"/>
              <a:gd name="connsiteX2" fmla="*/ 1126483 w 7529613"/>
              <a:gd name="connsiteY2" fmla="*/ 148742 h 6858000"/>
              <a:gd name="connsiteX3" fmla="*/ 767554 w 7529613"/>
              <a:gd name="connsiteY3" fmla="*/ 819975 h 6858000"/>
              <a:gd name="connsiteX4" fmla="*/ 742103 w 7529613"/>
              <a:gd name="connsiteY4" fmla="*/ 854514 h 6858000"/>
              <a:gd name="connsiteX5" fmla="*/ 785881 w 7529613"/>
              <a:gd name="connsiteY5" fmla="*/ 750263 h 6858000"/>
              <a:gd name="connsiteX6" fmla="*/ 978978 w 7529613"/>
              <a:gd name="connsiteY6" fmla="*/ 331786 h 6858000"/>
              <a:gd name="connsiteX7" fmla="*/ 1155717 w 7529613"/>
              <a:gd name="connsiteY7" fmla="*/ 0 h 6858000"/>
              <a:gd name="connsiteX8" fmla="*/ 1098249 w 7529613"/>
              <a:gd name="connsiteY8" fmla="*/ 0 h 6858000"/>
              <a:gd name="connsiteX9" fmla="*/ 991458 w 7529613"/>
              <a:gd name="connsiteY9" fmla="*/ 196614 h 6858000"/>
              <a:gd name="connsiteX10" fmla="*/ 493941 w 7529613"/>
              <a:gd name="connsiteY10" fmla="*/ 1371196 h 6858000"/>
              <a:gd name="connsiteX11" fmla="*/ 46485 w 7529613"/>
              <a:gd name="connsiteY11" fmla="*/ 3331516 h 6858000"/>
              <a:gd name="connsiteX12" fmla="*/ 12252 w 7529613"/>
              <a:gd name="connsiteY12" fmla="*/ 4357388 h 6858000"/>
              <a:gd name="connsiteX13" fmla="*/ 170821 w 7529613"/>
              <a:gd name="connsiteY13" fmla="*/ 5552906 h 6858000"/>
              <a:gd name="connsiteX14" fmla="*/ 537265 w 7529613"/>
              <a:gd name="connsiteY14" fmla="*/ 6828295 h 6858000"/>
              <a:gd name="connsiteX15" fmla="*/ 549692 w 7529613"/>
              <a:gd name="connsiteY15" fmla="*/ 6858000 h 6858000"/>
              <a:gd name="connsiteX16" fmla="*/ 602234 w 7529613"/>
              <a:gd name="connsiteY16" fmla="*/ 6858000 h 6858000"/>
              <a:gd name="connsiteX17" fmla="*/ 595414 w 7529613"/>
              <a:gd name="connsiteY17" fmla="*/ 6841549 h 6858000"/>
              <a:gd name="connsiteX18" fmla="*/ 364260 w 7529613"/>
              <a:gd name="connsiteY18" fmla="*/ 6142729 h 6858000"/>
              <a:gd name="connsiteX19" fmla="*/ 213071 w 7529613"/>
              <a:gd name="connsiteY19" fmla="*/ 5513923 h 6858000"/>
              <a:gd name="connsiteX20" fmla="*/ 211290 w 7529613"/>
              <a:gd name="connsiteY20" fmla="*/ 5480401 h 6858000"/>
              <a:gd name="connsiteX21" fmla="*/ 311446 w 7529613"/>
              <a:gd name="connsiteY21" fmla="*/ 5830359 h 6858000"/>
              <a:gd name="connsiteX22" fmla="*/ 622963 w 7529613"/>
              <a:gd name="connsiteY22" fmla="*/ 6670527 h 6858000"/>
              <a:gd name="connsiteX23" fmla="*/ 710464 w 7529613"/>
              <a:gd name="connsiteY23" fmla="*/ 6858000 h 6858000"/>
              <a:gd name="connsiteX24" fmla="*/ 7529613 w 7529613"/>
              <a:gd name="connsiteY2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7529613" h="6858000">
                <a:moveTo>
                  <a:pt x="7529613" y="0"/>
                </a:moveTo>
                <a:lnTo>
                  <a:pt x="1222331" y="0"/>
                </a:lnTo>
                <a:lnTo>
                  <a:pt x="1126483" y="148742"/>
                </a:lnTo>
                <a:cubicBezTo>
                  <a:pt x="995323" y="365513"/>
                  <a:pt x="876174" y="589569"/>
                  <a:pt x="767554" y="819975"/>
                </a:cubicBezTo>
                <a:cubicBezTo>
                  <a:pt x="762210" y="833492"/>
                  <a:pt x="753441" y="845393"/>
                  <a:pt x="742103" y="854514"/>
                </a:cubicBezTo>
                <a:cubicBezTo>
                  <a:pt x="756737" y="819849"/>
                  <a:pt x="770991" y="784928"/>
                  <a:pt x="785881" y="750263"/>
                </a:cubicBezTo>
                <a:cubicBezTo>
                  <a:pt x="846713" y="608712"/>
                  <a:pt x="910948" y="469145"/>
                  <a:pt x="978978" y="331786"/>
                </a:cubicBezTo>
                <a:lnTo>
                  <a:pt x="1155717" y="0"/>
                </a:lnTo>
                <a:lnTo>
                  <a:pt x="1098249" y="0"/>
                </a:lnTo>
                <a:lnTo>
                  <a:pt x="991458" y="196614"/>
                </a:lnTo>
                <a:cubicBezTo>
                  <a:pt x="797017" y="573253"/>
                  <a:pt x="633548" y="966066"/>
                  <a:pt x="493941" y="1371196"/>
                </a:cubicBezTo>
                <a:cubicBezTo>
                  <a:pt x="276630" y="2007265"/>
                  <a:pt x="126659" y="2664286"/>
                  <a:pt x="46485" y="3331516"/>
                </a:cubicBezTo>
                <a:cubicBezTo>
                  <a:pt x="4488" y="3672965"/>
                  <a:pt x="-14219" y="4013908"/>
                  <a:pt x="12252" y="4357388"/>
                </a:cubicBezTo>
                <a:cubicBezTo>
                  <a:pt x="43558" y="4758899"/>
                  <a:pt x="90773" y="5157998"/>
                  <a:pt x="170821" y="5552906"/>
                </a:cubicBezTo>
                <a:cubicBezTo>
                  <a:pt x="259109" y="5988893"/>
                  <a:pt x="378967" y="6414594"/>
                  <a:pt x="537265" y="6828295"/>
                </a:cubicBezTo>
                <a:lnTo>
                  <a:pt x="549692" y="6858000"/>
                </a:lnTo>
                <a:lnTo>
                  <a:pt x="602234" y="6858000"/>
                </a:lnTo>
                <a:lnTo>
                  <a:pt x="595414" y="6841549"/>
                </a:lnTo>
                <a:cubicBezTo>
                  <a:pt x="507884" y="6614016"/>
                  <a:pt x="431296" y="6380817"/>
                  <a:pt x="364260" y="6142729"/>
                </a:cubicBezTo>
                <a:cubicBezTo>
                  <a:pt x="305974" y="5935370"/>
                  <a:pt x="262958" y="5723695"/>
                  <a:pt x="213071" y="5513923"/>
                </a:cubicBezTo>
                <a:cubicBezTo>
                  <a:pt x="211892" y="5502788"/>
                  <a:pt x="211299" y="5491601"/>
                  <a:pt x="211290" y="5480401"/>
                </a:cubicBezTo>
                <a:cubicBezTo>
                  <a:pt x="247814" y="5607635"/>
                  <a:pt x="276958" y="5719759"/>
                  <a:pt x="311446" y="5830359"/>
                </a:cubicBezTo>
                <a:cubicBezTo>
                  <a:pt x="401357" y="6118381"/>
                  <a:pt x="505060" y="6398531"/>
                  <a:pt x="622963" y="6670527"/>
                </a:cubicBezTo>
                <a:lnTo>
                  <a:pt x="710464" y="6858000"/>
                </a:lnTo>
                <a:lnTo>
                  <a:pt x="7529613" y="6858000"/>
                </a:lnTo>
                <a:close/>
              </a:path>
            </a:pathLst>
          </a:custGeom>
          <a:solidFill>
            <a:schemeClr val="accent2"/>
          </a:solidFill>
          <a:ln w="685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B2CF7F5-8D57-20A0-3E0F-C54D06866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9354" y="457201"/>
            <a:ext cx="5337270" cy="1835911"/>
          </a:xfrm>
        </p:spPr>
        <p:txBody>
          <a:bodyPr anchor="b">
            <a:normAutofit/>
          </a:bodyPr>
          <a:lstStyle/>
          <a:p>
            <a:r>
              <a:rPr lang="pt-BR" sz="5400" dirty="0">
                <a:solidFill>
                  <a:srgbClr val="FFFFFF"/>
                </a:solidFill>
                <a:latin typeface="Helvetica" pitchFamily="2" charset="0"/>
              </a:rPr>
              <a:t>Por que estamos aqui?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49B530FE-A87D-41A0-A920-ADC6539EA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9353" y="2560829"/>
            <a:ext cx="5029200" cy="18288"/>
          </a:xfrm>
          <a:custGeom>
            <a:avLst/>
            <a:gdLst>
              <a:gd name="connsiteX0" fmla="*/ 0 w 5029200"/>
              <a:gd name="connsiteY0" fmla="*/ 0 h 18288"/>
              <a:gd name="connsiteX1" fmla="*/ 528066 w 5029200"/>
              <a:gd name="connsiteY1" fmla="*/ 0 h 18288"/>
              <a:gd name="connsiteX2" fmla="*/ 1207008 w 5029200"/>
              <a:gd name="connsiteY2" fmla="*/ 0 h 18288"/>
              <a:gd name="connsiteX3" fmla="*/ 1785366 w 5029200"/>
              <a:gd name="connsiteY3" fmla="*/ 0 h 18288"/>
              <a:gd name="connsiteX4" fmla="*/ 2313432 w 5029200"/>
              <a:gd name="connsiteY4" fmla="*/ 0 h 18288"/>
              <a:gd name="connsiteX5" fmla="*/ 2992374 w 5029200"/>
              <a:gd name="connsiteY5" fmla="*/ 0 h 18288"/>
              <a:gd name="connsiteX6" fmla="*/ 3621024 w 5029200"/>
              <a:gd name="connsiteY6" fmla="*/ 0 h 18288"/>
              <a:gd name="connsiteX7" fmla="*/ 4249674 w 5029200"/>
              <a:gd name="connsiteY7" fmla="*/ 0 h 18288"/>
              <a:gd name="connsiteX8" fmla="*/ 5029200 w 5029200"/>
              <a:gd name="connsiteY8" fmla="*/ 0 h 18288"/>
              <a:gd name="connsiteX9" fmla="*/ 5029200 w 5029200"/>
              <a:gd name="connsiteY9" fmla="*/ 18288 h 18288"/>
              <a:gd name="connsiteX10" fmla="*/ 4501134 w 5029200"/>
              <a:gd name="connsiteY10" fmla="*/ 18288 h 18288"/>
              <a:gd name="connsiteX11" fmla="*/ 4023360 w 5029200"/>
              <a:gd name="connsiteY11" fmla="*/ 18288 h 18288"/>
              <a:gd name="connsiteX12" fmla="*/ 3344418 w 5029200"/>
              <a:gd name="connsiteY12" fmla="*/ 18288 h 18288"/>
              <a:gd name="connsiteX13" fmla="*/ 2816352 w 5029200"/>
              <a:gd name="connsiteY13" fmla="*/ 18288 h 18288"/>
              <a:gd name="connsiteX14" fmla="*/ 2137410 w 5029200"/>
              <a:gd name="connsiteY14" fmla="*/ 18288 h 18288"/>
              <a:gd name="connsiteX15" fmla="*/ 1408176 w 5029200"/>
              <a:gd name="connsiteY15" fmla="*/ 18288 h 18288"/>
              <a:gd name="connsiteX16" fmla="*/ 829818 w 5029200"/>
              <a:gd name="connsiteY16" fmla="*/ 18288 h 18288"/>
              <a:gd name="connsiteX17" fmla="*/ 0 w 5029200"/>
              <a:gd name="connsiteY17" fmla="*/ 18288 h 18288"/>
              <a:gd name="connsiteX18" fmla="*/ 0 w 5029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029200" h="18288" fill="none" extrusionOk="0">
                <a:moveTo>
                  <a:pt x="0" y="0"/>
                </a:moveTo>
                <a:cubicBezTo>
                  <a:pt x="142937" y="1696"/>
                  <a:pt x="371859" y="12840"/>
                  <a:pt x="528066" y="0"/>
                </a:cubicBezTo>
                <a:cubicBezTo>
                  <a:pt x="684273" y="-12840"/>
                  <a:pt x="928949" y="-5725"/>
                  <a:pt x="1207008" y="0"/>
                </a:cubicBezTo>
                <a:cubicBezTo>
                  <a:pt x="1485067" y="5725"/>
                  <a:pt x="1562886" y="-21331"/>
                  <a:pt x="1785366" y="0"/>
                </a:cubicBezTo>
                <a:cubicBezTo>
                  <a:pt x="2007846" y="21331"/>
                  <a:pt x="2056226" y="25221"/>
                  <a:pt x="2313432" y="0"/>
                </a:cubicBezTo>
                <a:cubicBezTo>
                  <a:pt x="2570638" y="-25221"/>
                  <a:pt x="2732455" y="16294"/>
                  <a:pt x="2992374" y="0"/>
                </a:cubicBezTo>
                <a:cubicBezTo>
                  <a:pt x="3252293" y="-16294"/>
                  <a:pt x="3319267" y="-29774"/>
                  <a:pt x="3621024" y="0"/>
                </a:cubicBezTo>
                <a:cubicBezTo>
                  <a:pt x="3922781" y="29774"/>
                  <a:pt x="3998107" y="-1004"/>
                  <a:pt x="4249674" y="0"/>
                </a:cubicBezTo>
                <a:cubicBezTo>
                  <a:pt x="4501241" y="1004"/>
                  <a:pt x="4792523" y="-4510"/>
                  <a:pt x="5029200" y="0"/>
                </a:cubicBezTo>
                <a:cubicBezTo>
                  <a:pt x="5029730" y="6954"/>
                  <a:pt x="5029934" y="12839"/>
                  <a:pt x="5029200" y="18288"/>
                </a:cubicBezTo>
                <a:cubicBezTo>
                  <a:pt x="4805432" y="23154"/>
                  <a:pt x="4715801" y="17034"/>
                  <a:pt x="4501134" y="18288"/>
                </a:cubicBezTo>
                <a:cubicBezTo>
                  <a:pt x="4286467" y="19542"/>
                  <a:pt x="4193719" y="41701"/>
                  <a:pt x="4023360" y="18288"/>
                </a:cubicBezTo>
                <a:cubicBezTo>
                  <a:pt x="3853001" y="-5125"/>
                  <a:pt x="3676466" y="16909"/>
                  <a:pt x="3344418" y="18288"/>
                </a:cubicBezTo>
                <a:cubicBezTo>
                  <a:pt x="3012370" y="19667"/>
                  <a:pt x="2945824" y="14410"/>
                  <a:pt x="2816352" y="18288"/>
                </a:cubicBezTo>
                <a:cubicBezTo>
                  <a:pt x="2686880" y="22166"/>
                  <a:pt x="2438351" y="13507"/>
                  <a:pt x="2137410" y="18288"/>
                </a:cubicBezTo>
                <a:cubicBezTo>
                  <a:pt x="1836469" y="23069"/>
                  <a:pt x="1581391" y="46111"/>
                  <a:pt x="1408176" y="18288"/>
                </a:cubicBezTo>
                <a:cubicBezTo>
                  <a:pt x="1234961" y="-9535"/>
                  <a:pt x="1040489" y="-7495"/>
                  <a:pt x="829818" y="18288"/>
                </a:cubicBezTo>
                <a:cubicBezTo>
                  <a:pt x="619147" y="44071"/>
                  <a:pt x="238626" y="37568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029200" h="18288" stroke="0" extrusionOk="0">
                <a:moveTo>
                  <a:pt x="0" y="0"/>
                </a:moveTo>
                <a:cubicBezTo>
                  <a:pt x="165412" y="-21137"/>
                  <a:pt x="322344" y="-21985"/>
                  <a:pt x="578358" y="0"/>
                </a:cubicBezTo>
                <a:cubicBezTo>
                  <a:pt x="834372" y="21985"/>
                  <a:pt x="907099" y="-19195"/>
                  <a:pt x="1056132" y="0"/>
                </a:cubicBezTo>
                <a:cubicBezTo>
                  <a:pt x="1205165" y="19195"/>
                  <a:pt x="1612834" y="-24928"/>
                  <a:pt x="1785366" y="0"/>
                </a:cubicBezTo>
                <a:cubicBezTo>
                  <a:pt x="1957898" y="24928"/>
                  <a:pt x="2149044" y="19108"/>
                  <a:pt x="2363724" y="0"/>
                </a:cubicBezTo>
                <a:cubicBezTo>
                  <a:pt x="2578404" y="-19108"/>
                  <a:pt x="2759981" y="-21788"/>
                  <a:pt x="2942082" y="0"/>
                </a:cubicBezTo>
                <a:cubicBezTo>
                  <a:pt x="3124183" y="21788"/>
                  <a:pt x="3482217" y="8836"/>
                  <a:pt x="3671316" y="0"/>
                </a:cubicBezTo>
                <a:cubicBezTo>
                  <a:pt x="3860415" y="-8836"/>
                  <a:pt x="4058665" y="-25048"/>
                  <a:pt x="4199382" y="0"/>
                </a:cubicBezTo>
                <a:cubicBezTo>
                  <a:pt x="4340099" y="25048"/>
                  <a:pt x="4735096" y="-22088"/>
                  <a:pt x="5029200" y="0"/>
                </a:cubicBezTo>
                <a:cubicBezTo>
                  <a:pt x="5028517" y="5414"/>
                  <a:pt x="5028480" y="12510"/>
                  <a:pt x="5029200" y="18288"/>
                </a:cubicBezTo>
                <a:cubicBezTo>
                  <a:pt x="4891577" y="31493"/>
                  <a:pt x="4684146" y="-2509"/>
                  <a:pt x="4501134" y="18288"/>
                </a:cubicBezTo>
                <a:cubicBezTo>
                  <a:pt x="4318122" y="39085"/>
                  <a:pt x="4030703" y="3672"/>
                  <a:pt x="3872484" y="18288"/>
                </a:cubicBezTo>
                <a:cubicBezTo>
                  <a:pt x="3714265" y="32905"/>
                  <a:pt x="3546134" y="7501"/>
                  <a:pt x="3294126" y="18288"/>
                </a:cubicBezTo>
                <a:cubicBezTo>
                  <a:pt x="3042118" y="29075"/>
                  <a:pt x="2912116" y="11153"/>
                  <a:pt x="2564892" y="18288"/>
                </a:cubicBezTo>
                <a:cubicBezTo>
                  <a:pt x="2217668" y="25423"/>
                  <a:pt x="2095118" y="11659"/>
                  <a:pt x="1835658" y="18288"/>
                </a:cubicBezTo>
                <a:cubicBezTo>
                  <a:pt x="1576198" y="24917"/>
                  <a:pt x="1500897" y="19889"/>
                  <a:pt x="1307592" y="18288"/>
                </a:cubicBezTo>
                <a:cubicBezTo>
                  <a:pt x="1114287" y="16687"/>
                  <a:pt x="961527" y="47453"/>
                  <a:pt x="678942" y="18288"/>
                </a:cubicBezTo>
                <a:cubicBezTo>
                  <a:pt x="396357" y="-10877"/>
                  <a:pt x="271066" y="23005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38100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23B0B68-9C21-AC43-22D0-D91006847C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59354" y="2798064"/>
            <a:ext cx="5461095" cy="3417611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endParaRPr lang="pt-BR" sz="2200" dirty="0">
              <a:solidFill>
                <a:srgbClr val="FFFFFF"/>
              </a:solidFill>
              <a:latin typeface="Helvetica" pitchFamily="2" charset="0"/>
            </a:endParaRPr>
          </a:p>
          <a:p>
            <a:pPr marL="0" indent="0">
              <a:buNone/>
            </a:pPr>
            <a:r>
              <a:rPr lang="pt-BR" sz="2200" dirty="0">
                <a:solidFill>
                  <a:srgbClr val="FFFFFF"/>
                </a:solidFill>
                <a:latin typeface="Helvetica" pitchFamily="2" charset="0"/>
              </a:rPr>
              <a:t>Para que o projeto da LDO2024 seja alterado e passe a contemplar as prioridades da administração pública, em </a:t>
            </a:r>
            <a:r>
              <a:rPr lang="pt-BR" sz="2200" dirty="0" err="1">
                <a:solidFill>
                  <a:srgbClr val="FFFFFF"/>
                </a:solidFill>
                <a:latin typeface="Helvetica" pitchFamily="2" charset="0"/>
              </a:rPr>
              <a:t>observancia</a:t>
            </a:r>
            <a:r>
              <a:rPr lang="pt-BR" sz="2200" dirty="0">
                <a:solidFill>
                  <a:srgbClr val="FFFFFF"/>
                </a:solidFill>
                <a:latin typeface="Helvetica" pitchFamily="2" charset="0"/>
              </a:rPr>
              <a:t> da CF, da LOM, das prerrogativas do Poder Legislativo e da Democracia Participativa. </a:t>
            </a:r>
          </a:p>
        </p:txBody>
      </p:sp>
    </p:spTree>
    <p:extLst>
      <p:ext uri="{BB962C8B-B14F-4D97-AF65-F5344CB8AC3E}">
        <p14:creationId xmlns:p14="http://schemas.microsoft.com/office/powerpoint/2010/main" val="31047254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Vetores de Cartão De Inscrição Obrigado Tradução De Português Muito  Obrigado Muito Obrigado e mais imagens de Abstrato - iStock">
            <a:extLst>
              <a:ext uri="{FF2B5EF4-FFF2-40B4-BE49-F238E27FC236}">
                <a16:creationId xmlns:a16="http://schemas.microsoft.com/office/drawing/2014/main" id="{2AE4CDBB-2B3A-42A6-AC0F-FD1C11BA58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" r="2035" b="2"/>
          <a:stretch/>
        </p:blipFill>
        <p:spPr bwMode="auto">
          <a:xfrm>
            <a:off x="629722" y="444575"/>
            <a:ext cx="5474323" cy="5607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6" name="Right Triangle 72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07" name="Rectangle 74">
            <a:extLst>
              <a:ext uri="{FF2B5EF4-FFF2-40B4-BE49-F238E27FC236}">
                <a16:creationId xmlns:a16="http://schemas.microsoft.com/office/drawing/2014/main" id="{086A5A31-B10A-4793-84D4-D785959AE5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5201" y="623275"/>
            <a:ext cx="5141626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10C277C-C81C-4B07-9200-11F3AF777B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89831" y="2998278"/>
            <a:ext cx="3917505" cy="189376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endParaRPr lang="pt-BR" sz="2000"/>
          </a:p>
          <a:p>
            <a:pPr marL="0" indent="0">
              <a:buNone/>
            </a:pPr>
            <a:endParaRPr lang="pt-BR" sz="2000"/>
          </a:p>
          <a:p>
            <a:pPr marL="0" indent="0">
              <a:buNone/>
            </a:pPr>
            <a:endParaRPr lang="pt-BR" sz="2000"/>
          </a:p>
        </p:txBody>
      </p:sp>
      <p:pic>
        <p:nvPicPr>
          <p:cNvPr id="6" name="Picture 4" descr="A União Faz a Força – Rádio Página 2">
            <a:extLst>
              <a:ext uri="{FF2B5EF4-FFF2-40B4-BE49-F238E27FC236}">
                <a16:creationId xmlns:a16="http://schemas.microsoft.com/office/drawing/2014/main" id="{92C3660A-FE44-485D-9150-B040EA88BF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5149" y="931242"/>
            <a:ext cx="4388674" cy="3090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86ECC9A-1B02-7CCC-5F2A-20605C266CCC}"/>
              </a:ext>
            </a:extLst>
          </p:cNvPr>
          <p:cNvSpPr txBox="1"/>
          <p:nvPr/>
        </p:nvSpPr>
        <p:spPr>
          <a:xfrm>
            <a:off x="879281" y="5683125"/>
            <a:ext cx="4907519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rgbClr val="0563C1"/>
                </a:solidFill>
                <a:latin typeface="Helvetica" pitchFamily="2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</a:t>
            </a:r>
            <a:r>
              <a:rPr lang="pt-BR" dirty="0">
                <a:latin typeface="Helvetica" pitchFamily="2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bservatoriosocial.bh@gmail.com</a:t>
            </a:r>
            <a:endParaRPr lang="pt-BR" dirty="0"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60103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3188</TotalTime>
  <Words>1756</Words>
  <Application>Microsoft Office PowerPoint</Application>
  <PresentationFormat>Widescreen</PresentationFormat>
  <Paragraphs>83</Paragraphs>
  <Slides>20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Helvetica</vt:lpstr>
      <vt:lpstr>Tema do Office</vt:lpstr>
      <vt:lpstr>OSERVATÓRIO SOCIAL DE BELO HORIZONTE </vt:lpstr>
      <vt:lpstr>   </vt:lpstr>
      <vt:lpstr>Apresentação do PowerPoint</vt:lpstr>
      <vt:lpstr>Lei de Diretrizes Orçamentárias</vt:lpstr>
      <vt:lpstr>Problema: projeto LDO2024</vt:lpstr>
      <vt:lpstr>RETROCESSO</vt:lpstr>
      <vt:lpstr>LDO 2003</vt:lpstr>
      <vt:lpstr>LDO 2003 (exemplos de prioridades)</vt:lpstr>
      <vt:lpstr>LDO 2023 (exemplo de prioridades por área de resultado)</vt:lpstr>
      <vt:lpstr>Por que mudar? Posicionamento da PBH</vt:lpstr>
      <vt:lpstr>Por que mudar? Posicionamento da PBH</vt:lpstr>
      <vt:lpstr>Problema 1: contradiz o ordenamento jurídico</vt:lpstr>
      <vt:lpstr>Problema 1: contradiz o ordenamento jurídico</vt:lpstr>
      <vt:lpstr>Solução jurídica</vt:lpstr>
      <vt:lpstr>Problema 2:   Desconsidera prerrogativas  do legislativo e sociedade</vt:lpstr>
      <vt:lpstr>Apresentação do PowerPoint</vt:lpstr>
      <vt:lpstr>Apresentação do PowerPoint</vt:lpstr>
      <vt:lpstr>Apresentação do PowerPoint</vt:lpstr>
      <vt:lpstr>Por que estamos aqui?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OSERVATÓRIO SOCIAL DE BELO HORIZONTE</dc:title>
  <dc:creator>Edna</dc:creator>
  <cp:lastModifiedBy>Miguel Angelo Portella Dias</cp:lastModifiedBy>
  <cp:revision>2</cp:revision>
  <dcterms:created xsi:type="dcterms:W3CDTF">2021-10-04T14:44:24Z</dcterms:created>
  <dcterms:modified xsi:type="dcterms:W3CDTF">2023-08-09T15:50:30Z</dcterms:modified>
</cp:coreProperties>
</file>