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2" name="Shape 14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o Título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do Título</a:t>
            </a:r>
          </a:p>
        </p:txBody>
      </p:sp>
      <p:sp>
        <p:nvSpPr>
          <p:cNvPr id="12" name="Nível de Corpo Um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m"/>
          <p:cNvSpPr/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o do Título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Texto do Título</a:t>
            </a:r>
          </a:p>
        </p:txBody>
      </p:sp>
      <p:sp>
        <p:nvSpPr>
          <p:cNvPr id="22" name="Nível de Corpo Um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o Título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Texto do Título</a:t>
            </a:r>
          </a:p>
        </p:txBody>
      </p:sp>
      <p:sp>
        <p:nvSpPr>
          <p:cNvPr id="31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m"/>
          <p:cNvSpPr/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o do Título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Texto do Título</a:t>
            </a:r>
          </a:p>
        </p:txBody>
      </p:sp>
      <p:sp>
        <p:nvSpPr>
          <p:cNvPr id="40" name="Nível de Corpo Um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o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do Título</a:t>
            </a:r>
          </a:p>
        </p:txBody>
      </p:sp>
      <p:sp>
        <p:nvSpPr>
          <p:cNvPr id="49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o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do Título</a:t>
            </a:r>
          </a:p>
        </p:txBody>
      </p:sp>
      <p:sp>
        <p:nvSpPr>
          <p:cNvPr id="57" name="Nível de Corpo Um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m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o do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do Título</a:t>
            </a:r>
          </a:p>
        </p:txBody>
      </p:sp>
      <p:sp>
        <p:nvSpPr>
          <p:cNvPr id="67" name="Nível de Corpo Um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Número do Slide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ível de Corpo Um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m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m"/>
          <p:cNvSpPr/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m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aime Silveira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–Jaime Silveira</a:t>
            </a:r>
          </a:p>
        </p:txBody>
      </p:sp>
      <p:sp>
        <p:nvSpPr>
          <p:cNvPr id="94" name="“Digite uma citação aqui.”"/>
          <p:cNvSpPr txBox="1"/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“Digite uma citação aqui.” </a:t>
            </a:r>
          </a:p>
        </p:txBody>
      </p:sp>
      <p:sp>
        <p:nvSpPr>
          <p:cNvPr id="95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m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m Branco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Número do Slide"/>
          <p:cNvSpPr txBox="1"/>
          <p:nvPr>
            <p:ph type="sldNum" sz="quarter" idx="2"/>
          </p:nvPr>
        </p:nvSpPr>
        <p:spPr>
          <a:xfrm>
            <a:off x="6352591" y="8195733"/>
            <a:ext cx="292846" cy="295488"/>
          </a:xfrm>
          <a:prstGeom prst="rect">
            <a:avLst/>
          </a:prstGeom>
        </p:spPr>
        <p:txBody>
          <a:bodyPr lIns="27093" tIns="27093" rIns="27093" bIns="27093"/>
          <a:lstStyle>
            <a:lvl1pPr defTabSz="587022">
              <a:defRPr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e Subtítulo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o do Título"/>
          <p:cNvSpPr txBox="1"/>
          <p:nvPr>
            <p:ph type="title"/>
          </p:nvPr>
        </p:nvSpPr>
        <p:spPr>
          <a:xfrm>
            <a:off x="948266" y="2445173"/>
            <a:ext cx="11108268" cy="2479041"/>
          </a:xfrm>
          <a:prstGeom prst="rect">
            <a:avLst/>
          </a:prstGeom>
        </p:spPr>
        <p:txBody>
          <a:bodyPr lIns="27093" tIns="27093" rIns="27093" bIns="27093" anchor="b"/>
          <a:lstStyle>
            <a:lvl1pPr defTabSz="587022">
              <a:defRPr sz="78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Texto do Título</a:t>
            </a:r>
          </a:p>
        </p:txBody>
      </p:sp>
      <p:sp>
        <p:nvSpPr>
          <p:cNvPr id="125" name="Nível de Corpo Um…"/>
          <p:cNvSpPr txBox="1"/>
          <p:nvPr>
            <p:ph type="body" sz="quarter" idx="1"/>
          </p:nvPr>
        </p:nvSpPr>
        <p:spPr>
          <a:xfrm>
            <a:off x="948266" y="4991946"/>
            <a:ext cx="11108268" cy="846668"/>
          </a:xfrm>
          <a:prstGeom prst="rect">
            <a:avLst/>
          </a:prstGeom>
        </p:spPr>
        <p:txBody>
          <a:bodyPr lIns="27093" tIns="27093" rIns="27093" bIns="27093" anchor="t"/>
          <a:lstStyle>
            <a:lvl1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26" name="Número do Slide"/>
          <p:cNvSpPr txBox="1"/>
          <p:nvPr>
            <p:ph type="sldNum" sz="quarter" idx="2"/>
          </p:nvPr>
        </p:nvSpPr>
        <p:spPr>
          <a:xfrm>
            <a:off x="6352591" y="8195733"/>
            <a:ext cx="292846" cy="295488"/>
          </a:xfrm>
          <a:prstGeom prst="rect">
            <a:avLst/>
          </a:prstGeom>
        </p:spPr>
        <p:txBody>
          <a:bodyPr lIns="27093" tIns="27093" rIns="27093" bIns="27093"/>
          <a:lstStyle>
            <a:lvl1pPr defTabSz="587022">
              <a:defRPr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o do Título"/>
          <p:cNvSpPr txBox="1"/>
          <p:nvPr>
            <p:ph type="title"/>
          </p:nvPr>
        </p:nvSpPr>
        <p:spPr>
          <a:xfrm>
            <a:off x="948266" y="2445173"/>
            <a:ext cx="11108268" cy="2479041"/>
          </a:xfrm>
          <a:prstGeom prst="rect">
            <a:avLst/>
          </a:prstGeom>
        </p:spPr>
        <p:txBody>
          <a:bodyPr lIns="27093" tIns="27093" rIns="27093" bIns="27093" anchor="b"/>
          <a:lstStyle>
            <a:lvl1pPr defTabSz="587022">
              <a:defRPr sz="7800"/>
            </a:lvl1pPr>
          </a:lstStyle>
          <a:p>
            <a:pPr/>
            <a:r>
              <a:t>Texto do Título</a:t>
            </a:r>
          </a:p>
        </p:txBody>
      </p:sp>
      <p:sp>
        <p:nvSpPr>
          <p:cNvPr id="134" name="Nível de Corpo Um…"/>
          <p:cNvSpPr txBox="1"/>
          <p:nvPr>
            <p:ph type="body" sz="quarter" idx="1"/>
          </p:nvPr>
        </p:nvSpPr>
        <p:spPr>
          <a:xfrm>
            <a:off x="948266" y="4991946"/>
            <a:ext cx="11108268" cy="846668"/>
          </a:xfrm>
          <a:prstGeom prst="rect">
            <a:avLst/>
          </a:prstGeom>
        </p:spPr>
        <p:txBody>
          <a:bodyPr lIns="27093" tIns="27093" rIns="27093" bIns="27093" anchor="t"/>
          <a:lstStyle>
            <a:lvl1pPr marL="0" indent="0" algn="ctr" defTabSz="587022">
              <a:spcBef>
                <a:spcPts val="0"/>
              </a:spcBef>
              <a:buSzTx/>
              <a:buNone/>
              <a:defRPr sz="3800"/>
            </a:lvl1pPr>
            <a:lvl2pPr marL="0" indent="0" algn="ctr" defTabSz="587022">
              <a:spcBef>
                <a:spcPts val="0"/>
              </a:spcBef>
              <a:buSzTx/>
              <a:buNone/>
              <a:defRPr sz="3800"/>
            </a:lvl2pPr>
            <a:lvl3pPr marL="0" indent="0" algn="ctr" defTabSz="587022">
              <a:spcBef>
                <a:spcPts val="0"/>
              </a:spcBef>
              <a:buSzTx/>
              <a:buNone/>
              <a:defRPr sz="3800"/>
            </a:lvl3pPr>
            <a:lvl4pPr marL="0" indent="0" algn="ctr" defTabSz="587022">
              <a:spcBef>
                <a:spcPts val="0"/>
              </a:spcBef>
              <a:buSzTx/>
              <a:buNone/>
              <a:defRPr sz="3800"/>
            </a:lvl4pPr>
            <a:lvl5pPr marL="0" indent="0" algn="ctr" defTabSz="587022">
              <a:spcBef>
                <a:spcPts val="0"/>
              </a:spcBef>
              <a:buSzTx/>
              <a:buNone/>
              <a:defRPr sz="38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5" name="Número do Slide"/>
          <p:cNvSpPr txBox="1"/>
          <p:nvPr>
            <p:ph type="sldNum" sz="quarter" idx="2"/>
          </p:nvPr>
        </p:nvSpPr>
        <p:spPr>
          <a:xfrm>
            <a:off x="6352591" y="8195733"/>
            <a:ext cx="292846" cy="276893"/>
          </a:xfrm>
          <a:prstGeom prst="rect">
            <a:avLst/>
          </a:prstGeom>
        </p:spPr>
        <p:txBody>
          <a:bodyPr lIns="27093" tIns="27093" rIns="27093" bIns="27093"/>
          <a:lstStyle>
            <a:lvl1pPr defTabSz="587022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o Título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Texto do Título</a:t>
            </a:r>
          </a:p>
        </p:txBody>
      </p:sp>
      <p:sp>
        <p:nvSpPr>
          <p:cNvPr id="3" name="Nível de Corpo Um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Número do Slide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tif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tif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tif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.tif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tif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tif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tif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.tif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tif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0.tif"/><Relationship Id="rId3" Type="http://schemas.openxmlformats.org/officeDocument/2006/relationships/image" Target="../media/image11.tif"/><Relationship Id="rId4" Type="http://schemas.openxmlformats.org/officeDocument/2006/relationships/image" Target="../media/image12.tif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F70B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AMOJAT TIFF.tiff" descr="AMOJAT TIFF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57790" y="732875"/>
            <a:ext cx="10689220" cy="80169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0346" y="-327599"/>
            <a:ext cx="13202470" cy="10248416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Representação Territorial: 1,6%…"/>
          <p:cNvSpPr txBox="1"/>
          <p:nvPr/>
        </p:nvSpPr>
        <p:spPr>
          <a:xfrm>
            <a:off x="326881" y="7698503"/>
            <a:ext cx="5103572" cy="1197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l"/>
            <a:r>
              <a:t>Representação Territorial: 1,6%</a:t>
            </a:r>
          </a:p>
          <a:p>
            <a:pPr algn="l"/>
            <a:r>
              <a:t>Representação Populacional 30%</a:t>
            </a:r>
          </a:p>
          <a:p>
            <a:pPr algn="l"/>
            <a:r>
              <a:t>IBGE 30/08/2017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843666" y="0"/>
            <a:ext cx="14692132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568" y="-7926"/>
            <a:ext cx="13543534" cy="10157651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ítulo"/>
          <p:cNvSpPr txBox="1"/>
          <p:nvPr>
            <p:ph type="title"/>
          </p:nvPr>
        </p:nvSpPr>
        <p:spPr>
          <a:xfrm>
            <a:off x="948266" y="399626"/>
            <a:ext cx="11108268" cy="247904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“Ouviamos o murmurar do riacho, as estrelas longínquas, inundávamo-nos de lua cheia ao cheiro das árvores que farfalhavam à brisa de Belo Horizonte. Um perfume nos seguia que era o da cidade menina. “…"/>
          <p:cNvSpPr txBox="1"/>
          <p:nvPr/>
        </p:nvSpPr>
        <p:spPr>
          <a:xfrm>
            <a:off x="8619528" y="5509871"/>
            <a:ext cx="4225956" cy="33600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>
            <a:spAutoFit/>
          </a:bodyPr>
          <a:lstStyle/>
          <a:p>
            <a:pPr algn="r" defTabSz="587022">
              <a:defRPr>
                <a:solidFill>
                  <a:srgbClr val="FFFFFF"/>
                </a:solidFill>
              </a:defRPr>
            </a:pPr>
            <a:r>
              <a:t>“Ouviamos o murmurar do riacho, as estrelas longínquas, inundávamo-nos de lua cheia ao cheiro das árvores que farfalhavam à brisa de Belo Horizonte. Um perfume nos seguia que era o da cidade menina. “</a:t>
            </a:r>
          </a:p>
          <a:p>
            <a:pPr algn="r" defTabSz="587022">
              <a:defRPr>
                <a:solidFill>
                  <a:srgbClr val="FFFFFF"/>
                </a:solidFill>
              </a:defRPr>
            </a:pPr>
            <a:r>
              <a:t>Pedro Nava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Corpo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IMG_20160414_160526288.jpg" descr="IMG_20160414_160526288.jpg"/>
          <p:cNvPicPr>
            <a:picLocks noChangeAspect="1"/>
          </p:cNvPicPr>
          <p:nvPr/>
        </p:nvPicPr>
        <p:blipFill>
          <a:blip r:embed="rId2">
            <a:extLst/>
          </a:blip>
          <a:srcRect l="164" t="9322" r="12082" b="17443"/>
          <a:stretch>
            <a:fillRect/>
          </a:stretch>
        </p:blipFill>
        <p:spPr>
          <a:xfrm rot="180000">
            <a:off x="-100738" y="1426161"/>
            <a:ext cx="13206414" cy="61995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127" y="0"/>
                </a:moveTo>
                <a:lnTo>
                  <a:pt x="0" y="2359"/>
                </a:lnTo>
                <a:lnTo>
                  <a:pt x="473" y="21600"/>
                </a:lnTo>
                <a:lnTo>
                  <a:pt x="21600" y="19241"/>
                </a:lnTo>
                <a:lnTo>
                  <a:pt x="21127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IMG_20160414_160557367.jpg" descr="IMG_20160414_160557367.jpg"/>
          <p:cNvPicPr>
            <a:picLocks noChangeAspect="1"/>
          </p:cNvPicPr>
          <p:nvPr/>
        </p:nvPicPr>
        <p:blipFill>
          <a:blip r:embed="rId2">
            <a:extLst/>
          </a:blip>
          <a:srcRect l="16785" t="9415" r="17539" b="7842"/>
          <a:stretch>
            <a:fillRect/>
          </a:stretch>
        </p:blipFill>
        <p:spPr>
          <a:xfrm>
            <a:off x="1939077" y="1312544"/>
            <a:ext cx="10058870" cy="71284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IMG_20160414_160605055.jpg" descr="IMG_20160414_160605055.jpg"/>
          <p:cNvPicPr>
            <a:picLocks noChangeAspect="1"/>
          </p:cNvPicPr>
          <p:nvPr/>
        </p:nvPicPr>
        <p:blipFill>
          <a:blip r:embed="rId2">
            <a:extLst/>
          </a:blip>
          <a:srcRect l="15073" t="5542" r="16903" b="6481"/>
          <a:stretch>
            <a:fillRect/>
          </a:stretch>
        </p:blipFill>
        <p:spPr>
          <a:xfrm>
            <a:off x="1472565" y="1245340"/>
            <a:ext cx="9983433" cy="72628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41108" y="6350"/>
            <a:ext cx="5722584" cy="97409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4566" y="349172"/>
            <a:ext cx="9355668" cy="905525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m" descr="Imagem"/>
          <p:cNvPicPr>
            <a:picLocks noChangeAspect="1"/>
          </p:cNvPicPr>
          <p:nvPr/>
        </p:nvPicPr>
        <p:blipFill>
          <a:blip r:embed="rId2">
            <a:extLst/>
          </a:blip>
          <a:srcRect l="0" t="0" r="26577" b="0"/>
          <a:stretch>
            <a:fillRect/>
          </a:stretch>
        </p:blipFill>
        <p:spPr>
          <a:xfrm>
            <a:off x="541932" y="45442"/>
            <a:ext cx="11921039" cy="96628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142733" y="58683"/>
            <a:ext cx="16316867" cy="97108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2917" y="-70485"/>
            <a:ext cx="14934204" cy="9894570"/>
          </a:xfrm>
          <a:prstGeom prst="rect">
            <a:avLst/>
          </a:prstGeom>
          <a:ln w="12700">
            <a:miter lim="400000"/>
          </a:ln>
        </p:spPr>
      </p:pic>
      <p:sp>
        <p:nvSpPr>
          <p:cNvPr id="172" name="Serra do Taquaril"/>
          <p:cNvSpPr txBox="1"/>
          <p:nvPr/>
        </p:nvSpPr>
        <p:spPr>
          <a:xfrm>
            <a:off x="61552" y="40404"/>
            <a:ext cx="2586229" cy="4610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/>
            <a:r>
              <a:t>Serra do Taquaril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3117696"/>
            <a:ext cx="13004801" cy="35182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8878" y="1199158"/>
            <a:ext cx="9807044" cy="73552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883"/>
            <a:ext cx="16388702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9634" y="308741"/>
            <a:ext cx="13064068" cy="91361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16" y="-393700"/>
            <a:ext cx="13000568" cy="105703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123682"/>
            <a:ext cx="13004800" cy="55062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454197"/>
            <a:ext cx="13004800" cy="728547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O Projeto do CMST é divido em três etapas e prevê 30 anos de exploração…"/>
          <p:cNvSpPr txBox="1"/>
          <p:nvPr/>
        </p:nvSpPr>
        <p:spPr>
          <a:xfrm>
            <a:off x="580021" y="262654"/>
            <a:ext cx="11844758" cy="97701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>
              <a:defRPr sz="2600"/>
            </a:pPr>
            <a:r>
              <a:t>O Projeto do CMST é divido em três etapas e prevê 30 anos de exploração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1,2 Bilhão de toneladas de Minério de Ferro</a:t>
            </a:r>
          </a:p>
          <a:p>
            <a:pPr marL="333374" indent="-333374" algn="just">
              <a:buSzPct val="145000"/>
              <a:buChar char="-"/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Na fase 2 o consumo de água é de 300 000 L/h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Foi omitida a informação do consumo de água previsto na fase 3</a:t>
            </a:r>
          </a:p>
          <a:p>
            <a:pPr marL="333374" indent="-333374" algn="just">
              <a:buSzPct val="145000"/>
              <a:buChar char="-"/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Serão despejados cerca de 350.000.000.000 litros de rejeitos na barragem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A barragem de rejeitos está há 400m da área urbana de Raposos e a 1,2 Km do centro da cidade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 A área da barragem é 5x maior do que a área urbana de Raposos 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Toda a barragem encontra-se acima do nível de Raposos tornando a cidade totalmente vulnerável a catástrofes </a:t>
            </a:r>
          </a:p>
          <a:p>
            <a:pPr marL="333374" indent="-333374" algn="just">
              <a:buSzPct val="145000"/>
              <a:buChar char="-"/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 Somente a poeira proveniente do ressecamento dos resíduos e do transporte dele já será suficiente para afetar a saúde de toda a população tornando a vida em Raposos insuportável</a:t>
            </a:r>
          </a:p>
          <a:p>
            <a:pPr marL="333375" indent="-333375" algn="l">
              <a:buSzPct val="145000"/>
              <a:buChar char="-"/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Estratégias das Empresas…"/>
          <p:cNvSpPr txBox="1"/>
          <p:nvPr/>
        </p:nvSpPr>
        <p:spPr>
          <a:xfrm>
            <a:off x="580021" y="804520"/>
            <a:ext cx="11844758" cy="85509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>
              <a:defRPr sz="2600"/>
            </a:pPr>
            <a:r>
              <a:t>Estratégias das Empresas 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Falsear que o projeto mostrando-o menor e omitindo seus impactos</a:t>
            </a:r>
          </a:p>
          <a:p>
            <a:pPr marL="333374" indent="-333374" algn="just">
              <a:buSzPct val="145000"/>
              <a:buChar char="-"/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Se de fato o projeto fosse menor por que razão teria sido encampado pela SUPPRI (Superintendência de Projetos Prioritários)?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Tentam obter licenciamento de maneira fracionada o que é ilegal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A partir da instalação das atividades da mineradora ela transgredirá o acordado e, com isso obterá a oportunidade de realizar uma licença corretiva o que significa que o projeto será realizado em sua integralidade</a:t>
            </a:r>
          </a:p>
          <a:p>
            <a:pPr algn="just">
              <a:defRPr sz="2600"/>
            </a:pPr>
          </a:p>
          <a:p>
            <a:pPr marL="333374" indent="-333374" algn="just">
              <a:buSzPct val="145000"/>
              <a:buChar char="-"/>
              <a:defRPr sz="2600"/>
            </a:pPr>
            <a:r>
              <a:t>Como pretende-se tornar Raposos a LIXEIRA do empreendimento é esperado que haja grande pressão sobre a câmara para alterar a Lei Orgânica do Município (que foi a maior conquista na luta contra esse crime ambiental)</a:t>
            </a:r>
          </a:p>
          <a:p>
            <a:pPr marL="333374" indent="-333374" algn="just">
              <a:buSzPct val="145000"/>
              <a:buChar char="-"/>
              <a:defRPr sz="2600"/>
            </a:pPr>
          </a:p>
          <a:p>
            <a:pPr marL="333375" indent="-333375" algn="l">
              <a:buSzPct val="145000"/>
              <a:buChar char="-"/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18664" y="16933"/>
            <a:ext cx="13242128" cy="45052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3" name="Imagem" descr="Imagem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788367" y="4534554"/>
            <a:ext cx="7257949" cy="523966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4" name="Imagem" descr="Imagem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10184" y="4503290"/>
            <a:ext cx="7001502" cy="52396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gem" descr="Imagem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568" y="-7926"/>
            <a:ext cx="13543534" cy="101576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