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83" r:id="rId8"/>
    <p:sldId id="262" r:id="rId9"/>
    <p:sldId id="264" r:id="rId10"/>
    <p:sldId id="265" r:id="rId11"/>
    <p:sldId id="285" r:id="rId12"/>
    <p:sldId id="266" r:id="rId13"/>
    <p:sldId id="267" r:id="rId14"/>
    <p:sldId id="284" r:id="rId15"/>
    <p:sldId id="268" r:id="rId16"/>
    <p:sldId id="269" r:id="rId17"/>
    <p:sldId id="270" r:id="rId18"/>
    <p:sldId id="271" r:id="rId19"/>
    <p:sldId id="272" r:id="rId20"/>
    <p:sldId id="273" r:id="rId21"/>
    <p:sldId id="278" r:id="rId22"/>
    <p:sldId id="279" r:id="rId23"/>
    <p:sldId id="281" r:id="rId24"/>
    <p:sldId id="282" r:id="rId25"/>
    <p:sldId id="274" r:id="rId26"/>
    <p:sldId id="275" r:id="rId27"/>
    <p:sldId id="276" r:id="rId28"/>
  </p:sldIdLst>
  <p:sldSz cx="12192000" cy="6858000"/>
  <p:notesSz cx="6858000" cy="9144000"/>
  <p:embeddedFontLst>
    <p:embeddedFont>
      <p:font typeface="Arial Black" panose="020B0A04020102020204" pitchFamily="34" charset="0"/>
      <p:bold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5C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F53EFA6-C175-437B-9066-E12F7ED15988}">
  <a:tblStyle styleId="{BF53EFA6-C175-437B-9066-E12F7ED15988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tcBdr/>
        <a:fill>
          <a:solidFill>
            <a:srgbClr val="CDD4E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DD4E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881" autoAdjust="0"/>
  </p:normalViewPr>
  <p:slideViewPr>
    <p:cSldViewPr snapToGrid="0">
      <p:cViewPr varScale="1">
        <p:scale>
          <a:sx n="101" d="100"/>
          <a:sy n="101" d="100"/>
        </p:scale>
        <p:origin x="91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5932298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720157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769372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984348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630589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610782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666007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432544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645025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041299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952452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597740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502459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7" name="Google Shape;17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060252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7" name="Google Shape;17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027073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6" name="Google Shape;18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610363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5" name="Google Shape;195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27103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656666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3" name="Google Shape;213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061802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266896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9" name="Google Shape;229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791429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9" name="Google Shape;229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83957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9" name="Google Shape;229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636886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9" name="Google Shape;229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1700457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9" name="Google Shape;229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564694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5046401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9" name="Google Shape;249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6329201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7" name="Google Shape;257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09091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app.powerbi.com/view?r=eyJrIjoiZGNkNGQ3OTYtYjFkMi00OGZkLTljMmUtYjQ5YTg0ZTRhZTI3IiwidCI6IjVkNzdmY2E1LWIxZDEtNDI3OS1iNzk3LWEzYTY1NzA2Y2YxOSJ9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3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AFEB"/>
        </a:solid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Google Shape;88;p13"/>
          <p:cNvPicPr preferRelativeResize="0"/>
          <p:nvPr/>
        </p:nvPicPr>
        <p:blipFill rotWithShape="1">
          <a:blip r:embed="rId3">
            <a:alphaModFix/>
          </a:blip>
          <a:srcRect l="285" t="585" b="585"/>
          <a:stretch/>
        </p:blipFill>
        <p:spPr>
          <a:xfrm>
            <a:off x="0" y="0"/>
            <a:ext cx="3048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3"/>
          <p:cNvSpPr/>
          <p:nvPr/>
        </p:nvSpPr>
        <p:spPr>
          <a:xfrm>
            <a:off x="1934817" y="2148178"/>
            <a:ext cx="9356612" cy="2162538"/>
          </a:xfrm>
          <a:prstGeom prst="rect">
            <a:avLst/>
          </a:prstGeom>
          <a:solidFill>
            <a:srgbClr val="EC18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rgbClr val="FD640C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90" name="Google Shape;90;p13"/>
          <p:cNvSpPr/>
          <p:nvPr/>
        </p:nvSpPr>
        <p:spPr>
          <a:xfrm>
            <a:off x="1782417" y="1995778"/>
            <a:ext cx="9356612" cy="216253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91" name="Google Shape;91;p13"/>
          <p:cNvSpPr txBox="1"/>
          <p:nvPr/>
        </p:nvSpPr>
        <p:spPr>
          <a:xfrm>
            <a:off x="2194560" y="2107551"/>
            <a:ext cx="8532326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dirty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Ações </a:t>
            </a:r>
            <a:r>
              <a:rPr lang="pt-BR" sz="4000" dirty="0" smtClean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de </a:t>
            </a:r>
            <a:r>
              <a:rPr lang="pt-BR" sz="4000" dirty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Gestão dos Espaços Públicos Junto </a:t>
            </a:r>
            <a:r>
              <a:rPr lang="pt-BR" sz="4000" dirty="0" smtClean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Às </a:t>
            </a:r>
            <a:r>
              <a:rPr lang="pt-BR" sz="4000" dirty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Pessoas em Situação de Rua </a:t>
            </a:r>
            <a:endParaRPr dirty="0"/>
          </a:p>
        </p:txBody>
      </p:sp>
      <p:sp>
        <p:nvSpPr>
          <p:cNvPr id="92" name="Google Shape;92;p13"/>
          <p:cNvSpPr/>
          <p:nvPr/>
        </p:nvSpPr>
        <p:spPr>
          <a:xfrm>
            <a:off x="1061281" y="875664"/>
            <a:ext cx="1886823" cy="41876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PBH.GOV.BR</a:t>
            </a:r>
            <a:endParaRPr/>
          </a:p>
        </p:txBody>
      </p:sp>
      <p:pic>
        <p:nvPicPr>
          <p:cNvPr id="93" name="Google Shape;93;p1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586651" y="4877532"/>
            <a:ext cx="2552378" cy="11464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AFEB">
            <a:alpha val="29803"/>
          </a:srgbClr>
        </a:solid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4"/>
          <p:cNvSpPr/>
          <p:nvPr/>
        </p:nvSpPr>
        <p:spPr>
          <a:xfrm>
            <a:off x="0" y="1499900"/>
            <a:ext cx="12192000" cy="5358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14"/>
          <p:cNvSpPr/>
          <p:nvPr/>
        </p:nvSpPr>
        <p:spPr>
          <a:xfrm>
            <a:off x="647700" y="137425"/>
            <a:ext cx="6886575" cy="1190114"/>
          </a:xfrm>
          <a:prstGeom prst="rect">
            <a:avLst/>
          </a:prstGeom>
          <a:solidFill>
            <a:srgbClr val="EC18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Ações </a:t>
            </a:r>
            <a:r>
              <a:rPr lang="pt-BR" sz="2400" b="1" dirty="0" smtClean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de </a:t>
            </a:r>
            <a: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Gestão dos Espaços Públicos Junto Às Pessoas em Situação de Rua </a:t>
            </a:r>
            <a:endParaRPr dirty="0"/>
          </a:p>
        </p:txBody>
      </p:sp>
      <p:pic>
        <p:nvPicPr>
          <p:cNvPr id="100" name="Google Shape;100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98707" y="441173"/>
            <a:ext cx="1845593" cy="828953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14"/>
          <p:cNvSpPr txBox="1"/>
          <p:nvPr/>
        </p:nvSpPr>
        <p:spPr>
          <a:xfrm>
            <a:off x="647700" y="1826123"/>
            <a:ext cx="10148076" cy="41565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rgbClr val="58595B"/>
              </a:buClr>
              <a:buSzPts val="1800"/>
              <a:buFont typeface="Noto Sans Symbols"/>
              <a:buChar char="▪"/>
            </a:pPr>
            <a:r>
              <a:rPr lang="pt-BR" sz="1800" b="1" dirty="0">
                <a:solidFill>
                  <a:srgbClr val="58595B"/>
                </a:solidFill>
                <a:latin typeface="+mn-lt"/>
                <a:ea typeface="Arial Black"/>
                <a:cs typeface="Arial Black"/>
                <a:sym typeface="Arial Black"/>
              </a:rPr>
              <a:t>NOME DO PROJETO: Ações </a:t>
            </a:r>
            <a:r>
              <a:rPr lang="pt-BR" sz="1800" b="1" dirty="0" smtClean="0">
                <a:solidFill>
                  <a:srgbClr val="58595B"/>
                </a:solidFill>
                <a:latin typeface="+mn-lt"/>
                <a:ea typeface="Arial Black"/>
                <a:cs typeface="Arial Black"/>
                <a:sym typeface="Arial Black"/>
              </a:rPr>
              <a:t>de </a:t>
            </a:r>
            <a:r>
              <a:rPr lang="pt-BR" sz="1800" b="1" dirty="0">
                <a:solidFill>
                  <a:srgbClr val="58595B"/>
                </a:solidFill>
                <a:latin typeface="+mn-lt"/>
                <a:ea typeface="Arial Black"/>
                <a:cs typeface="Arial Black"/>
                <a:sym typeface="Arial Black"/>
              </a:rPr>
              <a:t>Gestão dos Espaços Públicos Junto a Pessoas em Situação de Rua;</a:t>
            </a:r>
            <a:endParaRPr sz="1800" b="1" dirty="0">
              <a:solidFill>
                <a:srgbClr val="58595B"/>
              </a:solidFill>
              <a:latin typeface="+mn-lt"/>
              <a:ea typeface="Arial Black"/>
              <a:cs typeface="Arial Black"/>
              <a:sym typeface="Arial Black"/>
            </a:endParaRPr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rgbClr val="58595B"/>
              </a:buClr>
              <a:buSzPts val="1800"/>
              <a:buFont typeface="Noto Sans Symbols"/>
              <a:buChar char="▪"/>
            </a:pPr>
            <a:r>
              <a:rPr lang="pt-BR" sz="1800" b="1" dirty="0">
                <a:solidFill>
                  <a:srgbClr val="58595B"/>
                </a:solidFill>
                <a:latin typeface="+mn-lt"/>
                <a:ea typeface="Arial Black"/>
                <a:cs typeface="Arial Black"/>
                <a:sym typeface="Arial Black"/>
              </a:rPr>
              <a:t>DATA DE INÍCIO: 27/09/2017;</a:t>
            </a:r>
            <a:endParaRPr sz="1800" b="1" dirty="0">
              <a:solidFill>
                <a:srgbClr val="58595B"/>
              </a:solidFill>
              <a:latin typeface="+mn-lt"/>
              <a:ea typeface="Arial Black"/>
              <a:cs typeface="Arial Black"/>
              <a:sym typeface="Arial Black"/>
            </a:endParaRPr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rgbClr val="58595B"/>
              </a:buClr>
              <a:buSzPts val="1800"/>
              <a:buFont typeface="Noto Sans Symbols"/>
              <a:buChar char="▪"/>
            </a:pPr>
            <a:r>
              <a:rPr lang="pt-BR" sz="1800" b="1" dirty="0">
                <a:solidFill>
                  <a:srgbClr val="58595B"/>
                </a:solidFill>
                <a:latin typeface="+mn-lt"/>
                <a:ea typeface="Arial Black"/>
                <a:cs typeface="Arial Black"/>
                <a:sym typeface="Arial Black"/>
              </a:rPr>
              <a:t>Embasamento: Diretrizes constantes na Portaria Conjunta Nº </a:t>
            </a:r>
            <a:r>
              <a:rPr lang="pt-BR" sz="1800" b="1" dirty="0" smtClean="0">
                <a:solidFill>
                  <a:srgbClr val="58595B"/>
                </a:solidFill>
                <a:latin typeface="+mn-lt"/>
                <a:ea typeface="Arial Black"/>
                <a:cs typeface="Arial Black"/>
                <a:sym typeface="Arial Black"/>
              </a:rPr>
              <a:t>001/2017</a:t>
            </a:r>
            <a:r>
              <a:rPr lang="pt-BR" sz="1800" b="1" dirty="0">
                <a:solidFill>
                  <a:srgbClr val="58595B"/>
                </a:solidFill>
                <a:latin typeface="+mn-lt"/>
                <a:ea typeface="Arial Black"/>
                <a:cs typeface="Arial Black"/>
                <a:sym typeface="Arial Black"/>
              </a:rPr>
              <a:t>, publicada em 29 de setembro de 2017;</a:t>
            </a:r>
            <a:endParaRPr sz="1800" b="1" dirty="0">
              <a:solidFill>
                <a:srgbClr val="58595B"/>
              </a:solidFill>
              <a:latin typeface="+mn-lt"/>
              <a:ea typeface="Arial Black"/>
              <a:cs typeface="Arial Black"/>
              <a:sym typeface="Arial Black"/>
            </a:endParaRPr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rgbClr val="58595B"/>
              </a:buClr>
              <a:buSzPts val="1800"/>
              <a:buFont typeface="Noto Sans Symbols"/>
              <a:buChar char="▪"/>
            </a:pPr>
            <a:r>
              <a:rPr lang="pt-BR" sz="1800" b="1" dirty="0">
                <a:solidFill>
                  <a:srgbClr val="58595B"/>
                </a:solidFill>
                <a:latin typeface="+mn-lt"/>
                <a:ea typeface="Arial Black"/>
                <a:cs typeface="Arial Black"/>
                <a:sym typeface="Arial Black"/>
              </a:rPr>
              <a:t>OBJETIVO: Realizar ações de gestão dos espaços públicos </a:t>
            </a:r>
            <a:r>
              <a:rPr lang="pt-BR" sz="1800" b="1" dirty="0" smtClean="0">
                <a:solidFill>
                  <a:srgbClr val="58595B"/>
                </a:solidFill>
                <a:latin typeface="+mn-lt"/>
                <a:ea typeface="Arial Black"/>
                <a:cs typeface="Arial Black"/>
                <a:sym typeface="Arial Black"/>
              </a:rPr>
              <a:t>com fixação </a:t>
            </a:r>
            <a:r>
              <a:rPr lang="pt-BR" sz="1800" b="1" dirty="0">
                <a:solidFill>
                  <a:srgbClr val="58595B"/>
                </a:solidFill>
                <a:latin typeface="+mn-lt"/>
                <a:ea typeface="Arial Black"/>
                <a:cs typeface="Arial Black"/>
                <a:sym typeface="Arial Black"/>
              </a:rPr>
              <a:t>por pessoas em situação de rua visando a</a:t>
            </a:r>
            <a:r>
              <a:rPr lang="pt-BR" sz="1800" b="1" dirty="0" smtClean="0">
                <a:solidFill>
                  <a:srgbClr val="58595B"/>
                </a:solidFill>
                <a:latin typeface="+mn-lt"/>
                <a:ea typeface="Arial Black"/>
                <a:cs typeface="Arial Black"/>
                <a:sym typeface="Arial Black"/>
              </a:rPr>
              <a:t> </a:t>
            </a:r>
            <a:r>
              <a:rPr lang="pt-BR" sz="1800" b="1" dirty="0">
                <a:solidFill>
                  <a:srgbClr val="58595B"/>
                </a:solidFill>
                <a:latin typeface="+mn-lt"/>
                <a:ea typeface="Arial Black"/>
                <a:cs typeface="Arial Black"/>
                <a:sym typeface="Arial Black"/>
              </a:rPr>
              <a:t>organização </a:t>
            </a:r>
            <a:r>
              <a:rPr lang="pt-BR" sz="1800" b="1" dirty="0" smtClean="0">
                <a:solidFill>
                  <a:srgbClr val="58595B"/>
                </a:solidFill>
                <a:latin typeface="+mn-lt"/>
                <a:ea typeface="Arial Black"/>
                <a:cs typeface="Arial Black"/>
                <a:sym typeface="Arial Black"/>
              </a:rPr>
              <a:t>dos </a:t>
            </a:r>
            <a:r>
              <a:rPr lang="pt-BR" sz="1800" b="1" dirty="0">
                <a:solidFill>
                  <a:srgbClr val="58595B"/>
                </a:solidFill>
                <a:latin typeface="+mn-lt"/>
                <a:ea typeface="Arial Black"/>
                <a:cs typeface="Arial Black"/>
                <a:sym typeface="Arial Black"/>
              </a:rPr>
              <a:t>logradouros públicos;</a:t>
            </a:r>
            <a:endParaRPr sz="1800" b="1" dirty="0">
              <a:solidFill>
                <a:srgbClr val="58595B"/>
              </a:solidFill>
              <a:latin typeface="+mn-lt"/>
              <a:ea typeface="Arial Black"/>
              <a:cs typeface="Arial Black"/>
              <a:sym typeface="Arial Black"/>
            </a:endParaRPr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rgbClr val="58595B"/>
              </a:buClr>
              <a:buSzPts val="1800"/>
              <a:buFont typeface="Noto Sans Symbols"/>
              <a:buChar char="▪"/>
            </a:pPr>
            <a:r>
              <a:rPr lang="pt-BR" sz="1800" b="1" dirty="0">
                <a:solidFill>
                  <a:srgbClr val="58595B"/>
                </a:solidFill>
                <a:latin typeface="+mn-lt"/>
                <a:ea typeface="Arial Black"/>
                <a:cs typeface="Arial Black"/>
                <a:sym typeface="Arial Black"/>
              </a:rPr>
              <a:t>PÚBLICO ALVO: Fenômenos de </a:t>
            </a:r>
            <a:r>
              <a:rPr lang="pt-BR" sz="1800" b="1" dirty="0" smtClean="0">
                <a:solidFill>
                  <a:srgbClr val="58595B"/>
                </a:solidFill>
                <a:latin typeface="+mn-lt"/>
                <a:ea typeface="Arial Black"/>
                <a:cs typeface="Arial Black"/>
                <a:sym typeface="Arial Black"/>
              </a:rPr>
              <a:t>obstrução por abrigos provisórios por </a:t>
            </a:r>
            <a:r>
              <a:rPr lang="pt-BR" sz="1800" b="1" dirty="0">
                <a:solidFill>
                  <a:srgbClr val="58595B"/>
                </a:solidFill>
                <a:latin typeface="+mn-lt"/>
                <a:ea typeface="Arial Black"/>
                <a:cs typeface="Arial Black"/>
                <a:sym typeface="Arial Black"/>
              </a:rPr>
              <a:t>Pessoas em Situação de Rua nos espaços públicos;</a:t>
            </a:r>
            <a:endParaRPr sz="1800" b="1" dirty="0">
              <a:solidFill>
                <a:srgbClr val="58595B"/>
              </a:solidFill>
              <a:latin typeface="+mn-lt"/>
              <a:ea typeface="Arial Black"/>
              <a:cs typeface="Arial Black"/>
              <a:sym typeface="Arial Black"/>
            </a:endParaRPr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rgbClr val="58595B"/>
              </a:buClr>
              <a:buSzPts val="1800"/>
              <a:buFont typeface="Noto Sans Symbols"/>
              <a:buChar char="▪"/>
            </a:pPr>
            <a:r>
              <a:rPr lang="pt-BR" sz="1800" b="1" dirty="0">
                <a:solidFill>
                  <a:srgbClr val="58595B"/>
                </a:solidFill>
                <a:latin typeface="+mn-lt"/>
                <a:ea typeface="Arial Black"/>
                <a:cs typeface="Arial Black"/>
                <a:sym typeface="Arial Black"/>
              </a:rPr>
              <a:t>ÁREA DE ABRANGÊNCIA: Cidade de Belo Horizonte;</a:t>
            </a:r>
            <a:endParaRPr sz="1800" dirty="0">
              <a:latin typeface="+mn-lt"/>
            </a:endParaRPr>
          </a:p>
          <a:p>
            <a:pPr marL="297815" marR="5080" lvl="0" indent="-1714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b="1" dirty="0">
              <a:solidFill>
                <a:srgbClr val="58595B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AFEB">
            <a:alpha val="29803"/>
          </a:srgbClr>
        </a:solidFill>
        <a:effectLst/>
      </p:bgPr>
    </p:bg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5"/>
          <p:cNvSpPr/>
          <p:nvPr/>
        </p:nvSpPr>
        <p:spPr>
          <a:xfrm>
            <a:off x="0" y="1499900"/>
            <a:ext cx="12192000" cy="5358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5"/>
          <p:cNvSpPr/>
          <p:nvPr/>
        </p:nvSpPr>
        <p:spPr>
          <a:xfrm>
            <a:off x="647700" y="137425"/>
            <a:ext cx="6886575" cy="1190114"/>
          </a:xfrm>
          <a:prstGeom prst="rect">
            <a:avLst/>
          </a:prstGeom>
          <a:solidFill>
            <a:srgbClr val="EC18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 smtClean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Ações de </a:t>
            </a:r>
            <a: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Gestão dos Espaços Públicos Junto Às Pessoas em Situação de Rua </a:t>
            </a:r>
            <a:endParaRPr dirty="0"/>
          </a:p>
        </p:txBody>
      </p:sp>
      <p:pic>
        <p:nvPicPr>
          <p:cNvPr id="108" name="Google Shape;108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98707" y="441173"/>
            <a:ext cx="1845593" cy="828953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5"/>
          <p:cNvSpPr txBox="1"/>
          <p:nvPr/>
        </p:nvSpPr>
        <p:spPr>
          <a:xfrm>
            <a:off x="238664" y="1557313"/>
            <a:ext cx="11714672" cy="56634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065" marR="5080" lvl="0" algn="just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pt-BR" sz="1800" dirty="0">
                <a:solidFill>
                  <a:schemeClr val="dk1"/>
                </a:solidFill>
                <a:latin typeface="+mn-lt"/>
                <a:sym typeface="Arial"/>
              </a:rPr>
              <a:t>Portaria Conjunta – Elementos Importantes – Alinhamentos e </a:t>
            </a:r>
            <a:r>
              <a:rPr lang="pt-BR" sz="1800" dirty="0" err="1">
                <a:solidFill>
                  <a:schemeClr val="dk1"/>
                </a:solidFill>
                <a:latin typeface="+mn-lt"/>
                <a:sym typeface="Arial"/>
              </a:rPr>
              <a:t>Intersetorialidade</a:t>
            </a:r>
            <a:r>
              <a:rPr lang="pt-BR" sz="1800" dirty="0">
                <a:solidFill>
                  <a:schemeClr val="dk1"/>
                </a:solidFill>
                <a:latin typeface="+mn-lt"/>
                <a:sym typeface="Arial"/>
              </a:rPr>
              <a:t> </a:t>
            </a:r>
            <a:endParaRPr sz="1800" b="1" dirty="0">
              <a:solidFill>
                <a:srgbClr val="58595B"/>
              </a:solidFill>
              <a:latin typeface="+mn-lt"/>
              <a:ea typeface="Arial Black"/>
              <a:cs typeface="Arial Black"/>
              <a:sym typeface="Arial Black"/>
            </a:endParaRPr>
          </a:p>
          <a:p>
            <a:pPr marL="297815" marR="5080" lvl="0" indent="-285750" algn="just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endParaRPr sz="1800" b="1" dirty="0">
              <a:solidFill>
                <a:srgbClr val="58595B"/>
              </a:solidFill>
              <a:latin typeface="+mn-lt"/>
              <a:ea typeface="Arial Black"/>
              <a:cs typeface="Arial Black"/>
              <a:sym typeface="Arial Black"/>
            </a:endParaRPr>
          </a:p>
          <a:p>
            <a:pPr marL="297815" marR="5080" lvl="0" indent="-285750" algn="just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>
                <a:solidFill>
                  <a:schemeClr val="dk1"/>
                </a:solidFill>
                <a:latin typeface="+mn-lt"/>
                <a:sym typeface="Arial"/>
              </a:rPr>
              <a:t>§ 1º - A Comissão Especial de Operação e Monitoramento será constituída por representantes das </a:t>
            </a:r>
            <a:r>
              <a:rPr lang="pt-BR" sz="1800" b="1" dirty="0">
                <a:solidFill>
                  <a:schemeClr val="dk1"/>
                </a:solidFill>
                <a:latin typeface="+mn-lt"/>
                <a:sym typeface="Arial"/>
              </a:rPr>
              <a:t>Secretarias de Governo, de Política Urbana, de Assistência Social, Segurança Alimentar e Cidadania, de Saúde, da Secretaria de Segurança e Prevenção</a:t>
            </a:r>
            <a:r>
              <a:rPr lang="pt-BR" sz="1800" dirty="0">
                <a:solidFill>
                  <a:schemeClr val="dk1"/>
                </a:solidFill>
                <a:latin typeface="+mn-lt"/>
                <a:sym typeface="Arial"/>
              </a:rPr>
              <a:t>, por indicação de seus respectivos dirigentes, com objetivo de  planejar,  acompanhar  e  avaliar  as ações operacionais e de retaguarda </a:t>
            </a:r>
            <a:r>
              <a:rPr lang="pt-BR" sz="1800" dirty="0" err="1">
                <a:solidFill>
                  <a:schemeClr val="dk1"/>
                </a:solidFill>
                <a:latin typeface="+mn-lt"/>
                <a:sym typeface="Arial"/>
              </a:rPr>
              <a:t>socioassistencial</a:t>
            </a:r>
            <a:r>
              <a:rPr lang="pt-BR" sz="1800" dirty="0">
                <a:solidFill>
                  <a:schemeClr val="dk1"/>
                </a:solidFill>
                <a:latin typeface="+mn-lt"/>
                <a:sym typeface="Arial"/>
              </a:rPr>
              <a:t> e de saúde, cabendo-lhes ainda:</a:t>
            </a:r>
            <a:endParaRPr sz="1800" dirty="0">
              <a:latin typeface="+mn-lt"/>
            </a:endParaRPr>
          </a:p>
          <a:p>
            <a:pPr marL="12065" marR="5080" lvl="0" algn="just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endParaRPr sz="1800" dirty="0">
              <a:solidFill>
                <a:schemeClr val="dk1"/>
              </a:solidFill>
              <a:latin typeface="+mn-lt"/>
              <a:sym typeface="Arial"/>
            </a:endParaRPr>
          </a:p>
          <a:p>
            <a:pPr marL="297815" marR="5080" lvl="0" indent="-285750" algn="just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>
                <a:solidFill>
                  <a:schemeClr val="dk1"/>
                </a:solidFill>
                <a:latin typeface="+mn-lt"/>
                <a:sym typeface="Arial"/>
              </a:rPr>
              <a:t>I	- À Secretaria de Política Urbana, a coordenação e execução das ações operacionais dirigidas a população em situação de rua quanto ao atendimento das normas  legais,  contando para tanto, quando necessário, com apoio da Secretaria de Segurança e Prevenção e de outros órgãos da Administração Direta ou Indireta</a:t>
            </a:r>
            <a:r>
              <a:rPr lang="pt-BR" sz="1800" dirty="0" smtClean="0">
                <a:solidFill>
                  <a:schemeClr val="dk1"/>
                </a:solidFill>
                <a:latin typeface="+mn-lt"/>
                <a:sym typeface="Arial"/>
              </a:rPr>
              <a:t>.</a:t>
            </a:r>
            <a:endParaRPr sz="1800" dirty="0">
              <a:solidFill>
                <a:schemeClr val="dk1"/>
              </a:solidFill>
              <a:latin typeface="+mn-lt"/>
              <a:sym typeface="Arial"/>
            </a:endParaRPr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97815" marR="5080" lvl="0" indent="-1714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b="1" dirty="0">
              <a:solidFill>
                <a:srgbClr val="58595B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AFEB">
            <a:alpha val="29803"/>
          </a:srgbClr>
        </a:solidFill>
        <a:effectLst/>
      </p:bgPr>
    </p:bg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6"/>
          <p:cNvSpPr/>
          <p:nvPr/>
        </p:nvSpPr>
        <p:spPr>
          <a:xfrm>
            <a:off x="0" y="1499900"/>
            <a:ext cx="12192000" cy="5358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16"/>
          <p:cNvSpPr/>
          <p:nvPr/>
        </p:nvSpPr>
        <p:spPr>
          <a:xfrm>
            <a:off x="647700" y="137425"/>
            <a:ext cx="6886575" cy="1190114"/>
          </a:xfrm>
          <a:prstGeom prst="rect">
            <a:avLst/>
          </a:prstGeom>
          <a:solidFill>
            <a:srgbClr val="EC18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 smtClean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Ações de </a:t>
            </a:r>
            <a: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Gestão dos Espaços Públicos Junto Às Pessoas em Situação de Rua </a:t>
            </a:r>
            <a:endParaRPr dirty="0"/>
          </a:p>
        </p:txBody>
      </p:sp>
      <p:pic>
        <p:nvPicPr>
          <p:cNvPr id="116" name="Google Shape;116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98707" y="441173"/>
            <a:ext cx="1845593" cy="828953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6"/>
          <p:cNvSpPr txBox="1"/>
          <p:nvPr/>
        </p:nvSpPr>
        <p:spPr>
          <a:xfrm>
            <a:off x="103517" y="1557313"/>
            <a:ext cx="11878574" cy="52867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297815" marR="5080" lvl="0" indent="-1714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b="1" dirty="0">
              <a:solidFill>
                <a:srgbClr val="58595B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297815" marR="5080" lvl="0" indent="-285750" algn="just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II	- As demais Secretarias de políticas públicas, quando solicitadas,  o encaminhamento de questões de natureza </a:t>
            </a:r>
            <a:r>
              <a:rPr lang="pt-BR" sz="1800" dirty="0" err="1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socioassistencial</a:t>
            </a:r>
            <a:r>
              <a:rPr lang="pt-BR" sz="1800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 ou de saúde, identificadas no transcorrer das ações, uma vez que estas não participarão das ações operacionais considerando a especificidade desse atendimento e os vínculos estabelecidos entre as equipes e essa população.</a:t>
            </a:r>
            <a:endParaRPr sz="1800" dirty="0">
              <a:latin typeface="+mn-lt"/>
            </a:endParaRPr>
          </a:p>
          <a:p>
            <a:pPr marL="297815" marR="5080" lvl="0" indent="-285750" algn="just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endParaRPr sz="1800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marL="297815" marR="5080" lvl="0" indent="-285750" algn="just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Art. 5º - A Secretaria de Política Urbana manterá entre o seu corpo  técnico  ou  de gestores profissional com formação na área de ciências sociais e humanas com o objetivo de contribuir com o processo de trabalho, a definição de equipe específica  para  ações  operacionais, a formação e capacitação dos agentes de fiscalização, o aperfeiçoamento de metodologia específica para o desenvolvimento das ações operacionais e o compartilhamento de informações com os serviços de Assistência Social e Saúde.</a:t>
            </a:r>
            <a:endParaRPr sz="1800" dirty="0">
              <a:latin typeface="+mn-lt"/>
            </a:endParaRPr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97815" marR="5080" lvl="0" indent="-1714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b="1" dirty="0">
              <a:solidFill>
                <a:srgbClr val="58595B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AFEB">
            <a:alpha val="29803"/>
          </a:srgbClr>
        </a:solidFill>
        <a:effectLst/>
      </p:bgPr>
    </p:bg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7"/>
          <p:cNvSpPr/>
          <p:nvPr/>
        </p:nvSpPr>
        <p:spPr>
          <a:xfrm>
            <a:off x="0" y="1499900"/>
            <a:ext cx="12192000" cy="5358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17"/>
          <p:cNvSpPr/>
          <p:nvPr/>
        </p:nvSpPr>
        <p:spPr>
          <a:xfrm>
            <a:off x="647700" y="137425"/>
            <a:ext cx="6886575" cy="1190114"/>
          </a:xfrm>
          <a:prstGeom prst="rect">
            <a:avLst/>
          </a:prstGeom>
          <a:solidFill>
            <a:srgbClr val="EC18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Ações </a:t>
            </a:r>
            <a:r>
              <a:rPr lang="pt-BR" sz="2400" b="1" dirty="0" smtClean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de </a:t>
            </a:r>
            <a: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Gestão dos Espaços Públicos Junto Às Pessoas em Situação de Rua </a:t>
            </a:r>
            <a:endParaRPr dirty="0"/>
          </a:p>
        </p:txBody>
      </p:sp>
      <p:pic>
        <p:nvPicPr>
          <p:cNvPr id="124" name="Google Shape;124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98707" y="441173"/>
            <a:ext cx="1845593" cy="828953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17"/>
          <p:cNvSpPr txBox="1"/>
          <p:nvPr/>
        </p:nvSpPr>
        <p:spPr>
          <a:xfrm>
            <a:off x="276236" y="1483666"/>
            <a:ext cx="11648556" cy="754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297815" marR="5080" lvl="0" indent="-285750" algn="just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>
                <a:solidFill>
                  <a:schemeClr val="dk1"/>
                </a:solidFill>
                <a:sym typeface="Arial"/>
              </a:rPr>
              <a:t>Portaria Conjunta – Elementos Importantes – Alinhamentos e </a:t>
            </a:r>
            <a:r>
              <a:rPr lang="pt-BR" sz="1800" dirty="0" err="1">
                <a:solidFill>
                  <a:schemeClr val="dk1"/>
                </a:solidFill>
                <a:sym typeface="Arial"/>
              </a:rPr>
              <a:t>Intersetorialidade</a:t>
            </a:r>
            <a:r>
              <a:rPr lang="pt-BR" sz="1800" dirty="0">
                <a:solidFill>
                  <a:schemeClr val="dk1"/>
                </a:solidFill>
                <a:sym typeface="Arial"/>
              </a:rPr>
              <a:t> </a:t>
            </a:r>
            <a:endParaRPr sz="1800" dirty="0"/>
          </a:p>
          <a:p>
            <a:pPr marL="297815" marR="5080" lvl="0" indent="-285750" algn="just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>
                <a:solidFill>
                  <a:schemeClr val="dk1"/>
                </a:solidFill>
                <a:sym typeface="Arial"/>
              </a:rPr>
              <a:t>I- A abordagem inicial será </a:t>
            </a:r>
            <a:r>
              <a:rPr lang="pt-BR" sz="1800" dirty="0" err="1">
                <a:solidFill>
                  <a:schemeClr val="dk1"/>
                </a:solidFill>
                <a:sym typeface="Arial"/>
              </a:rPr>
              <a:t>orientativa</a:t>
            </a:r>
            <a:r>
              <a:rPr lang="pt-BR" sz="1800" dirty="0">
                <a:solidFill>
                  <a:schemeClr val="dk1"/>
                </a:solidFill>
                <a:sym typeface="Arial"/>
              </a:rPr>
              <a:t> visando o esclarecimento sobre as  desconformidades com as normas de posturas e a informação sobre a futura ação fiscal</a:t>
            </a:r>
            <a:r>
              <a:rPr lang="pt-BR" sz="1800" dirty="0" smtClean="0">
                <a:solidFill>
                  <a:schemeClr val="dk1"/>
                </a:solidFill>
                <a:sym typeface="Arial"/>
              </a:rPr>
              <a:t>.</a:t>
            </a:r>
            <a:endParaRPr lang="pt-BR" sz="1800" dirty="0"/>
          </a:p>
          <a:p>
            <a:pPr marL="297815" marR="5080" lvl="0" indent="-285750" algn="just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endParaRPr sz="1800" dirty="0">
              <a:solidFill>
                <a:schemeClr val="dk1"/>
              </a:solidFill>
              <a:sym typeface="Arial"/>
            </a:endParaRPr>
          </a:p>
          <a:p>
            <a:pPr marL="297815" marR="5080" lvl="0" indent="-285750" algn="just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>
                <a:solidFill>
                  <a:schemeClr val="dk1"/>
                </a:solidFill>
                <a:sym typeface="Arial"/>
              </a:rPr>
              <a:t>II– Será garantida a posse dos  pertences  pessoais,  sendo assegurado ao cidadão fazer a separação, a desmontagem, o recolhimento e a guarda dos objetos  que possa portar consigo  em seus deslocamentos, admitido o auxílio de um veículo de  tração humana  de  pequeno  porte até que sejam disponibilizados guarda-volumes públicos para uso desta população.</a:t>
            </a:r>
            <a:endParaRPr sz="1800" dirty="0"/>
          </a:p>
          <a:p>
            <a:pPr marL="297815" marR="5080" lvl="0" indent="-285750" algn="just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>
                <a:solidFill>
                  <a:schemeClr val="dk1"/>
                </a:solidFill>
                <a:sym typeface="Arial"/>
              </a:rPr>
              <a:t>III– Os materiais identificados como inservíveis serão devidamente recolhidos pela SLU</a:t>
            </a:r>
            <a:endParaRPr sz="1800" dirty="0"/>
          </a:p>
          <a:p>
            <a:pPr marL="297815" marR="5080" lvl="0" indent="-171450" algn="just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dirty="0">
              <a:solidFill>
                <a:schemeClr val="dk1"/>
              </a:solidFill>
              <a:sym typeface="Arial"/>
            </a:endParaRPr>
          </a:p>
          <a:p>
            <a:pPr marL="297815" marR="5080" lvl="0" indent="-285750" algn="just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>
                <a:solidFill>
                  <a:schemeClr val="dk1"/>
                </a:solidFill>
                <a:sym typeface="Arial"/>
              </a:rPr>
              <a:t>IV- Para efeito do disposto no inciso III, são considerados inservíveis materiais como arames, carvão, restos de papelão, pedaços de madeira e aço, pedaços de plástico, pedaços de lona e cordas, pedras, </a:t>
            </a:r>
            <a:r>
              <a:rPr lang="pt-BR" sz="1800" dirty="0" err="1">
                <a:solidFill>
                  <a:schemeClr val="dk1"/>
                </a:solidFill>
                <a:sym typeface="Arial"/>
              </a:rPr>
              <a:t>madeirite</a:t>
            </a:r>
            <a:r>
              <a:rPr lang="pt-BR" sz="1800" dirty="0">
                <a:solidFill>
                  <a:schemeClr val="dk1"/>
                </a:solidFill>
                <a:sym typeface="Arial"/>
              </a:rPr>
              <a:t>, restos de eletrônicos, sucata eletrônica e outros materiais que forem identificados como inservível pela pessoa em situação de rua.</a:t>
            </a:r>
            <a:endParaRPr sz="1800" dirty="0"/>
          </a:p>
          <a:p>
            <a:pPr marL="297815" marR="5080" lvl="0" indent="-1714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V– O excedente será recolhido pela fiscalização, nos termos do Código de Posturas do Município, seguindo os seguintes procedimentos:</a:t>
            </a:r>
            <a:endParaRPr dirty="0"/>
          </a:p>
          <a:p>
            <a:pPr marL="297815" marR="5080" lvl="0" indent="-1714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97815" marR="5080" lvl="0" indent="-1714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97815" marR="5080" lvl="0" indent="-1714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b="1" dirty="0">
              <a:solidFill>
                <a:srgbClr val="58595B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AFEB">
            <a:alpha val="29803"/>
          </a:srgbClr>
        </a:solidFill>
        <a:effectLst/>
      </p:bgPr>
    </p:bg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8"/>
          <p:cNvSpPr/>
          <p:nvPr/>
        </p:nvSpPr>
        <p:spPr>
          <a:xfrm>
            <a:off x="0" y="1499900"/>
            <a:ext cx="12192000" cy="5358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18"/>
          <p:cNvSpPr/>
          <p:nvPr/>
        </p:nvSpPr>
        <p:spPr>
          <a:xfrm>
            <a:off x="647700" y="137425"/>
            <a:ext cx="6886575" cy="1190114"/>
          </a:xfrm>
          <a:prstGeom prst="rect">
            <a:avLst/>
          </a:prstGeom>
          <a:solidFill>
            <a:srgbClr val="EC18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Ações </a:t>
            </a:r>
            <a:r>
              <a:rPr lang="pt-BR" sz="2400" b="1" dirty="0" smtClean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de </a:t>
            </a:r>
            <a: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Gestão dos Espaços Públicos Junto Às Pessoas em Situação de Rua </a:t>
            </a:r>
            <a:endParaRPr dirty="0"/>
          </a:p>
        </p:txBody>
      </p:sp>
      <p:pic>
        <p:nvPicPr>
          <p:cNvPr id="132" name="Google Shape;132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98707" y="441173"/>
            <a:ext cx="1845593" cy="828953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18"/>
          <p:cNvSpPr txBox="1"/>
          <p:nvPr/>
        </p:nvSpPr>
        <p:spPr>
          <a:xfrm>
            <a:off x="647700" y="1826123"/>
            <a:ext cx="11258354" cy="6416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065" marR="5080" lvl="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pt-BR" sz="1800" b="1" dirty="0" smtClean="0">
                <a:solidFill>
                  <a:srgbClr val="58595B"/>
                </a:solidFill>
                <a:latin typeface="Arial Black"/>
                <a:sym typeface="Arial Black"/>
              </a:rPr>
              <a:t>Atual </a:t>
            </a:r>
            <a:r>
              <a:rPr lang="pt-BR" sz="180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Composição </a:t>
            </a:r>
            <a:r>
              <a:rPr lang="pt-BR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dos Supervisores de Fiscalização - 09 supervisores</a:t>
            </a:r>
            <a:endParaRPr dirty="0"/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04 assistentes sociais.</a:t>
            </a:r>
            <a:endParaRPr dirty="0"/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03 psicólogos e psicólogas.</a:t>
            </a:r>
            <a:endParaRPr dirty="0"/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01 </a:t>
            </a:r>
            <a:r>
              <a:rPr lang="pt-BR" sz="180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cientista social.</a:t>
            </a:r>
            <a:endParaRPr dirty="0"/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01 </a:t>
            </a:r>
            <a:r>
              <a:rPr lang="pt-BR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geógrafo e educador </a:t>
            </a:r>
            <a:r>
              <a:rPr lang="pt-BR" sz="180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social.</a:t>
            </a:r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endParaRPr lang="pt-BR" sz="1800" dirty="0">
              <a:solidFill>
                <a:schemeClr val="dk1"/>
              </a:solidFill>
            </a:endParaRPr>
          </a:p>
          <a:p>
            <a:pPr marL="297815" marR="5080" lvl="0" indent="-285750" algn="just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q"/>
            </a:pPr>
            <a:r>
              <a:rPr lang="pt-BR" sz="1800" dirty="0" smtClean="0">
                <a:solidFill>
                  <a:schemeClr val="dk1"/>
                </a:solidFill>
              </a:rPr>
              <a:t>As ações de zeladoria só ocorrem coordenadas pelo supervisor de fiscalização.</a:t>
            </a:r>
          </a:p>
          <a:p>
            <a:pPr marL="297815" marR="5080" lvl="0" indent="-285750" algn="just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q"/>
            </a:pPr>
            <a:r>
              <a:rPr lang="pt-BR" sz="1800" dirty="0" smtClean="0">
                <a:solidFill>
                  <a:schemeClr val="dk1"/>
                </a:solidFill>
              </a:rPr>
              <a:t>As ações ocorrem depois de precedidas por abordagens </a:t>
            </a:r>
            <a:r>
              <a:rPr lang="pt-BR" sz="1800" dirty="0" err="1" smtClean="0">
                <a:solidFill>
                  <a:schemeClr val="dk1"/>
                </a:solidFill>
              </a:rPr>
              <a:t>orientativas</a:t>
            </a:r>
            <a:r>
              <a:rPr lang="pt-BR" sz="1800" dirty="0" smtClean="0">
                <a:solidFill>
                  <a:schemeClr val="dk1"/>
                </a:solidFill>
              </a:rPr>
              <a:t> à pessoa em situação de rua na qual são informadas da ação futura, são feitos levantamentos das necessidades </a:t>
            </a:r>
            <a:r>
              <a:rPr lang="pt-BR" sz="1800" dirty="0" err="1" smtClean="0">
                <a:solidFill>
                  <a:schemeClr val="dk1"/>
                </a:solidFill>
              </a:rPr>
              <a:t>socioassistenciais</a:t>
            </a:r>
            <a:r>
              <a:rPr lang="pt-BR" sz="1800" dirty="0" smtClean="0">
                <a:solidFill>
                  <a:schemeClr val="dk1"/>
                </a:solidFill>
              </a:rPr>
              <a:t> e estudos das situações especificamente.  </a:t>
            </a:r>
          </a:p>
          <a:p>
            <a:pPr marL="297815" marR="5080" lvl="0" indent="-285750" algn="just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q"/>
            </a:pPr>
            <a:r>
              <a:rPr lang="pt-BR" sz="1800" dirty="0" smtClean="0">
                <a:solidFill>
                  <a:schemeClr val="dk1"/>
                </a:solidFill>
              </a:rPr>
              <a:t>O Trabalho é desenvolvido de forma </a:t>
            </a:r>
            <a:r>
              <a:rPr lang="pt-BR" sz="1800" dirty="0" err="1" smtClean="0">
                <a:solidFill>
                  <a:schemeClr val="dk1"/>
                </a:solidFill>
              </a:rPr>
              <a:t>intersetorial</a:t>
            </a:r>
            <a:r>
              <a:rPr lang="pt-BR" sz="1800" dirty="0" smtClean="0">
                <a:solidFill>
                  <a:schemeClr val="dk1"/>
                </a:solidFill>
              </a:rPr>
              <a:t> tendo como base a proteção social ás pessoas em situação de rua em suas várias vulnerabilidades.</a:t>
            </a:r>
            <a:endParaRPr dirty="0"/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97815" marR="5080" lvl="0" indent="-1714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b="1" dirty="0">
              <a:solidFill>
                <a:srgbClr val="58595B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AFEB">
            <a:alpha val="29803"/>
          </a:srgbClr>
        </a:solidFill>
        <a:effectLst/>
      </p:bgPr>
    </p:bg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8"/>
          <p:cNvSpPr/>
          <p:nvPr/>
        </p:nvSpPr>
        <p:spPr>
          <a:xfrm>
            <a:off x="0" y="1499900"/>
            <a:ext cx="12192000" cy="5358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18"/>
          <p:cNvSpPr/>
          <p:nvPr/>
        </p:nvSpPr>
        <p:spPr>
          <a:xfrm>
            <a:off x="647700" y="137425"/>
            <a:ext cx="6886575" cy="1190114"/>
          </a:xfrm>
          <a:prstGeom prst="rect">
            <a:avLst/>
          </a:prstGeom>
          <a:solidFill>
            <a:srgbClr val="EC18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Ações </a:t>
            </a:r>
            <a:r>
              <a:rPr lang="pt-BR" sz="2400" b="1" dirty="0" smtClean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de </a:t>
            </a:r>
            <a: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Gestão dos Espaços Públicos Junto Às Pessoas em Situação de Rua </a:t>
            </a:r>
            <a:endParaRPr dirty="0"/>
          </a:p>
        </p:txBody>
      </p:sp>
      <p:pic>
        <p:nvPicPr>
          <p:cNvPr id="132" name="Google Shape;132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98707" y="441173"/>
            <a:ext cx="1845593" cy="828953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18"/>
          <p:cNvSpPr txBox="1"/>
          <p:nvPr/>
        </p:nvSpPr>
        <p:spPr>
          <a:xfrm>
            <a:off x="587314" y="1619089"/>
            <a:ext cx="10148076" cy="67935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065" marR="5080" lvl="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pt-BR" sz="1800" b="1" dirty="0" smtClean="0">
                <a:solidFill>
                  <a:srgbClr val="58595B"/>
                </a:solidFill>
                <a:latin typeface="Arial Black"/>
                <a:sym typeface="Arial Black"/>
              </a:rPr>
              <a:t>Diretrizes e princípios norteadores da Ações de Gestão dos Espaço Públicos</a:t>
            </a:r>
            <a:endParaRPr dirty="0"/>
          </a:p>
          <a:p>
            <a:pPr marL="297815" marR="5080" indent="-285750">
              <a:lnSpc>
                <a:spcPct val="136100"/>
              </a:lnSpc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>
                <a:solidFill>
                  <a:schemeClr val="dk1"/>
                </a:solidFill>
              </a:rPr>
              <a:t>Toda operação só ocorre com a Supervisão Técnica de um supervisor com formação na área de ciências sociais e humanas e após as Pessoas em situação de rua serem informadas sobre a ação</a:t>
            </a:r>
            <a:r>
              <a:rPr lang="pt-BR" sz="1800" smtClean="0">
                <a:solidFill>
                  <a:schemeClr val="dk1"/>
                </a:solidFill>
              </a:rPr>
              <a:t>;</a:t>
            </a:r>
          </a:p>
          <a:p>
            <a:pPr marL="297815" marR="5080" lvl="0" indent="-285750">
              <a:lnSpc>
                <a:spcPct val="136100"/>
              </a:lnSpc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 smtClean="0">
                <a:solidFill>
                  <a:schemeClr val="dk1"/>
                </a:solidFill>
              </a:rPr>
              <a:t>Ação </a:t>
            </a:r>
            <a:r>
              <a:rPr lang="pt-BR" sz="1800" dirty="0">
                <a:solidFill>
                  <a:schemeClr val="dk1"/>
                </a:solidFill>
              </a:rPr>
              <a:t>Humanizada;</a:t>
            </a:r>
          </a:p>
          <a:p>
            <a:pPr marL="297815" marR="5080" lvl="0" indent="-285750">
              <a:lnSpc>
                <a:spcPct val="136100"/>
              </a:lnSpc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 smtClean="0">
                <a:solidFill>
                  <a:schemeClr val="dk1"/>
                </a:solidFill>
              </a:rPr>
              <a:t>Fomenta </a:t>
            </a:r>
            <a:r>
              <a:rPr lang="pt-BR" sz="1800" dirty="0">
                <a:solidFill>
                  <a:schemeClr val="dk1"/>
                </a:solidFill>
              </a:rPr>
              <a:t>a conscientização;</a:t>
            </a:r>
          </a:p>
          <a:p>
            <a:pPr marL="297815" marR="5080" lvl="0" indent="-285750">
              <a:lnSpc>
                <a:spcPct val="136100"/>
              </a:lnSpc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 smtClean="0">
                <a:solidFill>
                  <a:schemeClr val="dk1"/>
                </a:solidFill>
              </a:rPr>
              <a:t>Princípio </a:t>
            </a:r>
            <a:r>
              <a:rPr lang="pt-BR" sz="1800" dirty="0">
                <a:solidFill>
                  <a:schemeClr val="dk1"/>
                </a:solidFill>
              </a:rPr>
              <a:t>do Diálogo como instrumento principal;</a:t>
            </a:r>
          </a:p>
          <a:p>
            <a:pPr marL="297815" marR="5080" lvl="0" indent="-285750">
              <a:lnSpc>
                <a:spcPct val="136100"/>
              </a:lnSpc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 smtClean="0">
                <a:solidFill>
                  <a:schemeClr val="dk1"/>
                </a:solidFill>
              </a:rPr>
              <a:t>Mediação </a:t>
            </a:r>
            <a:r>
              <a:rPr lang="pt-BR" sz="1800" dirty="0">
                <a:solidFill>
                  <a:schemeClr val="dk1"/>
                </a:solidFill>
              </a:rPr>
              <a:t>e Administração de conflitos;</a:t>
            </a:r>
          </a:p>
          <a:p>
            <a:pPr marL="297815" marR="5080" lvl="0" indent="-285750">
              <a:lnSpc>
                <a:spcPct val="136100"/>
              </a:lnSpc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 smtClean="0">
                <a:solidFill>
                  <a:schemeClr val="dk1"/>
                </a:solidFill>
              </a:rPr>
              <a:t>Busca </a:t>
            </a:r>
            <a:r>
              <a:rPr lang="pt-BR" sz="1800" dirty="0">
                <a:solidFill>
                  <a:schemeClr val="dk1"/>
                </a:solidFill>
              </a:rPr>
              <a:t>pela análise das especificidades de cada caso;</a:t>
            </a:r>
          </a:p>
          <a:p>
            <a:pPr marL="297815" marR="5080" lvl="0" indent="-285750">
              <a:lnSpc>
                <a:spcPct val="136100"/>
              </a:lnSpc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 smtClean="0">
                <a:solidFill>
                  <a:schemeClr val="dk1"/>
                </a:solidFill>
              </a:rPr>
              <a:t>Abordagem </a:t>
            </a:r>
            <a:r>
              <a:rPr lang="pt-BR" sz="1800" dirty="0">
                <a:solidFill>
                  <a:schemeClr val="dk1"/>
                </a:solidFill>
              </a:rPr>
              <a:t>Técnica;</a:t>
            </a:r>
          </a:p>
          <a:p>
            <a:pPr marL="297815" marR="5080" lvl="0" indent="-285750">
              <a:lnSpc>
                <a:spcPct val="136100"/>
              </a:lnSpc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 smtClean="0">
                <a:solidFill>
                  <a:schemeClr val="dk1"/>
                </a:solidFill>
              </a:rPr>
              <a:t>Encaminhamentos </a:t>
            </a:r>
            <a:r>
              <a:rPr lang="pt-BR" sz="1800" dirty="0">
                <a:solidFill>
                  <a:schemeClr val="dk1"/>
                </a:solidFill>
              </a:rPr>
              <a:t>para os Serviços de Proteção Social, Saúde e outros;</a:t>
            </a:r>
          </a:p>
          <a:p>
            <a:pPr marL="297815" marR="5080" lvl="0" indent="-285750">
              <a:lnSpc>
                <a:spcPct val="136100"/>
              </a:lnSpc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 smtClean="0">
                <a:solidFill>
                  <a:schemeClr val="dk1"/>
                </a:solidFill>
              </a:rPr>
              <a:t>Trabalho </a:t>
            </a:r>
            <a:r>
              <a:rPr lang="pt-BR" sz="1800" dirty="0" err="1">
                <a:solidFill>
                  <a:schemeClr val="dk1"/>
                </a:solidFill>
              </a:rPr>
              <a:t>intersetorial</a:t>
            </a:r>
            <a:r>
              <a:rPr lang="pt-BR" sz="1800" dirty="0">
                <a:solidFill>
                  <a:schemeClr val="dk1"/>
                </a:solidFill>
              </a:rPr>
              <a:t>;</a:t>
            </a:r>
          </a:p>
          <a:p>
            <a:pPr marL="297815" marR="5080" lvl="0" indent="-285750">
              <a:lnSpc>
                <a:spcPct val="136100"/>
              </a:lnSpc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 smtClean="0">
                <a:solidFill>
                  <a:schemeClr val="dk1"/>
                </a:solidFill>
              </a:rPr>
              <a:t>Jamais recolhe pertences </a:t>
            </a:r>
            <a:r>
              <a:rPr lang="pt-BR" sz="1800" dirty="0">
                <a:solidFill>
                  <a:schemeClr val="dk1"/>
                </a:solidFill>
              </a:rPr>
              <a:t>pessoais de pessoas em situação de rua;</a:t>
            </a:r>
          </a:p>
          <a:p>
            <a:pPr marL="297815" marR="5080" lvl="0" indent="-285750">
              <a:lnSpc>
                <a:spcPct val="136100"/>
              </a:lnSpc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 smtClean="0">
                <a:solidFill>
                  <a:schemeClr val="dk1"/>
                </a:solidFill>
              </a:rPr>
              <a:t>Visa </a:t>
            </a:r>
            <a:r>
              <a:rPr lang="pt-BR" sz="1800" dirty="0">
                <a:solidFill>
                  <a:schemeClr val="dk1"/>
                </a:solidFill>
              </a:rPr>
              <a:t>que a própria pessoa em situação de rua participe do processo de gestão do espaço;</a:t>
            </a: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97815" marR="5080" lvl="0" indent="-1714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b="1" dirty="0">
              <a:solidFill>
                <a:srgbClr val="58595B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977949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9"/>
          <p:cNvSpPr/>
          <p:nvPr/>
        </p:nvSpPr>
        <p:spPr>
          <a:xfrm>
            <a:off x="0" y="1499900"/>
            <a:ext cx="12192000" cy="5358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9" name="Google Shape;139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98707" y="441173"/>
            <a:ext cx="1845593" cy="828953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19"/>
          <p:cNvSpPr/>
          <p:nvPr/>
        </p:nvSpPr>
        <p:spPr>
          <a:xfrm>
            <a:off x="647700" y="126125"/>
            <a:ext cx="7250824" cy="1172458"/>
          </a:xfrm>
          <a:prstGeom prst="rect">
            <a:avLst/>
          </a:prstGeom>
          <a:solidFill>
            <a:srgbClr val="EC18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Ações </a:t>
            </a:r>
            <a:r>
              <a:rPr lang="pt-BR" sz="2400" b="1" dirty="0" smtClean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de </a:t>
            </a:r>
            <a: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Gestão dos Espaços Públicos - SISTEMA DE </a:t>
            </a:r>
            <a:r>
              <a:rPr lang="pt-BR" sz="2400" b="1" dirty="0" smtClean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MONITORAMENTO - SMPU</a:t>
            </a:r>
            <a:endParaRPr sz="2400" b="1" dirty="0">
              <a:solidFill>
                <a:schemeClr val="lt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41" name="Google Shape;141;p19"/>
          <p:cNvSpPr txBox="1"/>
          <p:nvPr/>
        </p:nvSpPr>
        <p:spPr>
          <a:xfrm>
            <a:off x="647700" y="1826123"/>
            <a:ext cx="10148076" cy="22730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rgbClr val="58595B"/>
              </a:buClr>
              <a:buSzPts val="1800"/>
              <a:buFont typeface="Noto Sans Symbols"/>
              <a:buChar char="▪"/>
            </a:pPr>
            <a:r>
              <a:rPr lang="pt-BR" sz="1800" b="1" dirty="0">
                <a:solidFill>
                  <a:srgbClr val="58595B"/>
                </a:solidFill>
                <a:latin typeface="Arial Black"/>
                <a:ea typeface="Arial Black"/>
                <a:cs typeface="Arial Black"/>
                <a:sym typeface="Arial Black"/>
              </a:rPr>
              <a:t>Sistema </a:t>
            </a:r>
            <a:r>
              <a:rPr lang="pt-BR" sz="1800" b="1" dirty="0" smtClean="0">
                <a:solidFill>
                  <a:srgbClr val="58595B"/>
                </a:solidFill>
                <a:latin typeface="Arial Black"/>
                <a:ea typeface="Arial Black"/>
                <a:cs typeface="Arial Black"/>
                <a:sym typeface="Arial Black"/>
              </a:rPr>
              <a:t>de </a:t>
            </a:r>
            <a:r>
              <a:rPr lang="pt-BR" sz="1800" b="1" dirty="0">
                <a:solidFill>
                  <a:srgbClr val="58595B"/>
                </a:solidFill>
                <a:latin typeface="Arial Black"/>
                <a:ea typeface="Arial Black"/>
                <a:cs typeface="Arial Black"/>
                <a:sym typeface="Arial Black"/>
              </a:rPr>
              <a:t>Monitoramento das Ações Fiscais de Gestão dos Espaços Públicos - DASHBOARD</a:t>
            </a:r>
            <a:endParaRPr dirty="0"/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rgbClr val="58595B"/>
              </a:buClr>
              <a:buSzPts val="1800"/>
              <a:buFont typeface="Noto Sans Symbols"/>
              <a:buChar char="▪"/>
            </a:pPr>
            <a:r>
              <a:rPr lang="pt-BR" sz="1800" b="1" dirty="0">
                <a:solidFill>
                  <a:srgbClr val="58595B"/>
                </a:solidFill>
                <a:latin typeface="Arial Black"/>
                <a:ea typeface="Arial Black"/>
                <a:cs typeface="Arial Black"/>
                <a:sym typeface="Arial Black"/>
              </a:rPr>
              <a:t>LINK: </a:t>
            </a:r>
            <a:r>
              <a:rPr lang="pt-BR" sz="1800" b="1" u="sng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https://app.powerbi.com/view?r=eyJrIjoiZGNkNGQ3OTYtYjFkMi00OGZkLTljMmUtYjQ5YTg0ZTRhZTI3IiwidCI6IjVkNzdmY2E1LWIxZDEtNDI3OS1iNzk3LWEzYTY1NzA2Y2YxOSJ9</a:t>
            </a:r>
            <a:endParaRPr sz="1800" b="1" dirty="0">
              <a:solidFill>
                <a:srgbClr val="585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97815" marR="5080" lvl="0" indent="-1714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b="1" dirty="0">
              <a:solidFill>
                <a:srgbClr val="58595B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Google Shape;155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98707" y="441173"/>
            <a:ext cx="1845593" cy="828953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21"/>
          <p:cNvSpPr/>
          <p:nvPr/>
        </p:nvSpPr>
        <p:spPr>
          <a:xfrm>
            <a:off x="647700" y="126125"/>
            <a:ext cx="7250824" cy="1172458"/>
          </a:xfrm>
          <a:prstGeom prst="rect">
            <a:avLst/>
          </a:prstGeom>
          <a:solidFill>
            <a:srgbClr val="EC18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Ações Fiscais de Gestão dos Espaços Públicos - SISTEMA DE MONITORAMENTO - SMPU</a:t>
            </a:r>
            <a:endParaRPr sz="2400" b="1">
              <a:solidFill>
                <a:schemeClr val="lt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57" name="Google Shape;157;p21"/>
          <p:cNvSpPr txBox="1"/>
          <p:nvPr/>
        </p:nvSpPr>
        <p:spPr>
          <a:xfrm>
            <a:off x="647700" y="1826123"/>
            <a:ext cx="10148076" cy="3479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065" marR="5080" lvl="0" indent="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rgbClr val="58595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4"/>
          <a:srcRect b="9918"/>
          <a:stretch/>
        </p:blipFill>
        <p:spPr>
          <a:xfrm>
            <a:off x="299356" y="1414021"/>
            <a:ext cx="10844764" cy="513931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2"/>
          <p:cNvSpPr/>
          <p:nvPr/>
        </p:nvSpPr>
        <p:spPr>
          <a:xfrm>
            <a:off x="0" y="1326649"/>
            <a:ext cx="12192000" cy="5358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4" name="Google Shape;164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98707" y="441173"/>
            <a:ext cx="1845593" cy="828953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22"/>
          <p:cNvSpPr/>
          <p:nvPr/>
        </p:nvSpPr>
        <p:spPr>
          <a:xfrm>
            <a:off x="647700" y="283779"/>
            <a:ext cx="6886575" cy="1014803"/>
          </a:xfrm>
          <a:prstGeom prst="rect">
            <a:avLst/>
          </a:prstGeom>
          <a:solidFill>
            <a:srgbClr val="EC18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Ações Fiscais de Gestão dos Espaços Públicos - Dados Gerais Atuais </a:t>
            </a:r>
            <a:endParaRPr sz="2400" b="1">
              <a:solidFill>
                <a:schemeClr val="lt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66" name="Google Shape;166;p22"/>
          <p:cNvSpPr txBox="1"/>
          <p:nvPr/>
        </p:nvSpPr>
        <p:spPr>
          <a:xfrm>
            <a:off x="1021962" y="1743745"/>
            <a:ext cx="10148076" cy="4031553"/>
          </a:xfrm>
          <a:prstGeom prst="rect">
            <a:avLst/>
          </a:prstGeom>
          <a:noFill/>
          <a:ln w="19050" cap="flat" cmpd="sng">
            <a:solidFill>
              <a:srgbClr val="EC184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b="1" dirty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DADOS COMPILADOS ATÉ </a:t>
            </a:r>
            <a:r>
              <a:rPr lang="pt-BR" sz="2000" b="1" dirty="0" smtClean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21</a:t>
            </a:r>
            <a:r>
              <a:rPr lang="pt-BR" sz="2000" b="1" dirty="0" smtClean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/11/2023</a:t>
            </a:r>
            <a:endParaRPr dirty="0"/>
          </a:p>
          <a:p>
            <a:pPr marL="12700" marR="0" lvl="0" indent="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endParaRPr sz="2000" b="1" dirty="0">
              <a:solidFill>
                <a:srgbClr val="EC184D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Número de Ações Fiscais Totais realizadas: </a:t>
            </a:r>
            <a:r>
              <a:rPr lang="pt-BR" sz="1800" b="1" dirty="0" smtClean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31.013 </a:t>
            </a:r>
            <a:r>
              <a:rPr lang="pt-BR" sz="1800" b="1" dirty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Ações</a:t>
            </a:r>
            <a:endParaRPr sz="1800" b="1" dirty="0">
              <a:solidFill>
                <a:schemeClr val="dk1"/>
              </a:solidFill>
              <a:latin typeface="+mn-lt"/>
              <a:ea typeface="Arial Black"/>
              <a:cs typeface="Arial Black"/>
              <a:sym typeface="Arial Black"/>
            </a:endParaRPr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Número de Endereços Monitorados </a:t>
            </a:r>
            <a:r>
              <a:rPr lang="pt-BR" sz="1800" dirty="0" smtClean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desde set/2017 até </a:t>
            </a:r>
            <a:r>
              <a:rPr lang="pt-BR" sz="1800" dirty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o momento: </a:t>
            </a:r>
            <a:r>
              <a:rPr lang="pt-BR" sz="1800" b="1" dirty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1.692 endereços</a:t>
            </a:r>
            <a:endParaRPr sz="1800" b="1" dirty="0">
              <a:solidFill>
                <a:schemeClr val="dk1"/>
              </a:solidFill>
              <a:latin typeface="+mn-lt"/>
              <a:ea typeface="Arial Black"/>
              <a:cs typeface="Arial Black"/>
              <a:sym typeface="Arial Black"/>
            </a:endParaRPr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Número de Pessoas em Situação de Rua Impactados pelas ações desde o inicio do projeto: </a:t>
            </a:r>
            <a:r>
              <a:rPr lang="pt-BR" sz="1800" b="1" dirty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6.133 pessoas em situação de rua</a:t>
            </a:r>
            <a:endParaRPr sz="1800" b="1" dirty="0">
              <a:solidFill>
                <a:schemeClr val="dk1"/>
              </a:solidFill>
              <a:latin typeface="+mn-lt"/>
              <a:ea typeface="Arial Black"/>
              <a:cs typeface="Arial Black"/>
              <a:sym typeface="Arial Black"/>
            </a:endParaRPr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KG de Inservíveis recolhidos nas Ações Fiscais: </a:t>
            </a:r>
            <a:r>
              <a:rPr lang="pt-BR" sz="1800" b="1" dirty="0" smtClean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2.132.946 </a:t>
            </a:r>
            <a:r>
              <a:rPr lang="pt-BR" sz="1800" b="1" dirty="0" smtClean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KG</a:t>
            </a:r>
            <a:endParaRPr sz="1800" b="1" dirty="0">
              <a:solidFill>
                <a:schemeClr val="dk1"/>
              </a:solidFill>
              <a:latin typeface="+mn-lt"/>
              <a:ea typeface="Arial Black"/>
              <a:cs typeface="Arial Black"/>
              <a:sym typeface="Arial Black"/>
            </a:endParaRPr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Encaminhamentos realizados pelas equipes para rede </a:t>
            </a:r>
            <a:r>
              <a:rPr lang="pt-BR" sz="1800" dirty="0" err="1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socioassistencial</a:t>
            </a:r>
            <a:r>
              <a:rPr lang="pt-BR" sz="1800" dirty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 e saúde: </a:t>
            </a:r>
            <a:r>
              <a:rPr lang="pt-BR" sz="1800" b="1" dirty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Mais de </a:t>
            </a:r>
            <a:r>
              <a:rPr lang="pt-BR" sz="1800" b="1" dirty="0" smtClean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4000 </a:t>
            </a:r>
            <a:r>
              <a:rPr lang="pt-BR" sz="1800" b="1" dirty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encaminhamentos – Fluxo contínuo </a:t>
            </a:r>
            <a:endParaRPr lang="pt-BR" b="1" dirty="0">
              <a:latin typeface="+mn-lt"/>
              <a:ea typeface="Arial Black"/>
            </a:endParaRPr>
          </a:p>
          <a:p>
            <a:pPr marL="12065" marR="5080" lvl="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endParaRPr lang="pt-BR" sz="1800" b="1" dirty="0">
              <a:solidFill>
                <a:schemeClr val="dk1"/>
              </a:solidFill>
              <a:latin typeface="+mn-lt"/>
            </a:endParaRPr>
          </a:p>
          <a:p>
            <a:pPr marL="297815" marR="5080" lvl="0" indent="-1714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2"/>
          <p:cNvSpPr/>
          <p:nvPr/>
        </p:nvSpPr>
        <p:spPr>
          <a:xfrm>
            <a:off x="0" y="1326649"/>
            <a:ext cx="12192000" cy="5358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4" name="Google Shape;164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98707" y="441173"/>
            <a:ext cx="1845593" cy="828953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22"/>
          <p:cNvSpPr/>
          <p:nvPr/>
        </p:nvSpPr>
        <p:spPr>
          <a:xfrm>
            <a:off x="647700" y="283779"/>
            <a:ext cx="6886575" cy="1014803"/>
          </a:xfrm>
          <a:prstGeom prst="rect">
            <a:avLst/>
          </a:prstGeom>
          <a:solidFill>
            <a:srgbClr val="EC18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Ações Fiscais de Gestão dos Espaços Públicos - Dados Gerais Atuais </a:t>
            </a:r>
            <a:endParaRPr sz="2400" b="1">
              <a:solidFill>
                <a:schemeClr val="lt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66" name="Google Shape;166;p22"/>
          <p:cNvSpPr txBox="1"/>
          <p:nvPr/>
        </p:nvSpPr>
        <p:spPr>
          <a:xfrm>
            <a:off x="1021962" y="1743745"/>
            <a:ext cx="10148076" cy="2901435"/>
          </a:xfrm>
          <a:prstGeom prst="rect">
            <a:avLst/>
          </a:prstGeom>
          <a:noFill/>
          <a:ln w="19050" cap="flat" cmpd="sng">
            <a:solidFill>
              <a:srgbClr val="EC184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b="1" dirty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DADOS COMPILADOS ATÉ </a:t>
            </a:r>
            <a:r>
              <a:rPr lang="pt-BR" sz="2000" b="1" dirty="0" smtClean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21</a:t>
            </a:r>
            <a:r>
              <a:rPr lang="pt-BR" sz="2000" b="1" dirty="0" smtClean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/11/2023</a:t>
            </a:r>
            <a:endParaRPr dirty="0"/>
          </a:p>
          <a:p>
            <a:pPr marL="12700" marR="0" lvl="0" indent="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endParaRPr sz="2000" b="1" dirty="0">
              <a:solidFill>
                <a:srgbClr val="EC184D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297815" marR="5080" lvl="0" indent="-285750">
              <a:lnSpc>
                <a:spcPct val="136100"/>
              </a:lnSpc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>
                <a:solidFill>
                  <a:schemeClr val="dk1"/>
                </a:solidFill>
              </a:rPr>
              <a:t>Numero de endereços monitorados no momento com pessoas em situação de rua em Belo Horizonte: </a:t>
            </a:r>
            <a:r>
              <a:rPr lang="pt-BR" sz="1800" b="1" dirty="0">
                <a:solidFill>
                  <a:schemeClr val="dk1"/>
                </a:solidFill>
              </a:rPr>
              <a:t>711 endereços</a:t>
            </a:r>
          </a:p>
          <a:p>
            <a:pPr marL="297815" marR="5080" lvl="0" indent="-285750">
              <a:lnSpc>
                <a:spcPct val="136100"/>
              </a:lnSpc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>
                <a:solidFill>
                  <a:schemeClr val="dk1"/>
                </a:solidFill>
              </a:rPr>
              <a:t>Número de Pessoas em situação de rua nestes  pontos monitorados neste momento: </a:t>
            </a:r>
            <a:r>
              <a:rPr lang="pt-BR" sz="1800" b="1" dirty="0">
                <a:solidFill>
                  <a:schemeClr val="dk1"/>
                </a:solidFill>
              </a:rPr>
              <a:t>3939 Pessoas em situação de rua</a:t>
            </a:r>
          </a:p>
          <a:p>
            <a:pPr marL="12065" marR="5080" lvl="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endParaRPr lang="pt-BR" sz="1800" b="1" dirty="0">
              <a:solidFill>
                <a:schemeClr val="dk1"/>
              </a:solidFill>
              <a:latin typeface="+mn-lt"/>
            </a:endParaRPr>
          </a:p>
          <a:p>
            <a:pPr marL="297815" marR="5080" lvl="0" indent="-1714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14629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3"/>
          <p:cNvSpPr/>
          <p:nvPr/>
        </p:nvSpPr>
        <p:spPr>
          <a:xfrm>
            <a:off x="433632" y="1499900"/>
            <a:ext cx="11692379" cy="5358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2" name="Google Shape;17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98707" y="441173"/>
            <a:ext cx="1845593" cy="828953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23"/>
          <p:cNvSpPr/>
          <p:nvPr/>
        </p:nvSpPr>
        <p:spPr>
          <a:xfrm>
            <a:off x="647700" y="283779"/>
            <a:ext cx="6886575" cy="1014803"/>
          </a:xfrm>
          <a:prstGeom prst="rect">
            <a:avLst/>
          </a:prstGeom>
          <a:solidFill>
            <a:srgbClr val="EC18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Ações Fiscais de Gestão dos Espaços Públicos - Dados Gerais Atuais </a:t>
            </a:r>
            <a:endParaRPr sz="2400" b="1">
              <a:solidFill>
                <a:schemeClr val="lt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74" name="Google Shape;174;p23"/>
          <p:cNvSpPr txBox="1"/>
          <p:nvPr/>
        </p:nvSpPr>
        <p:spPr>
          <a:xfrm>
            <a:off x="499621" y="1576970"/>
            <a:ext cx="11293311" cy="55108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b="1" dirty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DADOS COMPILADOS ATÉ </a:t>
            </a:r>
            <a:r>
              <a:rPr lang="pt-BR" sz="2000" b="1" dirty="0" smtClean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21</a:t>
            </a:r>
            <a:r>
              <a:rPr lang="pt-BR" sz="2000" b="1" dirty="0" smtClean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/11/2023</a:t>
            </a:r>
            <a:endParaRPr dirty="0"/>
          </a:p>
          <a:p>
            <a:pPr marL="297815" marR="5080" lvl="0" indent="-285750" algn="just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Número de Endereços Totais Monitorados até o momento: </a:t>
            </a:r>
            <a:r>
              <a:rPr lang="pt-BR" sz="1800" b="1" dirty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1692 </a:t>
            </a:r>
            <a:r>
              <a:rPr lang="pt-BR" sz="1800" b="1" dirty="0" smtClean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Endereços</a:t>
            </a:r>
          </a:p>
          <a:p>
            <a:pPr marL="12065" marR="5080" lvl="0" algn="just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endParaRPr lang="pt-BR" b="1" dirty="0">
              <a:latin typeface="+mn-lt"/>
              <a:ea typeface="Arial Black"/>
            </a:endParaRPr>
          </a:p>
          <a:p>
            <a:pPr marL="297815" marR="5080" lvl="0" indent="-285750" algn="just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 smtClean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Número </a:t>
            </a:r>
            <a:r>
              <a:rPr lang="pt-BR" sz="1800" dirty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de Endereços monitorados com a presença do fenômeno de fixação de pessoas em situação de rua monitorados pelas equipes </a:t>
            </a:r>
            <a:r>
              <a:rPr lang="pt-BR" sz="1800" b="1" dirty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neste momento</a:t>
            </a:r>
            <a:r>
              <a:rPr lang="pt-BR" sz="1800" dirty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: </a:t>
            </a:r>
            <a:r>
              <a:rPr lang="pt-BR" sz="1800" b="1" dirty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724 endereços – 42 </a:t>
            </a:r>
            <a:r>
              <a:rPr lang="pt-BR" sz="1800" b="1" dirty="0" smtClean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% </a:t>
            </a:r>
          </a:p>
          <a:p>
            <a:pPr marL="297815" marR="5080" lvl="0" indent="-285750" algn="just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endParaRPr sz="1800" dirty="0" smtClean="0">
              <a:solidFill>
                <a:schemeClr val="dk1"/>
              </a:solidFill>
              <a:latin typeface="+mn-lt"/>
              <a:ea typeface="Arial Black"/>
              <a:cs typeface="Arial Black"/>
              <a:sym typeface="Arial Black"/>
            </a:endParaRPr>
          </a:p>
          <a:p>
            <a:pPr marL="297815" marR="5080" lvl="0" indent="-285750" algn="just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 smtClean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Número </a:t>
            </a:r>
            <a:r>
              <a:rPr lang="pt-BR" sz="1800" dirty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de Endereços que não há mais ocorrência/recorrência do fenômeno de fixação de pessoas em situação de rua </a:t>
            </a:r>
            <a:r>
              <a:rPr lang="pt-BR" sz="1800" dirty="0" smtClean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des</a:t>
            </a:r>
            <a:r>
              <a:rPr lang="pt-BR" sz="1800" dirty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d</a:t>
            </a:r>
            <a:r>
              <a:rPr lang="pt-BR" sz="1800" dirty="0" smtClean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e a entrada em vigor da Portaria 001/2017: </a:t>
            </a:r>
            <a:r>
              <a:rPr lang="pt-BR" sz="1800" b="1" dirty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976 Endereços – 58 </a:t>
            </a:r>
            <a:r>
              <a:rPr lang="pt-BR" sz="1800" b="1" dirty="0" smtClean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% - Significa que desde que a portaria 01/2017 entrou em vigor 976 pontos de fixação de Pessoas em Situação de rua deixaram de ocorrer devido á dinâmica da população de rua na forma de se fixarem nos espaços públicos.</a:t>
            </a:r>
          </a:p>
          <a:p>
            <a:pPr marL="297815" marR="5080" lvl="0" indent="-285750" algn="just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endParaRPr sz="1800" dirty="0">
              <a:solidFill>
                <a:schemeClr val="dk1"/>
              </a:solidFill>
              <a:latin typeface="+mn-lt"/>
              <a:ea typeface="Arial Black"/>
              <a:cs typeface="Arial Black"/>
              <a:sym typeface="Arial Black"/>
            </a:endParaRPr>
          </a:p>
          <a:p>
            <a:pPr marL="297815" marR="5080" lvl="0" indent="-285750" algn="just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pt-BR" sz="1800" dirty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Número de Pessoas em situação de rua impactos pelas ações de gestão dos espaços públicos </a:t>
            </a:r>
            <a:r>
              <a:rPr lang="pt-BR" sz="1800" b="1" dirty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neste momento</a:t>
            </a:r>
            <a:r>
              <a:rPr lang="pt-BR" sz="1800" dirty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: </a:t>
            </a:r>
            <a:r>
              <a:rPr lang="pt-BR" sz="1800" b="1" dirty="0">
                <a:solidFill>
                  <a:schemeClr val="dk1"/>
                </a:solidFill>
                <a:latin typeface="+mn-lt"/>
                <a:ea typeface="Arial Black"/>
                <a:cs typeface="Arial Black"/>
                <a:sym typeface="Arial Black"/>
              </a:rPr>
              <a:t>3954 pessoas em situação de rua.  </a:t>
            </a:r>
            <a:endParaRPr sz="1800" b="1" dirty="0">
              <a:solidFill>
                <a:schemeClr val="dk1"/>
              </a:solidFill>
              <a:latin typeface="+mn-lt"/>
              <a:ea typeface="Arial Black"/>
              <a:cs typeface="Arial Black"/>
              <a:sym typeface="Arial Black"/>
            </a:endParaRPr>
          </a:p>
          <a:p>
            <a:pPr marL="297815" marR="5080" lvl="0" indent="-1714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4"/>
          <p:cNvSpPr/>
          <p:nvPr/>
        </p:nvSpPr>
        <p:spPr>
          <a:xfrm>
            <a:off x="0" y="1499900"/>
            <a:ext cx="12192000" cy="5358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0" name="Google Shape;180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98707" y="441173"/>
            <a:ext cx="1845593" cy="828953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24"/>
          <p:cNvSpPr/>
          <p:nvPr/>
        </p:nvSpPr>
        <p:spPr>
          <a:xfrm>
            <a:off x="647700" y="384259"/>
            <a:ext cx="6886575" cy="885867"/>
          </a:xfrm>
          <a:prstGeom prst="rect">
            <a:avLst/>
          </a:prstGeom>
          <a:solidFill>
            <a:srgbClr val="EC18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GEORREFERENCIAMENTO – PESSOAS EM SITUAÇÃO DE RUA - SUFIS </a:t>
            </a:r>
            <a:endParaRPr sz="2400" b="1">
              <a:solidFill>
                <a:schemeClr val="lt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82" name="Google Shape;182;p24"/>
          <p:cNvSpPr txBox="1"/>
          <p:nvPr/>
        </p:nvSpPr>
        <p:spPr>
          <a:xfrm>
            <a:off x="647700" y="1552491"/>
            <a:ext cx="10148076" cy="12949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b="1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Visualização dos Pontos de Intervenção da SUFIS - Desde Set/2017 até os dias atuais</a:t>
            </a:r>
            <a:endParaRPr/>
          </a:p>
          <a:p>
            <a:pPr marL="12700" marR="0" lvl="0" indent="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endParaRPr sz="1800" b="1">
              <a:solidFill>
                <a:srgbClr val="585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2065" marR="5080" lvl="0" indent="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3" name="Google Shape;183;p24"/>
          <p:cNvPicPr preferRelativeResize="0"/>
          <p:nvPr/>
        </p:nvPicPr>
        <p:blipFill rotWithShape="1">
          <a:blip r:embed="rId4">
            <a:alphaModFix/>
          </a:blip>
          <a:srcRect l="31484" t="17808" r="37873" b="14505"/>
          <a:stretch/>
        </p:blipFill>
        <p:spPr>
          <a:xfrm>
            <a:off x="3130901" y="2258785"/>
            <a:ext cx="5181673" cy="4403011"/>
          </a:xfrm>
          <a:prstGeom prst="rect">
            <a:avLst/>
          </a:prstGeom>
          <a:solidFill>
            <a:srgbClr val="EC184D"/>
          </a:solidFill>
          <a:ln w="28575" cap="flat" cmpd="sng">
            <a:solidFill>
              <a:srgbClr val="EC184D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4"/>
          <p:cNvSpPr/>
          <p:nvPr/>
        </p:nvSpPr>
        <p:spPr>
          <a:xfrm>
            <a:off x="103696" y="1726832"/>
            <a:ext cx="12055511" cy="447847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0" name="Google Shape;180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98707" y="441173"/>
            <a:ext cx="1845593" cy="828953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24"/>
          <p:cNvSpPr/>
          <p:nvPr/>
        </p:nvSpPr>
        <p:spPr>
          <a:xfrm>
            <a:off x="223336" y="92628"/>
            <a:ext cx="7305855" cy="1039099"/>
          </a:xfrm>
          <a:prstGeom prst="rect">
            <a:avLst/>
          </a:prstGeom>
          <a:solidFill>
            <a:srgbClr val="EC18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 smtClean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Monitoramento da SMPU – PESSOAS </a:t>
            </a:r>
            <a: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EM SITUAÇÃO DE RUA </a:t>
            </a:r>
            <a:r>
              <a:rPr lang="pt-BR" sz="2400" b="1" dirty="0" smtClean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– Desde Set/2017 até o momento atual - Acumulado</a:t>
            </a:r>
            <a:endParaRPr sz="2400" b="1" dirty="0">
              <a:solidFill>
                <a:schemeClr val="lt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82" name="Google Shape;182;p24"/>
          <p:cNvSpPr txBox="1"/>
          <p:nvPr/>
        </p:nvSpPr>
        <p:spPr>
          <a:xfrm>
            <a:off x="223336" y="1284368"/>
            <a:ext cx="10148076" cy="2898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700" lvl="0"/>
            <a:r>
              <a:rPr lang="pt-BR" sz="1800" b="1" dirty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Dados ACUMULADOS SMPU SET/2017 até 2023(Atualmente) </a:t>
            </a:r>
            <a:endParaRPr lang="pt-BR" sz="1800" dirty="0"/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2258694"/>
              </p:ext>
            </p:extLst>
          </p:nvPr>
        </p:nvGraphicFramePr>
        <p:xfrm>
          <a:off x="131976" y="2363507"/>
          <a:ext cx="11932782" cy="3639496"/>
        </p:xfrm>
        <a:graphic>
          <a:graphicData uri="http://schemas.openxmlformats.org/drawingml/2006/table">
            <a:tbl>
              <a:tblPr firstRow="1" bandRow="1">
                <a:tableStyleId>{BF53EFA6-C175-437B-9066-E12F7ED15988}</a:tableStyleId>
              </a:tblPr>
              <a:tblGrid>
                <a:gridCol w="1973109"/>
                <a:gridCol w="2004485"/>
                <a:gridCol w="1988797"/>
                <a:gridCol w="1988797"/>
                <a:gridCol w="1988797"/>
                <a:gridCol w="1988797"/>
              </a:tblGrid>
              <a:tr h="822753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pt-BR" sz="1100" dirty="0" smtClean="0">
                          <a:solidFill>
                            <a:schemeClr val="tx1"/>
                          </a:solidFill>
                          <a:latin typeface="+mn-lt"/>
                        </a:rPr>
                        <a:t>Ano de 2017 - 2018</a:t>
                      </a:r>
                    </a:p>
                    <a:p>
                      <a:pPr marL="0" indent="0" algn="l">
                        <a:buNone/>
                      </a:pPr>
                      <a:r>
                        <a:rPr lang="pt-BR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455 Pontos Monitorados</a:t>
                      </a:r>
                    </a:p>
                    <a:p>
                      <a:pPr marL="0" indent="0" algn="l">
                        <a:buNone/>
                      </a:pPr>
                      <a:r>
                        <a:rPr lang="pt-BR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269</a:t>
                      </a:r>
                      <a:r>
                        <a:rPr lang="pt-BR" sz="1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pontos deixaram de apresentar o fenômeno (59%) 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pt-BR" sz="1100" dirty="0" smtClean="0">
                          <a:solidFill>
                            <a:schemeClr val="tx1"/>
                          </a:solidFill>
                          <a:latin typeface="+mn-lt"/>
                        </a:rPr>
                        <a:t>Ano de 2019</a:t>
                      </a:r>
                    </a:p>
                    <a:p>
                      <a:pPr marL="0" indent="0" algn="l">
                        <a:buNone/>
                      </a:pPr>
                      <a:r>
                        <a:rPr lang="pt-BR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1038 Pontos Monitorados</a:t>
                      </a:r>
                    </a:p>
                    <a:p>
                      <a:pPr marL="0" indent="0" algn="l">
                        <a:buNone/>
                      </a:pPr>
                      <a:r>
                        <a:rPr lang="pt-BR" sz="1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649 pontos deixaram de apresentar o fenômeno (62%) 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pt-BR" sz="1100" dirty="0" smtClean="0">
                          <a:solidFill>
                            <a:schemeClr val="tx1"/>
                          </a:solidFill>
                          <a:latin typeface="+mn-lt"/>
                        </a:rPr>
                        <a:t>Ano de 2020</a:t>
                      </a:r>
                    </a:p>
                    <a:p>
                      <a:pPr marL="0" indent="0" algn="l">
                        <a:buNone/>
                      </a:pPr>
                      <a:r>
                        <a:rPr lang="pt-BR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1281 Pontos Monitorados</a:t>
                      </a:r>
                    </a:p>
                    <a:p>
                      <a:pPr marL="0" indent="0" algn="l">
                        <a:buNone/>
                      </a:pPr>
                      <a:r>
                        <a:rPr lang="pt-BR" sz="1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793 pontos deixaram de apresentar o fenômeno (61%) 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pt-BR" sz="1100" dirty="0" smtClean="0">
                          <a:solidFill>
                            <a:schemeClr val="tx1"/>
                          </a:solidFill>
                          <a:latin typeface="+mn-lt"/>
                        </a:rPr>
                        <a:t>Ano de 2021</a:t>
                      </a:r>
                    </a:p>
                    <a:p>
                      <a:pPr marL="0" indent="0" algn="l">
                        <a:buNone/>
                      </a:pPr>
                      <a:r>
                        <a:rPr lang="pt-BR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1488 Pontos Monitorados</a:t>
                      </a:r>
                    </a:p>
                    <a:p>
                      <a:pPr marL="0" indent="0" algn="l">
                        <a:buNone/>
                      </a:pPr>
                      <a:r>
                        <a:rPr lang="pt-BR" sz="1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909 pontos deixaram de apresentar o fenômeno (61%)</a:t>
                      </a:r>
                      <a:r>
                        <a:rPr lang="pt-BR" sz="11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pt-BR" sz="1100" dirty="0" smtClean="0">
                          <a:solidFill>
                            <a:schemeClr val="tx1"/>
                          </a:solidFill>
                          <a:latin typeface="+mn-lt"/>
                        </a:rPr>
                        <a:t>Ano de 2022</a:t>
                      </a:r>
                    </a:p>
                    <a:p>
                      <a:pPr marL="0" indent="0" algn="l">
                        <a:buNone/>
                      </a:pPr>
                      <a:r>
                        <a:rPr lang="pt-BR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1645 Pontos Monitorados</a:t>
                      </a:r>
                    </a:p>
                    <a:p>
                      <a:pPr marL="0" indent="0" algn="l">
                        <a:buNone/>
                      </a:pPr>
                      <a:r>
                        <a:rPr lang="pt-BR" sz="1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969 pontos deixaram de apresentar o fenômeno (59%) 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pt-BR" sz="1100" dirty="0" smtClean="0">
                          <a:solidFill>
                            <a:schemeClr val="tx1"/>
                          </a:solidFill>
                          <a:latin typeface="+mn-lt"/>
                        </a:rPr>
                        <a:t>Ano de 2023 </a:t>
                      </a:r>
                    </a:p>
                    <a:p>
                      <a:pPr algn="l"/>
                      <a:r>
                        <a:rPr lang="pt-BR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1692 Pontos Monitorados</a:t>
                      </a:r>
                    </a:p>
                    <a:p>
                      <a:pPr marL="0" indent="0" algn="l">
                        <a:buNone/>
                      </a:pPr>
                      <a:r>
                        <a:rPr lang="pt-BR" sz="1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981 pontos deixaram de apresentar o fenômeno (58%) </a:t>
                      </a:r>
                    </a:p>
                    <a:p>
                      <a:pPr algn="l"/>
                      <a:endParaRPr lang="pt-BR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755576">
                <a:tc>
                  <a:txBody>
                    <a:bodyPr/>
                    <a:lstStyle/>
                    <a:p>
                      <a:endParaRPr lang="pt-BR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pt-BR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pt-BR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pt-BR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pt-BR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pt-BR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pt-BR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pt-BR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pt-BR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pt-BR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pt-BR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pt-B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t-B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t-B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t-B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t-B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t-B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2" name="Imagem 11"/>
          <p:cNvPicPr>
            <a:picLocks noChangeAspect="1"/>
          </p:cNvPicPr>
          <p:nvPr/>
        </p:nvPicPr>
        <p:blipFill rotWithShape="1">
          <a:blip r:embed="rId4"/>
          <a:srcRect l="34650" t="22263" r="35230" b="10885"/>
          <a:stretch/>
        </p:blipFill>
        <p:spPr>
          <a:xfrm>
            <a:off x="2168166" y="3330901"/>
            <a:ext cx="1819372" cy="2578438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 rotWithShape="1">
          <a:blip r:embed="rId5"/>
          <a:srcRect l="35370" t="18355" r="34827" b="12018"/>
          <a:stretch/>
        </p:blipFill>
        <p:spPr>
          <a:xfrm>
            <a:off x="4164061" y="3330901"/>
            <a:ext cx="1784252" cy="257843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 rotWithShape="1">
          <a:blip r:embed="rId6"/>
          <a:srcRect l="33798" t="19565" r="33637" b="9830"/>
          <a:stretch/>
        </p:blipFill>
        <p:spPr>
          <a:xfrm>
            <a:off x="6232489" y="3330901"/>
            <a:ext cx="1657745" cy="257843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7"/>
          <a:srcRect l="36838" t="22851" r="35954" b="12961"/>
          <a:stretch/>
        </p:blipFill>
        <p:spPr>
          <a:xfrm>
            <a:off x="224036" y="3330901"/>
            <a:ext cx="1812153" cy="2578438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8"/>
          <a:srcRect l="33972" t="19141" r="35553" b="9488"/>
          <a:stretch/>
        </p:blipFill>
        <p:spPr>
          <a:xfrm>
            <a:off x="8174410" y="3330901"/>
            <a:ext cx="1742588" cy="257843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9"/>
          <a:srcRect l="34485" t="19120" r="34660" b="9791"/>
          <a:stretch/>
        </p:blipFill>
        <p:spPr>
          <a:xfrm>
            <a:off x="10201174" y="3330901"/>
            <a:ext cx="1704880" cy="2578438"/>
          </a:xfrm>
          <a:prstGeom prst="rect">
            <a:avLst/>
          </a:prstGeom>
        </p:spPr>
      </p:pic>
      <p:sp>
        <p:nvSpPr>
          <p:cNvPr id="15" name="CaixaDeTexto 14"/>
          <p:cNvSpPr txBox="1"/>
          <p:nvPr/>
        </p:nvSpPr>
        <p:spPr>
          <a:xfrm>
            <a:off x="122549" y="6068493"/>
            <a:ext cx="5344998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* Em azul pontos de fixação de pessoas em situação de situação de rua que deixaram de apresentar ocorrência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458106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5"/>
          <p:cNvSpPr/>
          <p:nvPr/>
        </p:nvSpPr>
        <p:spPr>
          <a:xfrm>
            <a:off x="0" y="1127413"/>
            <a:ext cx="12192000" cy="5358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9" name="Google Shape;189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98707" y="441173"/>
            <a:ext cx="1845593" cy="828953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25"/>
          <p:cNvSpPr/>
          <p:nvPr/>
        </p:nvSpPr>
        <p:spPr>
          <a:xfrm>
            <a:off x="647700" y="141891"/>
            <a:ext cx="6886575" cy="1128236"/>
          </a:xfrm>
          <a:prstGeom prst="rect">
            <a:avLst/>
          </a:prstGeom>
          <a:solidFill>
            <a:srgbClr val="EC18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Ações Fiscais de Gestão dos Espaços Públicos - Divisão Por Regional - </a:t>
            </a:r>
            <a:r>
              <a:rPr lang="pt-BR" sz="2400" b="1" u="sng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Número de Pontos Monitorados</a:t>
            </a:r>
            <a:endParaRPr u="sng" dirty="0"/>
          </a:p>
        </p:txBody>
      </p:sp>
      <p:sp>
        <p:nvSpPr>
          <p:cNvPr id="191" name="Google Shape;191;p25"/>
          <p:cNvSpPr txBox="1"/>
          <p:nvPr/>
        </p:nvSpPr>
        <p:spPr>
          <a:xfrm>
            <a:off x="647700" y="1332557"/>
            <a:ext cx="10148076" cy="987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b="1" dirty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Dados Compilados até </a:t>
            </a:r>
            <a:r>
              <a:rPr lang="pt-BR" sz="2000" b="1" dirty="0" smtClean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21</a:t>
            </a:r>
            <a:r>
              <a:rPr lang="pt-BR" sz="2000" b="1" dirty="0" smtClean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/11/2023 </a:t>
            </a:r>
            <a:endParaRPr dirty="0"/>
          </a:p>
          <a:p>
            <a:pPr marL="12700" marR="0" lvl="0" indent="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endParaRPr sz="1800" b="1" dirty="0">
              <a:solidFill>
                <a:srgbClr val="585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2065" marR="5080" lvl="0" indent="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2" name="Google Shape;192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36157" y="1871932"/>
            <a:ext cx="9319686" cy="46135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26"/>
          <p:cNvSpPr/>
          <p:nvPr/>
        </p:nvSpPr>
        <p:spPr>
          <a:xfrm>
            <a:off x="0" y="1302893"/>
            <a:ext cx="12192000" cy="5358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8" name="Google Shape;19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98707" y="441173"/>
            <a:ext cx="1845593" cy="828953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26"/>
          <p:cNvSpPr/>
          <p:nvPr/>
        </p:nvSpPr>
        <p:spPr>
          <a:xfrm>
            <a:off x="647700" y="141891"/>
            <a:ext cx="6886575" cy="1128236"/>
          </a:xfrm>
          <a:prstGeom prst="rect">
            <a:avLst/>
          </a:prstGeom>
          <a:solidFill>
            <a:srgbClr val="EC18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Ações Fiscais de Gestão dos Espaços Públicos - Divisão Por Regional - </a:t>
            </a:r>
            <a:r>
              <a:rPr lang="pt-BR" sz="2400" b="1" u="sng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Número de Operações</a:t>
            </a:r>
            <a:endParaRPr sz="2400" b="1" u="sng" dirty="0">
              <a:solidFill>
                <a:schemeClr val="lt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200" name="Google Shape;200;p26"/>
          <p:cNvSpPr txBox="1"/>
          <p:nvPr/>
        </p:nvSpPr>
        <p:spPr>
          <a:xfrm>
            <a:off x="587315" y="1498319"/>
            <a:ext cx="10148076" cy="987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b="1" dirty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Dados Compilados até </a:t>
            </a:r>
            <a:r>
              <a:rPr lang="pt-BR" sz="2000" b="1" dirty="0" smtClean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21</a:t>
            </a:r>
            <a:r>
              <a:rPr lang="pt-BR" sz="2000" b="1" dirty="0" smtClean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/11/2023 </a:t>
            </a:r>
            <a:endParaRPr dirty="0"/>
          </a:p>
          <a:p>
            <a:pPr marL="12700" marR="0" lvl="0" indent="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endParaRPr sz="1800" b="1" dirty="0">
              <a:solidFill>
                <a:srgbClr val="585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2065" marR="5080" lvl="0" indent="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1" name="Google Shape;201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15680" y="1923692"/>
            <a:ext cx="11028620" cy="47101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27"/>
          <p:cNvSpPr/>
          <p:nvPr/>
        </p:nvSpPr>
        <p:spPr>
          <a:xfrm>
            <a:off x="0" y="1499900"/>
            <a:ext cx="12192000" cy="5358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7" name="Google Shape;207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98707" y="441173"/>
            <a:ext cx="1845593" cy="828953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27"/>
          <p:cNvSpPr/>
          <p:nvPr/>
        </p:nvSpPr>
        <p:spPr>
          <a:xfrm>
            <a:off x="647700" y="141890"/>
            <a:ext cx="6886575" cy="1358010"/>
          </a:xfrm>
          <a:prstGeom prst="rect">
            <a:avLst/>
          </a:prstGeom>
          <a:solidFill>
            <a:srgbClr val="EC18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Ações Fiscais de Gestão dos Espaços Públicos - Divisão Regional – </a:t>
            </a:r>
            <a:r>
              <a:rPr lang="pt-BR" sz="2400" b="1" u="sng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Número Pessoas em Situação de Rua Impactadas até o momento</a:t>
            </a:r>
            <a:endParaRPr u="sng" dirty="0"/>
          </a:p>
        </p:txBody>
      </p:sp>
      <p:sp>
        <p:nvSpPr>
          <p:cNvPr id="209" name="Google Shape;209;p27"/>
          <p:cNvSpPr txBox="1"/>
          <p:nvPr/>
        </p:nvSpPr>
        <p:spPr>
          <a:xfrm>
            <a:off x="647700" y="1826123"/>
            <a:ext cx="10148076" cy="1628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b="1" dirty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Dados Compilados até </a:t>
            </a:r>
            <a:r>
              <a:rPr lang="pt-BR" sz="2000" b="1" dirty="0" smtClean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21</a:t>
            </a:r>
            <a:r>
              <a:rPr lang="pt-BR" sz="2000" b="1" dirty="0" smtClean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/11/2023</a:t>
            </a:r>
            <a:endParaRPr dirty="0"/>
          </a:p>
          <a:p>
            <a:pPr marL="12700" marR="0" lvl="0" indent="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endParaRPr sz="2000" b="1" dirty="0">
              <a:solidFill>
                <a:srgbClr val="EC184D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12700" marR="0" lvl="0" indent="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pt-BR" sz="2000" b="1" dirty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 </a:t>
            </a:r>
            <a:endParaRPr dirty="0"/>
          </a:p>
          <a:p>
            <a:pPr marL="12700" marR="0" lvl="0" indent="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endParaRPr sz="1800" b="1" dirty="0">
              <a:solidFill>
                <a:srgbClr val="585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2065" marR="5080" lvl="0" indent="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0" name="Google Shape;210;p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29785" y="2194187"/>
            <a:ext cx="10132430" cy="43285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8"/>
          <p:cNvSpPr/>
          <p:nvPr/>
        </p:nvSpPr>
        <p:spPr>
          <a:xfrm>
            <a:off x="0" y="1499900"/>
            <a:ext cx="12192000" cy="5358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6" name="Google Shape;216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98707" y="441173"/>
            <a:ext cx="1845593" cy="828953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28"/>
          <p:cNvSpPr/>
          <p:nvPr/>
        </p:nvSpPr>
        <p:spPr>
          <a:xfrm>
            <a:off x="647700" y="137425"/>
            <a:ext cx="8339781" cy="1132701"/>
          </a:xfrm>
          <a:prstGeom prst="rect">
            <a:avLst/>
          </a:prstGeom>
          <a:solidFill>
            <a:srgbClr val="EC184D"/>
          </a:solidFill>
          <a:ln>
            <a:solidFill>
              <a:srgbClr val="FF0000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 smtClean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Ações de </a:t>
            </a:r>
            <a: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Gestão dos Espaços Públicos Caracterização do Fenômeno </a:t>
            </a:r>
            <a:endParaRPr dirty="0"/>
          </a:p>
        </p:txBody>
      </p:sp>
      <p:graphicFrame>
        <p:nvGraphicFramePr>
          <p:cNvPr id="218" name="Google Shape;218;p28"/>
          <p:cNvGraphicFramePr/>
          <p:nvPr/>
        </p:nvGraphicFramePr>
        <p:xfrm>
          <a:off x="2365675" y="1943365"/>
          <a:ext cx="7225950" cy="3798425"/>
        </p:xfrm>
        <a:graphic>
          <a:graphicData uri="http://schemas.openxmlformats.org/drawingml/2006/table">
            <a:tbl>
              <a:tblPr>
                <a:noFill/>
                <a:tableStyleId>{BF53EFA6-C175-437B-9066-E12F7ED15988}</a:tableStyleId>
              </a:tblPr>
              <a:tblGrid>
                <a:gridCol w="3837225"/>
                <a:gridCol w="3388725"/>
              </a:tblGrid>
              <a:tr h="5805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 dirty="0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Tipo de Abrigo alvo de Ação</a:t>
                      </a:r>
                      <a:endParaRPr sz="1800" u="none" strike="noStrike" cap="none" dirty="0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Quantidade</a:t>
                      </a:r>
                      <a:endParaRPr sz="1800" u="none" strike="noStrike" cap="none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</a:tr>
              <a:tr h="5805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 dirty="0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Barraca de Camping</a:t>
                      </a:r>
                      <a:endParaRPr sz="1800" u="none" strike="noStrike" cap="none" dirty="0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12,7%</a:t>
                      </a:r>
                      <a:endParaRPr sz="1800" u="none" strike="noStrike" cap="none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</a:tr>
              <a:tr h="5805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 dirty="0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Abrigo de Lona</a:t>
                      </a:r>
                      <a:endParaRPr sz="1800" u="none" strike="noStrike" cap="none" dirty="0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 dirty="0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36,7%</a:t>
                      </a:r>
                      <a:endParaRPr sz="1800" u="none" strike="noStrike" cap="none" dirty="0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</a:tr>
              <a:tr h="5805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Abrigo Delimitado por Objetos</a:t>
                      </a:r>
                      <a:endParaRPr sz="1800" u="none" strike="noStrike" cap="none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 dirty="0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16%</a:t>
                      </a:r>
                      <a:endParaRPr sz="1800" u="none" strike="noStrike" cap="none" dirty="0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</a:tr>
              <a:tr h="5805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Abrigo de Cobertas</a:t>
                      </a:r>
                      <a:endParaRPr sz="1800" u="none" strike="noStrike" cap="none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 dirty="0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8,4%</a:t>
                      </a:r>
                      <a:endParaRPr sz="1800" u="none" strike="noStrike" cap="none" dirty="0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</a:tr>
              <a:tr h="5805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Abrigo de Madeirite</a:t>
                      </a:r>
                      <a:endParaRPr sz="1800" u="none" strike="noStrike" cap="none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 dirty="0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13,2%</a:t>
                      </a:r>
                      <a:endParaRPr sz="1800" u="none" strike="noStrike" cap="none" dirty="0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</a:tr>
              <a:tr h="3151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Sem Abrigos</a:t>
                      </a:r>
                      <a:endParaRPr sz="1800" u="none" strike="noStrike" cap="none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 dirty="0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13%</a:t>
                      </a:r>
                      <a:endParaRPr sz="1800" u="none" strike="noStrike" cap="none" dirty="0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29"/>
          <p:cNvSpPr/>
          <p:nvPr/>
        </p:nvSpPr>
        <p:spPr>
          <a:xfrm>
            <a:off x="0" y="1499900"/>
            <a:ext cx="12192000" cy="5358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4" name="Google Shape;224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98707" y="441173"/>
            <a:ext cx="1845593" cy="828953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29"/>
          <p:cNvSpPr/>
          <p:nvPr/>
        </p:nvSpPr>
        <p:spPr>
          <a:xfrm>
            <a:off x="280086" y="184658"/>
            <a:ext cx="9251092" cy="1526578"/>
          </a:xfrm>
          <a:prstGeom prst="rect">
            <a:avLst/>
          </a:prstGeom>
          <a:solidFill>
            <a:srgbClr val="EC18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Ações Fiscais de Gestão dos Espaços</a:t>
            </a:r>
            <a:br>
              <a:rPr lang="pt-BR" sz="2400" b="1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</a:br>
            <a:r>
              <a:rPr lang="pt-BR" sz="2400" b="1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Caracterização do Fenômeno quanto ao Local de Fixação dos abrigos provisórios</a:t>
            </a:r>
            <a:endParaRPr sz="2400" b="1">
              <a:solidFill>
                <a:schemeClr val="lt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graphicFrame>
        <p:nvGraphicFramePr>
          <p:cNvPr id="226" name="Google Shape;226;p29"/>
          <p:cNvGraphicFramePr/>
          <p:nvPr/>
        </p:nvGraphicFramePr>
        <p:xfrm>
          <a:off x="1023833" y="2129745"/>
          <a:ext cx="9080500" cy="4309800"/>
        </p:xfrm>
        <a:graphic>
          <a:graphicData uri="http://schemas.openxmlformats.org/drawingml/2006/table">
            <a:tbl>
              <a:tblPr>
                <a:noFill/>
                <a:tableStyleId>{BF53EFA6-C175-437B-9066-E12F7ED15988}</a:tableStyleId>
              </a:tblPr>
              <a:tblGrid>
                <a:gridCol w="5739425"/>
                <a:gridCol w="3341075"/>
              </a:tblGrid>
              <a:tr h="3918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 dirty="0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Característica do Local</a:t>
                      </a:r>
                      <a:endParaRPr sz="1800" u="none" strike="noStrike" cap="none" dirty="0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Quantidade</a:t>
                      </a:r>
                      <a:endParaRPr sz="1800" u="none" strike="noStrike" cap="none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</a:tr>
              <a:tr h="3918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Praça Pública</a:t>
                      </a:r>
                      <a:endParaRPr sz="1800" u="none" strike="noStrike" cap="none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 dirty="0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10,10%</a:t>
                      </a:r>
                      <a:endParaRPr sz="1800" u="none" strike="noStrike" cap="none" dirty="0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</a:tr>
              <a:tr h="3918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 dirty="0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Pista de Rolamento</a:t>
                      </a:r>
                      <a:endParaRPr sz="1800" u="none" strike="noStrike" cap="none" dirty="0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1,30%</a:t>
                      </a:r>
                      <a:endParaRPr sz="1800" u="none" strike="noStrike" cap="none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</a:tr>
              <a:tr h="3918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Passeio em Frente a Propriedade Pública</a:t>
                      </a:r>
                      <a:endParaRPr sz="1800" u="none" strike="noStrike" cap="none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7,30%</a:t>
                      </a:r>
                      <a:endParaRPr sz="1800" u="none" strike="noStrike" cap="none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</a:tr>
              <a:tr h="3918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 dirty="0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Passeio em frente a Propriedade Privada</a:t>
                      </a:r>
                      <a:endParaRPr sz="1800" u="none" strike="noStrike" cap="none" dirty="0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 dirty="0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30,50%</a:t>
                      </a:r>
                      <a:endParaRPr sz="1800" u="none" strike="noStrike" cap="none" dirty="0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</a:tr>
              <a:tr h="3918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Na Propriedade Pública</a:t>
                      </a:r>
                      <a:endParaRPr sz="1800" u="none" strike="noStrike" cap="none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 dirty="0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9,90%</a:t>
                      </a:r>
                      <a:endParaRPr sz="1800" u="none" strike="noStrike" cap="none" dirty="0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</a:tr>
              <a:tr h="3918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Na Propriedade Privada</a:t>
                      </a:r>
                      <a:endParaRPr sz="1800" u="none" strike="noStrike" cap="none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3,10%</a:t>
                      </a:r>
                      <a:endParaRPr sz="1800" u="none" strike="noStrike" cap="none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</a:tr>
              <a:tr h="3918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Marquise de Propriedade Comercial Inativa</a:t>
                      </a:r>
                      <a:endParaRPr sz="1800" u="none" strike="noStrike" cap="none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8,20%</a:t>
                      </a:r>
                      <a:endParaRPr sz="1800" u="none" strike="noStrike" cap="none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</a:tr>
              <a:tr h="3918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Marquise de Propriedade Comercial Ativa</a:t>
                      </a:r>
                      <a:endParaRPr sz="1800" u="none" strike="noStrike" cap="none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 dirty="0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16,10%</a:t>
                      </a:r>
                      <a:endParaRPr sz="1800" u="none" strike="noStrike" cap="none" dirty="0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</a:tr>
              <a:tr h="3918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Canteiro Central</a:t>
                      </a:r>
                      <a:endParaRPr sz="1800" u="none" strike="noStrike" cap="none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4,30%</a:t>
                      </a:r>
                      <a:endParaRPr sz="1800" u="none" strike="noStrike" cap="none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</a:tr>
              <a:tr h="3918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Baixios</a:t>
                      </a:r>
                      <a:endParaRPr sz="1800" u="none" strike="noStrike" cap="none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800" u="none" strike="noStrike" cap="none" dirty="0">
                          <a:latin typeface="Arial Black"/>
                          <a:ea typeface="Arial Black"/>
                          <a:cs typeface="Arial Black"/>
                          <a:sym typeface="Arial Black"/>
                        </a:rPr>
                        <a:t>8,20%</a:t>
                      </a:r>
                      <a:endParaRPr sz="1800" u="none" strike="noStrike" cap="none" dirty="0">
                        <a:latin typeface="Arial Black"/>
                        <a:ea typeface="Arial Black"/>
                        <a:cs typeface="Arial Black"/>
                        <a:sym typeface="Arial Black"/>
                      </a:endParaRPr>
                    </a:p>
                  </a:txBody>
                  <a:tcPr marL="9525" marR="9525" marT="9525" marB="0" anchor="b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BE4D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" name="Google Shape;231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98707" y="441173"/>
            <a:ext cx="1845593" cy="828953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30"/>
          <p:cNvSpPr/>
          <p:nvPr/>
        </p:nvSpPr>
        <p:spPr>
          <a:xfrm>
            <a:off x="280086" y="184658"/>
            <a:ext cx="9251092" cy="1397007"/>
          </a:xfrm>
          <a:prstGeom prst="rect">
            <a:avLst/>
          </a:prstGeom>
          <a:solidFill>
            <a:srgbClr val="EC18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Ações </a:t>
            </a:r>
            <a:r>
              <a:rPr lang="pt-BR" sz="2400" b="1" dirty="0" smtClean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de </a:t>
            </a:r>
            <a: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Gestão dos Espaços</a:t>
            </a:r>
            <a:b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</a:br>
            <a: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Exemplo de Zeladoria realizada pela </a:t>
            </a:r>
            <a:r>
              <a:rPr lang="pt-BR" sz="2400" b="1" dirty="0" smtClean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SMPU</a:t>
            </a:r>
            <a:endParaRPr sz="2400" b="1" dirty="0">
              <a:solidFill>
                <a:schemeClr val="lt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pic>
        <p:nvPicPr>
          <p:cNvPr id="233" name="Google Shape;233;p3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0086" y="2195514"/>
            <a:ext cx="2704654" cy="21176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3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907766" y="2195514"/>
            <a:ext cx="2777705" cy="211769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p3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660395" y="2195514"/>
            <a:ext cx="2744543" cy="211769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Google Shape;236;p3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80086" y="4633823"/>
            <a:ext cx="2704654" cy="18997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p3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907767" y="4633823"/>
            <a:ext cx="2872595" cy="18997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p30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7660394" y="4633823"/>
            <a:ext cx="2767767" cy="2064549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Google Shape;209;p27"/>
          <p:cNvSpPr txBox="1"/>
          <p:nvPr/>
        </p:nvSpPr>
        <p:spPr>
          <a:xfrm>
            <a:off x="280086" y="1590742"/>
            <a:ext cx="10148076" cy="16411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700" lvl="0">
              <a:spcBef>
                <a:spcPts val="100"/>
              </a:spcBef>
            </a:pPr>
            <a:r>
              <a:rPr lang="pt-BR" sz="2000" b="1" dirty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Rua Cláudio Manoel,1034 - Savassi</a:t>
            </a:r>
          </a:p>
          <a:p>
            <a:pPr marL="12700" marR="0" lvl="0" indent="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endParaRPr sz="2000" b="1" dirty="0" smtClean="0">
              <a:solidFill>
                <a:srgbClr val="EC184D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12700" marR="0" lvl="0" indent="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pt-BR" sz="2000" b="1" dirty="0" smtClean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 </a:t>
            </a:r>
            <a:endParaRPr dirty="0"/>
          </a:p>
          <a:p>
            <a:pPr marL="12700" marR="0" lvl="0" indent="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endParaRPr sz="1800" b="1" dirty="0">
              <a:solidFill>
                <a:srgbClr val="585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2065" marR="5080" lvl="0" indent="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" name="Google Shape;231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98707" y="441173"/>
            <a:ext cx="1845593" cy="828953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30"/>
          <p:cNvSpPr/>
          <p:nvPr/>
        </p:nvSpPr>
        <p:spPr>
          <a:xfrm>
            <a:off x="280086" y="184658"/>
            <a:ext cx="9251092" cy="1397007"/>
          </a:xfrm>
          <a:prstGeom prst="rect">
            <a:avLst/>
          </a:prstGeom>
          <a:solidFill>
            <a:srgbClr val="EC18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Ações </a:t>
            </a:r>
            <a:r>
              <a:rPr lang="pt-BR" sz="2400" b="1" dirty="0" smtClean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de </a:t>
            </a:r>
            <a: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Gestão dos Espaços</a:t>
            </a:r>
            <a:b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</a:br>
            <a: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Exemplo de Zeladoria realizada pela </a:t>
            </a:r>
            <a:r>
              <a:rPr lang="pt-BR" sz="2400" b="1" dirty="0" smtClean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SMPU</a:t>
            </a:r>
            <a:endParaRPr sz="2400" b="1" dirty="0">
              <a:solidFill>
                <a:schemeClr val="lt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0" name="Google Shape;209;p27"/>
          <p:cNvSpPr txBox="1"/>
          <p:nvPr/>
        </p:nvSpPr>
        <p:spPr>
          <a:xfrm>
            <a:off x="505430" y="1607354"/>
            <a:ext cx="10148076" cy="1320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700" lvl="0">
              <a:spcBef>
                <a:spcPts val="100"/>
              </a:spcBef>
            </a:pPr>
            <a:r>
              <a:rPr lang="pt-BR" sz="2000" b="1" dirty="0" smtClean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URPV VILARINHO</a:t>
            </a:r>
            <a:endParaRPr sz="2000" b="1" dirty="0" smtClean="0">
              <a:solidFill>
                <a:srgbClr val="EC184D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12700" marR="0" lvl="0" indent="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pt-BR" sz="2000" b="1" dirty="0" smtClean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 </a:t>
            </a:r>
            <a:endParaRPr dirty="0"/>
          </a:p>
          <a:p>
            <a:pPr marL="12700" marR="0" lvl="0" indent="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endParaRPr sz="1800" b="1" dirty="0">
              <a:solidFill>
                <a:srgbClr val="585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2065" marR="5080" lvl="0" indent="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899" y="2746145"/>
            <a:ext cx="3445027" cy="1936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0457" y="2746145"/>
            <a:ext cx="3462916" cy="194789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32084" y="2746146"/>
            <a:ext cx="3206006" cy="19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9565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" name="Google Shape;231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98707" y="441173"/>
            <a:ext cx="1845593" cy="828953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30"/>
          <p:cNvSpPr/>
          <p:nvPr/>
        </p:nvSpPr>
        <p:spPr>
          <a:xfrm>
            <a:off x="280086" y="184658"/>
            <a:ext cx="9251092" cy="1397007"/>
          </a:xfrm>
          <a:prstGeom prst="rect">
            <a:avLst/>
          </a:prstGeom>
          <a:solidFill>
            <a:srgbClr val="EC18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 smtClean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Ações de </a:t>
            </a:r>
            <a: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Gestão dos Espaços</a:t>
            </a:r>
            <a:b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</a:br>
            <a: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Exemplo de Zeladoria realizada pela </a:t>
            </a:r>
            <a:r>
              <a:rPr lang="pt-BR" sz="2400" b="1" dirty="0" smtClean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SMPU</a:t>
            </a:r>
            <a:endParaRPr sz="2400" b="1" dirty="0">
              <a:solidFill>
                <a:schemeClr val="lt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0" name="Google Shape;209;p27"/>
          <p:cNvSpPr txBox="1"/>
          <p:nvPr/>
        </p:nvSpPr>
        <p:spPr>
          <a:xfrm>
            <a:off x="505430" y="1607354"/>
            <a:ext cx="10148076" cy="16411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700" lvl="0">
              <a:spcBef>
                <a:spcPts val="100"/>
              </a:spcBef>
            </a:pPr>
            <a:r>
              <a:rPr lang="pt-BR" sz="2000" b="1" dirty="0" smtClean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Avenida Álvares Cabral 1100 - Lourdes</a:t>
            </a:r>
            <a:endParaRPr lang="pt-BR" sz="2000" b="1" dirty="0">
              <a:solidFill>
                <a:srgbClr val="EC184D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12700" marR="0" lvl="0" indent="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endParaRPr sz="2000" b="1" dirty="0" smtClean="0">
              <a:solidFill>
                <a:srgbClr val="EC184D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12700" marR="0" lvl="0" indent="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pt-BR" sz="2000" b="1" dirty="0" smtClean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 </a:t>
            </a:r>
            <a:endParaRPr dirty="0"/>
          </a:p>
          <a:p>
            <a:pPr marL="12700" marR="0" lvl="0" indent="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endParaRPr sz="1800" b="1" dirty="0">
              <a:solidFill>
                <a:srgbClr val="585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2065" marR="5080" lvl="0" indent="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086" y="2427931"/>
            <a:ext cx="4205650" cy="288594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44861" y="2427930"/>
            <a:ext cx="4286318" cy="2885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817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" name="Google Shape;231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98707" y="441173"/>
            <a:ext cx="1845593" cy="828953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30"/>
          <p:cNvSpPr/>
          <p:nvPr/>
        </p:nvSpPr>
        <p:spPr>
          <a:xfrm>
            <a:off x="280086" y="184658"/>
            <a:ext cx="9251092" cy="1397007"/>
          </a:xfrm>
          <a:prstGeom prst="rect">
            <a:avLst/>
          </a:prstGeom>
          <a:solidFill>
            <a:srgbClr val="EC18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Ações </a:t>
            </a:r>
            <a:r>
              <a:rPr lang="pt-BR" sz="2400" b="1" dirty="0" smtClean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de </a:t>
            </a:r>
            <a: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Gestão dos Espaços</a:t>
            </a:r>
            <a:b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</a:br>
            <a: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Exemplo de Zeladoria realizada pela </a:t>
            </a:r>
            <a:r>
              <a:rPr lang="pt-BR" sz="2400" b="1" dirty="0" smtClean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SMPU</a:t>
            </a:r>
            <a:endParaRPr sz="2400" b="1" dirty="0">
              <a:solidFill>
                <a:schemeClr val="lt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0" name="Google Shape;209;p27"/>
          <p:cNvSpPr txBox="1"/>
          <p:nvPr/>
        </p:nvSpPr>
        <p:spPr>
          <a:xfrm>
            <a:off x="505430" y="1607354"/>
            <a:ext cx="10148076" cy="16411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700" lvl="0">
              <a:spcBef>
                <a:spcPts val="100"/>
              </a:spcBef>
            </a:pPr>
            <a:r>
              <a:rPr lang="pt-BR" sz="2000" b="1" dirty="0" smtClean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Rua São Paulo  1817 - Centro</a:t>
            </a:r>
            <a:endParaRPr lang="pt-BR" sz="2000" b="1" dirty="0">
              <a:solidFill>
                <a:srgbClr val="EC184D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12700" marR="0" lvl="0" indent="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endParaRPr sz="2000" b="1" dirty="0" smtClean="0">
              <a:solidFill>
                <a:srgbClr val="EC184D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12700" marR="0" lvl="0" indent="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pt-BR" sz="2000" b="1" dirty="0" smtClean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 </a:t>
            </a:r>
            <a:endParaRPr dirty="0"/>
          </a:p>
          <a:p>
            <a:pPr marL="12700" marR="0" lvl="0" indent="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endParaRPr sz="1800" b="1" dirty="0">
              <a:solidFill>
                <a:srgbClr val="585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2065" marR="5080" lvl="0" indent="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086" y="2207200"/>
            <a:ext cx="3092842" cy="209738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44528" y="2207200"/>
            <a:ext cx="2992702" cy="209738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33416" y="2207200"/>
            <a:ext cx="2761204" cy="2097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1656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" name="Google Shape;231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98707" y="441173"/>
            <a:ext cx="1845593" cy="828953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30"/>
          <p:cNvSpPr/>
          <p:nvPr/>
        </p:nvSpPr>
        <p:spPr>
          <a:xfrm>
            <a:off x="280086" y="184658"/>
            <a:ext cx="9251092" cy="1397007"/>
          </a:xfrm>
          <a:prstGeom prst="rect">
            <a:avLst/>
          </a:prstGeom>
          <a:solidFill>
            <a:srgbClr val="EC18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 smtClean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Ações de </a:t>
            </a:r>
            <a: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Gestão dos Espaços</a:t>
            </a:r>
            <a:b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</a:br>
            <a:r>
              <a:rPr lang="pt-BR" sz="2400" b="1" dirty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Exemplo de Zeladoria realizada pela </a:t>
            </a:r>
            <a:r>
              <a:rPr lang="pt-BR" sz="2400" b="1" dirty="0" smtClean="0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SMPU</a:t>
            </a:r>
            <a:endParaRPr sz="2400" b="1" dirty="0">
              <a:solidFill>
                <a:schemeClr val="lt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0" name="Google Shape;209;p27"/>
          <p:cNvSpPr txBox="1"/>
          <p:nvPr/>
        </p:nvSpPr>
        <p:spPr>
          <a:xfrm>
            <a:off x="505430" y="1607354"/>
            <a:ext cx="10148076" cy="16411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700" lvl="0">
              <a:spcBef>
                <a:spcPts val="100"/>
              </a:spcBef>
            </a:pPr>
            <a:r>
              <a:rPr lang="pt-BR" sz="2000" b="1" dirty="0" smtClean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Rua Alagoas 1100 - Savassi</a:t>
            </a:r>
            <a:endParaRPr lang="pt-BR" sz="2000" b="1" dirty="0">
              <a:solidFill>
                <a:srgbClr val="EC184D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12700" marR="0" lvl="0" indent="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endParaRPr sz="2000" b="1" dirty="0" smtClean="0">
              <a:solidFill>
                <a:srgbClr val="EC184D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12700" marR="0" lvl="0" indent="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pt-BR" sz="2000" b="1" dirty="0" smtClean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 </a:t>
            </a:r>
            <a:endParaRPr dirty="0"/>
          </a:p>
          <a:p>
            <a:pPr marL="12700" marR="0" lvl="0" indent="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endParaRPr sz="1800" b="1" dirty="0">
              <a:solidFill>
                <a:srgbClr val="585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2065" marR="5080" lvl="0" indent="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430" y="2340453"/>
            <a:ext cx="4394374" cy="342199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79468" y="2340452"/>
            <a:ext cx="3951710" cy="3421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2958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31"/>
          <p:cNvSpPr/>
          <p:nvPr/>
        </p:nvSpPr>
        <p:spPr>
          <a:xfrm>
            <a:off x="0" y="1499900"/>
            <a:ext cx="12192000" cy="5358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4" name="Google Shape;244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98707" y="441173"/>
            <a:ext cx="1845593" cy="828953"/>
          </a:xfrm>
          <a:prstGeom prst="rect">
            <a:avLst/>
          </a:prstGeom>
          <a:noFill/>
          <a:ln>
            <a:noFill/>
          </a:ln>
        </p:spPr>
      </p:pic>
      <p:sp>
        <p:nvSpPr>
          <p:cNvPr id="245" name="Google Shape;245;p31"/>
          <p:cNvSpPr/>
          <p:nvPr/>
        </p:nvSpPr>
        <p:spPr>
          <a:xfrm>
            <a:off x="647700" y="412715"/>
            <a:ext cx="6886575" cy="885867"/>
          </a:xfrm>
          <a:prstGeom prst="rect">
            <a:avLst/>
          </a:prstGeom>
          <a:solidFill>
            <a:srgbClr val="EC18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 AÇÔES REALIZADAS PELAS EQUIPES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lt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246" name="Google Shape;246;p31"/>
          <p:cNvSpPr txBox="1"/>
          <p:nvPr/>
        </p:nvSpPr>
        <p:spPr>
          <a:xfrm>
            <a:off x="647700" y="1826123"/>
            <a:ext cx="10607904" cy="4462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70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b="1" dirty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Tipos de Ações Realizadas pelas equipes – </a:t>
            </a:r>
            <a:r>
              <a:rPr lang="pt-BR" sz="2000" b="1" dirty="0" smtClean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Ações de </a:t>
            </a:r>
            <a:r>
              <a:rPr lang="pt-BR" sz="2000" b="1" dirty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Gestão dos Espaços Públicos Junto ás Pessoas em Situação de Rua</a:t>
            </a:r>
            <a:endParaRPr dirty="0"/>
          </a:p>
          <a:p>
            <a:pPr marL="12700" marR="0" lvl="0" indent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endParaRPr sz="2800" dirty="0">
              <a:solidFill>
                <a:srgbClr val="EC184D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297815" marR="5080" lvl="0" indent="-285750" algn="just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rgbClr val="58595B"/>
              </a:buClr>
              <a:buSzPts val="1800"/>
              <a:buFont typeface="Noto Sans Symbols"/>
              <a:buChar char="▪"/>
            </a:pPr>
            <a:r>
              <a:rPr lang="pt-BR" sz="1800" b="1" dirty="0" smtClean="0">
                <a:solidFill>
                  <a:srgbClr val="58595B"/>
                </a:solidFill>
                <a:latin typeface="Arial"/>
                <a:ea typeface="Arial"/>
                <a:cs typeface="Arial"/>
                <a:sym typeface="Arial"/>
              </a:rPr>
              <a:t>Ações de Zeladoria e </a:t>
            </a:r>
            <a:r>
              <a:rPr lang="pt-BR" sz="1800" b="1" dirty="0">
                <a:solidFill>
                  <a:srgbClr val="58595B"/>
                </a:solidFill>
                <a:latin typeface="Arial"/>
                <a:ea typeface="Arial"/>
                <a:cs typeface="Arial"/>
                <a:sym typeface="Arial"/>
              </a:rPr>
              <a:t>Gestão dos Espaços Públicos;</a:t>
            </a:r>
            <a:endParaRPr sz="1800" b="1" dirty="0">
              <a:solidFill>
                <a:srgbClr val="585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97815" marR="5080" lvl="0" indent="-285750" algn="just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rgbClr val="58595B"/>
              </a:buClr>
              <a:buSzPts val="1800"/>
              <a:buFont typeface="Noto Sans Symbols"/>
              <a:buChar char="▪"/>
            </a:pPr>
            <a:r>
              <a:rPr lang="pt-BR" sz="1800" b="1" dirty="0">
                <a:solidFill>
                  <a:srgbClr val="58595B"/>
                </a:solidFill>
                <a:latin typeface="Arial"/>
                <a:ea typeface="Arial"/>
                <a:cs typeface="Arial"/>
                <a:sym typeface="Arial"/>
              </a:rPr>
              <a:t>Auxílio na Lavação de Locais em Conjunto com a SLU – Agendas fixas de lavação de vários pontos de atenção.</a:t>
            </a:r>
            <a:endParaRPr dirty="0"/>
          </a:p>
          <a:p>
            <a:pPr marL="297815" marR="5080" lvl="0" indent="-285750" algn="just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rgbClr val="58595B"/>
              </a:buClr>
              <a:buSzPts val="1800"/>
              <a:buFont typeface="Noto Sans Symbols"/>
              <a:buChar char="▪"/>
            </a:pPr>
            <a:r>
              <a:rPr lang="pt-BR" sz="1800" b="1" dirty="0">
                <a:solidFill>
                  <a:srgbClr val="58595B"/>
                </a:solidFill>
                <a:latin typeface="Arial"/>
                <a:ea typeface="Arial"/>
                <a:cs typeface="Arial"/>
                <a:sym typeface="Arial"/>
              </a:rPr>
              <a:t>Encaminhamentos das necessidades </a:t>
            </a:r>
            <a:r>
              <a:rPr lang="pt-BR" sz="1800" b="1" dirty="0" err="1">
                <a:solidFill>
                  <a:srgbClr val="58595B"/>
                </a:solidFill>
                <a:latin typeface="Arial"/>
                <a:ea typeface="Arial"/>
                <a:cs typeface="Arial"/>
                <a:sym typeface="Arial"/>
              </a:rPr>
              <a:t>socioassistenciais</a:t>
            </a:r>
            <a:r>
              <a:rPr lang="pt-BR" sz="1800" b="1" dirty="0">
                <a:solidFill>
                  <a:srgbClr val="58595B"/>
                </a:solidFill>
                <a:latin typeface="Arial"/>
                <a:ea typeface="Arial"/>
                <a:cs typeface="Arial"/>
                <a:sym typeface="Arial"/>
              </a:rPr>
              <a:t>, saúde e </a:t>
            </a:r>
            <a:r>
              <a:rPr lang="pt-BR" sz="1800" b="1" dirty="0" smtClean="0">
                <a:solidFill>
                  <a:srgbClr val="58595B"/>
                </a:solidFill>
                <a:latin typeface="Arial"/>
                <a:ea typeface="Arial"/>
                <a:cs typeface="Arial"/>
                <a:sym typeface="Arial"/>
              </a:rPr>
              <a:t>vulnerabilidades sociais.</a:t>
            </a:r>
            <a:r>
              <a:rPr lang="pt-BR" sz="1800" b="1" dirty="0">
                <a:solidFill>
                  <a:srgbClr val="58595B"/>
                </a:solidFill>
                <a:latin typeface="Arial"/>
                <a:ea typeface="Arial"/>
                <a:cs typeface="Arial"/>
                <a:sym typeface="Arial"/>
              </a:rPr>
              <a:t/>
            </a:r>
            <a:br>
              <a:rPr lang="pt-BR" sz="1800" b="1" dirty="0">
                <a:solidFill>
                  <a:srgbClr val="58595B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pt-BR" sz="1800" b="1" dirty="0" smtClean="0">
                <a:solidFill>
                  <a:srgbClr val="58595B"/>
                </a:solidFill>
                <a:latin typeface="Arial"/>
                <a:ea typeface="Arial"/>
                <a:cs typeface="Arial"/>
                <a:sym typeface="Arial"/>
              </a:rPr>
              <a:t>Auxílio </a:t>
            </a:r>
            <a:r>
              <a:rPr lang="pt-BR" sz="1800" b="1" dirty="0">
                <a:solidFill>
                  <a:srgbClr val="58595B"/>
                </a:solidFill>
                <a:latin typeface="Arial"/>
                <a:ea typeface="Arial"/>
                <a:cs typeface="Arial"/>
                <a:sym typeface="Arial"/>
              </a:rPr>
              <a:t>no Monitoramento em Áreas de Risco (Deslizamento e Alagamento</a:t>
            </a:r>
            <a:r>
              <a:rPr lang="pt-BR" sz="1800" b="1" dirty="0" smtClean="0">
                <a:solidFill>
                  <a:srgbClr val="58595B"/>
                </a:solidFill>
                <a:latin typeface="Arial"/>
                <a:ea typeface="Arial"/>
                <a:cs typeface="Arial"/>
                <a:sym typeface="Arial"/>
              </a:rPr>
              <a:t>).</a:t>
            </a:r>
            <a:endParaRPr sz="1800" b="1" dirty="0">
              <a:solidFill>
                <a:srgbClr val="58595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97815" marR="5080" lvl="0" indent="-285750" algn="just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rgbClr val="58595B"/>
              </a:buClr>
              <a:buSzPts val="1800"/>
              <a:buFont typeface="Noto Sans Symbols"/>
              <a:buChar char="▪"/>
            </a:pPr>
            <a:r>
              <a:rPr lang="pt-BR" sz="1800" b="1" dirty="0">
                <a:solidFill>
                  <a:srgbClr val="58595B"/>
                </a:solidFill>
                <a:latin typeface="Arial"/>
                <a:ea typeface="Arial"/>
                <a:cs typeface="Arial"/>
                <a:sym typeface="Arial"/>
              </a:rPr>
              <a:t>Auxílio na Recomposição de áreas e lotes </a:t>
            </a:r>
            <a:r>
              <a:rPr lang="pt-BR" sz="1800" b="1" dirty="0" smtClean="0">
                <a:solidFill>
                  <a:srgbClr val="58595B"/>
                </a:solidFill>
                <a:latin typeface="Arial"/>
                <a:ea typeface="Arial"/>
                <a:cs typeface="Arial"/>
                <a:sym typeface="Arial"/>
              </a:rPr>
              <a:t>públicos e obras públicas </a:t>
            </a:r>
            <a:r>
              <a:rPr lang="pt-BR" sz="1800" b="1" dirty="0">
                <a:solidFill>
                  <a:srgbClr val="58595B"/>
                </a:solidFill>
                <a:latin typeface="Arial"/>
                <a:ea typeface="Arial"/>
                <a:cs typeface="Arial"/>
                <a:sym typeface="Arial"/>
              </a:rPr>
              <a:t>– </a:t>
            </a:r>
            <a:r>
              <a:rPr lang="pt-BR" sz="1800" b="1" dirty="0" smtClean="0">
                <a:solidFill>
                  <a:srgbClr val="58595B"/>
                </a:solidFill>
                <a:latin typeface="Arial"/>
                <a:ea typeface="Arial"/>
                <a:cs typeface="Arial"/>
                <a:sym typeface="Arial"/>
              </a:rPr>
              <a:t>Reintegração de </a:t>
            </a:r>
            <a:r>
              <a:rPr lang="pt-BR" sz="1800" b="1" dirty="0">
                <a:solidFill>
                  <a:srgbClr val="58595B"/>
                </a:solidFill>
                <a:latin typeface="Arial"/>
                <a:ea typeface="Arial"/>
                <a:cs typeface="Arial"/>
                <a:sym typeface="Arial"/>
              </a:rPr>
              <a:t>lotes públicos ocupados por pessoas em situação de rua </a:t>
            </a:r>
            <a:r>
              <a:rPr lang="pt-BR" sz="1800" b="1" dirty="0" smtClean="0">
                <a:solidFill>
                  <a:srgbClr val="58595B"/>
                </a:solidFill>
                <a:latin typeface="Arial"/>
                <a:ea typeface="Arial"/>
                <a:cs typeface="Arial"/>
                <a:sym typeface="Arial"/>
              </a:rPr>
              <a:t>nos </a:t>
            </a:r>
            <a:r>
              <a:rPr lang="pt-BR" sz="1800" b="1" dirty="0">
                <a:solidFill>
                  <a:srgbClr val="58595B"/>
                </a:solidFill>
                <a:latin typeface="Arial"/>
                <a:ea typeface="Arial"/>
                <a:cs typeface="Arial"/>
                <a:sym typeface="Arial"/>
              </a:rPr>
              <a:t>últimos 03 </a:t>
            </a:r>
            <a:r>
              <a:rPr lang="pt-BR" sz="1800" b="1" dirty="0" smtClean="0">
                <a:solidFill>
                  <a:srgbClr val="58595B"/>
                </a:solidFill>
                <a:latin typeface="Arial"/>
                <a:ea typeface="Arial"/>
                <a:cs typeface="Arial"/>
                <a:sym typeface="Arial"/>
              </a:rPr>
              <a:t>anos, reformas de baixios, passarelas, pontes e praças.</a:t>
            </a:r>
            <a:endParaRPr dirty="0"/>
          </a:p>
          <a:p>
            <a:pPr marL="297815" marR="5080" lvl="0" indent="-1714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b="1" dirty="0">
              <a:solidFill>
                <a:srgbClr val="58595B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32"/>
          <p:cNvSpPr/>
          <p:nvPr/>
        </p:nvSpPr>
        <p:spPr>
          <a:xfrm>
            <a:off x="0" y="1499900"/>
            <a:ext cx="12192000" cy="5358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2" name="Google Shape;252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98707" y="441173"/>
            <a:ext cx="1845593" cy="828953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p32"/>
          <p:cNvSpPr/>
          <p:nvPr/>
        </p:nvSpPr>
        <p:spPr>
          <a:xfrm>
            <a:off x="647700" y="412715"/>
            <a:ext cx="6886575" cy="885867"/>
          </a:xfrm>
          <a:prstGeom prst="rect">
            <a:avLst/>
          </a:prstGeom>
          <a:solidFill>
            <a:srgbClr val="EC184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 </a:t>
            </a:r>
            <a:r>
              <a:rPr lang="pt-BR" sz="2400" b="1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AÇÔES REALIZADAS PELAS EQUIPES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lt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254" name="Google Shape;254;p32"/>
          <p:cNvSpPr txBox="1"/>
          <p:nvPr/>
        </p:nvSpPr>
        <p:spPr>
          <a:xfrm>
            <a:off x="181155" y="1571024"/>
            <a:ext cx="10614621" cy="5148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b="1" dirty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Tipos de Ações Realizadas pelas equipes – Ações Fiscais de Gestão dos Espaços Públicos Junto ás Pessoas em Situação de </a:t>
            </a:r>
            <a:r>
              <a:rPr lang="pt-BR" sz="2000" b="1" dirty="0" smtClean="0">
                <a:solidFill>
                  <a:srgbClr val="EC184D"/>
                </a:solidFill>
                <a:latin typeface="Arial Black"/>
                <a:ea typeface="Arial Black"/>
                <a:cs typeface="Arial Black"/>
                <a:sym typeface="Arial Black"/>
              </a:rPr>
              <a:t>Rua</a:t>
            </a:r>
            <a:endParaRPr sz="2800" dirty="0">
              <a:solidFill>
                <a:srgbClr val="EC184D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rgbClr val="58595B"/>
              </a:buClr>
              <a:buSzPts val="1800"/>
              <a:buFont typeface="Noto Sans Symbols"/>
              <a:buChar char="▪"/>
            </a:pPr>
            <a:r>
              <a:rPr lang="pt-BR" sz="1800" b="1" dirty="0">
                <a:solidFill>
                  <a:srgbClr val="58595B"/>
                </a:solidFill>
                <a:sym typeface="Arial"/>
              </a:rPr>
              <a:t>Auxilio em Obras Públicas Diversas e Gerências de Manutenção:</a:t>
            </a:r>
            <a:endParaRPr sz="1800" dirty="0"/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rgbClr val="58595B"/>
              </a:buClr>
              <a:buSzPts val="1800"/>
              <a:buFont typeface="Arial"/>
              <a:buChar char="-"/>
            </a:pPr>
            <a:r>
              <a:rPr lang="pt-BR" sz="1800" b="1" dirty="0">
                <a:solidFill>
                  <a:srgbClr val="58595B"/>
                </a:solidFill>
                <a:sym typeface="Arial"/>
              </a:rPr>
              <a:t>Auxílio na Revitalização de Espaços Públicos com presença de pessoas em situação de </a:t>
            </a:r>
            <a:r>
              <a:rPr lang="pt-BR" sz="1800" b="1" dirty="0" smtClean="0">
                <a:solidFill>
                  <a:srgbClr val="58595B"/>
                </a:solidFill>
                <a:sym typeface="Arial"/>
              </a:rPr>
              <a:t>rua.</a:t>
            </a:r>
            <a:endParaRPr sz="1800" dirty="0"/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rgbClr val="58595B"/>
              </a:buClr>
              <a:buSzPts val="1800"/>
              <a:buFont typeface="Arial"/>
              <a:buChar char="-"/>
            </a:pPr>
            <a:r>
              <a:rPr lang="pt-BR" sz="1800" b="1" dirty="0">
                <a:solidFill>
                  <a:srgbClr val="58595B"/>
                </a:solidFill>
                <a:sym typeface="Arial"/>
              </a:rPr>
              <a:t>Manutenção de Jardins e patrimônios de </a:t>
            </a:r>
            <a:r>
              <a:rPr lang="pt-BR" sz="1800" b="1" dirty="0" smtClean="0">
                <a:solidFill>
                  <a:srgbClr val="58595B"/>
                </a:solidFill>
                <a:sym typeface="Arial"/>
              </a:rPr>
              <a:t>praças e equipamentos públicos.</a:t>
            </a:r>
            <a:endParaRPr sz="1800" dirty="0"/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rgbClr val="58595B"/>
              </a:buClr>
              <a:buSzPts val="1800"/>
              <a:buFont typeface="Arial"/>
              <a:buChar char="-"/>
            </a:pPr>
            <a:r>
              <a:rPr lang="pt-BR" sz="1800" b="1" dirty="0">
                <a:solidFill>
                  <a:srgbClr val="58595B"/>
                </a:solidFill>
                <a:sym typeface="Arial"/>
              </a:rPr>
              <a:t> Auxílio na proteção de patrimônios </a:t>
            </a:r>
            <a:r>
              <a:rPr lang="pt-BR" sz="1800" b="1" dirty="0" smtClean="0">
                <a:solidFill>
                  <a:srgbClr val="58595B"/>
                </a:solidFill>
                <a:sym typeface="Arial"/>
              </a:rPr>
              <a:t>tombados.</a:t>
            </a:r>
            <a:endParaRPr sz="1800" dirty="0"/>
          </a:p>
          <a:p>
            <a:pPr marL="297815" marR="5080" lvl="0" indent="-2857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rgbClr val="58595B"/>
              </a:buClr>
              <a:buSzPts val="1800"/>
              <a:buFont typeface="Arial"/>
              <a:buChar char="-"/>
            </a:pPr>
            <a:r>
              <a:rPr lang="pt-BR" sz="1800" b="1" dirty="0">
                <a:solidFill>
                  <a:srgbClr val="58595B"/>
                </a:solidFill>
                <a:sym typeface="Arial"/>
              </a:rPr>
              <a:t>Auxílio no monitoramento dos fenômenos de degradação provocados por pessoas em situação de rua dos equipamentos públicos bem, como fiscalização e </a:t>
            </a:r>
            <a:r>
              <a:rPr lang="pt-BR" sz="1800" b="1" dirty="0" smtClean="0">
                <a:solidFill>
                  <a:srgbClr val="58595B"/>
                </a:solidFill>
                <a:sym typeface="Arial"/>
              </a:rPr>
              <a:t>prevenção.</a:t>
            </a:r>
            <a:endParaRPr sz="1800" b="1" dirty="0">
              <a:solidFill>
                <a:srgbClr val="58595B"/>
              </a:solidFill>
              <a:sym typeface="Arial"/>
            </a:endParaRPr>
          </a:p>
          <a:p>
            <a:pPr marL="297815" marR="5080" lvl="0" indent="-285750" algn="just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rgbClr val="58595B"/>
              </a:buClr>
              <a:buSzPts val="1800"/>
              <a:buFont typeface="Noto Sans Symbols"/>
              <a:buChar char="▪"/>
            </a:pPr>
            <a:r>
              <a:rPr lang="pt-BR" sz="1800" b="1" dirty="0">
                <a:solidFill>
                  <a:srgbClr val="58595B"/>
                </a:solidFill>
                <a:sym typeface="Arial"/>
              </a:rPr>
              <a:t>Desenvolvimento de Diagnósticos e Análises do Fenômeno de População de Rua em Belo Horizonte – Análises dos fenômenos de ocupação e fixação de pessoas em situação de rua, tratamento de dados quantitativos e </a:t>
            </a:r>
            <a:r>
              <a:rPr lang="pt-BR" sz="1800" b="1" dirty="0" smtClean="0">
                <a:solidFill>
                  <a:srgbClr val="58595B"/>
                </a:solidFill>
                <a:sym typeface="Arial"/>
              </a:rPr>
              <a:t>qualitativos</a:t>
            </a:r>
            <a:r>
              <a:rPr lang="pt-BR" sz="1800" b="1" dirty="0">
                <a:solidFill>
                  <a:srgbClr val="58595B"/>
                </a:solidFill>
              </a:rPr>
              <a:t> </a:t>
            </a:r>
            <a:r>
              <a:rPr lang="pt-BR" sz="1800" b="1" dirty="0" smtClean="0">
                <a:solidFill>
                  <a:srgbClr val="58595B"/>
                </a:solidFill>
              </a:rPr>
              <a:t>– construção de base de dados para outras áreas da PBH: planejamento, melhor conhecimento da realidade, conhecimento das especificidades locais, políticas públicas mais apropriadas. </a:t>
            </a:r>
            <a:endParaRPr sz="1800" dirty="0"/>
          </a:p>
          <a:p>
            <a:pPr marL="297815" marR="5080" lvl="0" indent="-171450" algn="l" rtl="0">
              <a:lnSpc>
                <a:spcPct val="1361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b="1" dirty="0">
              <a:solidFill>
                <a:srgbClr val="58595B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AFEB"/>
        </a:solidFill>
        <a:effectLst/>
      </p:bgPr>
    </p:bg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" name="Google Shape;259;p33"/>
          <p:cNvPicPr preferRelativeResize="0"/>
          <p:nvPr/>
        </p:nvPicPr>
        <p:blipFill rotWithShape="1">
          <a:blip r:embed="rId3">
            <a:alphaModFix/>
          </a:blip>
          <a:srcRect l="285" t="585" b="585"/>
          <a:stretch/>
        </p:blipFill>
        <p:spPr>
          <a:xfrm>
            <a:off x="0" y="0"/>
            <a:ext cx="3048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0" name="Google Shape;260;p3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80198" y="2613428"/>
            <a:ext cx="3631604" cy="16311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1374</Words>
  <Application>Microsoft Office PowerPoint</Application>
  <PresentationFormat>Widescreen</PresentationFormat>
  <Paragraphs>200</Paragraphs>
  <Slides>27</Slides>
  <Notes>27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27</vt:i4>
      </vt:variant>
    </vt:vector>
  </HeadingPairs>
  <TitlesOfParts>
    <vt:vector size="34" baseType="lpstr">
      <vt:lpstr>Arial</vt:lpstr>
      <vt:lpstr>Wingdings</vt:lpstr>
      <vt:lpstr>Arial Black</vt:lpstr>
      <vt:lpstr>Arial Rounded</vt:lpstr>
      <vt:lpstr>Calibri</vt:lpstr>
      <vt:lpstr>Noto Sans Symbols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24</cp:revision>
  <dcterms:modified xsi:type="dcterms:W3CDTF">2023-11-21T18:41:35Z</dcterms:modified>
</cp:coreProperties>
</file>