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3" r:id="rId1"/>
  </p:sldMasterIdLst>
  <p:notesMasterIdLst>
    <p:notesMasterId r:id="rId59"/>
  </p:notesMasterIdLst>
  <p:handoutMasterIdLst>
    <p:handoutMasterId r:id="rId60"/>
  </p:handoutMasterIdLst>
  <p:sldIdLst>
    <p:sldId id="1115" r:id="rId2"/>
    <p:sldId id="1117" r:id="rId3"/>
    <p:sldId id="1110" r:id="rId4"/>
    <p:sldId id="1111" r:id="rId5"/>
    <p:sldId id="1112" r:id="rId6"/>
    <p:sldId id="1113" r:id="rId7"/>
    <p:sldId id="1114" r:id="rId8"/>
    <p:sldId id="1107" r:id="rId9"/>
    <p:sldId id="1101" r:id="rId10"/>
    <p:sldId id="1102" r:id="rId11"/>
    <p:sldId id="1103" r:id="rId12"/>
    <p:sldId id="1104" r:id="rId13"/>
    <p:sldId id="1105" r:id="rId14"/>
    <p:sldId id="1106" r:id="rId15"/>
    <p:sldId id="1083" r:id="rId16"/>
    <p:sldId id="1084" r:id="rId17"/>
    <p:sldId id="1085" r:id="rId18"/>
    <p:sldId id="1086" r:id="rId19"/>
    <p:sldId id="1087" r:id="rId20"/>
    <p:sldId id="1088" r:id="rId21"/>
    <p:sldId id="1089" r:id="rId22"/>
    <p:sldId id="1090" r:id="rId23"/>
    <p:sldId id="1091" r:id="rId24"/>
    <p:sldId id="1092" r:id="rId25"/>
    <p:sldId id="1093" r:id="rId26"/>
    <p:sldId id="1094" r:id="rId27"/>
    <p:sldId id="1095" r:id="rId28"/>
    <p:sldId id="1096" r:id="rId29"/>
    <p:sldId id="1097" r:id="rId30"/>
    <p:sldId id="1098" r:id="rId31"/>
    <p:sldId id="1099" r:id="rId32"/>
    <p:sldId id="1100" r:id="rId33"/>
    <p:sldId id="1053" r:id="rId34"/>
    <p:sldId id="1054" r:id="rId35"/>
    <p:sldId id="1055" r:id="rId36"/>
    <p:sldId id="1062" r:id="rId37"/>
    <p:sldId id="1056" r:id="rId38"/>
    <p:sldId id="1065" r:id="rId39"/>
    <p:sldId id="1067" r:id="rId40"/>
    <p:sldId id="1057" r:id="rId41"/>
    <p:sldId id="1058" r:id="rId42"/>
    <p:sldId id="1049" r:id="rId43"/>
    <p:sldId id="1050" r:id="rId44"/>
    <p:sldId id="1051" r:id="rId45"/>
    <p:sldId id="1068" r:id="rId46"/>
    <p:sldId id="1070" r:id="rId47"/>
    <p:sldId id="1071" r:id="rId48"/>
    <p:sldId id="1069" r:id="rId49"/>
    <p:sldId id="1073" r:id="rId50"/>
    <p:sldId id="1074" r:id="rId51"/>
    <p:sldId id="1075" r:id="rId52"/>
    <p:sldId id="1076" r:id="rId53"/>
    <p:sldId id="1078" r:id="rId54"/>
    <p:sldId id="1079" r:id="rId55"/>
    <p:sldId id="1080" r:id="rId56"/>
    <p:sldId id="1081" r:id="rId57"/>
    <p:sldId id="996" r:id="rId58"/>
  </p:sldIdLst>
  <p:sldSz cx="12190413" cy="6858000"/>
  <p:notesSz cx="6669088" cy="9926638"/>
  <p:embeddedFontLst>
    <p:embeddedFont>
      <p:font typeface="Bebas Neue" charset="0"/>
      <p:regular r:id="rId61"/>
    </p:embeddedFont>
    <p:embeddedFont>
      <p:font typeface="Calibri Light" charset="0"/>
      <p:regular r:id="rId62"/>
      <p:italic r:id="rId63"/>
    </p:embeddedFont>
    <p:embeddedFont>
      <p:font typeface="Calibri" pitchFamily="34" charset="0"/>
      <p:regular r:id="rId64"/>
      <p:bold r:id="rId65"/>
      <p:italic r:id="rId66"/>
      <p:boldItalic r:id="rId67"/>
    </p:embeddedFont>
    <p:embeddedFont>
      <p:font typeface="Gotham Book" pitchFamily="2" charset="0"/>
      <p:regular r:id="rId68"/>
      <p:italic r:id="rId69"/>
    </p:embeddedFont>
  </p:embeddedFontLst>
  <p:custDataLst>
    <p:tags r:id="rId70"/>
  </p:custDataLst>
  <p:defaultTextStyle>
    <a:defPPr>
      <a:defRPr lang="de-DE"/>
    </a:defPPr>
    <a:lvl1pPr marL="0" algn="l" defTabSz="91430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54" algn="l" defTabSz="91430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309" algn="l" defTabSz="91430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463" algn="l" defTabSz="91430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617" algn="l" defTabSz="91430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771" algn="l" defTabSz="91430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926" algn="l" defTabSz="91430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200080" algn="l" defTabSz="91430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7234" algn="l" defTabSz="91430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981" userDrawn="1">
          <p15:clr>
            <a:srgbClr val="A4A3A4"/>
          </p15:clr>
        </p15:guide>
        <p15:guide id="2" pos="338" userDrawn="1">
          <p15:clr>
            <a:srgbClr val="A4A3A4"/>
          </p15:clr>
        </p15:guide>
        <p15:guide id="3" orient="horz" pos="3657" userDrawn="1">
          <p15:clr>
            <a:srgbClr val="A4A3A4"/>
          </p15:clr>
        </p15:guide>
        <p15:guide id="4" pos="7339" userDrawn="1">
          <p15:clr>
            <a:srgbClr val="A4A3A4"/>
          </p15:clr>
        </p15:guide>
        <p15:guide id="5" orient="horz">
          <p15:clr>
            <a:srgbClr val="A4A3A4"/>
          </p15:clr>
        </p15:guide>
        <p15:guide id="6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7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3F3F3"/>
    <a:srgbClr val="777777"/>
    <a:srgbClr val="B2B2B2"/>
    <a:srgbClr val="D9D9D9"/>
    <a:srgbClr val="F8C6B6"/>
    <a:srgbClr val="EF8463"/>
    <a:srgbClr val="9BBB59"/>
    <a:srgbClr val="C8303F"/>
    <a:srgbClr val="3498DB"/>
    <a:srgbClr val="415B7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Estilo com Tema 1 - Ênfas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899" autoAdjust="0"/>
    <p:restoredTop sz="98874" autoAdjust="0"/>
  </p:normalViewPr>
  <p:slideViewPr>
    <p:cSldViewPr snapToGrid="0" snapToObjects="1" showGuides="1">
      <p:cViewPr varScale="1">
        <p:scale>
          <a:sx n="76" d="100"/>
          <a:sy n="76" d="100"/>
        </p:scale>
        <p:origin x="-96" y="-126"/>
      </p:cViewPr>
      <p:guideLst>
        <p:guide orient="horz" pos="981"/>
        <p:guide orient="horz" pos="3657"/>
        <p:guide orient="horz"/>
        <p:guide pos="338"/>
        <p:guide pos="7339"/>
        <p:guide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40" d="100"/>
        <a:sy n="140" d="100"/>
      </p:scale>
      <p:origin x="0" y="0"/>
    </p:cViewPr>
  </p:sorterViewPr>
  <p:notesViewPr>
    <p:cSldViewPr snapToGrid="0" snapToObjects="1">
      <p:cViewPr varScale="1">
        <p:scale>
          <a:sx n="77" d="100"/>
          <a:sy n="77" d="100"/>
        </p:scale>
        <p:origin x="4032" y="90"/>
      </p:cViewPr>
      <p:guideLst>
        <p:guide orient="horz" pos="3127"/>
        <p:guide pos="210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font" Target="fonts/font3.fntdata"/><Relationship Id="rId68" Type="http://schemas.openxmlformats.org/officeDocument/2006/relationships/font" Target="fonts/font8.fntdata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6.fntdata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handoutMaster" Target="handoutMasters/handoutMaster1.xml"/><Relationship Id="rId65" Type="http://schemas.openxmlformats.org/officeDocument/2006/relationships/font" Target="fonts/font5.fntdata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4.fntdata"/><Relationship Id="rId69" Type="http://schemas.openxmlformats.org/officeDocument/2006/relationships/font" Target="fonts/font9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67" Type="http://schemas.openxmlformats.org/officeDocument/2006/relationships/font" Target="fonts/font7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2.fntdata"/><Relationship Id="rId7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50B8FC-714E-48A2-8E44-56D25F758704}" type="datetimeFigureOut">
              <a:rPr lang="de-DE" smtClean="0"/>
              <a:pPr/>
              <a:t>20.10.2017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EA0638-1204-433B-84FC-523B5B170F5E}" type="slidenum">
              <a:rPr lang="de-DE" smtClean="0"/>
              <a:pPr/>
              <a:t>‹nº›</a:t>
            </a:fld>
            <a:endParaRPr lang="de-DE" dirty="0"/>
          </a:p>
        </p:txBody>
      </p:sp>
    </p:spTree>
    <p:extLst>
      <p:ext uri="{BB962C8B-B14F-4D97-AF65-F5344CB8AC3E}">
        <p14:creationId xmlns="" xmlns:p14="http://schemas.microsoft.com/office/powerpoint/2010/main" val="19691859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9C9874-DE1E-48CB-A603-4C70CD126593}" type="datetimeFigureOut">
              <a:rPr lang="de-DE" smtClean="0"/>
              <a:pPr/>
              <a:t>20.10.2017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25400" y="744538"/>
            <a:ext cx="661828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4CEB38-DA38-4F43-AFB8-94FE45CA5866}" type="slidenum">
              <a:rPr lang="de-DE" smtClean="0"/>
              <a:pPr/>
              <a:t>‹nº›</a:t>
            </a:fld>
            <a:endParaRPr lang="de-DE" dirty="0"/>
          </a:p>
        </p:txBody>
      </p:sp>
    </p:spTree>
    <p:extLst>
      <p:ext uri="{BB962C8B-B14F-4D97-AF65-F5344CB8AC3E}">
        <p14:creationId xmlns="" xmlns:p14="http://schemas.microsoft.com/office/powerpoint/2010/main" val="210976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54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09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63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17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71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26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80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34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 bwMode="auto">
          <a:xfrm flipV="1">
            <a:off x="2" y="5803200"/>
            <a:ext cx="12190410" cy="1054800"/>
          </a:xfrm>
          <a:prstGeom prst="rect">
            <a:avLst/>
          </a:prstGeom>
          <a:solidFill>
            <a:srgbClr val="EAEAEA"/>
          </a:solidFill>
          <a:ln w="15875" cap="flat">
            <a:noFill/>
            <a:prstDash val="solid"/>
            <a:miter lim="800000"/>
            <a:headEnd/>
            <a:tailEnd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pPr lvl="0"/>
            <a:endParaRPr lang="de-DE" dirty="0"/>
          </a:p>
        </p:txBody>
      </p:sp>
      <p:sp>
        <p:nvSpPr>
          <p:cNvPr id="9" name="Rechteck 8"/>
          <p:cNvSpPr/>
          <p:nvPr userDrawn="1"/>
        </p:nvSpPr>
        <p:spPr bwMode="auto">
          <a:xfrm>
            <a:off x="2" y="0"/>
            <a:ext cx="12190410" cy="580320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5875" cap="flat">
            <a:noFill/>
            <a:prstDash val="solid"/>
            <a:miter lim="800000"/>
            <a:headEnd/>
            <a:tailEnd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pPr lvl="0"/>
            <a:endParaRPr lang="de-DE" dirty="0"/>
          </a:p>
        </p:txBody>
      </p:sp>
      <p:sp>
        <p:nvSpPr>
          <p:cNvPr id="13" name="Titel 1"/>
          <p:cNvSpPr>
            <a:spLocks noGrp="1"/>
          </p:cNvSpPr>
          <p:nvPr>
            <p:ph type="title"/>
          </p:nvPr>
        </p:nvSpPr>
        <p:spPr>
          <a:xfrm>
            <a:off x="1044376" y="0"/>
            <a:ext cx="10101664" cy="3741441"/>
          </a:xfrm>
        </p:spPr>
        <p:txBody>
          <a:bodyPr anchor="b" anchorCtr="0">
            <a:noAutofit/>
          </a:bodyPr>
          <a:lstStyle>
            <a:lvl1pPr algn="l">
              <a:lnSpc>
                <a:spcPct val="80000"/>
              </a:lnSpc>
              <a:defRPr sz="8800" b="0" cap="all">
                <a:solidFill>
                  <a:schemeClr val="bg1"/>
                </a:solidFill>
                <a:latin typeface="Bebas Neue" pitchFamily="34" charset="0"/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14" name="Textplatzhalter 2"/>
          <p:cNvSpPr>
            <a:spLocks noGrp="1"/>
          </p:cNvSpPr>
          <p:nvPr>
            <p:ph type="body" idx="1"/>
          </p:nvPr>
        </p:nvSpPr>
        <p:spPr>
          <a:xfrm>
            <a:off x="1044376" y="3741441"/>
            <a:ext cx="10101664" cy="2061759"/>
          </a:xfrm>
        </p:spPr>
        <p:txBody>
          <a:bodyPr anchor="t" anchorCtr="0"/>
          <a:lstStyle>
            <a:lvl1pPr marL="0" indent="0" algn="l">
              <a:lnSpc>
                <a:spcPct val="80000"/>
              </a:lnSpc>
              <a:buNone/>
              <a:defRPr sz="4400">
                <a:solidFill>
                  <a:srgbClr val="B2B2B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 smtClean="0"/>
              <a:t>Textmasterformat bearbeiten</a:t>
            </a:r>
          </a:p>
        </p:txBody>
      </p:sp>
      <p:sp>
        <p:nvSpPr>
          <p:cNvPr id="8" name="Rechteck 7" descr="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www.PresentationLoad.com"/>
          <p:cNvSpPr/>
          <p:nvPr userDrawn="1"/>
        </p:nvSpPr>
        <p:spPr bwMode="auto">
          <a:xfrm flipV="1">
            <a:off x="2" y="5804101"/>
            <a:ext cx="12190410" cy="1054800"/>
          </a:xfrm>
          <a:prstGeom prst="rect">
            <a:avLst/>
          </a:prstGeom>
          <a:solidFill>
            <a:schemeClr val="bg1"/>
          </a:solidFill>
          <a:ln w="15875" cap="flat">
            <a:noFill/>
            <a:prstDash val="solid"/>
            <a:miter lim="800000"/>
            <a:headEnd/>
            <a:tailEnd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pPr lvl="0"/>
            <a:endParaRPr lang="de-DE" dirty="0"/>
          </a:p>
        </p:txBody>
      </p:sp>
      <p:pic>
        <p:nvPicPr>
          <p:cNvPr id="10" name="Picture 55" descr="C:\Users\stephan.g\Desktop\PL LOGO 1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6548" y="6121209"/>
            <a:ext cx="2700000" cy="4923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460799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F164-3A46-4CEE-A25C-CA523D5E42F3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6" name="Textplatzhalt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516252" y="942478"/>
            <a:ext cx="11133137" cy="541474"/>
          </a:xfrm>
        </p:spPr>
        <p:txBody>
          <a:bodyPr lIns="10800" anchor="t" anchorCtr="0"/>
          <a:lstStyle>
            <a:lvl1pPr marL="0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1" smtClean="0">
                <a:latin typeface="Calibri Light" panose="020F0302020204030204" pitchFamily="34" charset="0"/>
              </a:rPr>
              <a:t>Enter your subheadline here</a:t>
            </a:r>
            <a:endParaRPr lang="en-US" noProof="1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91015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GH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 bwMode="auto">
          <a:xfrm>
            <a:off x="0" y="0"/>
            <a:ext cx="12190413" cy="6858000"/>
          </a:xfrm>
          <a:prstGeom prst="rect">
            <a:avLst/>
          </a:prstGeom>
          <a:solidFill>
            <a:srgbClr val="D9D9D9"/>
          </a:solidFill>
          <a:ln w="12700">
            <a:noFill/>
            <a:round/>
            <a:headEnd/>
            <a:tailEnd/>
          </a:ln>
        </p:spPr>
        <p:txBody>
          <a:bodyPr rot="0" spcFirstLastPara="0" vert="horz" wrap="square" lIns="91431" tIns="45715" rIns="91431" bIns="4571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F164-3A46-4CEE-A25C-CA523D5E42F3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6" name="Textplatzhalt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516252" y="942478"/>
            <a:ext cx="11133137" cy="541474"/>
          </a:xfrm>
        </p:spPr>
        <p:txBody>
          <a:bodyPr lIns="10800" anchor="t" anchorCtr="0"/>
          <a:lstStyle>
            <a:lvl1pPr marL="0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1" smtClean="0">
                <a:latin typeface="Calibri Light" panose="020F0302020204030204" pitchFamily="34" charset="0"/>
              </a:rPr>
              <a:t>Enter your subheadline here</a:t>
            </a:r>
            <a:endParaRPr lang="en-US" noProof="1">
              <a:latin typeface="Calibri Light" panose="020F0302020204030204" pitchFamily="34" charset="0"/>
            </a:endParaRPr>
          </a:p>
        </p:txBody>
      </p:sp>
      <p:sp>
        <p:nvSpPr>
          <p:cNvPr id="45" name="Inhaltsplatzhalter 2"/>
          <p:cNvSpPr>
            <a:spLocks noGrp="1"/>
          </p:cNvSpPr>
          <p:nvPr>
            <p:ph idx="1"/>
          </p:nvPr>
        </p:nvSpPr>
        <p:spPr>
          <a:xfrm>
            <a:off x="516252" y="1483952"/>
            <a:ext cx="11133349" cy="4319248"/>
          </a:xfrm>
          <a:noFill/>
        </p:spPr>
        <p:txBody>
          <a:bodyPr/>
          <a:lstStyle>
            <a:lvl1pPr>
              <a:defRPr sz="2200"/>
            </a:lvl1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4449630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 bwMode="auto">
          <a:xfrm>
            <a:off x="0" y="0"/>
            <a:ext cx="12190413" cy="6858000"/>
          </a:xfrm>
          <a:prstGeom prst="rect">
            <a:avLst/>
          </a:prstGeom>
          <a:solidFill>
            <a:srgbClr val="262626"/>
          </a:solidFill>
          <a:ln w="12700">
            <a:noFill/>
            <a:round/>
            <a:headEnd/>
            <a:tailEnd/>
          </a:ln>
        </p:spPr>
        <p:txBody>
          <a:bodyPr rot="0" spcFirstLastPara="0" vert="horz" wrap="square" lIns="91431" tIns="45715" rIns="91431" bIns="4571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5A4F164-3A46-4CEE-A25C-CA523D5E42F3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6" name="Textplatzhalt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516252" y="942478"/>
            <a:ext cx="11133137" cy="541474"/>
          </a:xfrm>
        </p:spPr>
        <p:txBody>
          <a:bodyPr lIns="10800" anchor="t" anchorCtr="0"/>
          <a:lstStyle>
            <a:lvl1pPr marL="0" indent="0">
              <a:buNone/>
              <a:defRPr>
                <a:solidFill>
                  <a:srgbClr val="A6A6A6"/>
                </a:solidFill>
              </a:defRPr>
            </a:lvl1pPr>
          </a:lstStyle>
          <a:p>
            <a:r>
              <a:rPr lang="en-US" noProof="1" smtClean="0">
                <a:latin typeface="Calibri Light" panose="020F0302020204030204" pitchFamily="34" charset="0"/>
              </a:rPr>
              <a:t>Enter your subheadline here</a:t>
            </a:r>
            <a:endParaRPr lang="en-US" noProof="1">
              <a:latin typeface="Calibri Light" panose="020F0302020204030204" pitchFamily="34" charset="0"/>
            </a:endParaRPr>
          </a:p>
        </p:txBody>
      </p:sp>
      <p:sp>
        <p:nvSpPr>
          <p:cNvPr id="8" name="Inhaltsplatzhalter 2"/>
          <p:cNvSpPr>
            <a:spLocks noGrp="1"/>
          </p:cNvSpPr>
          <p:nvPr>
            <p:ph idx="1"/>
          </p:nvPr>
        </p:nvSpPr>
        <p:spPr>
          <a:xfrm>
            <a:off x="516252" y="1483952"/>
            <a:ext cx="11133349" cy="4319248"/>
          </a:xfrm>
          <a:noFill/>
        </p:spPr>
        <p:txBody>
          <a:bodyPr/>
          <a:lstStyle>
            <a:lvl1pPr>
              <a:defRPr sz="2200">
                <a:solidFill>
                  <a:srgbClr val="D9D9D9"/>
                </a:solidFill>
              </a:defRPr>
            </a:lvl1pPr>
            <a:lvl2pPr>
              <a:defRPr>
                <a:solidFill>
                  <a:srgbClr val="D9D9D9"/>
                </a:solidFill>
              </a:defRPr>
            </a:lvl2pPr>
            <a:lvl3pPr>
              <a:defRPr>
                <a:solidFill>
                  <a:srgbClr val="D9D9D9"/>
                </a:solidFill>
              </a:defRPr>
            </a:lvl3pPr>
            <a:lvl4pPr>
              <a:defRPr>
                <a:solidFill>
                  <a:srgbClr val="D9D9D9"/>
                </a:solidFill>
              </a:defRPr>
            </a:lvl4pPr>
            <a:lvl5pPr>
              <a:defRPr>
                <a:solidFill>
                  <a:srgbClr val="D9D9D9"/>
                </a:solidFill>
              </a:defRPr>
            </a:lvl5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6638595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 userDrawn="1"/>
        </p:nvSpPr>
        <p:spPr bwMode="auto">
          <a:xfrm>
            <a:off x="0" y="0"/>
            <a:ext cx="12190413" cy="6858000"/>
          </a:xfrm>
          <a:prstGeom prst="rect">
            <a:avLst/>
          </a:prstGeom>
          <a:solidFill>
            <a:srgbClr val="C8303F"/>
          </a:solidFill>
          <a:ln w="15875" cap="flat">
            <a:noFill/>
            <a:prstDash val="solid"/>
            <a:miter lim="800000"/>
            <a:headEnd/>
            <a:tailEnd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5A4F164-3A46-4CEE-A25C-CA523D5E42F3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6" name="Textplatzhalt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516252" y="942478"/>
            <a:ext cx="11133137" cy="541474"/>
          </a:xfrm>
        </p:spPr>
        <p:txBody>
          <a:bodyPr lIns="10800" anchor="t" anchorCtr="0"/>
          <a:lstStyle>
            <a:lvl1pPr marL="0" indent="0">
              <a:buNone/>
              <a:defRPr>
                <a:solidFill>
                  <a:srgbClr val="FFFFFF"/>
                </a:solidFill>
              </a:defRPr>
            </a:lvl1pPr>
          </a:lstStyle>
          <a:p>
            <a:r>
              <a:rPr lang="en-US" noProof="1" smtClean="0">
                <a:latin typeface="Calibri Light" panose="020F0302020204030204" pitchFamily="34" charset="0"/>
              </a:rPr>
              <a:t>Enter your subheadline here</a:t>
            </a:r>
            <a:endParaRPr lang="en-US" noProof="1">
              <a:latin typeface="Calibri Light" panose="020F0302020204030204" pitchFamily="34" charset="0"/>
            </a:endParaRPr>
          </a:p>
        </p:txBody>
      </p:sp>
      <p:sp>
        <p:nvSpPr>
          <p:cNvPr id="8" name="Inhaltsplatzhalter 2"/>
          <p:cNvSpPr>
            <a:spLocks noGrp="1"/>
          </p:cNvSpPr>
          <p:nvPr>
            <p:ph idx="1"/>
          </p:nvPr>
        </p:nvSpPr>
        <p:spPr>
          <a:xfrm>
            <a:off x="516252" y="1483952"/>
            <a:ext cx="11133349" cy="4319248"/>
          </a:xfrm>
          <a:noFill/>
        </p:spPr>
        <p:txBody>
          <a:bodyPr/>
          <a:lstStyle>
            <a:lvl1pPr>
              <a:defRPr sz="2200">
                <a:solidFill>
                  <a:srgbClr val="DDDDDD"/>
                </a:solidFill>
              </a:defRPr>
            </a:lvl1pPr>
            <a:lvl2pPr>
              <a:defRPr>
                <a:solidFill>
                  <a:srgbClr val="DDDDDD"/>
                </a:solidFill>
              </a:defRPr>
            </a:lvl2pPr>
            <a:lvl3pPr>
              <a:defRPr>
                <a:solidFill>
                  <a:srgbClr val="DDDDDD"/>
                </a:solidFill>
              </a:defRPr>
            </a:lvl3pPr>
            <a:lvl4pPr>
              <a:defRPr>
                <a:solidFill>
                  <a:srgbClr val="DDDDDD"/>
                </a:solidFill>
              </a:defRPr>
            </a:lvl4pPr>
            <a:lvl5pPr>
              <a:defRPr>
                <a:solidFill>
                  <a:srgbClr val="DDDDDD"/>
                </a:solidFill>
              </a:defRPr>
            </a:lvl5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8541467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 bwMode="auto">
          <a:xfrm flipV="1">
            <a:off x="2" y="5803200"/>
            <a:ext cx="12190410" cy="1054800"/>
          </a:xfrm>
          <a:prstGeom prst="rect">
            <a:avLst/>
          </a:prstGeom>
          <a:solidFill>
            <a:srgbClr val="EAEAEA"/>
          </a:solidFill>
          <a:ln w="15875" cap="flat">
            <a:noFill/>
            <a:prstDash val="solid"/>
            <a:miter lim="800000"/>
            <a:headEnd/>
            <a:tailEnd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pPr lvl="0"/>
            <a:endParaRPr lang="de-DE" dirty="0"/>
          </a:p>
        </p:txBody>
      </p:sp>
      <p:sp>
        <p:nvSpPr>
          <p:cNvPr id="9" name="Rechteck 8"/>
          <p:cNvSpPr/>
          <p:nvPr userDrawn="1"/>
        </p:nvSpPr>
        <p:spPr bwMode="auto">
          <a:xfrm>
            <a:off x="2" y="0"/>
            <a:ext cx="12190410" cy="58032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5875" cap="flat">
            <a:noFill/>
            <a:prstDash val="solid"/>
            <a:miter lim="800000"/>
            <a:headEnd/>
            <a:tailEnd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pPr lvl="0"/>
            <a:endParaRPr lang="de-DE" dirty="0"/>
          </a:p>
        </p:txBody>
      </p:sp>
      <p:sp>
        <p:nvSpPr>
          <p:cNvPr id="13" name="Titel 1"/>
          <p:cNvSpPr>
            <a:spLocks noGrp="1"/>
          </p:cNvSpPr>
          <p:nvPr>
            <p:ph type="title"/>
          </p:nvPr>
        </p:nvSpPr>
        <p:spPr>
          <a:xfrm>
            <a:off x="1044376" y="0"/>
            <a:ext cx="10101664" cy="3741441"/>
          </a:xfrm>
        </p:spPr>
        <p:txBody>
          <a:bodyPr anchor="b" anchorCtr="0">
            <a:noAutofit/>
          </a:bodyPr>
          <a:lstStyle>
            <a:lvl1pPr algn="l">
              <a:lnSpc>
                <a:spcPct val="80000"/>
              </a:lnSpc>
              <a:defRPr sz="8800" b="0" cap="all">
                <a:solidFill>
                  <a:schemeClr val="bg1"/>
                </a:solidFill>
                <a:latin typeface="Bebas Neue" pitchFamily="34" charset="0"/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14" name="Textplatzhalter 2"/>
          <p:cNvSpPr>
            <a:spLocks noGrp="1"/>
          </p:cNvSpPr>
          <p:nvPr>
            <p:ph type="body" idx="1"/>
          </p:nvPr>
        </p:nvSpPr>
        <p:spPr>
          <a:xfrm>
            <a:off x="1044376" y="3741441"/>
            <a:ext cx="10101664" cy="2061759"/>
          </a:xfrm>
        </p:spPr>
        <p:txBody>
          <a:bodyPr anchor="t" anchorCtr="0"/>
          <a:lstStyle>
            <a:lvl1pPr marL="0" indent="0" algn="l">
              <a:lnSpc>
                <a:spcPct val="80000"/>
              </a:lnSpc>
              <a:buNone/>
              <a:defRPr sz="4400">
                <a:solidFill>
                  <a:srgbClr val="B2B2B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 smtClean="0"/>
              <a:t>Textmasterformat bearbeiten</a:t>
            </a:r>
          </a:p>
        </p:txBody>
      </p:sp>
      <p:sp>
        <p:nvSpPr>
          <p:cNvPr id="8" name="Rechteck 7" descr="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www.PresentationLoad.com"/>
          <p:cNvSpPr/>
          <p:nvPr userDrawn="1"/>
        </p:nvSpPr>
        <p:spPr bwMode="auto">
          <a:xfrm flipV="1">
            <a:off x="2" y="5804101"/>
            <a:ext cx="12190410" cy="1054800"/>
          </a:xfrm>
          <a:prstGeom prst="rect">
            <a:avLst/>
          </a:prstGeom>
          <a:solidFill>
            <a:schemeClr val="bg1"/>
          </a:solidFill>
          <a:ln w="15875" cap="flat">
            <a:noFill/>
            <a:prstDash val="solid"/>
            <a:miter lim="800000"/>
            <a:headEnd/>
            <a:tailEnd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pPr lvl="0"/>
            <a:endParaRPr lang="de-DE" dirty="0"/>
          </a:p>
        </p:txBody>
      </p:sp>
      <p:pic>
        <p:nvPicPr>
          <p:cNvPr id="10" name="Picture 55" descr="C:\Users\stephan.g\Desktop\PL LOGO 1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6548" y="6121209"/>
            <a:ext cx="2700000" cy="4923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460799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F164-3A46-4CEE-A25C-CA523D5E42F3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6" name="Textplatzhalt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516252" y="942478"/>
            <a:ext cx="11133137" cy="541474"/>
          </a:xfrm>
        </p:spPr>
        <p:txBody>
          <a:bodyPr lIns="10800" anchor="t" anchorCtr="0"/>
          <a:lstStyle>
            <a:lvl1pPr marL="0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1" smtClean="0">
                <a:latin typeface="Calibri Light" panose="020F0302020204030204" pitchFamily="34" charset="0"/>
              </a:rPr>
              <a:t>Enter your subheadline here</a:t>
            </a:r>
            <a:endParaRPr lang="en-US" noProof="1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91015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1970240"/>
            <a:ext cx="10436453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84449" y="1971234"/>
            <a:ext cx="1602788" cy="144270"/>
          </a:xfrm>
          <a:prstGeom prst="rect">
            <a:avLst/>
          </a:prstGeom>
        </p:spPr>
      </p:pic>
      <p:sp>
        <p:nvSpPr>
          <p:cNvPr id="11" name="Rectangle 8"/>
          <p:cNvSpPr/>
          <p:nvPr userDrawn="1"/>
        </p:nvSpPr>
        <p:spPr>
          <a:xfrm>
            <a:off x="0" y="649357"/>
            <a:ext cx="10279270" cy="132088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9"/>
          <p:cNvSpPr/>
          <p:nvPr userDrawn="1"/>
        </p:nvSpPr>
        <p:spPr>
          <a:xfrm>
            <a:off x="10584448" y="649357"/>
            <a:ext cx="1602789" cy="132088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Gotham Black" panose="02000604040000020004" pitchFamily="50" charset="0"/>
              </a:defRPr>
            </a:lvl1pPr>
          </a:lstStyle>
          <a:p>
            <a:r>
              <a:rPr lang="pt-BR" dirty="0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600"/>
              </a:spcBef>
              <a:spcAft>
                <a:spcPts val="1200"/>
              </a:spcAft>
              <a:defRPr>
                <a:latin typeface="Gotham Book" panose="02000603040000020004" pitchFamily="2" charset="0"/>
              </a:defRPr>
            </a:lvl1pPr>
            <a:lvl2pPr>
              <a:spcBef>
                <a:spcPts val="600"/>
              </a:spcBef>
              <a:defRPr>
                <a:latin typeface="Gotham Book" panose="02000603040000020004" pitchFamily="2" charset="0"/>
              </a:defRPr>
            </a:lvl2pPr>
            <a:lvl3pPr>
              <a:spcBef>
                <a:spcPts val="600"/>
              </a:spcBef>
              <a:defRPr>
                <a:latin typeface="Gotham Book" panose="02000603040000020004" pitchFamily="2" charset="0"/>
              </a:defRPr>
            </a:lvl3pPr>
            <a:lvl4pPr>
              <a:spcBef>
                <a:spcPts val="600"/>
              </a:spcBef>
              <a:defRPr>
                <a:latin typeface="Gotham Book" panose="02000603040000020004" pitchFamily="2" charset="0"/>
              </a:defRPr>
            </a:lvl4pPr>
            <a:lvl5pPr>
              <a:spcBef>
                <a:spcPts val="600"/>
              </a:spcBef>
              <a:defRPr>
                <a:latin typeface="Gotham Book" panose="02000603040000020004" pitchFamily="2" charset="0"/>
              </a:defRPr>
            </a:lvl5pPr>
          </a:lstStyle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9998" y="5936188"/>
            <a:ext cx="2742843" cy="365125"/>
          </a:xfrm>
          <a:prstGeom prst="rect">
            <a:avLst/>
          </a:prstGeom>
        </p:spPr>
        <p:txBody>
          <a:bodyPr/>
          <a:lstStyle/>
          <a:p>
            <a:fld id="{12DE42F4-6EEF-4EF7-8ED4-2208F0F89A08}" type="datetimeFigureOut">
              <a:rPr lang="en-US" dirty="0"/>
              <a:pPr/>
              <a:t>10/20/2017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3" name="Imagem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79628" y="6164017"/>
            <a:ext cx="1450861" cy="520927"/>
          </a:xfrm>
          <a:prstGeom prst="rect">
            <a:avLst/>
          </a:prstGeom>
        </p:spPr>
      </p:pic>
      <p:sp>
        <p:nvSpPr>
          <p:cNvPr id="14" name="Rectangle 9"/>
          <p:cNvSpPr/>
          <p:nvPr userDrawn="1"/>
        </p:nvSpPr>
        <p:spPr>
          <a:xfrm>
            <a:off x="-92753" y="6182235"/>
            <a:ext cx="432869" cy="55405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9" name="Imagem 18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75423" y="617784"/>
            <a:ext cx="1113747" cy="14124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516252" y="410830"/>
            <a:ext cx="11133349" cy="1073122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16252" y="1483952"/>
            <a:ext cx="11133349" cy="4247998"/>
          </a:xfrm>
          <a:prstGeom prst="rect">
            <a:avLst/>
          </a:prstGeom>
        </p:spPr>
        <p:txBody>
          <a:bodyPr vert="horz" lIns="10800" tIns="0" rIns="0" bIns="0" rtlCol="0">
            <a:noAutofit/>
          </a:bodyPr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780162" y="6152561"/>
            <a:ext cx="6828817" cy="36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ctr">
              <a:defRPr sz="1200">
                <a:solidFill>
                  <a:srgbClr val="7F7F7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516252" y="6152561"/>
            <a:ext cx="914307" cy="36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rgbClr val="7F7F7F"/>
                </a:solidFill>
              </a:defRPr>
            </a:lvl1pPr>
          </a:lstStyle>
          <a:p>
            <a:fld id="{75A4F164-3A46-4CEE-A25C-CA523D5E42F3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187222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79" r:id="rId2"/>
    <p:sldLayoutId id="2147483686" r:id="rId3"/>
    <p:sldLayoutId id="2147483688" r:id="rId4"/>
    <p:sldLayoutId id="2147483689" r:id="rId5"/>
    <p:sldLayoutId id="2147483710" r:id="rId6"/>
    <p:sldLayoutId id="2147483711" r:id="rId7"/>
    <p:sldLayoutId id="2147483712" r:id="rId8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6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3050" indent="-273050" algn="l" defTabSz="914400" rtl="0" eaLnBrk="1" latinLnBrk="0" hangingPunct="1">
        <a:spcBef>
          <a:spcPts val="0"/>
        </a:spcBef>
        <a:spcAft>
          <a:spcPts val="1000"/>
        </a:spcAft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808038" indent="-273050" algn="l" defTabSz="914400" rtl="0" eaLnBrk="1" latinLnBrk="0" hangingPunct="1">
        <a:spcBef>
          <a:spcPts val="0"/>
        </a:spcBef>
        <a:spcAft>
          <a:spcPts val="1000"/>
        </a:spcAft>
        <a:buFont typeface="Symbol" panose="05050102010706020507" pitchFamily="18" charset="2"/>
        <a:buChar char="-"/>
        <a:defRPr sz="200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1081088" indent="-177800" algn="l" defTabSz="914400" rtl="0" eaLnBrk="1" latinLnBrk="0" hangingPunct="1">
        <a:spcBef>
          <a:spcPts val="0"/>
        </a:spcBef>
        <a:spcAft>
          <a:spcPts val="1000"/>
        </a:spcAft>
        <a:buFont typeface="Symbol" panose="05050102010706020507" pitchFamily="18" charset="2"/>
        <a:buChar char="-"/>
        <a:defRPr sz="180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3pPr>
      <a:lvl4pPr marL="1436688" indent="-177800" algn="l" defTabSz="914400" rtl="0" eaLnBrk="1" latinLnBrk="0" hangingPunct="1">
        <a:spcBef>
          <a:spcPts val="0"/>
        </a:spcBef>
        <a:spcAft>
          <a:spcPts val="1000"/>
        </a:spcAft>
        <a:buFont typeface="Symbol" panose="05050102010706020507" pitchFamily="18" charset="2"/>
        <a:buChar char="-"/>
        <a:defRPr sz="160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4pPr>
      <a:lvl5pPr marL="1793875" indent="-179388" algn="l" defTabSz="914400" rtl="0" eaLnBrk="1" latinLnBrk="0" hangingPunct="1">
        <a:spcBef>
          <a:spcPts val="0"/>
        </a:spcBef>
        <a:spcAft>
          <a:spcPts val="1000"/>
        </a:spcAft>
        <a:buFont typeface="Symbol" panose="05050102010706020507" pitchFamily="18" charset="2"/>
        <a:buChar char="-"/>
        <a:defRPr sz="160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emf"/><Relationship Id="rId4" Type="http://schemas.openxmlformats.org/officeDocument/2006/relationships/image" Target="../media/image23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emf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 descr="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www.PresentationLoad.com"/>
          <p:cNvSpPr>
            <a:spLocks noGrp="1"/>
          </p:cNvSpPr>
          <p:nvPr>
            <p:ph type="title"/>
          </p:nvPr>
        </p:nvSpPr>
        <p:spPr>
          <a:xfrm>
            <a:off x="1044376" y="-1419860"/>
            <a:ext cx="10101664" cy="3741441"/>
          </a:xfrm>
        </p:spPr>
        <p:txBody>
          <a:bodyPr/>
          <a:lstStyle/>
          <a:p>
            <a:r>
              <a:rPr lang="en-US" noProof="1" smtClean="0"/>
              <a:t>VARGEM </a:t>
            </a:r>
            <a:r>
              <a:rPr lang="en-US" noProof="1" smtClean="0"/>
              <a:t>DAS FLORES</a:t>
            </a:r>
            <a:endParaRPr lang="en-US" noProof="1"/>
          </a:p>
        </p:txBody>
      </p:sp>
      <p:sp>
        <p:nvSpPr>
          <p:cNvPr id="5" name="Untertitel 4" descr="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www.PresentationLoad.com"/>
          <p:cNvSpPr>
            <a:spLocks noGrp="1"/>
          </p:cNvSpPr>
          <p:nvPr>
            <p:ph type="body" idx="1"/>
          </p:nvPr>
        </p:nvSpPr>
        <p:spPr>
          <a:xfrm>
            <a:off x="1044376" y="2504461"/>
            <a:ext cx="10101664" cy="2061759"/>
          </a:xfrm>
        </p:spPr>
        <p:txBody>
          <a:bodyPr>
            <a:normAutofit lnSpcReduction="10000"/>
          </a:bodyPr>
          <a:lstStyle/>
          <a:p>
            <a:pPr lvl="0"/>
            <a:r>
              <a:rPr lang="de-DE" noProof="1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MACROZONEAMENTO DE CONTAGEM</a:t>
            </a:r>
          </a:p>
          <a:p>
            <a:pPr lvl="0"/>
            <a:endParaRPr lang="de-DE" noProof="1" smtClean="0">
              <a:solidFill>
                <a:schemeClr val="tx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  <a:p>
            <a:pPr lvl="0"/>
            <a:r>
              <a:rPr lang="de-DE" sz="3200" noProof="1" smtClean="0">
                <a:solidFill>
                  <a:schemeClr val="tx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POR: PREFEITURA MUNICIPAL DE CONTAGEM</a:t>
            </a:r>
          </a:p>
          <a:p>
            <a:pPr lvl="0"/>
            <a:r>
              <a:rPr lang="de-DE" sz="3200" noProof="1" smtClean="0">
                <a:solidFill>
                  <a:schemeClr val="tx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EM: </a:t>
            </a:r>
            <a:r>
              <a:rPr lang="de-DE" sz="3200" noProof="1" smtClean="0">
                <a:solidFill>
                  <a:schemeClr val="tx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Outubro de </a:t>
            </a:r>
            <a:r>
              <a:rPr lang="de-DE" sz="3200" noProof="1" smtClean="0">
                <a:solidFill>
                  <a:schemeClr val="tx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2017</a:t>
            </a:r>
            <a:endParaRPr lang="en-US" sz="3200" noProof="1">
              <a:solidFill>
                <a:schemeClr val="tx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9033468" y="5926016"/>
            <a:ext cx="3064747" cy="9194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" name="AutoShape 2" descr="Resultado de imagem para IBGE"/>
          <p:cNvSpPr>
            <a:spLocks noChangeAspect="1" noChangeArrowheads="1"/>
          </p:cNvSpPr>
          <p:nvPr/>
        </p:nvSpPr>
        <p:spPr bwMode="auto">
          <a:xfrm>
            <a:off x="155575" y="693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8214" t="23810" r="36875" b="43175"/>
          <a:stretch/>
        </p:blipFill>
        <p:spPr bwMode="auto">
          <a:xfrm>
            <a:off x="10820400" y="5943284"/>
            <a:ext cx="1068055" cy="796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Prefeitura Municipal de Contage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58111" y="6062152"/>
            <a:ext cx="1894818" cy="585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97477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0232" y="609600"/>
            <a:ext cx="9612610" cy="1485900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>UMA PROPOSTA DE CONVERGÊNCIA DOS INSTRUMENTOS DE PLANEJAMENTO E ORDENAMENTO TERRITORIAL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0232" y="2413000"/>
            <a:ext cx="10969369" cy="3318950"/>
          </a:xfrm>
        </p:spPr>
        <p:txBody>
          <a:bodyPr/>
          <a:lstStyle/>
          <a:p>
            <a:pPr marL="457200" lvl="0" indent="-457200">
              <a:buFont typeface="+mj-lt"/>
              <a:buAutoNum type="arabicPeriod"/>
            </a:pPr>
            <a:r>
              <a:rPr lang="pt-BR" b="1" dirty="0"/>
              <a:t>PDDI / </a:t>
            </a:r>
            <a:r>
              <a:rPr lang="pt-BR" b="1" dirty="0" smtClean="0"/>
              <a:t>MACROZONEAMENTO METROPOLITANO</a:t>
            </a:r>
            <a:r>
              <a:rPr lang="pt-BR" b="1" dirty="0"/>
              <a:t> </a:t>
            </a:r>
            <a:endParaRPr lang="pt-BR" dirty="0"/>
          </a:p>
          <a:p>
            <a:pPr marL="457200" lvl="0" indent="-457200">
              <a:buFont typeface="+mj-lt"/>
              <a:buAutoNum type="arabicPeriod"/>
            </a:pPr>
            <a:r>
              <a:rPr lang="pt-BR" b="1" dirty="0"/>
              <a:t>PLANO DE MANEJO / ZONEAMENTO ECOLÓGICO  E </a:t>
            </a:r>
            <a:r>
              <a:rPr lang="pt-BR" b="1" dirty="0" smtClean="0"/>
              <a:t>ECONÔMICO </a:t>
            </a:r>
            <a:r>
              <a:rPr lang="pt-BR" b="1" dirty="0"/>
              <a:t>DA APA VARGEM DAS </a:t>
            </a:r>
            <a:r>
              <a:rPr lang="pt-BR" b="1" dirty="0" smtClean="0"/>
              <a:t>FLORES</a:t>
            </a:r>
            <a:endParaRPr lang="pt-BR" dirty="0"/>
          </a:p>
          <a:p>
            <a:pPr marL="457200" lvl="0" indent="-457200">
              <a:buFont typeface="+mj-lt"/>
              <a:buAutoNum type="arabicPeriod"/>
            </a:pPr>
            <a:r>
              <a:rPr lang="pt-BR" b="1" dirty="0"/>
              <a:t>PLANO DIRETOR MUNICIPAL / LEI DE USO E OCUPAÇÃO DO SOLO</a:t>
            </a:r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478170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/>
              <a:t/>
            </a:r>
            <a:br>
              <a:rPr lang="pt-BR" b="1" dirty="0" smtClean="0"/>
            </a:br>
            <a:r>
              <a:rPr lang="pt-BR" b="1" dirty="0" smtClean="0"/>
              <a:t>FORTALECIMENTO </a:t>
            </a:r>
            <a:r>
              <a:rPr lang="pt-BR" b="1" dirty="0" smtClean="0"/>
              <a:t/>
            </a:r>
            <a:br>
              <a:rPr lang="pt-BR" b="1" dirty="0" smtClean="0"/>
            </a:br>
            <a:r>
              <a:rPr lang="pt-BR" b="1" dirty="0" smtClean="0"/>
              <a:t>DAS </a:t>
            </a:r>
            <a:r>
              <a:rPr lang="pt-BR" b="1" dirty="0"/>
              <a:t>RELAÇÕES FEDERATIVAS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0233" y="2336873"/>
            <a:ext cx="10834765" cy="2581116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20000"/>
              </a:lnSpc>
            </a:pPr>
            <a:r>
              <a:rPr lang="pt-BR" sz="7000" b="1" dirty="0" smtClean="0"/>
              <a:t>POR MEIO DO PLANEJAMENTO INTEGRADO E DA GOVERNANÇA COLABORATIVA</a:t>
            </a:r>
          </a:p>
          <a:p>
            <a:pPr>
              <a:lnSpc>
                <a:spcPct val="120000"/>
              </a:lnSpc>
            </a:pPr>
            <a:r>
              <a:rPr lang="pt-BR" sz="7000" b="1" dirty="0" smtClean="0"/>
              <a:t>VISANDO MAIOR EFICÁCIA DAS POLÍTICAS PÚBLICAS MUNICIPAIS E METROPOLITANAS</a:t>
            </a:r>
            <a:endParaRPr lang="pt-BR" sz="7000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268099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0232" y="753228"/>
            <a:ext cx="4925359" cy="1250728"/>
          </a:xfrm>
        </p:spPr>
        <p:txBody>
          <a:bodyPr>
            <a:noAutofit/>
          </a:bodyPr>
          <a:lstStyle/>
          <a:p>
            <a:r>
              <a:rPr lang="pt-BR" b="1" dirty="0" smtClean="0"/>
              <a:t>Município de Contagem </a:t>
            </a:r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68234" y="248404"/>
            <a:ext cx="4544513" cy="6422872"/>
          </a:xfrm>
        </p:spPr>
      </p:pic>
      <p:sp>
        <p:nvSpPr>
          <p:cNvPr id="7" name="Retângulo 6"/>
          <p:cNvSpPr/>
          <p:nvPr/>
        </p:nvSpPr>
        <p:spPr>
          <a:xfrm>
            <a:off x="563131" y="2260234"/>
            <a:ext cx="480562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>
                <a:latin typeface="Gotham Medium" panose="02000604030000020004" pitchFamily="50" charset="0"/>
                <a:ea typeface="Times New Roman" panose="02020603050405020304" pitchFamily="18" charset="0"/>
              </a:rPr>
              <a:t>Território: 194,3 km2</a:t>
            </a:r>
          </a:p>
          <a:p>
            <a:r>
              <a:rPr lang="pt-BR" sz="2400" b="1" dirty="0" smtClean="0">
                <a:latin typeface="Gotham Medium" panose="02000604030000020004" pitchFamily="50" charset="0"/>
                <a:ea typeface="Times New Roman" panose="02020603050405020304" pitchFamily="18" charset="0"/>
              </a:rPr>
              <a:t>População: 663.000 </a:t>
            </a:r>
            <a:r>
              <a:rPr lang="pt-BR" sz="2400" b="1" dirty="0" err="1" smtClean="0">
                <a:latin typeface="Gotham Medium" panose="02000604030000020004" pitchFamily="50" charset="0"/>
                <a:ea typeface="Times New Roman" panose="02020603050405020304" pitchFamily="18" charset="0"/>
              </a:rPr>
              <a:t>hab</a:t>
            </a:r>
            <a:endParaRPr lang="pt-BR" sz="2400" b="1" dirty="0" smtClean="0">
              <a:latin typeface="Gotham Medium" panose="02000604030000020004" pitchFamily="50" charset="0"/>
              <a:ea typeface="Times New Roman" panose="02020603050405020304" pitchFamily="18" charset="0"/>
            </a:endParaRPr>
          </a:p>
          <a:p>
            <a:r>
              <a:rPr lang="pt-BR" sz="2400" b="1" dirty="0" smtClean="0">
                <a:latin typeface="Gotham Medium" panose="02000604030000020004" pitchFamily="50" charset="0"/>
                <a:ea typeface="Times New Roman" panose="02020603050405020304" pitchFamily="18" charset="0"/>
              </a:rPr>
              <a:t>População Urbana: 99.76%</a:t>
            </a:r>
          </a:p>
          <a:p>
            <a:r>
              <a:rPr lang="pt-BR" sz="2400" b="1" dirty="0" smtClean="0">
                <a:latin typeface="Gotham Medium" panose="02000604030000020004" pitchFamily="50" charset="0"/>
                <a:ea typeface="Times New Roman" panose="02020603050405020304" pitchFamily="18" charset="0"/>
              </a:rPr>
              <a:t>População Rural: 0,24%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59319" y="248405"/>
            <a:ext cx="4564637" cy="6451311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563131" y="3761389"/>
            <a:ext cx="428008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400" b="1" dirty="0" smtClean="0">
              <a:latin typeface="Gotham Medium" panose="02000604030000020004" pitchFamily="50" charset="0"/>
              <a:ea typeface="Times New Roman" panose="02020603050405020304" pitchFamily="18" charset="0"/>
            </a:endParaRPr>
          </a:p>
          <a:p>
            <a:r>
              <a:rPr lang="pt-BR" sz="2400" b="1" dirty="0" smtClean="0">
                <a:latin typeface="Gotham Medium" panose="02000604030000020004" pitchFamily="50" charset="0"/>
                <a:ea typeface="Times New Roman" panose="02020603050405020304" pitchFamily="18" charset="0"/>
              </a:rPr>
              <a:t>Municípios Limítrofes: Belo Horizonte, Betim, Esmeraldas, </a:t>
            </a:r>
            <a:r>
              <a:rPr lang="pt-BR" sz="2400" b="1" dirty="0" err="1" smtClean="0">
                <a:latin typeface="Gotham Medium" panose="02000604030000020004" pitchFamily="50" charset="0"/>
                <a:ea typeface="Times New Roman" panose="02020603050405020304" pitchFamily="18" charset="0"/>
              </a:rPr>
              <a:t>Ibirité</a:t>
            </a:r>
            <a:r>
              <a:rPr lang="pt-BR" sz="2400" b="1" dirty="0" smtClean="0">
                <a:latin typeface="Gotham Medium" panose="02000604030000020004" pitchFamily="50" charset="0"/>
                <a:ea typeface="Times New Roman" panose="02020603050405020304" pitchFamily="18" charset="0"/>
              </a:rPr>
              <a:t>, Ribeirão das Neves</a:t>
            </a:r>
          </a:p>
          <a:p>
            <a:endParaRPr lang="pt-BR" sz="2400" b="1" dirty="0" smtClean="0">
              <a:latin typeface="Gotham Medium" panose="02000604030000020004" pitchFamily="50" charset="0"/>
              <a:ea typeface="Times New Roman" panose="02020603050405020304" pitchFamily="18" charset="0"/>
            </a:endParaRPr>
          </a:p>
          <a:p>
            <a:endParaRPr lang="pt-BR" sz="2400" b="1" dirty="0">
              <a:latin typeface="Gotham Medium" panose="02000604030000020004" pitchFamily="50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7472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0233" y="753228"/>
            <a:ext cx="5148309" cy="1080938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APA VARGEM DAS FLORES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0232" y="2336873"/>
            <a:ext cx="7170831" cy="4035352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pt-BR" dirty="0" smtClean="0">
                <a:latin typeface="Gotham Medium" panose="02000604030000020004" pitchFamily="50" charset="0"/>
              </a:rPr>
              <a:t>ÁREA DE PROTEÇÃO AMBIENTAL (APA) ESTADUAL VARGEM DAS FLORES </a:t>
            </a:r>
          </a:p>
          <a:p>
            <a:pPr>
              <a:lnSpc>
                <a:spcPct val="120000"/>
              </a:lnSpc>
            </a:pPr>
            <a:r>
              <a:rPr lang="pt-BR" dirty="0" smtClean="0">
                <a:latin typeface="Gotham Medium" panose="02000604030000020004" pitchFamily="50" charset="0"/>
              </a:rPr>
              <a:t>UNIDADE DE CONSERVAÇÃO DE USO SUSTENTÁVEL, CRIADA PELA LEI 16.197 DE JUNHO DE 2006</a:t>
            </a:r>
          </a:p>
          <a:p>
            <a:pPr>
              <a:lnSpc>
                <a:spcPct val="120000"/>
              </a:lnSpc>
            </a:pPr>
            <a:r>
              <a:rPr lang="pt-BR" dirty="0" smtClean="0">
                <a:latin typeface="Gotham Medium" panose="02000604030000020004" pitchFamily="50" charset="0"/>
              </a:rPr>
              <a:t>TERRITÓRIO </a:t>
            </a:r>
            <a:r>
              <a:rPr lang="pt-BR" dirty="0" smtClean="0">
                <a:solidFill>
                  <a:srgbClr val="FFC000"/>
                </a:solidFill>
                <a:latin typeface="Gotham Black" panose="02000604040000020004" pitchFamily="50" charset="0"/>
              </a:rPr>
              <a:t>12.263 HA</a:t>
            </a:r>
            <a:r>
              <a:rPr lang="pt-BR" dirty="0" smtClean="0">
                <a:latin typeface="Gotham Medium" panose="02000604030000020004" pitchFamily="50" charset="0"/>
              </a:rPr>
              <a:t>. DESTES, </a:t>
            </a:r>
            <a:r>
              <a:rPr lang="pt-BR" dirty="0" smtClean="0">
                <a:solidFill>
                  <a:srgbClr val="FFC000"/>
                </a:solidFill>
                <a:latin typeface="Gotham Black" panose="02000604040000020004" pitchFamily="50" charset="0"/>
              </a:rPr>
              <a:t>13%</a:t>
            </a:r>
            <a:r>
              <a:rPr lang="pt-BR" dirty="0" smtClean="0">
                <a:latin typeface="Gotham Medium" panose="02000604030000020004" pitchFamily="50" charset="0"/>
              </a:rPr>
              <a:t> INTEGRAM O MUNICÍPIO DE BETIM E </a:t>
            </a:r>
            <a:r>
              <a:rPr lang="pt-BR" dirty="0" smtClean="0">
                <a:solidFill>
                  <a:srgbClr val="FFC000"/>
                </a:solidFill>
                <a:latin typeface="Gotham Black" panose="02000604040000020004" pitchFamily="50" charset="0"/>
              </a:rPr>
              <a:t>87%</a:t>
            </a:r>
            <a:r>
              <a:rPr lang="pt-BR" dirty="0" smtClean="0">
                <a:latin typeface="Gotham Medium" panose="02000604030000020004" pitchFamily="50" charset="0"/>
              </a:rPr>
              <a:t> CONTAGEM. </a:t>
            </a:r>
          </a:p>
          <a:p>
            <a:pPr>
              <a:lnSpc>
                <a:spcPct val="120000"/>
              </a:lnSpc>
            </a:pPr>
            <a:r>
              <a:rPr lang="pt-BR" dirty="0" smtClean="0">
                <a:latin typeface="Gotham Medium" panose="02000604030000020004" pitchFamily="50" charset="0"/>
              </a:rPr>
              <a:t>O TERRITÓRIO DA APA INSERIDO EM CONTAGEM CORRESPONDE A </a:t>
            </a:r>
            <a:r>
              <a:rPr lang="pt-BR" dirty="0" smtClean="0">
                <a:solidFill>
                  <a:srgbClr val="FFC000"/>
                </a:solidFill>
                <a:latin typeface="Gotham Black" panose="02000604040000020004" pitchFamily="50" charset="0"/>
              </a:rPr>
              <a:t>55% </a:t>
            </a:r>
            <a:r>
              <a:rPr lang="pt-BR" dirty="0" smtClean="0">
                <a:latin typeface="Gotham Medium" panose="02000604030000020004" pitchFamily="50" charset="0"/>
              </a:rPr>
              <a:t>DE TODO O TERRITÓRIO MUNICIPAL</a:t>
            </a:r>
          </a:p>
          <a:p>
            <a:pPr>
              <a:lnSpc>
                <a:spcPct val="120000"/>
              </a:lnSpc>
            </a:pPr>
            <a:r>
              <a:rPr lang="pt-BR" dirty="0" smtClean="0">
                <a:latin typeface="Gotham Medium" panose="02000604030000020004" pitchFamily="50" charset="0"/>
              </a:rPr>
              <a:t>RECONHECIDA COMO UNIDADE DE INTERESSE METROPOLITANO NO RELATÓRIO DO PDDI (2011)</a:t>
            </a:r>
          </a:p>
          <a:p>
            <a:pPr>
              <a:lnSpc>
                <a:spcPct val="120000"/>
              </a:lnSpc>
            </a:pPr>
            <a:endParaRPr lang="pt-BR" dirty="0">
              <a:latin typeface="Gotham Medium" panose="02000604030000020004" pitchFamily="50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86" t="10078" r="1404" b="9836"/>
          <a:stretch/>
        </p:blipFill>
        <p:spPr>
          <a:xfrm>
            <a:off x="8022491" y="524629"/>
            <a:ext cx="3984627" cy="4722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CENTRO </a:t>
            </a:r>
            <a:r>
              <a:rPr lang="pt-BR" dirty="0" smtClean="0"/>
              <a:t>DE CAPTAÇÃO E ABASTECIMENTO DE VARGEM DAS FLORES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0232" y="2143125"/>
            <a:ext cx="10587663" cy="4403979"/>
          </a:xfrm>
        </p:spPr>
        <p:txBody>
          <a:bodyPr>
            <a:normAutofit fontScale="77500" lnSpcReduction="20000"/>
          </a:bodyPr>
          <a:lstStyle/>
          <a:p>
            <a:pPr marL="144000">
              <a:lnSpc>
                <a:spcPct val="120000"/>
              </a:lnSpc>
            </a:pPr>
            <a:r>
              <a:rPr lang="pt-BR" altLang="pt-BR" sz="2900" dirty="0" smtClean="0">
                <a:latin typeface="Gotham Medium" panose="02000604030000020004" pitchFamily="50" charset="0"/>
              </a:rPr>
              <a:t>REPRESA ARTIFICIAL COM OPERAÇÕES INICIADAS EM 1973</a:t>
            </a:r>
          </a:p>
          <a:p>
            <a:pPr marL="144000">
              <a:lnSpc>
                <a:spcPct val="120000"/>
              </a:lnSpc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2900" dirty="0" smtClean="0">
                <a:latin typeface="Gotham Medium" panose="02000604030000020004" pitchFamily="50" charset="0"/>
              </a:rPr>
              <a:t>BACIA HIDROGRÁFICA: RIO PARAOPEBA		SUB-BACIA: RIO BETIM</a:t>
            </a:r>
          </a:p>
          <a:p>
            <a:pPr marL="144000">
              <a:lnSpc>
                <a:spcPct val="120000"/>
              </a:lnSpc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2900" dirty="0" smtClean="0">
                <a:latin typeface="Gotham Medium" panose="02000604030000020004" pitchFamily="50" charset="0"/>
              </a:rPr>
              <a:t>VOLUME HÍDRICO DA REPRESA: 40 MILHÕES DE M³ DE ÁGUA</a:t>
            </a:r>
          </a:p>
          <a:p>
            <a:pPr marL="144000">
              <a:lnSpc>
                <a:spcPct val="120000"/>
              </a:lnSpc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2900" dirty="0" smtClean="0">
                <a:latin typeface="Gotham Medium" panose="02000604030000020004" pitchFamily="50" charset="0"/>
              </a:rPr>
              <a:t> PERÍMETRO DA REPRESA: 54 KM</a:t>
            </a:r>
          </a:p>
          <a:p>
            <a:pPr marL="144000">
              <a:lnSpc>
                <a:spcPct val="120000"/>
              </a:lnSpc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2900" dirty="0" smtClean="0">
                <a:latin typeface="Gotham Medium" panose="02000604030000020004" pitchFamily="50" charset="0"/>
              </a:rPr>
              <a:t> PROFUNDIDADE MÁXIMA: 18 M</a:t>
            </a:r>
          </a:p>
          <a:p>
            <a:pPr marL="144000">
              <a:lnSpc>
                <a:spcPct val="120000"/>
              </a:lnSpc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2900" dirty="0" smtClean="0">
                <a:latin typeface="Gotham Medium" panose="02000604030000020004" pitchFamily="50" charset="0"/>
              </a:rPr>
              <a:t>VOLUME MÉDIO DE ÁGUA CAPTADA: 915 L/S</a:t>
            </a:r>
          </a:p>
          <a:p>
            <a:pPr marL="144000">
              <a:lnSpc>
                <a:spcPct val="120000"/>
              </a:lnSpc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2900" dirty="0" smtClean="0">
                <a:latin typeface="Gotham Medium" panose="02000604030000020004" pitchFamily="50" charset="0"/>
              </a:rPr>
              <a:t>CONTRIBUI PARA O ABASTECIMENTO DE: BELO HORIZONTE, BETIM E CONTAGEM 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4871" y="-1084540"/>
            <a:ext cx="12355284" cy="820850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04426" y="1259174"/>
            <a:ext cx="13824853" cy="383748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52046" y="1411574"/>
            <a:ext cx="13824853" cy="383748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99665" y="1339124"/>
            <a:ext cx="13824853" cy="3837482"/>
          </a:xfrm>
          <a:prstGeom prst="rect">
            <a:avLst/>
          </a:prstGeo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00139" y="1753848"/>
            <a:ext cx="10438485" cy="314171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pt-BR" sz="3200" b="1" dirty="0">
                <a:latin typeface="Gotham Black" panose="02000604040000020004" pitchFamily="50" charset="0"/>
              </a:rPr>
              <a:t>O MACROZONEAMENTO PROPOSTO PARA CONTAGEM</a:t>
            </a:r>
            <a:r>
              <a:rPr lang="pt-BR" sz="3200" b="1" dirty="0"/>
              <a:t> CONSTITUI IMPORTANTE INSTRUMENTO PARA REVERTERMOS O </a:t>
            </a:r>
            <a:r>
              <a:rPr lang="pt-BR" sz="3200" b="1" dirty="0">
                <a:latin typeface="Gotham Black" panose="02000604040000020004" pitchFamily="50" charset="0"/>
              </a:rPr>
              <a:t>CICLO HISTÓRICO DE OCUPAÇÕES IRREGULARES</a:t>
            </a:r>
            <a:r>
              <a:rPr lang="pt-BR" sz="3200" b="1" dirty="0"/>
              <a:t>, DESMATAMENTO E DEGRADAÇÃO AMBIENTAL  </a:t>
            </a:r>
            <a:r>
              <a:rPr lang="pt-BR" sz="3200" b="1" dirty="0" smtClean="0"/>
              <a:t>E DOS </a:t>
            </a:r>
            <a:r>
              <a:rPr lang="pt-BR" sz="3200" b="1" dirty="0"/>
              <a:t>RECURSOS </a:t>
            </a:r>
            <a:r>
              <a:rPr lang="pt-BR" sz="3200" b="1" dirty="0" smtClean="0"/>
              <a:t>HÍDRICOS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xmlns="" val="1565922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 descr="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www.PresentationLoad.com"/>
          <p:cNvSpPr>
            <a:spLocks noGrp="1"/>
          </p:cNvSpPr>
          <p:nvPr>
            <p:ph type="title"/>
          </p:nvPr>
        </p:nvSpPr>
        <p:spPr>
          <a:xfrm>
            <a:off x="1044376" y="-1419860"/>
            <a:ext cx="10101664" cy="3741441"/>
          </a:xfrm>
        </p:spPr>
        <p:txBody>
          <a:bodyPr/>
          <a:lstStyle/>
          <a:p>
            <a:r>
              <a:rPr lang="en-US" noProof="1" smtClean="0"/>
              <a:t>VARGEM </a:t>
            </a:r>
            <a:r>
              <a:rPr lang="en-US" noProof="1" smtClean="0"/>
              <a:t>DAS FLORES</a:t>
            </a:r>
            <a:endParaRPr lang="en-US" noProof="1"/>
          </a:p>
        </p:txBody>
      </p:sp>
      <p:sp>
        <p:nvSpPr>
          <p:cNvPr id="5" name="Untertitel 4" descr="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www.PresentationLoad.com"/>
          <p:cNvSpPr>
            <a:spLocks noGrp="1"/>
          </p:cNvSpPr>
          <p:nvPr>
            <p:ph type="body" idx="1"/>
          </p:nvPr>
        </p:nvSpPr>
        <p:spPr>
          <a:xfrm>
            <a:off x="1044375" y="2504461"/>
            <a:ext cx="11053839" cy="2061759"/>
          </a:xfrm>
        </p:spPr>
        <p:txBody>
          <a:bodyPr/>
          <a:lstStyle/>
          <a:p>
            <a:pPr lvl="0"/>
            <a:r>
              <a:rPr lang="pt-BR" noProof="1" smtClean="0">
                <a:solidFill>
                  <a:srgbClr val="FFC000"/>
                </a:solidFill>
              </a:rPr>
              <a:t>BREVE </a:t>
            </a:r>
            <a:r>
              <a:rPr lang="pt-BR" noProof="1">
                <a:solidFill>
                  <a:srgbClr val="FFC000"/>
                </a:solidFill>
              </a:rPr>
              <a:t>CONTEXTUALIZAÇÃO DO ASPECTO SOCIOECONÔMICO DE CONTAGEM</a:t>
            </a:r>
          </a:p>
        </p:txBody>
      </p:sp>
      <p:sp>
        <p:nvSpPr>
          <p:cNvPr id="2" name="Retângulo 1"/>
          <p:cNvSpPr/>
          <p:nvPr/>
        </p:nvSpPr>
        <p:spPr>
          <a:xfrm>
            <a:off x="9033468" y="5926016"/>
            <a:ext cx="3064747" cy="9194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" name="AutoShape 2" descr="Resultado de imagem para IBGE"/>
          <p:cNvSpPr>
            <a:spLocks noChangeAspect="1" noChangeArrowheads="1"/>
          </p:cNvSpPr>
          <p:nvPr/>
        </p:nvSpPr>
        <p:spPr bwMode="auto">
          <a:xfrm>
            <a:off x="155575" y="693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8214" t="23810" r="36875" b="43175"/>
          <a:stretch/>
        </p:blipFill>
        <p:spPr bwMode="auto">
          <a:xfrm>
            <a:off x="10820400" y="5943284"/>
            <a:ext cx="1068055" cy="796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Prefeitura Municipal de Contage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58111" y="6062152"/>
            <a:ext cx="1894818" cy="585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37185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0233" y="796773"/>
            <a:ext cx="5461398" cy="1080938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PROJEÇÃO DA EXPANSÃO DA MANCHA URBANA DA RMBH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0233" y="2336874"/>
            <a:ext cx="4805453" cy="2206552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pt-BR" dirty="0">
                <a:latin typeface="Gotham Medium" panose="02000604030000020004" pitchFamily="50" charset="0"/>
              </a:rPr>
              <a:t>EM 2011 O RELATÓRIO DO PDDI APONTAVA A PROBABILIDADE DE EXPANSÃO DA MANCHA URBANA EM TODO O MUNICÍPIO DE CONTAGEM 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88989" y="781911"/>
            <a:ext cx="4155211" cy="5863494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3" name="Imagem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8356" t="57344" r="38939" b="25834"/>
          <a:stretch/>
        </p:blipFill>
        <p:spPr>
          <a:xfrm>
            <a:off x="5743481" y="1892573"/>
            <a:ext cx="4125278" cy="4312676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4" name="Imagem 1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8407" y="796774"/>
            <a:ext cx="4125793" cy="5835977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" name="Imagem 14"/>
          <p:cNvPicPr/>
          <p:nvPr/>
        </p:nvPicPr>
        <p:blipFill rotWithShape="1">
          <a:blip r:embed="rId3" cstate="print"/>
          <a:srcRect l="41078" t="51562" r="40030" b="34476"/>
          <a:stretch/>
        </p:blipFill>
        <p:spPr bwMode="auto">
          <a:xfrm>
            <a:off x="5755511" y="1892589"/>
            <a:ext cx="4125793" cy="4313364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" name="Espaço Reservado para Conteúdo 2"/>
          <p:cNvSpPr txBox="1">
            <a:spLocks/>
          </p:cNvSpPr>
          <p:nvPr/>
        </p:nvSpPr>
        <p:spPr>
          <a:xfrm>
            <a:off x="680234" y="4827168"/>
            <a:ext cx="4805452" cy="180558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Gotham Book" panose="02000603040000020004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Gotham Book" panose="02000603040000020004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Gotham Book" panose="02000603040000020004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Gotham Book" panose="02000603040000020004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Gotham Book" panose="02000603040000020004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pt-BR" dirty="0" smtClean="0">
                <a:latin typeface="Gotham Medium" panose="02000604030000020004" pitchFamily="50" charset="0"/>
              </a:rPr>
              <a:t>AO MAPEAR AS OCUPAÇÕES IRREGULARES NA RMBH, O RELATÓRIO INDICOU A INEXISTENCIA DE DADOS SOBRE CONTAGEM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924467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Rechteck 176"/>
          <p:cNvSpPr/>
          <p:nvPr/>
        </p:nvSpPr>
        <p:spPr>
          <a:xfrm>
            <a:off x="7349067" y="0"/>
            <a:ext cx="4841346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CaixaDeTexto 3"/>
          <p:cNvSpPr txBox="1"/>
          <p:nvPr/>
        </p:nvSpPr>
        <p:spPr>
          <a:xfrm>
            <a:off x="7360925" y="1106010"/>
            <a:ext cx="4927465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400" dirty="0">
                <a:solidFill>
                  <a:schemeClr val="bg1"/>
                </a:solidFill>
                <a:latin typeface="+mj-lt"/>
              </a:rPr>
              <a:t>Somada à histórica presença humana na região, ocupações irregulares em condições urbanísticas precárias, ocorridas desde a década de 80, tem contribuído para substituir gradativamente a cobertura vegetal nativa  no território da APA . </a:t>
            </a:r>
          </a:p>
        </p:txBody>
      </p:sp>
      <p:pic>
        <p:nvPicPr>
          <p:cNvPr id="16386" name="Picture 2" descr="https://lh6.googleusercontent.com/L7_XYFalNs0ygAxtzQrLn6cUC6VHRCyrIZeinmgDwVc0cRX9N_snbTeBHgyIRc5W4WCg3O18t4sjTkGz2U9ZRN3N5O9HS6lr5Ib33nEW6f78LZ78CtTFi_-PnTQsiGAjSQNqxAKf0yFoqrOCZ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2683" y="285749"/>
            <a:ext cx="6843291" cy="6006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04722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Rechteck 176"/>
          <p:cNvSpPr/>
          <p:nvPr/>
        </p:nvSpPr>
        <p:spPr>
          <a:xfrm>
            <a:off x="7349067" y="0"/>
            <a:ext cx="4841346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7410" name="Picture 2" descr="https://lh5.googleusercontent.com/KuLPaq_LDeBrJkf6UIR-6xFEKHr8Hwl4TvG-J81B0PvHo8xyH788IWCyItrfJ9aytJX3244ckeREe-VESRSb-AM-fVWlWB9UKBS_0KM0PQKA2RuJYpJvz2J4zBQnQICBPhEfQuzyHCWY1Eei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1025" y="406291"/>
            <a:ext cx="6376556" cy="5903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11742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Rechteck 176"/>
          <p:cNvSpPr/>
          <p:nvPr/>
        </p:nvSpPr>
        <p:spPr>
          <a:xfrm>
            <a:off x="7349067" y="0"/>
            <a:ext cx="4841346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8434" name="Picture 2" descr="https://lh5.googleusercontent.com/B2AsYokZ5XOTm36O9us11LND6Og0NmM3zSijUG4n0MgZWMJC8-SDRWcfPDJgOp-Q6LR8JYs0LZjw9JmHxQWCyjkY1ITjXs3lwdmOJknLtxyPDmx5EUSP3gkIU8bxLB7evs7cQ3QpUMq7VucYF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64" y="675368"/>
            <a:ext cx="6914403" cy="5507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83148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Rechteck 176"/>
          <p:cNvSpPr/>
          <p:nvPr/>
        </p:nvSpPr>
        <p:spPr>
          <a:xfrm>
            <a:off x="7295432" y="0"/>
            <a:ext cx="4841346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05741694"/>
              </p:ext>
            </p:extLst>
          </p:nvPr>
        </p:nvGraphicFramePr>
        <p:xfrm>
          <a:off x="7681616" y="2772364"/>
          <a:ext cx="4042297" cy="3704634"/>
        </p:xfrm>
        <a:graphic>
          <a:graphicData uri="http://schemas.openxmlformats.org/drawingml/2006/table">
            <a:tbl>
              <a:tblPr/>
              <a:tblGrid>
                <a:gridCol w="3180824"/>
                <a:gridCol w="861473"/>
              </a:tblGrid>
              <a:tr h="384897"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pt-BR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Ocupações irregulares</a:t>
                      </a:r>
                      <a:endParaRPr lang="pt-BR" sz="36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3025" marR="73025" anchor="ctr">
                    <a:lnL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pt-BR" sz="1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Quant.</a:t>
                      </a:r>
                      <a:endParaRPr lang="pt-BR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3025" marR="73025" anchor="ctr">
                    <a:lnL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4897"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pt-BR" sz="1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Loteamento irregular público</a:t>
                      </a:r>
                      <a:endParaRPr lang="pt-BR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3025" marR="73025" anchor="ctr">
                    <a:lnL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pt-BR" sz="1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5</a:t>
                      </a:r>
                      <a:endParaRPr lang="pt-BR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3025" marR="73025" anchor="ctr">
                    <a:lnL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4897"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pt-BR" sz="1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Vilas e favelas</a:t>
                      </a:r>
                      <a:endParaRPr lang="pt-BR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3025" marR="73025" anchor="ctr">
                    <a:lnL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pt-BR" sz="1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18</a:t>
                      </a:r>
                      <a:endParaRPr lang="pt-BR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3025" marR="73025" anchor="ctr">
                    <a:lnL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4897"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pt-BR" sz="1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Loteamento irregular</a:t>
                      </a:r>
                      <a:endParaRPr lang="pt-BR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3025" marR="73025" anchor="ctr">
                    <a:lnL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pt-BR" sz="1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10</a:t>
                      </a:r>
                      <a:endParaRPr lang="pt-BR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3025" marR="73025" anchor="ctr">
                    <a:lnL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4897"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pt-BR" sz="1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Loteamento clandestino</a:t>
                      </a:r>
                      <a:endParaRPr lang="pt-BR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3025" marR="73025" anchor="ctr">
                    <a:lnL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pt-BR" sz="1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13</a:t>
                      </a:r>
                      <a:endParaRPr lang="pt-BR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3025" marR="73025" anchor="ctr">
                    <a:lnL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4897"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pt-BR" sz="1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Desmembramento irregular</a:t>
                      </a:r>
                      <a:endParaRPr lang="pt-BR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3025" marR="73025" anchor="ctr">
                    <a:lnL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pt-BR" sz="1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14</a:t>
                      </a:r>
                      <a:endParaRPr lang="pt-BR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3025" marR="73025" anchor="ctr">
                    <a:lnL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5458"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pt-BR" sz="1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Desmembramento clandestino irregular</a:t>
                      </a:r>
                      <a:endParaRPr lang="pt-BR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3025" marR="73025" anchor="ctr">
                    <a:lnL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pt-BR" sz="1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01</a:t>
                      </a:r>
                      <a:endParaRPr lang="pt-BR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3025" marR="73025" anchor="ctr">
                    <a:lnL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4897"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pt-BR" sz="1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Desdobro irregular</a:t>
                      </a:r>
                      <a:endParaRPr lang="pt-BR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3025" marR="73025" anchor="ctr">
                    <a:lnL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pt-BR" sz="16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01</a:t>
                      </a:r>
                      <a:endParaRPr lang="pt-BR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3025" marR="73025" anchor="ctr">
                    <a:lnL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4897"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pt-BR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TOTAL</a:t>
                      </a:r>
                      <a:endParaRPr lang="pt-BR" sz="36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3025" marR="73025" anchor="ctr">
                    <a:lnL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pt-BR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62</a:t>
                      </a:r>
                      <a:endParaRPr lang="pt-BR" sz="36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3025" marR="73025" anchor="ctr">
                    <a:lnL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3A17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7349067" y="395151"/>
            <a:ext cx="4734076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As tipologias das </a:t>
            </a:r>
            <a:r>
              <a:rPr kumimoji="0" lang="pt-BR" sz="2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ocupações irregulares</a:t>
            </a:r>
            <a:r>
              <a:rPr kumimoji="0" lang="pt-BR" sz="2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que se consolidaram na APA Vargem das Flores variam de invasões individuais a loteamentos privados e públicos, totalizando </a:t>
            </a:r>
            <a:r>
              <a:rPr kumimoji="0" lang="pt-BR" sz="2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62 áreas</a:t>
            </a:r>
          </a:p>
        </p:txBody>
      </p:sp>
      <p:pic>
        <p:nvPicPr>
          <p:cNvPr id="14340" name="Picture 4" descr="https://lh6.googleusercontent.com/HkLdYDLntsFlktbdLXDDhO-RVDu0GeSAWGTP0aod8w7hv356PzIl_LTlUNZLhHUlch-Wwe__CN9xtUhkCU26v37WpbCKa8gRu0jYIq4NuVrXVDNmQ6hk3WMK3N_Z8srp6OIv-OsWBa1IFtVk3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686" y="273049"/>
            <a:ext cx="6648982" cy="5997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457198" y="566053"/>
            <a:ext cx="17427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2016</a:t>
            </a:r>
            <a:endParaRPr lang="pt-BR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3589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Rechteck 176"/>
          <p:cNvSpPr/>
          <p:nvPr/>
        </p:nvSpPr>
        <p:spPr>
          <a:xfrm>
            <a:off x="7295432" y="0"/>
            <a:ext cx="4841346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7402702" y="621893"/>
            <a:ext cx="4734076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r>
              <a:rPr lang="pt-BR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 área total do município é de 195,27 Km2 e a APA de Vargem das Flores compreende 55% deste território havendo, aproximadamente, </a:t>
            </a:r>
            <a:r>
              <a:rPr lang="pt-BR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162.846 habitantes dentro do seu limite</a:t>
            </a:r>
            <a:r>
              <a:rPr lang="pt-BR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enquanto 491.154 habitantes (75% da população total) vivem nos 45% restantes do município. </a:t>
            </a:r>
          </a:p>
        </p:txBody>
      </p:sp>
      <p:pic>
        <p:nvPicPr>
          <p:cNvPr id="14340" name="Picture 4" descr="https://lh6.googleusercontent.com/HkLdYDLntsFlktbdLXDDhO-RVDu0GeSAWGTP0aod8w7hv356PzIl_LTlUNZLhHUlch-Wwe__CN9xtUhkCU26v37WpbCKa8gRu0jYIq4NuVrXVDNmQ6hk3WMK3N_Z8srp6OIv-OsWBa1IFtVk3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686" y="273049"/>
            <a:ext cx="6648982" cy="5997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457198" y="566053"/>
            <a:ext cx="17427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2016</a:t>
            </a:r>
            <a:endParaRPr lang="pt-BR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5464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C:\Users\Thiago\Google Drive\MACROZONEAMENTO\MAPAS JPG _ PDF\Mapas prontos\Hipsometria.jpg"/>
          <p:cNvPicPr/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94" y="0"/>
            <a:ext cx="6125683" cy="5984240"/>
          </a:xfrm>
          <a:prstGeom prst="rect">
            <a:avLst/>
          </a:prstGeom>
        </p:spPr>
      </p:pic>
      <p:pic>
        <p:nvPicPr>
          <p:cNvPr id="5" name="image55.jpg"/>
          <p:cNvPicPr/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126478" y="0"/>
            <a:ext cx="5983620" cy="598424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758542" y="6001286"/>
            <a:ext cx="23786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i="1" dirty="0"/>
              <a:t>Para cotas acima de 900m</a:t>
            </a:r>
          </a:p>
        </p:txBody>
      </p:sp>
    </p:spTree>
    <p:extLst>
      <p:ext uri="{BB962C8B-B14F-4D97-AF65-F5344CB8AC3E}">
        <p14:creationId xmlns="" xmlns:p14="http://schemas.microsoft.com/office/powerpoint/2010/main" val="20150207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275" y="0"/>
            <a:ext cx="6652347" cy="6897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778" r="68503" b="34792"/>
          <a:stretch/>
        </p:blipFill>
        <p:spPr bwMode="auto">
          <a:xfrm>
            <a:off x="794" y="2"/>
            <a:ext cx="2320261" cy="2572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818" r="16103" b="23050"/>
          <a:stretch/>
        </p:blipFill>
        <p:spPr bwMode="auto">
          <a:xfrm>
            <a:off x="794" y="3019583"/>
            <a:ext cx="3961884" cy="1610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19205" y="5933440"/>
            <a:ext cx="1198724" cy="230832"/>
          </a:xfrm>
          <a:prstGeom prst="rect">
            <a:avLst/>
          </a:prstGeom>
          <a:solidFill>
            <a:srgbClr val="F3F3F3"/>
          </a:solidFill>
        </p:spPr>
        <p:txBody>
          <a:bodyPr wrap="square" rtlCol="0">
            <a:spAutoFit/>
          </a:bodyPr>
          <a:lstStyle/>
          <a:p>
            <a:r>
              <a:rPr lang="pt-BR" sz="900" dirty="0" err="1"/>
              <a:t>Crepani</a:t>
            </a:r>
            <a:r>
              <a:rPr lang="pt-BR" sz="900" dirty="0"/>
              <a:t> et al. (2001) 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798" r="9567" b="34042"/>
          <a:stretch/>
        </p:blipFill>
        <p:spPr bwMode="auto">
          <a:xfrm>
            <a:off x="794" y="4629626"/>
            <a:ext cx="3961884" cy="1141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0606314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778" r="68503" b="34792"/>
          <a:stretch/>
        </p:blipFill>
        <p:spPr bwMode="auto">
          <a:xfrm>
            <a:off x="794" y="2"/>
            <a:ext cx="2320261" cy="2572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398" r="19543" b="15498"/>
          <a:stretch/>
        </p:blipFill>
        <p:spPr bwMode="auto">
          <a:xfrm>
            <a:off x="8926700" y="3072576"/>
            <a:ext cx="3240905" cy="238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055" y="0"/>
            <a:ext cx="660564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2950574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Rechteck 176"/>
          <p:cNvSpPr/>
          <p:nvPr/>
        </p:nvSpPr>
        <p:spPr>
          <a:xfrm>
            <a:off x="7348904" y="0"/>
            <a:ext cx="4840716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CaixaDeTexto 2"/>
          <p:cNvSpPr txBox="1"/>
          <p:nvPr/>
        </p:nvSpPr>
        <p:spPr>
          <a:xfrm>
            <a:off x="7386152" y="33146"/>
            <a:ext cx="479489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Áreas Prioritárias para Conservação</a:t>
            </a:r>
            <a:endParaRPr lang="pt-BR" b="1" dirty="0">
              <a:solidFill>
                <a:schemeClr val="bg1"/>
              </a:solidFill>
            </a:endParaRPr>
          </a:p>
          <a:p>
            <a:r>
              <a:rPr lang="pt-BR" dirty="0">
                <a:solidFill>
                  <a:schemeClr val="bg1"/>
                </a:solidFill>
              </a:rPr>
              <a:t>Variáveis:</a:t>
            </a:r>
          </a:p>
          <a:p>
            <a:r>
              <a:rPr lang="pt-BR" i="1" dirty="0">
                <a:solidFill>
                  <a:schemeClr val="bg1"/>
                </a:solidFill>
              </a:rPr>
              <a:t>Vulnerabilidade ambiental</a:t>
            </a:r>
          </a:p>
          <a:p>
            <a:r>
              <a:rPr lang="pt-BR" i="1" dirty="0">
                <a:solidFill>
                  <a:schemeClr val="bg1"/>
                </a:solidFill>
              </a:rPr>
              <a:t>Áreas de recarga</a:t>
            </a:r>
          </a:p>
          <a:p>
            <a:r>
              <a:rPr lang="pt-BR" i="1" dirty="0">
                <a:solidFill>
                  <a:schemeClr val="bg1"/>
                </a:solidFill>
              </a:rPr>
              <a:t>Uso do solo e cobertura vegetal</a:t>
            </a:r>
          </a:p>
          <a:p>
            <a:endParaRPr lang="pt-BR" dirty="0">
              <a:solidFill>
                <a:schemeClr val="bg1"/>
              </a:solidFill>
            </a:endParaRPr>
          </a:p>
          <a:p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334" r="16963" b="10585"/>
          <a:stretch/>
        </p:blipFill>
        <p:spPr bwMode="auto">
          <a:xfrm>
            <a:off x="1016662" y="597853"/>
            <a:ext cx="4754261" cy="4731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54761" y="5313680"/>
            <a:ext cx="69383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600" b="1" i="1" dirty="0"/>
              <a:t>O somatório das variáveis usadas corresponde à prioridade de conservação, que variou entre 0 e 12 pontos, onde os valores próximos a 0 são as áreas de menor prioridade para conservação e para os valores próximos à 12 são as áreas mais prioritárias para conservação. Foram desconsideradas da pontuação as áreas urbanas, propriedades rurais e mineração (valor 0), por se tratar de áreas já antrópicas já consolidadas e de difícil reversão.</a:t>
            </a:r>
          </a:p>
        </p:txBody>
      </p:sp>
      <p:pic>
        <p:nvPicPr>
          <p:cNvPr id="8" name="Imagem 7" descr="C:\Users\Thiago\Google Drive\MACROZONEAMENTO\MAPAS JPG _ PDF\Mapas-TM\prioridades.jpg"/>
          <p:cNvPicPr/>
          <p:nvPr/>
        </p:nvPicPr>
        <p:blipFill>
          <a:blip r:embed="rId3" cstate="print"/>
          <a:stretch>
            <a:fillRect/>
          </a:stretch>
        </p:blipFill>
        <p:spPr bwMode="auto">
          <a:xfrm>
            <a:off x="7340332" y="1656080"/>
            <a:ext cx="4840716" cy="521208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006503" y="223522"/>
            <a:ext cx="639996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Parâmetros usados para hierarquizar as áreas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24075962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 descr="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www.PresentationLoad.com"/>
          <p:cNvSpPr>
            <a:spLocks noGrp="1"/>
          </p:cNvSpPr>
          <p:nvPr>
            <p:ph type="title"/>
          </p:nvPr>
        </p:nvSpPr>
        <p:spPr>
          <a:xfrm>
            <a:off x="1045034" y="-1419860"/>
            <a:ext cx="10100349" cy="3741441"/>
          </a:xfrm>
        </p:spPr>
        <p:txBody>
          <a:bodyPr/>
          <a:lstStyle/>
          <a:p>
            <a:r>
              <a:rPr lang="en-US" noProof="1" smtClean="0"/>
              <a:t>APA VARGEM DAS FLORES</a:t>
            </a:r>
            <a:endParaRPr lang="en-US" noProof="1"/>
          </a:p>
        </p:txBody>
      </p:sp>
      <p:sp>
        <p:nvSpPr>
          <p:cNvPr id="5" name="Untertitel 4" descr="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www.PresentationLoad.com"/>
          <p:cNvSpPr>
            <a:spLocks noGrp="1"/>
          </p:cNvSpPr>
          <p:nvPr>
            <p:ph type="body" idx="1"/>
          </p:nvPr>
        </p:nvSpPr>
        <p:spPr>
          <a:xfrm>
            <a:off x="1045034" y="2504463"/>
            <a:ext cx="10100349" cy="2061759"/>
          </a:xfrm>
        </p:spPr>
        <p:txBody>
          <a:bodyPr/>
          <a:lstStyle/>
          <a:p>
            <a:pPr lvl="0"/>
            <a:r>
              <a:rPr lang="pt-BR" noProof="1" smtClean="0">
                <a:solidFill>
                  <a:srgbClr val="FFC000"/>
                </a:solidFill>
              </a:rPr>
              <a:t>Análise comparativa entre propostas de macrozoneamento</a:t>
            </a:r>
            <a:endParaRPr lang="de-DE" noProof="1">
              <a:solidFill>
                <a:srgbClr val="FFC000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9033088" y="5926016"/>
            <a:ext cx="3064348" cy="9194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" name="AutoShape 2" descr="Resultado de imagem para IBGE"/>
          <p:cNvSpPr>
            <a:spLocks noChangeAspect="1" noChangeArrowheads="1"/>
          </p:cNvSpPr>
          <p:nvPr/>
        </p:nvSpPr>
        <p:spPr bwMode="auto">
          <a:xfrm>
            <a:off x="156349" y="693739"/>
            <a:ext cx="30476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8214" t="23810" r="36875" b="43175"/>
          <a:stretch/>
        </p:blipFill>
        <p:spPr bwMode="auto">
          <a:xfrm>
            <a:off x="10819787" y="5943286"/>
            <a:ext cx="1067916" cy="796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Prefeitura Municipal de Contage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7765" y="6062152"/>
            <a:ext cx="1894571" cy="5853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412993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033088" y="5926016"/>
            <a:ext cx="3064348" cy="9194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" name="AutoShape 2" descr="Resultado de imagem para IBGE"/>
          <p:cNvSpPr>
            <a:spLocks noChangeAspect="1" noChangeArrowheads="1"/>
          </p:cNvSpPr>
          <p:nvPr/>
        </p:nvSpPr>
        <p:spPr bwMode="auto">
          <a:xfrm>
            <a:off x="156349" y="693739"/>
            <a:ext cx="30476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8214" t="23810" r="36875" b="43175"/>
          <a:stretch/>
        </p:blipFill>
        <p:spPr bwMode="auto">
          <a:xfrm>
            <a:off x="10819787" y="5943286"/>
            <a:ext cx="1067916" cy="796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Prefeitura Municipal de Contage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7765" y="6062152"/>
            <a:ext cx="1894571" cy="5853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" y="448"/>
            <a:ext cx="12188826" cy="6857107"/>
          </a:xfrm>
          <a:prstGeom prst="rect">
            <a:avLst/>
          </a:prstGeom>
        </p:spPr>
      </p:pic>
      <p:sp>
        <p:nvSpPr>
          <p:cNvPr id="13" name="AutoShape 2" descr="Resultado de imagem para IBGE"/>
          <p:cNvSpPr>
            <a:spLocks noChangeAspect="1" noChangeArrowheads="1"/>
          </p:cNvSpPr>
          <p:nvPr/>
        </p:nvSpPr>
        <p:spPr bwMode="auto">
          <a:xfrm>
            <a:off x="7031039" y="541339"/>
            <a:ext cx="30476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4" name="Texto Explicativo 1 13"/>
          <p:cNvSpPr/>
          <p:nvPr/>
        </p:nvSpPr>
        <p:spPr>
          <a:xfrm>
            <a:off x="7629348" y="508690"/>
            <a:ext cx="457140" cy="483577"/>
          </a:xfrm>
          <a:prstGeom prst="borderCallout1">
            <a:avLst>
              <a:gd name="adj1" fmla="val 242387"/>
              <a:gd name="adj2" fmla="val 230129"/>
              <a:gd name="adj3" fmla="val 116136"/>
              <a:gd name="adj4" fmla="val 53975"/>
            </a:avLst>
          </a:prstGeom>
          <a:ln w="285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1</a:t>
            </a:r>
          </a:p>
        </p:txBody>
      </p:sp>
      <p:sp>
        <p:nvSpPr>
          <p:cNvPr id="15" name="Texto Explicativo 1 14"/>
          <p:cNvSpPr/>
          <p:nvPr/>
        </p:nvSpPr>
        <p:spPr>
          <a:xfrm>
            <a:off x="11201490" y="693739"/>
            <a:ext cx="457140" cy="483577"/>
          </a:xfrm>
          <a:prstGeom prst="borderCallout1">
            <a:avLst>
              <a:gd name="adj1" fmla="val 278751"/>
              <a:gd name="adj2" fmla="val -54486"/>
              <a:gd name="adj3" fmla="val 116136"/>
              <a:gd name="adj4" fmla="val 53975"/>
            </a:avLst>
          </a:prstGeom>
          <a:ln w="285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2</a:t>
            </a:r>
          </a:p>
        </p:txBody>
      </p:sp>
      <p:sp>
        <p:nvSpPr>
          <p:cNvPr id="16" name="Texto Explicativo 1 15"/>
          <p:cNvSpPr/>
          <p:nvPr/>
        </p:nvSpPr>
        <p:spPr>
          <a:xfrm>
            <a:off x="10536292" y="25113"/>
            <a:ext cx="457140" cy="483577"/>
          </a:xfrm>
          <a:prstGeom prst="borderCallout1">
            <a:avLst>
              <a:gd name="adj1" fmla="val 315115"/>
              <a:gd name="adj2" fmla="val -46794"/>
              <a:gd name="adj3" fmla="val 116136"/>
              <a:gd name="adj4" fmla="val 53975"/>
            </a:avLst>
          </a:prstGeom>
          <a:ln w="285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3</a:t>
            </a:r>
          </a:p>
        </p:txBody>
      </p:sp>
      <p:sp>
        <p:nvSpPr>
          <p:cNvPr id="17" name="Texto Explicativo 1 16"/>
          <p:cNvSpPr/>
          <p:nvPr/>
        </p:nvSpPr>
        <p:spPr>
          <a:xfrm>
            <a:off x="7413520" y="2434307"/>
            <a:ext cx="457140" cy="483577"/>
          </a:xfrm>
          <a:prstGeom prst="borderCallout1">
            <a:avLst>
              <a:gd name="adj1" fmla="val -48522"/>
              <a:gd name="adj2" fmla="val 312821"/>
              <a:gd name="adj3" fmla="val 52500"/>
              <a:gd name="adj4" fmla="val 119360"/>
            </a:avLst>
          </a:prstGeom>
          <a:ln w="285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4</a:t>
            </a:r>
          </a:p>
        </p:txBody>
      </p:sp>
      <p:cxnSp>
        <p:nvCxnSpPr>
          <p:cNvPr id="12" name="Conector reto 11"/>
          <p:cNvCxnSpPr/>
          <p:nvPr/>
        </p:nvCxnSpPr>
        <p:spPr>
          <a:xfrm flipH="1">
            <a:off x="10993433" y="1274885"/>
            <a:ext cx="506203" cy="1441938"/>
          </a:xfrm>
          <a:prstGeom prst="line">
            <a:avLst/>
          </a:prstGeom>
          <a:ln w="28575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2480256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108" t="4841" r="39632" b="24910"/>
          <a:stretch/>
        </p:blipFill>
        <p:spPr bwMode="auto">
          <a:xfrm>
            <a:off x="3791725" y="10160"/>
            <a:ext cx="3057762" cy="4053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Imagem 2" descr="C:\Users\Thiago\Google Drive\MACROZONEAMENTO\MAPAS JPG _ PDF\Mapas prontos\OcupaçãoxZona Rural e Urbana.jpg"/>
          <p:cNvPicPr/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53173" y="1"/>
            <a:ext cx="3638552" cy="3738245"/>
          </a:xfrm>
          <a:prstGeom prst="rect">
            <a:avLst/>
          </a:prstGeom>
        </p:spPr>
      </p:pic>
      <p:pic>
        <p:nvPicPr>
          <p:cNvPr id="4" name="image60.jpg" descr="C:\Users\Ewerton\AppData\Local\Microsoft\Windows\INetCache\Content.Word\Empreendimentos.jpg"/>
          <p:cNvPicPr/>
          <p:nvPr/>
        </p:nvPicPr>
        <p:blipFill>
          <a:blip r:embed="rId4" cstate="print"/>
          <a:stretch>
            <a:fillRect/>
          </a:stretch>
        </p:blipFill>
        <p:spPr bwMode="auto">
          <a:xfrm>
            <a:off x="6849487" y="-1"/>
            <a:ext cx="5340133" cy="3738245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396574" y="3758566"/>
            <a:ext cx="36455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/>
              <a:t>Distribuição de 176 indústrias (SEDECON, 2017)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773862" y="60326"/>
            <a:ext cx="31526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/>
              <a:t>Ocupações Irregulares (Contagem, 2013)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095" b="9414"/>
          <a:stretch/>
        </p:blipFill>
        <p:spPr bwMode="auto">
          <a:xfrm>
            <a:off x="8574719" y="4066344"/>
            <a:ext cx="3182937" cy="2801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891569" y="3759200"/>
            <a:ext cx="2957920" cy="30931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300" i="1" dirty="0"/>
              <a:t>A área total do município é de 195,27 Km</a:t>
            </a:r>
            <a:r>
              <a:rPr lang="pt-BR" sz="1300" i="1" baseline="30000" dirty="0"/>
              <a:t>2</a:t>
            </a:r>
            <a:r>
              <a:rPr lang="pt-BR" sz="1300" i="1" dirty="0"/>
              <a:t> e a APA de Vargem das Flores compreende 55% deste território havendo, aproximadamente, 162.846 habitantes dentro do seu limite, enquanto 491.154 habitantes (75% da população total) vivem nos 45% restantes do município.</a:t>
            </a:r>
          </a:p>
          <a:p>
            <a:pPr algn="ctr"/>
            <a:r>
              <a:rPr lang="pt-BR" sz="1300" i="1" dirty="0"/>
              <a:t> Segundo o Censo (IBGE) existem em Contagem </a:t>
            </a:r>
            <a:r>
              <a:rPr lang="pt-BR" sz="1300" b="1" i="1" dirty="0"/>
              <a:t>45 aglomerados subnormais e 7 deles estão situados em Nova Contagem</a:t>
            </a:r>
            <a:r>
              <a:rPr lang="pt-BR" sz="1300" i="1" dirty="0"/>
              <a:t>: Vila Estaleiro, Vila Renascer, Vila Bastilha, Vila </a:t>
            </a:r>
            <a:r>
              <a:rPr lang="pt-BR" sz="1300" i="1" dirty="0" err="1"/>
              <a:t>Soledad</a:t>
            </a:r>
            <a:r>
              <a:rPr lang="pt-BR" sz="1300" i="1" dirty="0"/>
              <a:t> ou Rato Molhado, Vila Formosa, Nova Esperança e </a:t>
            </a:r>
            <a:r>
              <a:rPr lang="pt-BR" sz="1300" i="1" dirty="0" err="1"/>
              <a:t>Ypê</a:t>
            </a:r>
            <a:r>
              <a:rPr lang="pt-BR" sz="1300" i="1" dirty="0"/>
              <a:t> Amarelo.</a:t>
            </a:r>
          </a:p>
        </p:txBody>
      </p:sp>
    </p:spTree>
    <p:extLst>
      <p:ext uri="{BB962C8B-B14F-4D97-AF65-F5344CB8AC3E}">
        <p14:creationId xmlns="" xmlns:p14="http://schemas.microsoft.com/office/powerpoint/2010/main" val="22999941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 descr="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www.PresentationLoad.com"/>
          <p:cNvSpPr>
            <a:spLocks noGrp="1"/>
          </p:cNvSpPr>
          <p:nvPr>
            <p:ph type="title"/>
          </p:nvPr>
        </p:nvSpPr>
        <p:spPr>
          <a:xfrm>
            <a:off x="1045034" y="-1419860"/>
            <a:ext cx="10100349" cy="3741441"/>
          </a:xfrm>
        </p:spPr>
        <p:txBody>
          <a:bodyPr/>
          <a:lstStyle/>
          <a:p>
            <a:r>
              <a:rPr lang="en-US" noProof="1" smtClean="0"/>
              <a:t>APA VARGEM DAS FLORES</a:t>
            </a:r>
            <a:endParaRPr lang="en-US" noProof="1"/>
          </a:p>
        </p:txBody>
      </p:sp>
      <p:sp>
        <p:nvSpPr>
          <p:cNvPr id="5" name="Untertitel 4" descr="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www.PresentationLoad.com"/>
          <p:cNvSpPr>
            <a:spLocks noGrp="1"/>
          </p:cNvSpPr>
          <p:nvPr>
            <p:ph type="body" idx="1"/>
          </p:nvPr>
        </p:nvSpPr>
        <p:spPr>
          <a:xfrm>
            <a:off x="1045034" y="2504463"/>
            <a:ext cx="10100349" cy="2061759"/>
          </a:xfrm>
        </p:spPr>
        <p:txBody>
          <a:bodyPr/>
          <a:lstStyle/>
          <a:p>
            <a:pPr lvl="0"/>
            <a:r>
              <a:rPr lang="de-DE" noProof="1" smtClean="0">
                <a:solidFill>
                  <a:srgbClr val="FFC000"/>
                </a:solidFill>
              </a:rPr>
              <a:t>CONTEXTUALIZAÇÃO</a:t>
            </a:r>
            <a:endParaRPr lang="en-US" sz="3200" noProof="1">
              <a:solidFill>
                <a:srgbClr val="FFC000"/>
              </a:solidFill>
              <a:cs typeface="Arial" panose="020B060402020202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9033088" y="5926016"/>
            <a:ext cx="3064348" cy="9194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" name="AutoShape 2" descr="Resultado de imagem para IBGE"/>
          <p:cNvSpPr>
            <a:spLocks noChangeAspect="1" noChangeArrowheads="1"/>
          </p:cNvSpPr>
          <p:nvPr/>
        </p:nvSpPr>
        <p:spPr bwMode="auto">
          <a:xfrm>
            <a:off x="156349" y="693739"/>
            <a:ext cx="30476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8214" t="23810" r="36875" b="43175"/>
          <a:stretch/>
        </p:blipFill>
        <p:spPr bwMode="auto">
          <a:xfrm>
            <a:off x="10819787" y="5943286"/>
            <a:ext cx="1067916" cy="796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Prefeitura Municipal de Contage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7765" y="6062152"/>
            <a:ext cx="1894571" cy="5853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2"/>
            <a:ext cx="12189619" cy="6857553"/>
          </a:xfrm>
          <a:prstGeom prst="rect">
            <a:avLst/>
          </a:prstGeom>
        </p:spPr>
      </p:pic>
      <p:sp>
        <p:nvSpPr>
          <p:cNvPr id="8" name="Texto Explicativo 1 7"/>
          <p:cNvSpPr/>
          <p:nvPr/>
        </p:nvSpPr>
        <p:spPr>
          <a:xfrm>
            <a:off x="754658" y="661090"/>
            <a:ext cx="457140" cy="483577"/>
          </a:xfrm>
          <a:prstGeom prst="borderCallout1">
            <a:avLst>
              <a:gd name="adj1" fmla="val 242387"/>
              <a:gd name="adj2" fmla="val 230129"/>
              <a:gd name="adj3" fmla="val 116136"/>
              <a:gd name="adj4" fmla="val 53975"/>
            </a:avLst>
          </a:prstGeom>
          <a:ln w="285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1</a:t>
            </a:r>
          </a:p>
        </p:txBody>
      </p:sp>
      <p:sp>
        <p:nvSpPr>
          <p:cNvPr id="11" name="Texto Explicativo 1 10"/>
          <p:cNvSpPr/>
          <p:nvPr/>
        </p:nvSpPr>
        <p:spPr>
          <a:xfrm>
            <a:off x="4326800" y="846139"/>
            <a:ext cx="457140" cy="483577"/>
          </a:xfrm>
          <a:prstGeom prst="borderCallout1">
            <a:avLst>
              <a:gd name="adj1" fmla="val 287842"/>
              <a:gd name="adj2" fmla="val 8975"/>
              <a:gd name="adj3" fmla="val 116136"/>
              <a:gd name="adj4" fmla="val 53975"/>
            </a:avLst>
          </a:prstGeom>
          <a:ln w="285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2</a:t>
            </a:r>
          </a:p>
        </p:txBody>
      </p:sp>
      <p:sp>
        <p:nvSpPr>
          <p:cNvPr id="12" name="Texto Explicativo 1 11"/>
          <p:cNvSpPr/>
          <p:nvPr/>
        </p:nvSpPr>
        <p:spPr>
          <a:xfrm>
            <a:off x="3661602" y="177513"/>
            <a:ext cx="457140" cy="483577"/>
          </a:xfrm>
          <a:prstGeom prst="borderCallout1">
            <a:avLst>
              <a:gd name="adj1" fmla="val 276933"/>
              <a:gd name="adj2" fmla="val -35256"/>
              <a:gd name="adj3" fmla="val 116136"/>
              <a:gd name="adj4" fmla="val 53975"/>
            </a:avLst>
          </a:prstGeom>
          <a:ln w="285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3</a:t>
            </a:r>
          </a:p>
        </p:txBody>
      </p:sp>
      <p:sp>
        <p:nvSpPr>
          <p:cNvPr id="13" name="Texto Explicativo 1 12"/>
          <p:cNvSpPr/>
          <p:nvPr/>
        </p:nvSpPr>
        <p:spPr>
          <a:xfrm>
            <a:off x="538830" y="2586707"/>
            <a:ext cx="457140" cy="483577"/>
          </a:xfrm>
          <a:prstGeom prst="borderCallout1">
            <a:avLst>
              <a:gd name="adj1" fmla="val -48522"/>
              <a:gd name="adj2" fmla="val 312821"/>
              <a:gd name="adj3" fmla="val 52500"/>
              <a:gd name="adj4" fmla="val 119360"/>
            </a:avLst>
          </a:prstGeom>
          <a:ln w="285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4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53577" y="2175853"/>
            <a:ext cx="12188826" cy="685710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040549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Rechteck 176"/>
          <p:cNvSpPr/>
          <p:nvPr/>
        </p:nvSpPr>
        <p:spPr>
          <a:xfrm>
            <a:off x="5912730" y="0"/>
            <a:ext cx="6276891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CaixaDeTexto 11"/>
          <p:cNvSpPr txBox="1"/>
          <p:nvPr/>
        </p:nvSpPr>
        <p:spPr>
          <a:xfrm>
            <a:off x="6163401" y="-15243"/>
            <a:ext cx="602622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2400" dirty="0">
                <a:solidFill>
                  <a:schemeClr val="bg1"/>
                </a:solidFill>
              </a:rPr>
              <a:t>Áreas de Preservação Permanente – APP</a:t>
            </a:r>
          </a:p>
          <a:p>
            <a:pPr fontAlgn="base"/>
            <a:endParaRPr lang="pt-BR" sz="2400" dirty="0">
              <a:solidFill>
                <a:schemeClr val="bg1"/>
              </a:solidFill>
            </a:endParaRP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bg1"/>
                </a:solidFill>
              </a:rPr>
              <a:t> Maioria das drenagens são talvegues secos (só tem água na época de chuva)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endParaRPr lang="pt-BR" sz="2400" dirty="0">
              <a:solidFill>
                <a:schemeClr val="bg1"/>
              </a:solidFill>
            </a:endParaRP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bg1"/>
                </a:solidFill>
              </a:rPr>
              <a:t>Mesmo assim, as áreas definidas como ZP-1 extrapolam consideravelmente as </a:t>
            </a:r>
            <a:r>
              <a:rPr lang="pt-BR" sz="2400" dirty="0" err="1">
                <a:solidFill>
                  <a:schemeClr val="bg1"/>
                </a:solidFill>
              </a:rPr>
              <a:t>APP’s</a:t>
            </a:r>
            <a:endParaRPr lang="pt-BR" sz="2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pt-BR" sz="2400" b="1" dirty="0">
                <a:solidFill>
                  <a:schemeClr val="bg1"/>
                </a:solidFill>
                <a:latin typeface="+mj-lt"/>
              </a:rPr>
              <a:t>	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569"/>
          <a:stretch/>
        </p:blipFill>
        <p:spPr>
          <a:xfrm>
            <a:off x="9587" y="-15243"/>
            <a:ext cx="5903145" cy="685710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706911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Rechteck 176"/>
          <p:cNvSpPr/>
          <p:nvPr/>
        </p:nvSpPr>
        <p:spPr>
          <a:xfrm>
            <a:off x="6163401" y="0"/>
            <a:ext cx="602622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9437"/>
          <a:stretch/>
        </p:blipFill>
        <p:spPr>
          <a:xfrm>
            <a:off x="2" y="2"/>
            <a:ext cx="6163398" cy="6857553"/>
          </a:xfrm>
          <a:prstGeom prst="rect">
            <a:avLst/>
          </a:prstGeom>
        </p:spPr>
      </p:pic>
      <p:graphicFrame>
        <p:nvGraphicFramePr>
          <p:cNvPr id="9" name="Tabela 8"/>
          <p:cNvGraphicFramePr>
            <a:graphicFrameLocks noGrp="1"/>
          </p:cNvGraphicFramePr>
          <p:nvPr>
            <p:extLst/>
          </p:nvPr>
        </p:nvGraphicFramePr>
        <p:xfrm>
          <a:off x="6583117" y="2206874"/>
          <a:ext cx="5186787" cy="2945623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750143">
                  <a:extLst>
                    <a:ext uri="{9D8B030D-6E8A-4147-A177-3AD203B41FA5}">
                      <a16:colId xmlns="" xmlns:a16="http://schemas.microsoft.com/office/drawing/2014/main" val="3027974114"/>
                    </a:ext>
                  </a:extLst>
                </a:gridCol>
                <a:gridCol w="859161">
                  <a:extLst>
                    <a:ext uri="{9D8B030D-6E8A-4147-A177-3AD203B41FA5}">
                      <a16:colId xmlns="" xmlns:a16="http://schemas.microsoft.com/office/drawing/2014/main" val="1376680826"/>
                    </a:ext>
                  </a:extLst>
                </a:gridCol>
                <a:gridCol w="859161">
                  <a:extLst>
                    <a:ext uri="{9D8B030D-6E8A-4147-A177-3AD203B41FA5}">
                      <a16:colId xmlns="" xmlns:a16="http://schemas.microsoft.com/office/drawing/2014/main" val="3465918486"/>
                    </a:ext>
                  </a:extLst>
                </a:gridCol>
                <a:gridCol w="859161">
                  <a:extLst>
                    <a:ext uri="{9D8B030D-6E8A-4147-A177-3AD203B41FA5}">
                      <a16:colId xmlns="" xmlns:a16="http://schemas.microsoft.com/office/drawing/2014/main" val="624558547"/>
                    </a:ext>
                  </a:extLst>
                </a:gridCol>
                <a:gridCol w="859161">
                  <a:extLst>
                    <a:ext uri="{9D8B030D-6E8A-4147-A177-3AD203B41FA5}">
                      <a16:colId xmlns="" xmlns:a16="http://schemas.microsoft.com/office/drawing/2014/main" val="1067162767"/>
                    </a:ext>
                  </a:extLst>
                </a:gridCol>
              </a:tblGrid>
              <a:tr h="20093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Zona</a:t>
                      </a:r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PDDI</a:t>
                      </a:r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>
                          <a:effectLst/>
                        </a:rPr>
                        <a:t>Prefeitura de Contagem 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3924487"/>
                  </a:ext>
                </a:extLst>
              </a:tr>
              <a:tr h="260029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Área (ha)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%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Área (ha)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%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extLst>
                  <a:ext uri="{0D108BD9-81ED-4DB2-BD59-A6C34878D82A}">
                    <a16:rowId xmlns="" xmlns:a16="http://schemas.microsoft.com/office/drawing/2014/main" val="3479728338"/>
                  </a:ext>
                </a:extLst>
              </a:tr>
              <a:tr h="248209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ZAC-1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1469,25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12,2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1400,14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11,6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extLst>
                  <a:ext uri="{0D108BD9-81ED-4DB2-BD59-A6C34878D82A}">
                    <a16:rowId xmlns="" xmlns:a16="http://schemas.microsoft.com/office/drawing/2014/main" val="2513297146"/>
                  </a:ext>
                </a:extLst>
              </a:tr>
              <a:tr h="248209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ZAC-2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1713,93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14,2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2973,05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24,6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extLst>
                  <a:ext uri="{0D108BD9-81ED-4DB2-BD59-A6C34878D82A}">
                    <a16:rowId xmlns="" xmlns:a16="http://schemas.microsoft.com/office/drawing/2014/main" val="3000371278"/>
                  </a:ext>
                </a:extLst>
              </a:tr>
              <a:tr h="248209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ZDIL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490,41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4,1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extLst>
                  <a:ext uri="{0D108BD9-81ED-4DB2-BD59-A6C34878D82A}">
                    <a16:rowId xmlns="" xmlns:a16="http://schemas.microsoft.com/office/drawing/2014/main" val="1281399370"/>
                  </a:ext>
                </a:extLst>
              </a:tr>
              <a:tr h="248209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ZEDEM - Mineração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163,85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1,4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163,85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1,4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extLst>
                  <a:ext uri="{0D108BD9-81ED-4DB2-BD59-A6C34878D82A}">
                    <a16:rowId xmlns="" xmlns:a16="http://schemas.microsoft.com/office/drawing/2014/main" val="3509590955"/>
                  </a:ext>
                </a:extLst>
              </a:tr>
              <a:tr h="248209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ZP-1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2055,98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1" u="sng" strike="noStrike" dirty="0">
                          <a:solidFill>
                            <a:srgbClr val="FF0000"/>
                          </a:solidFill>
                          <a:effectLst/>
                        </a:rPr>
                        <a:t>17</a:t>
                      </a:r>
                      <a:endParaRPr lang="pt-BR" sz="1600" b="1" i="0" u="sng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5099,34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1" u="sng" dirty="0">
                          <a:solidFill>
                            <a:srgbClr val="FF0000"/>
                          </a:solidFill>
                        </a:rPr>
                        <a:t>42,3</a:t>
                      </a:r>
                    </a:p>
                  </a:txBody>
                  <a:tcPr marL="9524" marR="9524" marT="9525" marB="0" anchor="ctr"/>
                </a:tc>
                <a:extLst>
                  <a:ext uri="{0D108BD9-81ED-4DB2-BD59-A6C34878D82A}">
                    <a16:rowId xmlns="" xmlns:a16="http://schemas.microsoft.com/office/drawing/2014/main" val="846240037"/>
                  </a:ext>
                </a:extLst>
              </a:tr>
              <a:tr h="248209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ZP-2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5313,86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1" u="sng" strike="noStrike" dirty="0">
                          <a:solidFill>
                            <a:srgbClr val="FF0000"/>
                          </a:solidFill>
                          <a:effectLst/>
                        </a:rPr>
                        <a:t>44</a:t>
                      </a:r>
                      <a:endParaRPr lang="pt-BR" sz="1600" b="1" i="0" u="sng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1771,61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1" u="sng" dirty="0">
                          <a:solidFill>
                            <a:srgbClr val="FF0000"/>
                          </a:solidFill>
                        </a:rPr>
                        <a:t>14,7</a:t>
                      </a:r>
                    </a:p>
                  </a:txBody>
                  <a:tcPr marL="9524" marR="9524" marT="9525" marB="0" anchor="ctr"/>
                </a:tc>
                <a:extLst>
                  <a:ext uri="{0D108BD9-81ED-4DB2-BD59-A6C34878D82A}">
                    <a16:rowId xmlns="" xmlns:a16="http://schemas.microsoft.com/office/drawing/2014/main" val="1003810849"/>
                  </a:ext>
                </a:extLst>
              </a:tr>
              <a:tr h="248209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ZP-3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1" u="sng" strike="noStrike" dirty="0">
                          <a:solidFill>
                            <a:srgbClr val="FF0000"/>
                          </a:solidFill>
                          <a:effectLst/>
                        </a:rPr>
                        <a:t>0</a:t>
                      </a:r>
                      <a:endParaRPr lang="pt-BR" sz="1600" b="1" i="0" u="sng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169,56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1" u="sng" dirty="0">
                          <a:solidFill>
                            <a:srgbClr val="FF0000"/>
                          </a:solidFill>
                        </a:rPr>
                        <a:t>1,4</a:t>
                      </a:r>
                    </a:p>
                  </a:txBody>
                  <a:tcPr marL="9524" marR="9524" marT="9525" marB="0" anchor="ctr"/>
                </a:tc>
                <a:extLst>
                  <a:ext uri="{0D108BD9-81ED-4DB2-BD59-A6C34878D82A}">
                    <a16:rowId xmlns="" xmlns:a16="http://schemas.microsoft.com/office/drawing/2014/main" val="3510027069"/>
                  </a:ext>
                </a:extLst>
              </a:tr>
              <a:tr h="248209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MZDEI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27,86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0,2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extLst>
                  <a:ext uri="{0D108BD9-81ED-4DB2-BD59-A6C34878D82A}">
                    <a16:rowId xmlns="" xmlns:a16="http://schemas.microsoft.com/office/drawing/2014/main" val="327776988"/>
                  </a:ext>
                </a:extLst>
              </a:tr>
              <a:tr h="248209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ZDEMs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1323,23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11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>
                          <a:effectLst/>
                        </a:rPr>
                        <a:t>12067,97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400" u="none" strike="noStrike" dirty="0">
                          <a:effectLst/>
                        </a:rPr>
                        <a:t>100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5" marB="0" anchor="ctr"/>
                </a:tc>
                <a:extLst>
                  <a:ext uri="{0D108BD9-81ED-4DB2-BD59-A6C34878D82A}">
                    <a16:rowId xmlns="" xmlns:a16="http://schemas.microsoft.com/office/drawing/2014/main" val="2681207696"/>
                  </a:ext>
                </a:extLst>
              </a:tr>
            </a:tbl>
          </a:graphicData>
        </a:graphic>
      </p:graphicFrame>
      <p:sp>
        <p:nvSpPr>
          <p:cNvPr id="12" name="CaixaDeTexto 11"/>
          <p:cNvSpPr txBox="1"/>
          <p:nvPr/>
        </p:nvSpPr>
        <p:spPr>
          <a:xfrm>
            <a:off x="6163401" y="-15243"/>
            <a:ext cx="60262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2400" dirty="0">
                <a:solidFill>
                  <a:schemeClr val="bg1"/>
                </a:solidFill>
              </a:rPr>
              <a:t>Comparativo PDDI x Prefeitura de Contagem </a:t>
            </a:r>
          </a:p>
          <a:p>
            <a:pPr>
              <a:lnSpc>
                <a:spcPct val="150000"/>
              </a:lnSpc>
            </a:pPr>
            <a:r>
              <a:rPr lang="pt-BR" sz="2400" b="1" dirty="0">
                <a:solidFill>
                  <a:schemeClr val="bg1"/>
                </a:solidFill>
                <a:latin typeface="+mj-lt"/>
              </a:rPr>
              <a:t>	</a:t>
            </a:r>
          </a:p>
        </p:txBody>
      </p:sp>
    </p:spTree>
    <p:extLst>
      <p:ext uri="{BB962C8B-B14F-4D97-AF65-F5344CB8AC3E}">
        <p14:creationId xmlns="" xmlns:p14="http://schemas.microsoft.com/office/powerpoint/2010/main" val="20511486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176"/>
          <p:cNvSpPr/>
          <p:nvPr/>
        </p:nvSpPr>
        <p:spPr>
          <a:xfrm>
            <a:off x="794" y="0"/>
            <a:ext cx="12188827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39" y="0"/>
            <a:ext cx="969493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40294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176"/>
          <p:cNvSpPr/>
          <p:nvPr/>
        </p:nvSpPr>
        <p:spPr>
          <a:xfrm>
            <a:off x="794" y="0"/>
            <a:ext cx="12188827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39" y="0"/>
            <a:ext cx="969493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620509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176"/>
          <p:cNvSpPr/>
          <p:nvPr/>
        </p:nvSpPr>
        <p:spPr>
          <a:xfrm>
            <a:off x="794" y="0"/>
            <a:ext cx="12188827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39" y="0"/>
            <a:ext cx="969493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94393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176"/>
          <p:cNvSpPr/>
          <p:nvPr/>
        </p:nvSpPr>
        <p:spPr>
          <a:xfrm>
            <a:off x="794" y="0"/>
            <a:ext cx="12188827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39" y="0"/>
            <a:ext cx="969493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53045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176"/>
          <p:cNvSpPr/>
          <p:nvPr/>
        </p:nvSpPr>
        <p:spPr>
          <a:xfrm>
            <a:off x="794" y="0"/>
            <a:ext cx="12188827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39" y="0"/>
            <a:ext cx="969493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007349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176"/>
          <p:cNvSpPr/>
          <p:nvPr/>
        </p:nvSpPr>
        <p:spPr>
          <a:xfrm>
            <a:off x="794" y="0"/>
            <a:ext cx="12188827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39" y="0"/>
            <a:ext cx="969493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58886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176"/>
          <p:cNvSpPr/>
          <p:nvPr/>
        </p:nvSpPr>
        <p:spPr>
          <a:xfrm>
            <a:off x="794" y="0"/>
            <a:ext cx="12188827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39" y="0"/>
            <a:ext cx="969493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608346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 descr="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www.PresentationLoad.com"/>
          <p:cNvSpPr>
            <a:spLocks noGrp="1"/>
          </p:cNvSpPr>
          <p:nvPr>
            <p:ph type="title"/>
          </p:nvPr>
        </p:nvSpPr>
        <p:spPr>
          <a:xfrm>
            <a:off x="1044376" y="-1419860"/>
            <a:ext cx="10101664" cy="3741441"/>
          </a:xfrm>
        </p:spPr>
        <p:txBody>
          <a:bodyPr/>
          <a:lstStyle/>
          <a:p>
            <a:r>
              <a:rPr lang="en-US" noProof="1" smtClean="0"/>
              <a:t>VARGEM </a:t>
            </a:r>
            <a:r>
              <a:rPr lang="en-US" noProof="1" smtClean="0"/>
              <a:t>DAS FLORES</a:t>
            </a:r>
            <a:endParaRPr lang="en-US" noProof="1"/>
          </a:p>
        </p:txBody>
      </p:sp>
      <p:sp>
        <p:nvSpPr>
          <p:cNvPr id="5" name="Untertitel 4" descr="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www.PresentationLoad.com"/>
          <p:cNvSpPr>
            <a:spLocks noGrp="1"/>
          </p:cNvSpPr>
          <p:nvPr>
            <p:ph type="body" idx="1"/>
          </p:nvPr>
        </p:nvSpPr>
        <p:spPr>
          <a:xfrm>
            <a:off x="1044376" y="2504461"/>
            <a:ext cx="10101664" cy="2061759"/>
          </a:xfrm>
        </p:spPr>
        <p:txBody>
          <a:bodyPr/>
          <a:lstStyle/>
          <a:p>
            <a:pPr lvl="0"/>
            <a:r>
              <a:rPr lang="de-DE" noProof="1" smtClean="0">
                <a:solidFill>
                  <a:srgbClr val="FFC000"/>
                </a:solidFill>
              </a:rPr>
              <a:t>ZIL – ZONAS DE INDÚSTRIA E LOGÍSTICA</a:t>
            </a:r>
            <a:endParaRPr lang="en-US" sz="3200" noProof="1">
              <a:solidFill>
                <a:srgbClr val="FFC000"/>
              </a:solidFill>
              <a:cs typeface="Arial" panose="020B060402020202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9033468" y="5926016"/>
            <a:ext cx="3064747" cy="9194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" name="AutoShape 2" descr="Resultado de imagem para IBGE"/>
          <p:cNvSpPr>
            <a:spLocks noChangeAspect="1" noChangeArrowheads="1"/>
          </p:cNvSpPr>
          <p:nvPr/>
        </p:nvSpPr>
        <p:spPr bwMode="auto">
          <a:xfrm>
            <a:off x="155575" y="693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8214" t="23810" r="36875" b="43175"/>
          <a:stretch/>
        </p:blipFill>
        <p:spPr bwMode="auto">
          <a:xfrm>
            <a:off x="10820400" y="5943284"/>
            <a:ext cx="1068055" cy="796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Prefeitura Municipal de Contage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8111" y="6062152"/>
            <a:ext cx="1894818" cy="5853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205554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Rechteck 176"/>
          <p:cNvSpPr/>
          <p:nvPr/>
        </p:nvSpPr>
        <p:spPr>
          <a:xfrm>
            <a:off x="7349067" y="0"/>
            <a:ext cx="4841346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CaixaDeTexto 1"/>
          <p:cNvSpPr txBox="1"/>
          <p:nvPr/>
        </p:nvSpPr>
        <p:spPr>
          <a:xfrm>
            <a:off x="7772590" y="322214"/>
            <a:ext cx="3994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bg1"/>
                </a:solidFill>
              </a:rPr>
              <a:t>ZIL – ZONA DE INDÚSTRIA E LOGÍSTICA</a:t>
            </a:r>
            <a:endParaRPr lang="pt-BR" sz="1800" dirty="0">
              <a:solidFill>
                <a:schemeClr val="bg1"/>
              </a:solidFill>
            </a:endParaRPr>
          </a:p>
          <a:p>
            <a:endParaRPr lang="pt-BR" sz="1800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0" y="0"/>
            <a:ext cx="7018986" cy="7402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300" b="1" dirty="0"/>
              <a:t>A inserção de Polos Econômicos </a:t>
            </a:r>
            <a:r>
              <a:rPr lang="pt-BR" sz="2300" b="1" dirty="0" smtClean="0"/>
              <a:t>dentro da nova proposta </a:t>
            </a:r>
            <a:r>
              <a:rPr lang="pt-BR" sz="2300" b="1" dirty="0"/>
              <a:t>de macrozoneamento do município de Contagem é pautada pelas diretrizes do Plano Diretor de Desenvolvimento Integrado da Região Metropolitana de Belo Horizonte – PDDI – RMBH</a:t>
            </a:r>
            <a:r>
              <a:rPr lang="pt-BR" sz="2300" b="1" dirty="0" smtClean="0"/>
              <a:t>:</a:t>
            </a:r>
          </a:p>
          <a:p>
            <a:pPr algn="just"/>
            <a:endParaRPr lang="pt-BR" sz="2300" dirty="0"/>
          </a:p>
          <a:p>
            <a:pPr marL="457200" indent="-457200" algn="just">
              <a:buFont typeface="+mj-lt"/>
              <a:buAutoNum type="arabicPeriod"/>
            </a:pPr>
            <a:r>
              <a:rPr lang="pt-BR" sz="2300" dirty="0" smtClean="0"/>
              <a:t>Contenção </a:t>
            </a:r>
            <a:r>
              <a:rPr lang="pt-BR" sz="2300" dirty="0"/>
              <a:t>da expansão urbana irregular reduzindo a pressão sobre áreas verdes; 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pt-BR" sz="2300" dirty="0" smtClean="0"/>
              <a:t>Requalificação econômica visando a redução das desigualdades sociais e a redução da dependência das periferias em relação aos centros (Eldorado/Belo Horizonte);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pt-BR" sz="2300" dirty="0" smtClean="0"/>
              <a:t>Redução </a:t>
            </a:r>
            <a:r>
              <a:rPr lang="pt-BR" sz="2300" dirty="0"/>
              <a:t>da fragmentação integrando microrregiões reconhecidas e estruturando centralidade local; 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pt-BR" sz="2300" dirty="0" smtClean="0"/>
              <a:t>Desconcentração </a:t>
            </a:r>
            <a:r>
              <a:rPr lang="pt-BR" sz="2300" dirty="0"/>
              <a:t>das atividades econômicas e equipamentos </a:t>
            </a:r>
            <a:r>
              <a:rPr lang="pt-BR" sz="2300" dirty="0" smtClean="0"/>
              <a:t>públicos;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pt-BR" sz="2300" dirty="0" smtClean="0"/>
              <a:t>Preservação dos recursos hídricos como bem comum de interesse da RMBH;</a:t>
            </a:r>
          </a:p>
          <a:p>
            <a:pPr marL="457200" lvl="0" indent="-457200" algn="just">
              <a:buFont typeface="+mj-lt"/>
              <a:buAutoNum type="arabicPeriod"/>
            </a:pPr>
            <a:endParaRPr lang="pt-BR" sz="2300" dirty="0" smtClean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pt-BR" dirty="0" smtClean="0"/>
          </a:p>
          <a:p>
            <a:pPr lvl="0" algn="just"/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827" y="645379"/>
            <a:ext cx="4417823" cy="60602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902401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Rechteck 176"/>
          <p:cNvSpPr/>
          <p:nvPr/>
        </p:nvSpPr>
        <p:spPr>
          <a:xfrm>
            <a:off x="7349067" y="0"/>
            <a:ext cx="4841346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CaixaDeTexto 1"/>
          <p:cNvSpPr txBox="1"/>
          <p:nvPr/>
        </p:nvSpPr>
        <p:spPr>
          <a:xfrm>
            <a:off x="7772590" y="322214"/>
            <a:ext cx="3994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bg1"/>
                </a:solidFill>
              </a:rPr>
              <a:t>ZIL – ZONA DE INDÚSTRIA E LOGÍSTICA</a:t>
            </a:r>
            <a:endParaRPr lang="pt-BR" sz="1800" dirty="0">
              <a:solidFill>
                <a:schemeClr val="bg1"/>
              </a:solidFill>
            </a:endParaRPr>
          </a:p>
          <a:p>
            <a:endParaRPr lang="pt-BR" sz="1800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320" y="599508"/>
            <a:ext cx="7018986" cy="5770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500" dirty="0"/>
              <a:t>Além de incorporar as diretrizes do PDDI – RMBH, tal proposta tem a preocupação de incorporar os Objetivos de Desenvolvimento Sustentáveis (ODS) dentro do seu escopo, com destaque para os seguintes Objetivos</a:t>
            </a:r>
            <a:r>
              <a:rPr lang="pt-BR" sz="2500" dirty="0" smtClean="0"/>
              <a:t>:</a:t>
            </a:r>
            <a:endParaRPr lang="pt-BR" sz="2500" dirty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500" dirty="0"/>
              <a:t>ODS 8 – Emprego Digno e Crescimento Econômico;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pt-BR" sz="2500" dirty="0"/>
              <a:t>ODS 10 – Redução das desigualdades</a:t>
            </a:r>
            <a:r>
              <a:rPr lang="pt-BR" sz="2500" dirty="0" smtClean="0"/>
              <a:t>.</a:t>
            </a:r>
            <a:endParaRPr lang="pt-BR" sz="2500" dirty="0"/>
          </a:p>
          <a:p>
            <a:pPr algn="just"/>
            <a:r>
              <a:rPr lang="pt-BR" sz="2500" dirty="0"/>
              <a:t>Lembrando que a implementação de pelo menos esses dois objetivos dentro da nova matriz econômica proposta para a região, impactará diretamente no alcance do principal Objetivo de Desenvolvimento Sustentável que é a Erradicação da Pobreza (ODS 1)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827" y="645379"/>
            <a:ext cx="4417823" cy="60602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408332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772590" y="322214"/>
            <a:ext cx="3994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bg1"/>
                </a:solidFill>
              </a:rPr>
              <a:t>ZIL – ZONA DE INDÚSTRIA E LOGÍSTICA</a:t>
            </a:r>
            <a:endParaRPr lang="pt-BR" sz="1800" dirty="0">
              <a:solidFill>
                <a:schemeClr val="bg1"/>
              </a:solidFill>
            </a:endParaRPr>
          </a:p>
          <a:p>
            <a:endParaRPr lang="pt-BR" sz="1800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04063" y="731517"/>
            <a:ext cx="10895038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500" dirty="0"/>
              <a:t>A redução das desigualdades pretendida com a implantação destes polos é condição para um desenvolvimento sustentável, sendo capaz de compatibilizar crescimento econômico, equidade social e preservação ambiental</a:t>
            </a:r>
            <a:r>
              <a:rPr lang="pt-BR" sz="2500" dirty="0" smtClean="0"/>
              <a:t>.</a:t>
            </a:r>
          </a:p>
          <a:p>
            <a:pPr algn="just"/>
            <a:endParaRPr lang="pt-BR" sz="2500" dirty="0" smtClean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26641004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16252" y="66765"/>
            <a:ext cx="9411519" cy="398751"/>
          </a:xfrm>
        </p:spPr>
        <p:txBody>
          <a:bodyPr>
            <a:normAutofit fontScale="90000"/>
          </a:bodyPr>
          <a:lstStyle/>
          <a:p>
            <a:pPr algn="just"/>
            <a:r>
              <a:rPr lang="pt-BR" sz="2600" b="1" dirty="0"/>
              <a:t>As localizações das </a:t>
            </a:r>
            <a:r>
              <a:rPr lang="pt-BR" sz="2600" b="1" dirty="0" err="1"/>
              <a:t>ZILs</a:t>
            </a:r>
            <a:r>
              <a:rPr lang="pt-BR" sz="2600" b="1" dirty="0"/>
              <a:t> foram selecionadas </a:t>
            </a:r>
            <a:r>
              <a:rPr lang="pt-BR" sz="2600" b="1" dirty="0" smtClean="0"/>
              <a:t>considerando os seguintes fatores:</a:t>
            </a:r>
            <a:r>
              <a:rPr lang="pt-BR" sz="2600" dirty="0"/>
              <a:t/>
            </a:r>
            <a:br>
              <a:rPr lang="pt-BR" sz="2600" dirty="0"/>
            </a:br>
            <a:r>
              <a:rPr lang="pt-BR" sz="2600" dirty="0"/>
              <a:t/>
            </a:r>
            <a:br>
              <a:rPr lang="pt-BR" sz="2600" dirty="0"/>
            </a:br>
            <a:r>
              <a:rPr lang="pt-BR" sz="2600" dirty="0" smtClean="0"/>
              <a:t>Ambientais e hídricas: </a:t>
            </a:r>
            <a:r>
              <a:rPr lang="pt-BR" sz="2600" dirty="0"/>
              <a:t>Trata-se de áreas já degradadas susceptíveis a invasão e uso irregular do </a:t>
            </a:r>
            <a:r>
              <a:rPr lang="pt-BR" sz="2600" dirty="0" smtClean="0"/>
              <a:t>solo que demandam investimentos </a:t>
            </a:r>
            <a:r>
              <a:rPr lang="pt-BR" sz="2600" dirty="0" err="1" smtClean="0"/>
              <a:t>signinificativos</a:t>
            </a:r>
            <a:r>
              <a:rPr lang="pt-BR" sz="2600" dirty="0" smtClean="0"/>
              <a:t> para sua recuperação e de seu entorno, composto por </a:t>
            </a:r>
            <a:r>
              <a:rPr lang="pt-BR" sz="2600" dirty="0" err="1" smtClean="0"/>
              <a:t>areas</a:t>
            </a:r>
            <a:r>
              <a:rPr lang="pt-BR" sz="2600" dirty="0" smtClean="0"/>
              <a:t> de grande </a:t>
            </a:r>
            <a:r>
              <a:rPr lang="pt-BR" sz="2600" dirty="0" err="1" smtClean="0"/>
              <a:t>relevancia</a:t>
            </a:r>
            <a:r>
              <a:rPr lang="pt-BR" sz="2600" dirty="0" smtClean="0"/>
              <a:t> para a conservação ambiental;</a:t>
            </a:r>
            <a:r>
              <a:rPr lang="pt-BR" sz="2600" dirty="0"/>
              <a:t/>
            </a:r>
            <a:br>
              <a:rPr lang="pt-BR" sz="2600" dirty="0"/>
            </a:br>
            <a:r>
              <a:rPr lang="pt-BR" sz="2600" dirty="0"/>
              <a:t/>
            </a:r>
            <a:br>
              <a:rPr lang="pt-BR" sz="2600" dirty="0"/>
            </a:br>
            <a:r>
              <a:rPr lang="pt-BR" sz="2600" dirty="0"/>
              <a:t>Sociais: Áreas contiguas às ocupações já consolidadas que apresentam indicadores sociais desfavoráveis com destaque para renda familiar, escolaridade, capacitação profissional, dentre outros, onde se encontra maior demanda por oportunidades de trabalho;</a:t>
            </a:r>
            <a:br>
              <a:rPr lang="pt-BR" sz="2600" dirty="0"/>
            </a:br>
            <a:r>
              <a:rPr lang="pt-BR" sz="2600" dirty="0"/>
              <a:t/>
            </a:r>
            <a:br>
              <a:rPr lang="pt-BR" sz="2600" dirty="0"/>
            </a:br>
            <a:r>
              <a:rPr lang="pt-BR" sz="2600" dirty="0"/>
              <a:t>Integração da infraestrutura viária: minimizam os impactos característicos da abertura de novas vias de acesso. São locais que possuem posição privilegiada e integrada ao Plano e/ou Projetos de mobilidade e logística dos Governos do Estado e Municipal;</a:t>
            </a:r>
            <a:r>
              <a:rPr lang="pt-BR" sz="2800" dirty="0"/>
              <a:t/>
            </a:r>
            <a:br>
              <a:rPr lang="pt-BR" sz="2800" dirty="0"/>
            </a:br>
            <a:r>
              <a:rPr lang="pt-BR" sz="2800" dirty="0"/>
              <a:t/>
            </a:r>
            <a:br>
              <a:rPr lang="pt-BR" sz="2800" dirty="0"/>
            </a:br>
            <a:endParaRPr lang="pt-BR" sz="2800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3"/>
          </p:nvPr>
        </p:nvSpPr>
        <p:spPr>
          <a:xfrm>
            <a:off x="676405" y="671741"/>
            <a:ext cx="11133137" cy="541474"/>
          </a:xfrm>
        </p:spPr>
        <p:txBody>
          <a:bodyPr/>
          <a:lstStyle/>
          <a:p>
            <a:r>
              <a:rPr lang="pt-BR" dirty="0" smtClean="0"/>
              <a:t>o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8601016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Rechteck 176"/>
          <p:cNvSpPr/>
          <p:nvPr/>
        </p:nvSpPr>
        <p:spPr>
          <a:xfrm>
            <a:off x="7349067" y="0"/>
            <a:ext cx="4841346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CaixaDeTexto 1"/>
          <p:cNvSpPr txBox="1"/>
          <p:nvPr/>
        </p:nvSpPr>
        <p:spPr>
          <a:xfrm>
            <a:off x="7772590" y="322214"/>
            <a:ext cx="3994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bg1"/>
                </a:solidFill>
              </a:rPr>
              <a:t>ZIL – ZONA DE INDÚSTRIA E LOGÍSTICA</a:t>
            </a:r>
            <a:endParaRPr lang="pt-BR" sz="1800" dirty="0">
              <a:solidFill>
                <a:schemeClr val="bg1"/>
              </a:solidFill>
            </a:endParaRPr>
          </a:p>
          <a:p>
            <a:endParaRPr lang="pt-BR" sz="1800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93603" y="-23226"/>
            <a:ext cx="6372957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pt-BR" sz="2500" b="1" dirty="0" smtClean="0"/>
              <a:t>ENTORNO DAS ZIL’S :</a:t>
            </a:r>
          </a:p>
          <a:p>
            <a:pPr lvl="0" algn="just"/>
            <a:endParaRPr lang="pt-BR" sz="2500" dirty="0"/>
          </a:p>
          <a:p>
            <a:pPr marL="457200" lvl="0" indent="-457200" algn="just">
              <a:buFont typeface="+mj-lt"/>
              <a:buAutoNum type="arabicPeriod"/>
            </a:pPr>
            <a:r>
              <a:rPr lang="pt-BR" sz="2000" dirty="0" smtClean="0"/>
              <a:t>Para todo o entorno imediato das </a:t>
            </a:r>
            <a:r>
              <a:rPr lang="pt-BR" sz="2000" dirty="0" err="1" smtClean="0"/>
              <a:t>ZILs</a:t>
            </a:r>
            <a:r>
              <a:rPr lang="pt-BR" sz="2000" dirty="0" smtClean="0"/>
              <a:t>  foi proposto ZP1 e ZP2. Tem-se com isto a regulação do território, com a criação de Unidades de Conservação Municipais mantidas pelo setor privado que garantam a proteção integral desta região, efetivando os objetivos da Trama Verde e Azul, além de configurar-se como amortecimento das pressões de ocupações irregulares hoje existentes (Vide Diretrizes e Programa de Desenvolvimento de Base Hídrica)</a:t>
            </a:r>
          </a:p>
          <a:p>
            <a:pPr marL="457200" lvl="0" indent="-457200" algn="just">
              <a:buFont typeface="+mj-lt"/>
              <a:buAutoNum type="arabicPeriod"/>
            </a:pPr>
            <a:endParaRPr lang="pt-BR" sz="2000" dirty="0"/>
          </a:p>
          <a:p>
            <a:pPr marL="457200" lvl="0" indent="-457200" algn="just">
              <a:buFont typeface="+mj-lt"/>
              <a:buAutoNum type="arabicPeriod"/>
            </a:pPr>
            <a:r>
              <a:rPr lang="pt-BR" sz="2000" dirty="0"/>
              <a:t>R</a:t>
            </a:r>
            <a:r>
              <a:rPr lang="pt-BR" sz="2000" dirty="0" smtClean="0"/>
              <a:t>ecuperação </a:t>
            </a:r>
            <a:r>
              <a:rPr lang="pt-BR" sz="2000" dirty="0"/>
              <a:t>de parcelas </a:t>
            </a:r>
            <a:r>
              <a:rPr lang="pt-BR" sz="2000" dirty="0" smtClean="0"/>
              <a:t>de grande </a:t>
            </a:r>
            <a:r>
              <a:rPr lang="pt-BR" sz="2000" dirty="0" err="1" smtClean="0"/>
              <a:t>relevancia</a:t>
            </a:r>
            <a:r>
              <a:rPr lang="pt-BR" sz="2000" dirty="0" smtClean="0"/>
              <a:t> ambiental e </a:t>
            </a:r>
            <a:r>
              <a:rPr lang="pt-BR" sz="2000" dirty="0" err="1" smtClean="0"/>
              <a:t>hidrica</a:t>
            </a:r>
            <a:r>
              <a:rPr lang="pt-BR" sz="2000" dirty="0" smtClean="0"/>
              <a:t> </a:t>
            </a:r>
            <a:r>
              <a:rPr lang="pt-BR" sz="2000" dirty="0"/>
              <a:t>das áreas </a:t>
            </a:r>
            <a:r>
              <a:rPr lang="pt-BR" sz="2000" dirty="0" smtClean="0"/>
              <a:t> já degradadas, sobretudo em ZP1, ZP2 e ZP3, justapostas às </a:t>
            </a:r>
            <a:r>
              <a:rPr lang="pt-BR" sz="2000" dirty="0" err="1" smtClean="0"/>
              <a:t>Zils</a:t>
            </a:r>
            <a:r>
              <a:rPr lang="pt-BR" sz="2000" dirty="0"/>
              <a:t> </a:t>
            </a:r>
            <a:r>
              <a:rPr lang="pt-BR" sz="2000" dirty="0" smtClean="0"/>
              <a:t>propostas </a:t>
            </a:r>
            <a:r>
              <a:rPr lang="pt-BR" sz="2000" dirty="0"/>
              <a:t>(Vide Diretrizes e Programa de Desenvolvimento de Base Hídrica); </a:t>
            </a:r>
            <a:endParaRPr lang="pt-BR" sz="2000" dirty="0" smtClean="0"/>
          </a:p>
          <a:p>
            <a:pPr marL="457200" lvl="0" indent="-457200" algn="just">
              <a:buFont typeface="+mj-lt"/>
              <a:buAutoNum type="arabicPeriod"/>
            </a:pPr>
            <a:endParaRPr lang="pt-BR" sz="2000" dirty="0"/>
          </a:p>
          <a:p>
            <a:pPr marL="457200" lvl="0" indent="-457200" algn="just">
              <a:buFont typeface="+mj-lt"/>
              <a:buAutoNum type="arabicPeriod"/>
            </a:pPr>
            <a:r>
              <a:rPr lang="pt-BR" sz="2000" dirty="0" smtClean="0"/>
              <a:t>Integração </a:t>
            </a:r>
            <a:r>
              <a:rPr lang="pt-BR" sz="2000" dirty="0"/>
              <a:t>com o projeto de regularização fundiária e requalificação </a:t>
            </a:r>
            <a:r>
              <a:rPr lang="pt-BR" sz="2000" dirty="0" smtClean="0"/>
              <a:t>urbana (em fase de elaboração;</a:t>
            </a:r>
            <a:endParaRPr lang="pt-BR" sz="2000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827" y="645379"/>
            <a:ext cx="4417823" cy="60602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399542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Rechteck 176"/>
          <p:cNvSpPr/>
          <p:nvPr/>
        </p:nvSpPr>
        <p:spPr>
          <a:xfrm>
            <a:off x="7349067" y="0"/>
            <a:ext cx="4841346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CaixaDeTexto 1"/>
          <p:cNvSpPr txBox="1"/>
          <p:nvPr/>
        </p:nvSpPr>
        <p:spPr>
          <a:xfrm>
            <a:off x="7772590" y="322214"/>
            <a:ext cx="3994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bg1"/>
                </a:solidFill>
              </a:rPr>
              <a:t>ZIL – ZONA DE INDÚSTRIA E LOGÍSTICA</a:t>
            </a:r>
            <a:endParaRPr lang="pt-BR" sz="1800" dirty="0">
              <a:solidFill>
                <a:schemeClr val="bg1"/>
              </a:solidFill>
            </a:endParaRPr>
          </a:p>
          <a:p>
            <a:endParaRPr lang="pt-BR" sz="1800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31924" y="77103"/>
            <a:ext cx="6505382" cy="7755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pt-BR" sz="2500" b="1" dirty="0" smtClean="0"/>
              <a:t>Principais Contribuições Ambientais e Hídricas da implantação </a:t>
            </a:r>
            <a:r>
              <a:rPr lang="pt-BR" sz="2500" b="1" dirty="0"/>
              <a:t>das </a:t>
            </a:r>
            <a:r>
              <a:rPr lang="pt-BR" sz="2500" b="1" dirty="0" smtClean="0"/>
              <a:t>ZIL</a:t>
            </a:r>
            <a:endParaRPr lang="pt-BR" sz="2500" b="1" dirty="0"/>
          </a:p>
          <a:p>
            <a:pPr marL="457200" lvl="0" indent="-457200" algn="just">
              <a:buFont typeface="+mj-lt"/>
              <a:buAutoNum type="alphaUcPeriod"/>
            </a:pPr>
            <a:r>
              <a:rPr lang="pt-BR" sz="2300" dirty="0"/>
              <a:t>Criação de áreas de amortecimento visando controle de adensamento das áreas sobre forte pressão de ocupação </a:t>
            </a:r>
            <a:r>
              <a:rPr lang="pt-BR" sz="2300" dirty="0" smtClean="0"/>
              <a:t>irregular  </a:t>
            </a:r>
            <a:r>
              <a:rPr lang="pt-BR" sz="2300" dirty="0"/>
              <a:t>(Vide Diretrizes e Programa de Desenvolvimento de Base Hídrica);</a:t>
            </a:r>
          </a:p>
          <a:p>
            <a:pPr marL="457200" lvl="0" indent="-457200" algn="just">
              <a:buFont typeface="+mj-lt"/>
              <a:buAutoNum type="alphaUcPeriod"/>
            </a:pPr>
            <a:r>
              <a:rPr lang="pt-BR" sz="2300" dirty="0" smtClean="0"/>
              <a:t>Recuperação de Áreas Degradadas e Preservação </a:t>
            </a:r>
            <a:r>
              <a:rPr lang="pt-BR" sz="2300" dirty="0"/>
              <a:t>do entorno das ZIL’S aliviando focos de pressão das ocupações irregulares sobre as áreas verdes e importantes áreas de recarga (Vide Diretrizes e Programa de Desenvolvimento de Base Hídrica</a:t>
            </a:r>
            <a:r>
              <a:rPr lang="pt-BR" sz="2300" dirty="0" smtClean="0"/>
              <a:t>);</a:t>
            </a:r>
          </a:p>
          <a:p>
            <a:pPr marL="457200" indent="-457200" algn="just">
              <a:buFont typeface="+mj-lt"/>
              <a:buAutoNum type="alphaUcPeriod"/>
            </a:pPr>
            <a:r>
              <a:rPr lang="pt-BR" sz="2300" dirty="0" smtClean="0"/>
              <a:t>Manutenção do corredor da Trama Verde Azul como instrumento de contenção  para novas ocupações não planejadas: aquisição e ou conservação de ativos ambientais constituídos no seu entorno integrantes da Trama Verde e Azul (Vide Diretrizes e Programa de Desenvolvimento de Base Hídrica);</a:t>
            </a:r>
          </a:p>
          <a:p>
            <a:pPr marL="457200" lvl="0" indent="-457200" algn="just">
              <a:buFont typeface="+mj-lt"/>
              <a:buAutoNum type="alphaUcPeriod"/>
            </a:pPr>
            <a:endParaRPr lang="pt-BR" sz="2300" dirty="0"/>
          </a:p>
          <a:p>
            <a:pPr lvl="0" algn="just"/>
            <a:endParaRPr lang="pt-BR" b="1" dirty="0" smtClean="0"/>
          </a:p>
          <a:p>
            <a:pPr lvl="0" algn="just"/>
            <a:endParaRPr lang="pt-BR" b="1" dirty="0"/>
          </a:p>
          <a:p>
            <a:pPr lvl="0" algn="just"/>
            <a:endParaRPr lang="pt-BR" dirty="0" smtClean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827" y="645379"/>
            <a:ext cx="4417823" cy="60602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79891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772590" y="322214"/>
            <a:ext cx="3994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bg1"/>
                </a:solidFill>
              </a:rPr>
              <a:t>ZIL – ZONA DE INDÚSTRIA E LOGÍSTICA</a:t>
            </a:r>
            <a:endParaRPr lang="pt-BR" sz="1800" dirty="0">
              <a:solidFill>
                <a:schemeClr val="bg1"/>
              </a:solidFill>
            </a:endParaRPr>
          </a:p>
          <a:p>
            <a:endParaRPr lang="pt-BR" sz="1800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21059" y="-6816"/>
            <a:ext cx="11645829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+mj-lt"/>
              <a:buAutoNum type="arabicPeriod" startAt="12"/>
            </a:pPr>
            <a:endParaRPr lang="pt-BR" sz="2300" dirty="0" smtClean="0"/>
          </a:p>
          <a:p>
            <a:pPr marL="457200" lvl="0" indent="-457200" algn="just"/>
            <a:r>
              <a:rPr lang="pt-BR" sz="2400" b="1" dirty="0" smtClean="0"/>
              <a:t>Principais Contribuições Ambientais e Hídricas da implantação das ZIL</a:t>
            </a:r>
          </a:p>
          <a:p>
            <a:pPr marL="457200" indent="-457200" algn="just"/>
            <a:endParaRPr lang="pt-BR" sz="2400" dirty="0" smtClean="0"/>
          </a:p>
          <a:p>
            <a:pPr marL="457200" indent="-457200" algn="just">
              <a:buFont typeface="+mj-lt"/>
              <a:buAutoNum type="alphaUcPeriod" startAt="4"/>
            </a:pPr>
            <a:endParaRPr lang="pt-BR" sz="2400" dirty="0" smtClean="0"/>
          </a:p>
          <a:p>
            <a:pPr marL="457200" indent="-457200" algn="just">
              <a:buFont typeface="+mj-lt"/>
              <a:buAutoNum type="alphaUcPeriod" startAt="4"/>
            </a:pPr>
            <a:r>
              <a:rPr lang="pt-BR" sz="2400" dirty="0" smtClean="0"/>
              <a:t>Responsabilidade do empreendedor de tratar seus efluentes  gasosos, integralmente, e </a:t>
            </a:r>
            <a:r>
              <a:rPr lang="pt-BR" sz="2800" dirty="0" smtClean="0"/>
              <a:t>condicionar a implantação junto ao Plano de Gerenciamento de Resíduos Sólidos.</a:t>
            </a:r>
          </a:p>
          <a:p>
            <a:pPr marL="457200" indent="-457200" algn="just">
              <a:buFont typeface="+mj-lt"/>
              <a:buAutoNum type="alphaUcPeriod" startAt="4"/>
            </a:pPr>
            <a:endParaRPr lang="pt-BR" sz="2300" dirty="0" smtClean="0"/>
          </a:p>
          <a:p>
            <a:pPr marL="457200" lvl="0" indent="-457200" algn="just">
              <a:buFont typeface="+mj-lt"/>
              <a:buAutoNum type="alphaUcPeriod" startAt="4"/>
            </a:pPr>
            <a:r>
              <a:rPr lang="pt-BR" sz="2300" dirty="0" smtClean="0"/>
              <a:t>Preservação e proteção dos mananciais hídricos e áreas verdes da região de Vargem das Flores promovendo uma ocupação planejada e ordenada do território (Vide Diretrizes e Programa de Desenvolvimento de Base Hídrica); </a:t>
            </a:r>
          </a:p>
          <a:p>
            <a:pPr marL="457200" lvl="0" indent="-457200" algn="just">
              <a:buFont typeface="+mj-lt"/>
              <a:buAutoNum type="alphaUcPeriod" startAt="4"/>
            </a:pPr>
            <a:endParaRPr lang="pt-BR" sz="2300" dirty="0" smtClean="0"/>
          </a:p>
          <a:p>
            <a:pPr marL="457200" lvl="0" indent="-457200" algn="just">
              <a:buFont typeface="+mj-lt"/>
              <a:buAutoNum type="alphaUcPeriod" startAt="4"/>
            </a:pPr>
            <a:r>
              <a:rPr lang="pt-BR" sz="2300" dirty="0" smtClean="0"/>
              <a:t>Fomentar o investimento privado como indutor do processo de preservação das áreas verdes remanescentes (Vide Diretrizes e Programa de Desenvolvimento de Base Hídrica)</a:t>
            </a:r>
          </a:p>
          <a:p>
            <a:pPr lvl="0" algn="just"/>
            <a:endParaRPr lang="pt-BR" dirty="0" smtClean="0"/>
          </a:p>
        </p:txBody>
      </p:sp>
    </p:spTree>
    <p:extLst>
      <p:ext uri="{BB962C8B-B14F-4D97-AF65-F5344CB8AC3E}">
        <p14:creationId xmlns="" xmlns:p14="http://schemas.microsoft.com/office/powerpoint/2010/main" val="10164982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772590" y="322214"/>
            <a:ext cx="3994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bg1"/>
                </a:solidFill>
              </a:rPr>
              <a:t>ZIL – ZONA DE INDÚSTRIA E LOGÍSTICA</a:t>
            </a:r>
            <a:endParaRPr lang="pt-BR" sz="1800" dirty="0">
              <a:solidFill>
                <a:schemeClr val="bg1"/>
              </a:solidFill>
            </a:endParaRPr>
          </a:p>
          <a:p>
            <a:endParaRPr lang="pt-BR" sz="1800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320" y="40749"/>
            <a:ext cx="10752880" cy="6109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pt-BR" sz="2300" b="1" dirty="0" smtClean="0"/>
              <a:t>Importância Social da Implantação das </a:t>
            </a:r>
            <a:r>
              <a:rPr lang="pt-BR" sz="2300" b="1" dirty="0" err="1" smtClean="0"/>
              <a:t>ZIL’S</a:t>
            </a:r>
            <a:r>
              <a:rPr lang="pt-BR" sz="2300" b="1" dirty="0" smtClean="0"/>
              <a:t> na nova proposta de macrozoneamento na região de Vargem das Flores :</a:t>
            </a:r>
          </a:p>
          <a:p>
            <a:pPr lvl="0" algn="just"/>
            <a:endParaRPr lang="pt-BR" sz="2300" dirty="0" smtClean="0"/>
          </a:p>
          <a:p>
            <a:pPr marL="457200" lvl="0" indent="-457200" algn="just">
              <a:buFont typeface="+mj-lt"/>
              <a:buAutoNum type="arabicPeriod"/>
            </a:pPr>
            <a:r>
              <a:rPr lang="pt-BR" sz="2300" dirty="0" smtClean="0"/>
              <a:t>inclusão </a:t>
            </a:r>
            <a:r>
              <a:rPr lang="pt-BR" sz="2300" dirty="0"/>
              <a:t>social de parcela significativa da população municipal que encontra-se territorialmente e economicamente excluída do mercado formal de trabalho</a:t>
            </a:r>
            <a:r>
              <a:rPr lang="pt-BR" sz="2300" dirty="0" smtClean="0"/>
              <a:t>;</a:t>
            </a:r>
          </a:p>
          <a:p>
            <a:pPr marL="457200" lvl="0" indent="-457200" algn="just">
              <a:buFont typeface="+mj-lt"/>
              <a:buAutoNum type="arabicPeriod"/>
            </a:pPr>
            <a:endParaRPr lang="pt-BR" sz="2300" dirty="0" smtClean="0"/>
          </a:p>
          <a:p>
            <a:pPr marL="457200" lvl="0" indent="-457200" algn="just">
              <a:buFont typeface="+mj-lt"/>
              <a:buAutoNum type="arabicPeriod"/>
            </a:pPr>
            <a:r>
              <a:rPr lang="pt-BR" sz="2300" dirty="0" smtClean="0"/>
              <a:t>Qualificação das comunidades de ocupações irregulares e inclusão das mesmas nos esforços para recuperação e conservação ambiental com o Pagamento por Serviços Ambientais e com produção de mercado sustentável com a recuperação de áreas degradadas.</a:t>
            </a:r>
          </a:p>
          <a:p>
            <a:pPr marL="457200" lvl="0" indent="-457200" algn="just">
              <a:buFont typeface="+mj-lt"/>
              <a:buAutoNum type="arabicPeriod"/>
            </a:pPr>
            <a:endParaRPr lang="pt-BR" sz="2300" dirty="0"/>
          </a:p>
          <a:p>
            <a:pPr marL="457200" lvl="0" indent="-457200" algn="just">
              <a:buFont typeface="+mj-lt"/>
              <a:buAutoNum type="arabicPeriod"/>
            </a:pPr>
            <a:r>
              <a:rPr lang="pt-BR" sz="2300" dirty="0" smtClean="0"/>
              <a:t>Atração de investimentos e empresas com perfil sustentável, com responsabilidade socioambiental e com condicionantes para adesão das mesmas às Diretrizes de </a:t>
            </a:r>
            <a:r>
              <a:rPr lang="pt-BR" sz="2300" dirty="0"/>
              <a:t>Programa de Desenvolvimento de Base </a:t>
            </a:r>
            <a:r>
              <a:rPr lang="pt-BR" sz="2300" dirty="0" smtClean="0"/>
              <a:t>Hídrica.</a:t>
            </a:r>
          </a:p>
          <a:p>
            <a:pPr marL="457200" lvl="0" indent="-457200" algn="just">
              <a:buFont typeface="+mj-lt"/>
              <a:buAutoNum type="arabicPeriod"/>
            </a:pPr>
            <a:endParaRPr lang="pt-BR" sz="2300" dirty="0"/>
          </a:p>
          <a:p>
            <a:pPr marL="457200" lvl="0" indent="-457200" algn="just">
              <a:buFont typeface="+mj-lt"/>
              <a:buAutoNum type="arabicPeriod"/>
            </a:pPr>
            <a:r>
              <a:rPr lang="pt-BR" sz="2300" dirty="0"/>
              <a:t>C</a:t>
            </a:r>
            <a:r>
              <a:rPr lang="pt-BR" sz="2300" dirty="0" smtClean="0"/>
              <a:t>riação </a:t>
            </a:r>
            <a:r>
              <a:rPr lang="pt-BR" sz="2300" dirty="0"/>
              <a:t>de novas centralidades propiciando a inclusão produtiva da população em situação de vulnerabilidade</a:t>
            </a:r>
            <a:r>
              <a:rPr lang="pt-BR" sz="2300" dirty="0" smtClean="0"/>
              <a:t>;</a:t>
            </a:r>
            <a:endParaRPr lang="pt-BR" sz="23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88208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Rechteck 176"/>
          <p:cNvSpPr/>
          <p:nvPr/>
        </p:nvSpPr>
        <p:spPr>
          <a:xfrm>
            <a:off x="7349067" y="0"/>
            <a:ext cx="4841346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CaixaDeTexto 1"/>
          <p:cNvSpPr txBox="1"/>
          <p:nvPr/>
        </p:nvSpPr>
        <p:spPr>
          <a:xfrm>
            <a:off x="7772590" y="322214"/>
            <a:ext cx="3994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bg1"/>
                </a:solidFill>
              </a:rPr>
              <a:t>ZIL – ZONA DE INDÚSTRIA E LOGÍSTICA</a:t>
            </a:r>
            <a:endParaRPr lang="pt-BR" sz="1800" dirty="0">
              <a:solidFill>
                <a:schemeClr val="bg1"/>
              </a:solidFill>
            </a:endParaRPr>
          </a:p>
          <a:p>
            <a:endParaRPr lang="pt-BR" sz="1800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320" y="0"/>
            <a:ext cx="7018986" cy="607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pt-BR" sz="2300" b="1" dirty="0" smtClean="0"/>
              <a:t>Importância Social da </a:t>
            </a:r>
            <a:r>
              <a:rPr lang="pt-BR" sz="2300" b="1" dirty="0"/>
              <a:t>I</a:t>
            </a:r>
            <a:r>
              <a:rPr lang="pt-BR" sz="2300" b="1" dirty="0" smtClean="0"/>
              <a:t>mplantação </a:t>
            </a:r>
            <a:r>
              <a:rPr lang="pt-BR" sz="2300" b="1" dirty="0"/>
              <a:t>das ZIL’S na nova proposta de macrozoneamento na região de Vargem das Flores </a:t>
            </a:r>
            <a:r>
              <a:rPr lang="pt-BR" sz="2300" b="1" dirty="0" smtClean="0"/>
              <a:t>:</a:t>
            </a:r>
            <a:endParaRPr lang="pt-BR" sz="2300" dirty="0"/>
          </a:p>
          <a:p>
            <a:pPr marL="432000" lvl="0" indent="-457200" algn="just">
              <a:buFont typeface="+mj-lt"/>
              <a:buAutoNum type="arabicPeriod" startAt="5"/>
            </a:pPr>
            <a:r>
              <a:rPr lang="pt-BR" sz="2000" dirty="0"/>
              <a:t>R</a:t>
            </a:r>
            <a:r>
              <a:rPr lang="pt-BR" sz="2000" dirty="0" smtClean="0"/>
              <a:t>edução das </a:t>
            </a:r>
            <a:r>
              <a:rPr lang="pt-BR" sz="2000" dirty="0"/>
              <a:t>desigualdades sócio espaciais no território permitindo  </a:t>
            </a:r>
            <a:r>
              <a:rPr lang="pt-BR" sz="2000" dirty="0" smtClean="0"/>
              <a:t>minimizar o </a:t>
            </a:r>
            <a:r>
              <a:rPr lang="pt-BR" sz="2000" dirty="0"/>
              <a:t>quadro de concentração e polarização do emprego, do comércio e dos serviços metropolitanos na região do Eldorado e em Belo Horizonte</a:t>
            </a:r>
            <a:r>
              <a:rPr lang="pt-BR" sz="2000" dirty="0" smtClean="0"/>
              <a:t>;</a:t>
            </a:r>
          </a:p>
          <a:p>
            <a:pPr marL="432000" lvl="0" indent="-457200" algn="just">
              <a:buFont typeface="+mj-lt"/>
              <a:buAutoNum type="arabicPeriod" startAt="6"/>
            </a:pPr>
            <a:r>
              <a:rPr lang="pt-BR" sz="2000" dirty="0"/>
              <a:t>Redução dos deslocamentos diários da população </a:t>
            </a:r>
            <a:r>
              <a:rPr lang="pt-BR" sz="2000" dirty="0" smtClean="0"/>
              <a:t>das áreas beneficiadas;</a:t>
            </a:r>
            <a:endParaRPr lang="pt-BR" sz="2000" dirty="0"/>
          </a:p>
          <a:p>
            <a:pPr marL="432000" lvl="0" indent="-457200" algn="just">
              <a:buFont typeface="+mj-lt"/>
              <a:buAutoNum type="arabicPeriod" startAt="6"/>
            </a:pPr>
            <a:r>
              <a:rPr lang="pt-BR" sz="2000" dirty="0"/>
              <a:t>Criação de oportunidades para geração de trabalho e renda.</a:t>
            </a:r>
          </a:p>
          <a:p>
            <a:pPr marL="432000" lvl="0" indent="-457200" algn="just">
              <a:buFont typeface="+mj-lt"/>
              <a:buAutoNum type="arabicPeriod" startAt="6"/>
            </a:pPr>
            <a:r>
              <a:rPr lang="pt-BR" sz="2000" dirty="0"/>
              <a:t>Ocupação planejada, racional </a:t>
            </a:r>
            <a:r>
              <a:rPr lang="pt-BR" sz="2000" dirty="0" smtClean="0"/>
              <a:t>e socialmente inclusiva do </a:t>
            </a:r>
            <a:r>
              <a:rPr lang="pt-BR" sz="2000" dirty="0"/>
              <a:t>território</a:t>
            </a:r>
            <a:r>
              <a:rPr lang="pt-BR" sz="2000" dirty="0" smtClean="0"/>
              <a:t>. </a:t>
            </a:r>
            <a:endParaRPr lang="pt-BR" sz="2000" dirty="0"/>
          </a:p>
          <a:p>
            <a:pPr marL="432000" lvl="0" indent="-457200" algn="just">
              <a:buFont typeface="+mj-lt"/>
              <a:buAutoNum type="arabicPeriod" startAt="6"/>
            </a:pPr>
            <a:r>
              <a:rPr lang="pt-BR" sz="2000" dirty="0" smtClean="0"/>
              <a:t>Adoção de coeficiente de permeabilidade de 50%, sendo que cada polo  será licenciado como um complexo empresarial específico permitindo um planejamento territorial integrado e sistêmico;</a:t>
            </a:r>
          </a:p>
          <a:p>
            <a:pPr marL="432000" lvl="0" indent="-457200" algn="just">
              <a:buFont typeface="+mj-lt"/>
              <a:buAutoNum type="arabicPeriod" startAt="6"/>
            </a:pPr>
            <a:r>
              <a:rPr lang="pt-BR" sz="2000" dirty="0" smtClean="0"/>
              <a:t>Responsabilidade do empreendedor de tratar seus efluentes líquidos, na impossibilidade da concessionária promover tal serviço;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827" y="645379"/>
            <a:ext cx="4417823" cy="60602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120893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90501" y="0"/>
            <a:ext cx="6362700" cy="12372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A ZIL – 1 </a:t>
            </a:r>
            <a:r>
              <a:rPr lang="pt-BR" b="1" dirty="0" smtClean="0"/>
              <a:t>em Nova Contagem</a:t>
            </a:r>
          </a:p>
          <a:p>
            <a:endParaRPr lang="pt-BR" b="1" dirty="0"/>
          </a:p>
          <a:p>
            <a:r>
              <a:rPr lang="pt-BR" dirty="0"/>
              <a:t>E</a:t>
            </a:r>
            <a:r>
              <a:rPr lang="pt-BR" dirty="0" smtClean="0"/>
              <a:t>stá </a:t>
            </a:r>
            <a:r>
              <a:rPr lang="pt-BR" dirty="0"/>
              <a:t>localizada na área ao </a:t>
            </a:r>
            <a:r>
              <a:rPr lang="pt-BR" dirty="0" smtClean="0"/>
              <a:t>noroeste </a:t>
            </a:r>
            <a:r>
              <a:rPr lang="pt-BR" dirty="0"/>
              <a:t>da APA próximo à área já urbanizada com o bairro Nova </a:t>
            </a:r>
            <a:r>
              <a:rPr lang="pt-BR" dirty="0" smtClean="0"/>
              <a:t>Contagem. Trata-se </a:t>
            </a:r>
            <a:r>
              <a:rPr lang="pt-BR" dirty="0"/>
              <a:t>de uma área em processo erosivo com presença de </a:t>
            </a:r>
            <a:r>
              <a:rPr lang="pt-BR" dirty="0" smtClean="0"/>
              <a:t>voçorocas, sob continuas e intensas pressões de ocupações irregulares e ações de crime organizado.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Área contigua à </a:t>
            </a:r>
            <a:r>
              <a:rPr lang="pt-BR" dirty="0"/>
              <a:t>ocupações já consolidadas que apresentam indicadores sociais desfavoráveis com destaque para renda familiar, escolaridade, capacitação profissional, dentre outros, onde se encontra maior demanda por oportunidades </a:t>
            </a:r>
            <a:r>
              <a:rPr lang="pt-BR" dirty="0" smtClean="0"/>
              <a:t>de trabalho.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Adota coeficiente </a:t>
            </a:r>
            <a:r>
              <a:rPr lang="pt-BR" dirty="0"/>
              <a:t>de permeabilidade de 50% (C.A. </a:t>
            </a:r>
            <a:r>
              <a:rPr lang="pt-BR" dirty="0" err="1"/>
              <a:t>max</a:t>
            </a:r>
            <a:r>
              <a:rPr lang="pt-BR" dirty="0"/>
              <a:t>. 0,5);</a:t>
            </a:r>
          </a:p>
          <a:p>
            <a:pPr algn="just"/>
            <a:r>
              <a:rPr lang="pt-BR" dirty="0"/>
              <a:t>Possibilitará a recuperação da parcela da área degradada e não </a:t>
            </a:r>
            <a:r>
              <a:rPr lang="pt-BR" dirty="0" smtClean="0"/>
              <a:t>ocupada situada no interior do polígono que compõe a ZIL.</a:t>
            </a:r>
            <a:endParaRPr lang="pt-BR" dirty="0"/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A Oeste, consistirá barreira física de amortecimento das pressões de ocupações irregulares hoje provenientes de Nova Contagem. 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A Leste, propiciará a recuperação, conservação e manutenção de um corredor verde em seu entorno que integrará a Trama Verde e Azul amortecendo as pressões de ocupações irregulares atualmente existentes na região</a:t>
            </a:r>
            <a:r>
              <a:rPr lang="pt-BR" dirty="0" smtClean="0"/>
              <a:t>.</a:t>
            </a:r>
            <a:endParaRPr lang="pt-BR" dirty="0"/>
          </a:p>
          <a:p>
            <a:pPr algn="just"/>
            <a:endParaRPr lang="pt-BR" dirty="0"/>
          </a:p>
          <a:p>
            <a:pPr algn="just"/>
            <a:r>
              <a:rPr lang="pt-BR" dirty="0"/>
              <a:t>Corredor verde mantido pela ZIL 2 propiciará a conectividade com os remanescentes de mata atlântica que integrarão o corredor verde mantido pela ZIL 3 e que são destacadas pelo Instituto Estadual de Florestas – IEF como áreas prioritárias para a conservação  da APA Vargem das Flores.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Será licenciado como um complexo empresarial específico permitindo um planejamento territorial integrado e sistêmico</a:t>
            </a:r>
            <a:r>
              <a:rPr lang="pt-BR" dirty="0" smtClean="0"/>
              <a:t>;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Seu licenciamento se dará em âmbito estadual mediante anuência do Instituto Estadual de Florestas e da Agência Metropolitana;</a:t>
            </a:r>
          </a:p>
          <a:p>
            <a:pPr algn="just"/>
            <a:endParaRPr lang="pt-BR" dirty="0"/>
          </a:p>
          <a:p>
            <a:endParaRPr lang="pt-BR" dirty="0" smtClean="0"/>
          </a:p>
          <a:p>
            <a:r>
              <a:rPr lang="pt-BR" dirty="0" smtClean="0"/>
              <a:t> </a:t>
            </a:r>
          </a:p>
        </p:txBody>
      </p:sp>
      <p:sp>
        <p:nvSpPr>
          <p:cNvPr id="4" name="Rechteck 176"/>
          <p:cNvSpPr/>
          <p:nvPr/>
        </p:nvSpPr>
        <p:spPr>
          <a:xfrm>
            <a:off x="7349067" y="0"/>
            <a:ext cx="4841346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827" y="219494"/>
            <a:ext cx="4417823" cy="60602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37169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Rechteck 176"/>
          <p:cNvSpPr/>
          <p:nvPr/>
        </p:nvSpPr>
        <p:spPr>
          <a:xfrm>
            <a:off x="7349067" y="0"/>
            <a:ext cx="4841346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CaixaDeTexto 1"/>
          <p:cNvSpPr txBox="1"/>
          <p:nvPr/>
        </p:nvSpPr>
        <p:spPr>
          <a:xfrm>
            <a:off x="9396074" y="322214"/>
            <a:ext cx="747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bg1"/>
                </a:solidFill>
              </a:rPr>
              <a:t>ZIL - 2</a:t>
            </a:r>
            <a:endParaRPr lang="pt-BR" sz="1800" dirty="0">
              <a:solidFill>
                <a:schemeClr val="bg1"/>
              </a:solidFill>
            </a:endParaRPr>
          </a:p>
          <a:p>
            <a:endParaRPr lang="pt-BR" sz="1800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-60960" y="206062"/>
            <a:ext cx="7018986" cy="1149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ZIL- 2</a:t>
            </a:r>
            <a:r>
              <a:rPr lang="pt-BR" dirty="0" smtClean="0"/>
              <a:t>  - </a:t>
            </a:r>
            <a:r>
              <a:rPr lang="pt-BR" b="1" dirty="0" smtClean="0"/>
              <a:t>No Eixo da BR 040 em área limítrofe com Ribeirão das Neves </a:t>
            </a:r>
          </a:p>
          <a:p>
            <a:endParaRPr lang="pt-BR" dirty="0" smtClean="0"/>
          </a:p>
          <a:p>
            <a:pPr algn="just"/>
            <a:r>
              <a:rPr lang="pt-BR" dirty="0" smtClean="0"/>
              <a:t>Foi </a:t>
            </a:r>
            <a:r>
              <a:rPr lang="pt-BR" dirty="0"/>
              <a:t>alocada às margens da </a:t>
            </a:r>
            <a:r>
              <a:rPr lang="pt-BR" b="1" dirty="0"/>
              <a:t>BR-040</a:t>
            </a:r>
            <a:r>
              <a:rPr lang="pt-BR" dirty="0"/>
              <a:t> em </a:t>
            </a:r>
            <a:r>
              <a:rPr lang="pt-BR" dirty="0" smtClean="0"/>
              <a:t>área degradada com </a:t>
            </a:r>
            <a:r>
              <a:rPr lang="pt-BR" dirty="0"/>
              <a:t>características </a:t>
            </a:r>
            <a:r>
              <a:rPr lang="pt-BR" dirty="0" smtClean="0"/>
              <a:t>industriais, comerciais e logísticas já consolidadas.  Faz integração com áreas já classificadas como ZIL dentro do macrozoneamento proposto para o município de Ribeirão das Neves. A </a:t>
            </a:r>
            <a:r>
              <a:rPr lang="pt-BR" dirty="0"/>
              <a:t>articulação viária se dará pela BR-040 e pelo futuro Rodoanel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Áreas contiguas às ocupações já consolidadas que apresentam indicadores sociais desfavoráveis com destaque para renda familiar, escolaridade, capacitação profissional, dentre outros, onde se encontra maior demanda por oportunidades de </a:t>
            </a:r>
            <a:r>
              <a:rPr lang="pt-BR" dirty="0" smtClean="0"/>
              <a:t>trabalho, notadamente no eixo de ocupação do entorno do bairro Liberdade I e II.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Integra-se ao eixo da BR-040;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Adota coeficiente </a:t>
            </a:r>
            <a:r>
              <a:rPr lang="pt-BR" dirty="0"/>
              <a:t>de permeabilidade de 50% (C.A. </a:t>
            </a:r>
            <a:r>
              <a:rPr lang="pt-BR" dirty="0" err="1"/>
              <a:t>max</a:t>
            </a:r>
            <a:r>
              <a:rPr lang="pt-BR" dirty="0"/>
              <a:t>. 0,5);</a:t>
            </a:r>
          </a:p>
          <a:p>
            <a:pPr algn="just"/>
            <a:r>
              <a:rPr lang="pt-BR" dirty="0"/>
              <a:t>Possibilitará a recuperação da parcela da área degradada e não ocupada situada no interior do polígono que compõe a ZIL.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Seu licenciamento se dará em âmbito estadual mediante anuência do Instituto Estadual de Florestas e da Agência Metropolitana;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Propiciará a recuperação, conservação e manutenção de um corredor verde em seu entorno que integrará a Trama Verde e Azul amortecendo as pressões de ocupações irregulares atualmente existentes na região.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Corredor verde mantido pela ZIL </a:t>
            </a:r>
            <a:r>
              <a:rPr lang="pt-BR" dirty="0" smtClean="0"/>
              <a:t>2 </a:t>
            </a:r>
            <a:r>
              <a:rPr lang="pt-BR" dirty="0"/>
              <a:t>propiciará a conectividade com os remanescentes de mata atlântica que integrarão o corredor verde mantido pela ZIL </a:t>
            </a:r>
            <a:r>
              <a:rPr lang="pt-BR" dirty="0" smtClean="0"/>
              <a:t>3 </a:t>
            </a:r>
            <a:r>
              <a:rPr lang="pt-BR" dirty="0"/>
              <a:t>e que são destacadas pelo Instituto Estadual de Florestas – IEF como áreas prioritárias para a conservação  da APA Vargem das Flores.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Será licenciado como um complexo empresarial específico permitindo um planejamento territorial integrado e sistêmico;</a:t>
            </a:r>
          </a:p>
          <a:p>
            <a:pPr algn="just"/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827" y="645379"/>
            <a:ext cx="4417823" cy="60602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391403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9396074" y="322214"/>
            <a:ext cx="747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bg1"/>
                </a:solidFill>
              </a:rPr>
              <a:t>ZIL - 3</a:t>
            </a:r>
            <a:endParaRPr lang="pt-BR" sz="1800" dirty="0">
              <a:solidFill>
                <a:schemeClr val="bg1"/>
              </a:solidFill>
            </a:endParaRPr>
          </a:p>
          <a:p>
            <a:endParaRPr lang="pt-BR" sz="1800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-1" y="206062"/>
            <a:ext cx="12190413" cy="6817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A </a:t>
            </a:r>
            <a:r>
              <a:rPr lang="pt-BR" b="1" dirty="0"/>
              <a:t>ZIL- 3</a:t>
            </a:r>
            <a:r>
              <a:rPr lang="pt-BR" dirty="0"/>
              <a:t> </a:t>
            </a:r>
            <a:r>
              <a:rPr lang="pt-BR" dirty="0" smtClean="0"/>
              <a:t>– </a:t>
            </a:r>
            <a:r>
              <a:rPr lang="pt-BR" b="1" dirty="0" smtClean="0"/>
              <a:t>Em Área Degradada e Integrada á BR 040 por via Vicinal já Existente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Deverá </a:t>
            </a:r>
            <a:r>
              <a:rPr lang="pt-BR" dirty="0"/>
              <a:t>ser implantada em uma </a:t>
            </a:r>
            <a:r>
              <a:rPr lang="pt-BR" dirty="0" smtClean="0"/>
              <a:t>área degradada por pastos e </a:t>
            </a:r>
            <a:r>
              <a:rPr lang="pt-BR" dirty="0"/>
              <a:t>próximo a uma área de mineração. Sua posição facilitará o escoamento da produção através do Rodoanel, </a:t>
            </a:r>
            <a:r>
              <a:rPr lang="pt-BR" b="1" dirty="0"/>
              <a:t>BR-040</a:t>
            </a:r>
            <a:r>
              <a:rPr lang="pt-BR" dirty="0"/>
              <a:t> e vias vicinais.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/>
              <a:t>Integra-se ao eixo da </a:t>
            </a:r>
            <a:r>
              <a:rPr lang="pt-BR" dirty="0" smtClean="0"/>
              <a:t>BR-040 por meio de uma via vicinal já existente que possui características compatíveis com o uso proposto e já contemplada na hierarquização viária oficial;</a:t>
            </a:r>
            <a:endParaRPr lang="pt-BR" dirty="0"/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Adota coeficiente </a:t>
            </a:r>
            <a:r>
              <a:rPr lang="pt-BR" dirty="0"/>
              <a:t>de permeabilidade de 50</a:t>
            </a:r>
            <a:r>
              <a:rPr lang="pt-BR" dirty="0" smtClean="0"/>
              <a:t>% (C.A. </a:t>
            </a:r>
            <a:r>
              <a:rPr lang="pt-BR" dirty="0" err="1" smtClean="0"/>
              <a:t>max</a:t>
            </a:r>
            <a:r>
              <a:rPr lang="pt-BR" dirty="0" smtClean="0"/>
              <a:t>. 0,5);</a:t>
            </a:r>
          </a:p>
          <a:p>
            <a:pPr algn="just"/>
            <a:r>
              <a:rPr lang="pt-BR" dirty="0"/>
              <a:t>Possibilitará a recuperação da parcela da área degradada e não ocupada situada no interior do polígono que compõe a ZIL.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Seu licenciamento se dará em âmbito estadual mediante anuência do Instituto Estadual de Florestas e da Agência Metropolitana;</a:t>
            </a:r>
            <a:endParaRPr lang="pt-BR" dirty="0"/>
          </a:p>
          <a:p>
            <a:pPr algn="just"/>
            <a:endParaRPr lang="pt-BR" dirty="0"/>
          </a:p>
          <a:p>
            <a:pPr algn="just"/>
            <a:r>
              <a:rPr lang="pt-BR" dirty="0"/>
              <a:t>Propiciará a recuperação, conservação e manutenção de um corredor verde em seu entorno que integrará a Trama Verde e Azul amortecendo as pressões de ocupações irregulares atualmente existentes na região.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Corredor verde mantido pela ZIL </a:t>
            </a:r>
            <a:r>
              <a:rPr lang="pt-BR" dirty="0" smtClean="0"/>
              <a:t>3 </a:t>
            </a:r>
            <a:r>
              <a:rPr lang="pt-BR" dirty="0"/>
              <a:t>propiciará a conectividade com os remanescentes de mata atlântica que integrarão o corredor verde mantido pela ZIL </a:t>
            </a:r>
            <a:r>
              <a:rPr lang="pt-BR" dirty="0" smtClean="0"/>
              <a:t>2 </a:t>
            </a:r>
            <a:r>
              <a:rPr lang="pt-BR" dirty="0"/>
              <a:t>e que são destacadas pelo Instituto Estadual de Florestas – IEF como áreas prioritárias para a conservação  da APA Vargem das Flores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Será licenciado como um complexo empresarial específico permitindo um planejamento territorial integrado e sistêmico;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9342435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176"/>
          <p:cNvSpPr/>
          <p:nvPr/>
        </p:nvSpPr>
        <p:spPr>
          <a:xfrm>
            <a:off x="3002535" y="0"/>
            <a:ext cx="5765684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512" y="0"/>
            <a:ext cx="4852377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8768592" y="322214"/>
            <a:ext cx="3041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1800" dirty="0">
              <a:solidFill>
                <a:schemeClr val="bg1"/>
              </a:solidFill>
            </a:endParaRPr>
          </a:p>
          <a:p>
            <a:endParaRPr lang="pt-BR" sz="1800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08000" y="993621"/>
            <a:ext cx="11125200" cy="5001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500" dirty="0"/>
              <a:t>Quanto ao planejamento do Governo do Estado de Minas Gerais, destacam-se três grandes projetos previsto que perpassam pelo território da APA-VF, são eles</a:t>
            </a:r>
            <a:r>
              <a:rPr lang="pt-BR" sz="2500" dirty="0" smtClean="0"/>
              <a:t>:</a:t>
            </a:r>
          </a:p>
          <a:p>
            <a:endParaRPr lang="pt-BR" sz="25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500" b="1" dirty="0"/>
              <a:t>Rodoanel: </a:t>
            </a:r>
            <a:r>
              <a:rPr lang="pt-BR" sz="2500" dirty="0"/>
              <a:t>Tem como objetivo conectar os municípios de Sabará, Santa Luzia, Vespasiano, São José da Lapa, Pedro Leopoldo, Ribeirão das Neves, Contagem e Betim, configurando uma nova rota para o tráfego de passagem da RMBH aliviando o tráfego existente no atual Anel Rodoviário.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500" b="1" dirty="0" err="1"/>
              <a:t>Ferroanel</a:t>
            </a:r>
            <a:r>
              <a:rPr lang="pt-BR" sz="2500" b="1" dirty="0"/>
              <a:t>:</a:t>
            </a:r>
            <a:r>
              <a:rPr lang="pt-BR" sz="2500" dirty="0"/>
              <a:t> A proposta é a criação de um contorno ferroviário para o transporte de cargas na RMBH, liberando os trilhos que hoje servem para o transporte de cargas para o transporte de passageiros.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500" b="1" dirty="0"/>
              <a:t>Colar Metropolitano – Eixos Ferroviários: </a:t>
            </a:r>
            <a:r>
              <a:rPr lang="pt-BR" sz="2500" dirty="0"/>
              <a:t>Trata-se de uma proposta do Governo do Estado de Minas para ampliação dos eixo ferroviário, no território da RMBH.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5010472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176"/>
          <p:cNvSpPr/>
          <p:nvPr/>
        </p:nvSpPr>
        <p:spPr>
          <a:xfrm>
            <a:off x="0" y="0"/>
            <a:ext cx="12190414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374" y="0"/>
            <a:ext cx="9699665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99343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Rechteck 176"/>
          <p:cNvSpPr/>
          <p:nvPr/>
        </p:nvSpPr>
        <p:spPr>
          <a:xfrm>
            <a:off x="7349067" y="0"/>
            <a:ext cx="4841346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CaixaDeTexto 1"/>
          <p:cNvSpPr txBox="1"/>
          <p:nvPr/>
        </p:nvSpPr>
        <p:spPr>
          <a:xfrm>
            <a:off x="7772590" y="322214"/>
            <a:ext cx="3994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bg1"/>
                </a:solidFill>
              </a:rPr>
              <a:t>ZIL – ZONA DE INDÚSTRIA E LOGÍSTICA</a:t>
            </a:r>
            <a:endParaRPr lang="pt-BR" sz="1800" dirty="0">
              <a:solidFill>
                <a:schemeClr val="bg1"/>
              </a:solidFill>
            </a:endParaRPr>
          </a:p>
          <a:p>
            <a:endParaRPr lang="pt-BR" sz="1800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320" y="37734"/>
            <a:ext cx="7018986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endParaRPr lang="pt-BR" b="1" dirty="0" smtClean="0"/>
          </a:p>
          <a:p>
            <a:pPr lvl="0" algn="just"/>
            <a:r>
              <a:rPr lang="pt-BR" b="1" dirty="0" smtClean="0"/>
              <a:t>INCLUSÃO DE BUFFER NO EIXO DA MG 808</a:t>
            </a:r>
          </a:p>
          <a:p>
            <a:pPr lvl="0" algn="just"/>
            <a:endParaRPr lang="pt-BR" dirty="0" smtClean="0"/>
          </a:p>
          <a:p>
            <a:pPr lvl="0" algn="just"/>
            <a:r>
              <a:rPr lang="pt-BR" dirty="0" smtClean="0"/>
              <a:t>Ocupação de faixa de Rodovia já existente potencializando iniciativas de inclusão econômica e social da população da Sede, Darcy Ribeiro e Nova Contagem</a:t>
            </a:r>
          </a:p>
          <a:p>
            <a:pPr lvl="0" algn="just"/>
            <a:endParaRPr lang="pt-BR" dirty="0" smtClean="0"/>
          </a:p>
          <a:p>
            <a:pPr lvl="0" algn="just"/>
            <a:r>
              <a:rPr lang="pt-BR" dirty="0" smtClean="0"/>
              <a:t>Ocupação planejada de projeto em bases sustentáveis compatíveis com as diretrizes e parâmetros estabelecidos na Plataforma de Desenvolvimento de Base Hídrica;</a:t>
            </a:r>
          </a:p>
          <a:p>
            <a:pPr lvl="0" algn="just"/>
            <a:endParaRPr lang="pt-BR" dirty="0" smtClean="0"/>
          </a:p>
          <a:p>
            <a:pPr marL="432000" lvl="0" indent="-457200" algn="just"/>
            <a:r>
              <a:rPr lang="pt-BR" sz="1800" dirty="0" smtClean="0"/>
              <a:t>Adoção de coeficiente de permeabilidade de 50%, sendo que cada polo será licenciado como um complexo empresarial específico permitindo um planejamento territorial integrado e sistêmico;</a:t>
            </a:r>
          </a:p>
          <a:p>
            <a:pPr marL="457200" lvl="0" indent="-457200" algn="just"/>
            <a:endParaRPr lang="pt-BR" b="1" dirty="0" smtClean="0"/>
          </a:p>
          <a:p>
            <a:pPr marL="457200" lvl="0" indent="-457200" algn="just"/>
            <a:r>
              <a:rPr lang="pt-BR" dirty="0" smtClean="0"/>
              <a:t>Investimentos Privados viabilizando a recuperação e conservação de corredores ecológicos integrantes da Trama Verde e Azul (ZP1 e ZP2) no seu entorno imediato</a:t>
            </a:r>
            <a:endParaRPr lang="pt-BR" dirty="0"/>
          </a:p>
          <a:p>
            <a:pPr lvl="0" algn="just"/>
            <a:endParaRPr lang="pt-BR" dirty="0" smtClean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1099" y="734928"/>
            <a:ext cx="4277280" cy="60452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110898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 descr="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www.PresentationLoad.com"/>
          <p:cNvSpPr>
            <a:spLocks noGrp="1"/>
          </p:cNvSpPr>
          <p:nvPr>
            <p:ph type="title"/>
          </p:nvPr>
        </p:nvSpPr>
        <p:spPr>
          <a:xfrm>
            <a:off x="1044376" y="-1419860"/>
            <a:ext cx="10101664" cy="3741441"/>
          </a:xfrm>
        </p:spPr>
        <p:txBody>
          <a:bodyPr/>
          <a:lstStyle/>
          <a:p>
            <a:r>
              <a:rPr lang="en-US" noProof="1" smtClean="0"/>
              <a:t>APA VARGEM DAS FLORES</a:t>
            </a:r>
            <a:endParaRPr lang="en-US" noProof="1"/>
          </a:p>
        </p:txBody>
      </p:sp>
      <p:sp>
        <p:nvSpPr>
          <p:cNvPr id="5" name="Untertitel 4" descr="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www.PresentationLoad.com"/>
          <p:cNvSpPr>
            <a:spLocks noGrp="1"/>
          </p:cNvSpPr>
          <p:nvPr>
            <p:ph type="body" idx="1"/>
          </p:nvPr>
        </p:nvSpPr>
        <p:spPr>
          <a:xfrm>
            <a:off x="1044376" y="2504461"/>
            <a:ext cx="10101664" cy="2061759"/>
          </a:xfrm>
        </p:spPr>
        <p:txBody>
          <a:bodyPr/>
          <a:lstStyle/>
          <a:p>
            <a:pPr lvl="0" algn="ctr"/>
            <a:r>
              <a:rPr lang="de-DE" noProof="1" smtClean="0">
                <a:solidFill>
                  <a:srgbClr val="FFC000"/>
                </a:solidFill>
              </a:rPr>
              <a:t>ZAC-2 LIMÍTROFE COM RIBEIRÃO DAS NEVES </a:t>
            </a:r>
            <a:endParaRPr lang="en-US" sz="3200" noProof="1">
              <a:solidFill>
                <a:srgbClr val="FFC000"/>
              </a:solidFill>
              <a:cs typeface="Arial" panose="020B060402020202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9033468" y="5926016"/>
            <a:ext cx="3064747" cy="9194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" name="AutoShape 2" descr="Resultado de imagem para IBGE"/>
          <p:cNvSpPr>
            <a:spLocks noChangeAspect="1" noChangeArrowheads="1"/>
          </p:cNvSpPr>
          <p:nvPr/>
        </p:nvSpPr>
        <p:spPr bwMode="auto">
          <a:xfrm>
            <a:off x="155575" y="693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8214" t="23810" r="36875" b="43175"/>
          <a:stretch/>
        </p:blipFill>
        <p:spPr bwMode="auto">
          <a:xfrm>
            <a:off x="10820400" y="5943284"/>
            <a:ext cx="1068055" cy="796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Prefeitura Municipal de Contage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8111" y="6062152"/>
            <a:ext cx="1894818" cy="5853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552430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Rechteck 176"/>
          <p:cNvSpPr/>
          <p:nvPr/>
        </p:nvSpPr>
        <p:spPr>
          <a:xfrm>
            <a:off x="7349067" y="0"/>
            <a:ext cx="4841346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CaixaDeTexto 1"/>
          <p:cNvSpPr txBox="1"/>
          <p:nvPr/>
        </p:nvSpPr>
        <p:spPr>
          <a:xfrm>
            <a:off x="7548491" y="322214"/>
            <a:ext cx="4442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bg1"/>
                </a:solidFill>
              </a:rPr>
              <a:t>ZAC-2 LIMÍTROFE COM RIBEIRÃO DAS NEVES</a:t>
            </a:r>
            <a:endParaRPr lang="pt-BR" sz="1800" dirty="0" smtClean="0">
              <a:solidFill>
                <a:schemeClr val="bg1"/>
              </a:solidFill>
            </a:endParaRPr>
          </a:p>
          <a:p>
            <a:endParaRPr lang="pt-BR" sz="1800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30081" y="0"/>
            <a:ext cx="6436479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300" dirty="0" smtClean="0"/>
              <a:t>Contexto Histórico</a:t>
            </a:r>
          </a:p>
          <a:p>
            <a:pPr algn="just"/>
            <a:endParaRPr lang="pt-BR" sz="2300" dirty="0"/>
          </a:p>
          <a:p>
            <a:pPr algn="just"/>
            <a:r>
              <a:rPr lang="pt-BR" sz="2300" dirty="0" smtClean="0"/>
              <a:t>As ocupações irregulares </a:t>
            </a:r>
            <a:r>
              <a:rPr lang="pt-BR" sz="2300" dirty="0" smtClean="0"/>
              <a:t>são </a:t>
            </a:r>
            <a:r>
              <a:rPr lang="pt-BR" sz="2300" dirty="0" smtClean="0"/>
              <a:t>um dos problemas enfrentados nas grandes cidades, elas promovem desordem urbanística e prejuízos enormes sociais e ambientais. </a:t>
            </a:r>
          </a:p>
          <a:p>
            <a:pPr algn="just"/>
            <a:endParaRPr lang="pt-BR" sz="2300" dirty="0"/>
          </a:p>
          <a:p>
            <a:r>
              <a:rPr lang="pt-BR" sz="2300" dirty="0"/>
              <a:t>Desta forma a ZAC-2 traz consigo uma característica que deve se atentar </a:t>
            </a:r>
            <a:r>
              <a:rPr lang="pt-BR" sz="2300" dirty="0" smtClean="0"/>
              <a:t>ao </a:t>
            </a:r>
            <a:r>
              <a:rPr lang="pt-BR" sz="2300" dirty="0"/>
              <a:t>índice de ocupações irregulares, o que se cria uma possibilidade concreta de metástase ocupacional, de modo que se não for regulamentado e planejado irá trazer inúmeros prejuízos.</a:t>
            </a:r>
          </a:p>
          <a:p>
            <a:endParaRPr lang="pt-BR" sz="2300" dirty="0"/>
          </a:p>
          <a:p>
            <a:r>
              <a:rPr lang="pt-BR" sz="2300" dirty="0"/>
              <a:t>Portanto essas áreas devem prescindir de um planejamento adequado, considerando as peculiaridades do meio interno e externo (vizinhança), aliados de instrumentos de comando controle ou de controle socioambientais adequados.</a:t>
            </a:r>
          </a:p>
          <a:p>
            <a:pPr algn="just"/>
            <a:endParaRPr lang="pt-BR" dirty="0" smtClean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1099" y="734928"/>
            <a:ext cx="4277280" cy="60452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11809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Rechteck 176"/>
          <p:cNvSpPr/>
          <p:nvPr/>
        </p:nvSpPr>
        <p:spPr>
          <a:xfrm>
            <a:off x="7349067" y="0"/>
            <a:ext cx="4841346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CaixaDeTexto 1"/>
          <p:cNvSpPr txBox="1"/>
          <p:nvPr/>
        </p:nvSpPr>
        <p:spPr>
          <a:xfrm>
            <a:off x="7548483" y="322214"/>
            <a:ext cx="444249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solidFill>
                  <a:schemeClr val="bg1"/>
                </a:solidFill>
              </a:rPr>
              <a:t>ZAC-2 LIMÍTROFE COM RIBEIRÃO DAS NEVES</a:t>
            </a:r>
            <a:endParaRPr lang="pt-BR" sz="1800" dirty="0">
              <a:solidFill>
                <a:schemeClr val="bg1"/>
              </a:solidFill>
            </a:endParaRPr>
          </a:p>
          <a:p>
            <a:endParaRPr lang="pt-BR" sz="1800" dirty="0">
              <a:solidFill>
                <a:schemeClr val="bg1"/>
              </a:solidFill>
            </a:endParaRPr>
          </a:p>
          <a:p>
            <a:pPr algn="ctr"/>
            <a:endParaRPr lang="pt-BR" sz="1800" dirty="0">
              <a:solidFill>
                <a:schemeClr val="bg1"/>
              </a:solidFill>
            </a:endParaRPr>
          </a:p>
          <a:p>
            <a:endParaRPr lang="pt-BR" sz="1800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30373" y="0"/>
            <a:ext cx="7018986" cy="7463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300" dirty="0"/>
              <a:t>Parâmetros urbanísticos a serem aplicados de forma diferenciada: </a:t>
            </a:r>
            <a:endParaRPr lang="pt-BR" sz="2300" dirty="0" smtClean="0"/>
          </a:p>
          <a:p>
            <a:endParaRPr lang="pt-BR" sz="23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300" dirty="0" smtClean="0"/>
              <a:t>aplicação </a:t>
            </a:r>
            <a:r>
              <a:rPr lang="pt-BR" sz="2300" dirty="0"/>
              <a:t>de um “sobre zoneamento” à referida ZAC 2 – </a:t>
            </a:r>
            <a:r>
              <a:rPr lang="pt-BR" sz="2300" dirty="0" smtClean="0"/>
              <a:t>ZDEM;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t-BR" sz="23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300" dirty="0" smtClean="0"/>
              <a:t>potencialização </a:t>
            </a:r>
            <a:r>
              <a:rPr lang="pt-BR" sz="2300" dirty="0"/>
              <a:t>da taxa de </a:t>
            </a:r>
            <a:r>
              <a:rPr lang="pt-BR" sz="2300" dirty="0" smtClean="0"/>
              <a:t>permeabilidade;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t-BR" sz="23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300" dirty="0" smtClean="0"/>
              <a:t>previsão </a:t>
            </a:r>
            <a:r>
              <a:rPr lang="pt-BR" sz="2300" dirty="0"/>
              <a:t>de Taxa de Ocupação objetivando uma maior </a:t>
            </a:r>
            <a:r>
              <a:rPr lang="pt-BR" sz="2300" dirty="0" smtClean="0"/>
              <a:t>restrição</a:t>
            </a:r>
          </a:p>
          <a:p>
            <a:r>
              <a:rPr lang="pt-BR" sz="2300" dirty="0" smtClean="0"/>
              <a:t> </a:t>
            </a:r>
            <a:r>
              <a:rPr lang="pt-BR" sz="2300" dirty="0"/>
              <a:t>das projeções das edificações, consequentemente seus </a:t>
            </a:r>
            <a:r>
              <a:rPr lang="pt-BR" sz="2300" dirty="0" smtClean="0"/>
              <a:t>impactos.</a:t>
            </a:r>
          </a:p>
          <a:p>
            <a:endParaRPr lang="pt-BR" sz="23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300" dirty="0" smtClean="0"/>
              <a:t>Todos os empreendimentos deverão apresentar um estudo de impacto, para que sejam avaliados e anuídos pelo Agencia Metropolitana. Com a vinculação de implantação das soluções de saneamento.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t-BR" sz="2300" dirty="0"/>
          </a:p>
          <a:p>
            <a:r>
              <a:rPr lang="pt-BR" sz="2300" dirty="0" smtClean="0"/>
              <a:t>  </a:t>
            </a:r>
            <a:endParaRPr lang="pt-BR" dirty="0"/>
          </a:p>
          <a:p>
            <a:endParaRPr lang="pt-BR" dirty="0" smtClean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1099" y="734928"/>
            <a:ext cx="4277280" cy="60452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842914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Rechteck 176"/>
          <p:cNvSpPr/>
          <p:nvPr/>
        </p:nvSpPr>
        <p:spPr>
          <a:xfrm>
            <a:off x="7349067" y="0"/>
            <a:ext cx="4841346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CaixaDeTexto 1"/>
          <p:cNvSpPr txBox="1"/>
          <p:nvPr/>
        </p:nvSpPr>
        <p:spPr>
          <a:xfrm>
            <a:off x="7548483" y="322214"/>
            <a:ext cx="444249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solidFill>
                  <a:schemeClr val="bg1"/>
                </a:solidFill>
              </a:rPr>
              <a:t>ZAC-2 LIMÍTROFE COM RIBEIRÃO DAS NEVES</a:t>
            </a:r>
            <a:endParaRPr lang="pt-BR" sz="1800" dirty="0">
              <a:solidFill>
                <a:schemeClr val="bg1"/>
              </a:solidFill>
            </a:endParaRPr>
          </a:p>
          <a:p>
            <a:endParaRPr lang="pt-BR" sz="1800" dirty="0">
              <a:solidFill>
                <a:schemeClr val="bg1"/>
              </a:solidFill>
            </a:endParaRPr>
          </a:p>
          <a:p>
            <a:pPr algn="ctr"/>
            <a:endParaRPr lang="pt-BR" sz="1800" dirty="0">
              <a:solidFill>
                <a:schemeClr val="bg1"/>
              </a:solidFill>
            </a:endParaRPr>
          </a:p>
          <a:p>
            <a:endParaRPr lang="pt-BR" sz="1800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30373" y="0"/>
            <a:ext cx="701898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pt-BR" sz="2300" dirty="0"/>
          </a:p>
          <a:p>
            <a:r>
              <a:rPr lang="pt-BR" sz="2300" dirty="0" smtClean="0"/>
              <a:t>  A </a:t>
            </a:r>
            <a:r>
              <a:rPr lang="pt-BR" sz="2300" dirty="0"/>
              <a:t>questão topográfica também pode ser evidenciada, por si só ela promove o controle natural do adensamento</a:t>
            </a:r>
            <a:r>
              <a:rPr lang="pt-BR" sz="2300" dirty="0" smtClean="0"/>
              <a:t>.</a:t>
            </a:r>
          </a:p>
          <a:p>
            <a:endParaRPr lang="pt-BR" sz="2300" dirty="0" smtClean="0"/>
          </a:p>
          <a:p>
            <a:r>
              <a:rPr lang="pt-BR" sz="2300" dirty="0"/>
              <a:t> </a:t>
            </a:r>
            <a:r>
              <a:rPr lang="pt-BR" sz="2300" dirty="0" smtClean="0"/>
              <a:t>Além </a:t>
            </a:r>
            <a:r>
              <a:rPr lang="pt-BR" sz="2300" dirty="0"/>
              <a:t>de propostas pontuais do zoneamento, podemos salientar ainda  os instrumentos posteriores a aplicação dos zoneamentos, tal como o plano de Saneamento Básico , que promove qualidade a ocupação e a manutenção da integridade de recursos</a:t>
            </a:r>
            <a:r>
              <a:rPr lang="pt-BR" sz="2300" dirty="0" smtClean="0"/>
              <a:t>.</a:t>
            </a:r>
          </a:p>
          <a:p>
            <a:endParaRPr lang="pt-BR" sz="2300" dirty="0" smtClean="0"/>
          </a:p>
          <a:p>
            <a:r>
              <a:rPr lang="pt-BR" sz="2300" dirty="0"/>
              <a:t>Ressalta que se tratando de áreas que já estão antropomorfizadas, é de suma importância  e se faz necessário propor ZEDEM sobre Zonas ZP1 e ZP2.</a:t>
            </a:r>
          </a:p>
          <a:p>
            <a:endParaRPr lang="pt-BR" dirty="0"/>
          </a:p>
          <a:p>
            <a:endParaRPr lang="pt-BR" dirty="0" smtClean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1099" y="734928"/>
            <a:ext cx="4277280" cy="60452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260806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176"/>
          <p:cNvSpPr/>
          <p:nvPr/>
        </p:nvSpPr>
        <p:spPr>
          <a:xfrm>
            <a:off x="0" y="0"/>
            <a:ext cx="12190414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5" name="Imagem 4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56" y="609599"/>
            <a:ext cx="10210801" cy="55952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0542753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176"/>
          <p:cNvSpPr/>
          <p:nvPr/>
        </p:nvSpPr>
        <p:spPr>
          <a:xfrm>
            <a:off x="0" y="0"/>
            <a:ext cx="12190414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5" name="Imagem 4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544" y="522514"/>
            <a:ext cx="10254342" cy="57476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7743501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176"/>
          <p:cNvSpPr/>
          <p:nvPr/>
        </p:nvSpPr>
        <p:spPr>
          <a:xfrm>
            <a:off x="0" y="0"/>
            <a:ext cx="12190414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5" name="Imagem 4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629" y="566057"/>
            <a:ext cx="10406742" cy="55734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0957802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176"/>
          <p:cNvSpPr/>
          <p:nvPr/>
        </p:nvSpPr>
        <p:spPr>
          <a:xfrm>
            <a:off x="0" y="0"/>
            <a:ext cx="12190414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5" name="Imagem 4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314" y="566057"/>
            <a:ext cx="10580915" cy="5682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0504500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 descr="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www.PresentationLoad.com"/>
          <p:cNvSpPr>
            <a:spLocks noGrp="1"/>
          </p:cNvSpPr>
          <p:nvPr>
            <p:ph type="title"/>
          </p:nvPr>
        </p:nvSpPr>
        <p:spPr>
          <a:xfrm>
            <a:off x="1044376" y="-1419860"/>
            <a:ext cx="10101664" cy="3741441"/>
          </a:xfrm>
        </p:spPr>
        <p:txBody>
          <a:bodyPr/>
          <a:lstStyle/>
          <a:p>
            <a:r>
              <a:rPr lang="en-US" noProof="1" smtClean="0"/>
              <a:t>VARGEM </a:t>
            </a:r>
            <a:r>
              <a:rPr lang="en-US" noProof="1" smtClean="0"/>
              <a:t>DAS FLORES</a:t>
            </a:r>
            <a:endParaRPr lang="en-US" noProof="1"/>
          </a:p>
        </p:txBody>
      </p:sp>
      <p:sp>
        <p:nvSpPr>
          <p:cNvPr id="5" name="Untertitel 4" descr="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&#10;www.PresentationLoad.com"/>
          <p:cNvSpPr>
            <a:spLocks noGrp="1"/>
          </p:cNvSpPr>
          <p:nvPr>
            <p:ph type="body" idx="1"/>
          </p:nvPr>
        </p:nvSpPr>
        <p:spPr>
          <a:xfrm>
            <a:off x="1044376" y="2504461"/>
            <a:ext cx="10101664" cy="2061759"/>
          </a:xfrm>
        </p:spPr>
        <p:txBody>
          <a:bodyPr>
            <a:normAutofit/>
          </a:bodyPr>
          <a:lstStyle/>
          <a:p>
            <a:pPr lvl="0"/>
            <a:r>
              <a:rPr lang="de-DE" noProof="1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MACROZONEAMENTO DE CONTAGEM</a:t>
            </a:r>
          </a:p>
          <a:p>
            <a:pPr lvl="0"/>
            <a:endParaRPr lang="de-DE" noProof="1" smtClean="0">
              <a:solidFill>
                <a:schemeClr val="tx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9033468" y="5926016"/>
            <a:ext cx="3064747" cy="9194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" name="AutoShape 2" descr="Resultado de imagem para IBGE"/>
          <p:cNvSpPr>
            <a:spLocks noChangeAspect="1" noChangeArrowheads="1"/>
          </p:cNvSpPr>
          <p:nvPr/>
        </p:nvSpPr>
        <p:spPr bwMode="auto">
          <a:xfrm>
            <a:off x="155575" y="693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8214" t="23810" r="36875" b="43175"/>
          <a:stretch/>
        </p:blipFill>
        <p:spPr bwMode="auto">
          <a:xfrm>
            <a:off x="10820400" y="5943284"/>
            <a:ext cx="1068055" cy="796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Prefeitura Municipal de Contage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8111" y="6062152"/>
            <a:ext cx="1894818" cy="5853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571843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PRESENTATIONLOAD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2003</TotalTime>
  <Words>2951</Words>
  <Application>Microsoft Office PowerPoint</Application>
  <PresentationFormat>Personalizar</PresentationFormat>
  <Paragraphs>317</Paragraphs>
  <Slides>57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57</vt:i4>
      </vt:variant>
    </vt:vector>
  </HeadingPairs>
  <TitlesOfParts>
    <vt:vector size="68" baseType="lpstr">
      <vt:lpstr>Arial</vt:lpstr>
      <vt:lpstr>Bebas Neue</vt:lpstr>
      <vt:lpstr>Calibri Light</vt:lpstr>
      <vt:lpstr>Wingdings</vt:lpstr>
      <vt:lpstr>Calibri</vt:lpstr>
      <vt:lpstr>Gotham Black</vt:lpstr>
      <vt:lpstr>Gotham Book</vt:lpstr>
      <vt:lpstr>Gotham Medium</vt:lpstr>
      <vt:lpstr>Times New Roman</vt:lpstr>
      <vt:lpstr>Symbol</vt:lpstr>
      <vt:lpstr>PRESENTATIONLOAD</vt:lpstr>
      <vt:lpstr>VARGEM DAS FLORES</vt:lpstr>
      <vt:lpstr>UMA PROPOSTA DE CONVERGÊNCIA DOS INSTRUMENTOS DE PLANEJAMENTO E ORDENAMENTO TERRITORIAL</vt:lpstr>
      <vt:lpstr> FORTALECIMENTO  DAS RELAÇÕES FEDERATIVAS</vt:lpstr>
      <vt:lpstr>Município de Contagem </vt:lpstr>
      <vt:lpstr>APA VARGEM DAS FLORES</vt:lpstr>
      <vt:lpstr> CENTRO DE CAPTAÇÃO E ABASTECIMENTO DE VARGEM DAS FLORES</vt:lpstr>
      <vt:lpstr>Slide 7</vt:lpstr>
      <vt:lpstr>VARGEM DAS FLORES</vt:lpstr>
      <vt:lpstr>PROJEÇÃO DA EXPANSÃO DA MANCHA URBANA DA RMBH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APA VARGEM DAS FLORES</vt:lpstr>
      <vt:lpstr>Slide 20</vt:lpstr>
      <vt:lpstr>Slide 21</vt:lpstr>
      <vt:lpstr>APA VARGEM DAS FLORES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VARGEM DAS FLORES</vt:lpstr>
      <vt:lpstr>Slide 33</vt:lpstr>
      <vt:lpstr>Slide 34</vt:lpstr>
      <vt:lpstr>Slide 35</vt:lpstr>
      <vt:lpstr>As localizações das ZILs foram selecionadas considerando os seguintes fatores:  Ambientais e hídricas: Trata-se de áreas já degradadas susceptíveis a invasão e uso irregular do solo que demandam investimentos signinificativos para sua recuperação e de seu entorno, composto por areas de grande relevancia para a conservação ambiental;  Sociais: Áreas contiguas às ocupações já consolidadas que apresentam indicadores sociais desfavoráveis com destaque para renda familiar, escolaridade, capacitação profissional, dentre outros, onde se encontra maior demanda por oportunidades de trabalho;  Integração da infraestrutura viária: minimizam os impactos característicos da abertura de novas vias de acesso. São locais que possuem posição privilegiada e integrada ao Plano e/ou Projetos de mobilidade e logística dos Governos do Estado e Municipal;  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APA VARGEM DAS FLORES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VARGEM DAS FLORES</vt:lpstr>
    </vt:vector>
  </TitlesOfParts>
  <Company>PresentationLoad.com</Company>
  <LinksUpToDate>false</LinksUpToDate>
  <SharedDoc>false</SharedDoc>
  <HyperlinkBase>www.presentationload.com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PRESENTATIONLOAD</dc:title>
  <dc:creator>PresentationLoad</dc:creator>
  <cp:keywords>PowerPoint Templates</cp:keywords>
  <dc:description>Professional PowerPoint templates for download</dc:description>
  <cp:lastModifiedBy>user</cp:lastModifiedBy>
  <cp:revision>1166</cp:revision>
  <dcterms:created xsi:type="dcterms:W3CDTF">2010-05-21T10:35:54Z</dcterms:created>
  <dcterms:modified xsi:type="dcterms:W3CDTF">2017-10-20T16:59:33Z</dcterms:modified>
  <cp:category>PowerPoint</cp:category>
</cp:coreProperties>
</file>