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6" r:id="rId1"/>
  </p:sldMasterIdLst>
  <p:notesMasterIdLst>
    <p:notesMasterId r:id="rId50"/>
  </p:notesMasterIdLst>
  <p:sldIdLst>
    <p:sldId id="256" r:id="rId2"/>
    <p:sldId id="853" r:id="rId3"/>
    <p:sldId id="882" r:id="rId4"/>
    <p:sldId id="880" r:id="rId5"/>
    <p:sldId id="920" r:id="rId6"/>
    <p:sldId id="257" r:id="rId7"/>
    <p:sldId id="939" r:id="rId8"/>
    <p:sldId id="921" r:id="rId9"/>
    <p:sldId id="940" r:id="rId10"/>
    <p:sldId id="258" r:id="rId11"/>
    <p:sldId id="883" r:id="rId12"/>
    <p:sldId id="905" r:id="rId13"/>
    <p:sldId id="904" r:id="rId14"/>
    <p:sldId id="909" r:id="rId15"/>
    <p:sldId id="884" r:id="rId16"/>
    <p:sldId id="906" r:id="rId17"/>
    <p:sldId id="892" r:id="rId18"/>
    <p:sldId id="913" r:id="rId19"/>
    <p:sldId id="914" r:id="rId20"/>
    <p:sldId id="918" r:id="rId21"/>
    <p:sldId id="916" r:id="rId22"/>
    <p:sldId id="917" r:id="rId23"/>
    <p:sldId id="910" r:id="rId24"/>
    <p:sldId id="893" r:id="rId25"/>
    <p:sldId id="931" r:id="rId26"/>
    <p:sldId id="947" r:id="rId27"/>
    <p:sldId id="932" r:id="rId28"/>
    <p:sldId id="933" r:id="rId29"/>
    <p:sldId id="934" r:id="rId30"/>
    <p:sldId id="935" r:id="rId31"/>
    <p:sldId id="936" r:id="rId32"/>
    <p:sldId id="937" r:id="rId33"/>
    <p:sldId id="938" r:id="rId34"/>
    <p:sldId id="946" r:id="rId35"/>
    <p:sldId id="941" r:id="rId36"/>
    <p:sldId id="943" r:id="rId37"/>
    <p:sldId id="942" r:id="rId38"/>
    <p:sldId id="944" r:id="rId39"/>
    <p:sldId id="911" r:id="rId40"/>
    <p:sldId id="901" r:id="rId41"/>
    <p:sldId id="899" r:id="rId42"/>
    <p:sldId id="919" r:id="rId43"/>
    <p:sldId id="912" r:id="rId44"/>
    <p:sldId id="903" r:id="rId45"/>
    <p:sldId id="294" r:id="rId46"/>
    <p:sldId id="340" r:id="rId47"/>
    <p:sldId id="922" r:id="rId48"/>
    <p:sldId id="915" r:id="rId49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E0771C58-7406-3BA4-B577-7234238DF541}" name="Nilo Nascimento" initials="NN" userId="7289e68912ba8ee0" providerId="Windows Liv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8E4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6B64C41-B138-43CA-A42B-DC4F991802DD}" v="319" dt="2023-05-26T05:54:52.835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8166" autoAdjust="0"/>
    <p:restoredTop sz="94662"/>
  </p:normalViewPr>
  <p:slideViewPr>
    <p:cSldViewPr>
      <p:cViewPr varScale="1">
        <p:scale>
          <a:sx n="78" d="100"/>
          <a:sy n="78" d="100"/>
        </p:scale>
        <p:origin x="734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notesMaster" Target="notesMasters/notesMaster1.xml"/><Relationship Id="rId55" Type="http://schemas.microsoft.com/office/2016/11/relationships/changesInfo" Target="changesInfos/changesInfo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heme" Target="theme/theme1.xml"/><Relationship Id="rId5" Type="http://schemas.openxmlformats.org/officeDocument/2006/relationships/slide" Target="slides/slide4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microsoft.com/office/2015/10/relationships/revisionInfo" Target="revisionInfo.xml"/><Relationship Id="rId8" Type="http://schemas.openxmlformats.org/officeDocument/2006/relationships/slide" Target="slides/slide7.xml"/><Relationship Id="rId51" Type="http://schemas.openxmlformats.org/officeDocument/2006/relationships/presProps" Target="pres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microsoft.com/office/2018/10/relationships/authors" Target="authors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ilo Nascimento" userId="7289e68912ba8ee0" providerId="LiveId" clId="{36B64C41-B138-43CA-A42B-DC4F991802DD}"/>
    <pc:docChg chg="undo custSel addSld delSld modSld">
      <pc:chgData name="Nilo Nascimento" userId="7289e68912ba8ee0" providerId="LiveId" clId="{36B64C41-B138-43CA-A42B-DC4F991802DD}" dt="2023-05-26T05:54:52.835" v="1103" actId="207"/>
      <pc:docMkLst>
        <pc:docMk/>
      </pc:docMkLst>
      <pc:sldChg chg="modSp mod">
        <pc:chgData name="Nilo Nascimento" userId="7289e68912ba8ee0" providerId="LiveId" clId="{36B64C41-B138-43CA-A42B-DC4F991802DD}" dt="2023-05-26T04:54:18.240" v="113" actId="113"/>
        <pc:sldMkLst>
          <pc:docMk/>
          <pc:sldMk cId="2321362214" sldId="257"/>
        </pc:sldMkLst>
        <pc:spChg chg="mod">
          <ac:chgData name="Nilo Nascimento" userId="7289e68912ba8ee0" providerId="LiveId" clId="{36B64C41-B138-43CA-A42B-DC4F991802DD}" dt="2023-05-26T04:53:47.320" v="107" actId="113"/>
          <ac:spMkLst>
            <pc:docMk/>
            <pc:sldMk cId="2321362214" sldId="257"/>
            <ac:spMk id="2" creationId="{4679F8EA-B9CA-943B-5219-9C6DD80CA10A}"/>
          </ac:spMkLst>
        </pc:spChg>
        <pc:spChg chg="mod">
          <ac:chgData name="Nilo Nascimento" userId="7289e68912ba8ee0" providerId="LiveId" clId="{36B64C41-B138-43CA-A42B-DC4F991802DD}" dt="2023-05-26T04:53:57.287" v="109" actId="113"/>
          <ac:spMkLst>
            <pc:docMk/>
            <pc:sldMk cId="2321362214" sldId="257"/>
            <ac:spMk id="5" creationId="{F239D164-DAFB-FB7B-0070-7CB6AC6B47F7}"/>
          </ac:spMkLst>
        </pc:spChg>
        <pc:spChg chg="mod">
          <ac:chgData name="Nilo Nascimento" userId="7289e68912ba8ee0" providerId="LiveId" clId="{36B64C41-B138-43CA-A42B-DC4F991802DD}" dt="2023-05-26T04:54:07.757" v="111" actId="113"/>
          <ac:spMkLst>
            <pc:docMk/>
            <pc:sldMk cId="2321362214" sldId="257"/>
            <ac:spMk id="6" creationId="{7EC6A1F0-8CE3-F889-CF59-7DA826C91BA0}"/>
          </ac:spMkLst>
        </pc:spChg>
        <pc:spChg chg="mod">
          <ac:chgData name="Nilo Nascimento" userId="7289e68912ba8ee0" providerId="LiveId" clId="{36B64C41-B138-43CA-A42B-DC4F991802DD}" dt="2023-05-26T04:54:18.240" v="113" actId="113"/>
          <ac:spMkLst>
            <pc:docMk/>
            <pc:sldMk cId="2321362214" sldId="257"/>
            <ac:spMk id="9" creationId="{14865F0A-CB06-1021-4539-CFEE16AD6C3C}"/>
          </ac:spMkLst>
        </pc:spChg>
      </pc:sldChg>
      <pc:sldChg chg="addSp modSp mod">
        <pc:chgData name="Nilo Nascimento" userId="7289e68912ba8ee0" providerId="LiveId" clId="{36B64C41-B138-43CA-A42B-DC4F991802DD}" dt="2023-05-26T01:26:50.301" v="105" actId="404"/>
        <pc:sldMkLst>
          <pc:docMk/>
          <pc:sldMk cId="0" sldId="294"/>
        </pc:sldMkLst>
        <pc:spChg chg="mod">
          <ac:chgData name="Nilo Nascimento" userId="7289e68912ba8ee0" providerId="LiveId" clId="{36B64C41-B138-43CA-A42B-DC4F991802DD}" dt="2023-05-26T01:26:27.313" v="100" actId="113"/>
          <ac:spMkLst>
            <pc:docMk/>
            <pc:sldMk cId="0" sldId="294"/>
            <ac:spMk id="2" creationId="{020B985B-25DE-A95F-4077-6295811A79D4}"/>
          </ac:spMkLst>
        </pc:spChg>
        <pc:spChg chg="add mod">
          <ac:chgData name="Nilo Nascimento" userId="7289e68912ba8ee0" providerId="LiveId" clId="{36B64C41-B138-43CA-A42B-DC4F991802DD}" dt="2023-05-26T01:25:39.294" v="94" actId="1035"/>
          <ac:spMkLst>
            <pc:docMk/>
            <pc:sldMk cId="0" sldId="294"/>
            <ac:spMk id="4" creationId="{9A33946F-CF4F-7F9C-FA30-5B1ED4484E1E}"/>
          </ac:spMkLst>
        </pc:spChg>
        <pc:spChg chg="mod">
          <ac:chgData name="Nilo Nascimento" userId="7289e68912ba8ee0" providerId="LiveId" clId="{36B64C41-B138-43CA-A42B-DC4F991802DD}" dt="2023-05-26T01:26:50.301" v="105" actId="404"/>
          <ac:spMkLst>
            <pc:docMk/>
            <pc:sldMk cId="0" sldId="294"/>
            <ac:spMk id="12290" creationId="{00000000-0000-0000-0000-000000000000}"/>
          </ac:spMkLst>
        </pc:spChg>
        <pc:spChg chg="mod ord">
          <ac:chgData name="Nilo Nascimento" userId="7289e68912ba8ee0" providerId="LiveId" clId="{36B64C41-B138-43CA-A42B-DC4F991802DD}" dt="2023-05-26T01:26:14.412" v="99" actId="113"/>
          <ac:spMkLst>
            <pc:docMk/>
            <pc:sldMk cId="0" sldId="294"/>
            <ac:spMk id="72709" creationId="{00000000-0000-0000-0000-000000000000}"/>
          </ac:spMkLst>
        </pc:spChg>
        <pc:grpChg chg="mod">
          <ac:chgData name="Nilo Nascimento" userId="7289e68912ba8ee0" providerId="LiveId" clId="{36B64C41-B138-43CA-A42B-DC4F991802DD}" dt="2023-05-26T01:25:34.973" v="83" actId="1076"/>
          <ac:grpSpMkLst>
            <pc:docMk/>
            <pc:sldMk cId="0" sldId="294"/>
            <ac:grpSpMk id="3" creationId="{D0C600B8-B05C-C164-EAC3-C7001578E7C6}"/>
          </ac:grpSpMkLst>
        </pc:grpChg>
      </pc:sldChg>
      <pc:sldChg chg="modSp mod">
        <pc:chgData name="Nilo Nascimento" userId="7289e68912ba8ee0" providerId="LiveId" clId="{36B64C41-B138-43CA-A42B-DC4F991802DD}" dt="2023-05-26T05:39:00.423" v="1065" actId="113"/>
        <pc:sldMkLst>
          <pc:docMk/>
          <pc:sldMk cId="4105447738" sldId="883"/>
        </pc:sldMkLst>
        <pc:spChg chg="mod">
          <ac:chgData name="Nilo Nascimento" userId="7289e68912ba8ee0" providerId="LiveId" clId="{36B64C41-B138-43CA-A42B-DC4F991802DD}" dt="2023-05-26T05:39:00.423" v="1065" actId="113"/>
          <ac:spMkLst>
            <pc:docMk/>
            <pc:sldMk cId="4105447738" sldId="883"/>
            <ac:spMk id="3" creationId="{959012EC-7E6C-4E8F-84C4-2EB7FD49A557}"/>
          </ac:spMkLst>
        </pc:spChg>
      </pc:sldChg>
      <pc:sldChg chg="addSp delSp modSp mod modAnim">
        <pc:chgData name="Nilo Nascimento" userId="7289e68912ba8ee0" providerId="LiveId" clId="{36B64C41-B138-43CA-A42B-DC4F991802DD}" dt="2023-05-26T05:41:36.777" v="1077" actId="1035"/>
        <pc:sldMkLst>
          <pc:docMk/>
          <pc:sldMk cId="3992679973" sldId="892"/>
        </pc:sldMkLst>
        <pc:spChg chg="add del mod">
          <ac:chgData name="Nilo Nascimento" userId="7289e68912ba8ee0" providerId="LiveId" clId="{36B64C41-B138-43CA-A42B-DC4F991802DD}" dt="2023-05-26T04:57:40.501" v="136" actId="478"/>
          <ac:spMkLst>
            <pc:docMk/>
            <pc:sldMk cId="3992679973" sldId="892"/>
            <ac:spMk id="2" creationId="{B56F39A6-D75F-A1D6-8DE5-B830F1D77339}"/>
          </ac:spMkLst>
        </pc:spChg>
        <pc:spChg chg="add mod">
          <ac:chgData name="Nilo Nascimento" userId="7289e68912ba8ee0" providerId="LiveId" clId="{36B64C41-B138-43CA-A42B-DC4F991802DD}" dt="2023-05-26T05:13:55.034" v="558" actId="20577"/>
          <ac:spMkLst>
            <pc:docMk/>
            <pc:sldMk cId="3992679973" sldId="892"/>
            <ac:spMk id="4" creationId="{A8AD5F31-1829-C720-A5BC-D2EC9E19D77F}"/>
          </ac:spMkLst>
        </pc:spChg>
        <pc:spChg chg="add mod">
          <ac:chgData name="Nilo Nascimento" userId="7289e68912ba8ee0" providerId="LiveId" clId="{36B64C41-B138-43CA-A42B-DC4F991802DD}" dt="2023-05-26T05:14:01.266" v="564" actId="20577"/>
          <ac:spMkLst>
            <pc:docMk/>
            <pc:sldMk cId="3992679973" sldId="892"/>
            <ac:spMk id="6" creationId="{4039CC5E-DF97-E6C7-DBCD-3E2A1EDF8444}"/>
          </ac:spMkLst>
        </pc:spChg>
        <pc:spChg chg="add mod">
          <ac:chgData name="Nilo Nascimento" userId="7289e68912ba8ee0" providerId="LiveId" clId="{36B64C41-B138-43CA-A42B-DC4F991802DD}" dt="2023-05-26T05:14:26.854" v="584" actId="20577"/>
          <ac:spMkLst>
            <pc:docMk/>
            <pc:sldMk cId="3992679973" sldId="892"/>
            <ac:spMk id="7" creationId="{DF3706D7-447B-8275-C83A-7F51747C54CC}"/>
          </ac:spMkLst>
        </pc:spChg>
        <pc:spChg chg="add mod">
          <ac:chgData name="Nilo Nascimento" userId="7289e68912ba8ee0" providerId="LiveId" clId="{36B64C41-B138-43CA-A42B-DC4F991802DD}" dt="2023-05-26T05:41:36.777" v="1077" actId="1035"/>
          <ac:spMkLst>
            <pc:docMk/>
            <pc:sldMk cId="3992679973" sldId="892"/>
            <ac:spMk id="8" creationId="{00B846C0-35F7-510F-F212-9633C7899E09}"/>
          </ac:spMkLst>
        </pc:spChg>
        <pc:spChg chg="add mod">
          <ac:chgData name="Nilo Nascimento" userId="7289e68912ba8ee0" providerId="LiveId" clId="{36B64C41-B138-43CA-A42B-DC4F991802DD}" dt="2023-05-26T05:14:36.938" v="593" actId="20577"/>
          <ac:spMkLst>
            <pc:docMk/>
            <pc:sldMk cId="3992679973" sldId="892"/>
            <ac:spMk id="9" creationId="{6DF513D7-EA96-18A5-CB81-DF25C85ED1E2}"/>
          </ac:spMkLst>
        </pc:spChg>
        <pc:spChg chg="add mod">
          <ac:chgData name="Nilo Nascimento" userId="7289e68912ba8ee0" providerId="LiveId" clId="{36B64C41-B138-43CA-A42B-DC4F991802DD}" dt="2023-05-26T05:14:43.730" v="598" actId="20577"/>
          <ac:spMkLst>
            <pc:docMk/>
            <pc:sldMk cId="3992679973" sldId="892"/>
            <ac:spMk id="10" creationId="{FD89BDC2-C28B-AAA4-02E5-D943E70A4BBF}"/>
          </ac:spMkLst>
        </pc:spChg>
        <pc:spChg chg="add mod">
          <ac:chgData name="Nilo Nascimento" userId="7289e68912ba8ee0" providerId="LiveId" clId="{36B64C41-B138-43CA-A42B-DC4F991802DD}" dt="2023-05-26T05:14:06.917" v="570" actId="20577"/>
          <ac:spMkLst>
            <pc:docMk/>
            <pc:sldMk cId="3992679973" sldId="892"/>
            <ac:spMk id="11" creationId="{3B46C5C1-A104-AFDD-77B1-8F526BF89F09}"/>
          </ac:spMkLst>
        </pc:spChg>
        <pc:spChg chg="add mod">
          <ac:chgData name="Nilo Nascimento" userId="7289e68912ba8ee0" providerId="LiveId" clId="{36B64C41-B138-43CA-A42B-DC4F991802DD}" dt="2023-05-26T05:09:25.579" v="536" actId="1035"/>
          <ac:spMkLst>
            <pc:docMk/>
            <pc:sldMk cId="3992679973" sldId="892"/>
            <ac:spMk id="12" creationId="{F6C988DC-2F87-3087-A90B-4F0F6BCE4CA1}"/>
          </ac:spMkLst>
        </pc:spChg>
        <pc:spChg chg="add mod">
          <ac:chgData name="Nilo Nascimento" userId="7289e68912ba8ee0" providerId="LiveId" clId="{36B64C41-B138-43CA-A42B-DC4F991802DD}" dt="2023-05-26T05:09:51.089" v="541" actId="1036"/>
          <ac:spMkLst>
            <pc:docMk/>
            <pc:sldMk cId="3992679973" sldId="892"/>
            <ac:spMk id="13" creationId="{2E13AE46-8C4D-CE51-A7EB-71EAE644A80D}"/>
          </ac:spMkLst>
        </pc:spChg>
        <pc:spChg chg="add mod">
          <ac:chgData name="Nilo Nascimento" userId="7289e68912ba8ee0" providerId="LiveId" clId="{36B64C41-B138-43CA-A42B-DC4F991802DD}" dt="2023-05-26T05:10:02.230" v="543" actId="1076"/>
          <ac:spMkLst>
            <pc:docMk/>
            <pc:sldMk cId="3992679973" sldId="892"/>
            <ac:spMk id="14" creationId="{B978B9FB-D4E4-E2BE-4E2F-6DF14215F577}"/>
          </ac:spMkLst>
        </pc:spChg>
        <pc:spChg chg="add mod">
          <ac:chgData name="Nilo Nascimento" userId="7289e68912ba8ee0" providerId="LiveId" clId="{36B64C41-B138-43CA-A42B-DC4F991802DD}" dt="2023-05-26T05:10:14.926" v="545" actId="1076"/>
          <ac:spMkLst>
            <pc:docMk/>
            <pc:sldMk cId="3992679973" sldId="892"/>
            <ac:spMk id="15" creationId="{4CA71715-4F37-57D8-7A51-56311B49D6DA}"/>
          </ac:spMkLst>
        </pc:spChg>
        <pc:spChg chg="add mod">
          <ac:chgData name="Nilo Nascimento" userId="7289e68912ba8ee0" providerId="LiveId" clId="{36B64C41-B138-43CA-A42B-DC4F991802DD}" dt="2023-05-26T05:10:27.739" v="547" actId="1076"/>
          <ac:spMkLst>
            <pc:docMk/>
            <pc:sldMk cId="3992679973" sldId="892"/>
            <ac:spMk id="16" creationId="{09786BB3-A968-390E-4A41-A48D1688DE8E}"/>
          </ac:spMkLst>
        </pc:spChg>
        <pc:picChg chg="mod">
          <ac:chgData name="Nilo Nascimento" userId="7289e68912ba8ee0" providerId="LiveId" clId="{36B64C41-B138-43CA-A42B-DC4F991802DD}" dt="2023-05-26T05:41:07.464" v="1068" actId="1076"/>
          <ac:picMkLst>
            <pc:docMk/>
            <pc:sldMk cId="3992679973" sldId="892"/>
            <ac:picMk id="5" creationId="{48A868AD-1539-1512-3340-C89D4F283622}"/>
          </ac:picMkLst>
        </pc:picChg>
      </pc:sldChg>
      <pc:sldChg chg="modSp">
        <pc:chgData name="Nilo Nascimento" userId="7289e68912ba8ee0" providerId="LiveId" clId="{36B64C41-B138-43CA-A42B-DC4F991802DD}" dt="2023-05-26T05:52:59.339" v="1094" actId="207"/>
        <pc:sldMkLst>
          <pc:docMk/>
          <pc:sldMk cId="1678392585" sldId="899"/>
        </pc:sldMkLst>
        <pc:spChg chg="mod">
          <ac:chgData name="Nilo Nascimento" userId="7289e68912ba8ee0" providerId="LiveId" clId="{36B64C41-B138-43CA-A42B-DC4F991802DD}" dt="2023-05-26T05:52:59.339" v="1094" actId="207"/>
          <ac:spMkLst>
            <pc:docMk/>
            <pc:sldMk cId="1678392585" sldId="899"/>
            <ac:spMk id="3" creationId="{BD5922D5-AD72-4CEC-AA51-690B82F9B42D}"/>
          </ac:spMkLst>
        </pc:spChg>
      </pc:sldChg>
      <pc:sldChg chg="modSp">
        <pc:chgData name="Nilo Nascimento" userId="7289e68912ba8ee0" providerId="LiveId" clId="{36B64C41-B138-43CA-A42B-DC4F991802DD}" dt="2023-05-26T05:51:45.110" v="1090" actId="115"/>
        <pc:sldMkLst>
          <pc:docMk/>
          <pc:sldMk cId="203902416" sldId="901"/>
        </pc:sldMkLst>
        <pc:spChg chg="mod">
          <ac:chgData name="Nilo Nascimento" userId="7289e68912ba8ee0" providerId="LiveId" clId="{36B64C41-B138-43CA-A42B-DC4F991802DD}" dt="2023-05-26T05:51:45.110" v="1090" actId="115"/>
          <ac:spMkLst>
            <pc:docMk/>
            <pc:sldMk cId="203902416" sldId="901"/>
            <ac:spMk id="3" creationId="{BD5922D5-AD72-4CEC-AA51-690B82F9B42D}"/>
          </ac:spMkLst>
        </pc:spChg>
      </pc:sldChg>
      <pc:sldChg chg="modSp mod">
        <pc:chgData name="Nilo Nascimento" userId="7289e68912ba8ee0" providerId="LiveId" clId="{36B64C41-B138-43CA-A42B-DC4F991802DD}" dt="2023-05-26T05:54:52.835" v="1103" actId="207"/>
        <pc:sldMkLst>
          <pc:docMk/>
          <pc:sldMk cId="383837202" sldId="903"/>
        </pc:sldMkLst>
        <pc:spChg chg="mod">
          <ac:chgData name="Nilo Nascimento" userId="7289e68912ba8ee0" providerId="LiveId" clId="{36B64C41-B138-43CA-A42B-DC4F991802DD}" dt="2023-05-26T05:54:52.835" v="1103" actId="207"/>
          <ac:spMkLst>
            <pc:docMk/>
            <pc:sldMk cId="383837202" sldId="903"/>
            <ac:spMk id="3" creationId="{BD5922D5-AD72-4CEC-AA51-690B82F9B42D}"/>
          </ac:spMkLst>
        </pc:spChg>
      </pc:sldChg>
      <pc:sldChg chg="modSp mod">
        <pc:chgData name="Nilo Nascimento" userId="7289e68912ba8ee0" providerId="LiveId" clId="{36B64C41-B138-43CA-A42B-DC4F991802DD}" dt="2023-05-26T04:56:51.735" v="133" actId="14100"/>
        <pc:sldMkLst>
          <pc:docMk/>
          <pc:sldMk cId="1111344839" sldId="905"/>
        </pc:sldMkLst>
        <pc:spChg chg="mod">
          <ac:chgData name="Nilo Nascimento" userId="7289e68912ba8ee0" providerId="LiveId" clId="{36B64C41-B138-43CA-A42B-DC4F991802DD}" dt="2023-05-26T04:56:51.735" v="133" actId="14100"/>
          <ac:spMkLst>
            <pc:docMk/>
            <pc:sldMk cId="1111344839" sldId="905"/>
            <ac:spMk id="3" creationId="{959012EC-7E6C-4E8F-84C4-2EB7FD49A557}"/>
          </ac:spMkLst>
        </pc:spChg>
      </pc:sldChg>
      <pc:sldChg chg="modSp del">
        <pc:chgData name="Nilo Nascimento" userId="7289e68912ba8ee0" providerId="LiveId" clId="{36B64C41-B138-43CA-A42B-DC4F991802DD}" dt="2023-05-26T05:40:18.139" v="1066" actId="2696"/>
        <pc:sldMkLst>
          <pc:docMk/>
          <pc:sldMk cId="1906230264" sldId="906"/>
        </pc:sldMkLst>
        <pc:spChg chg="mod">
          <ac:chgData name="Nilo Nascimento" userId="7289e68912ba8ee0" providerId="LiveId" clId="{36B64C41-B138-43CA-A42B-DC4F991802DD}" dt="2023-05-26T05:30:33.186" v="1052" actId="20577"/>
          <ac:spMkLst>
            <pc:docMk/>
            <pc:sldMk cId="1906230264" sldId="906"/>
            <ac:spMk id="4" creationId="{1CF6E1A9-AB5A-4F4C-B32B-BE33A9D5F411}"/>
          </ac:spMkLst>
        </pc:spChg>
      </pc:sldChg>
      <pc:sldChg chg="add">
        <pc:chgData name="Nilo Nascimento" userId="7289e68912ba8ee0" providerId="LiveId" clId="{36B64C41-B138-43CA-A42B-DC4F991802DD}" dt="2023-05-26T05:40:21.543" v="1067"/>
        <pc:sldMkLst>
          <pc:docMk/>
          <pc:sldMk cId="3530046931" sldId="906"/>
        </pc:sldMkLst>
      </pc:sldChg>
      <pc:sldChg chg="addSp modSp mod modAnim">
        <pc:chgData name="Nilo Nascimento" userId="7289e68912ba8ee0" providerId="LiveId" clId="{36B64C41-B138-43CA-A42B-DC4F991802DD}" dt="2023-05-26T05:29:45.292" v="1046"/>
        <pc:sldMkLst>
          <pc:docMk/>
          <pc:sldMk cId="564297725" sldId="913"/>
        </pc:sldMkLst>
        <pc:spChg chg="add mod">
          <ac:chgData name="Nilo Nascimento" userId="7289e68912ba8ee0" providerId="LiveId" clId="{36B64C41-B138-43CA-A42B-DC4F991802DD}" dt="2023-05-26T05:15:11.611" v="627" actId="1035"/>
          <ac:spMkLst>
            <pc:docMk/>
            <pc:sldMk cId="564297725" sldId="913"/>
            <ac:spMk id="2" creationId="{3C875FB5-D8EB-1ECA-F739-D44CD9F01A54}"/>
          </ac:spMkLst>
        </pc:spChg>
        <pc:spChg chg="add mod">
          <ac:chgData name="Nilo Nascimento" userId="7289e68912ba8ee0" providerId="LiveId" clId="{36B64C41-B138-43CA-A42B-DC4F991802DD}" dt="2023-05-26T05:17:56.901" v="731" actId="1076"/>
          <ac:spMkLst>
            <pc:docMk/>
            <pc:sldMk cId="564297725" sldId="913"/>
            <ac:spMk id="5" creationId="{CE99EE2B-5867-059F-7466-D82DD2473424}"/>
          </ac:spMkLst>
        </pc:spChg>
        <pc:spChg chg="add mod">
          <ac:chgData name="Nilo Nascimento" userId="7289e68912ba8ee0" providerId="LiveId" clId="{36B64C41-B138-43CA-A42B-DC4F991802DD}" dt="2023-05-26T05:19:34.441" v="732" actId="1076"/>
          <ac:spMkLst>
            <pc:docMk/>
            <pc:sldMk cId="564297725" sldId="913"/>
            <ac:spMk id="6" creationId="{E9FC42ED-0CA7-6869-2DCB-66552DD6D6AA}"/>
          </ac:spMkLst>
        </pc:spChg>
        <pc:spChg chg="add mod">
          <ac:chgData name="Nilo Nascimento" userId="7289e68912ba8ee0" providerId="LiveId" clId="{36B64C41-B138-43CA-A42B-DC4F991802DD}" dt="2023-05-26T05:27:45.960" v="964" actId="20577"/>
          <ac:spMkLst>
            <pc:docMk/>
            <pc:sldMk cId="564297725" sldId="913"/>
            <ac:spMk id="7" creationId="{007A4ED9-7B52-573C-54C0-5046A2C26A29}"/>
          </ac:spMkLst>
        </pc:spChg>
        <pc:spChg chg="add mod">
          <ac:chgData name="Nilo Nascimento" userId="7289e68912ba8ee0" providerId="LiveId" clId="{36B64C41-B138-43CA-A42B-DC4F991802DD}" dt="2023-05-26T05:28:35.988" v="1044" actId="207"/>
          <ac:spMkLst>
            <pc:docMk/>
            <pc:sldMk cId="564297725" sldId="913"/>
            <ac:spMk id="8" creationId="{BA86759B-E259-F471-E080-AB12C50A395B}"/>
          </ac:spMkLst>
        </pc:spChg>
        <pc:spChg chg="add mod">
          <ac:chgData name="Nilo Nascimento" userId="7289e68912ba8ee0" providerId="LiveId" clId="{36B64C41-B138-43CA-A42B-DC4F991802DD}" dt="2023-05-26T05:22:50.031" v="909" actId="1036"/>
          <ac:spMkLst>
            <pc:docMk/>
            <pc:sldMk cId="564297725" sldId="913"/>
            <ac:spMk id="9" creationId="{F9616F88-A722-80FC-8426-FBEC16E12053}"/>
          </ac:spMkLst>
        </pc:spChg>
        <pc:spChg chg="add mod">
          <ac:chgData name="Nilo Nascimento" userId="7289e68912ba8ee0" providerId="LiveId" clId="{36B64C41-B138-43CA-A42B-DC4F991802DD}" dt="2023-05-26T05:23:47.864" v="960" actId="1036"/>
          <ac:spMkLst>
            <pc:docMk/>
            <pc:sldMk cId="564297725" sldId="913"/>
            <ac:spMk id="10" creationId="{57C1C97D-3C8D-2239-4DBE-35C7771E0C71}"/>
          </ac:spMkLst>
        </pc:spChg>
      </pc:sldChg>
      <pc:sldChg chg="modSp mod">
        <pc:chgData name="Nilo Nascimento" userId="7289e68912ba8ee0" providerId="LiveId" clId="{36B64C41-B138-43CA-A42B-DC4F991802DD}" dt="2023-05-26T05:31:04.849" v="1053" actId="14100"/>
        <pc:sldMkLst>
          <pc:docMk/>
          <pc:sldMk cId="1322770945" sldId="914"/>
        </pc:sldMkLst>
        <pc:spChg chg="mod">
          <ac:chgData name="Nilo Nascimento" userId="7289e68912ba8ee0" providerId="LiveId" clId="{36B64C41-B138-43CA-A42B-DC4F991802DD}" dt="2023-05-26T05:31:04.849" v="1053" actId="14100"/>
          <ac:spMkLst>
            <pc:docMk/>
            <pc:sldMk cId="1322770945" sldId="914"/>
            <ac:spMk id="7" creationId="{F4E3D2A8-570D-6294-C85B-CF0CACD4A20D}"/>
          </ac:spMkLst>
        </pc:spChg>
      </pc:sldChg>
      <pc:sldChg chg="addSp modSp mod modAnim">
        <pc:chgData name="Nilo Nascimento" userId="7289e68912ba8ee0" providerId="LiveId" clId="{36B64C41-B138-43CA-A42B-DC4F991802DD}" dt="2023-05-26T05:45:15.899" v="1080" actId="1038"/>
        <pc:sldMkLst>
          <pc:docMk/>
          <pc:sldMk cId="2721864947" sldId="918"/>
        </pc:sldMkLst>
        <pc:spChg chg="add mod">
          <ac:chgData name="Nilo Nascimento" userId="7289e68912ba8ee0" providerId="LiveId" clId="{36B64C41-B138-43CA-A42B-DC4F991802DD}" dt="2023-05-26T01:13:21.642" v="49" actId="1076"/>
          <ac:spMkLst>
            <pc:docMk/>
            <pc:sldMk cId="2721864947" sldId="918"/>
            <ac:spMk id="12" creationId="{D3BA3131-BAB8-47E0-4902-6EA4D62B4AE1}"/>
          </ac:spMkLst>
        </pc:spChg>
        <pc:picChg chg="add mod modCrop">
          <ac:chgData name="Nilo Nascimento" userId="7289e68912ba8ee0" providerId="LiveId" clId="{36B64C41-B138-43CA-A42B-DC4F991802DD}" dt="2023-05-26T01:04:12.252" v="8" actId="14100"/>
          <ac:picMkLst>
            <pc:docMk/>
            <pc:sldMk cId="2721864947" sldId="918"/>
            <ac:picMk id="8" creationId="{79F22EFD-C5E9-AF90-6125-A6D2988DF5E1}"/>
          </ac:picMkLst>
        </pc:picChg>
        <pc:cxnChg chg="add mod">
          <ac:chgData name="Nilo Nascimento" userId="7289e68912ba8ee0" providerId="LiveId" clId="{36B64C41-B138-43CA-A42B-DC4F991802DD}" dt="2023-05-26T05:45:15.899" v="1080" actId="1038"/>
          <ac:cxnSpMkLst>
            <pc:docMk/>
            <pc:sldMk cId="2721864947" sldId="918"/>
            <ac:cxnSpMk id="10" creationId="{85981A29-9CFF-730A-C966-622AA1949D7C}"/>
          </ac:cxnSpMkLst>
        </pc:cxnChg>
        <pc:cxnChg chg="add mod">
          <ac:chgData name="Nilo Nascimento" userId="7289e68912ba8ee0" providerId="LiveId" clId="{36B64C41-B138-43CA-A42B-DC4F991802DD}" dt="2023-05-26T01:07:34.394" v="29" actId="1076"/>
          <ac:cxnSpMkLst>
            <pc:docMk/>
            <pc:sldMk cId="2721864947" sldId="918"/>
            <ac:cxnSpMk id="11" creationId="{753BFA6C-4DA0-F539-2659-7AC324B54417}"/>
          </ac:cxnSpMkLst>
        </pc:cxnChg>
      </pc:sldChg>
      <pc:sldChg chg="modSp modAnim">
        <pc:chgData name="Nilo Nascimento" userId="7289e68912ba8ee0" providerId="LiveId" clId="{36B64C41-B138-43CA-A42B-DC4F991802DD}" dt="2023-05-26T05:53:33.915" v="1098" actId="20577"/>
        <pc:sldMkLst>
          <pc:docMk/>
          <pc:sldMk cId="3815087152" sldId="919"/>
        </pc:sldMkLst>
        <pc:spChg chg="mod">
          <ac:chgData name="Nilo Nascimento" userId="7289e68912ba8ee0" providerId="LiveId" clId="{36B64C41-B138-43CA-A42B-DC4F991802DD}" dt="2023-05-26T05:53:33.915" v="1098" actId="20577"/>
          <ac:spMkLst>
            <pc:docMk/>
            <pc:sldMk cId="3815087152" sldId="919"/>
            <ac:spMk id="3" creationId="{BD5922D5-AD72-4CEC-AA51-690B82F9B42D}"/>
          </ac:spMkLst>
        </pc:spChg>
      </pc:sldChg>
      <pc:sldChg chg="modSp mod modAnim">
        <pc:chgData name="Nilo Nascimento" userId="7289e68912ba8ee0" providerId="LiveId" clId="{36B64C41-B138-43CA-A42B-DC4F991802DD}" dt="2023-05-26T05:32:58.420" v="1058" actId="20577"/>
        <pc:sldMkLst>
          <pc:docMk/>
          <pc:sldMk cId="2832825475" sldId="920"/>
        </pc:sldMkLst>
        <pc:spChg chg="mod">
          <ac:chgData name="Nilo Nascimento" userId="7289e68912ba8ee0" providerId="LiveId" clId="{36B64C41-B138-43CA-A42B-DC4F991802DD}" dt="2023-05-26T05:32:58.420" v="1058" actId="20577"/>
          <ac:spMkLst>
            <pc:docMk/>
            <pc:sldMk cId="2832825475" sldId="920"/>
            <ac:spMk id="3" creationId="{ED284E23-9282-F3E1-07F2-5335A5C20791}"/>
          </ac:spMkLst>
        </pc:spChg>
      </pc:sldChg>
      <pc:sldChg chg="modSp mod">
        <pc:chgData name="Nilo Nascimento" userId="7289e68912ba8ee0" providerId="LiveId" clId="{36B64C41-B138-43CA-A42B-DC4F991802DD}" dt="2023-05-26T04:55:47.334" v="131" actId="113"/>
        <pc:sldMkLst>
          <pc:docMk/>
          <pc:sldMk cId="2899118120" sldId="921"/>
        </pc:sldMkLst>
        <pc:spChg chg="mod">
          <ac:chgData name="Nilo Nascimento" userId="7289e68912ba8ee0" providerId="LiveId" clId="{36B64C41-B138-43CA-A42B-DC4F991802DD}" dt="2023-05-26T04:55:30.180" v="127" actId="207"/>
          <ac:spMkLst>
            <pc:docMk/>
            <pc:sldMk cId="2899118120" sldId="921"/>
            <ac:spMk id="4" creationId="{EB6CE7F7-6754-5062-9112-A82DC2EDCC22}"/>
          </ac:spMkLst>
        </pc:spChg>
        <pc:spChg chg="mod">
          <ac:chgData name="Nilo Nascimento" userId="7289e68912ba8ee0" providerId="LiveId" clId="{36B64C41-B138-43CA-A42B-DC4F991802DD}" dt="2023-05-26T04:55:38.874" v="129" actId="113"/>
          <ac:spMkLst>
            <pc:docMk/>
            <pc:sldMk cId="2899118120" sldId="921"/>
            <ac:spMk id="6" creationId="{3BEABCE2-7900-0112-8A2D-DD28B9A4AFC8}"/>
          </ac:spMkLst>
        </pc:spChg>
        <pc:spChg chg="mod">
          <ac:chgData name="Nilo Nascimento" userId="7289e68912ba8ee0" providerId="LiveId" clId="{36B64C41-B138-43CA-A42B-DC4F991802DD}" dt="2023-05-26T04:55:47.334" v="131" actId="113"/>
          <ac:spMkLst>
            <pc:docMk/>
            <pc:sldMk cId="2899118120" sldId="921"/>
            <ac:spMk id="7" creationId="{42B2B71A-3F94-61DE-1A50-8DD18FD927C1}"/>
          </ac:spMkLst>
        </pc:spChg>
        <pc:spChg chg="mod">
          <ac:chgData name="Nilo Nascimento" userId="7289e68912ba8ee0" providerId="LiveId" clId="{36B64C41-B138-43CA-A42B-DC4F991802DD}" dt="2023-05-26T04:55:20.799" v="125" actId="113"/>
          <ac:spMkLst>
            <pc:docMk/>
            <pc:sldMk cId="2899118120" sldId="921"/>
            <ac:spMk id="8" creationId="{C29E19CB-4CC7-9AEF-4AAC-3ECCC9E32E68}"/>
          </ac:spMkLst>
        </pc:spChg>
      </pc:sldChg>
      <pc:sldChg chg="modSp mod">
        <pc:chgData name="Nilo Nascimento" userId="7289e68912ba8ee0" providerId="LiveId" clId="{36B64C41-B138-43CA-A42B-DC4F991802DD}" dt="2023-05-26T04:55:07.706" v="123" actId="1076"/>
        <pc:sldMkLst>
          <pc:docMk/>
          <pc:sldMk cId="3960687872" sldId="939"/>
        </pc:sldMkLst>
        <pc:spChg chg="mod">
          <ac:chgData name="Nilo Nascimento" userId="7289e68912ba8ee0" providerId="LiveId" clId="{36B64C41-B138-43CA-A42B-DC4F991802DD}" dt="2023-05-26T04:54:32.296" v="115" actId="207"/>
          <ac:spMkLst>
            <pc:docMk/>
            <pc:sldMk cId="3960687872" sldId="939"/>
            <ac:spMk id="2" creationId="{4679F8EA-B9CA-943B-5219-9C6DD80CA10A}"/>
          </ac:spMkLst>
        </pc:spChg>
        <pc:spChg chg="mod">
          <ac:chgData name="Nilo Nascimento" userId="7289e68912ba8ee0" providerId="LiveId" clId="{36B64C41-B138-43CA-A42B-DC4F991802DD}" dt="2023-05-26T04:55:07.706" v="123" actId="1076"/>
          <ac:spMkLst>
            <pc:docMk/>
            <pc:sldMk cId="3960687872" sldId="939"/>
            <ac:spMk id="5" creationId="{F239D164-DAFB-FB7B-0070-7CB6AC6B47F7}"/>
          </ac:spMkLst>
        </pc:spChg>
        <pc:spChg chg="mod">
          <ac:chgData name="Nilo Nascimento" userId="7289e68912ba8ee0" providerId="LiveId" clId="{36B64C41-B138-43CA-A42B-DC4F991802DD}" dt="2023-05-26T04:54:58.789" v="122" actId="1076"/>
          <ac:spMkLst>
            <pc:docMk/>
            <pc:sldMk cId="3960687872" sldId="939"/>
            <ac:spMk id="6" creationId="{7EC6A1F0-8CE3-F889-CF59-7DA826C91BA0}"/>
          </ac:spMkLst>
        </pc:spChg>
      </pc:sldChg>
      <pc:sldChg chg="modSp mod">
        <pc:chgData name="Nilo Nascimento" userId="7289e68912ba8ee0" providerId="LiveId" clId="{36B64C41-B138-43CA-A42B-DC4F991802DD}" dt="2023-05-26T04:55:58.238" v="132" actId="20577"/>
        <pc:sldMkLst>
          <pc:docMk/>
          <pc:sldMk cId="4087613423" sldId="940"/>
        </pc:sldMkLst>
        <pc:spChg chg="mod">
          <ac:chgData name="Nilo Nascimento" userId="7289e68912ba8ee0" providerId="LiveId" clId="{36B64C41-B138-43CA-A42B-DC4F991802DD}" dt="2023-05-26T04:55:58.238" v="132" actId="20577"/>
          <ac:spMkLst>
            <pc:docMk/>
            <pc:sldMk cId="4087613423" sldId="940"/>
            <ac:spMk id="3" creationId="{F54A88CA-4023-A996-6A70-3C3139CFC5C6}"/>
          </ac:spMkLst>
        </pc:spChg>
      </pc:sldChg>
      <pc:sldChg chg="modSp mod">
        <pc:chgData name="Nilo Nascimento" userId="7289e68912ba8ee0" providerId="LiveId" clId="{36B64C41-B138-43CA-A42B-DC4F991802DD}" dt="2023-05-26T05:48:10.704" v="1081" actId="20577"/>
        <pc:sldMkLst>
          <pc:docMk/>
          <pc:sldMk cId="2474472257" sldId="941"/>
        </pc:sldMkLst>
        <pc:graphicFrameChg chg="modGraphic">
          <ac:chgData name="Nilo Nascimento" userId="7289e68912ba8ee0" providerId="LiveId" clId="{36B64C41-B138-43CA-A42B-DC4F991802DD}" dt="2023-05-26T05:48:10.704" v="1081" actId="20577"/>
          <ac:graphicFrameMkLst>
            <pc:docMk/>
            <pc:sldMk cId="2474472257" sldId="941"/>
            <ac:graphicFrameMk id="6" creationId="{00000000-0000-0000-0000-000000000000}"/>
          </ac:graphicFrameMkLst>
        </pc:graphicFrameChg>
      </pc:sldChg>
      <pc:sldChg chg="del">
        <pc:chgData name="Nilo Nascimento" userId="7289e68912ba8ee0" providerId="LiveId" clId="{36B64C41-B138-43CA-A42B-DC4F991802DD}" dt="2023-05-25T23:52:42.329" v="0" actId="47"/>
        <pc:sldMkLst>
          <pc:docMk/>
          <pc:sldMk cId="3880497626" sldId="948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CC54969-1CCA-45E9-B7CE-18F7A346A4CE}" type="datetimeFigureOut">
              <a:rPr lang="pt-BR" smtClean="0"/>
              <a:pPr/>
              <a:t>26/05/2023</a:t>
            </a:fld>
            <a:endParaRPr 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FFE48E-A181-4A3B-B8A4-7C984971B7A8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6399468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BFFE48E-A181-4A3B-B8A4-7C984971B7A8}" type="slidenum">
              <a:rPr lang="pt-BR" smtClean="0"/>
              <a:pPr/>
              <a:t>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6150890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AU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BFFE48E-A181-4A3B-B8A4-7C984971B7A8}" type="slidenum">
              <a:rPr lang="pt-BR" smtClean="0"/>
              <a:pPr/>
              <a:t>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615089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BFFE48E-A181-4A3B-B8A4-7C984971B7A8}" type="slidenum">
              <a:rPr lang="pt-BR" smtClean="0"/>
              <a:pPr/>
              <a:t>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709970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90488" y="744538"/>
            <a:ext cx="6616700" cy="3722687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sz="1200" i="1" kern="120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BF5826E4-04AA-42EC-B087-32AA5E7C5321}" type="slidenum">
              <a:rPr lang="en-US" smtClean="0"/>
              <a:pPr>
                <a:defRPr/>
              </a:pPr>
              <a:t>10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5058548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BFFE48E-A181-4A3B-B8A4-7C984971B7A8}" type="slidenum">
              <a:rPr lang="pt-BR" smtClean="0"/>
              <a:pPr/>
              <a:t>17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889677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BFFE48E-A181-4A3B-B8A4-7C984971B7A8}" type="slidenum">
              <a:rPr lang="pt-BR" smtClean="0"/>
              <a:pPr/>
              <a:t>18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3695131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BBFFE48E-A181-4A3B-B8A4-7C984971B7A8}" type="slidenum">
              <a:rPr lang="pt-BR" smtClean="0"/>
              <a:pPr/>
              <a:t>20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05769913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371601"/>
            <a:ext cx="10464800" cy="1927225"/>
          </a:xfrm>
        </p:spPr>
        <p:txBody>
          <a:bodyPr anchor="b">
            <a:noAutofit/>
          </a:bodyPr>
          <a:lstStyle>
            <a:lvl1pPr>
              <a:defRPr sz="5400" cap="all" baseline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3505200"/>
            <a:ext cx="8534400" cy="1752600"/>
          </a:xfrm>
        </p:spPr>
        <p:txBody>
          <a:bodyPr/>
          <a:lstStyle>
            <a:lvl1pPr marL="0" indent="0" algn="l">
              <a:buNone/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DE68C-C9AA-4C0A-B4CA-0993D7C0C7CF}" type="datetime1">
              <a:rPr lang="pt-BR" smtClean="0"/>
              <a:t>26/05/2023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02D91-B33D-46D7-868A-871BCBF97A6D}" type="slidenum">
              <a:rPr lang="pt-BR" smtClean="0"/>
              <a:pPr/>
              <a:t>‹nº›</a:t>
            </a:fld>
            <a:endParaRPr lang="pt-BR"/>
          </a:p>
        </p:txBody>
      </p:sp>
      <p:cxnSp>
        <p:nvCxnSpPr>
          <p:cNvPr id="8" name="Straight Connector 7"/>
          <p:cNvCxnSpPr/>
          <p:nvPr/>
        </p:nvCxnSpPr>
        <p:spPr>
          <a:xfrm>
            <a:off x="914400" y="3398520"/>
            <a:ext cx="104648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DC84A3-72F7-4488-96D4-50175B1B8D1B}" type="datetime1">
              <a:rPr lang="pt-BR" smtClean="0"/>
              <a:t>26/05/2023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02D91-B33D-46D7-868A-871BCBF97A6D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3084" y="2362201"/>
            <a:ext cx="10363200" cy="2200275"/>
          </a:xfrm>
        </p:spPr>
        <p:txBody>
          <a:bodyPr anchor="b">
            <a:normAutofit/>
          </a:bodyPr>
          <a:lstStyle>
            <a:lvl1pPr algn="l">
              <a:defRPr sz="4800" b="0" cap="all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63084" y="4626865"/>
            <a:ext cx="10363200" cy="1500187"/>
          </a:xfrm>
        </p:spPr>
        <p:txBody>
          <a:bodyPr anchor="t">
            <a:normAutofit/>
          </a:bodyPr>
          <a:lstStyle>
            <a:lvl1pPr marL="0" indent="0">
              <a:buNone/>
              <a:defRPr sz="24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0E3B42-AF1C-4BCD-8ACC-2214EF90E861}" type="datetime1">
              <a:rPr lang="pt-BR" smtClean="0"/>
              <a:t>26/05/2023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02D91-B33D-46D7-868A-871BCBF97A6D}" type="slidenum">
              <a:rPr lang="pt-BR" smtClean="0"/>
              <a:pPr/>
              <a:t>‹nº›</a:t>
            </a:fld>
            <a:endParaRPr lang="pt-BR"/>
          </a:p>
        </p:txBody>
      </p:sp>
      <p:cxnSp>
        <p:nvCxnSpPr>
          <p:cNvPr id="7" name="Straight Connector 6"/>
          <p:cNvCxnSpPr/>
          <p:nvPr/>
        </p:nvCxnSpPr>
        <p:spPr>
          <a:xfrm>
            <a:off x="975360" y="4599432"/>
            <a:ext cx="10464800" cy="1588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09600" y="1673352"/>
            <a:ext cx="53848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97600" y="1673352"/>
            <a:ext cx="5384800" cy="471830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640B4-74AD-4D91-9806-F798FC0BAEB8}" type="datetime1">
              <a:rPr lang="pt-BR" smtClean="0"/>
              <a:t>26/05/2023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02D91-B33D-46D7-868A-871BCBF97A6D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76400"/>
            <a:ext cx="524256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sz="20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09600" y="2438400"/>
            <a:ext cx="524256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39840" y="1676400"/>
            <a:ext cx="5242560" cy="639762"/>
          </a:xfrm>
          <a:noFill/>
          <a:ln>
            <a:noFill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none"/>
        </p:style>
        <p:txBody>
          <a:bodyPr anchor="ctr">
            <a:normAutofit/>
          </a:bodyPr>
          <a:lstStyle>
            <a:lvl1pPr marL="0" indent="0" algn="ctr">
              <a:buNone/>
              <a:defRPr lang="en-US" sz="2000" b="0" kern="1200" dirty="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39840" y="2438400"/>
            <a:ext cx="524256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143040-EEAD-4F48-89D6-ACBC26BB5C63}" type="datetime1">
              <a:rPr lang="pt-BR" smtClean="0"/>
              <a:t>26/05/2023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02D91-B33D-46D7-868A-871BCBF97A6D}" type="slidenum">
              <a:rPr lang="pt-BR" smtClean="0"/>
              <a:pPr/>
              <a:t>‹nº›</a:t>
            </a:fld>
            <a:endParaRPr lang="pt-BR"/>
          </a:p>
        </p:txBody>
      </p:sp>
      <p:cxnSp>
        <p:nvCxnSpPr>
          <p:cNvPr id="11" name="Straight Connector 10"/>
          <p:cNvCxnSpPr/>
          <p:nvPr/>
        </p:nvCxnSpPr>
        <p:spPr>
          <a:xfrm rot="5400000">
            <a:off x="3741949" y="4045691"/>
            <a:ext cx="4709160" cy="1059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32A1DF-4D9A-4C15-9B6E-1B53E8CF46FF}" type="datetime1">
              <a:rPr lang="pt-BR" smtClean="0"/>
              <a:t>26/05/2023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02D91-B33D-46D7-868A-871BCBF97A6D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398EAA-E5C4-4B13-AAF7-95CE2B82506E}" type="datetime1">
              <a:rPr lang="pt-BR" smtClean="0"/>
              <a:t>26/05/2023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02D91-B33D-46D7-868A-871BCBF97A6D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92080"/>
            <a:ext cx="2852928" cy="1261872"/>
          </a:xfrm>
        </p:spPr>
        <p:txBody>
          <a:bodyPr anchor="b">
            <a:noAutofit/>
          </a:bodyPr>
          <a:lstStyle>
            <a:lvl1pPr algn="l">
              <a:defRPr sz="24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62400" y="792080"/>
            <a:ext cx="7620000" cy="557784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1" y="2130553"/>
            <a:ext cx="2852928" cy="4243615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85B8CD-1ED0-4047-BB7D-E860620DF23E}" type="datetime1">
              <a:rPr lang="pt-BR" smtClean="0"/>
              <a:t>26/05/2023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02D91-B33D-46D7-868A-871BCBF97A6D}" type="slidenum">
              <a:rPr lang="pt-BR" smtClean="0"/>
              <a:pPr/>
              <a:t>‹nº›</a:t>
            </a:fld>
            <a:endParaRPr lang="pt-BR"/>
          </a:p>
        </p:txBody>
      </p:sp>
      <p:cxnSp>
        <p:nvCxnSpPr>
          <p:cNvPr id="9" name="Straight Connector 8"/>
          <p:cNvCxnSpPr/>
          <p:nvPr/>
        </p:nvCxnSpPr>
        <p:spPr>
          <a:xfrm rot="5400000">
            <a:off x="912152" y="3579942"/>
            <a:ext cx="5577840" cy="2117"/>
          </a:xfrm>
          <a:prstGeom prst="line">
            <a:avLst/>
          </a:prstGeom>
          <a:ln w="19050">
            <a:solidFill>
              <a:schemeClr val="tx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09600" y="792480"/>
            <a:ext cx="2856907" cy="126492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11480" y="838201"/>
            <a:ext cx="7872520" cy="5500456"/>
          </a:xfrm>
          <a:solidFill>
            <a:schemeClr val="bg2"/>
          </a:solidFill>
          <a:ln w="76200">
            <a:solidFill>
              <a:srgbClr val="FFFFFF"/>
            </a:solidFill>
            <a:miter lim="800000"/>
          </a:ln>
          <a:effectLst>
            <a:outerShdw blurRad="50800" dist="12700" dir="5400000" algn="t" rotWithShape="0">
              <a:prstClr val="black">
                <a:alpha val="59000"/>
              </a:prstClr>
            </a:outerShdw>
          </a:effectLst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09600" y="2133600"/>
            <a:ext cx="2852928" cy="424281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260274-3BBD-48C0-A162-07667517B195}" type="datetime1">
              <a:rPr lang="pt-BR" smtClean="0"/>
              <a:t>26/05/2023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02D91-B33D-46D7-868A-871BCBF97A6D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0AF9EB8-CC17-4E6C-8584-C5F4BB232FED}" type="datetime1">
              <a:rPr lang="pt-BR" smtClean="0"/>
              <a:t>26/05/2023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02D91-B33D-46D7-868A-871BCBF97A6D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839200" y="609600"/>
            <a:ext cx="2743200" cy="5867400"/>
          </a:xfrm>
        </p:spPr>
        <p:txBody>
          <a:bodyPr vert="eaVert" anchor="b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8026400" cy="5867400"/>
          </a:xfrm>
        </p:spPr>
        <p:txBody>
          <a:bodyPr vert="eaVert"/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EBC7E-CFAB-49D7-9CC8-BCE23B2708ED}" type="datetime1">
              <a:rPr lang="pt-BR" smtClean="0"/>
              <a:t>26/05/2023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02D91-B33D-46D7-868A-871BCBF97A6D}" type="slidenum">
              <a:rPr lang="pt-BR" smtClean="0"/>
              <a:pPr/>
              <a:t>‹nº›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0786"/>
            <a:ext cx="12192000" cy="2286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09600" y="533400"/>
            <a:ext cx="10972800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876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 texto mestre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0" y="0"/>
            <a:ext cx="12192000" cy="36576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80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09600" y="18288"/>
            <a:ext cx="38608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C58CBE27-2262-4B8A-B333-66F788D13191}" type="datetime1">
              <a:rPr lang="pt-BR" smtClean="0"/>
              <a:t>26/05/2023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0" y="18288"/>
            <a:ext cx="54864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FFFFFF"/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160000" y="18288"/>
            <a:ext cx="1422400" cy="32918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 b="1">
                <a:solidFill>
                  <a:srgbClr val="FFFFFF"/>
                </a:solidFill>
              </a:defRPr>
            </a:lvl1pPr>
          </a:lstStyle>
          <a:p>
            <a:fld id="{1C102D91-B33D-46D7-868A-871BCBF97A6D}" type="slidenum">
              <a:rPr lang="pt-BR" smtClean="0"/>
              <a:pPr/>
              <a:t>‹nº›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4000" kern="1200" spc="-1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18288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accent1"/>
        </a:buClr>
        <a:buSzPct val="85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spcBef>
          <a:spcPct val="20000"/>
        </a:spcBef>
        <a:buClr>
          <a:schemeClr val="accent1"/>
        </a:buClr>
        <a:buSzPct val="9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188720" indent="-13716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Arial" pitchFamily="34" charset="0"/>
        <a:buChar char="•"/>
        <a:defRPr sz="14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137160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6pPr>
      <a:lvl7pPr marL="155448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7pPr>
      <a:lvl8pPr marL="173736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indent="-182880" algn="l" defTabSz="914400" rtl="0" eaLnBrk="1" latinLnBrk="0" hangingPunct="1">
        <a:spcBef>
          <a:spcPct val="20000"/>
        </a:spcBef>
        <a:buClr>
          <a:schemeClr val="accent1"/>
        </a:buClr>
        <a:buFont typeface="Arial" pitchFamily="34" charset="0"/>
        <a:buChar char="•"/>
        <a:defRPr sz="13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emf"/><Relationship Id="rId5" Type="http://schemas.openxmlformats.org/officeDocument/2006/relationships/image" Target="../media/image6.emf"/><Relationship Id="rId4" Type="http://schemas.openxmlformats.org/officeDocument/2006/relationships/image" Target="../media/image5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3" Type="http://schemas.openxmlformats.org/officeDocument/2006/relationships/image" Target="../media/image11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9.png"/><Relationship Id="rId4" Type="http://schemas.openxmlformats.org/officeDocument/2006/relationships/image" Target="../media/image18.emf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emf"/><Relationship Id="rId5" Type="http://schemas.openxmlformats.org/officeDocument/2006/relationships/image" Target="../media/image27.jpeg"/><Relationship Id="rId4" Type="http://schemas.openxmlformats.org/officeDocument/2006/relationships/image" Target="../media/image26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32.jpeg"/><Relationship Id="rId4" Type="http://schemas.openxmlformats.org/officeDocument/2006/relationships/image" Target="../media/image31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3" Type="http://schemas.openxmlformats.org/officeDocument/2006/relationships/image" Target="../media/image38.png"/><Relationship Id="rId7" Type="http://schemas.openxmlformats.org/officeDocument/2006/relationships/image" Target="../media/image41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Relationship Id="rId6" Type="http://schemas.microsoft.com/office/2007/relationships/hdphoto" Target="../media/hdphoto1.wdp"/><Relationship Id="rId5" Type="http://schemas.openxmlformats.org/officeDocument/2006/relationships/image" Target="../media/image40.png"/><Relationship Id="rId4" Type="http://schemas.openxmlformats.org/officeDocument/2006/relationships/image" Target="../media/image39.png"/><Relationship Id="rId9" Type="http://schemas.openxmlformats.org/officeDocument/2006/relationships/image" Target="../media/image43.jpeg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emf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emf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emf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png"/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9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4727848" y="4847214"/>
            <a:ext cx="6662008" cy="860326"/>
          </a:xfrm>
        </p:spPr>
        <p:txBody>
          <a:bodyPr>
            <a:normAutofit fontScale="92500" lnSpcReduction="20000"/>
          </a:bodyPr>
          <a:lstStyle/>
          <a:p>
            <a:pPr algn="r"/>
            <a:r>
              <a:rPr lang="pt-BR" sz="2800" dirty="0"/>
              <a:t>Câmara dos Vereadores </a:t>
            </a:r>
          </a:p>
          <a:p>
            <a:pPr algn="r"/>
            <a:r>
              <a:rPr lang="pt-BR" sz="2800" dirty="0"/>
              <a:t>de Belo Horizonte</a:t>
            </a:r>
          </a:p>
          <a:p>
            <a:endParaRPr lang="pt-BR" dirty="0"/>
          </a:p>
        </p:txBody>
      </p:sp>
      <p:sp>
        <p:nvSpPr>
          <p:cNvPr id="5" name="Título 1"/>
          <p:cNvSpPr txBox="1">
            <a:spLocks/>
          </p:cNvSpPr>
          <p:nvPr/>
        </p:nvSpPr>
        <p:spPr>
          <a:xfrm>
            <a:off x="2378871" y="3501008"/>
            <a:ext cx="7632848" cy="1287388"/>
          </a:xfrm>
          <a:prstGeom prst="rect">
            <a:avLst/>
          </a:prstGeom>
        </p:spPr>
        <p:txBody>
          <a:bodyPr vert="horz" anchor="t" anchorCtr="0">
            <a:normAutofit fontScale="97500"/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endParaRPr lang="pt-BR" dirty="0">
              <a:solidFill>
                <a:srgbClr val="0070C0"/>
              </a:solidFill>
            </a:endParaRPr>
          </a:p>
        </p:txBody>
      </p:sp>
      <p:sp>
        <p:nvSpPr>
          <p:cNvPr id="8" name="Título 1"/>
          <p:cNvSpPr txBox="1">
            <a:spLocks/>
          </p:cNvSpPr>
          <p:nvPr/>
        </p:nvSpPr>
        <p:spPr>
          <a:xfrm>
            <a:off x="5015879" y="6042227"/>
            <a:ext cx="6264696" cy="495300"/>
          </a:xfrm>
          <a:prstGeom prst="rect">
            <a:avLst/>
          </a:prstGeom>
        </p:spPr>
        <p:txBody>
          <a:bodyPr vert="horz" anchor="t" anchorCtr="0">
            <a:normAutofit fontScale="97500"/>
          </a:bodyPr>
          <a:lstStyle>
            <a:lvl1pPr algn="r" rtl="0" eaLnBrk="1" latinLnBrk="0" hangingPunct="1">
              <a:spcBef>
                <a:spcPct val="0"/>
              </a:spcBef>
              <a:buNone/>
              <a:defRPr kumimoji="0" sz="32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800" dirty="0">
                <a:solidFill>
                  <a:schemeClr val="tx1">
                    <a:lumMod val="90000"/>
                    <a:lumOff val="10000"/>
                  </a:schemeClr>
                </a:solidFill>
              </a:rPr>
              <a:t> Maio de 2023</a:t>
            </a:r>
          </a:p>
        </p:txBody>
      </p:sp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415480" y="1418508"/>
            <a:ext cx="9865095" cy="1927225"/>
          </a:xfrm>
        </p:spPr>
        <p:txBody>
          <a:bodyPr>
            <a:noAutofit/>
          </a:bodyPr>
          <a:lstStyle/>
          <a:p>
            <a:pPr algn="r"/>
            <a:r>
              <a:rPr lang="pt-BR" sz="3200" dirty="0"/>
              <a:t>AVALIAÇÃO DAS ESTRATÉGIAS E ALTERNATIVAS DE TRATAMENTO DAS ÁGUAS </a:t>
            </a:r>
            <a:br>
              <a:rPr lang="pt-BR" sz="3200" dirty="0"/>
            </a:br>
            <a:r>
              <a:rPr lang="pt-BR" sz="3200" dirty="0"/>
              <a:t>DA LAGOA DA PAMPULHA</a:t>
            </a:r>
            <a:endParaRPr lang="pt-BR" sz="3200" cap="none" dirty="0"/>
          </a:p>
        </p:txBody>
      </p:sp>
      <p:sp>
        <p:nvSpPr>
          <p:cNvPr id="11" name="Título 1"/>
          <p:cNvSpPr txBox="1">
            <a:spLocks/>
          </p:cNvSpPr>
          <p:nvPr/>
        </p:nvSpPr>
        <p:spPr>
          <a:xfrm>
            <a:off x="0" y="479529"/>
            <a:ext cx="12192000" cy="990600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75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5400" kern="1200" cap="all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pt-BR" sz="2800" i="1" dirty="0"/>
              <a:t>Grupo de Trabalho sobre a Recuperação Ambiental do Reservatório da Pampulha </a:t>
            </a:r>
            <a:endParaRPr lang="pt-BR" sz="1200" cap="none" dirty="0"/>
          </a:p>
        </p:txBody>
      </p:sp>
      <p:pic>
        <p:nvPicPr>
          <p:cNvPr id="4" name="Picture 1">
            <a:extLst>
              <a:ext uri="{FF2B5EF4-FFF2-40B4-BE49-F238E27FC236}">
                <a16:creationId xmlns:a16="http://schemas.microsoft.com/office/drawing/2014/main" id="{A5061F50-92AB-4E6B-8C04-8E5BEC08B4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/>
          <a:srcRect l="13463" t="34120" r="49683" b="22201"/>
          <a:stretch>
            <a:fillRect/>
          </a:stretch>
        </p:blipFill>
        <p:spPr bwMode="auto">
          <a:xfrm>
            <a:off x="911424" y="3518884"/>
            <a:ext cx="4661700" cy="310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Espaço Reservado para Número de Slide 5">
            <a:extLst>
              <a:ext uri="{FF2B5EF4-FFF2-40B4-BE49-F238E27FC236}">
                <a16:creationId xmlns:a16="http://schemas.microsoft.com/office/drawing/2014/main" id="{639C3236-85BF-4479-B732-26A7A349FB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02D91-B33D-46D7-868A-871BCBF97A6D}" type="slidenum">
              <a:rPr lang="pt-BR" smtClean="0"/>
              <a:pPr/>
              <a:t>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79666797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CF0CD64-2079-4E44-9127-F1B42853CA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r"/>
            <a:r>
              <a:rPr lang="pt-BR" dirty="0"/>
              <a:t>Plano da apresentação</a:t>
            </a:r>
          </a:p>
        </p:txBody>
      </p:sp>
      <p:sp>
        <p:nvSpPr>
          <p:cNvPr id="6" name="Espaço Reservado para Conteúdo 2">
            <a:extLst>
              <a:ext uri="{FF2B5EF4-FFF2-40B4-BE49-F238E27FC236}">
                <a16:creationId xmlns:a16="http://schemas.microsoft.com/office/drawing/2014/main" id="{1F8B88A3-34BD-4E8A-8F71-E5A161AE974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97224" y="2204864"/>
            <a:ext cx="10585176" cy="4320480"/>
          </a:xfrm>
        </p:spPr>
        <p:txBody>
          <a:bodyPr>
            <a:normAutofit fontScale="92500" lnSpcReduction="20000"/>
          </a:bodyPr>
          <a:lstStyle/>
          <a:p>
            <a:r>
              <a:rPr lang="pt-BR" sz="3000" dirty="0"/>
              <a:t>Grupo de Trabalho Pampulha: composição e objetivos</a:t>
            </a:r>
          </a:p>
          <a:p>
            <a:endParaRPr lang="pt-BR" sz="3000" dirty="0"/>
          </a:p>
          <a:p>
            <a:r>
              <a:rPr lang="pt-BR" sz="3000" dirty="0"/>
              <a:t>Avaliação de tecnologias para a recuperação ambiental de lagos urbanos</a:t>
            </a:r>
          </a:p>
          <a:p>
            <a:endParaRPr lang="pt-BR" sz="3000" dirty="0"/>
          </a:p>
          <a:p>
            <a:r>
              <a:rPr lang="pt-BR" sz="3000" dirty="0"/>
              <a:t>Poluição pontual e difusa – ações na bacia</a:t>
            </a:r>
          </a:p>
          <a:p>
            <a:pPr marL="0" indent="0">
              <a:buNone/>
            </a:pPr>
            <a:endParaRPr lang="pt-BR" sz="3000" dirty="0"/>
          </a:p>
          <a:p>
            <a:r>
              <a:rPr lang="pt-BR" sz="3000" dirty="0"/>
              <a:t>Recomendações</a:t>
            </a:r>
          </a:p>
          <a:p>
            <a:endParaRPr lang="pt-BR" sz="3000" dirty="0"/>
          </a:p>
          <a:p>
            <a:r>
              <a:rPr lang="pt-BR" sz="3000" dirty="0"/>
              <a:t>Conclusões</a:t>
            </a:r>
          </a:p>
          <a:p>
            <a:endParaRPr lang="pt-BR" dirty="0"/>
          </a:p>
        </p:txBody>
      </p:sp>
      <p:sp>
        <p:nvSpPr>
          <p:cNvPr id="3" name="Espaço Reservado para Número de Slide 2">
            <a:extLst>
              <a:ext uri="{FF2B5EF4-FFF2-40B4-BE49-F238E27FC236}">
                <a16:creationId xmlns:a16="http://schemas.microsoft.com/office/drawing/2014/main" id="{7AD4E81E-A819-44B6-AD43-7ADF3BE0B4C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02D91-B33D-46D7-868A-871BCBF97A6D}" type="slidenum">
              <a:rPr lang="pt-BR" smtClean="0"/>
              <a:pPr/>
              <a:t>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2705927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A86D630-A5C7-4F69-9D2A-7CD36516712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1412776"/>
            <a:ext cx="10972800" cy="990600"/>
          </a:xfrm>
        </p:spPr>
        <p:txBody>
          <a:bodyPr>
            <a:normAutofit fontScale="90000"/>
          </a:bodyPr>
          <a:lstStyle/>
          <a:p>
            <a:r>
              <a:rPr lang="pt-BR" dirty="0"/>
              <a:t>Grupo de Trabalho com o propósito de: </a:t>
            </a:r>
            <a:br>
              <a:rPr lang="pt-BR" dirty="0"/>
            </a:br>
            <a:br>
              <a:rPr lang="pt-BR" dirty="0"/>
            </a:br>
            <a:r>
              <a:rPr lang="pt-BR" dirty="0"/>
              <a:t>Avaliar Estratégias e Alternativas de Tratamento das Águas da Lagoa da Pampulha</a:t>
            </a:r>
          </a:p>
        </p:txBody>
      </p:sp>
      <p:pic>
        <p:nvPicPr>
          <p:cNvPr id="5" name="Espaço Reservado para Conteúdo 4">
            <a:extLst>
              <a:ext uri="{FF2B5EF4-FFF2-40B4-BE49-F238E27FC236}">
                <a16:creationId xmlns:a16="http://schemas.microsoft.com/office/drawing/2014/main" id="{0328D313-1E2B-4F06-9F67-88064FD705E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35360" y="4077072"/>
            <a:ext cx="11305256" cy="1308572"/>
          </a:xfrm>
        </p:spPr>
      </p:pic>
      <p:sp>
        <p:nvSpPr>
          <p:cNvPr id="3" name="Espaço Reservado para Número de Slide 2">
            <a:extLst>
              <a:ext uri="{FF2B5EF4-FFF2-40B4-BE49-F238E27FC236}">
                <a16:creationId xmlns:a16="http://schemas.microsoft.com/office/drawing/2014/main" id="{6F7C4E79-66A2-4AD5-BE35-27EF4A38E3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02D91-B33D-46D7-868A-871BCBF97A6D}" type="slidenum">
              <a:rPr lang="pt-BR" smtClean="0"/>
              <a:pPr/>
              <a:t>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5954687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04AC174-933C-4683-B843-1F77AC55FA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Grupo de Trabalho: FCO/UFMG</a:t>
            </a:r>
          </a:p>
        </p:txBody>
      </p:sp>
      <p:graphicFrame>
        <p:nvGraphicFramePr>
          <p:cNvPr id="6" name="Tabela 6">
            <a:extLst>
              <a:ext uri="{FF2B5EF4-FFF2-40B4-BE49-F238E27FC236}">
                <a16:creationId xmlns:a16="http://schemas.microsoft.com/office/drawing/2014/main" id="{68C40AED-9E96-4A37-9CBE-D32DA4F42F3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4065403288"/>
              </p:ext>
            </p:extLst>
          </p:nvPr>
        </p:nvGraphicFramePr>
        <p:xfrm>
          <a:off x="551384" y="1524000"/>
          <a:ext cx="11031016" cy="50733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808312">
                  <a:extLst>
                    <a:ext uri="{9D8B030D-6E8A-4147-A177-3AD203B41FA5}">
                      <a16:colId xmlns:a16="http://schemas.microsoft.com/office/drawing/2014/main" val="594321824"/>
                    </a:ext>
                  </a:extLst>
                </a:gridCol>
                <a:gridCol w="8222704">
                  <a:extLst>
                    <a:ext uri="{9D8B030D-6E8A-4147-A177-3AD203B41FA5}">
                      <a16:colId xmlns:a16="http://schemas.microsoft.com/office/drawing/2014/main" val="3628223978"/>
                    </a:ext>
                  </a:extLst>
                </a:gridCol>
              </a:tblGrid>
              <a:tr h="507336"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MEMBRO DA EQUIPE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FORMAÇÃO E CARGO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34316998"/>
                  </a:ext>
                </a:extLst>
              </a:tr>
              <a:tr h="507336">
                <a:tc>
                  <a:txBody>
                    <a:bodyPr/>
                    <a:lstStyle/>
                    <a:p>
                      <a:r>
                        <a:rPr lang="pt-B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Cesar </a:t>
                      </a:r>
                      <a:r>
                        <a:rPr lang="pt-BR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Rossas</a:t>
                      </a:r>
                      <a:r>
                        <a:rPr lang="pt-B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Mota Filho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Engenheiro, Professor Adjunto</a:t>
                      </a:r>
                      <a:r>
                        <a:rPr lang="pt-BR" dirty="0"/>
                        <a:t>, EE-UFMG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28920017"/>
                  </a:ext>
                </a:extLst>
              </a:tr>
              <a:tr h="507336">
                <a:tc>
                  <a:txBody>
                    <a:bodyPr/>
                    <a:lstStyle/>
                    <a:p>
                      <a:r>
                        <a:rPr lang="pt-B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Alessandra </a:t>
                      </a:r>
                      <a:r>
                        <a:rPr lang="pt-BR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Giani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/>
                        <a:t>Bióloga, </a:t>
                      </a:r>
                      <a:r>
                        <a:rPr lang="pt-B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Professora Titular, </a:t>
                      </a:r>
                      <a:r>
                        <a:rPr lang="pt-BR" dirty="0"/>
                        <a:t>ICB-UFMG</a:t>
                      </a:r>
                      <a:r>
                        <a:rPr lang="pt-B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pt-B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9342885"/>
                  </a:ext>
                </a:extLst>
              </a:tr>
              <a:tr h="507336">
                <a:tc>
                  <a:txBody>
                    <a:bodyPr/>
                    <a:lstStyle/>
                    <a:p>
                      <a:r>
                        <a:rPr lang="pt-B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Nilo de O. Nascimento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/>
                        <a:t>Engenheiro, Professor Titular. EE-UFMG,</a:t>
                      </a:r>
                      <a:r>
                        <a:rPr lang="pt-B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Coordenador do Grupo FCO/UFMG</a:t>
                      </a:r>
                      <a:endParaRPr lang="pt-B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41310513"/>
                  </a:ext>
                </a:extLst>
              </a:tr>
              <a:tr h="507336">
                <a:tc>
                  <a:txBody>
                    <a:bodyPr/>
                    <a:lstStyle/>
                    <a:p>
                      <a:r>
                        <a:rPr lang="pt-B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Cleber Cunha Figueredo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/>
                        <a:t>Biólogo, </a:t>
                      </a:r>
                      <a:r>
                        <a:rPr lang="pt-B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Professor Adjunto</a:t>
                      </a:r>
                      <a:r>
                        <a:rPr lang="pt-BR" dirty="0"/>
                        <a:t>, ICB-UFMG</a:t>
                      </a:r>
                      <a:r>
                        <a:rPr lang="pt-B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endParaRPr lang="pt-B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94364412"/>
                  </a:ext>
                </a:extLst>
              </a:tr>
              <a:tr h="507336">
                <a:tc>
                  <a:txBody>
                    <a:bodyPr/>
                    <a:lstStyle/>
                    <a:p>
                      <a:r>
                        <a:rPr lang="pt-B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Talita F. das Graças Silva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/>
                        <a:t>Engenheira, Professora Adjunta, EE-UFMG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4780248"/>
                  </a:ext>
                </a:extLst>
              </a:tr>
              <a:tr h="507336">
                <a:tc>
                  <a:txBody>
                    <a:bodyPr/>
                    <a:lstStyle/>
                    <a:p>
                      <a:r>
                        <a:rPr lang="pt-B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Rafael Pereira </a:t>
                      </a:r>
                      <a:r>
                        <a:rPr lang="pt-BR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Resck</a:t>
                      </a:r>
                      <a:endParaRPr lang="pt-BR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/>
                        <a:t>Biólogo, Consultor Externo, </a:t>
                      </a:r>
                      <a:r>
                        <a:rPr lang="pt-BR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Ryma</a:t>
                      </a:r>
                      <a:r>
                        <a:rPr lang="pt-B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Recursos Hídricos </a:t>
                      </a:r>
                      <a:r>
                        <a:rPr lang="pt-BR" sz="1800" b="1" kern="1200" dirty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(até 2019)</a:t>
                      </a:r>
                      <a:endParaRPr lang="pt-BR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77188670"/>
                  </a:ext>
                </a:extLst>
              </a:tr>
              <a:tr h="507336">
                <a:tc>
                  <a:txBody>
                    <a:bodyPr/>
                    <a:lstStyle/>
                    <a:p>
                      <a:r>
                        <a:rPr lang="pt-BR" dirty="0"/>
                        <a:t>Weber Coutinho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/>
                        <a:t>Engenheiro, Consultor Externo, </a:t>
                      </a:r>
                      <a:r>
                        <a:rPr lang="pt-BR" sz="1800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PWc</a:t>
                      </a:r>
                      <a:r>
                        <a:rPr lang="pt-BR" sz="180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Consultoria Ambiental e Pedagógica</a:t>
                      </a:r>
                      <a:endParaRPr lang="pt-B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58274990"/>
                  </a:ext>
                </a:extLst>
              </a:tr>
              <a:tr h="507336">
                <a:tc>
                  <a:txBody>
                    <a:bodyPr/>
                    <a:lstStyle/>
                    <a:p>
                      <a:r>
                        <a:rPr lang="pt-BR" dirty="0"/>
                        <a:t>Estudantes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/>
                        <a:t>Instituto de Ciências Biológicas – ICB/UFMG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253658762"/>
                  </a:ext>
                </a:extLst>
              </a:tr>
              <a:tr h="507336">
                <a:tc>
                  <a:txBody>
                    <a:bodyPr/>
                    <a:lstStyle/>
                    <a:p>
                      <a:r>
                        <a:rPr lang="pt-BR" dirty="0"/>
                        <a:t>Estudantes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dirty="0"/>
                        <a:t>Escola de Engenharia - UFMG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083015631"/>
                  </a:ext>
                </a:extLst>
              </a:tr>
            </a:tbl>
          </a:graphicData>
        </a:graphic>
      </p:graphicFrame>
      <p:sp>
        <p:nvSpPr>
          <p:cNvPr id="3" name="Espaço Reservado para Número de Slide 2">
            <a:extLst>
              <a:ext uri="{FF2B5EF4-FFF2-40B4-BE49-F238E27FC236}">
                <a16:creationId xmlns:a16="http://schemas.microsoft.com/office/drawing/2014/main" id="{435B1893-C471-4E3C-953E-3CBC9025C2B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02D91-B33D-46D7-868A-871BCBF97A6D}" type="slidenum">
              <a:rPr lang="pt-BR" smtClean="0"/>
              <a:pPr/>
              <a:t>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70459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0534046-71E2-1E2C-07E4-F5C41C4DFE5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BR" sz="2800" dirty="0"/>
              <a:t>UFMG, FCO, FUNDEP e outras instituições: pesquisa e extensão universitárias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ED284E23-9282-F3E1-07F2-5335A5C2079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00200"/>
            <a:ext cx="11247040" cy="4876800"/>
          </a:xfrm>
        </p:spPr>
        <p:txBody>
          <a:bodyPr/>
          <a:lstStyle/>
          <a:p>
            <a:endParaRPr lang="pt-BR" dirty="0"/>
          </a:p>
          <a:p>
            <a:r>
              <a:rPr lang="pt-BR" dirty="0"/>
              <a:t>UFMG: ensino, pesquisa e extensão</a:t>
            </a:r>
          </a:p>
          <a:p>
            <a:endParaRPr lang="pt-BR" dirty="0"/>
          </a:p>
          <a:p>
            <a:r>
              <a:rPr lang="pt-BR" dirty="0"/>
              <a:t>Extensão universitária: </a:t>
            </a:r>
          </a:p>
          <a:p>
            <a:pPr lvl="1"/>
            <a:r>
              <a:rPr lang="pt-BR" dirty="0"/>
              <a:t>projeto de iniciativa própria </a:t>
            </a:r>
          </a:p>
          <a:p>
            <a:pPr lvl="1"/>
            <a:r>
              <a:rPr lang="pt-BR" dirty="0"/>
              <a:t>colaboração científica e técnica com os setores público e privado</a:t>
            </a:r>
          </a:p>
          <a:p>
            <a:pPr lvl="1"/>
            <a:r>
              <a:rPr lang="pt-BR" dirty="0"/>
              <a:t>estudos encomendados </a:t>
            </a:r>
          </a:p>
          <a:p>
            <a:endParaRPr lang="pt-BR" dirty="0"/>
          </a:p>
          <a:p>
            <a:r>
              <a:rPr lang="pt-BR" dirty="0"/>
              <a:t>Fundações universitárias de apoio: apoiam a gestão financeira de projetos de pesquisa (ex.: CNPq, Finep, </a:t>
            </a:r>
            <a:r>
              <a:rPr lang="pt-BR" dirty="0" err="1"/>
              <a:t>Fapemig</a:t>
            </a:r>
            <a:r>
              <a:rPr lang="pt-BR" dirty="0"/>
              <a:t>) e de extensão das universidades</a:t>
            </a:r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A1B58350-CC43-99F4-83FB-3F69FA6BE0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02D91-B33D-46D7-868A-871BCBF97A6D}" type="slidenum">
              <a:rPr lang="pt-BR" smtClean="0"/>
              <a:pPr/>
              <a:t>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8328254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66261E1-C3A2-0D30-962C-C1FB97ADAE6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2742" y="1828231"/>
            <a:ext cx="5679410" cy="2315255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2824631-CA52-5A25-AF3D-328F28D302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32376" y="1828231"/>
            <a:ext cx="6047552" cy="222155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CB432F2-3A6B-9A3B-DBFA-23A08096E79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76868" y="4247898"/>
            <a:ext cx="4990728" cy="257875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C6C335D-05DF-673C-362A-B144566DAA8C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01558" y="4163955"/>
            <a:ext cx="5480842" cy="2631386"/>
          </a:xfrm>
          <a:prstGeom prst="rect">
            <a:avLst/>
          </a:prstGeom>
        </p:spPr>
      </p:pic>
      <p:sp>
        <p:nvSpPr>
          <p:cNvPr id="4" name="Título 1">
            <a:extLst>
              <a:ext uri="{FF2B5EF4-FFF2-40B4-BE49-F238E27FC236}">
                <a16:creationId xmlns:a16="http://schemas.microsoft.com/office/drawing/2014/main" id="{9A0C9BB5-E204-F853-C120-39BDD6A5B3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476672"/>
            <a:ext cx="10972800" cy="990600"/>
          </a:xfrm>
        </p:spPr>
        <p:txBody>
          <a:bodyPr>
            <a:normAutofit fontScale="90000"/>
          </a:bodyPr>
          <a:lstStyle/>
          <a:p>
            <a:r>
              <a:rPr lang="pt-BR" dirty="0"/>
              <a:t>Inúmeros projetos realizados sobre a lagoa da Pampulha e outros temas de águas urbanas</a:t>
            </a:r>
          </a:p>
        </p:txBody>
      </p:sp>
      <p:sp>
        <p:nvSpPr>
          <p:cNvPr id="2" name="CaixaDeTexto 9">
            <a:extLst>
              <a:ext uri="{FF2B5EF4-FFF2-40B4-BE49-F238E27FC236}">
                <a16:creationId xmlns:a16="http://schemas.microsoft.com/office/drawing/2014/main" id="{4679F8EA-B9CA-943B-5219-9C6DD80CA10A}"/>
              </a:ext>
            </a:extLst>
          </p:cNvPr>
          <p:cNvSpPr txBox="1"/>
          <p:nvPr/>
        </p:nvSpPr>
        <p:spPr>
          <a:xfrm>
            <a:off x="4934472" y="2060848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>
                <a:solidFill>
                  <a:schemeClr val="tx2"/>
                </a:solidFill>
              </a:rPr>
              <a:t>2016</a:t>
            </a:r>
          </a:p>
        </p:txBody>
      </p:sp>
      <p:sp>
        <p:nvSpPr>
          <p:cNvPr id="5" name="CaixaDeTexto 9">
            <a:extLst>
              <a:ext uri="{FF2B5EF4-FFF2-40B4-BE49-F238E27FC236}">
                <a16:creationId xmlns:a16="http://schemas.microsoft.com/office/drawing/2014/main" id="{F239D164-DAFB-FB7B-0070-7CB6AC6B47F7}"/>
              </a:ext>
            </a:extLst>
          </p:cNvPr>
          <p:cNvSpPr txBox="1"/>
          <p:nvPr/>
        </p:nvSpPr>
        <p:spPr>
          <a:xfrm>
            <a:off x="10613882" y="1882821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>
                <a:solidFill>
                  <a:schemeClr val="tx2"/>
                </a:solidFill>
              </a:rPr>
              <a:t>2001</a:t>
            </a:r>
          </a:p>
        </p:txBody>
      </p:sp>
      <p:sp>
        <p:nvSpPr>
          <p:cNvPr id="6" name="CaixaDeTexto 9">
            <a:extLst>
              <a:ext uri="{FF2B5EF4-FFF2-40B4-BE49-F238E27FC236}">
                <a16:creationId xmlns:a16="http://schemas.microsoft.com/office/drawing/2014/main" id="{7EC6A1F0-8CE3-F889-CF59-7DA826C91BA0}"/>
              </a:ext>
            </a:extLst>
          </p:cNvPr>
          <p:cNvSpPr txBox="1"/>
          <p:nvPr/>
        </p:nvSpPr>
        <p:spPr>
          <a:xfrm>
            <a:off x="4538428" y="5066095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>
                <a:solidFill>
                  <a:schemeClr val="tx2"/>
                </a:solidFill>
              </a:rPr>
              <a:t>2018</a:t>
            </a:r>
          </a:p>
        </p:txBody>
      </p:sp>
      <p:sp>
        <p:nvSpPr>
          <p:cNvPr id="9" name="CaixaDeTexto 9">
            <a:extLst>
              <a:ext uri="{FF2B5EF4-FFF2-40B4-BE49-F238E27FC236}">
                <a16:creationId xmlns:a16="http://schemas.microsoft.com/office/drawing/2014/main" id="{14865F0A-CB06-1021-4539-CFEE16AD6C3C}"/>
              </a:ext>
            </a:extLst>
          </p:cNvPr>
          <p:cNvSpPr txBox="1"/>
          <p:nvPr/>
        </p:nvSpPr>
        <p:spPr>
          <a:xfrm>
            <a:off x="10488488" y="4427820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>
                <a:solidFill>
                  <a:schemeClr val="tx2"/>
                </a:solidFill>
              </a:rPr>
              <a:t>2008</a:t>
            </a:r>
          </a:p>
        </p:txBody>
      </p:sp>
    </p:spTree>
    <p:extLst>
      <p:ext uri="{BB962C8B-B14F-4D97-AF65-F5344CB8AC3E}">
        <p14:creationId xmlns:p14="http://schemas.microsoft.com/office/powerpoint/2010/main" val="232136221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Image 12" descr="Captura de Tela 2023-05-24 às 20.04.54.pn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4437112"/>
            <a:ext cx="5371728" cy="2213220"/>
          </a:xfrm>
          <a:prstGeom prst="rect">
            <a:avLst/>
          </a:prstGeom>
        </p:spPr>
      </p:pic>
      <p:pic>
        <p:nvPicPr>
          <p:cNvPr id="12" name="Image 11" descr="Captura de Tela 2023-05-24 às 20.05.31.p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10729" y="1556792"/>
            <a:ext cx="6281271" cy="2463924"/>
          </a:xfrm>
          <a:prstGeom prst="rect">
            <a:avLst/>
          </a:prstGeom>
        </p:spPr>
      </p:pic>
      <p:pic>
        <p:nvPicPr>
          <p:cNvPr id="10" name="Image 9" descr="Captura de Tela 2023-05-24 às 20.06.03.png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344" y="1700808"/>
            <a:ext cx="5375920" cy="2544531"/>
          </a:xfrm>
          <a:prstGeom prst="rect">
            <a:avLst/>
          </a:prstGeom>
        </p:spPr>
      </p:pic>
      <p:sp>
        <p:nvSpPr>
          <p:cNvPr id="4" name="Título 1">
            <a:extLst>
              <a:ext uri="{FF2B5EF4-FFF2-40B4-BE49-F238E27FC236}">
                <a16:creationId xmlns:a16="http://schemas.microsoft.com/office/drawing/2014/main" id="{9A0C9BB5-E204-F853-C120-39BDD6A5B3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476672"/>
            <a:ext cx="10972800" cy="990600"/>
          </a:xfrm>
        </p:spPr>
        <p:txBody>
          <a:bodyPr>
            <a:normAutofit fontScale="90000"/>
          </a:bodyPr>
          <a:lstStyle/>
          <a:p>
            <a:r>
              <a:rPr lang="pt-BR" dirty="0"/>
              <a:t>Inúmeros projetos realizados sobre a lagoa da Pampulha e outros temas de águas urbanas</a:t>
            </a:r>
          </a:p>
        </p:txBody>
      </p:sp>
      <p:sp>
        <p:nvSpPr>
          <p:cNvPr id="2" name="CaixaDeTexto 9">
            <a:extLst>
              <a:ext uri="{FF2B5EF4-FFF2-40B4-BE49-F238E27FC236}">
                <a16:creationId xmlns:a16="http://schemas.microsoft.com/office/drawing/2014/main" id="{4679F8EA-B9CA-943B-5219-9C6DD80CA10A}"/>
              </a:ext>
            </a:extLst>
          </p:cNvPr>
          <p:cNvSpPr txBox="1"/>
          <p:nvPr/>
        </p:nvSpPr>
        <p:spPr>
          <a:xfrm>
            <a:off x="4799856" y="1700808"/>
            <a:ext cx="792088" cy="369332"/>
          </a:xfrm>
          <a:prstGeom prst="rect">
            <a:avLst/>
          </a:prstGeom>
          <a:solidFill>
            <a:srgbClr val="FFFFFF"/>
          </a:solidFill>
        </p:spPr>
        <p:txBody>
          <a:bodyPr wrap="square" rtlCol="0">
            <a:spAutoFit/>
          </a:bodyPr>
          <a:lstStyle/>
          <a:p>
            <a:r>
              <a:rPr lang="pt-BR" b="1" dirty="0">
                <a:solidFill>
                  <a:schemeClr val="tx2"/>
                </a:solidFill>
              </a:rPr>
              <a:t>2022</a:t>
            </a:r>
          </a:p>
        </p:txBody>
      </p:sp>
      <p:sp>
        <p:nvSpPr>
          <p:cNvPr id="5" name="CaixaDeTexto 9">
            <a:extLst>
              <a:ext uri="{FF2B5EF4-FFF2-40B4-BE49-F238E27FC236}">
                <a16:creationId xmlns:a16="http://schemas.microsoft.com/office/drawing/2014/main" id="{F239D164-DAFB-FB7B-0070-7CB6AC6B47F7}"/>
              </a:ext>
            </a:extLst>
          </p:cNvPr>
          <p:cNvSpPr txBox="1"/>
          <p:nvPr/>
        </p:nvSpPr>
        <p:spPr>
          <a:xfrm>
            <a:off x="10632504" y="1516142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>
                <a:solidFill>
                  <a:schemeClr val="tx2"/>
                </a:solidFill>
              </a:rPr>
              <a:t>2016</a:t>
            </a:r>
          </a:p>
        </p:txBody>
      </p:sp>
      <p:sp>
        <p:nvSpPr>
          <p:cNvPr id="6" name="CaixaDeTexto 9">
            <a:extLst>
              <a:ext uri="{FF2B5EF4-FFF2-40B4-BE49-F238E27FC236}">
                <a16:creationId xmlns:a16="http://schemas.microsoft.com/office/drawing/2014/main" id="{7EC6A1F0-8CE3-F889-CF59-7DA826C91BA0}"/>
              </a:ext>
            </a:extLst>
          </p:cNvPr>
          <p:cNvSpPr txBox="1"/>
          <p:nvPr/>
        </p:nvSpPr>
        <p:spPr>
          <a:xfrm>
            <a:off x="6528048" y="4936960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>
                <a:solidFill>
                  <a:schemeClr val="tx2"/>
                </a:solidFill>
              </a:rPr>
              <a:t>2019</a:t>
            </a:r>
          </a:p>
        </p:txBody>
      </p:sp>
    </p:spTree>
    <p:extLst>
      <p:ext uri="{BB962C8B-B14F-4D97-AF65-F5344CB8AC3E}">
        <p14:creationId xmlns:p14="http://schemas.microsoft.com/office/powerpoint/2010/main" val="396068787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7D2C5A0-3748-5336-6296-B76777587E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476672"/>
            <a:ext cx="10972800" cy="990600"/>
          </a:xfrm>
        </p:spPr>
        <p:txBody>
          <a:bodyPr>
            <a:normAutofit fontScale="90000"/>
          </a:bodyPr>
          <a:lstStyle/>
          <a:p>
            <a:r>
              <a:rPr lang="pt-BR" dirty="0"/>
              <a:t>Inúmeros projetos realizados sobre a lagoa da Pampulha e outros temas de águas urbanas</a:t>
            </a:r>
          </a:p>
        </p:txBody>
      </p:sp>
      <p:sp>
        <p:nvSpPr>
          <p:cNvPr id="3" name="Espaço Reservado para Número de Slide 2">
            <a:extLst>
              <a:ext uri="{FF2B5EF4-FFF2-40B4-BE49-F238E27FC236}">
                <a16:creationId xmlns:a16="http://schemas.microsoft.com/office/drawing/2014/main" id="{B243BEEB-B34F-D02A-8B3B-54A8928461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02D91-B33D-46D7-868A-871BCBF97A6D}" type="slidenum">
              <a:rPr lang="pt-BR" smtClean="0"/>
              <a:pPr/>
              <a:t>8</a:t>
            </a:fld>
            <a:endParaRPr lang="pt-BR"/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597F7E10-43A3-2021-2D10-21756B90391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0000" t="17451" r="10428" b="15350"/>
          <a:stretch/>
        </p:blipFill>
        <p:spPr>
          <a:xfrm>
            <a:off x="407368" y="1916832"/>
            <a:ext cx="3334834" cy="1584176"/>
          </a:xfrm>
          <a:prstGeom prst="rect">
            <a:avLst/>
          </a:prstGeom>
        </p:spPr>
      </p:pic>
      <p:pic>
        <p:nvPicPr>
          <p:cNvPr id="9" name="Imagem 8">
            <a:extLst>
              <a:ext uri="{FF2B5EF4-FFF2-40B4-BE49-F238E27FC236}">
                <a16:creationId xmlns:a16="http://schemas.microsoft.com/office/drawing/2014/main" id="{B84AE86A-0DFB-4BD0-28BE-729538F34B5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6295" t="17452" r="18107" b="11150"/>
          <a:stretch/>
        </p:blipFill>
        <p:spPr>
          <a:xfrm>
            <a:off x="387760" y="4221088"/>
            <a:ext cx="3795245" cy="2016224"/>
          </a:xfrm>
          <a:prstGeom prst="rect">
            <a:avLst/>
          </a:prstGeom>
        </p:spPr>
      </p:pic>
      <p:pic>
        <p:nvPicPr>
          <p:cNvPr id="12" name="Imagem 11">
            <a:extLst>
              <a:ext uri="{FF2B5EF4-FFF2-40B4-BE49-F238E27FC236}">
                <a16:creationId xmlns:a16="http://schemas.microsoft.com/office/drawing/2014/main" id="{E22EFC7F-0B88-B921-36F4-44DC8F95C7EF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6295" t="22223" r="9838" b="7777"/>
          <a:stretch/>
        </p:blipFill>
        <p:spPr>
          <a:xfrm>
            <a:off x="4502829" y="1613296"/>
            <a:ext cx="4896544" cy="2298879"/>
          </a:xfrm>
          <a:prstGeom prst="rect">
            <a:avLst/>
          </a:prstGeom>
        </p:spPr>
      </p:pic>
      <p:pic>
        <p:nvPicPr>
          <p:cNvPr id="16" name="Imagem 15">
            <a:extLst>
              <a:ext uri="{FF2B5EF4-FFF2-40B4-BE49-F238E27FC236}">
                <a16:creationId xmlns:a16="http://schemas.microsoft.com/office/drawing/2014/main" id="{865FF9C4-D96F-03D1-8289-663971D7448C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30694" t="16401" r="30694" b="41546"/>
          <a:stretch/>
        </p:blipFill>
        <p:spPr>
          <a:xfrm>
            <a:off x="4367808" y="4077072"/>
            <a:ext cx="4131534" cy="2531143"/>
          </a:xfrm>
          <a:prstGeom prst="rect">
            <a:avLst/>
          </a:prstGeom>
        </p:spPr>
      </p:pic>
      <p:pic>
        <p:nvPicPr>
          <p:cNvPr id="18" name="Imagem 17">
            <a:extLst>
              <a:ext uri="{FF2B5EF4-FFF2-40B4-BE49-F238E27FC236}">
                <a16:creationId xmlns:a16="http://schemas.microsoft.com/office/drawing/2014/main" id="{4328C79F-A916-DC76-9293-DAE65953D1DF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l="3932" t="38450" r="81303" b="38450"/>
          <a:stretch/>
        </p:blipFill>
        <p:spPr>
          <a:xfrm>
            <a:off x="10160000" y="813967"/>
            <a:ext cx="1800200" cy="1584176"/>
          </a:xfrm>
          <a:prstGeom prst="rect">
            <a:avLst/>
          </a:prstGeom>
        </p:spPr>
      </p:pic>
      <p:pic>
        <p:nvPicPr>
          <p:cNvPr id="21" name="Imagem 20">
            <a:extLst>
              <a:ext uri="{FF2B5EF4-FFF2-40B4-BE49-F238E27FC236}">
                <a16:creationId xmlns:a16="http://schemas.microsoft.com/office/drawing/2014/main" id="{82B58494-8013-E31C-DDA0-2875D690E051}"/>
              </a:ext>
            </a:extLst>
          </p:cNvPr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001" t="21650" r="17451" b="29952"/>
          <a:stretch/>
        </p:blipFill>
        <p:spPr>
          <a:xfrm>
            <a:off x="9436723" y="2652206"/>
            <a:ext cx="2808312" cy="1823108"/>
          </a:xfrm>
          <a:prstGeom prst="rect">
            <a:avLst/>
          </a:prstGeom>
        </p:spPr>
      </p:pic>
      <p:sp>
        <p:nvSpPr>
          <p:cNvPr id="4" name="CaixaDeTexto 9">
            <a:extLst>
              <a:ext uri="{FF2B5EF4-FFF2-40B4-BE49-F238E27FC236}">
                <a16:creationId xmlns:a16="http://schemas.microsoft.com/office/drawing/2014/main" id="{EB6CE7F7-6754-5062-9112-A82DC2EDCC22}"/>
              </a:ext>
            </a:extLst>
          </p:cNvPr>
          <p:cNvSpPr txBox="1"/>
          <p:nvPr/>
        </p:nvSpPr>
        <p:spPr>
          <a:xfrm>
            <a:off x="7707254" y="2012527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>
                <a:solidFill>
                  <a:schemeClr val="tx2"/>
                </a:solidFill>
              </a:rPr>
              <a:t>2020</a:t>
            </a:r>
          </a:p>
        </p:txBody>
      </p:sp>
      <p:sp>
        <p:nvSpPr>
          <p:cNvPr id="6" name="CaixaDeTexto 9">
            <a:extLst>
              <a:ext uri="{FF2B5EF4-FFF2-40B4-BE49-F238E27FC236}">
                <a16:creationId xmlns:a16="http://schemas.microsoft.com/office/drawing/2014/main" id="{3BEABCE2-7900-0112-8A2D-DD28B9A4AFC8}"/>
              </a:ext>
            </a:extLst>
          </p:cNvPr>
          <p:cNvSpPr txBox="1"/>
          <p:nvPr/>
        </p:nvSpPr>
        <p:spPr>
          <a:xfrm>
            <a:off x="3107030" y="4475314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>
                <a:solidFill>
                  <a:schemeClr val="tx2"/>
                </a:solidFill>
              </a:rPr>
              <a:t>2022</a:t>
            </a:r>
          </a:p>
        </p:txBody>
      </p:sp>
      <p:sp>
        <p:nvSpPr>
          <p:cNvPr id="7" name="CaixaDeTexto 9">
            <a:extLst>
              <a:ext uri="{FF2B5EF4-FFF2-40B4-BE49-F238E27FC236}">
                <a16:creationId xmlns:a16="http://schemas.microsoft.com/office/drawing/2014/main" id="{42B2B71A-3F94-61DE-1A50-8DD18FD927C1}"/>
              </a:ext>
            </a:extLst>
          </p:cNvPr>
          <p:cNvSpPr txBox="1"/>
          <p:nvPr/>
        </p:nvSpPr>
        <p:spPr>
          <a:xfrm>
            <a:off x="7464152" y="4086503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>
                <a:solidFill>
                  <a:schemeClr val="tx2"/>
                </a:solidFill>
              </a:rPr>
              <a:t>2022</a:t>
            </a:r>
          </a:p>
        </p:txBody>
      </p:sp>
      <p:sp>
        <p:nvSpPr>
          <p:cNvPr id="8" name="CaixaDeTexto 9">
            <a:extLst>
              <a:ext uri="{FF2B5EF4-FFF2-40B4-BE49-F238E27FC236}">
                <a16:creationId xmlns:a16="http://schemas.microsoft.com/office/drawing/2014/main" id="{C29E19CB-4CC7-9AEF-4AAC-3ECCC9E32E68}"/>
              </a:ext>
            </a:extLst>
          </p:cNvPr>
          <p:cNvSpPr txBox="1"/>
          <p:nvPr/>
        </p:nvSpPr>
        <p:spPr>
          <a:xfrm>
            <a:off x="839416" y="1690407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b="1" dirty="0">
                <a:solidFill>
                  <a:schemeClr val="tx2"/>
                </a:solidFill>
              </a:rPr>
              <a:t>2016</a:t>
            </a:r>
          </a:p>
        </p:txBody>
      </p:sp>
    </p:spTree>
    <p:extLst>
      <p:ext uri="{BB962C8B-B14F-4D97-AF65-F5344CB8AC3E}">
        <p14:creationId xmlns:p14="http://schemas.microsoft.com/office/powerpoint/2010/main" val="289911812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54A88CA-4023-A996-6A70-3C3139CFC5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916832"/>
            <a:ext cx="10972800" cy="4560168"/>
          </a:xfrm>
        </p:spPr>
        <p:txBody>
          <a:bodyPr>
            <a:normAutofit/>
          </a:bodyPr>
          <a:lstStyle/>
          <a:p>
            <a:pPr fontAlgn="base"/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/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CNPQ (2022 </a:t>
            </a:r>
            <a:r>
              <a:rPr lang="mr-IN" sz="1800" dirty="0"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2025):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Urbanização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e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mudanças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climáticas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avaliação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impactos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e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estratégias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adaptação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para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bacias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e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reservatórios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urbanos</a:t>
            </a: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/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/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FAPEMIG (2021 </a:t>
            </a:r>
            <a:r>
              <a:rPr lang="mr-IN" sz="1800" dirty="0"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2024):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Variações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espaciais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e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temporais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na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qualidade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da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água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de um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reservatório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urbano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: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uso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modelagem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hidrodinâmica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3D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associada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à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modelagem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ecológica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e a dados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obtidos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via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sensoriamento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1800" dirty="0" err="1">
                <a:latin typeface="Arial" panose="020B0604020202020204" pitchFamily="34" charset="0"/>
                <a:cs typeface="Arial" panose="020B0604020202020204" pitchFamily="34" charset="0"/>
              </a:rPr>
              <a:t>remoto</a:t>
            </a:r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fontAlgn="base"/>
            <a:endParaRPr lang="en-US" sz="1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fontAlgn="base"/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FAPEMIG (2017 </a:t>
            </a:r>
            <a:r>
              <a:rPr lang="mr-IN" sz="1800" dirty="0"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en-US" sz="1800" dirty="0">
                <a:latin typeface="Arial" panose="020B0604020202020204" pitchFamily="34" charset="0"/>
                <a:cs typeface="Arial" panose="020B0604020202020204" pitchFamily="34" charset="0"/>
              </a:rPr>
              <a:t> 2024): </a:t>
            </a:r>
            <a:r>
              <a:rPr lang="en-CA" sz="18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Eutrofização</a:t>
            </a:r>
            <a:r>
              <a:rPr lang="en-CA" sz="18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e </a:t>
            </a:r>
            <a:r>
              <a:rPr lang="en-CA" sz="18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florações</a:t>
            </a:r>
            <a:r>
              <a:rPr lang="en-CA" sz="18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de </a:t>
            </a:r>
            <a:r>
              <a:rPr lang="en-CA" sz="18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cianobactérias</a:t>
            </a:r>
            <a:r>
              <a:rPr lang="en-CA" sz="18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: a </a:t>
            </a:r>
            <a:r>
              <a:rPr lang="en-CA" sz="18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lagoa</a:t>
            </a:r>
            <a:r>
              <a:rPr lang="en-CA" sz="18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da Pampulha </a:t>
            </a:r>
            <a:r>
              <a:rPr lang="en-CA" sz="18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como</a:t>
            </a:r>
            <a:r>
              <a:rPr lang="en-CA" sz="18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CA" sz="1800" b="0" i="0" dirty="0" err="1">
                <a:effectLst/>
                <a:latin typeface="Arial" panose="020B0604020202020204" pitchFamily="34" charset="0"/>
                <a:cs typeface="Arial" panose="020B0604020202020204" pitchFamily="34" charset="0"/>
              </a:rPr>
              <a:t>modelo</a:t>
            </a:r>
            <a:endParaRPr lang="en-CA" sz="18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fontAlgn="base"/>
            <a:endParaRPr lang="en-CA" sz="1800" b="0" i="0" dirty="0">
              <a:effectLst/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 fontAlgn="base"/>
            <a:r>
              <a:rPr lang="en-CA" sz="18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GENOME CANADA (2016 </a:t>
            </a:r>
            <a:r>
              <a:rPr lang="mr-IN" sz="18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–</a:t>
            </a:r>
            <a:r>
              <a:rPr lang="en-CA" sz="1800" b="0" i="0" dirty="0">
                <a:effectLst/>
                <a:latin typeface="Arial" panose="020B0604020202020204" pitchFamily="34" charset="0"/>
                <a:cs typeface="Arial" panose="020B0604020202020204" pitchFamily="34" charset="0"/>
              </a:rPr>
              <a:t> 2024): Algal Blooms, Treatment, Risk Assessment, Prediction and Prevention Through Genomics</a:t>
            </a:r>
          </a:p>
          <a:p>
            <a:endParaRPr lang="en-US" sz="1800" dirty="0"/>
          </a:p>
        </p:txBody>
      </p:sp>
      <p:sp>
        <p:nvSpPr>
          <p:cNvPr id="6" name="Título 1">
            <a:extLst>
              <a:ext uri="{FF2B5EF4-FFF2-40B4-BE49-F238E27FC236}">
                <a16:creationId xmlns:a16="http://schemas.microsoft.com/office/drawing/2014/main" id="{87D2C5A0-3748-5336-6296-B76777587E1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476672"/>
            <a:ext cx="10972800" cy="990600"/>
          </a:xfrm>
        </p:spPr>
        <p:txBody>
          <a:bodyPr>
            <a:normAutofit fontScale="90000"/>
          </a:bodyPr>
          <a:lstStyle/>
          <a:p>
            <a:r>
              <a:rPr lang="pt-BR" dirty="0"/>
              <a:t>Projetos de pesquisa em curso na lagoa da Pampulha (e bacia) financiados por agências de fomento</a:t>
            </a:r>
          </a:p>
        </p:txBody>
      </p:sp>
    </p:spTree>
    <p:extLst>
      <p:ext uri="{BB962C8B-B14F-4D97-AF65-F5344CB8AC3E}">
        <p14:creationId xmlns:p14="http://schemas.microsoft.com/office/powerpoint/2010/main" val="40876134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Titre 1"/>
          <p:cNvSpPr>
            <a:spLocks noGrp="1"/>
          </p:cNvSpPr>
          <p:nvPr>
            <p:ph type="title"/>
          </p:nvPr>
        </p:nvSpPr>
        <p:spPr>
          <a:xfrm>
            <a:off x="438480" y="124655"/>
            <a:ext cx="8229600" cy="1143000"/>
          </a:xfrm>
        </p:spPr>
        <p:txBody>
          <a:bodyPr/>
          <a:lstStyle/>
          <a:p>
            <a:pPr>
              <a:lnSpc>
                <a:spcPct val="100000"/>
              </a:lnSpc>
            </a:pPr>
            <a:r>
              <a:rPr lang="fr-FR" sz="3200" dirty="0" err="1"/>
              <a:t>Lagoa</a:t>
            </a:r>
            <a:r>
              <a:rPr lang="fr-FR" sz="3200" dirty="0"/>
              <a:t> da </a:t>
            </a:r>
            <a:r>
              <a:rPr lang="fr-FR" sz="3200" dirty="0" err="1"/>
              <a:t>Pampulha</a:t>
            </a:r>
            <a:endParaRPr lang="en-US" sz="3200" dirty="0"/>
          </a:p>
        </p:txBody>
      </p:sp>
      <p:sp>
        <p:nvSpPr>
          <p:cNvPr id="3" name="Espace réservé du numéro de diapositive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5048CB-E67F-4526-9945-6E86AB62E5B5}" type="slidenum">
              <a:rPr lang="en-US"/>
              <a:pPr>
                <a:defRPr/>
              </a:pPr>
              <a:t>10</a:t>
            </a:fld>
            <a:endParaRPr lang="en-US" dirty="0"/>
          </a:p>
        </p:txBody>
      </p:sp>
      <p:sp>
        <p:nvSpPr>
          <p:cNvPr id="17410" name="ZoneTexte 15"/>
          <p:cNvSpPr txBox="1">
            <a:spLocks noChangeArrowheads="1"/>
          </p:cNvSpPr>
          <p:nvPr/>
        </p:nvSpPr>
        <p:spPr bwMode="auto">
          <a:xfrm>
            <a:off x="7301349" y="6488898"/>
            <a:ext cx="1912703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fr-FR" altLang="fr-FR" sz="11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pt-BR" sz="1100" dirty="0">
                <a:latin typeface="Arial" panose="020B0604020202020204" pitchFamily="34" charset="0"/>
                <a:cs typeface="Arial" panose="020B0604020202020204" pitchFamily="34" charset="0"/>
              </a:rPr>
              <a:t>Silva et al, 2014</a:t>
            </a:r>
            <a:r>
              <a:rPr lang="fr-FR" altLang="fr-FR" sz="11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  <p:graphicFrame>
        <p:nvGraphicFramePr>
          <p:cNvPr id="10" name="Tableau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84978319"/>
              </p:ext>
            </p:extLst>
          </p:nvPr>
        </p:nvGraphicFramePr>
        <p:xfrm>
          <a:off x="911422" y="3387996"/>
          <a:ext cx="5004047" cy="3368040"/>
        </p:xfrm>
        <a:graphic>
          <a:graphicData uri="http://schemas.openxmlformats.org/drawingml/2006/table">
            <a:tbl>
              <a:tblPr/>
              <a:tblGrid>
                <a:gridCol w="317308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83096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16289">
                <a:tc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Área</a:t>
                      </a:r>
                      <a:r>
                        <a:rPr lang="en-US" sz="18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 da </a:t>
                      </a:r>
                      <a:r>
                        <a:rPr lang="en-US" sz="1800" b="1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bacia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100 km</a:t>
                      </a:r>
                      <a:r>
                        <a:rPr lang="en-US" sz="1800" b="0" i="0" u="none" strike="noStrike" baseline="3000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14648">
                <a:tc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Tributários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14648">
                <a:tc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População</a:t>
                      </a:r>
                      <a:r>
                        <a:rPr lang="en-US" sz="18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na</a:t>
                      </a:r>
                      <a:r>
                        <a:rPr lang="en-US" sz="18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bacia</a:t>
                      </a:r>
                      <a:endParaRPr lang="en-US" sz="1800" b="1" i="0" u="none" strike="noStrike" kern="1200" dirty="0">
                        <a:solidFill>
                          <a:srgbClr val="000000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i="0" u="none" strike="noStrike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500.000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4580787"/>
                  </a:ext>
                </a:extLst>
              </a:tr>
              <a:tr h="214648">
                <a:tc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Área</a:t>
                      </a:r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do </a:t>
                      </a:r>
                      <a:r>
                        <a:rPr lang="en-US" sz="18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espelho</a:t>
                      </a:r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US" sz="18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d’água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1.9 km</a:t>
                      </a:r>
                      <a:r>
                        <a:rPr lang="en-US" sz="1800" b="0" i="0" u="none" strike="noStrike" baseline="30000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2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85623650"/>
                  </a:ext>
                </a:extLst>
              </a:tr>
              <a:tr h="214648">
                <a:tc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Perímetro</a:t>
                      </a:r>
                      <a:r>
                        <a:rPr lang="en-US" sz="18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 da </a:t>
                      </a:r>
                      <a:r>
                        <a:rPr lang="en-US" sz="1800" b="1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lagoa</a:t>
                      </a:r>
                      <a:endParaRPr lang="en-US" sz="1800" b="1" i="0" u="none" strike="noStrike" kern="1200" dirty="0">
                        <a:solidFill>
                          <a:srgbClr val="000000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19 km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12426841"/>
                  </a:ext>
                </a:extLst>
              </a:tr>
              <a:tr h="214648">
                <a:tc>
                  <a:txBody>
                    <a:bodyPr/>
                    <a:lstStyle/>
                    <a:p>
                      <a:pPr marL="0" algn="ctr" defTabSz="914400" rtl="0" eaLnBrk="1" fontAlgn="ctr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Profundidade</a:t>
                      </a:r>
                      <a:r>
                        <a:rPr lang="en-US" sz="18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 </a:t>
                      </a:r>
                      <a:r>
                        <a:rPr lang="en-US" sz="1800" b="1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Calibri"/>
                          <a:ea typeface="+mn-ea"/>
                          <a:cs typeface="+mn-cs"/>
                        </a:rPr>
                        <a:t>média</a:t>
                      </a:r>
                      <a:endParaRPr lang="en-US" sz="1800" b="1" i="0" u="none" strike="noStrike" kern="1200" dirty="0">
                        <a:solidFill>
                          <a:srgbClr val="000000"/>
                        </a:solidFill>
                        <a:effectLst/>
                        <a:latin typeface="Calibri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5 m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14648">
                <a:tc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Profundidade</a:t>
                      </a:r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 </a:t>
                      </a:r>
                      <a:r>
                        <a:rPr lang="en-US" sz="18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máxima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16 m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634431"/>
                  </a:ext>
                </a:extLst>
              </a:tr>
              <a:tr h="214648">
                <a:tc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Volume de </a:t>
                      </a:r>
                      <a:r>
                        <a:rPr lang="en-US" sz="18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armazenamento</a:t>
                      </a:r>
                      <a:endParaRPr lang="en-US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/>
                        </a:rPr>
                        <a:t>10 hm³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56767326"/>
                  </a:ext>
                </a:extLst>
              </a:tr>
            </a:tbl>
          </a:graphicData>
        </a:graphic>
      </p:graphicFrame>
      <p:grpSp>
        <p:nvGrpSpPr>
          <p:cNvPr id="9" name="Grupo 8"/>
          <p:cNvGrpSpPr/>
          <p:nvPr/>
        </p:nvGrpSpPr>
        <p:grpSpPr>
          <a:xfrm>
            <a:off x="7104113" y="1035525"/>
            <a:ext cx="4176464" cy="5517232"/>
            <a:chOff x="5148064" y="0"/>
            <a:chExt cx="4536504" cy="6237312"/>
          </a:xfrm>
        </p:grpSpPr>
        <p:pic>
          <p:nvPicPr>
            <p:cNvPr id="14338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 l="26848" t="17240" r="43385" b="10000"/>
            <a:stretch>
              <a:fillRect/>
            </a:stretch>
          </p:blipFill>
          <p:spPr bwMode="auto">
            <a:xfrm>
              <a:off x="5148064" y="0"/>
              <a:ext cx="4536504" cy="62373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1" name="Picture 25627">
              <a:extLst>
                <a:ext uri="{FF2B5EF4-FFF2-40B4-BE49-F238E27FC236}">
                  <a16:creationId xmlns:a16="http://schemas.microsoft.com/office/drawing/2014/main" id="{EF23BCFB-B8D5-4969-B035-9AE87BE4F181}"/>
                </a:ext>
              </a:extLst>
            </p:cNvPr>
            <p:cNvPicPr/>
            <p:nvPr/>
          </p:nvPicPr>
          <p:blipFill>
            <a:blip r:embed="rId4" cstate="print"/>
            <a:srcRect t="84059" r="45098"/>
            <a:stretch>
              <a:fillRect/>
            </a:stretch>
          </p:blipFill>
          <p:spPr>
            <a:xfrm>
              <a:off x="5292080" y="5213960"/>
              <a:ext cx="2448272" cy="936104"/>
            </a:xfrm>
            <a:prstGeom prst="rect">
              <a:avLst/>
            </a:prstGeom>
          </p:spPr>
        </p:pic>
      </p:grpSp>
      <p:pic>
        <p:nvPicPr>
          <p:cNvPr id="14339" name="Picture 3"/>
          <p:cNvPicPr>
            <a:picLocks noChangeAspect="1" noChangeArrowheads="1"/>
          </p:cNvPicPr>
          <p:nvPr/>
        </p:nvPicPr>
        <p:blipFill>
          <a:blip r:embed="rId5" cstate="print"/>
          <a:srcRect l="8738" t="39160" r="44958" b="28920"/>
          <a:stretch>
            <a:fillRect/>
          </a:stretch>
        </p:blipFill>
        <p:spPr bwMode="auto">
          <a:xfrm>
            <a:off x="1487488" y="1123515"/>
            <a:ext cx="5004048" cy="19403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ZoneTexte 15"/>
          <p:cNvSpPr txBox="1">
            <a:spLocks noChangeArrowheads="1"/>
          </p:cNvSpPr>
          <p:nvPr/>
        </p:nvSpPr>
        <p:spPr bwMode="auto">
          <a:xfrm>
            <a:off x="1487488" y="3011464"/>
            <a:ext cx="1912703" cy="2616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fr-FR" altLang="fr-FR" sz="1100" dirty="0"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pt-BR" sz="1100" dirty="0">
                <a:latin typeface="Arial" panose="020B0604020202020204" pitchFamily="34" charset="0"/>
                <a:cs typeface="Arial" panose="020B0604020202020204" pitchFamily="34" charset="0"/>
              </a:rPr>
              <a:t>www.soubh.com.br</a:t>
            </a:r>
            <a:r>
              <a:rPr lang="fr-FR" altLang="fr-FR" sz="1100" dirty="0">
                <a:latin typeface="Arial" panose="020B0604020202020204" pitchFamily="34" charset="0"/>
                <a:cs typeface="Arial" panose="020B0604020202020204" pitchFamily="34" charset="0"/>
              </a:rPr>
              <a:t>)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3B206E9-791A-4D98-900D-1C53351433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09600" y="260648"/>
            <a:ext cx="10972800" cy="990600"/>
          </a:xfrm>
        </p:spPr>
        <p:txBody>
          <a:bodyPr/>
          <a:lstStyle/>
          <a:p>
            <a:r>
              <a:rPr lang="pt-BR" dirty="0"/>
              <a:t>Objetivos: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959012EC-7E6C-4E8F-84C4-2EB7FD49A5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340768"/>
            <a:ext cx="11319048" cy="5517232"/>
          </a:xfrm>
        </p:spPr>
        <p:txBody>
          <a:bodyPr/>
          <a:lstStyle/>
          <a:p>
            <a:r>
              <a:rPr lang="pt-BR" dirty="0"/>
              <a:t>amplo levantamento de informações e </a:t>
            </a:r>
            <a:r>
              <a:rPr lang="pt-BR" b="1" dirty="0">
                <a:solidFill>
                  <a:srgbClr val="002060"/>
                </a:solidFill>
              </a:rPr>
              <a:t>avaliação de tecnologias/experiências nacionais/internacionais</a:t>
            </a:r>
            <a:r>
              <a:rPr lang="pt-BR" dirty="0"/>
              <a:t> bem-sucedidas em gestão da qualidade das águas de lagos urbanos </a:t>
            </a:r>
          </a:p>
          <a:p>
            <a:pPr marL="0" indent="0">
              <a:buNone/>
            </a:pPr>
            <a:endParaRPr lang="pt-BR" dirty="0"/>
          </a:p>
          <a:p>
            <a:r>
              <a:rPr lang="pt-BR" b="1" dirty="0"/>
              <a:t>aprofundar a </a:t>
            </a:r>
            <a:r>
              <a:rPr lang="pt-BR" b="1" dirty="0">
                <a:solidFill>
                  <a:srgbClr val="002060"/>
                </a:solidFill>
              </a:rPr>
              <a:t>análise de resultados das ações </a:t>
            </a:r>
            <a:r>
              <a:rPr lang="pt-BR" dirty="0"/>
              <a:t>realizadas sob a iniciativa da PBH na Lagoa da Pampulha e na bacia do Ribeirão Pampulha:</a:t>
            </a:r>
          </a:p>
          <a:p>
            <a:pPr lvl="1"/>
            <a:r>
              <a:rPr lang="pt-BR" dirty="0">
                <a:solidFill>
                  <a:srgbClr val="FF0000"/>
                </a:solidFill>
              </a:rPr>
              <a:t>desempenho</a:t>
            </a:r>
          </a:p>
          <a:p>
            <a:pPr lvl="1"/>
            <a:r>
              <a:rPr lang="pt-BR" dirty="0">
                <a:solidFill>
                  <a:srgbClr val="FF0000"/>
                </a:solidFill>
              </a:rPr>
              <a:t>aspectos técnicos</a:t>
            </a:r>
          </a:p>
          <a:p>
            <a:pPr lvl="1"/>
            <a:r>
              <a:rPr lang="pt-BR" dirty="0">
                <a:solidFill>
                  <a:srgbClr val="FF0000"/>
                </a:solidFill>
              </a:rPr>
              <a:t>seleção de tecnologias</a:t>
            </a:r>
          </a:p>
          <a:p>
            <a:pPr lvl="1"/>
            <a:endParaRPr lang="pt-BR" dirty="0"/>
          </a:p>
          <a:p>
            <a:r>
              <a:rPr lang="pt-BR" b="1" dirty="0">
                <a:solidFill>
                  <a:srgbClr val="002060"/>
                </a:solidFill>
              </a:rPr>
              <a:t>contribuir para a formulação de ações de médio e longo prazo </a:t>
            </a:r>
            <a:r>
              <a:rPr lang="pt-BR" dirty="0"/>
              <a:t>a serem empreendidas no reservatório da Pampulha  </a:t>
            </a:r>
          </a:p>
          <a:p>
            <a:endParaRPr lang="pt-BR" dirty="0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8FED3E1F-3A17-49D1-BBA8-E2576DD819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02D91-B33D-46D7-868A-871BCBF97A6D}" type="slidenum">
              <a:rPr lang="pt-BR" smtClean="0"/>
              <a:pPr/>
              <a:t>11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054477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3B206E9-791A-4D98-900D-1C53351433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4400" dirty="0"/>
              <a:t>Métodos: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959012EC-7E6C-4E8F-84C4-2EB7FD49A5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1424" y="1988840"/>
            <a:ext cx="11017224" cy="4488160"/>
          </a:xfrm>
        </p:spPr>
        <p:txBody>
          <a:bodyPr/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pt-BR" sz="3200" dirty="0"/>
              <a:t>Ampla e aprofundada revisão de literatura nacional e internacional sobre os diferentes temas tratados no estudo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pt-BR" sz="3200" dirty="0"/>
              <a:t>Organização de seminários, workshops e reuniões técnicas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pt-BR" sz="3200" dirty="0"/>
              <a:t>Análises estatísticas de séries temporais de dados de monitoramento de qualidade de água no Reservatório da Pampulha</a:t>
            </a:r>
          </a:p>
          <a:p>
            <a:endParaRPr lang="pt-BR" dirty="0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382E0910-2662-45C1-A770-F4F17B9707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02D91-B33D-46D7-868A-871BCBF97A6D}" type="slidenum">
              <a:rPr lang="pt-BR" smtClean="0"/>
              <a:pPr/>
              <a:t>12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134483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53B206E9-791A-4D98-900D-1C53351433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pt-BR" sz="4400" dirty="0"/>
              <a:t>Produtos: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959012EC-7E6C-4E8F-84C4-2EB7FD49A5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600200"/>
            <a:ext cx="11247040" cy="5141168"/>
          </a:xfrm>
        </p:spPr>
        <p:txBody>
          <a:bodyPr>
            <a:normAutofit fontScale="92500" lnSpcReduction="10000"/>
          </a:bodyPr>
          <a:lstStyle/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pt-BR" b="1" dirty="0">
                <a:solidFill>
                  <a:srgbClr val="002060"/>
                </a:solidFill>
              </a:rPr>
              <a:t>Plano de Trabalho revisto anualmente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pt-BR" b="1" dirty="0">
              <a:solidFill>
                <a:srgbClr val="002060"/>
              </a:solidFill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pt-BR" b="1" dirty="0">
                <a:solidFill>
                  <a:srgbClr val="002060"/>
                </a:solidFill>
              </a:rPr>
              <a:t>Relatórios de Estado da Arte acerca de Tratamento das Águas em Ambientes </a:t>
            </a:r>
            <a:r>
              <a:rPr lang="pt-BR" b="1" dirty="0" err="1">
                <a:solidFill>
                  <a:srgbClr val="002060"/>
                </a:solidFill>
              </a:rPr>
              <a:t>Lênticos</a:t>
            </a:r>
            <a:r>
              <a:rPr lang="pt-BR" b="1" dirty="0">
                <a:solidFill>
                  <a:srgbClr val="002060"/>
                </a:solidFill>
              </a:rPr>
              <a:t> em Áreas Urbanas: âmbitos nacional e internacional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pt-BR" b="1" dirty="0">
              <a:solidFill>
                <a:srgbClr val="002060"/>
              </a:solidFill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pt-BR" b="1" dirty="0">
                <a:solidFill>
                  <a:srgbClr val="002060"/>
                </a:solidFill>
              </a:rPr>
              <a:t>Relatórios de Avaliação dos Resultados de Aplicação do Tratamento das Águas do Reservatório da Pampulha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pt-BR" b="1" dirty="0">
              <a:solidFill>
                <a:srgbClr val="002060"/>
              </a:solidFill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pt-BR" b="1" dirty="0">
                <a:solidFill>
                  <a:srgbClr val="002060"/>
                </a:solidFill>
              </a:rPr>
              <a:t>Relatório de Diretrizes e Prognóstico acerca do Tratamento das Águas da Lagoa da Pampulha</a:t>
            </a:r>
            <a:r>
              <a:rPr lang="pt-BR" dirty="0"/>
              <a:t> - </a:t>
            </a:r>
            <a:r>
              <a:rPr lang="pt-BR" b="1" dirty="0">
                <a:solidFill>
                  <a:srgbClr val="FF0000"/>
                </a:solidFill>
              </a:rPr>
              <a:t>Sumário Executivo</a:t>
            </a:r>
          </a:p>
          <a:p>
            <a:pPr>
              <a:spcBef>
                <a:spcPts val="600"/>
              </a:spcBef>
              <a:spcAft>
                <a:spcPts val="600"/>
              </a:spcAft>
            </a:pPr>
            <a:endParaRPr lang="pt-BR" b="1" dirty="0">
              <a:solidFill>
                <a:srgbClr val="0070C0"/>
              </a:solidFill>
            </a:endParaRPr>
          </a:p>
          <a:p>
            <a:pPr>
              <a:spcBef>
                <a:spcPts val="600"/>
              </a:spcBef>
              <a:spcAft>
                <a:spcPts val="600"/>
              </a:spcAft>
            </a:pPr>
            <a:r>
              <a:rPr lang="pt-BR" b="1" dirty="0">
                <a:solidFill>
                  <a:srgbClr val="002060"/>
                </a:solidFill>
              </a:rPr>
              <a:t>Notas Técnicas e Apresentações</a:t>
            </a:r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ABF1F955-39E1-4DC0-8215-DC26C95759B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02D91-B33D-46D7-868A-871BCBF97A6D}" type="slidenum">
              <a:rPr lang="pt-BR" smtClean="0"/>
              <a:pPr/>
              <a:t>13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81225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F7BE653-2C4C-46E6-AC7F-E6D01FAEC8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7408" y="5445224"/>
            <a:ext cx="10972800" cy="990600"/>
          </a:xfrm>
        </p:spPr>
        <p:txBody>
          <a:bodyPr/>
          <a:lstStyle/>
          <a:p>
            <a:pPr algn="r"/>
            <a:r>
              <a:rPr lang="pt-BR" dirty="0"/>
              <a:t>Avaliação de tecnologias</a:t>
            </a:r>
          </a:p>
        </p:txBody>
      </p:sp>
      <p:sp>
        <p:nvSpPr>
          <p:cNvPr id="3" name="Espaço Reservado para Número de Slide 2">
            <a:extLst>
              <a:ext uri="{FF2B5EF4-FFF2-40B4-BE49-F238E27FC236}">
                <a16:creationId xmlns:a16="http://schemas.microsoft.com/office/drawing/2014/main" id="{D918C3EB-E949-4686-8474-D4BCDA1116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02D91-B33D-46D7-868A-871BCBF97A6D}" type="slidenum">
              <a:rPr lang="pt-BR" smtClean="0"/>
              <a:pPr/>
              <a:t>14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8203531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5146D25-25F8-4B13-80CE-AB174FCDE2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Avaliação de tecnologias: critérios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1CE88746-12A4-4F63-9E16-3C0F89373494}"/>
              </a:ext>
            </a:extLst>
          </p:cNvPr>
          <p:cNvSpPr txBox="1">
            <a:spLocks/>
          </p:cNvSpPr>
          <p:nvPr/>
        </p:nvSpPr>
        <p:spPr>
          <a:xfrm>
            <a:off x="2567608" y="1600200"/>
            <a:ext cx="9014792" cy="4876800"/>
          </a:xfrm>
          <a:prstGeom prst="rect">
            <a:avLst/>
          </a:prstGeom>
        </p:spPr>
        <p:txBody>
          <a:bodyPr/>
          <a:lstStyle>
            <a:lvl1pPr marL="1828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88720" indent="-1371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544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9202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Aft>
                <a:spcPts val="1200"/>
              </a:spcAft>
            </a:pPr>
            <a:endParaRPr lang="pt-BR" dirty="0"/>
          </a:p>
          <a:p>
            <a:pPr>
              <a:spcAft>
                <a:spcPts val="1200"/>
              </a:spcAft>
            </a:pPr>
            <a:r>
              <a:rPr lang="pt-BR" sz="2800" b="1" dirty="0">
                <a:solidFill>
                  <a:srgbClr val="0070C0"/>
                </a:solidFill>
              </a:rPr>
              <a:t>Efetividade</a:t>
            </a:r>
            <a:endParaRPr lang="pt-BR" sz="2800" dirty="0"/>
          </a:p>
          <a:p>
            <a:pPr>
              <a:spcAft>
                <a:spcPts val="1200"/>
              </a:spcAft>
            </a:pPr>
            <a:r>
              <a:rPr lang="pt-BR" sz="2800" b="1" dirty="0">
                <a:solidFill>
                  <a:srgbClr val="0070C0"/>
                </a:solidFill>
              </a:rPr>
              <a:t>Aplicabilidade</a:t>
            </a:r>
            <a:endParaRPr lang="pt-BR" sz="2800" dirty="0"/>
          </a:p>
          <a:p>
            <a:pPr>
              <a:spcAft>
                <a:spcPts val="1200"/>
              </a:spcAft>
            </a:pPr>
            <a:r>
              <a:rPr lang="pt-BR" sz="2800" b="1" dirty="0">
                <a:solidFill>
                  <a:srgbClr val="0070C0"/>
                </a:solidFill>
              </a:rPr>
              <a:t>Disponibilidade comercial</a:t>
            </a:r>
          </a:p>
          <a:p>
            <a:pPr>
              <a:spcAft>
                <a:spcPts val="1200"/>
              </a:spcAft>
            </a:pPr>
            <a:r>
              <a:rPr lang="pt-BR" sz="2800" b="1" dirty="0">
                <a:solidFill>
                  <a:srgbClr val="0070C0"/>
                </a:solidFill>
              </a:rPr>
              <a:t>Impacto ambiental negativo</a:t>
            </a:r>
          </a:p>
          <a:p>
            <a:pPr>
              <a:spcAft>
                <a:spcPts val="1200"/>
              </a:spcAft>
            </a:pPr>
            <a:r>
              <a:rPr lang="pt-BR" sz="2800" b="1" dirty="0">
                <a:solidFill>
                  <a:srgbClr val="0070C0"/>
                </a:solidFill>
              </a:rPr>
              <a:t>Potencial global</a:t>
            </a:r>
          </a:p>
          <a:p>
            <a:pPr>
              <a:spcAft>
                <a:spcPts val="1200"/>
              </a:spcAft>
            </a:pPr>
            <a:endParaRPr lang="pt-BR" dirty="0"/>
          </a:p>
        </p:txBody>
      </p:sp>
      <p:sp>
        <p:nvSpPr>
          <p:cNvPr id="4" name="Espaço Reservado para Número de Slide 3">
            <a:extLst>
              <a:ext uri="{FF2B5EF4-FFF2-40B4-BE49-F238E27FC236}">
                <a16:creationId xmlns:a16="http://schemas.microsoft.com/office/drawing/2014/main" id="{B6A7130A-E263-4B91-BEE0-0A07C6CF97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02D91-B33D-46D7-868A-871BCBF97A6D}" type="slidenum">
              <a:rPr lang="pt-BR" smtClean="0"/>
              <a:pPr/>
              <a:t>15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340608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4B0F923-0ECC-42EA-9716-052528C070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Avaliação de tecnologias: critérios</a:t>
            </a:r>
          </a:p>
        </p:txBody>
      </p:sp>
      <p:sp>
        <p:nvSpPr>
          <p:cNvPr id="4" name="CaixaDeTexto 3">
            <a:extLst>
              <a:ext uri="{FF2B5EF4-FFF2-40B4-BE49-F238E27FC236}">
                <a16:creationId xmlns:a16="http://schemas.microsoft.com/office/drawing/2014/main" id="{1CF6E1A9-AB5A-4F4C-B32B-BE33A9D5F411}"/>
              </a:ext>
            </a:extLst>
          </p:cNvPr>
          <p:cNvSpPr txBox="1"/>
          <p:nvPr/>
        </p:nvSpPr>
        <p:spPr>
          <a:xfrm>
            <a:off x="609600" y="1916832"/>
            <a:ext cx="10814992" cy="4401205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endParaRPr lang="pt-BR" sz="2800" dirty="0">
              <a:solidFill>
                <a:schemeClr val="bg1"/>
              </a:solidFill>
            </a:endParaRPr>
          </a:p>
          <a:p>
            <a:r>
              <a:rPr lang="pt-BR" sz="2800" dirty="0">
                <a:solidFill>
                  <a:schemeClr val="bg1"/>
                </a:solidFill>
              </a:rPr>
              <a:t>		</a:t>
            </a:r>
            <a:r>
              <a:rPr lang="pt-BR" sz="3200" dirty="0">
                <a:solidFill>
                  <a:schemeClr val="bg1"/>
                </a:solidFill>
              </a:rPr>
              <a:t>42 tecnologias avaliadas</a:t>
            </a:r>
          </a:p>
          <a:p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dirty="0">
                <a:solidFill>
                  <a:schemeClr val="bg1"/>
                </a:solidFill>
              </a:rPr>
              <a:t>		17 com potencial alto (10 de ações na bacia)</a:t>
            </a:r>
          </a:p>
          <a:p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dirty="0">
                <a:solidFill>
                  <a:schemeClr val="bg1"/>
                </a:solidFill>
              </a:rPr>
              <a:t>		17 com potencial médio (10 de ações na bacia) </a:t>
            </a:r>
          </a:p>
          <a:p>
            <a:endParaRPr lang="pt-BR" sz="3200" dirty="0">
              <a:solidFill>
                <a:schemeClr val="bg1"/>
              </a:solidFill>
            </a:endParaRPr>
          </a:p>
          <a:p>
            <a:r>
              <a:rPr lang="pt-BR" sz="3200" dirty="0">
                <a:solidFill>
                  <a:schemeClr val="bg1"/>
                </a:solidFill>
              </a:rPr>
              <a:t>		08 descartadas</a:t>
            </a:r>
          </a:p>
          <a:p>
            <a:pPr algn="ctr"/>
            <a:endParaRPr lang="pt-BR" sz="2800" dirty="0">
              <a:solidFill>
                <a:schemeClr val="bg1"/>
              </a:solidFill>
            </a:endParaRPr>
          </a:p>
        </p:txBody>
      </p:sp>
      <p:sp>
        <p:nvSpPr>
          <p:cNvPr id="3" name="Espaço Reservado para Número de Slide 2">
            <a:extLst>
              <a:ext uri="{FF2B5EF4-FFF2-40B4-BE49-F238E27FC236}">
                <a16:creationId xmlns:a16="http://schemas.microsoft.com/office/drawing/2014/main" id="{1891A31F-C0B5-42AA-8249-93C3CE0C7C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02D91-B33D-46D7-868A-871BCBF97A6D}" type="slidenum">
              <a:rPr lang="pt-BR" smtClean="0"/>
              <a:pPr/>
              <a:t>16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300469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Número de Slide 2">
            <a:extLst>
              <a:ext uri="{FF2B5EF4-FFF2-40B4-BE49-F238E27FC236}">
                <a16:creationId xmlns:a16="http://schemas.microsoft.com/office/drawing/2014/main" id="{0C19875B-CB0A-444F-BEEE-362924AA24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02D91-B33D-46D7-868A-871BCBF97A6D}" type="slidenum">
              <a:rPr lang="pt-BR" smtClean="0"/>
              <a:pPr/>
              <a:t>17</a:t>
            </a:fld>
            <a:endParaRPr lang="pt-BR"/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48A868AD-1539-1512-3340-C89D4F28362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885" t="18500" r="12201" b="6951"/>
          <a:stretch/>
        </p:blipFill>
        <p:spPr>
          <a:xfrm>
            <a:off x="72345" y="303159"/>
            <a:ext cx="12047309" cy="6243496"/>
          </a:xfrm>
          <a:prstGeom prst="rect">
            <a:avLst/>
          </a:prstGeom>
        </p:spPr>
      </p:pic>
      <p:sp>
        <p:nvSpPr>
          <p:cNvPr id="4" name="CaixaDeTexto 3">
            <a:extLst>
              <a:ext uri="{FF2B5EF4-FFF2-40B4-BE49-F238E27FC236}">
                <a16:creationId xmlns:a16="http://schemas.microsoft.com/office/drawing/2014/main" id="{A8AD5F31-1829-C720-A5BC-D2EC9E19D77F}"/>
              </a:ext>
            </a:extLst>
          </p:cNvPr>
          <p:cNvSpPr txBox="1"/>
          <p:nvPr/>
        </p:nvSpPr>
        <p:spPr>
          <a:xfrm>
            <a:off x="1775520" y="1700808"/>
            <a:ext cx="4104456" cy="369332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r>
              <a:rPr lang="pt-BR" dirty="0">
                <a:solidFill>
                  <a:schemeClr val="bg1"/>
                </a:solidFill>
              </a:rPr>
              <a:t>Cortinas com efeito filtrante 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4039CC5E-DF97-E6C7-DBCD-3E2A1EDF8444}"/>
              </a:ext>
            </a:extLst>
          </p:cNvPr>
          <p:cNvSpPr txBox="1"/>
          <p:nvPr/>
        </p:nvSpPr>
        <p:spPr>
          <a:xfrm>
            <a:off x="1775520" y="2060848"/>
            <a:ext cx="4104456" cy="369332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r>
              <a:rPr lang="pt-BR" dirty="0">
                <a:solidFill>
                  <a:schemeClr val="bg1"/>
                </a:solidFill>
              </a:rPr>
              <a:t>Dragagem </a:t>
            </a: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DF3706D7-447B-8275-C83A-7F51747C54CC}"/>
              </a:ext>
            </a:extLst>
          </p:cNvPr>
          <p:cNvSpPr txBox="1"/>
          <p:nvPr/>
        </p:nvSpPr>
        <p:spPr>
          <a:xfrm>
            <a:off x="1775520" y="3988132"/>
            <a:ext cx="4104456" cy="369332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r>
              <a:rPr lang="pt-BR" dirty="0" err="1">
                <a:solidFill>
                  <a:schemeClr val="bg1"/>
                </a:solidFill>
              </a:rPr>
              <a:t>Phoslock</a:t>
            </a:r>
            <a:endParaRPr lang="pt-BR" dirty="0">
              <a:solidFill>
                <a:schemeClr val="bg1"/>
              </a:solidFill>
            </a:endParaRP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00B846C0-35F7-510F-F212-9633C7899E09}"/>
              </a:ext>
            </a:extLst>
          </p:cNvPr>
          <p:cNvSpPr txBox="1"/>
          <p:nvPr/>
        </p:nvSpPr>
        <p:spPr>
          <a:xfrm>
            <a:off x="6600056" y="4941168"/>
            <a:ext cx="5400600" cy="369332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pt-BR" dirty="0">
                <a:solidFill>
                  <a:schemeClr val="bg1"/>
                </a:solidFill>
              </a:rPr>
              <a:t>Flushing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6DF513D7-EA96-18A5-CB81-DF25C85ED1E2}"/>
              </a:ext>
            </a:extLst>
          </p:cNvPr>
          <p:cNvSpPr txBox="1"/>
          <p:nvPr/>
        </p:nvSpPr>
        <p:spPr>
          <a:xfrm>
            <a:off x="1777413" y="5188808"/>
            <a:ext cx="4104456" cy="369332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r>
              <a:rPr lang="pt-BR" dirty="0">
                <a:solidFill>
                  <a:schemeClr val="bg1"/>
                </a:solidFill>
              </a:rPr>
              <a:t>Retirada de água do </a:t>
            </a:r>
            <a:r>
              <a:rPr lang="pt-BR" dirty="0" err="1">
                <a:solidFill>
                  <a:schemeClr val="bg1"/>
                </a:solidFill>
              </a:rPr>
              <a:t>hipolímnio</a:t>
            </a:r>
            <a:endParaRPr lang="pt-BR" dirty="0">
              <a:solidFill>
                <a:schemeClr val="bg1"/>
              </a:solidFill>
            </a:endParaRP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FD89BDC2-C28B-AAA4-02E5-D943E70A4BBF}"/>
              </a:ext>
            </a:extLst>
          </p:cNvPr>
          <p:cNvSpPr txBox="1"/>
          <p:nvPr/>
        </p:nvSpPr>
        <p:spPr>
          <a:xfrm>
            <a:off x="1775520" y="5587590"/>
            <a:ext cx="4104456" cy="923330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r>
              <a:rPr lang="pt-BR" dirty="0">
                <a:solidFill>
                  <a:schemeClr val="bg1"/>
                </a:solidFill>
              </a:rPr>
              <a:t>LUOS e Regulação Ambiental</a:t>
            </a:r>
          </a:p>
          <a:p>
            <a:r>
              <a:rPr lang="pt-BR" dirty="0">
                <a:solidFill>
                  <a:schemeClr val="bg1"/>
                </a:solidFill>
              </a:rPr>
              <a:t>Varrição de ruas e praças	           </a:t>
            </a:r>
          </a:p>
          <a:p>
            <a:r>
              <a:rPr lang="pt-BR" dirty="0">
                <a:solidFill>
                  <a:schemeClr val="bg1"/>
                </a:solidFill>
              </a:rPr>
              <a:t>Redução de conexões cruzadas</a:t>
            </a: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3B46C5C1-A104-AFDD-77B1-8F526BF89F09}"/>
              </a:ext>
            </a:extLst>
          </p:cNvPr>
          <p:cNvSpPr txBox="1"/>
          <p:nvPr/>
        </p:nvSpPr>
        <p:spPr>
          <a:xfrm>
            <a:off x="6600056" y="2708920"/>
            <a:ext cx="5400600" cy="369332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pt-BR" dirty="0">
                <a:solidFill>
                  <a:schemeClr val="bg1"/>
                </a:solidFill>
              </a:rPr>
              <a:t>Aeração: oxigenação com microbolhas </a:t>
            </a:r>
          </a:p>
        </p:txBody>
      </p:sp>
      <p:sp>
        <p:nvSpPr>
          <p:cNvPr id="12" name="Elipse 11">
            <a:extLst>
              <a:ext uri="{FF2B5EF4-FFF2-40B4-BE49-F238E27FC236}">
                <a16:creationId xmlns:a16="http://schemas.microsoft.com/office/drawing/2014/main" id="{F6C988DC-2F87-3087-A90B-4F0F6BCE4CA1}"/>
              </a:ext>
            </a:extLst>
          </p:cNvPr>
          <p:cNvSpPr/>
          <p:nvPr/>
        </p:nvSpPr>
        <p:spPr>
          <a:xfrm>
            <a:off x="479376" y="1052736"/>
            <a:ext cx="1368152" cy="53806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3" name="Elipse 12">
            <a:extLst>
              <a:ext uri="{FF2B5EF4-FFF2-40B4-BE49-F238E27FC236}">
                <a16:creationId xmlns:a16="http://schemas.microsoft.com/office/drawing/2014/main" id="{2E13AE46-8C4D-CE51-A7EB-71EAE644A80D}"/>
              </a:ext>
            </a:extLst>
          </p:cNvPr>
          <p:cNvSpPr/>
          <p:nvPr/>
        </p:nvSpPr>
        <p:spPr>
          <a:xfrm>
            <a:off x="335360" y="2098848"/>
            <a:ext cx="1368152" cy="53806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4" name="Elipse 13">
            <a:extLst>
              <a:ext uri="{FF2B5EF4-FFF2-40B4-BE49-F238E27FC236}">
                <a16:creationId xmlns:a16="http://schemas.microsoft.com/office/drawing/2014/main" id="{B978B9FB-D4E4-E2BE-4E2F-6DF14215F577}"/>
              </a:ext>
            </a:extLst>
          </p:cNvPr>
          <p:cNvSpPr/>
          <p:nvPr/>
        </p:nvSpPr>
        <p:spPr>
          <a:xfrm>
            <a:off x="371364" y="2540188"/>
            <a:ext cx="1368152" cy="53806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5" name="Elipse 14">
            <a:extLst>
              <a:ext uri="{FF2B5EF4-FFF2-40B4-BE49-F238E27FC236}">
                <a16:creationId xmlns:a16="http://schemas.microsoft.com/office/drawing/2014/main" id="{4CA71715-4F37-57D8-7A51-56311B49D6DA}"/>
              </a:ext>
            </a:extLst>
          </p:cNvPr>
          <p:cNvSpPr/>
          <p:nvPr/>
        </p:nvSpPr>
        <p:spPr>
          <a:xfrm>
            <a:off x="335360" y="4919776"/>
            <a:ext cx="1368152" cy="53806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16" name="Elipse 15">
            <a:extLst>
              <a:ext uri="{FF2B5EF4-FFF2-40B4-BE49-F238E27FC236}">
                <a16:creationId xmlns:a16="http://schemas.microsoft.com/office/drawing/2014/main" id="{09786BB3-A968-390E-4A41-A48D1688DE8E}"/>
              </a:ext>
            </a:extLst>
          </p:cNvPr>
          <p:cNvSpPr/>
          <p:nvPr/>
        </p:nvSpPr>
        <p:spPr>
          <a:xfrm>
            <a:off x="370418" y="5522347"/>
            <a:ext cx="1368152" cy="53806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926799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4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Número de Slide 2">
            <a:extLst>
              <a:ext uri="{FF2B5EF4-FFF2-40B4-BE49-F238E27FC236}">
                <a16:creationId xmlns:a16="http://schemas.microsoft.com/office/drawing/2014/main" id="{0C19875B-CB0A-444F-BEEE-362924AA24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02D91-B33D-46D7-868A-871BCBF97A6D}" type="slidenum">
              <a:rPr lang="pt-BR" smtClean="0"/>
              <a:pPr/>
              <a:t>18</a:t>
            </a:fld>
            <a:endParaRPr lang="pt-BR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3D3C19B3-BB6D-D444-A606-BC9A9BDEF7C4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885" t="29000" r="12201" b="29000"/>
          <a:stretch/>
        </p:blipFill>
        <p:spPr>
          <a:xfrm>
            <a:off x="99534" y="1772816"/>
            <a:ext cx="12084742" cy="3528392"/>
          </a:xfrm>
          <a:prstGeom prst="rect">
            <a:avLst/>
          </a:prstGeom>
        </p:spPr>
      </p:pic>
      <p:sp>
        <p:nvSpPr>
          <p:cNvPr id="2" name="Elipse 1">
            <a:extLst>
              <a:ext uri="{FF2B5EF4-FFF2-40B4-BE49-F238E27FC236}">
                <a16:creationId xmlns:a16="http://schemas.microsoft.com/office/drawing/2014/main" id="{3C875FB5-D8EB-1ECA-F739-D44CD9F01A54}"/>
              </a:ext>
            </a:extLst>
          </p:cNvPr>
          <p:cNvSpPr/>
          <p:nvPr/>
        </p:nvSpPr>
        <p:spPr>
          <a:xfrm>
            <a:off x="479376" y="2204864"/>
            <a:ext cx="1368152" cy="538064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5" name="CaixaDeTexto 4">
            <a:extLst>
              <a:ext uri="{FF2B5EF4-FFF2-40B4-BE49-F238E27FC236}">
                <a16:creationId xmlns:a16="http://schemas.microsoft.com/office/drawing/2014/main" id="{CE99EE2B-5867-059F-7466-D82DD2473424}"/>
              </a:ext>
            </a:extLst>
          </p:cNvPr>
          <p:cNvSpPr txBox="1"/>
          <p:nvPr/>
        </p:nvSpPr>
        <p:spPr>
          <a:xfrm>
            <a:off x="1839076" y="2289230"/>
            <a:ext cx="4104456" cy="369332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r>
              <a:rPr lang="pt-BR" dirty="0">
                <a:solidFill>
                  <a:schemeClr val="bg1"/>
                </a:solidFill>
              </a:rPr>
              <a:t>Controle de erosão urbana</a:t>
            </a:r>
          </a:p>
        </p:txBody>
      </p:sp>
      <p:sp>
        <p:nvSpPr>
          <p:cNvPr id="6" name="CaixaDeTexto 5">
            <a:extLst>
              <a:ext uri="{FF2B5EF4-FFF2-40B4-BE49-F238E27FC236}">
                <a16:creationId xmlns:a16="http://schemas.microsoft.com/office/drawing/2014/main" id="{E9FC42ED-0CA7-6869-2DCB-66552DD6D6AA}"/>
              </a:ext>
            </a:extLst>
          </p:cNvPr>
          <p:cNvSpPr txBox="1"/>
          <p:nvPr/>
        </p:nvSpPr>
        <p:spPr>
          <a:xfrm>
            <a:off x="1839076" y="2690490"/>
            <a:ext cx="4608512" cy="369332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r>
              <a:rPr lang="pt-BR" dirty="0">
                <a:solidFill>
                  <a:schemeClr val="bg1"/>
                </a:solidFill>
              </a:rPr>
              <a:t>Coleta e tratamento de esgotos domésticos</a:t>
            </a:r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007A4ED9-7B52-573C-54C0-5046A2C26A29}"/>
              </a:ext>
            </a:extLst>
          </p:cNvPr>
          <p:cNvSpPr txBox="1"/>
          <p:nvPr/>
        </p:nvSpPr>
        <p:spPr>
          <a:xfrm>
            <a:off x="1847528" y="4869160"/>
            <a:ext cx="4608512" cy="369332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r>
              <a:rPr lang="pt-BR" dirty="0">
                <a:solidFill>
                  <a:schemeClr val="bg1"/>
                </a:solidFill>
              </a:rPr>
              <a:t>Arborização urbana</a:t>
            </a:r>
          </a:p>
        </p:txBody>
      </p:sp>
      <p:sp>
        <p:nvSpPr>
          <p:cNvPr id="8" name="CaixaDeTexto 7">
            <a:extLst>
              <a:ext uri="{FF2B5EF4-FFF2-40B4-BE49-F238E27FC236}">
                <a16:creationId xmlns:a16="http://schemas.microsoft.com/office/drawing/2014/main" id="{BA86759B-E259-F471-E080-AB12C50A395B}"/>
              </a:ext>
            </a:extLst>
          </p:cNvPr>
          <p:cNvSpPr txBox="1"/>
          <p:nvPr/>
        </p:nvSpPr>
        <p:spPr>
          <a:xfrm>
            <a:off x="7464152" y="4467900"/>
            <a:ext cx="4608512" cy="369332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pt-BR" dirty="0">
                <a:solidFill>
                  <a:schemeClr val="bg1"/>
                </a:solidFill>
              </a:rPr>
              <a:t>Parques lineares – áreas ripárias</a:t>
            </a:r>
          </a:p>
        </p:txBody>
      </p:sp>
      <p:sp>
        <p:nvSpPr>
          <p:cNvPr id="9" name="CaixaDeTexto 8">
            <a:extLst>
              <a:ext uri="{FF2B5EF4-FFF2-40B4-BE49-F238E27FC236}">
                <a16:creationId xmlns:a16="http://schemas.microsoft.com/office/drawing/2014/main" id="{F9616F88-A722-80FC-8426-FBEC16E12053}"/>
              </a:ext>
            </a:extLst>
          </p:cNvPr>
          <p:cNvSpPr txBox="1"/>
          <p:nvPr/>
        </p:nvSpPr>
        <p:spPr>
          <a:xfrm>
            <a:off x="7464152" y="2483604"/>
            <a:ext cx="4608512" cy="369332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pt-BR" dirty="0">
                <a:solidFill>
                  <a:schemeClr val="bg1"/>
                </a:solidFill>
              </a:rPr>
              <a:t>Interceptores pluviais de tempo seco</a:t>
            </a: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57C1C97D-3C8D-2239-4DBE-35C7771E0C71}"/>
              </a:ext>
            </a:extLst>
          </p:cNvPr>
          <p:cNvSpPr txBox="1"/>
          <p:nvPr/>
        </p:nvSpPr>
        <p:spPr>
          <a:xfrm>
            <a:off x="7483954" y="3491716"/>
            <a:ext cx="4608512" cy="369332"/>
          </a:xfrm>
          <a:prstGeom prst="rect">
            <a:avLst/>
          </a:prstGeom>
          <a:solidFill>
            <a:srgbClr val="00B050"/>
          </a:solidFill>
        </p:spPr>
        <p:txBody>
          <a:bodyPr wrap="square" rtlCol="0">
            <a:spAutoFit/>
          </a:bodyPr>
          <a:lstStyle/>
          <a:p>
            <a:r>
              <a:rPr lang="pt-BR" dirty="0">
                <a:solidFill>
                  <a:schemeClr val="bg1"/>
                </a:solidFill>
              </a:rPr>
              <a:t>Infraestrutura verde e azul</a:t>
            </a:r>
          </a:p>
        </p:txBody>
      </p:sp>
    </p:spTree>
    <p:extLst>
      <p:ext uri="{BB962C8B-B14F-4D97-AF65-F5344CB8AC3E}">
        <p14:creationId xmlns:p14="http://schemas.microsoft.com/office/powerpoint/2010/main" val="5642977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4B0F923-0ECC-42EA-9716-052528C070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/>
              <a:t>Avaliação de tecnologias: critérios</a:t>
            </a:r>
          </a:p>
        </p:txBody>
      </p:sp>
      <p:sp>
        <p:nvSpPr>
          <p:cNvPr id="3" name="Espaço Reservado para Número de Slide 2">
            <a:extLst>
              <a:ext uri="{FF2B5EF4-FFF2-40B4-BE49-F238E27FC236}">
                <a16:creationId xmlns:a16="http://schemas.microsoft.com/office/drawing/2014/main" id="{1891A31F-C0B5-42AA-8249-93C3CE0C7C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02D91-B33D-46D7-868A-871BCBF97A6D}" type="slidenum">
              <a:rPr lang="pt-BR" smtClean="0"/>
              <a:pPr/>
              <a:t>19</a:t>
            </a:fld>
            <a:endParaRPr lang="pt-BR"/>
          </a:p>
        </p:txBody>
      </p:sp>
      <p:sp>
        <p:nvSpPr>
          <p:cNvPr id="7" name="CaixaDeTexto 6">
            <a:extLst>
              <a:ext uri="{FF2B5EF4-FFF2-40B4-BE49-F238E27FC236}">
                <a16:creationId xmlns:a16="http://schemas.microsoft.com/office/drawing/2014/main" id="{F4E3D2A8-570D-6294-C85B-CF0CACD4A20D}"/>
              </a:ext>
            </a:extLst>
          </p:cNvPr>
          <p:cNvSpPr txBox="1"/>
          <p:nvPr/>
        </p:nvSpPr>
        <p:spPr>
          <a:xfrm>
            <a:off x="688504" y="1524000"/>
            <a:ext cx="11168136" cy="5016758"/>
          </a:xfrm>
          <a:prstGeom prst="rect">
            <a:avLst/>
          </a:prstGeom>
          <a:solidFill>
            <a:srgbClr val="0070C0"/>
          </a:solidFill>
        </p:spPr>
        <p:txBody>
          <a:bodyPr wrap="square" rtlCol="0">
            <a:spAutoFit/>
          </a:bodyPr>
          <a:lstStyle/>
          <a:p>
            <a:pPr algn="ctr"/>
            <a:endParaRPr lang="pt-BR" sz="2800" dirty="0">
              <a:solidFill>
                <a:schemeClr val="bg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t-BR" sz="2800" dirty="0">
                <a:solidFill>
                  <a:schemeClr val="bg1"/>
                </a:solidFill>
              </a:rPr>
              <a:t>Não há uma solução única, é preciso associar várias ações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pt-BR" sz="2800" dirty="0">
              <a:solidFill>
                <a:schemeClr val="bg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t-BR" sz="2800" dirty="0">
                <a:solidFill>
                  <a:schemeClr val="bg1"/>
                </a:solidFill>
              </a:rPr>
              <a:t>As Prefeituras de BH, Contagem e a Copasa adotam 10 dessas ações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endParaRPr lang="pt-BR" sz="2800" dirty="0">
              <a:solidFill>
                <a:schemeClr val="bg1"/>
              </a:solidFill>
            </a:endParaRP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pt-BR" sz="2800" dirty="0">
                <a:solidFill>
                  <a:schemeClr val="bg1"/>
                </a:solidFill>
              </a:rPr>
              <a:t>Na bacia, algumas delas ainda não atingiram a amplitude e eficiência esperadas: 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t-BR" sz="2400" dirty="0">
                <a:solidFill>
                  <a:schemeClr val="bg1"/>
                </a:solidFill>
              </a:rPr>
              <a:t>esgotos domésticos: conexões, redes, interceptores, conexões cruzadas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t-BR" sz="2400" dirty="0">
                <a:solidFill>
                  <a:schemeClr val="bg1"/>
                </a:solidFill>
              </a:rPr>
              <a:t>resíduos sólidos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t-BR" sz="2400" dirty="0">
                <a:solidFill>
                  <a:schemeClr val="bg1"/>
                </a:solidFill>
              </a:rPr>
              <a:t>poluição difusa e controle de erosão</a:t>
            </a:r>
          </a:p>
          <a:p>
            <a:pPr marL="914400" lvl="1" indent="-457200">
              <a:buFont typeface="Arial" panose="020B0604020202020204" pitchFamily="34" charset="0"/>
              <a:buChar char="•"/>
            </a:pPr>
            <a:r>
              <a:rPr lang="pt-BR" sz="2400" dirty="0">
                <a:solidFill>
                  <a:schemeClr val="bg1"/>
                </a:solidFill>
              </a:rPr>
              <a:t>aporte interno de nutrientes já depositados no leito do reservatório</a:t>
            </a:r>
          </a:p>
        </p:txBody>
      </p:sp>
    </p:spTree>
    <p:extLst>
      <p:ext uri="{BB962C8B-B14F-4D97-AF65-F5344CB8AC3E}">
        <p14:creationId xmlns:p14="http://schemas.microsoft.com/office/powerpoint/2010/main" val="13227709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10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7D01CBD3-3405-E4E2-A0F2-5917B1F8A98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02D91-B33D-46D7-868A-871BCBF97A6D}" type="slidenum">
              <a:rPr lang="pt-BR" smtClean="0"/>
              <a:pPr/>
              <a:t>20</a:t>
            </a:fld>
            <a:endParaRPr lang="pt-BR"/>
          </a:p>
        </p:txBody>
      </p:sp>
      <p:pic>
        <p:nvPicPr>
          <p:cNvPr id="3" name="Espaço Reservado para Conteúdo 3" descr="fontes de poluentes.jpg">
            <a:extLst>
              <a:ext uri="{FF2B5EF4-FFF2-40B4-BE49-F238E27FC236}">
                <a16:creationId xmlns:a16="http://schemas.microsoft.com/office/drawing/2014/main" id="{D66D320C-A38C-4B20-2FDE-6B3A5D28F97A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61865" y="1413823"/>
            <a:ext cx="5853590" cy="4526911"/>
          </a:xfrm>
          <a:prstGeom prst="rect">
            <a:avLst/>
          </a:prstGeom>
        </p:spPr>
      </p:pic>
      <p:sp>
        <p:nvSpPr>
          <p:cNvPr id="4" name="Título 1">
            <a:extLst>
              <a:ext uri="{FF2B5EF4-FFF2-40B4-BE49-F238E27FC236}">
                <a16:creationId xmlns:a16="http://schemas.microsoft.com/office/drawing/2014/main" id="{6FCC2D45-A738-16E0-61E0-61E77F081785}"/>
              </a:ext>
            </a:extLst>
          </p:cNvPr>
          <p:cNvSpPr txBox="1">
            <a:spLocks/>
          </p:cNvSpPr>
          <p:nvPr/>
        </p:nvSpPr>
        <p:spPr>
          <a:xfrm>
            <a:off x="119336" y="566192"/>
            <a:ext cx="10972800" cy="990600"/>
          </a:xfrm>
          <a:prstGeom prst="rect">
            <a:avLst/>
          </a:prstGeom>
        </p:spPr>
        <p:txBody>
          <a:bodyPr/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dirty="0"/>
              <a:t>Poluição difusa</a:t>
            </a:r>
          </a:p>
        </p:txBody>
      </p:sp>
      <p:sp>
        <p:nvSpPr>
          <p:cNvPr id="5" name="Espaço Reservado para Conteúdo 2">
            <a:extLst>
              <a:ext uri="{FF2B5EF4-FFF2-40B4-BE49-F238E27FC236}">
                <a16:creationId xmlns:a16="http://schemas.microsoft.com/office/drawing/2014/main" id="{78E6F2FF-5A08-CAE9-348C-BA3DC399666B}"/>
              </a:ext>
            </a:extLst>
          </p:cNvPr>
          <p:cNvSpPr txBox="1">
            <a:spLocks/>
          </p:cNvSpPr>
          <p:nvPr/>
        </p:nvSpPr>
        <p:spPr>
          <a:xfrm>
            <a:off x="7464152" y="764704"/>
            <a:ext cx="4465983" cy="4756502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t-BR" sz="2000" dirty="0">
                <a:latin typeface="Century Gothic" panose="020B0502020202020204" pitchFamily="34" charset="0"/>
              </a:rPr>
              <a:t>Hidrocarbonetos (óleos, graxas, combustíveis)</a:t>
            </a:r>
          </a:p>
          <a:p>
            <a:r>
              <a:rPr lang="pt-BR" sz="2000" dirty="0">
                <a:latin typeface="Century Gothic" panose="020B0502020202020204" pitchFamily="34" charset="0"/>
              </a:rPr>
              <a:t>Metais: zinco, cádmio, cobre, chumbo, titânio, cromo, alumínio</a:t>
            </a:r>
          </a:p>
          <a:p>
            <a:r>
              <a:rPr lang="pt-BR" sz="2000" dirty="0">
                <a:latin typeface="Century Gothic" panose="020B0502020202020204" pitchFamily="34" charset="0"/>
              </a:rPr>
              <a:t>Poluentes oriundos de erosão/abrasão de pavimentos</a:t>
            </a:r>
          </a:p>
          <a:p>
            <a:r>
              <a:rPr lang="pt-BR" sz="2000" b="1" dirty="0" err="1">
                <a:solidFill>
                  <a:srgbClr val="FF0000"/>
                </a:solidFill>
                <a:latin typeface="Century Gothic" panose="020B0502020202020204" pitchFamily="34" charset="0"/>
              </a:rPr>
              <a:t>Micropoluentes</a:t>
            </a:r>
            <a:r>
              <a:rPr lang="pt-BR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 orgânicos</a:t>
            </a:r>
          </a:p>
          <a:p>
            <a:r>
              <a:rPr lang="pt-BR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Matéria orgânica </a:t>
            </a:r>
          </a:p>
          <a:p>
            <a:r>
              <a:rPr lang="pt-BR" sz="2000" dirty="0">
                <a:latin typeface="Century Gothic" panose="020B0502020202020204" pitchFamily="34" charset="0"/>
              </a:rPr>
              <a:t>Resíduos sólidos: plásticos, papéis, metais, resíduos da vegetação</a:t>
            </a:r>
          </a:p>
          <a:p>
            <a:r>
              <a:rPr lang="pt-BR" sz="2000" b="1" dirty="0">
                <a:solidFill>
                  <a:srgbClr val="FF0000"/>
                </a:solidFill>
                <a:latin typeface="Century Gothic" panose="020B0502020202020204" pitchFamily="34" charset="0"/>
              </a:rPr>
              <a:t>Nitratos e fosfatos</a:t>
            </a:r>
          </a:p>
          <a:p>
            <a:r>
              <a:rPr lang="pt-BR" sz="2000" dirty="0">
                <a:latin typeface="Century Gothic" panose="020B0502020202020204" pitchFamily="34" charset="0"/>
              </a:rPr>
              <a:t>Compostos organoclorados</a:t>
            </a:r>
          </a:p>
          <a:p>
            <a:pPr marL="0" indent="0">
              <a:buNone/>
            </a:pPr>
            <a:endParaRPr lang="pt-BR" dirty="0">
              <a:latin typeface="Century Gothic" panose="020B0502020202020204" pitchFamily="34" charset="0"/>
            </a:endParaRPr>
          </a:p>
          <a:p>
            <a:pPr marL="0" indent="0">
              <a:buNone/>
            </a:pPr>
            <a:endParaRPr lang="pt-BR" dirty="0">
              <a:latin typeface="Century Gothic" panose="020B0502020202020204" pitchFamily="34" charset="0"/>
            </a:endParaRPr>
          </a:p>
          <a:p>
            <a:endParaRPr lang="pt-BR" dirty="0">
              <a:latin typeface="Century Gothic" panose="020B0502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pt-BR" dirty="0"/>
          </a:p>
        </p:txBody>
      </p:sp>
      <p:sp>
        <p:nvSpPr>
          <p:cNvPr id="7" name="Espaço Reservado para Conteúdo 2">
            <a:extLst>
              <a:ext uri="{FF2B5EF4-FFF2-40B4-BE49-F238E27FC236}">
                <a16:creationId xmlns:a16="http://schemas.microsoft.com/office/drawing/2014/main" id="{9E5538F1-33DF-09D8-6239-F6C8758F9FF9}"/>
              </a:ext>
            </a:extLst>
          </p:cNvPr>
          <p:cNvSpPr txBox="1">
            <a:spLocks/>
          </p:cNvSpPr>
          <p:nvPr/>
        </p:nvSpPr>
        <p:spPr>
          <a:xfrm>
            <a:off x="479376" y="5858482"/>
            <a:ext cx="11305256" cy="981230"/>
          </a:xfrm>
          <a:prstGeom prst="rect">
            <a:avLst/>
          </a:prstGeom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pt-BR" b="1" dirty="0">
                <a:solidFill>
                  <a:srgbClr val="FF0000"/>
                </a:solidFill>
                <a:latin typeface="Century Gothic" panose="020B0502020202020204" pitchFamily="34" charset="0"/>
              </a:rPr>
              <a:t>Vazão de contribuição à Pampulha (T = 2 anos): 140 m</a:t>
            </a:r>
            <a:r>
              <a:rPr lang="pt-BR" b="1" baseline="30000" dirty="0">
                <a:solidFill>
                  <a:srgbClr val="FF0000"/>
                </a:solidFill>
                <a:latin typeface="Century Gothic" panose="020B0502020202020204" pitchFamily="34" charset="0"/>
              </a:rPr>
              <a:t>3</a:t>
            </a:r>
            <a:r>
              <a:rPr lang="pt-BR" b="1" dirty="0">
                <a:solidFill>
                  <a:srgbClr val="FF0000"/>
                </a:solidFill>
                <a:latin typeface="Century Gothic" panose="020B0502020202020204" pitchFamily="34" charset="0"/>
              </a:rPr>
              <a:t>/s</a:t>
            </a:r>
          </a:p>
          <a:p>
            <a:pPr marL="0" indent="0" algn="ctr">
              <a:buNone/>
            </a:pPr>
            <a:r>
              <a:rPr lang="pt-BR" b="1" dirty="0">
                <a:solidFill>
                  <a:srgbClr val="FF0000"/>
                </a:solidFill>
                <a:latin typeface="Century Gothic" panose="020B0502020202020204" pitchFamily="34" charset="0"/>
              </a:rPr>
              <a:t>(as limitações de ETEs e </a:t>
            </a:r>
            <a:r>
              <a:rPr lang="pt-BR" b="1" dirty="0" err="1">
                <a:solidFill>
                  <a:srgbClr val="FF0000"/>
                </a:solidFill>
                <a:latin typeface="Century Gothic" panose="020B0502020202020204" pitchFamily="34" charset="0"/>
              </a:rPr>
              <a:t>ETAFs</a:t>
            </a:r>
            <a:r>
              <a:rPr lang="pt-BR" b="1" dirty="0">
                <a:solidFill>
                  <a:srgbClr val="FF0000"/>
                </a:solidFill>
                <a:latin typeface="Century Gothic" panose="020B0502020202020204" pitchFamily="34" charset="0"/>
              </a:rPr>
              <a:t>)</a:t>
            </a:r>
          </a:p>
          <a:p>
            <a:pPr marL="0" indent="0">
              <a:buNone/>
            </a:pPr>
            <a:endParaRPr lang="pt-BR" dirty="0">
              <a:latin typeface="Century Gothic" panose="020B0502020202020204" pitchFamily="34" charset="0"/>
            </a:endParaRPr>
          </a:p>
          <a:p>
            <a:endParaRPr lang="pt-BR" dirty="0">
              <a:latin typeface="Century Gothic" panose="020B0502020202020204" pitchFamily="34" charset="0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pt-BR" dirty="0"/>
          </a:p>
        </p:txBody>
      </p:sp>
      <p:pic>
        <p:nvPicPr>
          <p:cNvPr id="8" name="Imagem 7">
            <a:extLst>
              <a:ext uri="{FF2B5EF4-FFF2-40B4-BE49-F238E27FC236}">
                <a16:creationId xmlns:a16="http://schemas.microsoft.com/office/drawing/2014/main" id="{79F22EFD-C5E9-AF90-6125-A6D2988DF5E1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-395"/>
          <a:stretch/>
        </p:blipFill>
        <p:spPr>
          <a:xfrm>
            <a:off x="1341779" y="347472"/>
            <a:ext cx="9149948" cy="6393896"/>
          </a:xfrm>
          <a:prstGeom prst="rect">
            <a:avLst/>
          </a:prstGeom>
        </p:spPr>
      </p:pic>
      <p:cxnSp>
        <p:nvCxnSpPr>
          <p:cNvPr id="10" name="Conector reto 9">
            <a:extLst>
              <a:ext uri="{FF2B5EF4-FFF2-40B4-BE49-F238E27FC236}">
                <a16:creationId xmlns:a16="http://schemas.microsoft.com/office/drawing/2014/main" id="{85981A29-9CFF-730A-C966-622AA1949D7C}"/>
              </a:ext>
            </a:extLst>
          </p:cNvPr>
          <p:cNvCxnSpPr/>
          <p:nvPr/>
        </p:nvCxnSpPr>
        <p:spPr>
          <a:xfrm>
            <a:off x="2104008" y="2996952"/>
            <a:ext cx="8096448" cy="0"/>
          </a:xfrm>
          <a:prstGeom prst="line">
            <a:avLst/>
          </a:prstGeom>
          <a:ln w="38100">
            <a:solidFill>
              <a:schemeClr val="tx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Conector reto 10">
            <a:extLst>
              <a:ext uri="{FF2B5EF4-FFF2-40B4-BE49-F238E27FC236}">
                <a16:creationId xmlns:a16="http://schemas.microsoft.com/office/drawing/2014/main" id="{753BFA6C-4DA0-F539-2659-7AC324B54417}"/>
              </a:ext>
            </a:extLst>
          </p:cNvPr>
          <p:cNvCxnSpPr/>
          <p:nvPr/>
        </p:nvCxnSpPr>
        <p:spPr>
          <a:xfrm>
            <a:off x="2135560" y="6453336"/>
            <a:ext cx="8096448" cy="0"/>
          </a:xfrm>
          <a:prstGeom prst="line">
            <a:avLst/>
          </a:prstGeom>
          <a:ln w="38100">
            <a:solidFill>
              <a:schemeClr val="tx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D3BA3131-BAB8-47E0-4902-6EA4D62B4AE1}"/>
              </a:ext>
            </a:extLst>
          </p:cNvPr>
          <p:cNvSpPr txBox="1"/>
          <p:nvPr/>
        </p:nvSpPr>
        <p:spPr>
          <a:xfrm>
            <a:off x="8734397" y="668833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/>
              <a:t>Silva, 2014</a:t>
            </a:r>
          </a:p>
        </p:txBody>
      </p:sp>
    </p:spTree>
    <p:extLst>
      <p:ext uri="{BB962C8B-B14F-4D97-AF65-F5344CB8AC3E}">
        <p14:creationId xmlns:p14="http://schemas.microsoft.com/office/powerpoint/2010/main" val="27218649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9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5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8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A59A9E36-6617-78D8-5307-E77AAAE7F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02D91-B33D-46D7-868A-871BCBF97A6D}" type="slidenum">
              <a:rPr lang="pt-BR" smtClean="0"/>
              <a:pPr/>
              <a:t>21</a:t>
            </a:fld>
            <a:endParaRPr lang="pt-BR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B0D7AB8A-F4A2-5907-521F-630A282EEC5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107" t="14300" r="22241" b="5900"/>
          <a:stretch/>
        </p:blipFill>
        <p:spPr>
          <a:xfrm>
            <a:off x="0" y="18288"/>
            <a:ext cx="3253625" cy="2448272"/>
          </a:xfrm>
          <a:prstGeom prst="rect">
            <a:avLst/>
          </a:prstGeom>
        </p:spPr>
      </p:pic>
      <p:pic>
        <p:nvPicPr>
          <p:cNvPr id="6" name="Imagem 5">
            <a:extLst>
              <a:ext uri="{FF2B5EF4-FFF2-40B4-BE49-F238E27FC236}">
                <a16:creationId xmlns:a16="http://schemas.microsoft.com/office/drawing/2014/main" id="{A12DD21E-C9B8-069A-4EF0-AF3E139607D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8107" t="35967" r="22241" b="25850"/>
          <a:stretch/>
        </p:blipFill>
        <p:spPr>
          <a:xfrm>
            <a:off x="3359696" y="18288"/>
            <a:ext cx="7272808" cy="2618624"/>
          </a:xfrm>
          <a:prstGeom prst="rect">
            <a:avLst/>
          </a:prstGeom>
        </p:spPr>
      </p:pic>
      <p:pic>
        <p:nvPicPr>
          <p:cNvPr id="7" name="Imagem 6">
            <a:extLst>
              <a:ext uri="{FF2B5EF4-FFF2-40B4-BE49-F238E27FC236}">
                <a16:creationId xmlns:a16="http://schemas.microsoft.com/office/drawing/2014/main" id="{EF06E31E-E291-BB5F-C4C8-E271DB81FDE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386" t="5233" r="52304" b="27047"/>
          <a:stretch/>
        </p:blipFill>
        <p:spPr>
          <a:xfrm>
            <a:off x="0" y="2610364"/>
            <a:ext cx="3024336" cy="2330804"/>
          </a:xfrm>
          <a:prstGeom prst="rect">
            <a:avLst/>
          </a:prstGeom>
        </p:spPr>
      </p:pic>
      <p:sp>
        <p:nvSpPr>
          <p:cNvPr id="8" name="Título 1">
            <a:extLst>
              <a:ext uri="{FF2B5EF4-FFF2-40B4-BE49-F238E27FC236}">
                <a16:creationId xmlns:a16="http://schemas.microsoft.com/office/drawing/2014/main" id="{328DBF1E-2E0B-4CB1-55F7-47AD4D1C090C}"/>
              </a:ext>
            </a:extLst>
          </p:cNvPr>
          <p:cNvSpPr txBox="1">
            <a:spLocks/>
          </p:cNvSpPr>
          <p:nvPr/>
        </p:nvSpPr>
        <p:spPr>
          <a:xfrm>
            <a:off x="1199457" y="4220394"/>
            <a:ext cx="1728192" cy="7207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600" dirty="0">
                <a:solidFill>
                  <a:srgbClr val="FFFF00"/>
                </a:solidFill>
              </a:rPr>
              <a:t>Teto verde</a:t>
            </a:r>
          </a:p>
          <a:p>
            <a:r>
              <a:rPr lang="pt-BR" sz="1600" dirty="0">
                <a:solidFill>
                  <a:srgbClr val="FFFF00"/>
                </a:solidFill>
              </a:rPr>
              <a:t>Ed. Unimed</a:t>
            </a:r>
          </a:p>
        </p:txBody>
      </p:sp>
      <p:pic>
        <p:nvPicPr>
          <p:cNvPr id="9" name="Imagem 8" descr="Calçada com grama&#10;&#10;Descrição gerada automaticamente com confiança média">
            <a:extLst>
              <a:ext uri="{FF2B5EF4-FFF2-40B4-BE49-F238E27FC236}">
                <a16:creationId xmlns:a16="http://schemas.microsoft.com/office/drawing/2014/main" id="{7E8AFF35-F6D6-3633-378E-AC9A1924CE66}"/>
              </a:ext>
            </a:extLst>
          </p:cNvPr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02" t="3842" r="11121" b="9506"/>
          <a:stretch/>
        </p:blipFill>
        <p:spPr>
          <a:xfrm>
            <a:off x="8904312" y="2678555"/>
            <a:ext cx="3213647" cy="4259480"/>
          </a:xfrm>
          <a:prstGeom prst="rect">
            <a:avLst/>
          </a:prstGeom>
        </p:spPr>
      </p:pic>
      <p:pic>
        <p:nvPicPr>
          <p:cNvPr id="10" name="Imagem 9">
            <a:extLst>
              <a:ext uri="{FF2B5EF4-FFF2-40B4-BE49-F238E27FC236}">
                <a16:creationId xmlns:a16="http://schemas.microsoft.com/office/drawing/2014/main" id="{DBD3E457-98A2-A65F-7572-8B78DDEC3491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b="2254"/>
          <a:stretch/>
        </p:blipFill>
        <p:spPr>
          <a:xfrm>
            <a:off x="3294306" y="2708920"/>
            <a:ext cx="5388439" cy="3960440"/>
          </a:xfrm>
          <a:prstGeom prst="rect">
            <a:avLst/>
          </a:prstGeom>
        </p:spPr>
      </p:pic>
      <p:sp>
        <p:nvSpPr>
          <p:cNvPr id="11" name="Título 1">
            <a:extLst>
              <a:ext uri="{FF2B5EF4-FFF2-40B4-BE49-F238E27FC236}">
                <a16:creationId xmlns:a16="http://schemas.microsoft.com/office/drawing/2014/main" id="{E0AB2DBD-89E7-85A8-D880-A6755E8BB18B}"/>
              </a:ext>
            </a:extLst>
          </p:cNvPr>
          <p:cNvSpPr txBox="1">
            <a:spLocks/>
          </p:cNvSpPr>
          <p:nvPr/>
        </p:nvSpPr>
        <p:spPr>
          <a:xfrm>
            <a:off x="6132004" y="5733256"/>
            <a:ext cx="1728192" cy="7207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600" dirty="0">
                <a:solidFill>
                  <a:srgbClr val="FFFF00"/>
                </a:solidFill>
              </a:rPr>
              <a:t>Célula de </a:t>
            </a:r>
            <a:r>
              <a:rPr lang="pt-BR" sz="1600" dirty="0" err="1">
                <a:solidFill>
                  <a:srgbClr val="FFFF00"/>
                </a:solidFill>
              </a:rPr>
              <a:t>Biorretenção</a:t>
            </a:r>
            <a:r>
              <a:rPr lang="pt-BR" sz="1600" dirty="0">
                <a:solidFill>
                  <a:srgbClr val="FFFF00"/>
                </a:solidFill>
              </a:rPr>
              <a:t> </a:t>
            </a:r>
          </a:p>
          <a:p>
            <a:r>
              <a:rPr lang="pt-BR" sz="1600" dirty="0">
                <a:solidFill>
                  <a:srgbClr val="FFFF00"/>
                </a:solidFill>
              </a:rPr>
              <a:t>(EPA, 2008)</a:t>
            </a:r>
          </a:p>
        </p:txBody>
      </p:sp>
      <p:sp>
        <p:nvSpPr>
          <p:cNvPr id="12" name="Título 1">
            <a:extLst>
              <a:ext uri="{FF2B5EF4-FFF2-40B4-BE49-F238E27FC236}">
                <a16:creationId xmlns:a16="http://schemas.microsoft.com/office/drawing/2014/main" id="{AA63C418-EFA2-2AF6-A986-4301DC0E55F6}"/>
              </a:ext>
            </a:extLst>
          </p:cNvPr>
          <p:cNvSpPr txBox="1">
            <a:spLocks/>
          </p:cNvSpPr>
          <p:nvPr/>
        </p:nvSpPr>
        <p:spPr>
          <a:xfrm>
            <a:off x="9295904" y="5589240"/>
            <a:ext cx="1728192" cy="7207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600" dirty="0">
                <a:solidFill>
                  <a:srgbClr val="FFFF00"/>
                </a:solidFill>
              </a:rPr>
              <a:t>Jardins de Chuva</a:t>
            </a:r>
          </a:p>
          <a:p>
            <a:r>
              <a:rPr lang="pt-BR" sz="1600" dirty="0">
                <a:solidFill>
                  <a:srgbClr val="FFFF00"/>
                </a:solidFill>
              </a:rPr>
              <a:t>PBH</a:t>
            </a:r>
          </a:p>
        </p:txBody>
      </p:sp>
    </p:spTree>
    <p:extLst>
      <p:ext uri="{BB962C8B-B14F-4D97-AF65-F5344CB8AC3E}">
        <p14:creationId xmlns:p14="http://schemas.microsoft.com/office/powerpoint/2010/main" val="28067948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1" grpId="0"/>
      <p:bldP spid="1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>
            <a:extLst>
              <a:ext uri="{FF2B5EF4-FFF2-40B4-BE49-F238E27FC236}">
                <a16:creationId xmlns:a16="http://schemas.microsoft.com/office/drawing/2014/main" id="{6D2275B7-8616-1F39-BBDE-50DAB3F4DB5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47637" t="26900" r="25195" b="10101"/>
          <a:stretch/>
        </p:blipFill>
        <p:spPr>
          <a:xfrm>
            <a:off x="9123709" y="-21674"/>
            <a:ext cx="2732931" cy="3564693"/>
          </a:xfrm>
          <a:prstGeom prst="rect">
            <a:avLst/>
          </a:prstGeom>
        </p:spPr>
      </p:pic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A59A9E36-6617-78D8-5307-E77AAAE7FC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02D91-B33D-46D7-868A-871BCBF97A6D}" type="slidenum">
              <a:rPr lang="pt-BR" smtClean="0"/>
              <a:pPr/>
              <a:t>22</a:t>
            </a:fld>
            <a:endParaRPr lang="pt-BR"/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596E1B45-5DDA-765B-4B61-97CE11045325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680" y="87135"/>
            <a:ext cx="4032447" cy="3024336"/>
          </a:xfrm>
          <a:prstGeom prst="rect">
            <a:avLst/>
          </a:prstGeom>
        </p:spPr>
      </p:pic>
      <p:sp>
        <p:nvSpPr>
          <p:cNvPr id="13" name="Título 1">
            <a:extLst>
              <a:ext uri="{FF2B5EF4-FFF2-40B4-BE49-F238E27FC236}">
                <a16:creationId xmlns:a16="http://schemas.microsoft.com/office/drawing/2014/main" id="{5515F2F0-F525-A911-CC4E-B857842E8B85}"/>
              </a:ext>
            </a:extLst>
          </p:cNvPr>
          <p:cNvSpPr txBox="1">
            <a:spLocks/>
          </p:cNvSpPr>
          <p:nvPr/>
        </p:nvSpPr>
        <p:spPr>
          <a:xfrm>
            <a:off x="191345" y="2534713"/>
            <a:ext cx="2686195" cy="7207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600" dirty="0">
                <a:solidFill>
                  <a:schemeClr val="bg1"/>
                </a:solidFill>
              </a:rPr>
              <a:t>Av. Assis Chateaubriand</a:t>
            </a:r>
          </a:p>
        </p:txBody>
      </p:sp>
      <p:pic>
        <p:nvPicPr>
          <p:cNvPr id="14" name="Picture 2">
            <a:extLst>
              <a:ext uri="{FF2B5EF4-FFF2-40B4-BE49-F238E27FC236}">
                <a16:creationId xmlns:a16="http://schemas.microsoft.com/office/drawing/2014/main" id="{432DA35E-10F3-7615-D33F-25099024A9E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9" t="3738" r="775" b="2017"/>
          <a:stretch/>
        </p:blipFill>
        <p:spPr bwMode="auto">
          <a:xfrm>
            <a:off x="-24680" y="3314481"/>
            <a:ext cx="5431257" cy="31409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5" name="Título 1">
            <a:extLst>
              <a:ext uri="{FF2B5EF4-FFF2-40B4-BE49-F238E27FC236}">
                <a16:creationId xmlns:a16="http://schemas.microsoft.com/office/drawing/2014/main" id="{F1596DEF-B289-0F4D-CA7E-54518AF474D0}"/>
              </a:ext>
            </a:extLst>
          </p:cNvPr>
          <p:cNvSpPr txBox="1">
            <a:spLocks/>
          </p:cNvSpPr>
          <p:nvPr/>
        </p:nvSpPr>
        <p:spPr>
          <a:xfrm>
            <a:off x="9467" y="3212630"/>
            <a:ext cx="2686195" cy="7207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600" b="1" dirty="0">
                <a:solidFill>
                  <a:srgbClr val="FFFF00"/>
                </a:solidFill>
              </a:rPr>
              <a:t>Parque 1</a:t>
            </a:r>
            <a:r>
              <a:rPr lang="pt-BR" sz="1600" b="1" baseline="30000" dirty="0">
                <a:solidFill>
                  <a:srgbClr val="FFFF00"/>
                </a:solidFill>
              </a:rPr>
              <a:t>0 </a:t>
            </a:r>
            <a:r>
              <a:rPr lang="pt-BR" sz="1600" b="1" dirty="0">
                <a:solidFill>
                  <a:srgbClr val="FFFF00"/>
                </a:solidFill>
              </a:rPr>
              <a:t>de Maio</a:t>
            </a:r>
          </a:p>
        </p:txBody>
      </p:sp>
      <p:grpSp>
        <p:nvGrpSpPr>
          <p:cNvPr id="16" name="Groupe 4">
            <a:extLst>
              <a:ext uri="{FF2B5EF4-FFF2-40B4-BE49-F238E27FC236}">
                <a16:creationId xmlns:a16="http://schemas.microsoft.com/office/drawing/2014/main" id="{8D1C37CB-C800-CF71-F346-10D998C26843}"/>
              </a:ext>
            </a:extLst>
          </p:cNvPr>
          <p:cNvGrpSpPr/>
          <p:nvPr/>
        </p:nvGrpSpPr>
        <p:grpSpPr>
          <a:xfrm>
            <a:off x="5595338" y="808119"/>
            <a:ext cx="3127097" cy="5529800"/>
            <a:chOff x="9428910" y="2"/>
            <a:chExt cx="4379495" cy="6569233"/>
          </a:xfrm>
        </p:grpSpPr>
        <p:pic>
          <p:nvPicPr>
            <p:cNvPr id="17" name="Image 5">
              <a:extLst>
                <a:ext uri="{FF2B5EF4-FFF2-40B4-BE49-F238E27FC236}">
                  <a16:creationId xmlns:a16="http://schemas.microsoft.com/office/drawing/2014/main" id="{FC6CEC37-5688-A7E2-C9EF-816CD8C570AA}"/>
                </a:ext>
              </a:extLst>
            </p:cNvPr>
            <p:cNvPicPr>
              <a:picLocks noChangeAspect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 rot="5400000">
              <a:off x="8334041" y="1094871"/>
              <a:ext cx="6569233" cy="4379495"/>
            </a:xfrm>
            <a:prstGeom prst="rect">
              <a:avLst/>
            </a:prstGeom>
          </p:spPr>
        </p:pic>
        <p:sp>
          <p:nvSpPr>
            <p:cNvPr id="18" name="Virage 6">
              <a:extLst>
                <a:ext uri="{FF2B5EF4-FFF2-40B4-BE49-F238E27FC236}">
                  <a16:creationId xmlns:a16="http://schemas.microsoft.com/office/drawing/2014/main" id="{CB7E555A-4321-FB34-5447-F50D4B23BEF7}"/>
                </a:ext>
              </a:extLst>
            </p:cNvPr>
            <p:cNvSpPr/>
            <p:nvPr/>
          </p:nvSpPr>
          <p:spPr>
            <a:xfrm rot="5400000">
              <a:off x="10451314" y="4305105"/>
              <a:ext cx="533404" cy="1112204"/>
            </a:xfrm>
            <a:prstGeom prst="bentArrow">
              <a:avLst>
                <a:gd name="adj1" fmla="val 38121"/>
                <a:gd name="adj2" fmla="val 26137"/>
                <a:gd name="adj3" fmla="val 25000"/>
                <a:gd name="adj4" fmla="val 46025"/>
              </a:avLst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350">
                <a:solidFill>
                  <a:schemeClr val="tx1"/>
                </a:solidFill>
              </a:endParaRPr>
            </a:p>
          </p:txBody>
        </p:sp>
        <p:sp>
          <p:nvSpPr>
            <p:cNvPr id="19" name="Flèche vers le haut 7">
              <a:extLst>
                <a:ext uri="{FF2B5EF4-FFF2-40B4-BE49-F238E27FC236}">
                  <a16:creationId xmlns:a16="http://schemas.microsoft.com/office/drawing/2014/main" id="{2111255D-AE82-109B-08E5-CC6CC8706A11}"/>
                </a:ext>
              </a:extLst>
            </p:cNvPr>
            <p:cNvSpPr/>
            <p:nvPr/>
          </p:nvSpPr>
          <p:spPr>
            <a:xfrm>
              <a:off x="12634341" y="9554"/>
              <a:ext cx="441960" cy="624841"/>
            </a:xfrm>
            <a:prstGeom prst="upArrow">
              <a:avLst/>
            </a:prstGeom>
            <a:solidFill>
              <a:srgbClr val="0099CC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350"/>
            </a:p>
          </p:txBody>
        </p:sp>
        <p:sp>
          <p:nvSpPr>
            <p:cNvPr id="20" name="Flèche vers le haut 8">
              <a:extLst>
                <a:ext uri="{FF2B5EF4-FFF2-40B4-BE49-F238E27FC236}">
                  <a16:creationId xmlns:a16="http://schemas.microsoft.com/office/drawing/2014/main" id="{C1BC7C1A-E251-1375-5ED5-896C0CD784B9}"/>
                </a:ext>
              </a:extLst>
            </p:cNvPr>
            <p:cNvSpPr/>
            <p:nvPr/>
          </p:nvSpPr>
          <p:spPr>
            <a:xfrm rot="10800000">
              <a:off x="12585766" y="4788844"/>
              <a:ext cx="441960" cy="624841"/>
            </a:xfrm>
            <a:prstGeom prst="upArrow">
              <a:avLst/>
            </a:prstGeom>
            <a:solidFill>
              <a:srgbClr val="00B0F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fr-FR" sz="1350"/>
            </a:p>
          </p:txBody>
        </p:sp>
        <p:sp>
          <p:nvSpPr>
            <p:cNvPr id="21" name="ZoneTexte 9">
              <a:extLst>
                <a:ext uri="{FF2B5EF4-FFF2-40B4-BE49-F238E27FC236}">
                  <a16:creationId xmlns:a16="http://schemas.microsoft.com/office/drawing/2014/main" id="{9E99E16C-9F40-963D-45C8-32D15CF20FF7}"/>
                </a:ext>
              </a:extLst>
            </p:cNvPr>
            <p:cNvSpPr txBox="1"/>
            <p:nvPr/>
          </p:nvSpPr>
          <p:spPr>
            <a:xfrm>
              <a:off x="10161912" y="4314736"/>
              <a:ext cx="1069737" cy="251829"/>
            </a:xfrm>
            <a:prstGeom prst="rect">
              <a:avLst/>
            </a:prstGeom>
            <a:solidFill>
              <a:schemeClr val="bg1">
                <a:alpha val="54000"/>
              </a:schemeClr>
            </a:solidFill>
          </p:spPr>
          <p:txBody>
            <a:bodyPr wrap="none" rtlCol="0">
              <a:spAutoFit/>
            </a:bodyPr>
            <a:lstStyle/>
            <a:p>
              <a:r>
                <a:rPr lang="fr-FR" sz="1350" b="1" dirty="0"/>
                <a:t>ruissellement</a:t>
              </a:r>
            </a:p>
          </p:txBody>
        </p:sp>
        <p:sp>
          <p:nvSpPr>
            <p:cNvPr id="22" name="ZoneTexte 10">
              <a:extLst>
                <a:ext uri="{FF2B5EF4-FFF2-40B4-BE49-F238E27FC236}">
                  <a16:creationId xmlns:a16="http://schemas.microsoft.com/office/drawing/2014/main" id="{717A59AE-6990-3905-6713-B8D45048D6FE}"/>
                </a:ext>
              </a:extLst>
            </p:cNvPr>
            <p:cNvSpPr txBox="1"/>
            <p:nvPr/>
          </p:nvSpPr>
          <p:spPr>
            <a:xfrm>
              <a:off x="12098967" y="4492455"/>
              <a:ext cx="831628" cy="251829"/>
            </a:xfrm>
            <a:prstGeom prst="rect">
              <a:avLst/>
            </a:prstGeom>
            <a:solidFill>
              <a:schemeClr val="bg1">
                <a:alpha val="47000"/>
              </a:schemeClr>
            </a:solidFill>
          </p:spPr>
          <p:txBody>
            <a:bodyPr wrap="none" rtlCol="0">
              <a:spAutoFit/>
            </a:bodyPr>
            <a:lstStyle/>
            <a:p>
              <a:r>
                <a:rPr lang="fr-FR" sz="1350" b="1" dirty="0"/>
                <a:t>infiltration</a:t>
              </a:r>
            </a:p>
          </p:txBody>
        </p:sp>
        <p:sp>
          <p:nvSpPr>
            <p:cNvPr id="23" name="ZoneTexte 11">
              <a:extLst>
                <a:ext uri="{FF2B5EF4-FFF2-40B4-BE49-F238E27FC236}">
                  <a16:creationId xmlns:a16="http://schemas.microsoft.com/office/drawing/2014/main" id="{992C126C-A7B6-E40E-267D-D49B201FAB28}"/>
                </a:ext>
              </a:extLst>
            </p:cNvPr>
            <p:cNvSpPr txBox="1"/>
            <p:nvPr/>
          </p:nvSpPr>
          <p:spPr>
            <a:xfrm>
              <a:off x="11530295" y="678954"/>
              <a:ext cx="1693108" cy="325944"/>
            </a:xfrm>
            <a:prstGeom prst="rect">
              <a:avLst/>
            </a:prstGeom>
            <a:solidFill>
              <a:schemeClr val="bg1">
                <a:alpha val="66000"/>
              </a:schemeClr>
            </a:solidFill>
          </p:spPr>
          <p:txBody>
            <a:bodyPr wrap="square" rtlCol="0">
              <a:spAutoFit/>
            </a:bodyPr>
            <a:lstStyle/>
            <a:p>
              <a:r>
                <a:rPr lang="fr-FR" sz="1350" b="1" dirty="0"/>
                <a:t>évapotranspiration</a:t>
              </a:r>
            </a:p>
          </p:txBody>
        </p:sp>
      </p:grpSp>
      <p:sp>
        <p:nvSpPr>
          <p:cNvPr id="11" name="Título 1">
            <a:extLst>
              <a:ext uri="{FF2B5EF4-FFF2-40B4-BE49-F238E27FC236}">
                <a16:creationId xmlns:a16="http://schemas.microsoft.com/office/drawing/2014/main" id="{E0AB2DBD-89E7-85A8-D880-A6755E8BB18B}"/>
              </a:ext>
            </a:extLst>
          </p:cNvPr>
          <p:cNvSpPr txBox="1">
            <a:spLocks/>
          </p:cNvSpPr>
          <p:nvPr/>
        </p:nvSpPr>
        <p:spPr>
          <a:xfrm>
            <a:off x="5640429" y="5681453"/>
            <a:ext cx="2664296" cy="7207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600" dirty="0">
                <a:solidFill>
                  <a:schemeClr val="bg1"/>
                </a:solidFill>
              </a:rPr>
              <a:t>Árvore de chuva </a:t>
            </a:r>
          </a:p>
          <a:p>
            <a:r>
              <a:rPr lang="pt-BR" sz="1600" dirty="0">
                <a:solidFill>
                  <a:schemeClr val="bg1"/>
                </a:solidFill>
              </a:rPr>
              <a:t>(</a:t>
            </a:r>
            <a:r>
              <a:rPr lang="pt-BR" sz="1600" dirty="0" err="1">
                <a:solidFill>
                  <a:schemeClr val="bg1"/>
                </a:solidFill>
              </a:rPr>
              <a:t>Zime</a:t>
            </a:r>
            <a:r>
              <a:rPr lang="pt-BR" sz="1600" dirty="0">
                <a:solidFill>
                  <a:schemeClr val="bg1"/>
                </a:solidFill>
              </a:rPr>
              <a:t> e Seidl, s/d)</a:t>
            </a:r>
          </a:p>
        </p:txBody>
      </p:sp>
      <p:sp>
        <p:nvSpPr>
          <p:cNvPr id="24" name="Título 1">
            <a:extLst>
              <a:ext uri="{FF2B5EF4-FFF2-40B4-BE49-F238E27FC236}">
                <a16:creationId xmlns:a16="http://schemas.microsoft.com/office/drawing/2014/main" id="{3C242D12-2D83-8FD4-EBFA-2CD515420A36}"/>
              </a:ext>
            </a:extLst>
          </p:cNvPr>
          <p:cNvSpPr txBox="1">
            <a:spLocks/>
          </p:cNvSpPr>
          <p:nvPr/>
        </p:nvSpPr>
        <p:spPr>
          <a:xfrm>
            <a:off x="9129625" y="2688429"/>
            <a:ext cx="2952328" cy="72077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2500" lnSpcReduction="10000"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1600" dirty="0">
                <a:solidFill>
                  <a:schemeClr val="bg1"/>
                </a:solidFill>
              </a:rPr>
              <a:t>Canteiro central: vala, infiltração e armazenamento</a:t>
            </a:r>
          </a:p>
          <a:p>
            <a:r>
              <a:rPr lang="pt-BR" sz="1600" dirty="0">
                <a:solidFill>
                  <a:schemeClr val="bg1"/>
                </a:solidFill>
              </a:rPr>
              <a:t>(</a:t>
            </a:r>
            <a:r>
              <a:rPr lang="pt-BR" sz="1600" dirty="0" err="1">
                <a:solidFill>
                  <a:schemeClr val="bg1"/>
                </a:solidFill>
              </a:rPr>
              <a:t>Ciria</a:t>
            </a:r>
            <a:r>
              <a:rPr lang="pt-BR" sz="1600" dirty="0">
                <a:solidFill>
                  <a:schemeClr val="bg1"/>
                </a:solidFill>
              </a:rPr>
              <a:t>, 2015)</a:t>
            </a:r>
          </a:p>
        </p:txBody>
      </p:sp>
      <p:grpSp>
        <p:nvGrpSpPr>
          <p:cNvPr id="25" name="Grupo 18">
            <a:extLst>
              <a:ext uri="{FF2B5EF4-FFF2-40B4-BE49-F238E27FC236}">
                <a16:creationId xmlns:a16="http://schemas.microsoft.com/office/drawing/2014/main" id="{AEDC26D0-5516-E0FB-2A88-AAA472F87684}"/>
              </a:ext>
            </a:extLst>
          </p:cNvPr>
          <p:cNvGrpSpPr/>
          <p:nvPr/>
        </p:nvGrpSpPr>
        <p:grpSpPr>
          <a:xfrm>
            <a:off x="7095793" y="347473"/>
            <a:ext cx="4760847" cy="6361686"/>
            <a:chOff x="6856408" y="1658140"/>
            <a:chExt cx="1804992" cy="2416062"/>
          </a:xfrm>
        </p:grpSpPr>
        <p:pic>
          <p:nvPicPr>
            <p:cNvPr id="26" name="Imagem 25">
              <a:extLst>
                <a:ext uri="{FF2B5EF4-FFF2-40B4-BE49-F238E27FC236}">
                  <a16:creationId xmlns:a16="http://schemas.microsoft.com/office/drawing/2014/main" id="{88C06B9A-B6B5-2D0E-F8BA-248FBEDD7F3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33557" t="27754" r="46721" b="25436"/>
            <a:stretch/>
          </p:blipFill>
          <p:spPr>
            <a:xfrm>
              <a:off x="6858000" y="1658141"/>
              <a:ext cx="1803400" cy="2407701"/>
            </a:xfrm>
            <a:prstGeom prst="rect">
              <a:avLst/>
            </a:prstGeom>
          </p:spPr>
        </p:pic>
        <p:pic>
          <p:nvPicPr>
            <p:cNvPr id="27" name="Imagem 26">
              <a:extLst>
                <a:ext uri="{FF2B5EF4-FFF2-40B4-BE49-F238E27FC236}">
                  <a16:creationId xmlns:a16="http://schemas.microsoft.com/office/drawing/2014/main" id="{9AE3C570-4574-F78F-6E19-CB13DB09F0E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6"/>
            <a:srcRect l="54149" t="27754" r="27727" b="25436"/>
            <a:stretch/>
          </p:blipFill>
          <p:spPr>
            <a:xfrm>
              <a:off x="6856408" y="1658140"/>
              <a:ext cx="1657354" cy="2407701"/>
            </a:xfrm>
            <a:prstGeom prst="rect">
              <a:avLst/>
            </a:prstGeom>
          </p:spPr>
        </p:pic>
        <p:sp>
          <p:nvSpPr>
            <p:cNvPr id="28" name="Retângulo 27">
              <a:extLst>
                <a:ext uri="{FF2B5EF4-FFF2-40B4-BE49-F238E27FC236}">
                  <a16:creationId xmlns:a16="http://schemas.microsoft.com/office/drawing/2014/main" id="{96994A9B-4F59-E0F7-B532-644492F7E25E}"/>
                </a:ext>
              </a:extLst>
            </p:cNvPr>
            <p:cNvSpPr/>
            <p:nvPr/>
          </p:nvSpPr>
          <p:spPr>
            <a:xfrm>
              <a:off x="6902677" y="3796814"/>
              <a:ext cx="644685" cy="27738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pt-BR">
                <a:solidFill>
                  <a:srgbClr val="FFFFFF"/>
                </a:solidFill>
              </a:endParaRPr>
            </a:p>
          </p:txBody>
        </p:sp>
      </p:grpSp>
      <p:sp>
        <p:nvSpPr>
          <p:cNvPr id="29" name="Título 1">
            <a:extLst>
              <a:ext uri="{FF2B5EF4-FFF2-40B4-BE49-F238E27FC236}">
                <a16:creationId xmlns:a16="http://schemas.microsoft.com/office/drawing/2014/main" id="{827144B6-5B88-7C93-7E44-E95670BE570D}"/>
              </a:ext>
            </a:extLst>
          </p:cNvPr>
          <p:cNvSpPr txBox="1">
            <a:spLocks/>
          </p:cNvSpPr>
          <p:nvPr/>
        </p:nvSpPr>
        <p:spPr>
          <a:xfrm>
            <a:off x="7680176" y="6253122"/>
            <a:ext cx="4339625" cy="72077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pt-BR" sz="2400" b="1" dirty="0">
                <a:solidFill>
                  <a:schemeClr val="tx1"/>
                </a:solidFill>
              </a:rPr>
              <a:t>Outorga onerosa (LUOS-BH)</a:t>
            </a:r>
          </a:p>
        </p:txBody>
      </p:sp>
    </p:spTree>
    <p:extLst>
      <p:ext uri="{BB962C8B-B14F-4D97-AF65-F5344CB8AC3E}">
        <p14:creationId xmlns:p14="http://schemas.microsoft.com/office/powerpoint/2010/main" val="199702327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0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  <p:bldP spid="15" grpId="0"/>
      <p:bldP spid="11" grpId="0"/>
      <p:bldP spid="24" grpId="0"/>
      <p:bldP spid="29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F7BE653-2C4C-46E6-AC7F-E6D01FAEC8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7408" y="5445224"/>
            <a:ext cx="10972800" cy="990600"/>
          </a:xfrm>
        </p:spPr>
        <p:txBody>
          <a:bodyPr>
            <a:normAutofit fontScale="90000"/>
          </a:bodyPr>
          <a:lstStyle/>
          <a:p>
            <a:pPr algn="r"/>
            <a:r>
              <a:rPr lang="pt-BR" dirty="0"/>
              <a:t>Análise de séries temporais de dados de monitoramento</a:t>
            </a:r>
          </a:p>
        </p:txBody>
      </p:sp>
      <p:sp>
        <p:nvSpPr>
          <p:cNvPr id="3" name="Espaço Reservado para Número de Slide 2">
            <a:extLst>
              <a:ext uri="{FF2B5EF4-FFF2-40B4-BE49-F238E27FC236}">
                <a16:creationId xmlns:a16="http://schemas.microsoft.com/office/drawing/2014/main" id="{D918C3EB-E949-4686-8474-D4BCDA1116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02D91-B33D-46D7-868A-871BCBF97A6D}" type="slidenum">
              <a:rPr lang="pt-BR" smtClean="0"/>
              <a:pPr/>
              <a:t>23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21082015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A4FEEDD6-8EF1-4C92-AD08-843FED2EB2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1344" y="533400"/>
            <a:ext cx="11881320" cy="990600"/>
          </a:xfrm>
        </p:spPr>
        <p:txBody>
          <a:bodyPr>
            <a:normAutofit fontScale="90000"/>
          </a:bodyPr>
          <a:lstStyle/>
          <a:p>
            <a:r>
              <a:rPr lang="pt-BR" dirty="0"/>
              <a:t>Análise das séries temporais de dados do monitoramento</a:t>
            </a:r>
          </a:p>
        </p:txBody>
      </p:sp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63DF83CE-2F2D-4083-BCC1-EBED159D20F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88088" y="1600200"/>
            <a:ext cx="5184576" cy="4876800"/>
          </a:xfrm>
        </p:spPr>
        <p:txBody>
          <a:bodyPr>
            <a:normAutofit fontScale="92500" lnSpcReduction="20000"/>
          </a:bodyPr>
          <a:lstStyle/>
          <a:p>
            <a:r>
              <a:rPr lang="pt-BR" dirty="0"/>
              <a:t>Período monitorado: </a:t>
            </a:r>
          </a:p>
          <a:p>
            <a:pPr lvl="1"/>
            <a:r>
              <a:rPr lang="pt-BR" dirty="0"/>
              <a:t>01/2016 a 12/2021</a:t>
            </a:r>
          </a:p>
          <a:p>
            <a:pPr lvl="1"/>
            <a:endParaRPr lang="pt-BR" dirty="0"/>
          </a:p>
          <a:p>
            <a:pPr>
              <a:spcAft>
                <a:spcPts val="600"/>
              </a:spcAft>
            </a:pPr>
            <a:r>
              <a:rPr lang="pt-BR" sz="2000" dirty="0"/>
              <a:t>Pontos P: 6 diferentes pontos de monitoramento na lagoa</a:t>
            </a:r>
          </a:p>
          <a:p>
            <a:pPr>
              <a:spcAft>
                <a:spcPts val="600"/>
              </a:spcAft>
            </a:pPr>
            <a:r>
              <a:rPr lang="pt-BR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Foram avaliados pontos correspondentes a P1, P3 e P6 (que equivalem a IGAM PV230, PV235, PV240)</a:t>
            </a:r>
          </a:p>
          <a:p>
            <a:pPr>
              <a:spcAft>
                <a:spcPts val="600"/>
              </a:spcAft>
            </a:pPr>
            <a:r>
              <a:rPr lang="pt-BR" sz="2000" dirty="0">
                <a:latin typeface="Arial" panose="020B0604020202020204" pitchFamily="34" charset="0"/>
                <a:ea typeface="Times New Roman" panose="02020603050405020304" pitchFamily="18" charset="0"/>
              </a:rPr>
              <a:t>P3 p</a:t>
            </a:r>
            <a:r>
              <a:rPr lang="pt-BR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ode ser considerado como o ponto representativo de condições médias da água da Lagoa da Pampulha</a:t>
            </a:r>
          </a:p>
          <a:p>
            <a:pPr>
              <a:spcAft>
                <a:spcPts val="600"/>
              </a:spcAft>
            </a:pPr>
            <a:endParaRPr lang="pt-BR" sz="2000" dirty="0"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spcAft>
                <a:spcPts val="600"/>
              </a:spcAft>
            </a:pPr>
            <a:r>
              <a:rPr lang="pt-BR" sz="2000" dirty="0">
                <a:latin typeface="Arial" panose="020B0604020202020204" pitchFamily="34" charset="0"/>
                <a:ea typeface="Times New Roman" panose="02020603050405020304" pitchFamily="18" charset="0"/>
              </a:rPr>
              <a:t>Vários parâmetros avaliados no relatório</a:t>
            </a:r>
          </a:p>
          <a:p>
            <a:pPr>
              <a:spcAft>
                <a:spcPts val="600"/>
              </a:spcAft>
            </a:pPr>
            <a:r>
              <a:rPr lang="pt-BR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Nesta apresentação: fósforo total, </a:t>
            </a:r>
            <a:r>
              <a:rPr lang="pt-BR" sz="2000" dirty="0" err="1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clorofila-a</a:t>
            </a:r>
            <a:r>
              <a:rPr lang="pt-BR" sz="2000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, cianobactérias</a:t>
            </a:r>
          </a:p>
          <a:p>
            <a:pPr marL="0" indent="0">
              <a:spcAft>
                <a:spcPts val="600"/>
              </a:spcAft>
              <a:buNone/>
            </a:pPr>
            <a:endParaRPr lang="pt-BR" sz="2800" dirty="0"/>
          </a:p>
        </p:txBody>
      </p:sp>
      <p:pic>
        <p:nvPicPr>
          <p:cNvPr id="4" name="Imagem 3">
            <a:extLst>
              <a:ext uri="{FF2B5EF4-FFF2-40B4-BE49-F238E27FC236}">
                <a16:creationId xmlns:a16="http://schemas.microsoft.com/office/drawing/2014/main" id="{AA024299-72D6-4E2D-B533-A5B2BA4279E7}"/>
              </a:ext>
            </a:extLst>
          </p:cNvPr>
          <p:cNvPicPr/>
          <p:nvPr/>
        </p:nvPicPr>
        <p:blipFill rotWithShape="1">
          <a:blip r:embed="rId2"/>
          <a:srcRect l="32272" t="26022" r="22727" b="17182"/>
          <a:stretch/>
        </p:blipFill>
        <p:spPr>
          <a:xfrm>
            <a:off x="47328" y="1772816"/>
            <a:ext cx="6552728" cy="4704184"/>
          </a:xfrm>
          <a:prstGeom prst="rect">
            <a:avLst/>
          </a:prstGeom>
        </p:spPr>
      </p:pic>
      <p:sp>
        <p:nvSpPr>
          <p:cNvPr id="5" name="Espaço Reservado para Número de Slide 4">
            <a:extLst>
              <a:ext uri="{FF2B5EF4-FFF2-40B4-BE49-F238E27FC236}">
                <a16:creationId xmlns:a16="http://schemas.microsoft.com/office/drawing/2014/main" id="{7AA387E2-4618-40A3-B77C-FA93DD8E2F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02D91-B33D-46D7-868A-871BCBF97A6D}" type="slidenum">
              <a:rPr lang="pt-BR" smtClean="0"/>
              <a:pPr/>
              <a:t>24</a:t>
            </a:fld>
            <a:endParaRPr lang="pt-BR"/>
          </a:p>
        </p:txBody>
      </p:sp>
      <p:sp>
        <p:nvSpPr>
          <p:cNvPr id="6" name="Elipse 5">
            <a:extLst>
              <a:ext uri="{FF2B5EF4-FFF2-40B4-BE49-F238E27FC236}">
                <a16:creationId xmlns:a16="http://schemas.microsoft.com/office/drawing/2014/main" id="{3D2B025A-6F39-5888-B5A9-FFA8E78FBF28}"/>
              </a:ext>
            </a:extLst>
          </p:cNvPr>
          <p:cNvSpPr/>
          <p:nvPr/>
        </p:nvSpPr>
        <p:spPr>
          <a:xfrm>
            <a:off x="2639616" y="3429000"/>
            <a:ext cx="432048" cy="504056"/>
          </a:xfrm>
          <a:prstGeom prst="ellipse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7" name="Elipse 6">
            <a:extLst>
              <a:ext uri="{FF2B5EF4-FFF2-40B4-BE49-F238E27FC236}">
                <a16:creationId xmlns:a16="http://schemas.microsoft.com/office/drawing/2014/main" id="{414CB778-7451-8F7C-E59C-0A8662637FCE}"/>
              </a:ext>
            </a:extLst>
          </p:cNvPr>
          <p:cNvSpPr/>
          <p:nvPr/>
        </p:nvSpPr>
        <p:spPr>
          <a:xfrm>
            <a:off x="4439816" y="3996004"/>
            <a:ext cx="432048" cy="504056"/>
          </a:xfrm>
          <a:prstGeom prst="ellipse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  <p:sp>
        <p:nvSpPr>
          <p:cNvPr id="8" name="Elipse 7">
            <a:extLst>
              <a:ext uri="{FF2B5EF4-FFF2-40B4-BE49-F238E27FC236}">
                <a16:creationId xmlns:a16="http://schemas.microsoft.com/office/drawing/2014/main" id="{B0BD605F-2B8D-03C4-BE2C-01BA87354912}"/>
              </a:ext>
            </a:extLst>
          </p:cNvPr>
          <p:cNvSpPr/>
          <p:nvPr/>
        </p:nvSpPr>
        <p:spPr>
          <a:xfrm>
            <a:off x="5807968" y="3534544"/>
            <a:ext cx="432048" cy="504056"/>
          </a:xfrm>
          <a:prstGeom prst="ellipse">
            <a:avLst/>
          </a:prstGeom>
          <a:noFill/>
          <a:ln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959428510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6F26888-14B3-617B-85F4-397AEE04FF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n-US" sz="3400" dirty="0" err="1"/>
              <a:t>Evolução</a:t>
            </a:r>
            <a:r>
              <a:rPr lang="en-US" sz="3400" dirty="0"/>
              <a:t> da </a:t>
            </a:r>
            <a:r>
              <a:rPr lang="en-US" sz="3400" dirty="0" err="1"/>
              <a:t>concentração</a:t>
            </a:r>
            <a:r>
              <a:rPr lang="en-US" sz="3400" dirty="0"/>
              <a:t> de </a:t>
            </a:r>
            <a:r>
              <a:rPr lang="en-US" sz="3400" dirty="0" err="1"/>
              <a:t>fósforo</a:t>
            </a:r>
            <a:r>
              <a:rPr lang="en-US" sz="3400" dirty="0"/>
              <a:t> e </a:t>
            </a:r>
            <a:r>
              <a:rPr lang="en-US" sz="3400" dirty="0" err="1"/>
              <a:t>cianobactérias</a:t>
            </a:r>
            <a:r>
              <a:rPr lang="en-US" sz="3400" dirty="0"/>
              <a:t> </a:t>
            </a:r>
            <a:r>
              <a:rPr lang="en-US" sz="3400" dirty="0" err="1"/>
              <a:t>na</a:t>
            </a:r>
            <a:r>
              <a:rPr lang="en-US" sz="3400" dirty="0"/>
              <a:t> </a:t>
            </a:r>
            <a:r>
              <a:rPr lang="en-US" sz="3400" dirty="0" err="1"/>
              <a:t>Lagoa</a:t>
            </a:r>
            <a:r>
              <a:rPr lang="en-US" sz="3400" dirty="0"/>
              <a:t> da </a:t>
            </a:r>
            <a:r>
              <a:rPr lang="en-US" sz="3400" dirty="0" err="1"/>
              <a:t>Pampulha</a:t>
            </a:r>
            <a:endParaRPr lang="en-US" sz="3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51A9286-61B6-9909-6095-B82FE1128A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02D91-B33D-46D7-868A-871BCBF97A6D}" type="slidenum">
              <a:rPr lang="pt-BR" smtClean="0"/>
              <a:pPr/>
              <a:t>25</a:t>
            </a:fld>
            <a:endParaRPr lang="pt-BR"/>
          </a:p>
        </p:txBody>
      </p:sp>
      <p:pic>
        <p:nvPicPr>
          <p:cNvPr id="8" name="Content Placeholder 7">
            <a:extLst>
              <a:ext uri="{FF2B5EF4-FFF2-40B4-BE49-F238E27FC236}">
                <a16:creationId xmlns:a16="http://schemas.microsoft.com/office/drawing/2014/main" id="{24875048-7C67-F45B-0EB4-0CB45BBD56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297452" y="1697360"/>
            <a:ext cx="7291200" cy="45360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A633AF6-3CC8-FEF5-F1A8-8D14428388FD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700702" y="6021288"/>
            <a:ext cx="6489862" cy="641012"/>
          </a:xfrm>
          <a:prstGeom prst="rect">
            <a:avLst/>
          </a:prstGeom>
        </p:spPr>
      </p:pic>
      <p:grpSp>
        <p:nvGrpSpPr>
          <p:cNvPr id="20" name="Grupo 19"/>
          <p:cNvGrpSpPr/>
          <p:nvPr/>
        </p:nvGrpSpPr>
        <p:grpSpPr>
          <a:xfrm>
            <a:off x="484019" y="2564904"/>
            <a:ext cx="1723549" cy="2601580"/>
            <a:chOff x="452649" y="2564904"/>
            <a:chExt cx="1723549" cy="2601580"/>
          </a:xfrm>
        </p:grpSpPr>
        <p:sp>
          <p:nvSpPr>
            <p:cNvPr id="7" name="TextBox 6">
              <a:extLst>
                <a:ext uri="{FF2B5EF4-FFF2-40B4-BE49-F238E27FC236}">
                  <a16:creationId xmlns:a16="http://schemas.microsoft.com/office/drawing/2014/main" id="{302D337A-A3FD-CCA9-B3A6-292B816142AF}"/>
                </a:ext>
              </a:extLst>
            </p:cNvPr>
            <p:cNvSpPr txBox="1"/>
            <p:nvPr/>
          </p:nvSpPr>
          <p:spPr>
            <a:xfrm>
              <a:off x="609600" y="2564904"/>
              <a:ext cx="1467068" cy="37080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err="1">
                  <a:solidFill>
                    <a:srgbClr val="0070C0"/>
                  </a:solidFill>
                </a:rPr>
                <a:t>Fósforo</a:t>
              </a:r>
              <a:r>
                <a:rPr lang="en-US" dirty="0">
                  <a:solidFill>
                    <a:srgbClr val="0070C0"/>
                  </a:solidFill>
                </a:rPr>
                <a:t> total</a:t>
              </a: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FFAABFD6-F63D-D8F6-513D-5BEEB0F17AE9}"/>
                </a:ext>
              </a:extLst>
            </p:cNvPr>
            <p:cNvSpPr txBox="1"/>
            <p:nvPr/>
          </p:nvSpPr>
          <p:spPr>
            <a:xfrm>
              <a:off x="452649" y="4797152"/>
              <a:ext cx="1723549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err="1">
                  <a:solidFill>
                    <a:srgbClr val="0070C0"/>
                  </a:solidFill>
                </a:rPr>
                <a:t>Cianobactérias</a:t>
              </a:r>
              <a:endParaRPr lang="en-US" dirty="0">
                <a:solidFill>
                  <a:srgbClr val="0070C0"/>
                </a:solidFill>
              </a:endParaRPr>
            </a:p>
          </p:txBody>
        </p:sp>
      </p:grpSp>
      <p:grpSp>
        <p:nvGrpSpPr>
          <p:cNvPr id="26" name="Grupo 25"/>
          <p:cNvGrpSpPr/>
          <p:nvPr/>
        </p:nvGrpSpPr>
        <p:grpSpPr>
          <a:xfrm>
            <a:off x="4583832" y="4653136"/>
            <a:ext cx="757451" cy="1153479"/>
            <a:chOff x="4583832" y="4653136"/>
            <a:chExt cx="757451" cy="1153479"/>
          </a:xfrm>
        </p:grpSpPr>
        <p:cxnSp>
          <p:nvCxnSpPr>
            <p:cNvPr id="16" name="Straight Arrow Connector 15">
              <a:extLst>
                <a:ext uri="{FF2B5EF4-FFF2-40B4-BE49-F238E27FC236}">
                  <a16:creationId xmlns:a16="http://schemas.microsoft.com/office/drawing/2014/main" id="{58802509-E957-0462-7783-D1D3F1B2BC49}"/>
                </a:ext>
              </a:extLst>
            </p:cNvPr>
            <p:cNvCxnSpPr>
              <a:cxnSpLocks/>
            </p:cNvCxnSpPr>
            <p:nvPr/>
          </p:nvCxnSpPr>
          <p:spPr>
            <a:xfrm>
              <a:off x="4943427" y="4981818"/>
              <a:ext cx="0" cy="824797"/>
            </a:xfrm>
            <a:prstGeom prst="straightConnector1">
              <a:avLst/>
            </a:prstGeom>
            <a:ln w="31750">
              <a:solidFill>
                <a:srgbClr val="FF0000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C295E1AB-11C1-0125-799B-1404A741EE3F}"/>
                </a:ext>
              </a:extLst>
            </p:cNvPr>
            <p:cNvSpPr txBox="1"/>
            <p:nvPr/>
          </p:nvSpPr>
          <p:spPr>
            <a:xfrm>
              <a:off x="4583832" y="4653136"/>
              <a:ext cx="75745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>
                  <a:solidFill>
                    <a:srgbClr val="0070C0"/>
                  </a:solidFill>
                </a:rPr>
                <a:t>ETAF</a:t>
              </a:r>
            </a:p>
          </p:txBody>
        </p:sp>
      </p:grpSp>
      <p:sp>
        <p:nvSpPr>
          <p:cNvPr id="22" name="TextBox 21">
            <a:extLst>
              <a:ext uri="{FF2B5EF4-FFF2-40B4-BE49-F238E27FC236}">
                <a16:creationId xmlns:a16="http://schemas.microsoft.com/office/drawing/2014/main" id="{56C46ADE-5834-DB54-54C2-DFE30FC7B73D}"/>
              </a:ext>
            </a:extLst>
          </p:cNvPr>
          <p:cNvSpPr txBox="1"/>
          <p:nvPr/>
        </p:nvSpPr>
        <p:spPr>
          <a:xfrm>
            <a:off x="3503712" y="6381328"/>
            <a:ext cx="697627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dirty="0"/>
              <a:t>1996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390002D1-B27E-E916-33EF-D48E82CF4E04}"/>
              </a:ext>
            </a:extLst>
          </p:cNvPr>
          <p:cNvSpPr txBox="1"/>
          <p:nvPr/>
        </p:nvSpPr>
        <p:spPr>
          <a:xfrm>
            <a:off x="5663952" y="6381328"/>
            <a:ext cx="697627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dirty="0"/>
              <a:t>2010</a:t>
            </a: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D117F653-FC32-55EA-82AD-B287402036D0}"/>
              </a:ext>
            </a:extLst>
          </p:cNvPr>
          <p:cNvSpPr txBox="1"/>
          <p:nvPr/>
        </p:nvSpPr>
        <p:spPr>
          <a:xfrm>
            <a:off x="7575733" y="6381328"/>
            <a:ext cx="680507" cy="369332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dirty="0"/>
              <a:t>2011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03912DAB-B838-8A14-E59F-1157B7BDC1D0}"/>
              </a:ext>
            </a:extLst>
          </p:cNvPr>
          <p:cNvSpPr txBox="1"/>
          <p:nvPr/>
        </p:nvSpPr>
        <p:spPr>
          <a:xfrm>
            <a:off x="10075950" y="6287598"/>
            <a:ext cx="159050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Figueredo et al 2016</a:t>
            </a:r>
          </a:p>
        </p:txBody>
      </p:sp>
      <p:grpSp>
        <p:nvGrpSpPr>
          <p:cNvPr id="25" name="Grupo 24"/>
          <p:cNvGrpSpPr/>
          <p:nvPr/>
        </p:nvGrpSpPr>
        <p:grpSpPr>
          <a:xfrm>
            <a:off x="8544272" y="1340768"/>
            <a:ext cx="2304256" cy="870238"/>
            <a:chOff x="8544272" y="1340768"/>
            <a:chExt cx="2304256" cy="870238"/>
          </a:xfrm>
        </p:grpSpPr>
        <p:cxnSp>
          <p:nvCxnSpPr>
            <p:cNvPr id="17" name="Straight Arrow Connector 16">
              <a:extLst>
                <a:ext uri="{FF2B5EF4-FFF2-40B4-BE49-F238E27FC236}">
                  <a16:creationId xmlns:a16="http://schemas.microsoft.com/office/drawing/2014/main" id="{60683415-33CF-A764-A255-243F2DD18A72}"/>
                </a:ext>
              </a:extLst>
            </p:cNvPr>
            <p:cNvCxnSpPr>
              <a:cxnSpLocks/>
            </p:cNvCxnSpPr>
            <p:nvPr/>
          </p:nvCxnSpPr>
          <p:spPr>
            <a:xfrm flipH="1">
              <a:off x="8544272" y="1524000"/>
              <a:ext cx="1368152" cy="687006"/>
            </a:xfrm>
            <a:prstGeom prst="straightConnector1">
              <a:avLst/>
            </a:prstGeom>
            <a:ln w="31750">
              <a:solidFill>
                <a:srgbClr val="0070C0"/>
              </a:solidFill>
              <a:prstDash val="sysDot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" name="TextBox 5">
              <a:extLst>
                <a:ext uri="{FF2B5EF4-FFF2-40B4-BE49-F238E27FC236}">
                  <a16:creationId xmlns:a16="http://schemas.microsoft.com/office/drawing/2014/main" id="{80147D60-0E70-E236-06D6-B1D48ACD0444}"/>
                </a:ext>
              </a:extLst>
            </p:cNvPr>
            <p:cNvSpPr txBox="1"/>
            <p:nvPr/>
          </p:nvSpPr>
          <p:spPr>
            <a:xfrm>
              <a:off x="9958541" y="1340768"/>
              <a:ext cx="889987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 err="1">
                  <a:solidFill>
                    <a:srgbClr val="0070C0"/>
                  </a:solidFill>
                </a:rPr>
                <a:t>fósforo</a:t>
              </a:r>
              <a:endParaRPr lang="en-US" dirty="0">
                <a:solidFill>
                  <a:srgbClr val="0070C0"/>
                </a:solidFill>
              </a:endParaRPr>
            </a:p>
          </p:txBody>
        </p:sp>
      </p:grpSp>
      <p:sp>
        <p:nvSpPr>
          <p:cNvPr id="13" name="TextBox 12">
            <a:extLst>
              <a:ext uri="{FF2B5EF4-FFF2-40B4-BE49-F238E27FC236}">
                <a16:creationId xmlns:a16="http://schemas.microsoft.com/office/drawing/2014/main" id="{8692AF08-EB27-9A72-C207-1BB1805DB6B7}"/>
              </a:ext>
            </a:extLst>
          </p:cNvPr>
          <p:cNvSpPr txBox="1"/>
          <p:nvPr/>
        </p:nvSpPr>
        <p:spPr>
          <a:xfrm>
            <a:off x="9667756" y="2355075"/>
            <a:ext cx="2232248" cy="92333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>
                <a:solidFill>
                  <a:srgbClr val="FF0000"/>
                </a:solidFill>
              </a:rPr>
              <a:t>Aumento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progressivo</a:t>
            </a:r>
            <a:r>
              <a:rPr lang="en-US" dirty="0">
                <a:solidFill>
                  <a:srgbClr val="FF0000"/>
                </a:solidFill>
              </a:rPr>
              <a:t> de entrada de </a:t>
            </a:r>
            <a:r>
              <a:rPr lang="en-US" dirty="0" err="1">
                <a:solidFill>
                  <a:srgbClr val="FF0000"/>
                </a:solidFill>
              </a:rPr>
              <a:t>fósforo</a:t>
            </a:r>
            <a:endParaRPr lang="en-US" dirty="0">
              <a:solidFill>
                <a:srgbClr val="FF0000"/>
              </a:solidFill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C815641-2D43-7203-A900-CE721C28D306}"/>
              </a:ext>
            </a:extLst>
          </p:cNvPr>
          <p:cNvSpPr txBox="1"/>
          <p:nvPr/>
        </p:nvSpPr>
        <p:spPr>
          <a:xfrm>
            <a:off x="9336360" y="4778178"/>
            <a:ext cx="2664288" cy="646331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>
                <a:solidFill>
                  <a:srgbClr val="FF0000"/>
                </a:solidFill>
              </a:rPr>
              <a:t>Aumento</a:t>
            </a:r>
            <a:r>
              <a:rPr lang="en-US" dirty="0">
                <a:solidFill>
                  <a:srgbClr val="FF0000"/>
                </a:solidFill>
              </a:rPr>
              <a:t> da </a:t>
            </a:r>
            <a:r>
              <a:rPr lang="en-US" dirty="0" err="1">
                <a:solidFill>
                  <a:srgbClr val="FF0000"/>
                </a:solidFill>
              </a:rPr>
              <a:t>dominância</a:t>
            </a:r>
            <a:r>
              <a:rPr lang="en-US" dirty="0">
                <a:solidFill>
                  <a:srgbClr val="FF0000"/>
                </a:solidFill>
              </a:rPr>
              <a:t> de </a:t>
            </a:r>
            <a:r>
              <a:rPr lang="en-US" dirty="0" err="1">
                <a:solidFill>
                  <a:srgbClr val="FF0000"/>
                </a:solidFill>
              </a:rPr>
              <a:t>cianobactérias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524903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09CEBF9-A36F-3C82-C746-86A4E0BB24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400" dirty="0" err="1"/>
              <a:t>Florações</a:t>
            </a:r>
            <a:r>
              <a:rPr lang="en-US" sz="3400" dirty="0"/>
              <a:t> de </a:t>
            </a:r>
            <a:r>
              <a:rPr lang="en-US" sz="3400" dirty="0" err="1"/>
              <a:t>cianobactérias</a:t>
            </a:r>
            <a:r>
              <a:rPr lang="en-US" sz="3400" dirty="0"/>
              <a:t> 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592B8A7-B2C4-E2FE-1F0B-E779A1C069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02D91-B33D-46D7-868A-871BCBF97A6D}" type="slidenum">
              <a:rPr lang="pt-BR" smtClean="0"/>
              <a:pPr/>
              <a:t>26</a:t>
            </a:fld>
            <a:endParaRPr lang="pt-BR"/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BD930956-0239-D00E-DB1A-83D41463C370}"/>
              </a:ext>
            </a:extLst>
          </p:cNvPr>
          <p:cNvGrpSpPr/>
          <p:nvPr/>
        </p:nvGrpSpPr>
        <p:grpSpPr>
          <a:xfrm>
            <a:off x="6413616" y="1772816"/>
            <a:ext cx="5231826" cy="4083457"/>
            <a:chOff x="6413616" y="1916832"/>
            <a:chExt cx="5231826" cy="4083457"/>
          </a:xfrm>
        </p:grpSpPr>
        <p:grpSp>
          <p:nvGrpSpPr>
            <p:cNvPr id="24" name="Group 23">
              <a:extLst>
                <a:ext uri="{FF2B5EF4-FFF2-40B4-BE49-F238E27FC236}">
                  <a16:creationId xmlns:a16="http://schemas.microsoft.com/office/drawing/2014/main" id="{1CBDF714-841E-0417-B8E8-169ECBF4338B}"/>
                </a:ext>
              </a:extLst>
            </p:cNvPr>
            <p:cNvGrpSpPr/>
            <p:nvPr/>
          </p:nvGrpSpPr>
          <p:grpSpPr>
            <a:xfrm>
              <a:off x="6413616" y="1916832"/>
              <a:ext cx="5231826" cy="4083457"/>
              <a:chOff x="6554680" y="2545565"/>
              <a:chExt cx="5090762" cy="3814764"/>
            </a:xfrm>
          </p:grpSpPr>
          <p:pic>
            <p:nvPicPr>
              <p:cNvPr id="15" name="Picture 14">
                <a:extLst>
                  <a:ext uri="{FF2B5EF4-FFF2-40B4-BE49-F238E27FC236}">
                    <a16:creationId xmlns:a16="http://schemas.microsoft.com/office/drawing/2014/main" id="{30D73AC6-0094-09A5-9AE1-C77560D757B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6589211" y="2991766"/>
                <a:ext cx="1817764" cy="1946292"/>
              </a:xfrm>
              <a:prstGeom prst="rect">
                <a:avLst/>
              </a:prstGeom>
            </p:spPr>
          </p:pic>
          <p:pic>
            <p:nvPicPr>
              <p:cNvPr id="17" name="Picture 16">
                <a:extLst>
                  <a:ext uri="{FF2B5EF4-FFF2-40B4-BE49-F238E27FC236}">
                    <a16:creationId xmlns:a16="http://schemas.microsoft.com/office/drawing/2014/main" id="{F96F441B-2599-B317-DA93-73D1D5C210D9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8406975" y="3206236"/>
                <a:ext cx="1545834" cy="1446900"/>
              </a:xfrm>
              <a:prstGeom prst="rect">
                <a:avLst/>
              </a:prstGeom>
            </p:spPr>
          </p:pic>
          <p:pic>
            <p:nvPicPr>
              <p:cNvPr id="19" name="Picture 18">
                <a:extLst>
                  <a:ext uri="{FF2B5EF4-FFF2-40B4-BE49-F238E27FC236}">
                    <a16:creationId xmlns:a16="http://schemas.microsoft.com/office/drawing/2014/main" id="{91D4A0C8-0E4E-60C2-08C0-0B07D3600BA1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6554680" y="4627551"/>
                <a:ext cx="1711231" cy="1724670"/>
              </a:xfrm>
              <a:prstGeom prst="rect">
                <a:avLst/>
              </a:prstGeom>
            </p:spPr>
          </p:pic>
          <p:pic>
            <p:nvPicPr>
              <p:cNvPr id="21" name="Picture 20">
                <a:extLst>
                  <a:ext uri="{FF2B5EF4-FFF2-40B4-BE49-F238E27FC236}">
                    <a16:creationId xmlns:a16="http://schemas.microsoft.com/office/drawing/2014/main" id="{E3A75C9D-7B23-20ED-F324-35518581B38F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5">
                <a:extLst>
                  <a:ext uri="{BEBA8EAE-BF5A-486C-A8C5-ECC9F3942E4B}">
                    <a14:imgProps xmlns:a14="http://schemas.microsoft.com/office/drawing/2010/main">
                      <a14:imgLayer r:embed="rId6">
                        <a14:imgEffect>
                          <a14:sharpenSoften amount="13000"/>
                        </a14:imgEffect>
                        <a14:imgEffect>
                          <a14:brightnessContrast bright="22000" contrast="25000"/>
                        </a14:imgEffect>
                      </a14:imgLayer>
                    </a14:imgProps>
                  </a:ext>
                </a:extLst>
              </a:blip>
              <a:stretch>
                <a:fillRect/>
              </a:stretch>
            </p:blipFill>
            <p:spPr>
              <a:xfrm>
                <a:off x="9952809" y="2545565"/>
                <a:ext cx="1629591" cy="2179579"/>
              </a:xfrm>
              <a:prstGeom prst="rect">
                <a:avLst/>
              </a:prstGeom>
            </p:spPr>
          </p:pic>
          <p:pic>
            <p:nvPicPr>
              <p:cNvPr id="22" name="Picture 21">
                <a:extLst>
                  <a:ext uri="{FF2B5EF4-FFF2-40B4-BE49-F238E27FC236}">
                    <a16:creationId xmlns:a16="http://schemas.microsoft.com/office/drawing/2014/main" id="{09D5812B-9B7C-4DCB-C073-AC6692A74446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9984432" y="4671388"/>
                <a:ext cx="1661010" cy="1653212"/>
              </a:xfrm>
              <a:prstGeom prst="rect">
                <a:avLst/>
              </a:prstGeom>
            </p:spPr>
          </p:pic>
          <p:pic>
            <p:nvPicPr>
              <p:cNvPr id="23" name="Picture 22">
                <a:extLst>
                  <a:ext uri="{FF2B5EF4-FFF2-40B4-BE49-F238E27FC236}">
                    <a16:creationId xmlns:a16="http://schemas.microsoft.com/office/drawing/2014/main" id="{95274A56-9194-8D13-E7F7-4E356443B1A4}"/>
                  </a:ext>
                </a:extLst>
              </p:cNvPr>
              <p:cNvPicPr>
                <a:picLocks noChangeAspect="1"/>
              </p:cNvPicPr>
              <p:nvPr/>
            </p:nvPicPr>
            <p:blipFill>
              <a:blip r:embed="rId8"/>
              <a:stretch>
                <a:fillRect/>
              </a:stretch>
            </p:blipFill>
            <p:spPr>
              <a:xfrm>
                <a:off x="8268341" y="4635659"/>
                <a:ext cx="1716091" cy="1724670"/>
              </a:xfrm>
              <a:prstGeom prst="rect">
                <a:avLst/>
              </a:prstGeom>
            </p:spPr>
          </p:pic>
        </p:grp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3D016AE5-B1F1-8FB4-749B-E1828BB35917}"/>
                </a:ext>
              </a:extLst>
            </p:cNvPr>
            <p:cNvSpPr txBox="1"/>
            <p:nvPr/>
          </p:nvSpPr>
          <p:spPr>
            <a:xfrm>
              <a:off x="10408746" y="5565668"/>
              <a:ext cx="1150828" cy="276999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sz="1200" dirty="0" err="1">
                  <a:solidFill>
                    <a:schemeClr val="bg2">
                      <a:lumMod val="25000"/>
                    </a:schemeClr>
                  </a:solidFill>
                </a:rPr>
                <a:t>Fotos</a:t>
              </a:r>
              <a:r>
                <a:rPr lang="en-US" sz="1200" dirty="0">
                  <a:solidFill>
                    <a:schemeClr val="bg2">
                      <a:lumMod val="25000"/>
                    </a:schemeClr>
                  </a:solidFill>
                </a:rPr>
                <a:t> A. </a:t>
              </a:r>
              <a:r>
                <a:rPr lang="en-US" sz="1200" dirty="0" err="1">
                  <a:solidFill>
                    <a:schemeClr val="bg2">
                      <a:lumMod val="25000"/>
                    </a:schemeClr>
                  </a:solidFill>
                </a:rPr>
                <a:t>Giani</a:t>
              </a:r>
              <a:endParaRPr lang="en-US" sz="1200" dirty="0">
                <a:solidFill>
                  <a:schemeClr val="bg2">
                    <a:lumMod val="25000"/>
                  </a:schemeClr>
                </a:solidFill>
              </a:endParaRPr>
            </a:p>
          </p:txBody>
        </p:sp>
      </p:grpSp>
      <p:sp>
        <p:nvSpPr>
          <p:cNvPr id="28" name="TextBox 27">
            <a:extLst>
              <a:ext uri="{FF2B5EF4-FFF2-40B4-BE49-F238E27FC236}">
                <a16:creationId xmlns:a16="http://schemas.microsoft.com/office/drawing/2014/main" id="{AEDF31BF-A7B5-F31D-FAF3-9439308544A5}"/>
              </a:ext>
            </a:extLst>
          </p:cNvPr>
          <p:cNvSpPr txBox="1"/>
          <p:nvPr/>
        </p:nvSpPr>
        <p:spPr>
          <a:xfrm>
            <a:off x="1888609" y="6363438"/>
            <a:ext cx="283923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Lagoa</a:t>
            </a:r>
            <a:r>
              <a:rPr lang="en-US" dirty="0"/>
              <a:t> da </a:t>
            </a:r>
            <a:r>
              <a:rPr lang="en-US" dirty="0" err="1"/>
              <a:t>Pampulha</a:t>
            </a:r>
            <a:r>
              <a:rPr lang="en-US" dirty="0"/>
              <a:t> (MG)</a:t>
            </a:r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6BF086D0-4FEF-6C66-34BD-83D830445EF4}"/>
              </a:ext>
            </a:extLst>
          </p:cNvPr>
          <p:cNvSpPr txBox="1"/>
          <p:nvPr/>
        </p:nvSpPr>
        <p:spPr>
          <a:xfrm>
            <a:off x="8252517" y="6115534"/>
            <a:ext cx="17235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/>
              <a:t>Cianobactérias</a:t>
            </a:r>
            <a:endParaRPr lang="en-US" dirty="0"/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24BCFC02-B970-709B-7101-604F82E747FE}"/>
              </a:ext>
            </a:extLst>
          </p:cNvPr>
          <p:cNvGrpSpPr/>
          <p:nvPr/>
        </p:nvGrpSpPr>
        <p:grpSpPr>
          <a:xfrm>
            <a:off x="119336" y="1340768"/>
            <a:ext cx="6204374" cy="4881891"/>
            <a:chOff x="119336" y="1340768"/>
            <a:chExt cx="6204374" cy="4881891"/>
          </a:xfrm>
        </p:grpSpPr>
        <p:grpSp>
          <p:nvGrpSpPr>
            <p:cNvPr id="26" name="Group 25">
              <a:extLst>
                <a:ext uri="{FF2B5EF4-FFF2-40B4-BE49-F238E27FC236}">
                  <a16:creationId xmlns:a16="http://schemas.microsoft.com/office/drawing/2014/main" id="{D4951A2A-42C0-717D-F476-D5C313D4408D}"/>
                </a:ext>
              </a:extLst>
            </p:cNvPr>
            <p:cNvGrpSpPr/>
            <p:nvPr/>
          </p:nvGrpSpPr>
          <p:grpSpPr>
            <a:xfrm>
              <a:off x="119336" y="1340768"/>
              <a:ext cx="6204374" cy="4881891"/>
              <a:chOff x="191344" y="1709928"/>
              <a:chExt cx="6204374" cy="4881891"/>
            </a:xfrm>
          </p:grpSpPr>
          <p:pic>
            <p:nvPicPr>
              <p:cNvPr id="13" name="Picture 4" descr="pampulha bloom_ 2  27set08">
                <a:extLst>
                  <a:ext uri="{FF2B5EF4-FFF2-40B4-BE49-F238E27FC236}">
                    <a16:creationId xmlns:a16="http://schemas.microsoft.com/office/drawing/2014/main" id="{BA94DE31-419D-EA21-B85C-A2DDC9C6E42C}"/>
                  </a:ext>
                </a:extLst>
              </p:cNvPr>
              <p:cNvPicPr>
                <a:picLocks noChangeAspect="1" noChangeArrowheads="1"/>
              </p:cNvPicPr>
              <p:nvPr/>
            </p:nvPicPr>
            <p:blipFill>
              <a:blip r:embed="rId9" cstate="print"/>
              <a:srcRect/>
              <a:stretch>
                <a:fillRect/>
              </a:stretch>
            </p:blipFill>
            <p:spPr bwMode="auto">
              <a:xfrm>
                <a:off x="191344" y="1709928"/>
                <a:ext cx="6204374" cy="4881891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</p:pic>
          <p:sp>
            <p:nvSpPr>
              <p:cNvPr id="14" name="TextBox 13">
                <a:extLst>
                  <a:ext uri="{FF2B5EF4-FFF2-40B4-BE49-F238E27FC236}">
                    <a16:creationId xmlns:a16="http://schemas.microsoft.com/office/drawing/2014/main" id="{FCC2415E-D694-9C6B-1DC4-D33211C8E943}"/>
                  </a:ext>
                </a:extLst>
              </p:cNvPr>
              <p:cNvSpPr txBox="1"/>
              <p:nvPr/>
            </p:nvSpPr>
            <p:spPr>
              <a:xfrm>
                <a:off x="335360" y="6248345"/>
                <a:ext cx="1073884" cy="276999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rtlCol="0">
                <a:spAutoFit/>
              </a:bodyPr>
              <a:lstStyle/>
              <a:p>
                <a:r>
                  <a:rPr lang="en-US" sz="1200" dirty="0" err="1">
                    <a:solidFill>
                      <a:schemeClr val="bg1">
                        <a:lumMod val="75000"/>
                      </a:schemeClr>
                    </a:solidFill>
                  </a:rPr>
                  <a:t>Foto</a:t>
                </a:r>
                <a:r>
                  <a:rPr lang="en-US" sz="1200" dirty="0">
                    <a:solidFill>
                      <a:schemeClr val="bg1">
                        <a:lumMod val="75000"/>
                      </a:schemeClr>
                    </a:solidFill>
                  </a:rPr>
                  <a:t> A. </a:t>
                </a:r>
                <a:r>
                  <a:rPr lang="en-US" sz="1200" dirty="0" err="1">
                    <a:solidFill>
                      <a:schemeClr val="bg1">
                        <a:lumMod val="75000"/>
                      </a:schemeClr>
                    </a:solidFill>
                  </a:rPr>
                  <a:t>Giani</a:t>
                </a:r>
                <a:endParaRPr lang="en-US" sz="1200" dirty="0">
                  <a:solidFill>
                    <a:schemeClr val="bg1">
                      <a:lumMod val="75000"/>
                    </a:schemeClr>
                  </a:solidFill>
                </a:endParaRPr>
              </a:p>
            </p:txBody>
          </p:sp>
        </p:grp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35D7F9DC-4DF5-60B9-4626-060D039E5E12}"/>
                </a:ext>
              </a:extLst>
            </p:cNvPr>
            <p:cNvSpPr txBox="1"/>
            <p:nvPr/>
          </p:nvSpPr>
          <p:spPr>
            <a:xfrm>
              <a:off x="5303912" y="5879185"/>
              <a:ext cx="729687" cy="276999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sz="1200" dirty="0">
                  <a:solidFill>
                    <a:schemeClr val="bg1">
                      <a:lumMod val="65000"/>
                    </a:schemeClr>
                  </a:solidFill>
                </a:rPr>
                <a:t>set2008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86317986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F8A05703-57CA-F36D-95B9-9DCA44F0F7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02D91-B33D-46D7-868A-871BCBF97A6D}" type="slidenum">
              <a:rPr lang="pt-BR" smtClean="0"/>
              <a:pPr/>
              <a:t>27</a:t>
            </a:fld>
            <a:endParaRPr lang="pt-BR"/>
          </a:p>
        </p:txBody>
      </p:sp>
      <p:sp>
        <p:nvSpPr>
          <p:cNvPr id="14" name="Down Arrow 13">
            <a:extLst>
              <a:ext uri="{FF2B5EF4-FFF2-40B4-BE49-F238E27FC236}">
                <a16:creationId xmlns:a16="http://schemas.microsoft.com/office/drawing/2014/main" id="{F9AE53F1-F495-204A-7941-B6B648A7108B}"/>
              </a:ext>
            </a:extLst>
          </p:cNvPr>
          <p:cNvSpPr/>
          <p:nvPr/>
        </p:nvSpPr>
        <p:spPr>
          <a:xfrm>
            <a:off x="10056440" y="1916832"/>
            <a:ext cx="216024" cy="2495880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8FBA24A-B883-A7FC-16E5-BC7EB429E759}"/>
              </a:ext>
            </a:extLst>
          </p:cNvPr>
          <p:cNvSpPr txBox="1"/>
          <p:nvPr/>
        </p:nvSpPr>
        <p:spPr>
          <a:xfrm>
            <a:off x="9646077" y="1052736"/>
            <a:ext cx="1133644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US" dirty="0" err="1"/>
              <a:t>Córregos</a:t>
            </a:r>
            <a:endParaRPr lang="en-US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C8F89B2-B436-018C-9B14-56C3660340B7}"/>
              </a:ext>
            </a:extLst>
          </p:cNvPr>
          <p:cNvSpPr txBox="1"/>
          <p:nvPr/>
        </p:nvSpPr>
        <p:spPr>
          <a:xfrm>
            <a:off x="9617222" y="5157192"/>
            <a:ext cx="1197764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none" rtlCol="0">
            <a:spAutoFit/>
          </a:bodyPr>
          <a:lstStyle/>
          <a:p>
            <a:r>
              <a:rPr lang="en-US" dirty="0" err="1"/>
              <a:t>Barragem</a:t>
            </a:r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5412729-7110-0CEC-D5A6-9B520A923A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07368" y="1070248"/>
            <a:ext cx="2750096" cy="990600"/>
          </a:xfrm>
        </p:spPr>
        <p:txBody>
          <a:bodyPr>
            <a:normAutofit fontScale="90000"/>
          </a:bodyPr>
          <a:lstStyle/>
          <a:p>
            <a:pPr algn="ctr"/>
            <a:r>
              <a:rPr lang="en-US" sz="2500" dirty="0" err="1"/>
              <a:t>Concentração</a:t>
            </a:r>
            <a:r>
              <a:rPr lang="en-US" sz="2500" dirty="0"/>
              <a:t> de </a:t>
            </a:r>
            <a:r>
              <a:rPr lang="en-US" sz="2500" dirty="0" err="1"/>
              <a:t>Fósforo</a:t>
            </a:r>
            <a:r>
              <a:rPr lang="en-US" sz="2500" dirty="0"/>
              <a:t> total </a:t>
            </a:r>
            <a:r>
              <a:rPr lang="en-US" sz="2500" dirty="0" err="1"/>
              <a:t>na</a:t>
            </a:r>
            <a:r>
              <a:rPr lang="en-US" sz="2500" dirty="0"/>
              <a:t> </a:t>
            </a:r>
            <a:r>
              <a:rPr lang="en-US" sz="2500" dirty="0" err="1"/>
              <a:t>Lagoa</a:t>
            </a:r>
            <a:r>
              <a:rPr lang="en-US" sz="2500" dirty="0"/>
              <a:t> da </a:t>
            </a:r>
            <a:r>
              <a:rPr lang="en-US" sz="2500" dirty="0" err="1"/>
              <a:t>Pampulha</a:t>
            </a:r>
            <a:r>
              <a:rPr lang="en-US" sz="2500" dirty="0"/>
              <a:t> (2014-2021)</a:t>
            </a:r>
            <a:endParaRPr lang="en-US" sz="2200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8F5A997-8563-2649-3B2E-D0C121ACE607}"/>
              </a:ext>
            </a:extLst>
          </p:cNvPr>
          <p:cNvSpPr txBox="1"/>
          <p:nvPr/>
        </p:nvSpPr>
        <p:spPr>
          <a:xfrm>
            <a:off x="784367" y="6309320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Dados: Fonte IGAM</a:t>
            </a:r>
          </a:p>
        </p:txBody>
      </p: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5E53C85B-FEE8-66D0-FAC3-124133028639}"/>
              </a:ext>
            </a:extLst>
          </p:cNvPr>
          <p:cNvCxnSpPr/>
          <p:nvPr/>
        </p:nvCxnSpPr>
        <p:spPr>
          <a:xfrm>
            <a:off x="5519936" y="712620"/>
            <a:ext cx="0" cy="5955178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" name="TextBox 5">
            <a:extLst>
              <a:ext uri="{FF2B5EF4-FFF2-40B4-BE49-F238E27FC236}">
                <a16:creationId xmlns:a16="http://schemas.microsoft.com/office/drawing/2014/main" id="{025C8411-A41C-5E8D-28F4-6B54DECCA06C}"/>
              </a:ext>
            </a:extLst>
          </p:cNvPr>
          <p:cNvSpPr txBox="1"/>
          <p:nvPr/>
        </p:nvSpPr>
        <p:spPr>
          <a:xfrm>
            <a:off x="4563208" y="476672"/>
            <a:ext cx="1532792" cy="276999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en-US" sz="1200" dirty="0" err="1">
                <a:solidFill>
                  <a:schemeClr val="accent1">
                    <a:lumMod val="75000"/>
                  </a:schemeClr>
                </a:solidFill>
              </a:rPr>
              <a:t>Inicio</a:t>
            </a:r>
            <a:r>
              <a:rPr lang="en-US" sz="1200" dirty="0">
                <a:solidFill>
                  <a:schemeClr val="accent1">
                    <a:lumMod val="75000"/>
                  </a:schemeClr>
                </a:solidFill>
              </a:rPr>
              <a:t> do </a:t>
            </a:r>
            <a:r>
              <a:rPr lang="en-US" sz="1200" dirty="0" err="1">
                <a:solidFill>
                  <a:schemeClr val="accent1">
                    <a:lumMod val="75000"/>
                  </a:schemeClr>
                </a:solidFill>
              </a:rPr>
              <a:t>tratamento</a:t>
            </a:r>
            <a:endParaRPr lang="en-US" sz="1200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9" name="Straight Arrow Connector 8">
            <a:extLst>
              <a:ext uri="{FF2B5EF4-FFF2-40B4-BE49-F238E27FC236}">
                <a16:creationId xmlns:a16="http://schemas.microsoft.com/office/drawing/2014/main" id="{C89C3CBA-D2A6-CEF2-3C06-63CB0D05062E}"/>
              </a:ext>
            </a:extLst>
          </p:cNvPr>
          <p:cNvCxnSpPr/>
          <p:nvPr/>
        </p:nvCxnSpPr>
        <p:spPr>
          <a:xfrm flipV="1">
            <a:off x="5519936" y="722893"/>
            <a:ext cx="0" cy="32984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0" name="Group 9">
            <a:extLst>
              <a:ext uri="{FF2B5EF4-FFF2-40B4-BE49-F238E27FC236}">
                <a16:creationId xmlns:a16="http://schemas.microsoft.com/office/drawing/2014/main" id="{EBF8CA16-3484-13DD-6864-4B847C4120AC}"/>
              </a:ext>
            </a:extLst>
          </p:cNvPr>
          <p:cNvGrpSpPr/>
          <p:nvPr/>
        </p:nvGrpSpPr>
        <p:grpSpPr>
          <a:xfrm>
            <a:off x="3503712" y="381854"/>
            <a:ext cx="5616616" cy="6476146"/>
            <a:chOff x="3503712" y="381854"/>
            <a:chExt cx="5616616" cy="6476146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A8F29F2E-1640-495C-6BF9-C4C50643337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503712" y="381854"/>
              <a:ext cx="5509430" cy="6476146"/>
            </a:xfrm>
            <a:prstGeom prst="rect">
              <a:avLst/>
            </a:prstGeom>
          </p:spPr>
        </p:pic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A8BBAFE4-2D36-25CA-3A64-6687FC21924E}"/>
                </a:ext>
              </a:extLst>
            </p:cNvPr>
            <p:cNvSpPr txBox="1"/>
            <p:nvPr/>
          </p:nvSpPr>
          <p:spPr>
            <a:xfrm>
              <a:off x="4151803" y="2204864"/>
              <a:ext cx="4968525" cy="276999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sz="1200" dirty="0"/>
                <a:t>2014   ⎸  2015   ⎸  2016  ⎸  2017   ⎸ 2018   ⎸ 2019   ⎸ 2020  ⎸ 2021    ⎸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4152490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A16004D-8CDB-9EA4-0C24-CE0F44FD15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02D91-B33D-46D7-868A-871BCBF97A6D}" type="slidenum">
              <a:rPr lang="pt-BR" smtClean="0"/>
              <a:pPr/>
              <a:t>28</a:t>
            </a:fld>
            <a:endParaRPr lang="pt-BR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44914C6-DCA4-CC00-6B2A-9B521D94F6C3}"/>
              </a:ext>
            </a:extLst>
          </p:cNvPr>
          <p:cNvSpPr txBox="1"/>
          <p:nvPr/>
        </p:nvSpPr>
        <p:spPr>
          <a:xfrm>
            <a:off x="9680040" y="1059246"/>
            <a:ext cx="2104133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/>
              <a:t>Eventos</a:t>
            </a:r>
            <a:r>
              <a:rPr lang="en-US" sz="1400" dirty="0"/>
              <a:t> </a:t>
            </a:r>
            <a:r>
              <a:rPr lang="en-US" sz="1400" dirty="0" err="1"/>
              <a:t>principais</a:t>
            </a:r>
            <a:r>
              <a:rPr lang="en-US" sz="1400" dirty="0"/>
              <a:t> </a:t>
            </a:r>
            <a:r>
              <a:rPr lang="en-US" sz="1400" dirty="0" err="1"/>
              <a:t>em</a:t>
            </a:r>
            <a:r>
              <a:rPr lang="en-US" sz="1400" dirty="0"/>
              <a:t> 2017:</a:t>
            </a:r>
          </a:p>
          <a:p>
            <a:r>
              <a:rPr lang="en-US" sz="1400" dirty="0" err="1"/>
              <a:t>Ruptura</a:t>
            </a:r>
            <a:r>
              <a:rPr lang="en-US" sz="1400" dirty="0"/>
              <a:t> interceptor da COPASA</a:t>
            </a:r>
          </a:p>
          <a:p>
            <a:endParaRPr lang="en-US" sz="14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35A0B0D-CD9E-D0C8-0FC1-505F9CA35F8F}"/>
              </a:ext>
            </a:extLst>
          </p:cNvPr>
          <p:cNvSpPr txBox="1"/>
          <p:nvPr/>
        </p:nvSpPr>
        <p:spPr>
          <a:xfrm>
            <a:off x="9744097" y="2547481"/>
            <a:ext cx="2104133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/>
              <a:t>Eventos</a:t>
            </a:r>
            <a:r>
              <a:rPr lang="en-US" sz="1400" dirty="0"/>
              <a:t> </a:t>
            </a:r>
            <a:r>
              <a:rPr lang="en-US" sz="1400" dirty="0" err="1"/>
              <a:t>principais</a:t>
            </a:r>
            <a:r>
              <a:rPr lang="en-US" sz="1400" dirty="0"/>
              <a:t> </a:t>
            </a:r>
            <a:r>
              <a:rPr lang="en-US" sz="1400" dirty="0" err="1"/>
              <a:t>em</a:t>
            </a:r>
            <a:r>
              <a:rPr lang="en-US" sz="1400" dirty="0"/>
              <a:t> 2019:</a:t>
            </a:r>
          </a:p>
          <a:p>
            <a:r>
              <a:rPr lang="en-US" sz="1400" dirty="0" err="1"/>
              <a:t>Trabalhos</a:t>
            </a:r>
            <a:r>
              <a:rPr lang="en-US" sz="1400" dirty="0"/>
              <a:t> de </a:t>
            </a:r>
            <a:r>
              <a:rPr lang="en-US" sz="1400" dirty="0" err="1"/>
              <a:t>recuperação</a:t>
            </a:r>
            <a:r>
              <a:rPr lang="en-US" sz="1400" dirty="0"/>
              <a:t> </a:t>
            </a:r>
            <a:r>
              <a:rPr lang="en-US" sz="1400" dirty="0" err="1"/>
              <a:t>Sarandi</a:t>
            </a:r>
            <a:r>
              <a:rPr lang="en-US" sz="1400" dirty="0"/>
              <a:t>/</a:t>
            </a:r>
            <a:r>
              <a:rPr lang="en-US" sz="1400" dirty="0" err="1"/>
              <a:t>Ressaca</a:t>
            </a:r>
            <a:endParaRPr lang="en-US" sz="1400" dirty="0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BC13EE0-90BD-DD69-25ED-A11A8A0D50C5}"/>
              </a:ext>
            </a:extLst>
          </p:cNvPr>
          <p:cNvSpPr txBox="1"/>
          <p:nvPr/>
        </p:nvSpPr>
        <p:spPr>
          <a:xfrm>
            <a:off x="9768408" y="4059649"/>
            <a:ext cx="214956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 err="1"/>
              <a:t>Eventos</a:t>
            </a:r>
            <a:r>
              <a:rPr lang="en-US" sz="1400" dirty="0"/>
              <a:t> </a:t>
            </a:r>
            <a:r>
              <a:rPr lang="en-US" sz="1400" dirty="0" err="1"/>
              <a:t>principais</a:t>
            </a:r>
            <a:r>
              <a:rPr lang="en-US" sz="1400" dirty="0"/>
              <a:t> </a:t>
            </a:r>
            <a:r>
              <a:rPr lang="en-US" sz="1400" dirty="0" err="1"/>
              <a:t>em</a:t>
            </a:r>
            <a:r>
              <a:rPr lang="en-US" sz="1400" dirty="0"/>
              <a:t> 2021:</a:t>
            </a:r>
          </a:p>
          <a:p>
            <a:r>
              <a:rPr lang="en-US" sz="1400" dirty="0" err="1"/>
              <a:t>Abertura</a:t>
            </a:r>
            <a:r>
              <a:rPr lang="en-US" sz="1400" dirty="0"/>
              <a:t> das </a:t>
            </a:r>
            <a:r>
              <a:rPr lang="en-US" sz="1400" dirty="0" err="1"/>
              <a:t>comportas</a:t>
            </a:r>
            <a:r>
              <a:rPr lang="en-US" sz="1400" dirty="0"/>
              <a:t> do </a:t>
            </a:r>
            <a:r>
              <a:rPr lang="en-US" sz="1400" dirty="0" err="1"/>
              <a:t>vertedouro</a:t>
            </a:r>
            <a:r>
              <a:rPr lang="en-US" sz="1400" dirty="0"/>
              <a:t> (out/21 a mar/22)</a:t>
            </a:r>
          </a:p>
        </p:txBody>
      </p:sp>
      <p:sp>
        <p:nvSpPr>
          <p:cNvPr id="14" name="Title 1">
            <a:extLst>
              <a:ext uri="{FF2B5EF4-FFF2-40B4-BE49-F238E27FC236}">
                <a16:creationId xmlns:a16="http://schemas.microsoft.com/office/drawing/2014/main" id="{F5802DFC-E94E-CABD-5D64-28E4B480A0D9}"/>
              </a:ext>
            </a:extLst>
          </p:cNvPr>
          <p:cNvSpPr txBox="1">
            <a:spLocks/>
          </p:cNvSpPr>
          <p:nvPr/>
        </p:nvSpPr>
        <p:spPr>
          <a:xfrm>
            <a:off x="335360" y="1214264"/>
            <a:ext cx="2822104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300" dirty="0" err="1"/>
              <a:t>Concentração</a:t>
            </a:r>
            <a:r>
              <a:rPr lang="en-US" sz="2300" dirty="0"/>
              <a:t> de </a:t>
            </a:r>
            <a:r>
              <a:rPr lang="en-US" sz="2300" dirty="0" err="1"/>
              <a:t>Clorofila</a:t>
            </a:r>
            <a:r>
              <a:rPr lang="en-US" sz="2300" dirty="0"/>
              <a:t>-a </a:t>
            </a:r>
            <a:r>
              <a:rPr lang="en-US" sz="2300" dirty="0" err="1"/>
              <a:t>na</a:t>
            </a:r>
            <a:r>
              <a:rPr lang="en-US" sz="2300" dirty="0"/>
              <a:t> </a:t>
            </a:r>
            <a:r>
              <a:rPr lang="en-US" sz="2300" dirty="0" err="1"/>
              <a:t>Lagoa</a:t>
            </a:r>
            <a:r>
              <a:rPr lang="en-US" sz="2300" dirty="0"/>
              <a:t> da </a:t>
            </a:r>
            <a:r>
              <a:rPr lang="en-US" sz="2300" dirty="0" err="1"/>
              <a:t>Pampulha</a:t>
            </a:r>
            <a:r>
              <a:rPr lang="en-US" sz="2300" dirty="0"/>
              <a:t> (2014-2021) </a:t>
            </a:r>
            <a:br>
              <a:rPr lang="en-US" sz="2300" dirty="0"/>
            </a:br>
            <a:endParaRPr lang="en-US" sz="20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A0AAC8F-D2D4-E4F7-F706-22932E880491}"/>
              </a:ext>
            </a:extLst>
          </p:cNvPr>
          <p:cNvSpPr txBox="1"/>
          <p:nvPr/>
        </p:nvSpPr>
        <p:spPr>
          <a:xfrm>
            <a:off x="784367" y="6309320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Dados: Fonte IGAM</a:t>
            </a:r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18A22212-245E-1C9A-EF61-4C51D54A495B}"/>
              </a:ext>
            </a:extLst>
          </p:cNvPr>
          <p:cNvCxnSpPr>
            <a:cxnSpLocks/>
          </p:cNvCxnSpPr>
          <p:nvPr/>
        </p:nvCxnSpPr>
        <p:spPr>
          <a:xfrm>
            <a:off x="5591944" y="692696"/>
            <a:ext cx="0" cy="5760640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TextBox 17">
            <a:extLst>
              <a:ext uri="{FF2B5EF4-FFF2-40B4-BE49-F238E27FC236}">
                <a16:creationId xmlns:a16="http://schemas.microsoft.com/office/drawing/2014/main" id="{BFF671D3-E120-A3C4-2DAC-1BE2D5BA1096}"/>
              </a:ext>
            </a:extLst>
          </p:cNvPr>
          <p:cNvSpPr txBox="1"/>
          <p:nvPr/>
        </p:nvSpPr>
        <p:spPr>
          <a:xfrm>
            <a:off x="4648422" y="476672"/>
            <a:ext cx="1532792" cy="276999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en-US" sz="1200" dirty="0" err="1">
                <a:solidFill>
                  <a:schemeClr val="accent1">
                    <a:lumMod val="75000"/>
                  </a:schemeClr>
                </a:solidFill>
              </a:rPr>
              <a:t>Inicio</a:t>
            </a:r>
            <a:r>
              <a:rPr lang="en-US" sz="1200" dirty="0">
                <a:solidFill>
                  <a:schemeClr val="accent1">
                    <a:lumMod val="75000"/>
                  </a:schemeClr>
                </a:solidFill>
              </a:rPr>
              <a:t> do </a:t>
            </a:r>
            <a:r>
              <a:rPr lang="en-US" sz="1200" dirty="0" err="1">
                <a:solidFill>
                  <a:schemeClr val="accent1">
                    <a:lumMod val="75000"/>
                  </a:schemeClr>
                </a:solidFill>
              </a:rPr>
              <a:t>tratamento</a:t>
            </a:r>
            <a:endParaRPr lang="en-US" sz="1200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EABE43EA-9A71-1AB5-6425-C26E7DB0442C}"/>
              </a:ext>
            </a:extLst>
          </p:cNvPr>
          <p:cNvCxnSpPr/>
          <p:nvPr/>
        </p:nvCxnSpPr>
        <p:spPr>
          <a:xfrm flipV="1">
            <a:off x="5605150" y="722893"/>
            <a:ext cx="0" cy="32984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" name="Group 2">
            <a:extLst>
              <a:ext uri="{FF2B5EF4-FFF2-40B4-BE49-F238E27FC236}">
                <a16:creationId xmlns:a16="http://schemas.microsoft.com/office/drawing/2014/main" id="{DD1AC169-ADBB-4B1B-359C-57EEA69B5764}"/>
              </a:ext>
            </a:extLst>
          </p:cNvPr>
          <p:cNvGrpSpPr/>
          <p:nvPr/>
        </p:nvGrpSpPr>
        <p:grpSpPr>
          <a:xfrm>
            <a:off x="3559360" y="369516"/>
            <a:ext cx="5416940" cy="6488483"/>
            <a:chOff x="3559360" y="369516"/>
            <a:chExt cx="5416940" cy="6488483"/>
          </a:xfrm>
        </p:grpSpPr>
        <p:pic>
          <p:nvPicPr>
            <p:cNvPr id="2" name="Picture 1">
              <a:extLst>
                <a:ext uri="{FF2B5EF4-FFF2-40B4-BE49-F238E27FC236}">
                  <a16:creationId xmlns:a16="http://schemas.microsoft.com/office/drawing/2014/main" id="{0D9623BA-770D-EE4B-3C19-1C2E1DCFE859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559360" y="369516"/>
              <a:ext cx="5344952" cy="6488483"/>
            </a:xfrm>
            <a:prstGeom prst="rect">
              <a:avLst/>
            </a:prstGeom>
          </p:spPr>
        </p:pic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9B5F9531-C48D-4007-6B21-A35D789A3673}"/>
                </a:ext>
              </a:extLst>
            </p:cNvPr>
            <p:cNvSpPr txBox="1"/>
            <p:nvPr/>
          </p:nvSpPr>
          <p:spPr>
            <a:xfrm>
              <a:off x="4223792" y="2204864"/>
              <a:ext cx="4752508" cy="276999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sz="1200" dirty="0"/>
                <a:t>2014   ⎸  2015  ⎸ 2016  ⎸  2017   ⎸ 2018   ⎸ 2019   ⎸ 2020  ⎸ 2021 ⎸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60300978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BE1A75B-75F9-7B07-0392-37A944E666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02D91-B33D-46D7-868A-871BCBF97A6D}" type="slidenum">
              <a:rPr lang="pt-BR" smtClean="0"/>
              <a:pPr/>
              <a:t>29</a:t>
            </a:fld>
            <a:endParaRPr lang="pt-BR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34A6081F-4626-3B8A-B9A7-BC0B78413690}"/>
              </a:ext>
            </a:extLst>
          </p:cNvPr>
          <p:cNvSpPr txBox="1"/>
          <p:nvPr/>
        </p:nvSpPr>
        <p:spPr>
          <a:xfrm>
            <a:off x="784367" y="6309320"/>
            <a:ext cx="1999265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600" dirty="0"/>
              <a:t>Dados: Fonte IGAM</a:t>
            </a:r>
          </a:p>
        </p:txBody>
      </p:sp>
      <p:sp>
        <p:nvSpPr>
          <p:cNvPr id="8" name="Title 1">
            <a:extLst>
              <a:ext uri="{FF2B5EF4-FFF2-40B4-BE49-F238E27FC236}">
                <a16:creationId xmlns:a16="http://schemas.microsoft.com/office/drawing/2014/main" id="{8E102492-7F90-D096-F1B4-DC58ADA7EB17}"/>
              </a:ext>
            </a:extLst>
          </p:cNvPr>
          <p:cNvSpPr txBox="1">
            <a:spLocks/>
          </p:cNvSpPr>
          <p:nvPr/>
        </p:nvSpPr>
        <p:spPr>
          <a:xfrm>
            <a:off x="335360" y="1214264"/>
            <a:ext cx="2822104" cy="9906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defRPr sz="4000" kern="1200" spc="-1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en-US" sz="2300" dirty="0" err="1"/>
              <a:t>Densidade</a:t>
            </a:r>
            <a:r>
              <a:rPr lang="en-US" sz="2300" dirty="0"/>
              <a:t> de </a:t>
            </a:r>
            <a:r>
              <a:rPr lang="en-US" sz="2300" dirty="0" err="1"/>
              <a:t>Cianobactérias</a:t>
            </a:r>
            <a:r>
              <a:rPr lang="en-US" sz="2300" dirty="0"/>
              <a:t> </a:t>
            </a:r>
            <a:r>
              <a:rPr lang="en-US" sz="2300" dirty="0" err="1"/>
              <a:t>na</a:t>
            </a:r>
            <a:r>
              <a:rPr lang="en-US" sz="2300" dirty="0"/>
              <a:t> </a:t>
            </a:r>
            <a:r>
              <a:rPr lang="en-US" sz="2300" dirty="0" err="1"/>
              <a:t>Lagoa</a:t>
            </a:r>
            <a:r>
              <a:rPr lang="en-US" sz="2300" dirty="0"/>
              <a:t> da </a:t>
            </a:r>
            <a:r>
              <a:rPr lang="en-US" sz="2300" dirty="0" err="1"/>
              <a:t>Pampulha</a:t>
            </a:r>
            <a:r>
              <a:rPr lang="en-US" sz="2300" dirty="0"/>
              <a:t> (2014-2021) </a:t>
            </a:r>
            <a:br>
              <a:rPr lang="en-US" sz="2300" dirty="0"/>
            </a:br>
            <a:endParaRPr lang="en-US" sz="2000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BEACA95-DFDE-8F72-01F9-E11B9458C214}"/>
              </a:ext>
            </a:extLst>
          </p:cNvPr>
          <p:cNvCxnSpPr/>
          <p:nvPr/>
        </p:nvCxnSpPr>
        <p:spPr>
          <a:xfrm>
            <a:off x="5735960" y="620688"/>
            <a:ext cx="0" cy="5955178"/>
          </a:xfrm>
          <a:prstGeom prst="line">
            <a:avLst/>
          </a:prstGeom>
          <a:ln>
            <a:solidFill>
              <a:schemeClr val="accent1">
                <a:lumMod val="75000"/>
              </a:schemeClr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Box 12">
            <a:extLst>
              <a:ext uri="{FF2B5EF4-FFF2-40B4-BE49-F238E27FC236}">
                <a16:creationId xmlns:a16="http://schemas.microsoft.com/office/drawing/2014/main" id="{1DA816B6-5BB5-2685-C9C2-65ADB7749531}"/>
              </a:ext>
            </a:extLst>
          </p:cNvPr>
          <p:cNvSpPr txBox="1"/>
          <p:nvPr/>
        </p:nvSpPr>
        <p:spPr>
          <a:xfrm>
            <a:off x="4720430" y="404664"/>
            <a:ext cx="1532792" cy="276999"/>
          </a:xfrm>
          <a:prstGeom prst="rect">
            <a:avLst/>
          </a:prstGeom>
          <a:noFill/>
          <a:ln>
            <a:solidFill>
              <a:schemeClr val="bg1">
                <a:lumMod val="50000"/>
              </a:schemeClr>
            </a:solidFill>
          </a:ln>
        </p:spPr>
        <p:txBody>
          <a:bodyPr wrap="none" rtlCol="0">
            <a:spAutoFit/>
          </a:bodyPr>
          <a:lstStyle/>
          <a:p>
            <a:r>
              <a:rPr lang="en-US" sz="1200" dirty="0" err="1">
                <a:solidFill>
                  <a:schemeClr val="accent1">
                    <a:lumMod val="75000"/>
                  </a:schemeClr>
                </a:solidFill>
              </a:rPr>
              <a:t>Inicio</a:t>
            </a:r>
            <a:r>
              <a:rPr lang="en-US" sz="1200" dirty="0">
                <a:solidFill>
                  <a:schemeClr val="accent1">
                    <a:lumMod val="75000"/>
                  </a:schemeClr>
                </a:solidFill>
              </a:rPr>
              <a:t> do </a:t>
            </a:r>
            <a:r>
              <a:rPr lang="en-US" sz="1200" dirty="0" err="1">
                <a:solidFill>
                  <a:schemeClr val="accent1">
                    <a:lumMod val="75000"/>
                  </a:schemeClr>
                </a:solidFill>
              </a:rPr>
              <a:t>tratamento</a:t>
            </a:r>
            <a:endParaRPr lang="en-US" sz="1200" dirty="0">
              <a:solidFill>
                <a:schemeClr val="accent1">
                  <a:lumMod val="75000"/>
                </a:schemeClr>
              </a:solidFill>
            </a:endParaRPr>
          </a:p>
        </p:txBody>
      </p:sp>
      <p:cxnSp>
        <p:nvCxnSpPr>
          <p:cNvPr id="14" name="Straight Arrow Connector 13">
            <a:extLst>
              <a:ext uri="{FF2B5EF4-FFF2-40B4-BE49-F238E27FC236}">
                <a16:creationId xmlns:a16="http://schemas.microsoft.com/office/drawing/2014/main" id="{2655C20D-7CD7-FDB6-615A-B1FFC13BFC02}"/>
              </a:ext>
            </a:extLst>
          </p:cNvPr>
          <p:cNvCxnSpPr/>
          <p:nvPr/>
        </p:nvCxnSpPr>
        <p:spPr>
          <a:xfrm flipV="1">
            <a:off x="5735960" y="650885"/>
            <a:ext cx="0" cy="329843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1">
            <a:extLst>
              <a:ext uri="{FF2B5EF4-FFF2-40B4-BE49-F238E27FC236}">
                <a16:creationId xmlns:a16="http://schemas.microsoft.com/office/drawing/2014/main" id="{FD67E345-80FC-59F7-3556-652B56F9A349}"/>
              </a:ext>
            </a:extLst>
          </p:cNvPr>
          <p:cNvGrpSpPr/>
          <p:nvPr/>
        </p:nvGrpSpPr>
        <p:grpSpPr>
          <a:xfrm>
            <a:off x="3647727" y="438389"/>
            <a:ext cx="5760614" cy="6446995"/>
            <a:chOff x="3647727" y="438389"/>
            <a:chExt cx="5760614" cy="6446995"/>
          </a:xfrm>
        </p:grpSpPr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FEA48043-73AE-3BBE-3E00-8C9F4731ACE8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3647727" y="438389"/>
              <a:ext cx="5229961" cy="6446995"/>
            </a:xfrm>
            <a:prstGeom prst="rect">
              <a:avLst/>
            </a:prstGeom>
          </p:spPr>
        </p:pic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938F2ADB-FC1F-133B-3B36-F0935C1136F2}"/>
                </a:ext>
              </a:extLst>
            </p:cNvPr>
            <p:cNvSpPr txBox="1"/>
            <p:nvPr/>
          </p:nvSpPr>
          <p:spPr>
            <a:xfrm>
              <a:off x="4439816" y="2204864"/>
              <a:ext cx="4968525" cy="26161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r>
                <a:rPr lang="en-US" sz="1100" dirty="0"/>
                <a:t>2014   ⎸  2015   ⎸  2016  ⎸  2017   ⎸ 2018   ⎸ 2019   ⎸ 2020  ⎸ 2021    ⎸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42057738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045DCF-076E-730F-27AF-127D069609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400" dirty="0" err="1"/>
              <a:t>Efeito</a:t>
            </a:r>
            <a:r>
              <a:rPr lang="en-US" sz="3400" dirty="0"/>
              <a:t> do </a:t>
            </a:r>
            <a:r>
              <a:rPr lang="en-US" sz="3400" dirty="0" err="1"/>
              <a:t>tratamento</a:t>
            </a:r>
            <a:r>
              <a:rPr lang="en-US" sz="3400" dirty="0"/>
              <a:t> do </a:t>
            </a:r>
            <a:r>
              <a:rPr lang="en-US" sz="3400" dirty="0" err="1"/>
              <a:t>Phoslock</a:t>
            </a:r>
            <a:r>
              <a:rPr lang="en-US" sz="3400" dirty="0"/>
              <a:t> (04/16-02/18)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F85DB23-775D-F086-037E-8E2640A52DA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345995" y="1645413"/>
            <a:ext cx="3650105" cy="2400519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4A9A7EC-87C9-2CBE-B083-F5225FA3B3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02D91-B33D-46D7-868A-871BCBF97A6D}" type="slidenum">
              <a:rPr lang="pt-BR" smtClean="0"/>
              <a:pPr/>
              <a:t>30</a:t>
            </a:fld>
            <a:endParaRPr lang="pt-BR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795EAE2-C088-335E-79E8-2B0D7F4A7CD5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25184" y="4235588"/>
            <a:ext cx="3816424" cy="248749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FBDD1B5-D1C2-508A-BF83-761730C0650F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7248128" y="1574164"/>
            <a:ext cx="3816424" cy="243972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5E17D1E-E06A-BF42-985B-822A1765DFC3}"/>
              </a:ext>
            </a:extLst>
          </p:cNvPr>
          <p:cNvSpPr txBox="1"/>
          <p:nvPr/>
        </p:nvSpPr>
        <p:spPr>
          <a:xfrm>
            <a:off x="3751422" y="3974046"/>
            <a:ext cx="326724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>
                <a:solidFill>
                  <a:srgbClr val="0070C0"/>
                </a:solidFill>
              </a:rPr>
              <a:t>2014-2015.    04/16 a 03/17    04/17 a 02/18 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7CC9B5B3-5252-5E82-43A9-4CB0213B5407}"/>
              </a:ext>
            </a:extLst>
          </p:cNvPr>
          <p:cNvSpPr txBox="1"/>
          <p:nvPr/>
        </p:nvSpPr>
        <p:spPr>
          <a:xfrm>
            <a:off x="2418746" y="1774987"/>
            <a:ext cx="103105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>
                <a:solidFill>
                  <a:srgbClr val="0070C0"/>
                </a:solidFill>
              </a:rPr>
              <a:t>Fósforo</a:t>
            </a:r>
            <a:r>
              <a:rPr lang="en-US" dirty="0">
                <a:solidFill>
                  <a:srgbClr val="0070C0"/>
                </a:solidFill>
              </a:rPr>
              <a:t> </a:t>
            </a:r>
          </a:p>
          <a:p>
            <a:pPr algn="ctr"/>
            <a:r>
              <a:rPr lang="en-US" dirty="0">
                <a:solidFill>
                  <a:srgbClr val="0070C0"/>
                </a:solidFill>
              </a:rPr>
              <a:t>total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19F936A7-0263-E58B-F3FB-3B52E2DD9A28}"/>
              </a:ext>
            </a:extLst>
          </p:cNvPr>
          <p:cNvSpPr txBox="1"/>
          <p:nvPr/>
        </p:nvSpPr>
        <p:spPr>
          <a:xfrm>
            <a:off x="3560015" y="5205520"/>
            <a:ext cx="17235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>
                <a:solidFill>
                  <a:srgbClr val="0070C0"/>
                </a:solidFill>
              </a:rPr>
              <a:t>Cianobactérias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5D4238F4-AC3A-70B2-F8C8-181FACF97811}"/>
              </a:ext>
            </a:extLst>
          </p:cNvPr>
          <p:cNvSpPr txBox="1"/>
          <p:nvPr/>
        </p:nvSpPr>
        <p:spPr>
          <a:xfrm>
            <a:off x="10939220" y="1726447"/>
            <a:ext cx="103105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>
                <a:solidFill>
                  <a:srgbClr val="0070C0"/>
                </a:solidFill>
              </a:rPr>
              <a:t>Clorofila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2D69DDD8-2C32-110D-772A-FA0969CCB48A}"/>
              </a:ext>
            </a:extLst>
          </p:cNvPr>
          <p:cNvSpPr txBox="1"/>
          <p:nvPr/>
        </p:nvSpPr>
        <p:spPr>
          <a:xfrm>
            <a:off x="10160000" y="6047601"/>
            <a:ext cx="178606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/>
              <a:t>Barçante</a:t>
            </a:r>
            <a:r>
              <a:rPr lang="en-US" sz="1400" dirty="0"/>
              <a:t> et al. 2020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817C3209-F2BE-B763-F204-9A3075C2B425}"/>
              </a:ext>
            </a:extLst>
          </p:cNvPr>
          <p:cNvSpPr txBox="1"/>
          <p:nvPr/>
        </p:nvSpPr>
        <p:spPr>
          <a:xfrm>
            <a:off x="7752184" y="3949483"/>
            <a:ext cx="326724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>
                <a:solidFill>
                  <a:srgbClr val="0070C0"/>
                </a:solidFill>
              </a:rPr>
              <a:t>2014-2015.    04/16 a 03/17    04/17 a 02/18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EC96F64-DCC9-2DCC-CF08-872A38BAB217}"/>
              </a:ext>
            </a:extLst>
          </p:cNvPr>
          <p:cNvSpPr txBox="1"/>
          <p:nvPr/>
        </p:nvSpPr>
        <p:spPr>
          <a:xfrm>
            <a:off x="387001" y="3657798"/>
            <a:ext cx="2684663" cy="113877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>
                <a:solidFill>
                  <a:srgbClr val="FF0000"/>
                </a:solidFill>
              </a:rPr>
              <a:t>Diferenças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significativas</a:t>
            </a:r>
            <a:r>
              <a:rPr lang="en-US" dirty="0">
                <a:solidFill>
                  <a:srgbClr val="FF0000"/>
                </a:solidFill>
              </a:rPr>
              <a:t> antes e </a:t>
            </a:r>
            <a:r>
              <a:rPr lang="en-US" dirty="0" err="1">
                <a:solidFill>
                  <a:srgbClr val="FF0000"/>
                </a:solidFill>
              </a:rPr>
              <a:t>depois</a:t>
            </a:r>
            <a:r>
              <a:rPr lang="en-US" dirty="0">
                <a:solidFill>
                  <a:srgbClr val="FF0000"/>
                </a:solidFill>
              </a:rPr>
              <a:t> do </a:t>
            </a:r>
            <a:r>
              <a:rPr lang="en-US" dirty="0" err="1">
                <a:solidFill>
                  <a:srgbClr val="FF0000"/>
                </a:solidFill>
              </a:rPr>
              <a:t>tratamento</a:t>
            </a:r>
            <a:r>
              <a:rPr lang="en-US" dirty="0">
                <a:solidFill>
                  <a:srgbClr val="FF0000"/>
                </a:solidFill>
              </a:rPr>
              <a:t> </a:t>
            </a:r>
          </a:p>
          <a:p>
            <a:pPr algn="ctr"/>
            <a:r>
              <a:rPr lang="en-US" sz="1400" dirty="0">
                <a:solidFill>
                  <a:srgbClr val="FF0000"/>
                </a:solidFill>
              </a:rPr>
              <a:t>(ANOVA, p &lt;0.05)</a:t>
            </a:r>
          </a:p>
        </p:txBody>
      </p:sp>
      <p:cxnSp>
        <p:nvCxnSpPr>
          <p:cNvPr id="26" name="Straight Arrow Connector 25">
            <a:extLst>
              <a:ext uri="{FF2B5EF4-FFF2-40B4-BE49-F238E27FC236}">
                <a16:creationId xmlns:a16="http://schemas.microsoft.com/office/drawing/2014/main" id="{8FF132F1-06E3-EE6D-80F2-D56B8ECE3DEB}"/>
              </a:ext>
            </a:extLst>
          </p:cNvPr>
          <p:cNvCxnSpPr>
            <a:cxnSpLocks/>
          </p:cNvCxnSpPr>
          <p:nvPr/>
        </p:nvCxnSpPr>
        <p:spPr>
          <a:xfrm>
            <a:off x="4921390" y="1816683"/>
            <a:ext cx="1174610" cy="55819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Arrow Connector 26">
            <a:extLst>
              <a:ext uri="{FF2B5EF4-FFF2-40B4-BE49-F238E27FC236}">
                <a16:creationId xmlns:a16="http://schemas.microsoft.com/office/drawing/2014/main" id="{205352A4-D287-792D-38B9-9701815B11BD}"/>
              </a:ext>
            </a:extLst>
          </p:cNvPr>
          <p:cNvCxnSpPr/>
          <p:nvPr/>
        </p:nvCxnSpPr>
        <p:spPr>
          <a:xfrm>
            <a:off x="9041608" y="1844824"/>
            <a:ext cx="1008112" cy="432048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Arrow Connector 20">
            <a:extLst>
              <a:ext uri="{FF2B5EF4-FFF2-40B4-BE49-F238E27FC236}">
                <a16:creationId xmlns:a16="http://schemas.microsoft.com/office/drawing/2014/main" id="{A556D2B6-4EFD-7DDD-771D-9869D1D0BD76}"/>
              </a:ext>
            </a:extLst>
          </p:cNvPr>
          <p:cNvCxnSpPr>
            <a:cxnSpLocks/>
          </p:cNvCxnSpPr>
          <p:nvPr/>
        </p:nvCxnSpPr>
        <p:spPr>
          <a:xfrm>
            <a:off x="6816080" y="4488024"/>
            <a:ext cx="792088" cy="369921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54231467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230489-D996-C540-4BD0-C2FB87E2F9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400" dirty="0" err="1"/>
              <a:t>Efeito</a:t>
            </a:r>
            <a:r>
              <a:rPr lang="en-US" sz="3400" dirty="0"/>
              <a:t> do </a:t>
            </a:r>
            <a:r>
              <a:rPr lang="en-US" sz="3400" dirty="0" err="1"/>
              <a:t>tratamento</a:t>
            </a:r>
            <a:r>
              <a:rPr lang="en-US" sz="3400" dirty="0"/>
              <a:t> do </a:t>
            </a:r>
            <a:r>
              <a:rPr lang="en-US" sz="3400" dirty="0" err="1"/>
              <a:t>Phoslock</a:t>
            </a:r>
            <a:r>
              <a:rPr lang="en-US" sz="3400" dirty="0"/>
              <a:t> (04/16-02/18)</a:t>
            </a:r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1F38C93-FB7B-47FD-01DF-6AFB0031FB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271464" y="1889650"/>
            <a:ext cx="8204700" cy="4084893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D69F0DF-A76A-A332-8EF1-3356612BD5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02D91-B33D-46D7-868A-871BCBF97A6D}" type="slidenum">
              <a:rPr lang="pt-BR" smtClean="0"/>
              <a:pPr/>
              <a:t>31</a:t>
            </a:fld>
            <a:endParaRPr lang="pt-BR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286B7F10-28D7-1D68-2380-6941B8EBE125}"/>
              </a:ext>
            </a:extLst>
          </p:cNvPr>
          <p:cNvSpPr txBox="1"/>
          <p:nvPr/>
        </p:nvSpPr>
        <p:spPr>
          <a:xfrm>
            <a:off x="407368" y="3264813"/>
            <a:ext cx="14414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>
                <a:solidFill>
                  <a:srgbClr val="0070C0"/>
                </a:solidFill>
              </a:rPr>
              <a:t>Fitoplâncton</a:t>
            </a:r>
            <a:endParaRPr lang="en-US" dirty="0">
              <a:solidFill>
                <a:srgbClr val="0070C0"/>
              </a:solidFill>
            </a:endParaRP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9718FE77-5FDF-AEE3-B111-D629A3EE41E8}"/>
              </a:ext>
            </a:extLst>
          </p:cNvPr>
          <p:cNvSpPr txBox="1"/>
          <p:nvPr/>
        </p:nvSpPr>
        <p:spPr>
          <a:xfrm>
            <a:off x="9768408" y="6021288"/>
            <a:ext cx="178606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400" dirty="0" err="1"/>
              <a:t>Barçante</a:t>
            </a:r>
            <a:r>
              <a:rPr lang="en-US" sz="1400" dirty="0"/>
              <a:t> et al. 2020</a:t>
            </a:r>
          </a:p>
        </p:txBody>
      </p:sp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1B51EE08-2430-BC94-E258-F318FFB47139}"/>
              </a:ext>
            </a:extLst>
          </p:cNvPr>
          <p:cNvCxnSpPr>
            <a:cxnSpLocks/>
          </p:cNvCxnSpPr>
          <p:nvPr/>
        </p:nvCxnSpPr>
        <p:spPr>
          <a:xfrm flipH="1">
            <a:off x="7752184" y="2420888"/>
            <a:ext cx="1872208" cy="1351756"/>
          </a:xfrm>
          <a:prstGeom prst="straightConnector1">
            <a:avLst/>
          </a:prstGeom>
          <a:ln w="31750">
            <a:solidFill>
              <a:srgbClr val="FF0000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TextBox 8">
            <a:extLst>
              <a:ext uri="{FF2B5EF4-FFF2-40B4-BE49-F238E27FC236}">
                <a16:creationId xmlns:a16="http://schemas.microsoft.com/office/drawing/2014/main" id="{5FAE07DC-6155-B23A-E6EA-EB20A0D8619C}"/>
              </a:ext>
            </a:extLst>
          </p:cNvPr>
          <p:cNvSpPr txBox="1"/>
          <p:nvPr/>
        </p:nvSpPr>
        <p:spPr>
          <a:xfrm>
            <a:off x="9707962" y="2008541"/>
            <a:ext cx="1919536" cy="2585323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>
                <a:solidFill>
                  <a:srgbClr val="FF0000"/>
                </a:solidFill>
              </a:rPr>
              <a:t>Aumento</a:t>
            </a:r>
            <a:r>
              <a:rPr lang="en-US" dirty="0">
                <a:solidFill>
                  <a:srgbClr val="FF0000"/>
                </a:solidFill>
              </a:rPr>
              <a:t> da </a:t>
            </a:r>
            <a:r>
              <a:rPr lang="en-US" dirty="0" err="1">
                <a:solidFill>
                  <a:srgbClr val="FF0000"/>
                </a:solidFill>
              </a:rPr>
              <a:t>diversidade</a:t>
            </a:r>
            <a:r>
              <a:rPr lang="en-US" dirty="0">
                <a:solidFill>
                  <a:srgbClr val="FF0000"/>
                </a:solidFill>
              </a:rPr>
              <a:t> de </a:t>
            </a:r>
            <a:r>
              <a:rPr lang="en-US" dirty="0" err="1">
                <a:solidFill>
                  <a:srgbClr val="FF0000"/>
                </a:solidFill>
              </a:rPr>
              <a:t>espécies</a:t>
            </a:r>
            <a:r>
              <a:rPr lang="en-US" dirty="0">
                <a:solidFill>
                  <a:srgbClr val="FF0000"/>
                </a:solidFill>
              </a:rPr>
              <a:t>:</a:t>
            </a:r>
          </a:p>
          <a:p>
            <a:pPr algn="ctr"/>
            <a:r>
              <a:rPr lang="en-US" dirty="0">
                <a:solidFill>
                  <a:srgbClr val="FF0000"/>
                </a:solidFill>
              </a:rPr>
              <a:t>-</a:t>
            </a:r>
            <a:r>
              <a:rPr lang="en-US" dirty="0" err="1">
                <a:solidFill>
                  <a:srgbClr val="FF0000"/>
                </a:solidFill>
              </a:rPr>
              <a:t>recuperação</a:t>
            </a:r>
            <a:r>
              <a:rPr lang="en-US" dirty="0">
                <a:solidFill>
                  <a:srgbClr val="FF0000"/>
                </a:solidFill>
              </a:rPr>
              <a:t> do </a:t>
            </a:r>
            <a:r>
              <a:rPr lang="en-US" dirty="0" err="1">
                <a:solidFill>
                  <a:srgbClr val="FF0000"/>
                </a:solidFill>
              </a:rPr>
              <a:t>sistema</a:t>
            </a:r>
            <a:endParaRPr lang="en-US" dirty="0">
              <a:solidFill>
                <a:srgbClr val="FF0000"/>
              </a:solidFill>
            </a:endParaRPr>
          </a:p>
          <a:p>
            <a:pPr algn="ctr"/>
            <a:r>
              <a:rPr lang="en-US" dirty="0">
                <a:solidFill>
                  <a:srgbClr val="FF0000"/>
                </a:solidFill>
              </a:rPr>
              <a:t>-</a:t>
            </a:r>
            <a:r>
              <a:rPr lang="en-US" dirty="0" err="1">
                <a:solidFill>
                  <a:srgbClr val="FF0000"/>
                </a:solidFill>
              </a:rPr>
              <a:t>aumento</a:t>
            </a:r>
            <a:r>
              <a:rPr lang="en-US" dirty="0">
                <a:solidFill>
                  <a:srgbClr val="FF0000"/>
                </a:solidFill>
              </a:rPr>
              <a:t> da </a:t>
            </a:r>
            <a:r>
              <a:rPr lang="en-US" dirty="0" err="1">
                <a:solidFill>
                  <a:srgbClr val="FF0000"/>
                </a:solidFill>
              </a:rPr>
              <a:t>funcionalidade</a:t>
            </a:r>
            <a:endParaRPr lang="en-US" dirty="0">
              <a:solidFill>
                <a:srgbClr val="FF0000"/>
              </a:solidFill>
            </a:endParaRPr>
          </a:p>
          <a:p>
            <a:pPr algn="ctr"/>
            <a:r>
              <a:rPr lang="en-US" dirty="0">
                <a:solidFill>
                  <a:srgbClr val="FF0000"/>
                </a:solidFill>
              </a:rPr>
              <a:t>- </a:t>
            </a:r>
            <a:r>
              <a:rPr lang="en-US" dirty="0" err="1">
                <a:solidFill>
                  <a:srgbClr val="FF0000"/>
                </a:solidFill>
              </a:rPr>
              <a:t>cadeia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trófica</a:t>
            </a:r>
            <a:endParaRPr lang="en-US" dirty="0">
              <a:solidFill>
                <a:srgbClr val="FF0000"/>
              </a:solidFill>
            </a:endParaRPr>
          </a:p>
          <a:p>
            <a:pPr algn="ctr"/>
            <a:endParaRPr lang="en-US" dirty="0">
              <a:solidFill>
                <a:srgbClr val="FF0000"/>
              </a:solidFill>
            </a:endParaRP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48EA0C4B-BF3B-E56B-09B8-CACA6EE66AEF}"/>
              </a:ext>
            </a:extLst>
          </p:cNvPr>
          <p:cNvCxnSpPr>
            <a:cxnSpLocks/>
          </p:cNvCxnSpPr>
          <p:nvPr/>
        </p:nvCxnSpPr>
        <p:spPr>
          <a:xfrm>
            <a:off x="2567608" y="1709928"/>
            <a:ext cx="1275662" cy="2753337"/>
          </a:xfrm>
          <a:prstGeom prst="straightConnector1">
            <a:avLst/>
          </a:prstGeom>
          <a:ln w="31750">
            <a:solidFill>
              <a:srgbClr val="FF0000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06720776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32DF19E-1029-1D0A-6E7B-67F904DFFC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400" dirty="0" err="1"/>
              <a:t>Relação</a:t>
            </a:r>
            <a:r>
              <a:rPr lang="en-US" sz="3400" dirty="0"/>
              <a:t> </a:t>
            </a:r>
            <a:r>
              <a:rPr lang="en-US" sz="3400" dirty="0" err="1"/>
              <a:t>fósforo</a:t>
            </a:r>
            <a:r>
              <a:rPr lang="en-US" sz="3400" dirty="0"/>
              <a:t> total x </a:t>
            </a:r>
            <a:r>
              <a:rPr lang="en-US" sz="3400" dirty="0" err="1"/>
              <a:t>cianobactérias</a:t>
            </a:r>
            <a:endParaRPr lang="en-US" sz="3400" dirty="0"/>
          </a:p>
        </p:txBody>
      </p:sp>
      <p:pic>
        <p:nvPicPr>
          <p:cNvPr id="5" name="Content Placeholder 4">
            <a:extLst>
              <a:ext uri="{FF2B5EF4-FFF2-40B4-BE49-F238E27FC236}">
                <a16:creationId xmlns:a16="http://schemas.microsoft.com/office/drawing/2014/main" id="{F2770EA1-6E9C-619A-FF96-9737725DEF2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479376" y="1997171"/>
            <a:ext cx="3888432" cy="3274906"/>
          </a:xfrm>
          <a:prstGeom prst="rect">
            <a:avLst/>
          </a:prstGeo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2CB1F96-1437-BFBF-FAC3-F20788B299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02D91-B33D-46D7-868A-871BCBF97A6D}" type="slidenum">
              <a:rPr lang="pt-BR" smtClean="0"/>
              <a:pPr/>
              <a:t>32</a:t>
            </a:fld>
            <a:endParaRPr lang="pt-BR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49F49869-DD14-C582-405A-39D1769CC309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6168871" y="1655724"/>
            <a:ext cx="6006741" cy="3577928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97EF4F5-F2A1-2F3B-4217-09988912A40E}"/>
              </a:ext>
            </a:extLst>
          </p:cNvPr>
          <p:cNvSpPr txBox="1"/>
          <p:nvPr/>
        </p:nvSpPr>
        <p:spPr>
          <a:xfrm>
            <a:off x="1647199" y="5315299"/>
            <a:ext cx="212962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>
                <a:solidFill>
                  <a:srgbClr val="0070C0"/>
                </a:solidFill>
              </a:rPr>
              <a:t>Periodo</a:t>
            </a:r>
            <a:r>
              <a:rPr lang="en-US" dirty="0">
                <a:solidFill>
                  <a:srgbClr val="0070C0"/>
                </a:solidFill>
              </a:rPr>
              <a:t> 1996-2011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4F6CEE5B-3DF4-3A89-53F6-DF34539F6742}"/>
              </a:ext>
            </a:extLst>
          </p:cNvPr>
          <p:cNvSpPr txBox="1"/>
          <p:nvPr/>
        </p:nvSpPr>
        <p:spPr>
          <a:xfrm>
            <a:off x="8308385" y="5130633"/>
            <a:ext cx="228780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>
                <a:solidFill>
                  <a:srgbClr val="0070C0"/>
                </a:solidFill>
              </a:rPr>
              <a:t>Período</a:t>
            </a:r>
            <a:r>
              <a:rPr lang="en-US" dirty="0">
                <a:solidFill>
                  <a:srgbClr val="0070C0"/>
                </a:solidFill>
              </a:rPr>
              <a:t> 2016 - 2021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F2858F8-1BB6-7952-5BE0-C165D7E3B76E}"/>
              </a:ext>
            </a:extLst>
          </p:cNvPr>
          <p:cNvSpPr txBox="1"/>
          <p:nvPr/>
        </p:nvSpPr>
        <p:spPr>
          <a:xfrm>
            <a:off x="61341" y="6047601"/>
            <a:ext cx="159050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Figueredo et al 2016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DAE5D24-6A5B-169A-C958-28BF53626ED9}"/>
              </a:ext>
            </a:extLst>
          </p:cNvPr>
          <p:cNvSpPr txBox="1"/>
          <p:nvPr/>
        </p:nvSpPr>
        <p:spPr>
          <a:xfrm>
            <a:off x="10136163" y="5917898"/>
            <a:ext cx="2053767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 err="1"/>
              <a:t>Relatório</a:t>
            </a:r>
            <a:r>
              <a:rPr lang="en-US" sz="1200" dirty="0"/>
              <a:t> 2022 FCO-UFMG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18E09B2-D58A-7C23-09B0-7E70BE452EA5}"/>
              </a:ext>
            </a:extLst>
          </p:cNvPr>
          <p:cNvSpPr txBox="1"/>
          <p:nvPr/>
        </p:nvSpPr>
        <p:spPr>
          <a:xfrm>
            <a:off x="4606596" y="5277224"/>
            <a:ext cx="2713539" cy="923330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 err="1">
                <a:solidFill>
                  <a:srgbClr val="FF0000"/>
                </a:solidFill>
              </a:rPr>
              <a:t>Menor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relação</a:t>
            </a:r>
            <a:r>
              <a:rPr lang="en-US" dirty="0">
                <a:solidFill>
                  <a:srgbClr val="FF0000"/>
                </a:solidFill>
              </a:rPr>
              <a:t> entre </a:t>
            </a:r>
            <a:r>
              <a:rPr lang="en-US" dirty="0" err="1">
                <a:solidFill>
                  <a:srgbClr val="FF0000"/>
                </a:solidFill>
              </a:rPr>
              <a:t>fósforo</a:t>
            </a:r>
            <a:r>
              <a:rPr lang="en-US" dirty="0">
                <a:solidFill>
                  <a:srgbClr val="FF0000"/>
                </a:solidFill>
              </a:rPr>
              <a:t> e </a:t>
            </a:r>
            <a:r>
              <a:rPr lang="en-US" dirty="0" err="1">
                <a:solidFill>
                  <a:srgbClr val="FF0000"/>
                </a:solidFill>
              </a:rPr>
              <a:t>cianobactérias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depois</a:t>
            </a:r>
            <a:r>
              <a:rPr lang="en-US" dirty="0">
                <a:solidFill>
                  <a:srgbClr val="FF0000"/>
                </a:solidFill>
              </a:rPr>
              <a:t> do </a:t>
            </a:r>
            <a:r>
              <a:rPr lang="en-US" dirty="0" err="1">
                <a:solidFill>
                  <a:srgbClr val="FF0000"/>
                </a:solidFill>
              </a:rPr>
              <a:t>tratamento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4447215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B26C9B-85A3-106A-F82D-6B4C3436E1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400" dirty="0" err="1"/>
              <a:t>Efeito</a:t>
            </a:r>
            <a:r>
              <a:rPr lang="en-US" sz="3400" dirty="0"/>
              <a:t> do </a:t>
            </a:r>
            <a:r>
              <a:rPr lang="en-US" sz="3400" dirty="0" err="1"/>
              <a:t>Phoslock</a:t>
            </a:r>
            <a:r>
              <a:rPr lang="en-US" sz="3400" dirty="0"/>
              <a:t> no </a:t>
            </a:r>
            <a:r>
              <a:rPr lang="en-US" sz="3400" dirty="0" err="1"/>
              <a:t>sedimento</a:t>
            </a:r>
            <a:endParaRPr lang="en-US" sz="3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54C453F-BA43-E199-D0CB-0C06C72C80B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02D91-B33D-46D7-868A-871BCBF97A6D}" type="slidenum">
              <a:rPr lang="pt-BR" smtClean="0"/>
              <a:pPr/>
              <a:t>33</a:t>
            </a:fld>
            <a:endParaRPr lang="pt-BR"/>
          </a:p>
        </p:txBody>
      </p:sp>
      <p:pic>
        <p:nvPicPr>
          <p:cNvPr id="5" name="Picture 2" descr="Resultado de imagem para phoslock">
            <a:extLst>
              <a:ext uri="{FF2B5EF4-FFF2-40B4-BE49-F238E27FC236}">
                <a16:creationId xmlns:a16="http://schemas.microsoft.com/office/drawing/2014/main" id="{56846D0F-1BBD-0CC3-7158-9F76A1BFFC9A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39616" y="1923378"/>
            <a:ext cx="6867290" cy="3953894"/>
          </a:xfrm>
          <a:prstGeom prst="rect">
            <a:avLst/>
          </a:prstGeom>
          <a:noFill/>
        </p:spPr>
      </p:pic>
      <p:sp>
        <p:nvSpPr>
          <p:cNvPr id="6" name="Retângulo 8">
            <a:extLst>
              <a:ext uri="{FF2B5EF4-FFF2-40B4-BE49-F238E27FC236}">
                <a16:creationId xmlns:a16="http://schemas.microsoft.com/office/drawing/2014/main" id="{56A73F9B-AA7F-5591-6567-39914F2A76F5}"/>
              </a:ext>
            </a:extLst>
          </p:cNvPr>
          <p:cNvSpPr/>
          <p:nvPr/>
        </p:nvSpPr>
        <p:spPr>
          <a:xfrm>
            <a:off x="9768408" y="6313184"/>
            <a:ext cx="150874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1200" dirty="0"/>
              <a:t>http://</a:t>
            </a:r>
            <a:r>
              <a:rPr lang="pt-BR" sz="1200" dirty="0" err="1"/>
              <a:t>phoslock.com</a:t>
            </a:r>
            <a:endParaRPr lang="pt-BR" sz="1200" dirty="0"/>
          </a:p>
        </p:txBody>
      </p:sp>
      <p:cxnSp>
        <p:nvCxnSpPr>
          <p:cNvPr id="29" name="Straight Arrow Connector 28">
            <a:extLst>
              <a:ext uri="{FF2B5EF4-FFF2-40B4-BE49-F238E27FC236}">
                <a16:creationId xmlns:a16="http://schemas.microsoft.com/office/drawing/2014/main" id="{DD45DDD0-78B9-E642-0B42-251A71BA3EAA}"/>
              </a:ext>
            </a:extLst>
          </p:cNvPr>
          <p:cNvCxnSpPr/>
          <p:nvPr/>
        </p:nvCxnSpPr>
        <p:spPr>
          <a:xfrm flipV="1">
            <a:off x="4511824" y="4365104"/>
            <a:ext cx="0" cy="522206"/>
          </a:xfrm>
          <a:prstGeom prst="straightConnector1">
            <a:avLst/>
          </a:prstGeom>
          <a:ln w="50800"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Arrow Connector 29">
            <a:extLst>
              <a:ext uri="{FF2B5EF4-FFF2-40B4-BE49-F238E27FC236}">
                <a16:creationId xmlns:a16="http://schemas.microsoft.com/office/drawing/2014/main" id="{0CBBD6E9-D9E3-4058-3EE6-D12B97508F60}"/>
              </a:ext>
            </a:extLst>
          </p:cNvPr>
          <p:cNvCxnSpPr/>
          <p:nvPr/>
        </p:nvCxnSpPr>
        <p:spPr>
          <a:xfrm flipV="1">
            <a:off x="3719736" y="4365104"/>
            <a:ext cx="0" cy="522206"/>
          </a:xfrm>
          <a:prstGeom prst="straightConnector1">
            <a:avLst/>
          </a:prstGeom>
          <a:ln w="50800"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Arrow Connector 30">
            <a:extLst>
              <a:ext uri="{FF2B5EF4-FFF2-40B4-BE49-F238E27FC236}">
                <a16:creationId xmlns:a16="http://schemas.microsoft.com/office/drawing/2014/main" id="{633A49D9-3767-1C4E-DAE5-730F50D8C609}"/>
              </a:ext>
            </a:extLst>
          </p:cNvPr>
          <p:cNvCxnSpPr/>
          <p:nvPr/>
        </p:nvCxnSpPr>
        <p:spPr>
          <a:xfrm flipV="1">
            <a:off x="3071664" y="4365104"/>
            <a:ext cx="0" cy="522206"/>
          </a:xfrm>
          <a:prstGeom prst="straightConnector1">
            <a:avLst/>
          </a:prstGeom>
          <a:ln w="50800">
            <a:solidFill>
              <a:schemeClr val="tx2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6" name="Group 35">
            <a:extLst>
              <a:ext uri="{FF2B5EF4-FFF2-40B4-BE49-F238E27FC236}">
                <a16:creationId xmlns:a16="http://schemas.microsoft.com/office/drawing/2014/main" id="{7BDB41B4-B812-8C96-D264-10F481C5F496}"/>
              </a:ext>
            </a:extLst>
          </p:cNvPr>
          <p:cNvGrpSpPr/>
          <p:nvPr/>
        </p:nvGrpSpPr>
        <p:grpSpPr>
          <a:xfrm>
            <a:off x="191345" y="2022204"/>
            <a:ext cx="11869276" cy="4534715"/>
            <a:chOff x="191345" y="2022204"/>
            <a:chExt cx="11869276" cy="4534715"/>
          </a:xfrm>
        </p:grpSpPr>
        <p:sp>
          <p:nvSpPr>
            <p:cNvPr id="15" name="Freeform 14">
              <a:extLst>
                <a:ext uri="{FF2B5EF4-FFF2-40B4-BE49-F238E27FC236}">
                  <a16:creationId xmlns:a16="http://schemas.microsoft.com/office/drawing/2014/main" id="{12D210EF-6C15-640D-67E8-5DCC8E3DF47B}"/>
                </a:ext>
              </a:extLst>
            </p:cNvPr>
            <p:cNvSpPr/>
            <p:nvPr/>
          </p:nvSpPr>
          <p:spPr>
            <a:xfrm>
              <a:off x="191345" y="2132563"/>
              <a:ext cx="2473028" cy="2754747"/>
            </a:xfrm>
            <a:custGeom>
              <a:avLst/>
              <a:gdLst>
                <a:gd name="connsiteX0" fmla="*/ 2364827 w 2364827"/>
                <a:gd name="connsiteY0" fmla="*/ 2668957 h 2668957"/>
                <a:gd name="connsiteX1" fmla="*/ 819807 w 2364827"/>
                <a:gd name="connsiteY1" fmla="*/ 146475 h 2668957"/>
                <a:gd name="connsiteX2" fmla="*/ 141889 w 2364827"/>
                <a:gd name="connsiteY2" fmla="*/ 304130 h 2668957"/>
                <a:gd name="connsiteX3" fmla="*/ 0 w 2364827"/>
                <a:gd name="connsiteY3" fmla="*/ 319895 h 26689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364827" h="2668957">
                  <a:moveTo>
                    <a:pt x="2364827" y="2668957"/>
                  </a:moveTo>
                  <a:cubicBezTo>
                    <a:pt x="1777562" y="1604785"/>
                    <a:pt x="1190297" y="540613"/>
                    <a:pt x="819807" y="146475"/>
                  </a:cubicBezTo>
                  <a:cubicBezTo>
                    <a:pt x="449317" y="-247663"/>
                    <a:pt x="278523" y="275227"/>
                    <a:pt x="141889" y="304130"/>
                  </a:cubicBezTo>
                  <a:cubicBezTo>
                    <a:pt x="5255" y="333033"/>
                    <a:pt x="2627" y="326464"/>
                    <a:pt x="0" y="319895"/>
                  </a:cubicBezTo>
                </a:path>
              </a:pathLst>
            </a:cu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6" name="Freeform 15">
              <a:extLst>
                <a:ext uri="{FF2B5EF4-FFF2-40B4-BE49-F238E27FC236}">
                  <a16:creationId xmlns:a16="http://schemas.microsoft.com/office/drawing/2014/main" id="{6BD36294-5833-9A53-222B-D1F4BFF0C95A}"/>
                </a:ext>
              </a:extLst>
            </p:cNvPr>
            <p:cNvSpPr/>
            <p:nvPr/>
          </p:nvSpPr>
          <p:spPr>
            <a:xfrm>
              <a:off x="9490841" y="2022204"/>
              <a:ext cx="2569780" cy="2754748"/>
            </a:xfrm>
            <a:custGeom>
              <a:avLst/>
              <a:gdLst>
                <a:gd name="connsiteX0" fmla="*/ 0 w 2569780"/>
                <a:gd name="connsiteY0" fmla="*/ 2754748 h 2754748"/>
                <a:gd name="connsiteX1" fmla="*/ 1876097 w 2569780"/>
                <a:gd name="connsiteY1" fmla="*/ 169203 h 2754748"/>
                <a:gd name="connsiteX2" fmla="*/ 2270235 w 2569780"/>
                <a:gd name="connsiteY2" fmla="*/ 248030 h 2754748"/>
                <a:gd name="connsiteX3" fmla="*/ 2569780 w 2569780"/>
                <a:gd name="connsiteY3" fmla="*/ 232265 h 275474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2569780" h="2754748">
                  <a:moveTo>
                    <a:pt x="0" y="2754748"/>
                  </a:moveTo>
                  <a:cubicBezTo>
                    <a:pt x="748862" y="1670868"/>
                    <a:pt x="1497725" y="586989"/>
                    <a:pt x="1876097" y="169203"/>
                  </a:cubicBezTo>
                  <a:cubicBezTo>
                    <a:pt x="2254469" y="-248583"/>
                    <a:pt x="2154621" y="237520"/>
                    <a:pt x="2270235" y="248030"/>
                  </a:cubicBezTo>
                  <a:cubicBezTo>
                    <a:pt x="2385849" y="258540"/>
                    <a:pt x="2477814" y="245402"/>
                    <a:pt x="2569780" y="232265"/>
                  </a:cubicBezTo>
                </a:path>
              </a:pathLst>
            </a:custGeom>
            <a:noFill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cxnSp>
          <p:nvCxnSpPr>
            <p:cNvPr id="21" name="Straight Connector 20">
              <a:extLst>
                <a:ext uri="{FF2B5EF4-FFF2-40B4-BE49-F238E27FC236}">
                  <a16:creationId xmlns:a16="http://schemas.microsoft.com/office/drawing/2014/main" id="{3BD5B46C-446E-BF03-EA38-0F4E68852344}"/>
                </a:ext>
              </a:extLst>
            </p:cNvPr>
            <p:cNvCxnSpPr>
              <a:cxnSpLocks/>
            </p:cNvCxnSpPr>
            <p:nvPr/>
          </p:nvCxnSpPr>
          <p:spPr>
            <a:xfrm>
              <a:off x="1343472" y="2564904"/>
              <a:ext cx="1320900" cy="0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>
              <a:extLst>
                <a:ext uri="{FF2B5EF4-FFF2-40B4-BE49-F238E27FC236}">
                  <a16:creationId xmlns:a16="http://schemas.microsoft.com/office/drawing/2014/main" id="{3BD35661-E8D3-7F5D-046F-68BE505264ED}"/>
                </a:ext>
              </a:extLst>
            </p:cNvPr>
            <p:cNvCxnSpPr>
              <a:cxnSpLocks/>
            </p:cNvCxnSpPr>
            <p:nvPr/>
          </p:nvCxnSpPr>
          <p:spPr>
            <a:xfrm>
              <a:off x="9490841" y="2636912"/>
              <a:ext cx="1429695" cy="0"/>
            </a:xfrm>
            <a:prstGeom prst="line">
              <a:avLst/>
            </a:prstGeom>
            <a:ln w="19050">
              <a:solidFill>
                <a:srgbClr val="00B0F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CA52C98E-6A42-C5FA-BA87-C1432247DE18}"/>
                </a:ext>
              </a:extLst>
            </p:cNvPr>
            <p:cNvSpPr txBox="1"/>
            <p:nvPr/>
          </p:nvSpPr>
          <p:spPr>
            <a:xfrm>
              <a:off x="4007768" y="6187587"/>
              <a:ext cx="4339650" cy="369332"/>
            </a:xfrm>
            <a:prstGeom prst="rect">
              <a:avLst/>
            </a:prstGeom>
            <a:noFill/>
            <a:ln>
              <a:solidFill>
                <a:srgbClr val="008E40"/>
              </a:solidFill>
            </a:ln>
          </p:spPr>
          <p:txBody>
            <a:bodyPr wrap="none" rtlCol="0">
              <a:spAutoFit/>
            </a:bodyPr>
            <a:lstStyle/>
            <a:p>
              <a:r>
                <a:rPr lang="pt-BR" dirty="0">
                  <a:solidFill>
                    <a:schemeClr val="accent1">
                      <a:lumMod val="75000"/>
                    </a:schemeClr>
                  </a:solidFill>
                </a:rPr>
                <a:t>Argila bentonita modificada com lantânio</a:t>
              </a:r>
              <a:endParaRPr lang="en-US" dirty="0">
                <a:solidFill>
                  <a:schemeClr val="accent1">
                    <a:lumMod val="75000"/>
                  </a:schemeClr>
                </a:solidFill>
              </a:endParaRPr>
            </a:p>
          </p:txBody>
        </p:sp>
        <p:cxnSp>
          <p:nvCxnSpPr>
            <p:cNvPr id="34" name="Straight Arrow Connector 33">
              <a:extLst>
                <a:ext uri="{FF2B5EF4-FFF2-40B4-BE49-F238E27FC236}">
                  <a16:creationId xmlns:a16="http://schemas.microsoft.com/office/drawing/2014/main" id="{0F3E5247-8078-F969-8825-4FDF5422C373}"/>
                </a:ext>
              </a:extLst>
            </p:cNvPr>
            <p:cNvCxnSpPr>
              <a:cxnSpLocks/>
              <a:endCxn id="32" idx="0"/>
            </p:cNvCxnSpPr>
            <p:nvPr/>
          </p:nvCxnSpPr>
          <p:spPr>
            <a:xfrm>
              <a:off x="6168008" y="5877272"/>
              <a:ext cx="9585" cy="310315"/>
            </a:xfrm>
            <a:prstGeom prst="straightConnector1">
              <a:avLst/>
            </a:prstGeom>
            <a:ln w="3175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" name="TextBox 2">
            <a:extLst>
              <a:ext uri="{FF2B5EF4-FFF2-40B4-BE49-F238E27FC236}">
                <a16:creationId xmlns:a16="http://schemas.microsoft.com/office/drawing/2014/main" id="{B0CBDD14-42A3-0C3C-217E-8904ED784D72}"/>
              </a:ext>
            </a:extLst>
          </p:cNvPr>
          <p:cNvSpPr txBox="1"/>
          <p:nvPr/>
        </p:nvSpPr>
        <p:spPr>
          <a:xfrm>
            <a:off x="191345" y="5197625"/>
            <a:ext cx="2419623" cy="1200329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rgbClr val="FF0000"/>
                </a:solidFill>
              </a:rPr>
              <a:t>O </a:t>
            </a:r>
            <a:r>
              <a:rPr lang="en-US" dirty="0" err="1">
                <a:solidFill>
                  <a:srgbClr val="FF0000"/>
                </a:solidFill>
              </a:rPr>
              <a:t>Phoslock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diminui</a:t>
            </a:r>
            <a:r>
              <a:rPr lang="en-US" dirty="0">
                <a:solidFill>
                  <a:srgbClr val="FF0000"/>
                </a:solidFill>
              </a:rPr>
              <a:t> (</a:t>
            </a:r>
            <a:r>
              <a:rPr lang="en-US" dirty="0" err="1">
                <a:solidFill>
                  <a:srgbClr val="FF0000"/>
                </a:solidFill>
              </a:rPr>
              <a:t>ou</a:t>
            </a:r>
            <a:r>
              <a:rPr lang="en-US" dirty="0">
                <a:solidFill>
                  <a:srgbClr val="FF0000"/>
                </a:solidFill>
              </a:rPr>
              <a:t> </a:t>
            </a:r>
            <a:r>
              <a:rPr lang="en-US" dirty="0" err="1">
                <a:solidFill>
                  <a:srgbClr val="FF0000"/>
                </a:solidFill>
              </a:rPr>
              <a:t>até</a:t>
            </a:r>
            <a:r>
              <a:rPr lang="en-US" dirty="0">
                <a:solidFill>
                  <a:srgbClr val="FF0000"/>
                </a:solidFill>
              </a:rPr>
              <a:t> impede) o input de </a:t>
            </a:r>
            <a:r>
              <a:rPr lang="en-US" dirty="0" err="1">
                <a:solidFill>
                  <a:srgbClr val="FF0000"/>
                </a:solidFill>
              </a:rPr>
              <a:t>fósforo</a:t>
            </a:r>
            <a:r>
              <a:rPr lang="en-US" dirty="0">
                <a:solidFill>
                  <a:srgbClr val="FF0000"/>
                </a:solidFill>
              </a:rPr>
              <a:t> do </a:t>
            </a:r>
            <a:r>
              <a:rPr lang="en-US" dirty="0" err="1">
                <a:solidFill>
                  <a:srgbClr val="FF0000"/>
                </a:solidFill>
              </a:rPr>
              <a:t>sedimento</a:t>
            </a:r>
            <a:endParaRPr lang="en-US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7482786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BD5922D5-AD72-4CEC-AA51-690B82F9B4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spcBef>
                <a:spcPts val="600"/>
              </a:spcBef>
              <a:spcAft>
                <a:spcPts val="1200"/>
              </a:spcAft>
            </a:pPr>
            <a:endParaRPr lang="pt-BR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spcBef>
                <a:spcPts val="600"/>
              </a:spcBef>
              <a:spcAft>
                <a:spcPts val="1200"/>
              </a:spcAft>
            </a:pPr>
            <a:r>
              <a:rPr lang="pt-BR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Os dados analisados nesse relatório indicam claramente que os afluentes da Lagoa (em particular os córregos Ressaca e Sarandi) ainda se configuram como as principais fontes de entrada de nutrientes nesse ecossistema. </a:t>
            </a:r>
          </a:p>
          <a:p>
            <a:pPr algn="just">
              <a:spcBef>
                <a:spcPts val="600"/>
              </a:spcBef>
              <a:spcAft>
                <a:spcPts val="1200"/>
              </a:spcAft>
            </a:pPr>
            <a:r>
              <a:rPr lang="pt-BR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Dificilmente a recuperação e a manutenção da qualidade de água da lagoa serão viabilizadas sem intervenções na sua bacia hidrográfica, relacionadas à </a:t>
            </a:r>
            <a:r>
              <a:rPr lang="pt-BR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coleta e interceptação dos esgotos domésticos e industriais e o encaminhamento desses esgotos para tratamento na ETE-Onça</a:t>
            </a:r>
            <a:r>
              <a:rPr lang="pt-BR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  <a:endParaRPr lang="pt-BR" dirty="0"/>
          </a:p>
          <a:p>
            <a:pPr>
              <a:spcBef>
                <a:spcPts val="600"/>
              </a:spcBef>
              <a:spcAft>
                <a:spcPts val="1200"/>
              </a:spcAft>
            </a:pPr>
            <a:endParaRPr lang="pt-BR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>
              <a:spcBef>
                <a:spcPts val="600"/>
              </a:spcBef>
              <a:spcAft>
                <a:spcPts val="1200"/>
              </a:spcAft>
            </a:pPr>
            <a:endParaRPr lang="pt-BR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endParaRPr lang="pt-BR" dirty="0"/>
          </a:p>
        </p:txBody>
      </p:sp>
      <p:sp>
        <p:nvSpPr>
          <p:cNvPr id="4" name="Título 1">
            <a:extLst>
              <a:ext uri="{FF2B5EF4-FFF2-40B4-BE49-F238E27FC236}">
                <a16:creationId xmlns:a16="http://schemas.microsoft.com/office/drawing/2014/main" id="{4556055C-B08D-44FD-813C-17F72B88EF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1344" y="533400"/>
            <a:ext cx="11881320" cy="990600"/>
          </a:xfrm>
        </p:spPr>
        <p:txBody>
          <a:bodyPr>
            <a:normAutofit fontScale="90000"/>
          </a:bodyPr>
          <a:lstStyle/>
          <a:p>
            <a:pPr algn="ctr"/>
            <a:r>
              <a:rPr lang="pt-BR" dirty="0"/>
              <a:t>Análise das séries temporais de dados do monitoramento</a:t>
            </a:r>
          </a:p>
        </p:txBody>
      </p:sp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65C68D18-ADAF-48C1-991C-D3070E87F1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02D91-B33D-46D7-868A-871BCBF97A6D}" type="slidenum">
              <a:rPr lang="pt-BR" smtClean="0"/>
              <a:pPr/>
              <a:t>34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90551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BD5922D5-AD72-4CEC-AA51-690B82F9B4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spcBef>
                <a:spcPts val="600"/>
              </a:spcBef>
              <a:spcAft>
                <a:spcPts val="1200"/>
              </a:spcAft>
            </a:pPr>
            <a:r>
              <a:rPr lang="pt-BR" dirty="0">
                <a:latin typeface="Arial" panose="020B0604020202020204" pitchFamily="34" charset="0"/>
                <a:ea typeface="Times New Roman" panose="02020603050405020304" pitchFamily="18" charset="0"/>
              </a:rPr>
              <a:t>Sobre ETAF dos córregos Ressaca e Sarandi</a:t>
            </a:r>
          </a:p>
          <a:p>
            <a:pPr marL="0" indent="0" algn="just">
              <a:spcBef>
                <a:spcPts val="600"/>
              </a:spcBef>
              <a:spcAft>
                <a:spcPts val="1200"/>
              </a:spcAft>
              <a:buNone/>
            </a:pPr>
            <a:endParaRPr lang="pt-BR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4" name="Título 1">
            <a:extLst>
              <a:ext uri="{FF2B5EF4-FFF2-40B4-BE49-F238E27FC236}">
                <a16:creationId xmlns:a16="http://schemas.microsoft.com/office/drawing/2014/main" id="{4556055C-B08D-44FD-813C-17F72B88EF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1344" y="533400"/>
            <a:ext cx="11881320" cy="990600"/>
          </a:xfrm>
        </p:spPr>
        <p:txBody>
          <a:bodyPr>
            <a:normAutofit/>
          </a:bodyPr>
          <a:lstStyle/>
          <a:p>
            <a:pPr algn="ctr"/>
            <a:r>
              <a:rPr lang="pt-BR" dirty="0"/>
              <a:t>Estação de Tratamento de Águas Fluviais</a:t>
            </a:r>
          </a:p>
        </p:txBody>
      </p:sp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CFAEBA07-B8ED-4662-A414-09B1CA181B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02D91-B33D-46D7-868A-871BCBF97A6D}" type="slidenum">
              <a:rPr lang="pt-BR" smtClean="0"/>
              <a:pPr/>
              <a:t>35</a:t>
            </a:fld>
            <a:endParaRPr lang="pt-BR"/>
          </a:p>
        </p:txBody>
      </p:sp>
      <p:sp>
        <p:nvSpPr>
          <p:cNvPr id="5" name="ZoneTexte 4"/>
          <p:cNvSpPr txBox="1"/>
          <p:nvPr/>
        </p:nvSpPr>
        <p:spPr>
          <a:xfrm>
            <a:off x="191344" y="6165304"/>
            <a:ext cx="117373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 err="1"/>
              <a:t>Coutinho</a:t>
            </a:r>
            <a:r>
              <a:rPr lang="fr-FR" sz="1200" dirty="0"/>
              <a:t>, W. (2007). </a:t>
            </a:r>
            <a:r>
              <a:rPr lang="fr-FR" sz="1200" dirty="0" err="1"/>
              <a:t>Emprego</a:t>
            </a:r>
            <a:r>
              <a:rPr lang="fr-FR" sz="1200" dirty="0"/>
              <a:t> da </a:t>
            </a:r>
            <a:r>
              <a:rPr lang="fr-FR" sz="1200" dirty="0" err="1"/>
              <a:t>flotação</a:t>
            </a:r>
            <a:r>
              <a:rPr lang="fr-FR" sz="1200" dirty="0"/>
              <a:t> a </a:t>
            </a:r>
            <a:r>
              <a:rPr lang="fr-FR" sz="1200" dirty="0" err="1"/>
              <a:t>ar</a:t>
            </a:r>
            <a:r>
              <a:rPr lang="fr-FR" sz="1200" dirty="0"/>
              <a:t> </a:t>
            </a:r>
            <a:r>
              <a:rPr lang="fr-FR" sz="1200" dirty="0" err="1"/>
              <a:t>dissolvido</a:t>
            </a:r>
            <a:r>
              <a:rPr lang="fr-FR" sz="1200" dirty="0"/>
              <a:t> no </a:t>
            </a:r>
            <a:r>
              <a:rPr lang="fr-FR" sz="1200" dirty="0" err="1"/>
              <a:t>tratamento</a:t>
            </a:r>
            <a:r>
              <a:rPr lang="fr-FR" sz="1200" dirty="0"/>
              <a:t> de </a:t>
            </a:r>
            <a:r>
              <a:rPr lang="fr-FR" sz="1200" dirty="0" err="1"/>
              <a:t>cursos</a:t>
            </a:r>
            <a:r>
              <a:rPr lang="fr-FR" sz="1200" dirty="0"/>
              <a:t> d’</a:t>
            </a:r>
            <a:r>
              <a:rPr lang="fr-FR" sz="1200" dirty="0" err="1"/>
              <a:t>água</a:t>
            </a:r>
            <a:r>
              <a:rPr lang="fr-FR" sz="1200" dirty="0"/>
              <a:t>. </a:t>
            </a:r>
            <a:r>
              <a:rPr lang="fr-FR" sz="1200" dirty="0" err="1"/>
              <a:t>Avaliação</a:t>
            </a:r>
            <a:r>
              <a:rPr lang="fr-FR" sz="1200" dirty="0"/>
              <a:t> de </a:t>
            </a:r>
            <a:r>
              <a:rPr lang="fr-FR" sz="1200" dirty="0" err="1"/>
              <a:t>Desempenho</a:t>
            </a:r>
            <a:r>
              <a:rPr lang="fr-FR" sz="1200" dirty="0"/>
              <a:t> da </a:t>
            </a:r>
            <a:r>
              <a:rPr lang="fr-FR" sz="1200" dirty="0" err="1"/>
              <a:t>Estação</a:t>
            </a:r>
            <a:r>
              <a:rPr lang="fr-FR" sz="1200" dirty="0"/>
              <a:t> de </a:t>
            </a:r>
            <a:r>
              <a:rPr lang="fr-FR" sz="1200" dirty="0" err="1"/>
              <a:t>Tratamento</a:t>
            </a:r>
            <a:r>
              <a:rPr lang="fr-FR" sz="1200" dirty="0"/>
              <a:t> dos </a:t>
            </a:r>
            <a:r>
              <a:rPr lang="fr-FR" sz="1200" dirty="0" err="1"/>
              <a:t>Córregos</a:t>
            </a:r>
            <a:r>
              <a:rPr lang="fr-FR" sz="1200" dirty="0"/>
              <a:t> </a:t>
            </a:r>
            <a:r>
              <a:rPr lang="fr-FR" sz="1200" dirty="0" err="1"/>
              <a:t>Ressaca</a:t>
            </a:r>
            <a:r>
              <a:rPr lang="fr-FR" sz="1200" dirty="0"/>
              <a:t> e </a:t>
            </a:r>
            <a:r>
              <a:rPr lang="fr-FR" sz="1200" dirty="0" err="1"/>
              <a:t>Sarandi</a:t>
            </a:r>
            <a:r>
              <a:rPr lang="fr-FR" sz="1200" dirty="0"/>
              <a:t> </a:t>
            </a:r>
            <a:r>
              <a:rPr lang="fr-FR" sz="1200" dirty="0" err="1"/>
              <a:t>Afluentes</a:t>
            </a:r>
            <a:r>
              <a:rPr lang="fr-FR" sz="1200" dirty="0"/>
              <a:t> à </a:t>
            </a:r>
            <a:r>
              <a:rPr lang="fr-FR" sz="1200" dirty="0" err="1"/>
              <a:t>Represa</a:t>
            </a:r>
            <a:r>
              <a:rPr lang="fr-FR" sz="1200" dirty="0"/>
              <a:t> da Pampulha (2007). </a:t>
            </a:r>
            <a:r>
              <a:rPr lang="fr-FR" sz="1200" dirty="0" err="1"/>
              <a:t>Dissertação</a:t>
            </a:r>
            <a:r>
              <a:rPr lang="fr-FR" sz="1200" dirty="0"/>
              <a:t> de </a:t>
            </a:r>
            <a:r>
              <a:rPr lang="fr-FR" sz="1200" dirty="0" err="1"/>
              <a:t>mestrado</a:t>
            </a:r>
            <a:r>
              <a:rPr lang="fr-FR" sz="1200" dirty="0"/>
              <a:t>, </a:t>
            </a:r>
            <a:r>
              <a:rPr lang="fr-FR" sz="1200" dirty="0" err="1"/>
              <a:t>Universidade</a:t>
            </a:r>
            <a:r>
              <a:rPr lang="fr-FR" sz="1200" dirty="0"/>
              <a:t> </a:t>
            </a:r>
            <a:r>
              <a:rPr lang="fr-FR" sz="1200" dirty="0" err="1"/>
              <a:t>Federal</a:t>
            </a:r>
            <a:r>
              <a:rPr lang="fr-FR" sz="1200" dirty="0"/>
              <a:t> de Minas </a:t>
            </a:r>
            <a:r>
              <a:rPr lang="fr-FR" sz="1200" dirty="0" err="1"/>
              <a:t>Gerais</a:t>
            </a:r>
            <a:r>
              <a:rPr lang="fr-FR" sz="1200" dirty="0"/>
              <a:t>, </a:t>
            </a:r>
            <a:r>
              <a:rPr lang="fr-FR" sz="1200" dirty="0" err="1"/>
              <a:t>Programa</a:t>
            </a:r>
            <a:r>
              <a:rPr lang="fr-FR" sz="1200" dirty="0"/>
              <a:t> de </a:t>
            </a:r>
            <a:r>
              <a:rPr lang="fr-FR" sz="1200" dirty="0" err="1"/>
              <a:t>Saneamento</a:t>
            </a:r>
            <a:r>
              <a:rPr lang="fr-FR" sz="1200" dirty="0"/>
              <a:t>, </a:t>
            </a:r>
            <a:r>
              <a:rPr lang="fr-FR" sz="1200" dirty="0" err="1"/>
              <a:t>Meio</a:t>
            </a:r>
            <a:r>
              <a:rPr lang="fr-FR" sz="1200" dirty="0"/>
              <a:t> </a:t>
            </a:r>
            <a:r>
              <a:rPr lang="fr-FR" sz="1200" dirty="0" err="1"/>
              <a:t>Ambiente</a:t>
            </a:r>
            <a:r>
              <a:rPr lang="fr-FR" sz="1200" dirty="0"/>
              <a:t> e </a:t>
            </a:r>
            <a:r>
              <a:rPr lang="fr-FR" sz="1200" dirty="0" err="1"/>
              <a:t>Recursos</a:t>
            </a:r>
            <a:r>
              <a:rPr lang="fr-FR" sz="1200" dirty="0"/>
              <a:t> </a:t>
            </a:r>
            <a:r>
              <a:rPr lang="fr-FR" sz="1200" dirty="0" err="1"/>
              <a:t>Hídricos</a:t>
            </a:r>
            <a:r>
              <a:rPr lang="fr-FR" sz="1200" dirty="0"/>
              <a:t>, p. 118.  </a:t>
            </a:r>
          </a:p>
        </p:txBody>
      </p:sp>
      <p:graphicFrame>
        <p:nvGraphicFramePr>
          <p:cNvPr id="6" name="Tableau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6207706"/>
              </p:ext>
            </p:extLst>
          </p:nvPr>
        </p:nvGraphicFramePr>
        <p:xfrm>
          <a:off x="1559496" y="3796248"/>
          <a:ext cx="812800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96855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15944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fr-FR" b="1" dirty="0" err="1">
                          <a:solidFill>
                            <a:schemeClr val="tx1"/>
                          </a:solidFill>
                        </a:rPr>
                        <a:t>Eficiência</a:t>
                      </a:r>
                      <a:r>
                        <a:rPr lang="fr-FR" b="1" dirty="0">
                          <a:solidFill>
                            <a:schemeClr val="tx1"/>
                          </a:solidFill>
                        </a:rPr>
                        <a:t> média de </a:t>
                      </a:r>
                      <a:r>
                        <a:rPr lang="fr-FR" b="1" dirty="0" err="1">
                          <a:solidFill>
                            <a:schemeClr val="tx1"/>
                          </a:solidFill>
                        </a:rPr>
                        <a:t>remoção</a:t>
                      </a:r>
                      <a:r>
                        <a:rPr lang="fr-FR" b="1" dirty="0">
                          <a:solidFill>
                            <a:schemeClr val="tx1"/>
                          </a:solidFill>
                        </a:rPr>
                        <a:t> NH</a:t>
                      </a:r>
                      <a:r>
                        <a:rPr lang="fr-FR" b="1" baseline="-25000" dirty="0">
                          <a:solidFill>
                            <a:schemeClr val="tx1"/>
                          </a:solidFill>
                        </a:rPr>
                        <a:t>4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fr-FR" b="0" dirty="0">
                          <a:solidFill>
                            <a:srgbClr val="292934"/>
                          </a:solidFill>
                        </a:rPr>
                        <a:t>8%</a:t>
                      </a:r>
                    </a:p>
                  </a:txBody>
                  <a:tcPr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b="1" dirty="0" err="1">
                          <a:solidFill>
                            <a:schemeClr val="tx1"/>
                          </a:solidFill>
                        </a:rPr>
                        <a:t>Eficiência</a:t>
                      </a:r>
                      <a:r>
                        <a:rPr lang="fr-FR" b="1" dirty="0">
                          <a:solidFill>
                            <a:schemeClr val="tx1"/>
                          </a:solidFill>
                        </a:rPr>
                        <a:t> média de </a:t>
                      </a:r>
                      <a:r>
                        <a:rPr lang="fr-FR" b="1" dirty="0" err="1">
                          <a:solidFill>
                            <a:schemeClr val="tx1"/>
                          </a:solidFill>
                        </a:rPr>
                        <a:t>remoção</a:t>
                      </a:r>
                      <a:r>
                        <a:rPr lang="fr-FR" b="1" dirty="0">
                          <a:solidFill>
                            <a:schemeClr val="tx1"/>
                          </a:solidFill>
                        </a:rPr>
                        <a:t> P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b="0" dirty="0"/>
                        <a:t>66%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b="1" dirty="0" err="1"/>
                        <a:t>Custo</a:t>
                      </a:r>
                      <a:r>
                        <a:rPr lang="fr-FR" b="1" dirty="0"/>
                        <a:t> de </a:t>
                      </a:r>
                      <a:r>
                        <a:rPr lang="fr-FR" b="1" dirty="0" err="1"/>
                        <a:t>implantação</a:t>
                      </a:r>
                      <a:endParaRPr lang="fr-F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/>
                        <a:t>R$ 7.305.000,00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b="1" dirty="0" err="1"/>
                        <a:t>Custo</a:t>
                      </a:r>
                      <a:r>
                        <a:rPr lang="fr-FR" b="1" dirty="0"/>
                        <a:t> de </a:t>
                      </a:r>
                      <a:r>
                        <a:rPr lang="fr-FR" b="1" dirty="0" err="1"/>
                        <a:t>operação</a:t>
                      </a:r>
                      <a:r>
                        <a:rPr lang="fr-FR" b="1" dirty="0"/>
                        <a:t> </a:t>
                      </a:r>
                      <a:r>
                        <a:rPr lang="fr-FR" b="1" dirty="0" err="1"/>
                        <a:t>em</a:t>
                      </a:r>
                      <a:r>
                        <a:rPr lang="fr-FR" b="1" dirty="0"/>
                        <a:t> 2006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/>
                        <a:t>R$ 2.883.368,00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b="1" dirty="0" err="1"/>
                        <a:t>Capacidade</a:t>
                      </a:r>
                      <a:r>
                        <a:rPr lang="fr-FR" b="1" dirty="0"/>
                        <a:t> da ETAF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/>
                        <a:t>750 L/s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fr-FR" b="1" dirty="0" err="1"/>
                        <a:t>Vazão</a:t>
                      </a:r>
                      <a:r>
                        <a:rPr lang="fr-FR" b="1" dirty="0"/>
                        <a:t> </a:t>
                      </a:r>
                      <a:r>
                        <a:rPr lang="fr-FR" b="1" dirty="0" err="1"/>
                        <a:t>em</a:t>
                      </a:r>
                      <a:r>
                        <a:rPr lang="fr-FR" b="1" dirty="0"/>
                        <a:t> tempo</a:t>
                      </a:r>
                      <a:r>
                        <a:rPr lang="fr-FR" b="1" baseline="0" dirty="0"/>
                        <a:t> </a:t>
                      </a:r>
                      <a:r>
                        <a:rPr lang="fr-FR" b="1" baseline="0" dirty="0" err="1"/>
                        <a:t>chuvoso</a:t>
                      </a:r>
                      <a:endParaRPr lang="fr-FR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fr-FR" dirty="0" err="1"/>
                        <a:t>até</a:t>
                      </a:r>
                      <a:r>
                        <a:rPr lang="fr-FR" dirty="0"/>
                        <a:t> 200.000</a:t>
                      </a:r>
                      <a:r>
                        <a:rPr lang="fr-FR" baseline="0" dirty="0"/>
                        <a:t> L/s (200 m</a:t>
                      </a:r>
                      <a:r>
                        <a:rPr lang="fr-FR" baseline="30000" dirty="0"/>
                        <a:t>3</a:t>
                      </a:r>
                      <a:r>
                        <a:rPr lang="fr-FR" baseline="0" dirty="0"/>
                        <a:t>/s)</a:t>
                      </a:r>
                      <a:r>
                        <a:rPr lang="fr-FR" dirty="0"/>
                        <a:t>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sp>
        <p:nvSpPr>
          <p:cNvPr id="7" name="Rectangle 6"/>
          <p:cNvSpPr/>
          <p:nvPr/>
        </p:nvSpPr>
        <p:spPr>
          <a:xfrm>
            <a:off x="1559496" y="3796248"/>
            <a:ext cx="8136904" cy="720080"/>
          </a:xfrm>
          <a:prstGeom prst="rect">
            <a:avLst/>
          </a:prstGeom>
          <a:noFill/>
          <a:ln w="38100" cmpd="sng">
            <a:solidFill>
              <a:srgbClr val="FF0000"/>
            </a:solidFill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>
              <a:noFill/>
            </a:endParaRPr>
          </a:p>
        </p:txBody>
      </p:sp>
      <p:sp>
        <p:nvSpPr>
          <p:cNvPr id="8" name="ZoneTexte 7"/>
          <p:cNvSpPr txBox="1"/>
          <p:nvPr/>
        </p:nvSpPr>
        <p:spPr>
          <a:xfrm>
            <a:off x="1271464" y="2348880"/>
            <a:ext cx="864096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Tx/>
              <a:buChar char="•"/>
            </a:pPr>
            <a:r>
              <a:rPr lang="fr-FR" b="1" dirty="0" err="1">
                <a:solidFill>
                  <a:schemeClr val="tx2"/>
                </a:solidFill>
              </a:rPr>
              <a:t>Desempenho</a:t>
            </a:r>
            <a:r>
              <a:rPr lang="fr-FR" b="1" dirty="0">
                <a:solidFill>
                  <a:schemeClr val="tx2"/>
                </a:solidFill>
              </a:rPr>
              <a:t> </a:t>
            </a:r>
            <a:r>
              <a:rPr lang="fr-FR" b="1" dirty="0" err="1">
                <a:solidFill>
                  <a:schemeClr val="tx2"/>
                </a:solidFill>
              </a:rPr>
              <a:t>referente</a:t>
            </a:r>
            <a:r>
              <a:rPr lang="fr-FR" b="1" dirty="0">
                <a:solidFill>
                  <a:schemeClr val="tx2"/>
                </a:solidFill>
              </a:rPr>
              <a:t> </a:t>
            </a:r>
            <a:r>
              <a:rPr lang="fr-FR" b="1" dirty="0" err="1">
                <a:solidFill>
                  <a:schemeClr val="tx2"/>
                </a:solidFill>
              </a:rPr>
              <a:t>ao</a:t>
            </a:r>
            <a:r>
              <a:rPr lang="fr-FR" b="1" dirty="0">
                <a:solidFill>
                  <a:schemeClr val="tx2"/>
                </a:solidFill>
              </a:rPr>
              <a:t> </a:t>
            </a:r>
            <a:r>
              <a:rPr lang="fr-FR" b="1" dirty="0" err="1">
                <a:solidFill>
                  <a:schemeClr val="tx2"/>
                </a:solidFill>
              </a:rPr>
              <a:t>efluente</a:t>
            </a:r>
            <a:r>
              <a:rPr lang="fr-FR" b="1" dirty="0">
                <a:solidFill>
                  <a:schemeClr val="tx2"/>
                </a:solidFill>
              </a:rPr>
              <a:t> na </a:t>
            </a:r>
            <a:r>
              <a:rPr lang="fr-FR" b="1" dirty="0" err="1">
                <a:solidFill>
                  <a:schemeClr val="tx2"/>
                </a:solidFill>
              </a:rPr>
              <a:t>saída</a:t>
            </a:r>
            <a:r>
              <a:rPr lang="fr-FR" b="1" dirty="0">
                <a:solidFill>
                  <a:schemeClr val="tx2"/>
                </a:solidFill>
              </a:rPr>
              <a:t> da ETAF</a:t>
            </a:r>
          </a:p>
          <a:p>
            <a:r>
              <a:rPr lang="fr-FR" b="1" dirty="0">
                <a:solidFill>
                  <a:schemeClr val="tx2"/>
                </a:solidFill>
              </a:rPr>
              <a:t>                              A ETAF NÃO TRATA</a:t>
            </a:r>
          </a:p>
          <a:p>
            <a:pPr marL="742950" lvl="1" indent="-285750">
              <a:buFontTx/>
              <a:buChar char="•"/>
            </a:pPr>
            <a:r>
              <a:rPr lang="fr-FR" b="1" dirty="0" err="1">
                <a:solidFill>
                  <a:schemeClr val="tx2"/>
                </a:solidFill>
              </a:rPr>
              <a:t>Aporte</a:t>
            </a:r>
            <a:r>
              <a:rPr lang="fr-FR" b="1" dirty="0">
                <a:solidFill>
                  <a:schemeClr val="tx2"/>
                </a:solidFill>
              </a:rPr>
              <a:t> </a:t>
            </a:r>
            <a:r>
              <a:rPr lang="fr-FR" b="1" dirty="0" err="1">
                <a:solidFill>
                  <a:schemeClr val="tx2"/>
                </a:solidFill>
              </a:rPr>
              <a:t>interno</a:t>
            </a:r>
            <a:r>
              <a:rPr lang="fr-FR" b="1" dirty="0">
                <a:solidFill>
                  <a:schemeClr val="tx2"/>
                </a:solidFill>
              </a:rPr>
              <a:t> de </a:t>
            </a:r>
            <a:r>
              <a:rPr lang="fr-FR" b="1" dirty="0" err="1">
                <a:solidFill>
                  <a:schemeClr val="tx2"/>
                </a:solidFill>
              </a:rPr>
              <a:t>nutrientes</a:t>
            </a:r>
            <a:r>
              <a:rPr lang="fr-FR" b="1" dirty="0">
                <a:solidFill>
                  <a:schemeClr val="tx2"/>
                </a:solidFill>
              </a:rPr>
              <a:t> </a:t>
            </a:r>
            <a:r>
              <a:rPr lang="fr-FR" b="1" dirty="0" err="1">
                <a:solidFill>
                  <a:schemeClr val="tx2"/>
                </a:solidFill>
              </a:rPr>
              <a:t>provenientes</a:t>
            </a:r>
            <a:r>
              <a:rPr lang="fr-FR" b="1" dirty="0">
                <a:solidFill>
                  <a:schemeClr val="tx2"/>
                </a:solidFill>
              </a:rPr>
              <a:t> do </a:t>
            </a:r>
            <a:r>
              <a:rPr lang="fr-FR" b="1" dirty="0" err="1">
                <a:solidFill>
                  <a:schemeClr val="tx2"/>
                </a:solidFill>
              </a:rPr>
              <a:t>sedimento</a:t>
            </a:r>
            <a:r>
              <a:rPr lang="fr-FR" b="1" dirty="0">
                <a:solidFill>
                  <a:schemeClr val="tx2"/>
                </a:solidFill>
              </a:rPr>
              <a:t> da </a:t>
            </a:r>
            <a:r>
              <a:rPr lang="fr-FR" b="1" dirty="0" err="1">
                <a:solidFill>
                  <a:schemeClr val="tx2"/>
                </a:solidFill>
              </a:rPr>
              <a:t>Lagoa</a:t>
            </a:r>
            <a:endParaRPr lang="fr-FR" b="1" dirty="0">
              <a:solidFill>
                <a:schemeClr val="tx2"/>
              </a:solidFill>
            </a:endParaRPr>
          </a:p>
          <a:p>
            <a:pPr marL="742950" lvl="1" indent="-285750">
              <a:buFontTx/>
              <a:buChar char="•"/>
            </a:pPr>
            <a:r>
              <a:rPr lang="fr-FR" b="1" dirty="0" err="1">
                <a:solidFill>
                  <a:schemeClr val="tx2"/>
                </a:solidFill>
              </a:rPr>
              <a:t>Poluição</a:t>
            </a:r>
            <a:r>
              <a:rPr lang="fr-FR" b="1" dirty="0">
                <a:solidFill>
                  <a:schemeClr val="tx2"/>
                </a:solidFill>
              </a:rPr>
              <a:t> </a:t>
            </a:r>
            <a:r>
              <a:rPr lang="fr-FR" b="1" dirty="0" err="1">
                <a:solidFill>
                  <a:schemeClr val="tx2"/>
                </a:solidFill>
              </a:rPr>
              <a:t>difusa</a:t>
            </a:r>
            <a:r>
              <a:rPr lang="fr-FR" b="1" dirty="0">
                <a:solidFill>
                  <a:schemeClr val="tx2"/>
                </a:solidFill>
              </a:rPr>
              <a:t> </a:t>
            </a:r>
            <a:r>
              <a:rPr lang="fr-FR" b="1" dirty="0" err="1">
                <a:solidFill>
                  <a:schemeClr val="tx2"/>
                </a:solidFill>
              </a:rPr>
              <a:t>durante</a:t>
            </a:r>
            <a:r>
              <a:rPr lang="fr-FR" b="1" dirty="0">
                <a:solidFill>
                  <a:schemeClr val="tx2"/>
                </a:solidFill>
              </a:rPr>
              <a:t> o </a:t>
            </a:r>
            <a:r>
              <a:rPr lang="fr-FR" b="1" dirty="0" err="1">
                <a:solidFill>
                  <a:schemeClr val="tx2"/>
                </a:solidFill>
              </a:rPr>
              <a:t>período</a:t>
            </a:r>
            <a:r>
              <a:rPr lang="fr-FR" b="1" dirty="0">
                <a:solidFill>
                  <a:schemeClr val="tx2"/>
                </a:solidFill>
              </a:rPr>
              <a:t> </a:t>
            </a:r>
            <a:r>
              <a:rPr lang="fr-FR" b="1" dirty="0" err="1">
                <a:solidFill>
                  <a:schemeClr val="tx2"/>
                </a:solidFill>
              </a:rPr>
              <a:t>chuvoso</a:t>
            </a:r>
            <a:endParaRPr lang="fr-FR" b="1" dirty="0">
              <a:solidFill>
                <a:schemeClr val="tx2"/>
              </a:solidFill>
            </a:endParaRPr>
          </a:p>
          <a:p>
            <a:pPr marL="742950" lvl="1" indent="-285750">
              <a:buFontTx/>
              <a:buChar char="•"/>
            </a:pPr>
            <a:endParaRPr lang="fr-FR" dirty="0"/>
          </a:p>
        </p:txBody>
      </p:sp>
      <p:sp>
        <p:nvSpPr>
          <p:cNvPr id="9" name="Rectangle 8"/>
          <p:cNvSpPr/>
          <p:nvPr/>
        </p:nvSpPr>
        <p:spPr>
          <a:xfrm>
            <a:off x="9768408" y="5661248"/>
            <a:ext cx="184005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>
                <a:latin typeface="Arial" panose="020B0604020202020204" pitchFamily="34" charset="0"/>
                <a:ea typeface="Times New Roman" panose="02020603050405020304" pitchFamily="18" charset="0"/>
              </a:rPr>
              <a:t>Coutinho (2007) 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4744722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BD5922D5-AD72-4CEC-AA51-690B82F9B42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just">
              <a:spcBef>
                <a:spcPts val="600"/>
              </a:spcBef>
              <a:spcAft>
                <a:spcPts val="1200"/>
              </a:spcAft>
            </a:pPr>
            <a:r>
              <a:rPr lang="pt-BR" dirty="0">
                <a:latin typeface="Arial" panose="020B0604020202020204" pitchFamily="34" charset="0"/>
                <a:ea typeface="Times New Roman" panose="02020603050405020304" pitchFamily="18" charset="0"/>
              </a:rPr>
              <a:t>Carga de fósforo afluente (Torres </a:t>
            </a:r>
            <a:r>
              <a:rPr lang="pt-BR" i="1" dirty="0">
                <a:latin typeface="Arial" panose="020B0604020202020204" pitchFamily="34" charset="0"/>
                <a:ea typeface="Times New Roman" panose="02020603050405020304" pitchFamily="18" charset="0"/>
              </a:rPr>
              <a:t>et al.</a:t>
            </a:r>
            <a:r>
              <a:rPr lang="pt-BR" dirty="0">
                <a:latin typeface="Arial" panose="020B0604020202020204" pitchFamily="34" charset="0"/>
                <a:ea typeface="Times New Roman" panose="02020603050405020304" pitchFamily="18" charset="0"/>
              </a:rPr>
              <a:t>, 2007)</a:t>
            </a:r>
          </a:p>
          <a:p>
            <a:pPr lvl="1" algn="just">
              <a:spcBef>
                <a:spcPts val="600"/>
              </a:spcBef>
              <a:spcAft>
                <a:spcPts val="1200"/>
              </a:spcAft>
            </a:pPr>
            <a:r>
              <a:rPr lang="pt-BR" dirty="0">
                <a:latin typeface="Arial" panose="020B0604020202020204" pitchFamily="34" charset="0"/>
                <a:ea typeface="Times New Roman" panose="02020603050405020304" pitchFamily="18" charset="0"/>
              </a:rPr>
              <a:t>6,38 </a:t>
            </a:r>
            <a:r>
              <a:rPr lang="pt-BR" dirty="0" err="1">
                <a:latin typeface="Arial" panose="020B0604020202020204" pitchFamily="34" charset="0"/>
                <a:ea typeface="Times New Roman" panose="02020603050405020304" pitchFamily="18" charset="0"/>
              </a:rPr>
              <a:t>ton</a:t>
            </a:r>
            <a:r>
              <a:rPr lang="pt-BR" dirty="0">
                <a:latin typeface="Arial" panose="020B0604020202020204" pitchFamily="34" charset="0"/>
                <a:ea typeface="Times New Roman" panose="02020603050405020304" pitchFamily="18" charset="0"/>
              </a:rPr>
              <a:t>/mês no período chuvoso</a:t>
            </a:r>
          </a:p>
          <a:p>
            <a:pPr lvl="1" algn="just">
              <a:spcBef>
                <a:spcPts val="600"/>
              </a:spcBef>
              <a:spcAft>
                <a:spcPts val="1200"/>
              </a:spcAft>
            </a:pPr>
            <a:r>
              <a:rPr lang="pt-BR" dirty="0">
                <a:latin typeface="Arial" panose="020B0604020202020204" pitchFamily="34" charset="0"/>
                <a:ea typeface="Times New Roman" panose="02020603050405020304" pitchFamily="18" charset="0"/>
              </a:rPr>
              <a:t>2,76 </a:t>
            </a:r>
            <a:r>
              <a:rPr lang="pt-BR" dirty="0" err="1">
                <a:latin typeface="Arial" panose="020B0604020202020204" pitchFamily="34" charset="0"/>
                <a:ea typeface="Times New Roman" panose="02020603050405020304" pitchFamily="18" charset="0"/>
              </a:rPr>
              <a:t>ton</a:t>
            </a:r>
            <a:r>
              <a:rPr lang="pt-BR" dirty="0">
                <a:latin typeface="Arial" panose="020B0604020202020204" pitchFamily="34" charset="0"/>
                <a:ea typeface="Times New Roman" panose="02020603050405020304" pitchFamily="18" charset="0"/>
              </a:rPr>
              <a:t>/mês no período seco</a:t>
            </a:r>
          </a:p>
          <a:p>
            <a:pPr marL="0" indent="0" algn="just">
              <a:spcBef>
                <a:spcPts val="600"/>
              </a:spcBef>
              <a:spcAft>
                <a:spcPts val="1200"/>
              </a:spcAft>
              <a:buNone/>
            </a:pPr>
            <a:endParaRPr lang="pt-BR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4" name="Título 1">
            <a:extLst>
              <a:ext uri="{FF2B5EF4-FFF2-40B4-BE49-F238E27FC236}">
                <a16:creationId xmlns:a16="http://schemas.microsoft.com/office/drawing/2014/main" id="{4556055C-B08D-44FD-813C-17F72B88EF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1344" y="533400"/>
            <a:ext cx="11881320" cy="990600"/>
          </a:xfrm>
        </p:spPr>
        <p:txBody>
          <a:bodyPr>
            <a:normAutofit/>
          </a:bodyPr>
          <a:lstStyle/>
          <a:p>
            <a:pPr algn="ctr"/>
            <a:r>
              <a:rPr lang="pt-BR" dirty="0"/>
              <a:t>Estação de Tratamento de Águas Fluviais</a:t>
            </a:r>
          </a:p>
        </p:txBody>
      </p:sp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CFAEBA07-B8ED-4662-A414-09B1CA181B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02D91-B33D-46D7-868A-871BCBF97A6D}" type="slidenum">
              <a:rPr lang="pt-BR" smtClean="0"/>
              <a:pPr/>
              <a:t>36</a:t>
            </a:fld>
            <a:endParaRPr lang="pt-BR"/>
          </a:p>
        </p:txBody>
      </p:sp>
      <p:sp>
        <p:nvSpPr>
          <p:cNvPr id="5" name="ZoneTexte 4"/>
          <p:cNvSpPr txBox="1"/>
          <p:nvPr/>
        </p:nvSpPr>
        <p:spPr>
          <a:xfrm>
            <a:off x="191344" y="6165304"/>
            <a:ext cx="11737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/>
              <a:t> Torres,  I.C;  </a:t>
            </a:r>
            <a:r>
              <a:rPr lang="fr-FR" sz="1200" dirty="0" err="1"/>
              <a:t>Resck</a:t>
            </a:r>
            <a:r>
              <a:rPr lang="fr-FR" sz="1200" dirty="0"/>
              <a:t>,  R.P.  &amp;  Pinto-Coelho,  R.M. (2007). Mass  balance  estimation  of  </a:t>
            </a:r>
            <a:r>
              <a:rPr lang="fr-FR" sz="1200" dirty="0" err="1"/>
              <a:t>nitrogen</a:t>
            </a:r>
            <a:r>
              <a:rPr lang="fr-FR" sz="1200" dirty="0"/>
              <a:t>,  </a:t>
            </a:r>
            <a:r>
              <a:rPr lang="fr-FR" sz="1200" dirty="0" err="1"/>
              <a:t>carbon</a:t>
            </a:r>
            <a:r>
              <a:rPr lang="fr-FR" sz="1200" dirty="0"/>
              <a:t>,  </a:t>
            </a:r>
            <a:r>
              <a:rPr lang="fr-FR" sz="1200" dirty="0" err="1"/>
              <a:t>phosphorus</a:t>
            </a:r>
            <a:r>
              <a:rPr lang="fr-FR" sz="1200" dirty="0"/>
              <a:t>  and  </a:t>
            </a:r>
            <a:r>
              <a:rPr lang="fr-FR" sz="1200" dirty="0" err="1"/>
              <a:t>totalsuspended</a:t>
            </a:r>
            <a:r>
              <a:rPr lang="fr-FR" sz="1200" dirty="0"/>
              <a:t>  </a:t>
            </a:r>
            <a:r>
              <a:rPr lang="fr-FR" sz="1200" dirty="0" err="1"/>
              <a:t>solids</a:t>
            </a:r>
            <a:r>
              <a:rPr lang="fr-FR" sz="1200" dirty="0"/>
              <a:t>  in  the  </a:t>
            </a:r>
            <a:r>
              <a:rPr lang="fr-FR" sz="1200" dirty="0" err="1"/>
              <a:t>urban</a:t>
            </a:r>
            <a:r>
              <a:rPr lang="fr-FR" sz="1200" dirty="0"/>
              <a:t>  </a:t>
            </a:r>
            <a:r>
              <a:rPr lang="fr-FR" sz="1200" dirty="0" err="1"/>
              <a:t>eutrophic</a:t>
            </a:r>
            <a:r>
              <a:rPr lang="fr-FR" sz="1200" dirty="0"/>
              <a:t>,  Pampulha  </a:t>
            </a:r>
            <a:r>
              <a:rPr lang="fr-FR" sz="1200" dirty="0" err="1"/>
              <a:t>reservoir</a:t>
            </a:r>
            <a:r>
              <a:rPr lang="fr-FR" sz="1200" dirty="0"/>
              <a:t>,  </a:t>
            </a:r>
            <a:r>
              <a:rPr lang="fr-FR" sz="1200" dirty="0" err="1"/>
              <a:t>Brazil</a:t>
            </a:r>
            <a:r>
              <a:rPr lang="fr-FR" sz="1200" dirty="0"/>
              <a:t>. Acta </a:t>
            </a:r>
            <a:r>
              <a:rPr lang="fr-FR" sz="1200" dirty="0" err="1"/>
              <a:t>Limnologica</a:t>
            </a:r>
            <a:r>
              <a:rPr lang="fr-FR" sz="1200" dirty="0"/>
              <a:t> </a:t>
            </a:r>
            <a:r>
              <a:rPr lang="fr-FR" sz="1200" dirty="0" err="1"/>
              <a:t>Brasiliensia</a:t>
            </a:r>
            <a:r>
              <a:rPr lang="fr-FR" sz="1200" dirty="0"/>
              <a:t>, 19(1), 79-91.</a:t>
            </a:r>
          </a:p>
        </p:txBody>
      </p:sp>
      <p:sp>
        <p:nvSpPr>
          <p:cNvPr id="7" name="ZoneTexte 6"/>
          <p:cNvSpPr txBox="1"/>
          <p:nvPr/>
        </p:nvSpPr>
        <p:spPr>
          <a:xfrm>
            <a:off x="1271464" y="3573016"/>
            <a:ext cx="86409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b="1" dirty="0">
                <a:solidFill>
                  <a:schemeClr val="tx2"/>
                </a:solidFill>
              </a:rPr>
              <a:t>Mais da </a:t>
            </a:r>
            <a:r>
              <a:rPr lang="fr-FR" b="1" dirty="0" err="1">
                <a:solidFill>
                  <a:schemeClr val="tx2"/>
                </a:solidFill>
              </a:rPr>
              <a:t>metade</a:t>
            </a:r>
            <a:r>
              <a:rPr lang="fr-FR" b="1" dirty="0">
                <a:solidFill>
                  <a:schemeClr val="tx2"/>
                </a:solidFill>
              </a:rPr>
              <a:t> do </a:t>
            </a:r>
            <a:r>
              <a:rPr lang="fr-FR" b="1" dirty="0" err="1">
                <a:solidFill>
                  <a:schemeClr val="tx2"/>
                </a:solidFill>
              </a:rPr>
              <a:t>fósforo</a:t>
            </a:r>
            <a:r>
              <a:rPr lang="fr-FR" b="1" dirty="0">
                <a:solidFill>
                  <a:schemeClr val="tx2"/>
                </a:solidFill>
              </a:rPr>
              <a:t> que entra na </a:t>
            </a:r>
            <a:r>
              <a:rPr lang="fr-FR" b="1" dirty="0" err="1">
                <a:solidFill>
                  <a:schemeClr val="tx2"/>
                </a:solidFill>
              </a:rPr>
              <a:t>Lagoa</a:t>
            </a:r>
            <a:r>
              <a:rPr lang="fr-FR" b="1" dirty="0">
                <a:solidFill>
                  <a:schemeClr val="tx2"/>
                </a:solidFill>
              </a:rPr>
              <a:t> da Pampulha tem </a:t>
            </a:r>
            <a:r>
              <a:rPr lang="fr-FR" b="1" dirty="0" err="1">
                <a:solidFill>
                  <a:schemeClr val="tx2"/>
                </a:solidFill>
              </a:rPr>
              <a:t>origem</a:t>
            </a:r>
            <a:r>
              <a:rPr lang="fr-FR" b="1" dirty="0">
                <a:solidFill>
                  <a:schemeClr val="tx2"/>
                </a:solidFill>
              </a:rPr>
              <a:t> na </a:t>
            </a:r>
            <a:r>
              <a:rPr lang="fr-FR" b="1" dirty="0" err="1">
                <a:solidFill>
                  <a:schemeClr val="tx2"/>
                </a:solidFill>
              </a:rPr>
              <a:t>poluição</a:t>
            </a:r>
            <a:r>
              <a:rPr lang="fr-FR" b="1" dirty="0">
                <a:solidFill>
                  <a:schemeClr val="tx2"/>
                </a:solidFill>
              </a:rPr>
              <a:t> </a:t>
            </a:r>
            <a:r>
              <a:rPr lang="fr-FR" b="1" dirty="0" err="1">
                <a:solidFill>
                  <a:schemeClr val="tx2"/>
                </a:solidFill>
              </a:rPr>
              <a:t>difusa</a:t>
            </a:r>
            <a:r>
              <a:rPr lang="fr-FR" b="1" dirty="0">
                <a:solidFill>
                  <a:schemeClr val="tx2"/>
                </a:solidFill>
              </a:rPr>
              <a:t> </a:t>
            </a:r>
          </a:p>
          <a:p>
            <a:pPr marL="742950" lvl="1" indent="-285750">
              <a:buFontTx/>
              <a:buChar char="•"/>
            </a:pP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383527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CFAEBA07-B8ED-4662-A414-09B1CA181B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02D91-B33D-46D7-868A-871BCBF97A6D}" type="slidenum">
              <a:rPr lang="pt-BR" smtClean="0"/>
              <a:pPr/>
              <a:t>37</a:t>
            </a:fld>
            <a:endParaRPr lang="pt-BR"/>
          </a:p>
        </p:txBody>
      </p:sp>
      <p:sp>
        <p:nvSpPr>
          <p:cNvPr id="5" name="ZoneTexte 4"/>
          <p:cNvSpPr txBox="1"/>
          <p:nvPr/>
        </p:nvSpPr>
        <p:spPr>
          <a:xfrm>
            <a:off x="191344" y="6464369"/>
            <a:ext cx="117373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/>
              <a:t>Silva et al. (2019). Impact of </a:t>
            </a:r>
            <a:r>
              <a:rPr lang="fr-FR" sz="1200" dirty="0" err="1"/>
              <a:t>Urban</a:t>
            </a:r>
            <a:r>
              <a:rPr lang="fr-FR" sz="1200" dirty="0"/>
              <a:t> Stormwater </a:t>
            </a:r>
            <a:r>
              <a:rPr lang="fr-FR" sz="1200" dirty="0" err="1"/>
              <a:t>Runoff</a:t>
            </a:r>
            <a:r>
              <a:rPr lang="fr-FR" sz="1200" dirty="0"/>
              <a:t> on </a:t>
            </a:r>
            <a:r>
              <a:rPr lang="fr-FR" sz="1200" dirty="0" err="1"/>
              <a:t>Cyanobacteria</a:t>
            </a:r>
            <a:r>
              <a:rPr lang="fr-FR" sz="1200" dirty="0"/>
              <a:t> Dynamics in A Tropical </a:t>
            </a:r>
            <a:r>
              <a:rPr lang="fr-FR" sz="1200" dirty="0" err="1"/>
              <a:t>Urban</a:t>
            </a:r>
            <a:r>
              <a:rPr lang="fr-FR" sz="1200" dirty="0"/>
              <a:t> Lake , </a:t>
            </a:r>
            <a:r>
              <a:rPr lang="fr-FR" sz="1200" dirty="0" err="1"/>
              <a:t>Brazil</a:t>
            </a:r>
            <a:r>
              <a:rPr lang="fr-FR" sz="1200" dirty="0"/>
              <a:t>. Water, 11, 946, </a:t>
            </a:r>
            <a:r>
              <a:rPr lang="pt-BR" sz="1200" dirty="0"/>
              <a:t>doi:10.3390/w11050946 </a:t>
            </a:r>
            <a:r>
              <a:rPr lang="fr-FR" sz="1200" dirty="0"/>
              <a:t>  </a:t>
            </a:r>
          </a:p>
        </p:txBody>
      </p:sp>
      <p:pic>
        <p:nvPicPr>
          <p:cNvPr id="10" name="Image 9" descr="Captura de Tela 2023-05-24 às 21.43.04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456" y="1484784"/>
            <a:ext cx="8794410" cy="4608512"/>
          </a:xfrm>
          <a:prstGeom prst="rect">
            <a:avLst/>
          </a:prstGeom>
        </p:spPr>
      </p:pic>
      <p:sp>
        <p:nvSpPr>
          <p:cNvPr id="13" name="ZoneTexte 12"/>
          <p:cNvSpPr txBox="1"/>
          <p:nvPr/>
        </p:nvSpPr>
        <p:spPr>
          <a:xfrm>
            <a:off x="407368" y="476672"/>
            <a:ext cx="1152128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dirty="0" err="1">
                <a:solidFill>
                  <a:schemeClr val="tx2"/>
                </a:solidFill>
              </a:rPr>
              <a:t>Simulação</a:t>
            </a:r>
            <a:r>
              <a:rPr lang="fr-FR" b="1" dirty="0">
                <a:solidFill>
                  <a:schemeClr val="tx2"/>
                </a:solidFill>
              </a:rPr>
              <a:t> de </a:t>
            </a:r>
            <a:r>
              <a:rPr lang="fr-FR" b="1" dirty="0" err="1">
                <a:solidFill>
                  <a:schemeClr val="tx2"/>
                </a:solidFill>
              </a:rPr>
              <a:t>cenário</a:t>
            </a:r>
            <a:r>
              <a:rPr lang="fr-FR" b="1" dirty="0">
                <a:solidFill>
                  <a:schemeClr val="tx2"/>
                </a:solidFill>
              </a:rPr>
              <a:t> </a:t>
            </a:r>
            <a:r>
              <a:rPr lang="fr-FR" b="1" dirty="0" err="1">
                <a:solidFill>
                  <a:schemeClr val="tx2"/>
                </a:solidFill>
              </a:rPr>
              <a:t>com</a:t>
            </a:r>
            <a:r>
              <a:rPr lang="fr-FR" b="1" dirty="0">
                <a:solidFill>
                  <a:schemeClr val="tx2"/>
                </a:solidFill>
              </a:rPr>
              <a:t> </a:t>
            </a:r>
            <a:r>
              <a:rPr lang="fr-FR" b="1" dirty="0" err="1">
                <a:solidFill>
                  <a:schemeClr val="tx2"/>
                </a:solidFill>
              </a:rPr>
              <a:t>redução</a:t>
            </a:r>
            <a:r>
              <a:rPr lang="fr-FR" b="1" dirty="0">
                <a:solidFill>
                  <a:schemeClr val="tx2"/>
                </a:solidFill>
              </a:rPr>
              <a:t> de 50% da </a:t>
            </a:r>
            <a:r>
              <a:rPr lang="fr-FR" b="1" dirty="0" err="1">
                <a:solidFill>
                  <a:schemeClr val="tx2"/>
                </a:solidFill>
              </a:rPr>
              <a:t>carga</a:t>
            </a:r>
            <a:r>
              <a:rPr lang="fr-FR" b="1" dirty="0">
                <a:solidFill>
                  <a:schemeClr val="tx2"/>
                </a:solidFill>
              </a:rPr>
              <a:t> </a:t>
            </a:r>
            <a:r>
              <a:rPr lang="fr-FR" b="1" dirty="0" err="1">
                <a:solidFill>
                  <a:schemeClr val="tx2"/>
                </a:solidFill>
              </a:rPr>
              <a:t>afluente</a:t>
            </a:r>
            <a:r>
              <a:rPr lang="fr-FR" b="1" dirty="0">
                <a:solidFill>
                  <a:schemeClr val="tx2"/>
                </a:solidFill>
              </a:rPr>
              <a:t> de P na </a:t>
            </a:r>
            <a:r>
              <a:rPr lang="fr-FR" b="1" dirty="0" err="1">
                <a:solidFill>
                  <a:schemeClr val="tx2"/>
                </a:solidFill>
              </a:rPr>
              <a:t>Lagoa</a:t>
            </a:r>
            <a:r>
              <a:rPr lang="fr-FR" b="1" dirty="0">
                <a:solidFill>
                  <a:schemeClr val="tx2"/>
                </a:solidFill>
              </a:rPr>
              <a:t> </a:t>
            </a:r>
            <a:r>
              <a:rPr lang="fr-FR" b="1" dirty="0" err="1">
                <a:solidFill>
                  <a:schemeClr val="tx2"/>
                </a:solidFill>
              </a:rPr>
              <a:t>mostra</a:t>
            </a:r>
            <a:r>
              <a:rPr lang="fr-FR" b="1" dirty="0">
                <a:solidFill>
                  <a:schemeClr val="tx2"/>
                </a:solidFill>
              </a:rPr>
              <a:t> que </a:t>
            </a:r>
            <a:r>
              <a:rPr lang="fr-FR" b="1" dirty="0" err="1">
                <a:solidFill>
                  <a:schemeClr val="tx2"/>
                </a:solidFill>
              </a:rPr>
              <a:t>ainda</a:t>
            </a:r>
            <a:r>
              <a:rPr lang="fr-FR" b="1" dirty="0">
                <a:solidFill>
                  <a:schemeClr val="tx2"/>
                </a:solidFill>
              </a:rPr>
              <a:t> </a:t>
            </a:r>
            <a:r>
              <a:rPr lang="fr-FR" b="1" dirty="0" err="1">
                <a:solidFill>
                  <a:schemeClr val="tx2"/>
                </a:solidFill>
              </a:rPr>
              <a:t>assim</a:t>
            </a:r>
            <a:r>
              <a:rPr lang="fr-FR" b="1" dirty="0">
                <a:solidFill>
                  <a:schemeClr val="tx2"/>
                </a:solidFill>
              </a:rPr>
              <a:t> a concentração de </a:t>
            </a:r>
            <a:r>
              <a:rPr lang="fr-FR" b="1" dirty="0" err="1">
                <a:solidFill>
                  <a:schemeClr val="tx2"/>
                </a:solidFill>
              </a:rPr>
              <a:t>clorofila</a:t>
            </a:r>
            <a:r>
              <a:rPr lang="fr-FR" b="1" dirty="0">
                <a:solidFill>
                  <a:schemeClr val="tx2"/>
                </a:solidFill>
              </a:rPr>
              <a:t> </a:t>
            </a:r>
            <a:r>
              <a:rPr lang="fr-FR" b="1" dirty="0" err="1">
                <a:solidFill>
                  <a:schemeClr val="tx2"/>
                </a:solidFill>
              </a:rPr>
              <a:t>apresentará</a:t>
            </a:r>
            <a:r>
              <a:rPr lang="fr-FR" b="1" dirty="0">
                <a:solidFill>
                  <a:schemeClr val="tx2"/>
                </a:solidFill>
              </a:rPr>
              <a:t> </a:t>
            </a:r>
            <a:r>
              <a:rPr lang="fr-FR" b="1" dirty="0" err="1">
                <a:solidFill>
                  <a:schemeClr val="tx2"/>
                </a:solidFill>
              </a:rPr>
              <a:t>valores</a:t>
            </a:r>
            <a:r>
              <a:rPr lang="fr-FR" b="1" dirty="0">
                <a:solidFill>
                  <a:schemeClr val="tx2"/>
                </a:solidFill>
              </a:rPr>
              <a:t> </a:t>
            </a:r>
            <a:r>
              <a:rPr lang="fr-FR" b="1" dirty="0" err="1">
                <a:solidFill>
                  <a:schemeClr val="tx2"/>
                </a:solidFill>
              </a:rPr>
              <a:t>superiores</a:t>
            </a:r>
            <a:r>
              <a:rPr lang="fr-FR" b="1" dirty="0">
                <a:solidFill>
                  <a:schemeClr val="tx2"/>
                </a:solidFill>
              </a:rPr>
              <a:t> a 60 μ/L </a:t>
            </a:r>
            <a:r>
              <a:rPr lang="fr-FR" b="1" dirty="0" err="1">
                <a:solidFill>
                  <a:schemeClr val="tx2"/>
                </a:solidFill>
              </a:rPr>
              <a:t>ao</a:t>
            </a:r>
            <a:r>
              <a:rPr lang="fr-FR" b="1" dirty="0">
                <a:solidFill>
                  <a:schemeClr val="tx2"/>
                </a:solidFill>
              </a:rPr>
              <a:t> </a:t>
            </a:r>
            <a:r>
              <a:rPr lang="fr-FR" b="1" dirty="0" err="1">
                <a:solidFill>
                  <a:schemeClr val="tx2"/>
                </a:solidFill>
              </a:rPr>
              <a:t>longo</a:t>
            </a:r>
            <a:r>
              <a:rPr lang="fr-FR" b="1" dirty="0">
                <a:solidFill>
                  <a:schemeClr val="tx2"/>
                </a:solidFill>
              </a:rPr>
              <a:t> do </a:t>
            </a:r>
            <a:r>
              <a:rPr lang="fr-FR" b="1" dirty="0" err="1">
                <a:solidFill>
                  <a:schemeClr val="tx2"/>
                </a:solidFill>
              </a:rPr>
              <a:t>ano</a:t>
            </a:r>
            <a:r>
              <a:rPr lang="fr-FR" b="1" dirty="0">
                <a:solidFill>
                  <a:schemeClr val="tx2"/>
                </a:solidFill>
              </a:rPr>
              <a:t>. </a:t>
            </a:r>
          </a:p>
          <a:p>
            <a:pPr marL="742950" lvl="1" indent="-285750">
              <a:buFontTx/>
              <a:buChar char="•"/>
            </a:pPr>
            <a:endParaRPr lang="fr-FR" dirty="0"/>
          </a:p>
        </p:txBody>
      </p:sp>
      <p:sp>
        <p:nvSpPr>
          <p:cNvPr id="14" name="Rectangle 13"/>
          <p:cNvSpPr/>
          <p:nvPr/>
        </p:nvSpPr>
        <p:spPr>
          <a:xfrm>
            <a:off x="9768408" y="5661248"/>
            <a:ext cx="198094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dirty="0">
                <a:latin typeface="Arial" panose="020B0604020202020204" pitchFamily="34" charset="0"/>
                <a:ea typeface="Times New Roman" panose="02020603050405020304" pitchFamily="18" charset="0"/>
              </a:rPr>
              <a:t>Silva et al. (2019) </a:t>
            </a:r>
            <a:endParaRPr lang="fr-FR" dirty="0"/>
          </a:p>
        </p:txBody>
      </p:sp>
      <p:cxnSp>
        <p:nvCxnSpPr>
          <p:cNvPr id="16" name="Connecteur droit 15"/>
          <p:cNvCxnSpPr/>
          <p:nvPr/>
        </p:nvCxnSpPr>
        <p:spPr>
          <a:xfrm flipH="1">
            <a:off x="1703512" y="5013176"/>
            <a:ext cx="7776864" cy="0"/>
          </a:xfrm>
          <a:prstGeom prst="line">
            <a:avLst/>
          </a:prstGeom>
          <a:ln w="57150" cmpd="sng">
            <a:solidFill>
              <a:srgbClr val="FF0000"/>
            </a:solidFill>
            <a:prstDash val="dash"/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314008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" grpId="0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1">
            <a:extLst>
              <a:ext uri="{FF2B5EF4-FFF2-40B4-BE49-F238E27FC236}">
                <a16:creationId xmlns:a16="http://schemas.microsoft.com/office/drawing/2014/main" id="{4556055C-B08D-44FD-813C-17F72B88EF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1344" y="533400"/>
            <a:ext cx="11881320" cy="990600"/>
          </a:xfrm>
        </p:spPr>
        <p:txBody>
          <a:bodyPr>
            <a:normAutofit/>
          </a:bodyPr>
          <a:lstStyle/>
          <a:p>
            <a:pPr algn="ctr"/>
            <a:r>
              <a:rPr lang="pt-BR" dirty="0"/>
              <a:t>Estação de Tratamento de Águas Fluviais</a:t>
            </a:r>
          </a:p>
        </p:txBody>
      </p:sp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CFAEBA07-B8ED-4662-A414-09B1CA181B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02D91-B33D-46D7-868A-871BCBF97A6D}" type="slidenum">
              <a:rPr lang="pt-BR" smtClean="0"/>
              <a:pPr/>
              <a:t>38</a:t>
            </a:fld>
            <a:endParaRPr lang="pt-BR"/>
          </a:p>
        </p:txBody>
      </p:sp>
      <p:pic>
        <p:nvPicPr>
          <p:cNvPr id="11" name="Content Placeholder 7">
            <a:extLst>
              <a:ext uri="{FF2B5EF4-FFF2-40B4-BE49-F238E27FC236}">
                <a16:creationId xmlns:a16="http://schemas.microsoft.com/office/drawing/2014/main" id="{24875048-7C67-F45B-0EB4-0CB45BBD560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2" cstate="print"/>
          <a:srcRect t="49159"/>
          <a:stretch/>
        </p:blipFill>
        <p:spPr>
          <a:xfrm>
            <a:off x="335360" y="1628800"/>
            <a:ext cx="6120680" cy="1935932"/>
          </a:xfrm>
          <a:prstGeom prst="rect">
            <a:avLst/>
          </a:prstGeom>
        </p:spPr>
      </p:pic>
      <p:sp>
        <p:nvSpPr>
          <p:cNvPr id="14" name="TextBox 9">
            <a:extLst>
              <a:ext uri="{FF2B5EF4-FFF2-40B4-BE49-F238E27FC236}">
                <a16:creationId xmlns:a16="http://schemas.microsoft.com/office/drawing/2014/main" id="{FFAABFD6-F63D-D8F6-513D-5BEEB0F17AE9}"/>
              </a:ext>
            </a:extLst>
          </p:cNvPr>
          <p:cNvSpPr txBox="1"/>
          <p:nvPr/>
        </p:nvSpPr>
        <p:spPr>
          <a:xfrm>
            <a:off x="2063552" y="1556792"/>
            <a:ext cx="17235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err="1">
                <a:solidFill>
                  <a:srgbClr val="0070C0"/>
                </a:solidFill>
              </a:rPr>
              <a:t>Cianobactérias</a:t>
            </a:r>
            <a:endParaRPr lang="en-US" dirty="0">
              <a:solidFill>
                <a:srgbClr val="0070C0"/>
              </a:solidFill>
            </a:endParaRPr>
          </a:p>
        </p:txBody>
      </p:sp>
      <p:grpSp>
        <p:nvGrpSpPr>
          <p:cNvPr id="15" name="Grupo 25"/>
          <p:cNvGrpSpPr/>
          <p:nvPr/>
        </p:nvGrpSpPr>
        <p:grpSpPr>
          <a:xfrm>
            <a:off x="2135560" y="2132856"/>
            <a:ext cx="757451" cy="1153479"/>
            <a:chOff x="4583832" y="4653136"/>
            <a:chExt cx="757451" cy="1153479"/>
          </a:xfrm>
        </p:grpSpPr>
        <p:cxnSp>
          <p:nvCxnSpPr>
            <p:cNvPr id="16" name="Straight Arrow Connector 15">
              <a:extLst>
                <a:ext uri="{FF2B5EF4-FFF2-40B4-BE49-F238E27FC236}">
                  <a16:creationId xmlns:a16="http://schemas.microsoft.com/office/drawing/2014/main" id="{58802509-E957-0462-7783-D1D3F1B2BC49}"/>
                </a:ext>
              </a:extLst>
            </p:cNvPr>
            <p:cNvCxnSpPr>
              <a:cxnSpLocks/>
            </p:cNvCxnSpPr>
            <p:nvPr/>
          </p:nvCxnSpPr>
          <p:spPr>
            <a:xfrm>
              <a:off x="4943427" y="4981818"/>
              <a:ext cx="0" cy="824797"/>
            </a:xfrm>
            <a:prstGeom prst="straightConnector1">
              <a:avLst/>
            </a:prstGeom>
            <a:ln w="31750">
              <a:solidFill>
                <a:srgbClr val="FF0000"/>
              </a:solidFill>
              <a:prstDash val="sysDash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7" name="TextBox 20">
              <a:extLst>
                <a:ext uri="{FF2B5EF4-FFF2-40B4-BE49-F238E27FC236}">
                  <a16:creationId xmlns:a16="http://schemas.microsoft.com/office/drawing/2014/main" id="{C295E1AB-11C1-0125-799B-1404A741EE3F}"/>
                </a:ext>
              </a:extLst>
            </p:cNvPr>
            <p:cNvSpPr txBox="1"/>
            <p:nvPr/>
          </p:nvSpPr>
          <p:spPr>
            <a:xfrm>
              <a:off x="4583832" y="4653136"/>
              <a:ext cx="757451" cy="3693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dirty="0">
                  <a:solidFill>
                    <a:srgbClr val="0070C0"/>
                  </a:solidFill>
                </a:rPr>
                <a:t>ETAF</a:t>
              </a:r>
            </a:p>
          </p:txBody>
        </p:sp>
      </p:grpSp>
      <p:sp>
        <p:nvSpPr>
          <p:cNvPr id="18" name="TextBox 2">
            <a:extLst>
              <a:ext uri="{FF2B5EF4-FFF2-40B4-BE49-F238E27FC236}">
                <a16:creationId xmlns:a16="http://schemas.microsoft.com/office/drawing/2014/main" id="{03912DAB-B838-8A14-E59F-1157B7BDC1D0}"/>
              </a:ext>
            </a:extLst>
          </p:cNvPr>
          <p:cNvSpPr txBox="1"/>
          <p:nvPr/>
        </p:nvSpPr>
        <p:spPr>
          <a:xfrm>
            <a:off x="4079776" y="3501008"/>
            <a:ext cx="1590500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200" dirty="0"/>
              <a:t>Figueredo et al 2016</a:t>
            </a:r>
          </a:p>
        </p:txBody>
      </p:sp>
      <p:sp>
        <p:nvSpPr>
          <p:cNvPr id="23" name="ZoneTexte 22"/>
          <p:cNvSpPr txBox="1"/>
          <p:nvPr/>
        </p:nvSpPr>
        <p:spPr>
          <a:xfrm>
            <a:off x="335360" y="4005064"/>
            <a:ext cx="1173730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err="1"/>
              <a:t>Contextualização</a:t>
            </a:r>
            <a:r>
              <a:rPr lang="fr-FR" dirty="0"/>
              <a:t> </a:t>
            </a:r>
            <a:r>
              <a:rPr lang="fr-FR" dirty="0" err="1"/>
              <a:t>internacional</a:t>
            </a:r>
            <a:r>
              <a:rPr lang="fr-FR" dirty="0"/>
              <a:t> (</a:t>
            </a:r>
            <a:r>
              <a:rPr lang="fr-FR" dirty="0" err="1"/>
              <a:t>Lurling</a:t>
            </a:r>
            <a:r>
              <a:rPr lang="fr-FR" dirty="0"/>
              <a:t> e </a:t>
            </a:r>
            <a:r>
              <a:rPr lang="fr-FR" dirty="0" err="1"/>
              <a:t>Mucci</a:t>
            </a:r>
            <a:r>
              <a:rPr lang="fr-FR" dirty="0"/>
              <a:t>, 2020)</a:t>
            </a:r>
          </a:p>
          <a:p>
            <a:endParaRPr lang="fr-FR" dirty="0"/>
          </a:p>
          <a:p>
            <a:r>
              <a:rPr lang="fr-FR" dirty="0"/>
              <a:t>Na </a:t>
            </a:r>
            <a:r>
              <a:rPr lang="fr-FR" dirty="0" err="1"/>
              <a:t>Holanda</a:t>
            </a:r>
            <a:r>
              <a:rPr lang="fr-FR" dirty="0"/>
              <a:t>, 99% do </a:t>
            </a:r>
            <a:r>
              <a:rPr lang="fr-FR" dirty="0" err="1"/>
              <a:t>esgoto</a:t>
            </a:r>
            <a:r>
              <a:rPr lang="fr-FR" dirty="0"/>
              <a:t> </a:t>
            </a:r>
            <a:r>
              <a:rPr lang="fr-FR" dirty="0" err="1"/>
              <a:t>é</a:t>
            </a:r>
            <a:r>
              <a:rPr lang="fr-FR" dirty="0"/>
              <a:t> </a:t>
            </a:r>
            <a:r>
              <a:rPr lang="fr-FR" dirty="0" err="1"/>
              <a:t>coletado</a:t>
            </a:r>
            <a:r>
              <a:rPr lang="fr-FR" dirty="0"/>
              <a:t> e passa </a:t>
            </a:r>
            <a:r>
              <a:rPr lang="fr-FR" dirty="0" err="1"/>
              <a:t>por</a:t>
            </a:r>
            <a:r>
              <a:rPr lang="fr-FR" dirty="0"/>
              <a:t> </a:t>
            </a:r>
            <a:r>
              <a:rPr lang="fr-FR" dirty="0" err="1"/>
              <a:t>tratamento</a:t>
            </a:r>
            <a:r>
              <a:rPr lang="fr-FR" dirty="0"/>
              <a:t> </a:t>
            </a:r>
            <a:r>
              <a:rPr lang="fr-FR" dirty="0" err="1"/>
              <a:t>terciário</a:t>
            </a:r>
            <a:r>
              <a:rPr lang="fr-FR" dirty="0"/>
              <a:t> (</a:t>
            </a:r>
            <a:r>
              <a:rPr lang="fr-FR" dirty="0" err="1"/>
              <a:t>eliminação</a:t>
            </a:r>
            <a:r>
              <a:rPr lang="fr-FR" dirty="0"/>
              <a:t> de </a:t>
            </a:r>
            <a:r>
              <a:rPr lang="fr-FR" dirty="0" err="1"/>
              <a:t>nutrientes</a:t>
            </a:r>
            <a:r>
              <a:rPr lang="fr-FR" dirty="0"/>
              <a:t>). </a:t>
            </a:r>
            <a:r>
              <a:rPr lang="fr-FR" dirty="0" err="1"/>
              <a:t>Ainda</a:t>
            </a:r>
            <a:r>
              <a:rPr lang="fr-FR" dirty="0"/>
              <a:t> </a:t>
            </a:r>
            <a:r>
              <a:rPr lang="fr-FR" dirty="0" err="1"/>
              <a:t>assim</a:t>
            </a:r>
            <a:r>
              <a:rPr lang="fr-FR" dirty="0"/>
              <a:t>:</a:t>
            </a:r>
          </a:p>
          <a:p>
            <a:pPr marL="742950" lvl="1" indent="-285750">
              <a:buFont typeface="Arial"/>
              <a:buChar char="•"/>
            </a:pPr>
            <a:r>
              <a:rPr lang="fr-FR" dirty="0"/>
              <a:t>60% dos corpos d’</a:t>
            </a:r>
            <a:r>
              <a:rPr lang="fr-FR" dirty="0" err="1"/>
              <a:t>água</a:t>
            </a:r>
            <a:r>
              <a:rPr lang="fr-FR" dirty="0"/>
              <a:t> </a:t>
            </a:r>
            <a:r>
              <a:rPr lang="fr-FR" dirty="0" err="1"/>
              <a:t>estão</a:t>
            </a:r>
            <a:r>
              <a:rPr lang="fr-FR" dirty="0"/>
              <a:t> </a:t>
            </a:r>
            <a:r>
              <a:rPr lang="fr-FR" dirty="0" err="1"/>
              <a:t>em</a:t>
            </a:r>
            <a:r>
              <a:rPr lang="fr-FR" dirty="0"/>
              <a:t> </a:t>
            </a:r>
            <a:r>
              <a:rPr lang="fr-FR" dirty="0" err="1"/>
              <a:t>estado</a:t>
            </a:r>
            <a:r>
              <a:rPr lang="fr-FR" dirty="0"/>
              <a:t> </a:t>
            </a:r>
            <a:r>
              <a:rPr lang="fr-FR" dirty="0" err="1"/>
              <a:t>ecológico</a:t>
            </a:r>
            <a:r>
              <a:rPr lang="fr-FR" dirty="0"/>
              <a:t> </a:t>
            </a:r>
            <a:r>
              <a:rPr lang="fr-FR" dirty="0" err="1"/>
              <a:t>ruim</a:t>
            </a:r>
            <a:r>
              <a:rPr lang="fr-FR" dirty="0"/>
              <a:t> ou </a:t>
            </a:r>
            <a:r>
              <a:rPr lang="fr-FR" dirty="0" err="1"/>
              <a:t>muito</a:t>
            </a:r>
            <a:r>
              <a:rPr lang="fr-FR" dirty="0"/>
              <a:t> </a:t>
            </a:r>
            <a:r>
              <a:rPr lang="fr-FR" dirty="0" err="1"/>
              <a:t>ruim</a:t>
            </a:r>
            <a:r>
              <a:rPr lang="fr-FR" dirty="0"/>
              <a:t>, 40% </a:t>
            </a:r>
            <a:r>
              <a:rPr lang="fr-FR" dirty="0" err="1"/>
              <a:t>estão</a:t>
            </a:r>
            <a:r>
              <a:rPr lang="fr-FR" dirty="0"/>
              <a:t> </a:t>
            </a:r>
            <a:r>
              <a:rPr lang="fr-FR" dirty="0" err="1"/>
              <a:t>em</a:t>
            </a:r>
            <a:r>
              <a:rPr lang="fr-FR" dirty="0"/>
              <a:t> </a:t>
            </a:r>
            <a:r>
              <a:rPr lang="fr-FR" dirty="0" err="1"/>
              <a:t>condição</a:t>
            </a:r>
            <a:r>
              <a:rPr lang="fr-FR" dirty="0"/>
              <a:t> </a:t>
            </a:r>
            <a:r>
              <a:rPr lang="fr-FR" dirty="0" err="1"/>
              <a:t>moderada</a:t>
            </a:r>
            <a:endParaRPr lang="fr-FR" dirty="0"/>
          </a:p>
          <a:p>
            <a:pPr marL="742950" lvl="1" indent="-285750">
              <a:buFont typeface="Arial"/>
              <a:buChar char="•"/>
            </a:pPr>
            <a:r>
              <a:rPr lang="fr-FR" dirty="0" err="1"/>
              <a:t>Aporte</a:t>
            </a:r>
            <a:r>
              <a:rPr lang="fr-FR" dirty="0"/>
              <a:t> </a:t>
            </a:r>
            <a:r>
              <a:rPr lang="fr-FR" dirty="0" err="1"/>
              <a:t>interno</a:t>
            </a:r>
            <a:r>
              <a:rPr lang="fr-FR" dirty="0"/>
              <a:t> de </a:t>
            </a:r>
            <a:r>
              <a:rPr lang="fr-FR" dirty="0" err="1"/>
              <a:t>nutrientes</a:t>
            </a:r>
            <a:r>
              <a:rPr lang="fr-FR" dirty="0"/>
              <a:t>, </a:t>
            </a:r>
            <a:r>
              <a:rPr lang="fr-FR" dirty="0" err="1"/>
              <a:t>extravasamento</a:t>
            </a:r>
            <a:r>
              <a:rPr lang="fr-FR" dirty="0"/>
              <a:t> </a:t>
            </a:r>
            <a:r>
              <a:rPr lang="fr-FR" dirty="0" err="1"/>
              <a:t>das</a:t>
            </a:r>
            <a:r>
              <a:rPr lang="fr-FR" dirty="0"/>
              <a:t> </a:t>
            </a:r>
            <a:r>
              <a:rPr lang="fr-FR" dirty="0" err="1"/>
              <a:t>redes</a:t>
            </a:r>
            <a:r>
              <a:rPr lang="fr-FR" dirty="0"/>
              <a:t> de </a:t>
            </a:r>
            <a:r>
              <a:rPr lang="fr-FR" dirty="0" err="1"/>
              <a:t>esgoto</a:t>
            </a:r>
            <a:r>
              <a:rPr lang="fr-FR" dirty="0"/>
              <a:t> e </a:t>
            </a:r>
            <a:r>
              <a:rPr lang="fr-FR" dirty="0" err="1"/>
              <a:t>poluição</a:t>
            </a:r>
            <a:r>
              <a:rPr lang="fr-FR" dirty="0"/>
              <a:t> </a:t>
            </a:r>
            <a:r>
              <a:rPr lang="fr-FR" dirty="0" err="1"/>
              <a:t>difusa</a:t>
            </a:r>
            <a:endParaRPr lang="fr-FR" dirty="0"/>
          </a:p>
          <a:p>
            <a:pPr marL="742950" lvl="1" indent="-285750">
              <a:buFont typeface="Arial"/>
              <a:buChar char="•"/>
            </a:pPr>
            <a:r>
              <a:rPr lang="fr-FR" dirty="0" err="1"/>
              <a:t>Estratégias</a:t>
            </a:r>
            <a:r>
              <a:rPr lang="fr-FR" dirty="0"/>
              <a:t> de </a:t>
            </a:r>
            <a:r>
              <a:rPr lang="fr-FR" dirty="0" err="1"/>
              <a:t>tratamento</a:t>
            </a:r>
            <a:r>
              <a:rPr lang="fr-FR" dirty="0"/>
              <a:t> </a:t>
            </a:r>
            <a:r>
              <a:rPr lang="fr-FR" dirty="0" err="1"/>
              <a:t>dentro</a:t>
            </a:r>
            <a:r>
              <a:rPr lang="fr-FR" dirty="0"/>
              <a:t> dos </a:t>
            </a:r>
            <a:r>
              <a:rPr lang="fr-FR" dirty="0" err="1"/>
              <a:t>lagos</a:t>
            </a:r>
            <a:r>
              <a:rPr lang="fr-FR" dirty="0"/>
              <a:t>/</a:t>
            </a:r>
            <a:r>
              <a:rPr lang="fr-FR" dirty="0" err="1"/>
              <a:t>reservatórios</a:t>
            </a:r>
            <a:r>
              <a:rPr lang="fr-FR" dirty="0"/>
              <a:t> </a:t>
            </a:r>
            <a:r>
              <a:rPr lang="fr-FR" dirty="0" err="1"/>
              <a:t>são</a:t>
            </a:r>
            <a:r>
              <a:rPr lang="fr-FR" dirty="0"/>
              <a:t> </a:t>
            </a:r>
            <a:r>
              <a:rPr lang="fr-FR" dirty="0" err="1"/>
              <a:t>inevitáveis</a:t>
            </a:r>
            <a:endParaRPr lang="fr-FR" dirty="0"/>
          </a:p>
          <a:p>
            <a:pPr marL="742950" lvl="1" indent="-285750">
              <a:buFontTx/>
              <a:buChar char="•"/>
            </a:pPr>
            <a:endParaRPr lang="fr-FR" dirty="0"/>
          </a:p>
        </p:txBody>
      </p:sp>
      <p:sp>
        <p:nvSpPr>
          <p:cNvPr id="24" name="ZoneTexte 23"/>
          <p:cNvSpPr txBox="1"/>
          <p:nvPr/>
        </p:nvSpPr>
        <p:spPr>
          <a:xfrm>
            <a:off x="191344" y="6464369"/>
            <a:ext cx="1173730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 err="1">
                <a:latin typeface="Arial"/>
                <a:cs typeface="Arial"/>
              </a:rPr>
              <a:t>Lurling</a:t>
            </a:r>
            <a:r>
              <a:rPr lang="fr-FR" sz="1200" dirty="0">
                <a:latin typeface="Arial"/>
                <a:cs typeface="Arial"/>
              </a:rPr>
              <a:t>, M. e </a:t>
            </a:r>
            <a:r>
              <a:rPr lang="fr-FR" sz="1200" dirty="0" err="1">
                <a:latin typeface="Arial"/>
                <a:cs typeface="Arial"/>
              </a:rPr>
              <a:t>Mucci</a:t>
            </a:r>
            <a:r>
              <a:rPr lang="fr-FR" sz="1200" dirty="0">
                <a:latin typeface="Arial"/>
                <a:cs typeface="Arial"/>
              </a:rPr>
              <a:t>, M (2020). </a:t>
            </a:r>
            <a:r>
              <a:rPr lang="fr-FR" sz="1200" dirty="0" err="1">
                <a:latin typeface="Arial"/>
                <a:cs typeface="Arial"/>
              </a:rPr>
              <a:t>Mitigating</a:t>
            </a:r>
            <a:r>
              <a:rPr lang="fr-FR" sz="1200" dirty="0">
                <a:latin typeface="Arial"/>
                <a:cs typeface="Arial"/>
              </a:rPr>
              <a:t> eutrophication nuisance: in-</a:t>
            </a:r>
            <a:r>
              <a:rPr lang="fr-FR" sz="1200" dirty="0" err="1">
                <a:latin typeface="Arial"/>
                <a:cs typeface="Arial"/>
              </a:rPr>
              <a:t>lake</a:t>
            </a:r>
            <a:r>
              <a:rPr lang="fr-FR" sz="1200" dirty="0">
                <a:latin typeface="Arial"/>
                <a:cs typeface="Arial"/>
              </a:rPr>
              <a:t> </a:t>
            </a:r>
            <a:r>
              <a:rPr lang="fr-FR" sz="1200" dirty="0" err="1">
                <a:latin typeface="Arial"/>
                <a:cs typeface="Arial"/>
              </a:rPr>
              <a:t>measures</a:t>
            </a:r>
            <a:r>
              <a:rPr lang="fr-FR" sz="1200" dirty="0">
                <a:latin typeface="Arial"/>
                <a:cs typeface="Arial"/>
              </a:rPr>
              <a:t> </a:t>
            </a:r>
            <a:r>
              <a:rPr lang="fr-FR" sz="1200" dirty="0" err="1">
                <a:latin typeface="Arial"/>
                <a:cs typeface="Arial"/>
              </a:rPr>
              <a:t>arebecoming</a:t>
            </a:r>
            <a:r>
              <a:rPr lang="fr-FR" sz="1200" dirty="0">
                <a:latin typeface="Arial"/>
                <a:cs typeface="Arial"/>
              </a:rPr>
              <a:t> </a:t>
            </a:r>
            <a:r>
              <a:rPr lang="fr-FR" sz="1200" dirty="0" err="1">
                <a:latin typeface="Arial"/>
                <a:cs typeface="Arial"/>
              </a:rPr>
              <a:t>inevitable</a:t>
            </a:r>
            <a:r>
              <a:rPr lang="fr-FR" sz="1200" dirty="0">
                <a:latin typeface="Arial"/>
                <a:cs typeface="Arial"/>
              </a:rPr>
              <a:t> in </a:t>
            </a:r>
            <a:r>
              <a:rPr lang="fr-FR" sz="1200" dirty="0" err="1">
                <a:latin typeface="Arial"/>
                <a:cs typeface="Arial"/>
              </a:rPr>
              <a:t>eutrophic</a:t>
            </a:r>
            <a:r>
              <a:rPr lang="fr-FR" sz="1200" dirty="0">
                <a:latin typeface="Arial"/>
                <a:cs typeface="Arial"/>
              </a:rPr>
              <a:t> waters in the </a:t>
            </a:r>
            <a:r>
              <a:rPr lang="fr-FR" sz="1200" dirty="0" err="1">
                <a:latin typeface="Arial"/>
                <a:cs typeface="Arial"/>
              </a:rPr>
              <a:t>Netherlands</a:t>
            </a:r>
            <a:r>
              <a:rPr lang="fr-FR" sz="1200" dirty="0">
                <a:latin typeface="Arial"/>
                <a:cs typeface="Arial"/>
              </a:rPr>
              <a:t>. </a:t>
            </a:r>
            <a:r>
              <a:rPr lang="fr-FR" sz="1200" dirty="0" err="1">
                <a:latin typeface="Arial"/>
                <a:cs typeface="Arial"/>
              </a:rPr>
              <a:t>Hydrobiologia</a:t>
            </a:r>
            <a:r>
              <a:rPr lang="fr-FR" sz="1200" dirty="0">
                <a:latin typeface="Arial"/>
                <a:cs typeface="Arial"/>
              </a:rPr>
              <a:t>, 847: 4447 - 4467, </a:t>
            </a:r>
            <a:r>
              <a:rPr lang="pt-BR" sz="1200" dirty="0" err="1">
                <a:latin typeface="Arial"/>
                <a:cs typeface="Arial"/>
              </a:rPr>
              <a:t>doi</a:t>
            </a:r>
            <a:r>
              <a:rPr lang="pt-BR" sz="1200" dirty="0">
                <a:latin typeface="Arial"/>
                <a:cs typeface="Arial"/>
              </a:rPr>
              <a:t>:</a:t>
            </a:r>
            <a:r>
              <a:rPr lang="mr-IN" sz="1200" dirty="0">
                <a:latin typeface="Arial"/>
                <a:cs typeface="Arial"/>
              </a:rPr>
              <a:t>10.1007/s10750-020-04297-9</a:t>
            </a:r>
            <a:endParaRPr lang="fr-FR" sz="1200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2108907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" grpId="0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F7BE653-2C4C-46E6-AC7F-E6D01FAEC8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7408" y="5445224"/>
            <a:ext cx="10972800" cy="990600"/>
          </a:xfrm>
        </p:spPr>
        <p:txBody>
          <a:bodyPr/>
          <a:lstStyle/>
          <a:p>
            <a:pPr algn="r"/>
            <a:r>
              <a:rPr lang="pt-BR" dirty="0"/>
              <a:t>Recomendações</a:t>
            </a:r>
          </a:p>
        </p:txBody>
      </p:sp>
      <p:sp>
        <p:nvSpPr>
          <p:cNvPr id="3" name="Espaço Reservado para Número de Slide 2">
            <a:extLst>
              <a:ext uri="{FF2B5EF4-FFF2-40B4-BE49-F238E27FC236}">
                <a16:creationId xmlns:a16="http://schemas.microsoft.com/office/drawing/2014/main" id="{D918C3EB-E949-4686-8474-D4BCDA1116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02D91-B33D-46D7-868A-871BCBF97A6D}" type="slidenum">
              <a:rPr lang="pt-BR" smtClean="0"/>
              <a:pPr/>
              <a:t>39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01087451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BD5922D5-AD72-4CEC-AA51-690B82F9B4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452337"/>
            <a:ext cx="10972800" cy="4876800"/>
          </a:xfrm>
        </p:spPr>
        <p:txBody>
          <a:bodyPr>
            <a:normAutofit/>
          </a:bodyPr>
          <a:lstStyle/>
          <a:p>
            <a:pPr algn="just">
              <a:spcBef>
                <a:spcPts val="600"/>
              </a:spcBef>
              <a:spcAft>
                <a:spcPts val="1200"/>
              </a:spcAft>
            </a:pPr>
            <a:r>
              <a:rPr lang="pt-BR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Metas do tratamento devem </a:t>
            </a:r>
            <a:r>
              <a:rPr lang="pt-BR" b="1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incorporar variações temporais e espaciais </a:t>
            </a:r>
            <a:r>
              <a:rPr lang="pt-BR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dos indicadores de qualidade da água no reservatório. </a:t>
            </a:r>
          </a:p>
          <a:p>
            <a:pPr algn="just">
              <a:spcBef>
                <a:spcPts val="600"/>
              </a:spcBef>
              <a:spcAft>
                <a:spcPts val="1200"/>
              </a:spcAft>
            </a:pPr>
            <a:r>
              <a:rPr lang="pt-BR" b="1" dirty="0"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F</a:t>
            </a:r>
            <a:r>
              <a:rPr lang="pt-BR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requência mensal das coletas de amostras de água e de sedimentos e realização das análises em </a:t>
            </a:r>
            <a:r>
              <a:rPr lang="pt-BR" b="1" u="sng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laboratório independente e acreditado na Norma 17.025/2017</a:t>
            </a:r>
            <a:r>
              <a:rPr lang="pt-BR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do </a:t>
            </a:r>
            <a:r>
              <a:rPr lang="pt-BR" b="1" dirty="0"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INMETRO</a:t>
            </a:r>
            <a:r>
              <a:rPr lang="pt-BR" b="1" dirty="0">
                <a:solidFill>
                  <a:srgbClr val="0070C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</a:p>
          <a:p>
            <a:pPr algn="just">
              <a:spcBef>
                <a:spcPts val="600"/>
              </a:spcBef>
              <a:spcAft>
                <a:spcPts val="1200"/>
              </a:spcAft>
            </a:pPr>
            <a:r>
              <a:rPr lang="pt-BR" b="1" dirty="0"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Captura de poluentes junto às margens ou braços do reservatório, antes que atinjam suas regiões pelágicas: </a:t>
            </a:r>
            <a:r>
              <a:rPr lang="pt-BR" b="1" u="sng" dirty="0"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cortinas, diques em enseadas </a:t>
            </a:r>
            <a:r>
              <a:rPr lang="pt-BR" b="1" dirty="0"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da AABB e Zoológico, canal da margem esquerda</a:t>
            </a:r>
          </a:p>
          <a:p>
            <a:pPr algn="just">
              <a:spcBef>
                <a:spcPts val="600"/>
              </a:spcBef>
              <a:spcAft>
                <a:spcPts val="1200"/>
              </a:spcAft>
            </a:pPr>
            <a:r>
              <a:rPr lang="pt-BR" b="1" dirty="0"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Remoção de poluentes por </a:t>
            </a:r>
            <a:r>
              <a:rPr lang="pt-BR" b="1" u="sng" dirty="0"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operação das comportas de fundo </a:t>
            </a:r>
            <a:r>
              <a:rPr lang="pt-BR" b="1" dirty="0"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do vertedor tipo tulipa: retirada de água do </a:t>
            </a:r>
            <a:r>
              <a:rPr lang="pt-BR" b="1" dirty="0" err="1">
                <a:solidFill>
                  <a:srgbClr val="0070C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hipolímnio</a:t>
            </a:r>
            <a:endParaRPr lang="pt-BR" b="1" dirty="0">
              <a:solidFill>
                <a:srgbClr val="0070C0"/>
              </a:solidFill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4" name="Título 1">
            <a:extLst>
              <a:ext uri="{FF2B5EF4-FFF2-40B4-BE49-F238E27FC236}">
                <a16:creationId xmlns:a16="http://schemas.microsoft.com/office/drawing/2014/main" id="{4556055C-B08D-44FD-813C-17F72B88EF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1344" y="533400"/>
            <a:ext cx="11881320" cy="990600"/>
          </a:xfrm>
        </p:spPr>
        <p:txBody>
          <a:bodyPr>
            <a:normAutofit/>
          </a:bodyPr>
          <a:lstStyle/>
          <a:p>
            <a:pPr algn="ctr"/>
            <a:r>
              <a:rPr lang="pt-BR" dirty="0"/>
              <a:t>Recomendações</a:t>
            </a:r>
          </a:p>
        </p:txBody>
      </p:sp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BAC34D82-25DB-4184-9C4E-28871B158C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02D91-B33D-46D7-868A-871BCBF97A6D}" type="slidenum">
              <a:rPr lang="pt-BR" smtClean="0"/>
              <a:pPr/>
              <a:t>40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039024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BD5922D5-AD72-4CEC-AA51-690B82F9B4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700808"/>
            <a:ext cx="10972800" cy="4824536"/>
          </a:xfrm>
        </p:spPr>
        <p:txBody>
          <a:bodyPr>
            <a:normAutofit/>
          </a:bodyPr>
          <a:lstStyle/>
          <a:p>
            <a:pPr algn="just">
              <a:spcBef>
                <a:spcPts val="600"/>
              </a:spcBef>
              <a:spcAft>
                <a:spcPts val="1200"/>
              </a:spcAft>
            </a:pPr>
            <a:r>
              <a:rPr lang="pt-BR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Avaliar e aumentar as dosagens dos produtos</a:t>
            </a:r>
            <a:r>
              <a:rPr lang="pt-BR" dirty="0">
                <a:latin typeface="Arial" panose="020B0604020202020204" pitchFamily="34" charset="0"/>
                <a:ea typeface="Times New Roman" panose="02020603050405020304" pitchFamily="18" charset="0"/>
              </a:rPr>
              <a:t>, especialmente nos períodos em que se espera uma maior aporte de nutrientes.</a:t>
            </a:r>
          </a:p>
          <a:p>
            <a:pPr algn="just">
              <a:spcBef>
                <a:spcPts val="600"/>
              </a:spcBef>
              <a:spcAft>
                <a:spcPts val="1200"/>
              </a:spcAft>
            </a:pPr>
            <a:r>
              <a:rPr lang="pt-BR" dirty="0">
                <a:latin typeface="Arial" panose="020B0604020202020204" pitchFamily="34" charset="0"/>
                <a:ea typeface="Times New Roman" panose="02020603050405020304" pitchFamily="18" charset="0"/>
              </a:rPr>
              <a:t>Realizar um estudo específico para a avaliação do </a:t>
            </a:r>
            <a:r>
              <a:rPr lang="pt-BR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impacto do desassoreamento na concentração de fósforo</a:t>
            </a:r>
            <a:r>
              <a:rPr lang="pt-BR" dirty="0">
                <a:latin typeface="Arial" panose="020B0604020202020204" pitchFamily="34" charset="0"/>
                <a:ea typeface="Times New Roman" panose="02020603050405020304" pitchFamily="18" charset="0"/>
              </a:rPr>
              <a:t> na Lagoa da Pampulha.</a:t>
            </a:r>
          </a:p>
          <a:p>
            <a:pPr algn="just">
              <a:spcBef>
                <a:spcPts val="600"/>
              </a:spcBef>
              <a:spcAft>
                <a:spcPts val="1200"/>
              </a:spcAft>
            </a:pPr>
            <a:r>
              <a:rPr lang="pt-BR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Realizar </a:t>
            </a:r>
            <a:r>
              <a:rPr lang="pt-BR" dirty="0">
                <a:solidFill>
                  <a:srgbClr val="FF0000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avaliação específica sobre a técnica de biorremediação</a:t>
            </a:r>
            <a:r>
              <a:rPr lang="pt-BR" dirty="0"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.</a:t>
            </a:r>
          </a:p>
          <a:p>
            <a:pPr algn="just">
              <a:spcBef>
                <a:spcPts val="600"/>
              </a:spcBef>
              <a:spcAft>
                <a:spcPts val="1200"/>
              </a:spcAft>
            </a:pPr>
            <a:r>
              <a:rPr lang="pt-BR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Monitoramento contínuo de qualidade de água dos cursos d’água afluentes</a:t>
            </a:r>
            <a:r>
              <a:rPr lang="pt-BR" dirty="0">
                <a:latin typeface="Arial" panose="020B0604020202020204" pitchFamily="34" charset="0"/>
                <a:ea typeface="Times New Roman" panose="02020603050405020304" pitchFamily="18" charset="0"/>
              </a:rPr>
              <a:t>, principalmente o Ressaca e o Sarandi</a:t>
            </a:r>
          </a:p>
        </p:txBody>
      </p:sp>
      <p:sp>
        <p:nvSpPr>
          <p:cNvPr id="4" name="Título 1">
            <a:extLst>
              <a:ext uri="{FF2B5EF4-FFF2-40B4-BE49-F238E27FC236}">
                <a16:creationId xmlns:a16="http://schemas.microsoft.com/office/drawing/2014/main" id="{4556055C-B08D-44FD-813C-17F72B88EF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1344" y="533400"/>
            <a:ext cx="11881320" cy="990600"/>
          </a:xfrm>
        </p:spPr>
        <p:txBody>
          <a:bodyPr>
            <a:normAutofit/>
          </a:bodyPr>
          <a:lstStyle/>
          <a:p>
            <a:pPr algn="ctr"/>
            <a:r>
              <a:rPr lang="pt-BR" dirty="0"/>
              <a:t>Recomendações</a:t>
            </a:r>
          </a:p>
        </p:txBody>
      </p:sp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FCD8A9EF-777A-4EF3-BB00-BCE9635E4C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02D91-B33D-46D7-868A-871BCBF97A6D}" type="slidenum">
              <a:rPr lang="pt-BR" smtClean="0"/>
              <a:pPr/>
              <a:t>41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783925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BD5922D5-AD72-4CEC-AA51-690B82F9B4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9600" y="1700808"/>
            <a:ext cx="10972800" cy="4824536"/>
          </a:xfrm>
        </p:spPr>
        <p:txBody>
          <a:bodyPr>
            <a:normAutofit/>
          </a:bodyPr>
          <a:lstStyle/>
          <a:p>
            <a:pPr algn="just">
              <a:spcBef>
                <a:spcPts val="600"/>
              </a:spcBef>
              <a:spcAft>
                <a:spcPts val="1200"/>
              </a:spcAft>
            </a:pPr>
            <a:endParaRPr lang="pt-BR" dirty="0">
              <a:solidFill>
                <a:srgbClr val="FF0000"/>
              </a:solidFill>
              <a:latin typeface="Arial" panose="020B0604020202020204" pitchFamily="34" charset="0"/>
              <a:ea typeface="Times New Roman" panose="02020603050405020304" pitchFamily="18" charset="0"/>
            </a:endParaRPr>
          </a:p>
          <a:p>
            <a:pPr algn="just">
              <a:spcBef>
                <a:spcPts val="600"/>
              </a:spcBef>
              <a:spcAft>
                <a:spcPts val="1200"/>
              </a:spcAft>
            </a:pPr>
            <a:r>
              <a:rPr lang="pt-BR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Universalizar coleta e transporte de esgotos domésticos</a:t>
            </a:r>
            <a:r>
              <a:rPr lang="pt-BR" dirty="0">
                <a:latin typeface="Arial" panose="020B0604020202020204" pitchFamily="34" charset="0"/>
                <a:ea typeface="Times New Roman" panose="02020603050405020304" pitchFamily="18" charset="0"/>
              </a:rPr>
              <a:t>, remoção de conexões cruzadas: Acordo COPASA com as Prefeituras de BH e Contagem</a:t>
            </a:r>
          </a:p>
          <a:p>
            <a:pPr algn="just">
              <a:spcBef>
                <a:spcPts val="600"/>
              </a:spcBef>
              <a:spcAft>
                <a:spcPts val="1200"/>
              </a:spcAft>
            </a:pPr>
            <a:r>
              <a:rPr lang="pt-BR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Fortalecer e apoiar as ações do PROPAM</a:t>
            </a:r>
            <a:r>
              <a:rPr lang="pt-BR" dirty="0">
                <a:latin typeface="Arial" panose="020B0604020202020204" pitchFamily="34" charset="0"/>
                <a:ea typeface="Times New Roman" panose="02020603050405020304" pitchFamily="18" charset="0"/>
              </a:rPr>
              <a:t>: controle de processos erosivos, ações de educação ambiental</a:t>
            </a:r>
          </a:p>
          <a:p>
            <a:pPr algn="just">
              <a:spcBef>
                <a:spcPts val="600"/>
              </a:spcBef>
              <a:spcAft>
                <a:spcPts val="1200"/>
              </a:spcAft>
            </a:pPr>
            <a:r>
              <a:rPr lang="pt-BR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</a:rPr>
              <a:t>Difundir o emprego de infraestrutura verde e azul </a:t>
            </a:r>
            <a:r>
              <a:rPr lang="pt-BR" dirty="0">
                <a:latin typeface="Arial" panose="020B0604020202020204" pitchFamily="34" charset="0"/>
                <a:ea typeface="Times New Roman" panose="02020603050405020304" pitchFamily="18" charset="0"/>
              </a:rPr>
              <a:t>nos espaços público e privado da bacia da Pampulha</a:t>
            </a:r>
          </a:p>
        </p:txBody>
      </p:sp>
      <p:sp>
        <p:nvSpPr>
          <p:cNvPr id="4" name="Título 1">
            <a:extLst>
              <a:ext uri="{FF2B5EF4-FFF2-40B4-BE49-F238E27FC236}">
                <a16:creationId xmlns:a16="http://schemas.microsoft.com/office/drawing/2014/main" id="{4556055C-B08D-44FD-813C-17F72B88EF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91344" y="533400"/>
            <a:ext cx="11881320" cy="990600"/>
          </a:xfrm>
        </p:spPr>
        <p:txBody>
          <a:bodyPr>
            <a:normAutofit/>
          </a:bodyPr>
          <a:lstStyle/>
          <a:p>
            <a:pPr algn="ctr"/>
            <a:r>
              <a:rPr lang="pt-BR" dirty="0"/>
              <a:t>Recomendações</a:t>
            </a:r>
          </a:p>
        </p:txBody>
      </p:sp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FCD8A9EF-777A-4EF3-BB00-BCE9635E4C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02D91-B33D-46D7-868A-871BCBF97A6D}" type="slidenum">
              <a:rPr lang="pt-BR" smtClean="0"/>
              <a:pPr/>
              <a:t>42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150871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F7BE653-2C4C-46E6-AC7F-E6D01FAEC8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7408" y="5445224"/>
            <a:ext cx="10972800" cy="990600"/>
          </a:xfrm>
        </p:spPr>
        <p:txBody>
          <a:bodyPr/>
          <a:lstStyle/>
          <a:p>
            <a:pPr algn="r"/>
            <a:r>
              <a:rPr lang="pt-BR"/>
              <a:t>Conclusões</a:t>
            </a:r>
            <a:endParaRPr lang="pt-BR" dirty="0"/>
          </a:p>
        </p:txBody>
      </p:sp>
      <p:sp>
        <p:nvSpPr>
          <p:cNvPr id="3" name="Espaço Reservado para Número de Slide 2">
            <a:extLst>
              <a:ext uri="{FF2B5EF4-FFF2-40B4-BE49-F238E27FC236}">
                <a16:creationId xmlns:a16="http://schemas.microsoft.com/office/drawing/2014/main" id="{D918C3EB-E949-4686-8474-D4BCDA1116A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02D91-B33D-46D7-868A-871BCBF97A6D}" type="slidenum">
              <a:rPr lang="pt-BR" smtClean="0"/>
              <a:pPr/>
              <a:t>43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092487295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>
            <a:extLst>
              <a:ext uri="{FF2B5EF4-FFF2-40B4-BE49-F238E27FC236}">
                <a16:creationId xmlns:a16="http://schemas.microsoft.com/office/drawing/2014/main" id="{BD5922D5-AD72-4CEC-AA51-690B82F9B42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95400" y="1484784"/>
            <a:ext cx="11341260" cy="4876800"/>
          </a:xfrm>
        </p:spPr>
        <p:txBody>
          <a:bodyPr>
            <a:normAutofit/>
          </a:bodyPr>
          <a:lstStyle/>
          <a:p>
            <a:pPr algn="just"/>
            <a:r>
              <a:rPr lang="pt-BR" dirty="0"/>
              <a:t>As ações de tratamento realizadas na Lagoa da Pampulha </a:t>
            </a:r>
            <a:r>
              <a:rPr lang="pt-BR" dirty="0">
                <a:solidFill>
                  <a:srgbClr val="FF0000"/>
                </a:solidFill>
              </a:rPr>
              <a:t>resultaram em melhorias da qualidade de água do reservatório e redução de concentrações do fitoplâncton em alguns períodos</a:t>
            </a:r>
            <a:r>
              <a:rPr lang="pt-BR" dirty="0"/>
              <a:t>, o que pode ser constatado pelos dados de monitoramento realizado.</a:t>
            </a:r>
          </a:p>
          <a:p>
            <a:pPr algn="just"/>
            <a:endParaRPr lang="pt-BR" dirty="0"/>
          </a:p>
          <a:p>
            <a:pPr algn="just"/>
            <a:r>
              <a:rPr lang="pt-BR" dirty="0"/>
              <a:t>Apesar de apresentar atualmente maior resiliência às agressões externas, </a:t>
            </a:r>
            <a:r>
              <a:rPr lang="pt-BR" dirty="0">
                <a:solidFill>
                  <a:srgbClr val="FF0000"/>
                </a:solidFill>
              </a:rPr>
              <a:t>as águas da Lagoa da Pampulha ainda estão sujeitas a variações de qualidade</a:t>
            </a:r>
            <a:r>
              <a:rPr lang="pt-BR" dirty="0"/>
              <a:t>, que podem superar a capacidade de autodepuração do reservatório. </a:t>
            </a:r>
          </a:p>
          <a:p>
            <a:pPr algn="just"/>
            <a:endParaRPr lang="pt-BR" dirty="0"/>
          </a:p>
          <a:p>
            <a:pPr algn="just"/>
            <a:r>
              <a:rPr lang="pt-BR" dirty="0"/>
              <a:t>Essa diversidade de condições hidrodinâmicas e de qualidade da água demanda </a:t>
            </a:r>
            <a:r>
              <a:rPr lang="pt-BR" dirty="0">
                <a:solidFill>
                  <a:srgbClr val="FF0000"/>
                </a:solidFill>
              </a:rPr>
              <a:t>diferentes estratégias para o tratamento da lagoa da Pampulha</a:t>
            </a:r>
            <a:r>
              <a:rPr lang="pt-BR" dirty="0"/>
              <a:t>, complementares entre si, </a:t>
            </a:r>
            <a:r>
              <a:rPr lang="pt-BR" dirty="0">
                <a:solidFill>
                  <a:srgbClr val="FF0000"/>
                </a:solidFill>
              </a:rPr>
              <a:t>além da continuidade das ações em curso</a:t>
            </a:r>
            <a:r>
              <a:rPr lang="pt-BR" dirty="0"/>
              <a:t>.</a:t>
            </a:r>
          </a:p>
          <a:p>
            <a:pPr algn="just"/>
            <a:endParaRPr lang="pt-BR" dirty="0"/>
          </a:p>
          <a:p>
            <a:pPr algn="just"/>
            <a:endParaRPr lang="pt-BR" dirty="0"/>
          </a:p>
          <a:p>
            <a:pPr>
              <a:spcBef>
                <a:spcPts val="600"/>
              </a:spcBef>
              <a:spcAft>
                <a:spcPts val="1200"/>
              </a:spcAft>
            </a:pPr>
            <a:endParaRPr lang="pt-BR" sz="1800" dirty="0">
              <a:effectLst/>
              <a:latin typeface="Arial" panose="020B0604020202020204" pitchFamily="34" charset="0"/>
              <a:ea typeface="Times New Roman" panose="02020603050405020304" pitchFamily="18" charset="0"/>
            </a:endParaRPr>
          </a:p>
        </p:txBody>
      </p:sp>
      <p:sp>
        <p:nvSpPr>
          <p:cNvPr id="4" name="Título 1">
            <a:extLst>
              <a:ext uri="{FF2B5EF4-FFF2-40B4-BE49-F238E27FC236}">
                <a16:creationId xmlns:a16="http://schemas.microsoft.com/office/drawing/2014/main" id="{4556055C-B08D-44FD-813C-17F72B88EF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5340" y="381000"/>
            <a:ext cx="11881320" cy="990600"/>
          </a:xfrm>
        </p:spPr>
        <p:txBody>
          <a:bodyPr>
            <a:normAutofit/>
          </a:bodyPr>
          <a:lstStyle/>
          <a:p>
            <a:pPr algn="ctr"/>
            <a:r>
              <a:rPr lang="pt-BR" dirty="0"/>
              <a:t>Conclusões</a:t>
            </a:r>
          </a:p>
        </p:txBody>
      </p:sp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127D4EEC-39D4-49DE-948B-11964FB04C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02D91-B33D-46D7-868A-871BCBF97A6D}" type="slidenum">
              <a:rPr lang="pt-BR" smtClean="0"/>
              <a:pPr/>
              <a:t>44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38372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BR" sz="2400" b="1" dirty="0">
                <a:solidFill>
                  <a:schemeClr val="tx2"/>
                </a:solidFill>
              </a:rPr>
              <a:t>A interrupção do tratamento sem o atingimento de metas de controle de poluição na bacia levará à imediata degradação da qualidade de água da Pampulha</a:t>
            </a:r>
            <a:br>
              <a:rPr lang="pt-BR" sz="2400" b="1" dirty="0">
                <a:solidFill>
                  <a:schemeClr val="tx2"/>
                </a:solidFill>
              </a:rPr>
            </a:br>
            <a:endParaRPr lang="pt-BR" sz="2400" dirty="0"/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8112224" y="1600200"/>
            <a:ext cx="3888432" cy="4876800"/>
          </a:xfrm>
        </p:spPr>
        <p:txBody>
          <a:bodyPr/>
          <a:lstStyle/>
          <a:p>
            <a:pPr eaLnBrk="1" hangingPunct="1">
              <a:buFont typeface="Wingdings" pitchFamily="2" charset="2"/>
              <a:buChar char="Ø"/>
            </a:pPr>
            <a:r>
              <a:rPr lang="pt-BR" dirty="0"/>
              <a:t>Pampulha</a:t>
            </a:r>
          </a:p>
          <a:p>
            <a:pPr eaLnBrk="1" hangingPunct="1">
              <a:buFont typeface="Wingdings" pitchFamily="2" charset="2"/>
              <a:buChar char="Ø"/>
            </a:pPr>
            <a:endParaRPr lang="pt-BR" dirty="0"/>
          </a:p>
          <a:p>
            <a:pPr eaLnBrk="1" hangingPunct="1">
              <a:buFont typeface="Wingdings" pitchFamily="2" charset="2"/>
              <a:buChar char="Ø"/>
            </a:pPr>
            <a:r>
              <a:rPr lang="pt-BR" dirty="0"/>
              <a:t>Bloom de cianobactérias antes do tratamento</a:t>
            </a:r>
          </a:p>
        </p:txBody>
      </p:sp>
      <p:grpSp>
        <p:nvGrpSpPr>
          <p:cNvPr id="3" name="Group 2">
            <a:extLst>
              <a:ext uri="{FF2B5EF4-FFF2-40B4-BE49-F238E27FC236}">
                <a16:creationId xmlns:a16="http://schemas.microsoft.com/office/drawing/2014/main" id="{D0C600B8-B05C-C164-EAC3-C7001578E7C6}"/>
              </a:ext>
            </a:extLst>
          </p:cNvPr>
          <p:cNvGrpSpPr/>
          <p:nvPr/>
        </p:nvGrpSpPr>
        <p:grpSpPr>
          <a:xfrm>
            <a:off x="204596" y="1524000"/>
            <a:ext cx="7416800" cy="5217369"/>
            <a:chOff x="2351088" y="674712"/>
            <a:chExt cx="7416800" cy="5562600"/>
          </a:xfrm>
        </p:grpSpPr>
        <p:pic>
          <p:nvPicPr>
            <p:cNvPr id="12292" name="Picture 4" descr="pampulha bloom_ 2  27set08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2351088" y="674712"/>
              <a:ext cx="7416800" cy="55626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" name="TextBox 1">
              <a:extLst>
                <a:ext uri="{FF2B5EF4-FFF2-40B4-BE49-F238E27FC236}">
                  <a16:creationId xmlns:a16="http://schemas.microsoft.com/office/drawing/2014/main" id="{020B985B-25DE-A95F-4077-6295811A79D4}"/>
                </a:ext>
              </a:extLst>
            </p:cNvPr>
            <p:cNvSpPr txBox="1"/>
            <p:nvPr/>
          </p:nvSpPr>
          <p:spPr>
            <a:xfrm>
              <a:off x="2495600" y="5801777"/>
              <a:ext cx="1140762" cy="295328"/>
            </a:xfrm>
            <a:prstGeom prst="rect">
              <a:avLst/>
            </a:prstGeom>
            <a:noFill/>
            <a:ln>
              <a:noFill/>
            </a:ln>
          </p:spPr>
          <p:txBody>
            <a:bodyPr wrap="none" rtlCol="0">
              <a:spAutoFit/>
            </a:bodyPr>
            <a:lstStyle/>
            <a:p>
              <a:r>
                <a:rPr lang="en-US" sz="1200" b="1" dirty="0" err="1">
                  <a:solidFill>
                    <a:schemeClr val="bg1">
                      <a:lumMod val="75000"/>
                    </a:schemeClr>
                  </a:solidFill>
                </a:rPr>
                <a:t>Foto</a:t>
              </a:r>
              <a:r>
                <a:rPr lang="en-US" sz="1200" b="1" dirty="0">
                  <a:solidFill>
                    <a:schemeClr val="bg1">
                      <a:lumMod val="75000"/>
                    </a:schemeClr>
                  </a:solidFill>
                </a:rPr>
                <a:t> A. </a:t>
              </a:r>
              <a:r>
                <a:rPr lang="en-US" sz="1200" b="1" dirty="0" err="1">
                  <a:solidFill>
                    <a:schemeClr val="bg1">
                      <a:lumMod val="75000"/>
                    </a:schemeClr>
                  </a:solidFill>
                </a:rPr>
                <a:t>Giani</a:t>
              </a:r>
              <a:endParaRPr lang="en-US" sz="1200" b="1" dirty="0">
                <a:solidFill>
                  <a:schemeClr val="bg1">
                    <a:lumMod val="75000"/>
                  </a:schemeClr>
                </a:solidFill>
              </a:endParaRPr>
            </a:p>
          </p:txBody>
        </p:sp>
      </p:grpSp>
      <p:sp>
        <p:nvSpPr>
          <p:cNvPr id="4" name="CaixaDeTexto 3">
            <a:extLst>
              <a:ext uri="{FF2B5EF4-FFF2-40B4-BE49-F238E27FC236}">
                <a16:creationId xmlns:a16="http://schemas.microsoft.com/office/drawing/2014/main" id="{9A33946F-CF4F-7F9C-FA30-5B1ED4484E1E}"/>
              </a:ext>
            </a:extLst>
          </p:cNvPr>
          <p:cNvSpPr txBox="1"/>
          <p:nvPr/>
        </p:nvSpPr>
        <p:spPr>
          <a:xfrm>
            <a:off x="5501164" y="6309320"/>
            <a:ext cx="230428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solidFill>
                  <a:schemeClr val="bg1"/>
                </a:solidFill>
              </a:rPr>
              <a:t>Setembro de 2008</a:t>
            </a:r>
          </a:p>
        </p:txBody>
      </p:sp>
      <p:sp>
        <p:nvSpPr>
          <p:cNvPr id="72709" name="Text Box 5"/>
          <p:cNvSpPr txBox="1">
            <a:spLocks noChangeArrowheads="1"/>
          </p:cNvSpPr>
          <p:nvPr/>
        </p:nvSpPr>
        <p:spPr bwMode="auto">
          <a:xfrm>
            <a:off x="204596" y="1772816"/>
            <a:ext cx="2682466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prstShdw prst="shdw17" dist="17961" dir="2700000">
              <a:schemeClr val="accent1">
                <a:gamma/>
                <a:shade val="60000"/>
                <a:invGamma/>
              </a:schemeClr>
            </a:prst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pt-BR" sz="1400" b="1" dirty="0">
                <a:solidFill>
                  <a:schemeClr val="bg1"/>
                </a:solidFill>
                <a:latin typeface="Arial" charset="0"/>
              </a:rPr>
              <a:t>LAGOA DA PAMPULHA (MG) </a:t>
            </a: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ítulo 4"/>
          <p:cNvSpPr>
            <a:spLocks noGrp="1"/>
          </p:cNvSpPr>
          <p:nvPr>
            <p:ph type="title"/>
          </p:nvPr>
        </p:nvSpPr>
        <p:spPr>
          <a:xfrm>
            <a:off x="6112769" y="1844824"/>
            <a:ext cx="5739165" cy="1143000"/>
          </a:xfrm>
        </p:spPr>
        <p:txBody>
          <a:bodyPr>
            <a:normAutofit/>
          </a:bodyPr>
          <a:lstStyle/>
          <a:p>
            <a:pPr algn="ctr"/>
            <a:r>
              <a:rPr lang="en-US" sz="5400" dirty="0" err="1"/>
              <a:t>Muito</a:t>
            </a:r>
            <a:r>
              <a:rPr lang="en-US" sz="5400" dirty="0"/>
              <a:t> obrigado</a:t>
            </a:r>
          </a:p>
        </p:txBody>
      </p:sp>
      <p:sp>
        <p:nvSpPr>
          <p:cNvPr id="37891" name="Rectangle 3"/>
          <p:cNvSpPr>
            <a:spLocks noGrp="1" noChangeArrowheads="1"/>
          </p:cNvSpPr>
          <p:nvPr>
            <p:ph idx="1"/>
          </p:nvPr>
        </p:nvSpPr>
        <p:spPr>
          <a:xfrm>
            <a:off x="6960096" y="2969337"/>
            <a:ext cx="3763144" cy="1778496"/>
          </a:xfrm>
        </p:spPr>
        <p:txBody>
          <a:bodyPr>
            <a:normAutofit lnSpcReduction="10000"/>
          </a:bodyPr>
          <a:lstStyle/>
          <a:p>
            <a:pPr eaLnBrk="1" hangingPunct="1">
              <a:lnSpc>
                <a:spcPct val="80000"/>
              </a:lnSpc>
            </a:pPr>
            <a:endParaRPr lang="en-US" sz="2800" dirty="0"/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en-US" sz="4400" dirty="0"/>
              <a:t>GT-</a:t>
            </a:r>
            <a:r>
              <a:rPr lang="en-US" sz="4400" dirty="0" err="1"/>
              <a:t>Pampulha</a:t>
            </a:r>
            <a:endParaRPr lang="en-US" sz="4400" dirty="0"/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endParaRPr lang="en-US" sz="2800" dirty="0"/>
          </a:p>
          <a:p>
            <a:pPr algn="ctr" eaLnBrk="1" hangingPunct="1">
              <a:lnSpc>
                <a:spcPct val="80000"/>
              </a:lnSpc>
              <a:buFont typeface="Wingdings" pitchFamily="2" charset="2"/>
              <a:buNone/>
            </a:pPr>
            <a:r>
              <a:rPr lang="pt-BR" sz="2800" dirty="0"/>
              <a:t>	</a:t>
            </a:r>
            <a:endParaRPr lang="en-US" sz="2800" dirty="0"/>
          </a:p>
        </p:txBody>
      </p:sp>
      <p:pic>
        <p:nvPicPr>
          <p:cNvPr id="6" name="Picture 13"/>
          <p:cNvPicPr>
            <a:picLocks noChangeAspect="1" noChangeArrowheads="1"/>
          </p:cNvPicPr>
          <p:nvPr/>
        </p:nvPicPr>
        <p:blipFill>
          <a:blip r:embed="rId2" cstate="print"/>
          <a:srcRect b="12798"/>
          <a:stretch>
            <a:fillRect/>
          </a:stretch>
        </p:blipFill>
        <p:spPr bwMode="auto">
          <a:xfrm>
            <a:off x="4923" y="1484784"/>
            <a:ext cx="5758057" cy="3766729"/>
          </a:xfrm>
          <a:prstGeom prst="rect">
            <a:avLst/>
          </a:prstGeom>
          <a:noFill/>
        </p:spPr>
      </p:pic>
      <p:sp>
        <p:nvSpPr>
          <p:cNvPr id="2" name="Espaço Reservado para Número de Slide 1">
            <a:extLst>
              <a:ext uri="{FF2B5EF4-FFF2-40B4-BE49-F238E27FC236}">
                <a16:creationId xmlns:a16="http://schemas.microsoft.com/office/drawing/2014/main" id="{96818FCF-BD56-43E7-A8A0-D22BFEF4E9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02D91-B33D-46D7-868A-871BCBF97A6D}" type="slidenum">
              <a:rPr lang="pt-BR" smtClean="0"/>
              <a:pPr/>
              <a:t>46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73049588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>
            <a:extLst>
              <a:ext uri="{FF2B5EF4-FFF2-40B4-BE49-F238E27FC236}">
                <a16:creationId xmlns:a16="http://schemas.microsoft.com/office/drawing/2014/main" id="{FA634966-25DB-11A9-7E8F-AB9CC77E01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61042" y="3818545"/>
            <a:ext cx="2807866" cy="1663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B4B0F923-0ECC-42EA-9716-052528C070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8585" y="182880"/>
            <a:ext cx="10972800" cy="990600"/>
          </a:xfrm>
        </p:spPr>
        <p:txBody>
          <a:bodyPr/>
          <a:lstStyle/>
          <a:p>
            <a:r>
              <a:rPr lang="pt-BR" dirty="0"/>
              <a:t>Poluição pontual e difusa: o caso do L. Paranoá</a:t>
            </a:r>
          </a:p>
        </p:txBody>
      </p:sp>
      <p:sp>
        <p:nvSpPr>
          <p:cNvPr id="3" name="Espaço Reservado para Número de Slide 2">
            <a:extLst>
              <a:ext uri="{FF2B5EF4-FFF2-40B4-BE49-F238E27FC236}">
                <a16:creationId xmlns:a16="http://schemas.microsoft.com/office/drawing/2014/main" id="{1891A31F-C0B5-42AA-8249-93C3CE0C7C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02D91-B33D-46D7-868A-871BCBF97A6D}" type="slidenum">
              <a:rPr lang="pt-BR" smtClean="0"/>
              <a:pPr/>
              <a:t>47</a:t>
            </a:fld>
            <a:endParaRPr lang="pt-BR"/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6F672BF0-3C0C-BF1D-F54F-B353D9DD4A2A}"/>
              </a:ext>
            </a:extLst>
          </p:cNvPr>
          <p:cNvSpPr txBox="1"/>
          <p:nvPr/>
        </p:nvSpPr>
        <p:spPr>
          <a:xfrm>
            <a:off x="2207568" y="980728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solidFill>
                  <a:schemeClr val="bg1"/>
                </a:solidFill>
              </a:rPr>
              <a:t>1984</a:t>
            </a: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DA023F8C-8262-9D2A-9898-2A14AF07F109}"/>
              </a:ext>
            </a:extLst>
          </p:cNvPr>
          <p:cNvSpPr txBox="1"/>
          <p:nvPr/>
        </p:nvSpPr>
        <p:spPr>
          <a:xfrm>
            <a:off x="5540829" y="839405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solidFill>
                  <a:schemeClr val="bg1"/>
                </a:solidFill>
              </a:rPr>
              <a:t>1994</a:t>
            </a: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877ACA9B-0747-32F1-DC48-50DFD1AD57FF}"/>
              </a:ext>
            </a:extLst>
          </p:cNvPr>
          <p:cNvSpPr txBox="1"/>
          <p:nvPr/>
        </p:nvSpPr>
        <p:spPr>
          <a:xfrm>
            <a:off x="5540829" y="4162904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solidFill>
                  <a:schemeClr val="bg1"/>
                </a:solidFill>
              </a:rPr>
              <a:t>2001</a:t>
            </a:r>
          </a:p>
        </p:txBody>
      </p:sp>
      <p:graphicFrame>
        <p:nvGraphicFramePr>
          <p:cNvPr id="4" name="Tabela 5">
            <a:extLst>
              <a:ext uri="{FF2B5EF4-FFF2-40B4-BE49-F238E27FC236}">
                <a16:creationId xmlns:a16="http://schemas.microsoft.com/office/drawing/2014/main" id="{550D9E12-35CA-B7FC-D270-0594658543BB}"/>
              </a:ext>
            </a:extLst>
          </p:cNvPr>
          <p:cNvGraphicFramePr>
            <a:graphicFrameLocks noGrp="1"/>
          </p:cNvGraphicFramePr>
          <p:nvPr/>
        </p:nvGraphicFramePr>
        <p:xfrm>
          <a:off x="142087" y="2147909"/>
          <a:ext cx="9194274" cy="33346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064758">
                  <a:extLst>
                    <a:ext uri="{9D8B030D-6E8A-4147-A177-3AD203B41FA5}">
                      <a16:colId xmlns:a16="http://schemas.microsoft.com/office/drawing/2014/main" val="652316544"/>
                    </a:ext>
                  </a:extLst>
                </a:gridCol>
                <a:gridCol w="3064758">
                  <a:extLst>
                    <a:ext uri="{9D8B030D-6E8A-4147-A177-3AD203B41FA5}">
                      <a16:colId xmlns:a16="http://schemas.microsoft.com/office/drawing/2014/main" val="1514508253"/>
                    </a:ext>
                  </a:extLst>
                </a:gridCol>
                <a:gridCol w="3064758">
                  <a:extLst>
                    <a:ext uri="{9D8B030D-6E8A-4147-A177-3AD203B41FA5}">
                      <a16:colId xmlns:a16="http://schemas.microsoft.com/office/drawing/2014/main" val="1535079498"/>
                    </a:ext>
                  </a:extLst>
                </a:gridCol>
              </a:tblGrid>
              <a:tr h="539253">
                <a:tc>
                  <a:txBody>
                    <a:bodyPr/>
                    <a:lstStyle/>
                    <a:p>
                      <a:pPr algn="ctr"/>
                      <a:r>
                        <a:rPr lang="pt-BR" dirty="0">
                          <a:solidFill>
                            <a:schemeClr val="bg1"/>
                          </a:solidFill>
                        </a:rPr>
                        <a:t>Variável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>
                          <a:solidFill>
                            <a:schemeClr val="bg1"/>
                          </a:solidFill>
                        </a:rPr>
                        <a:t>Pampulha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>
                          <a:solidFill>
                            <a:schemeClr val="bg1"/>
                          </a:solidFill>
                        </a:rPr>
                        <a:t>Paranoá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67890208"/>
                  </a:ext>
                </a:extLst>
              </a:tr>
              <a:tr h="539253">
                <a:tc>
                  <a:txBody>
                    <a:bodyPr/>
                    <a:lstStyle/>
                    <a:p>
                      <a:r>
                        <a:rPr lang="pt-BR" dirty="0"/>
                        <a:t>Área da bacia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100 km</a:t>
                      </a:r>
                      <a:r>
                        <a:rPr lang="pt-BR" baseline="3000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1.034 km</a:t>
                      </a:r>
                      <a:r>
                        <a:rPr lang="pt-BR" baseline="30000" dirty="0"/>
                        <a:t>2</a:t>
                      </a:r>
                      <a:endParaRPr lang="pt-B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83900451"/>
                  </a:ext>
                </a:extLst>
              </a:tr>
              <a:tr h="539253">
                <a:tc>
                  <a:txBody>
                    <a:bodyPr/>
                    <a:lstStyle/>
                    <a:p>
                      <a:r>
                        <a:rPr lang="pt-BR" dirty="0"/>
                        <a:t>População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500 mil habitantes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1 milhão de habitantes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4920913"/>
                  </a:ext>
                </a:extLst>
              </a:tr>
              <a:tr h="539253">
                <a:tc>
                  <a:txBody>
                    <a:bodyPr/>
                    <a:lstStyle/>
                    <a:p>
                      <a:r>
                        <a:rPr lang="pt-BR" dirty="0"/>
                        <a:t>Densidade populacional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5.000 </a:t>
                      </a:r>
                      <a:r>
                        <a:rPr lang="pt-BR" dirty="0" err="1"/>
                        <a:t>hab</a:t>
                      </a:r>
                      <a:r>
                        <a:rPr lang="pt-BR" dirty="0"/>
                        <a:t>/km</a:t>
                      </a:r>
                      <a:r>
                        <a:rPr lang="pt-BR" baseline="3000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967 </a:t>
                      </a:r>
                      <a:r>
                        <a:rPr lang="pt-BR" dirty="0" err="1"/>
                        <a:t>hab</a:t>
                      </a:r>
                      <a:r>
                        <a:rPr lang="pt-BR" dirty="0"/>
                        <a:t>/km</a:t>
                      </a:r>
                      <a:r>
                        <a:rPr lang="pt-BR" baseline="30000" dirty="0"/>
                        <a:t>2</a:t>
                      </a:r>
                      <a:endParaRPr lang="pt-B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56425843"/>
                  </a:ext>
                </a:extLst>
              </a:tr>
              <a:tr h="671676">
                <a:tc>
                  <a:txBody>
                    <a:bodyPr/>
                    <a:lstStyle/>
                    <a:p>
                      <a:r>
                        <a:rPr lang="pt-BR" dirty="0"/>
                        <a:t>Volume do reservatório (VR)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10 milhões de m</a:t>
                      </a:r>
                      <a:r>
                        <a:rPr lang="pt-BR" baseline="30000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498 milhões de m</a:t>
                      </a:r>
                      <a:r>
                        <a:rPr lang="pt-BR" baseline="30000" dirty="0"/>
                        <a:t>3</a:t>
                      </a:r>
                      <a:endParaRPr lang="pt-B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92232573"/>
                  </a:ext>
                </a:extLst>
              </a:tr>
              <a:tr h="505930">
                <a:tc>
                  <a:txBody>
                    <a:bodyPr/>
                    <a:lstStyle/>
                    <a:p>
                      <a:r>
                        <a:rPr lang="pt-BR" dirty="0"/>
                        <a:t>Volume VR / área da bacia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0,1 m</a:t>
                      </a:r>
                      <a:r>
                        <a:rPr lang="pt-BR" baseline="30000" dirty="0"/>
                        <a:t>3</a:t>
                      </a:r>
                      <a:r>
                        <a:rPr lang="pt-BR" dirty="0"/>
                        <a:t>/m</a:t>
                      </a:r>
                      <a:r>
                        <a:rPr lang="pt-BR" baseline="3000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pt-BR" dirty="0"/>
                        <a:t>0,48 m</a:t>
                      </a:r>
                      <a:r>
                        <a:rPr lang="pt-BR" baseline="30000" dirty="0"/>
                        <a:t>3</a:t>
                      </a:r>
                      <a:r>
                        <a:rPr lang="pt-BR" dirty="0"/>
                        <a:t>/m</a:t>
                      </a:r>
                      <a:r>
                        <a:rPr lang="pt-BR" baseline="30000" dirty="0"/>
                        <a:t>2</a:t>
                      </a:r>
                      <a:endParaRPr lang="pt-B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120282805"/>
                  </a:ext>
                </a:extLst>
              </a:tr>
            </a:tbl>
          </a:graphicData>
        </a:graphic>
      </p:graphicFrame>
      <p:pic>
        <p:nvPicPr>
          <p:cNvPr id="1028" name="Picture 4">
            <a:extLst>
              <a:ext uri="{FF2B5EF4-FFF2-40B4-BE49-F238E27FC236}">
                <a16:creationId xmlns:a16="http://schemas.microsoft.com/office/drawing/2014/main" id="{C12AE3DF-1E07-BD8C-6B87-8E12975F97BB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030" b="199"/>
          <a:stretch/>
        </p:blipFill>
        <p:spPr bwMode="auto">
          <a:xfrm>
            <a:off x="9361041" y="2167562"/>
            <a:ext cx="2830959" cy="16214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9637797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B4B0F923-0ECC-42EA-9716-052528C0709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8585" y="182880"/>
            <a:ext cx="10972800" cy="990600"/>
          </a:xfrm>
        </p:spPr>
        <p:txBody>
          <a:bodyPr/>
          <a:lstStyle/>
          <a:p>
            <a:r>
              <a:rPr lang="pt-BR" dirty="0"/>
              <a:t>Poluição pontual e difusa: o caso do L. Paranoá</a:t>
            </a:r>
          </a:p>
        </p:txBody>
      </p:sp>
      <p:sp>
        <p:nvSpPr>
          <p:cNvPr id="3" name="Espaço Reservado para Número de Slide 2">
            <a:extLst>
              <a:ext uri="{FF2B5EF4-FFF2-40B4-BE49-F238E27FC236}">
                <a16:creationId xmlns:a16="http://schemas.microsoft.com/office/drawing/2014/main" id="{1891A31F-C0B5-42AA-8249-93C3CE0C7C1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C102D91-B33D-46D7-868A-871BCBF97A6D}" type="slidenum">
              <a:rPr lang="pt-BR" smtClean="0"/>
              <a:pPr/>
              <a:t>48</a:t>
            </a:fld>
            <a:endParaRPr lang="pt-BR"/>
          </a:p>
        </p:txBody>
      </p:sp>
      <p:pic>
        <p:nvPicPr>
          <p:cNvPr id="5" name="Imagem 4">
            <a:extLst>
              <a:ext uri="{FF2B5EF4-FFF2-40B4-BE49-F238E27FC236}">
                <a16:creationId xmlns:a16="http://schemas.microsoft.com/office/drawing/2014/main" id="{6365F17F-A960-35E6-DA71-F275A0CE2DB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3421" t="32150" r="22832" b="22700"/>
          <a:stretch/>
        </p:blipFill>
        <p:spPr>
          <a:xfrm>
            <a:off x="17106" y="266604"/>
            <a:ext cx="6552728" cy="3096344"/>
          </a:xfrm>
          <a:prstGeom prst="rect">
            <a:avLst/>
          </a:prstGeom>
        </p:spPr>
      </p:pic>
      <p:pic>
        <p:nvPicPr>
          <p:cNvPr id="8" name="Imagem 7">
            <a:extLst>
              <a:ext uri="{FF2B5EF4-FFF2-40B4-BE49-F238E27FC236}">
                <a16:creationId xmlns:a16="http://schemas.microsoft.com/office/drawing/2014/main" id="{1DAD8DDE-05FA-1633-545F-3F44AA85FB0B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4013" t="32150" r="21650" b="21651"/>
          <a:stretch/>
        </p:blipFill>
        <p:spPr>
          <a:xfrm>
            <a:off x="17106" y="3506768"/>
            <a:ext cx="6552728" cy="3133913"/>
          </a:xfrm>
          <a:prstGeom prst="rect">
            <a:avLst/>
          </a:prstGeom>
        </p:spPr>
      </p:pic>
      <p:sp>
        <p:nvSpPr>
          <p:cNvPr id="9" name="Espaço Reservado para Conteúdo 2">
            <a:extLst>
              <a:ext uri="{FF2B5EF4-FFF2-40B4-BE49-F238E27FC236}">
                <a16:creationId xmlns:a16="http://schemas.microsoft.com/office/drawing/2014/main" id="{F175F1DB-4708-8234-79E2-B15EA2D15972}"/>
              </a:ext>
            </a:extLst>
          </p:cNvPr>
          <p:cNvSpPr txBox="1">
            <a:spLocks/>
          </p:cNvSpPr>
          <p:nvPr/>
        </p:nvSpPr>
        <p:spPr>
          <a:xfrm>
            <a:off x="6888088" y="1600200"/>
            <a:ext cx="5286806" cy="4876800"/>
          </a:xfrm>
          <a:prstGeom prst="rect">
            <a:avLst/>
          </a:prstGeom>
        </p:spPr>
        <p:txBody>
          <a:bodyPr/>
          <a:lstStyle>
            <a:lvl1pPr marL="1828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85000"/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73152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90000"/>
              <a:buFont typeface="Arial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058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188720" indent="-13716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SzPct val="100000"/>
              <a:buFont typeface="Arial" pitchFamily="34" charset="0"/>
              <a:buChar char="•"/>
              <a:defRPr sz="14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37160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55448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73736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920240" indent="-182880" algn="l" defTabSz="914400" rtl="0" eaLnBrk="1" latinLnBrk="0" hangingPunct="1">
              <a:spcBef>
                <a:spcPct val="20000"/>
              </a:spcBef>
              <a:buClr>
                <a:schemeClr val="accent1"/>
              </a:buClr>
              <a:buFont typeface="Arial" pitchFamily="34" charset="0"/>
              <a:buChar char="•"/>
              <a:defRPr sz="13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spcAft>
                <a:spcPts val="1200"/>
              </a:spcAft>
              <a:buNone/>
            </a:pPr>
            <a:r>
              <a:rPr lang="pt-BR" dirty="0"/>
              <a:t>Três iniciativas de recuperação: </a:t>
            </a:r>
          </a:p>
          <a:p>
            <a:pPr>
              <a:spcAft>
                <a:spcPts val="1200"/>
              </a:spcAft>
            </a:pPr>
            <a:r>
              <a:rPr lang="pt-BR" dirty="0"/>
              <a:t>Universalização da coleta e tratamento de esgotos</a:t>
            </a:r>
          </a:p>
          <a:p>
            <a:pPr>
              <a:spcAft>
                <a:spcPts val="1200"/>
              </a:spcAft>
            </a:pPr>
            <a:r>
              <a:rPr lang="pt-BR" dirty="0"/>
              <a:t>Duas ETES com tratamento terciário implantadas em 1993 e otimizadas em 1996</a:t>
            </a:r>
          </a:p>
          <a:p>
            <a:pPr>
              <a:spcAft>
                <a:spcPts val="1200"/>
              </a:spcAft>
            </a:pPr>
            <a:r>
              <a:rPr lang="pt-BR" dirty="0"/>
              <a:t>Operação de flushing em 1999 – drenagem do fitoplâncton</a:t>
            </a:r>
          </a:p>
          <a:p>
            <a:pPr>
              <a:spcAft>
                <a:spcPts val="1200"/>
              </a:spcAft>
            </a:pPr>
            <a:r>
              <a:rPr lang="pt-BR" b="1" dirty="0">
                <a:solidFill>
                  <a:srgbClr val="FF0000"/>
                </a:solidFill>
              </a:rPr>
              <a:t>Em 2021: evoluindo novamente para </a:t>
            </a:r>
            <a:r>
              <a:rPr lang="pt-BR" b="1" dirty="0" err="1">
                <a:solidFill>
                  <a:srgbClr val="FF0000"/>
                </a:solidFill>
              </a:rPr>
              <a:t>eutrófico</a:t>
            </a:r>
            <a:r>
              <a:rPr lang="pt-BR" b="1" dirty="0">
                <a:solidFill>
                  <a:srgbClr val="FF0000"/>
                </a:solidFill>
              </a:rPr>
              <a:t> (SILVA et al, 2021)</a:t>
            </a:r>
          </a:p>
        </p:txBody>
      </p:sp>
      <p:sp>
        <p:nvSpPr>
          <p:cNvPr id="10" name="CaixaDeTexto 9">
            <a:extLst>
              <a:ext uri="{FF2B5EF4-FFF2-40B4-BE49-F238E27FC236}">
                <a16:creationId xmlns:a16="http://schemas.microsoft.com/office/drawing/2014/main" id="{6F672BF0-3C0C-BF1D-F54F-B353D9DD4A2A}"/>
              </a:ext>
            </a:extLst>
          </p:cNvPr>
          <p:cNvSpPr txBox="1"/>
          <p:nvPr/>
        </p:nvSpPr>
        <p:spPr>
          <a:xfrm>
            <a:off x="2206992" y="988814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solidFill>
                  <a:schemeClr val="bg1"/>
                </a:solidFill>
              </a:rPr>
              <a:t>1984</a:t>
            </a:r>
          </a:p>
        </p:txBody>
      </p:sp>
      <p:sp>
        <p:nvSpPr>
          <p:cNvPr id="11" name="CaixaDeTexto 10">
            <a:extLst>
              <a:ext uri="{FF2B5EF4-FFF2-40B4-BE49-F238E27FC236}">
                <a16:creationId xmlns:a16="http://schemas.microsoft.com/office/drawing/2014/main" id="{DA023F8C-8262-9D2A-9898-2A14AF07F109}"/>
              </a:ext>
            </a:extLst>
          </p:cNvPr>
          <p:cNvSpPr txBox="1"/>
          <p:nvPr/>
        </p:nvSpPr>
        <p:spPr>
          <a:xfrm>
            <a:off x="5540829" y="839405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solidFill>
                  <a:schemeClr val="bg1"/>
                </a:solidFill>
              </a:rPr>
              <a:t>1994</a:t>
            </a:r>
          </a:p>
        </p:txBody>
      </p:sp>
      <p:sp>
        <p:nvSpPr>
          <p:cNvPr id="12" name="CaixaDeTexto 11">
            <a:extLst>
              <a:ext uri="{FF2B5EF4-FFF2-40B4-BE49-F238E27FC236}">
                <a16:creationId xmlns:a16="http://schemas.microsoft.com/office/drawing/2014/main" id="{41C83B72-B58F-8AD9-F636-D5B8E8EBEECE}"/>
              </a:ext>
            </a:extLst>
          </p:cNvPr>
          <p:cNvSpPr txBox="1"/>
          <p:nvPr/>
        </p:nvSpPr>
        <p:spPr>
          <a:xfrm>
            <a:off x="2135560" y="4162904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solidFill>
                  <a:schemeClr val="bg1"/>
                </a:solidFill>
              </a:rPr>
              <a:t>1997</a:t>
            </a:r>
          </a:p>
        </p:txBody>
      </p:sp>
      <p:sp>
        <p:nvSpPr>
          <p:cNvPr id="13" name="CaixaDeTexto 12">
            <a:extLst>
              <a:ext uri="{FF2B5EF4-FFF2-40B4-BE49-F238E27FC236}">
                <a16:creationId xmlns:a16="http://schemas.microsoft.com/office/drawing/2014/main" id="{877ACA9B-0747-32F1-DC48-50DFD1AD57FF}"/>
              </a:ext>
            </a:extLst>
          </p:cNvPr>
          <p:cNvSpPr txBox="1"/>
          <p:nvPr/>
        </p:nvSpPr>
        <p:spPr>
          <a:xfrm>
            <a:off x="5540829" y="4162904"/>
            <a:ext cx="7920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dirty="0">
                <a:solidFill>
                  <a:schemeClr val="bg1"/>
                </a:solidFill>
              </a:rPr>
              <a:t>2001</a:t>
            </a:r>
          </a:p>
        </p:txBody>
      </p:sp>
    </p:spTree>
    <p:extLst>
      <p:ext uri="{BB962C8B-B14F-4D97-AF65-F5344CB8AC3E}">
        <p14:creationId xmlns:p14="http://schemas.microsoft.com/office/powerpoint/2010/main" val="25981930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9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3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1000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000" fill="hold"/>
                                        <p:tgtEl>
                                          <p:spTgt spid="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rilho">
  <a:themeElements>
    <a:clrScheme name="Brilho">
      <a:dk1>
        <a:srgbClr val="292934"/>
      </a:dk1>
      <a:lt1>
        <a:srgbClr val="FFFFFF"/>
      </a:lt1>
      <a:dk2>
        <a:srgbClr val="D2533C"/>
      </a:dk2>
      <a:lt2>
        <a:srgbClr val="F3F2DC"/>
      </a:lt2>
      <a:accent1>
        <a:srgbClr val="93A299"/>
      </a:accent1>
      <a:accent2>
        <a:srgbClr val="AD8F67"/>
      </a:accent2>
      <a:accent3>
        <a:srgbClr val="726056"/>
      </a:accent3>
      <a:accent4>
        <a:srgbClr val="4C5A6A"/>
      </a:accent4>
      <a:accent5>
        <a:srgbClr val="808DA0"/>
      </a:accent5>
      <a:accent6>
        <a:srgbClr val="79463D"/>
      </a:accent6>
      <a:hlink>
        <a:srgbClr val="0000FF"/>
      </a:hlink>
      <a:folHlink>
        <a:srgbClr val="800080"/>
      </a:folHlink>
    </a:clrScheme>
    <a:fontScheme name="Escritório Clássico2">
      <a:maj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Brilh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86000"/>
                <a:satMod val="140000"/>
              </a:schemeClr>
            </a:gs>
            <a:gs pos="45000">
              <a:schemeClr val="phClr">
                <a:tint val="48000"/>
                <a:satMod val="150000"/>
              </a:schemeClr>
            </a:gs>
            <a:gs pos="100000">
              <a:schemeClr val="phClr">
                <a:tint val="28000"/>
                <a:satMod val="16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70000"/>
                <a:satMod val="150000"/>
              </a:schemeClr>
            </a:gs>
            <a:gs pos="34000">
              <a:schemeClr val="phClr">
                <a:shade val="70000"/>
                <a:satMod val="140000"/>
              </a:schemeClr>
            </a:gs>
            <a:gs pos="70000">
              <a:schemeClr val="phClr">
                <a:tint val="100000"/>
                <a:shade val="90000"/>
                <a:satMod val="140000"/>
              </a:schemeClr>
            </a:gs>
            <a:gs pos="100000">
              <a:schemeClr val="phClr">
                <a:tint val="100000"/>
                <a:shade val="100000"/>
                <a:satMod val="10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6425" cap="flat" cmpd="sng" algn="ctr">
          <a:solidFill>
            <a:schemeClr val="phClr"/>
          </a:solidFill>
          <a:prstDash val="solid"/>
        </a:ln>
        <a:ln w="444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5100000"/>
            </a:lightRig>
          </a:scene3d>
          <a:sp3d contourW="6350">
            <a:bevelT w="29210" h="12700"/>
            <a:contourClr>
              <a:schemeClr val="phClr">
                <a:shade val="3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atMod val="180000"/>
              </a:schemeClr>
            </a:gs>
            <a:gs pos="40000">
              <a:schemeClr val="phClr">
                <a:tint val="95000"/>
                <a:shade val="85000"/>
                <a:satMod val="150000"/>
              </a:schemeClr>
            </a:gs>
            <a:gs pos="100000">
              <a:schemeClr val="phClr">
                <a:shade val="45000"/>
                <a:satMod val="200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shade val="55000"/>
              </a:schemeClr>
              <a:schemeClr val="phClr">
                <a:tint val="97000"/>
                <a:satMod val="95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Clarity</Template>
  <TotalTime>35236</TotalTime>
  <Words>2517</Words>
  <Application>Microsoft Office PowerPoint</Application>
  <PresentationFormat>Widescreen</PresentationFormat>
  <Paragraphs>425</Paragraphs>
  <Slides>48</Slides>
  <Notes>7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48</vt:i4>
      </vt:variant>
    </vt:vector>
  </HeadingPairs>
  <TitlesOfParts>
    <vt:vector size="53" baseType="lpstr">
      <vt:lpstr>Arial</vt:lpstr>
      <vt:lpstr>Calibri</vt:lpstr>
      <vt:lpstr>Century Gothic</vt:lpstr>
      <vt:lpstr>Wingdings</vt:lpstr>
      <vt:lpstr>Brilho</vt:lpstr>
      <vt:lpstr>AVALIAÇÃO DAS ESTRATÉGIAS E ALTERNATIVAS DE TRATAMENTO DAS ÁGUAS  DA LAGOA DA PAMPULHA</vt:lpstr>
      <vt:lpstr>Plano da apresentação</vt:lpstr>
      <vt:lpstr>Grupo de Trabalho com o propósito de:   Avaliar Estratégias e Alternativas de Tratamento das Águas da Lagoa da Pampulha</vt:lpstr>
      <vt:lpstr>Grupo de Trabalho: FCO/UFMG</vt:lpstr>
      <vt:lpstr>UFMG, FCO, FUNDEP e outras instituições: pesquisa e extensão universitárias</vt:lpstr>
      <vt:lpstr>Inúmeros projetos realizados sobre a lagoa da Pampulha e outros temas de águas urbanas</vt:lpstr>
      <vt:lpstr>Inúmeros projetos realizados sobre a lagoa da Pampulha e outros temas de águas urbanas</vt:lpstr>
      <vt:lpstr>Inúmeros projetos realizados sobre a lagoa da Pampulha e outros temas de águas urbanas</vt:lpstr>
      <vt:lpstr>Projetos de pesquisa em curso na lagoa da Pampulha (e bacia) financiados por agências de fomento</vt:lpstr>
      <vt:lpstr>Lagoa da Pampulha</vt:lpstr>
      <vt:lpstr>Objetivos:</vt:lpstr>
      <vt:lpstr>Métodos:</vt:lpstr>
      <vt:lpstr>Produtos:</vt:lpstr>
      <vt:lpstr>Avaliação de tecnologias</vt:lpstr>
      <vt:lpstr>Avaliação de tecnologias: critérios</vt:lpstr>
      <vt:lpstr>Avaliação de tecnologias: critérios</vt:lpstr>
      <vt:lpstr>Apresentação do PowerPoint</vt:lpstr>
      <vt:lpstr>Apresentação do PowerPoint</vt:lpstr>
      <vt:lpstr>Avaliação de tecnologias: critérios</vt:lpstr>
      <vt:lpstr>Apresentação do PowerPoint</vt:lpstr>
      <vt:lpstr>Apresentação do PowerPoint</vt:lpstr>
      <vt:lpstr>Apresentação do PowerPoint</vt:lpstr>
      <vt:lpstr>Análise de séries temporais de dados de monitoramento</vt:lpstr>
      <vt:lpstr>Análise das séries temporais de dados do monitoramento</vt:lpstr>
      <vt:lpstr>Evolução da concentração de fósforo e cianobactérias na Lagoa da Pampulha</vt:lpstr>
      <vt:lpstr>Florações de cianobactérias </vt:lpstr>
      <vt:lpstr>Concentração de Fósforo total na Lagoa da Pampulha (2014-2021)</vt:lpstr>
      <vt:lpstr>Apresentação do PowerPoint</vt:lpstr>
      <vt:lpstr>Apresentação do PowerPoint</vt:lpstr>
      <vt:lpstr>Efeito do tratamento do Phoslock (04/16-02/18)</vt:lpstr>
      <vt:lpstr>Efeito do tratamento do Phoslock (04/16-02/18)</vt:lpstr>
      <vt:lpstr>Relação fósforo total x cianobactérias</vt:lpstr>
      <vt:lpstr>Efeito do Phoslock no sedimento</vt:lpstr>
      <vt:lpstr>Análise das séries temporais de dados do monitoramento</vt:lpstr>
      <vt:lpstr>Estação de Tratamento de Águas Fluviais</vt:lpstr>
      <vt:lpstr>Estação de Tratamento de Águas Fluviais</vt:lpstr>
      <vt:lpstr>Apresentação do PowerPoint</vt:lpstr>
      <vt:lpstr>Estação de Tratamento de Águas Fluviais</vt:lpstr>
      <vt:lpstr>Recomendações</vt:lpstr>
      <vt:lpstr>Recomendações</vt:lpstr>
      <vt:lpstr>Recomendações</vt:lpstr>
      <vt:lpstr>Recomendações</vt:lpstr>
      <vt:lpstr>Conclusões</vt:lpstr>
      <vt:lpstr>Conclusões</vt:lpstr>
      <vt:lpstr>A interrupção do tratamento sem o atingimento de metas de controle de poluição na bacia levará à imediata degradação da qualidade de água da Pampulha </vt:lpstr>
      <vt:lpstr>Muito obrigado</vt:lpstr>
      <vt:lpstr>Poluição pontual e difusa: o caso do L. Paranoá</vt:lpstr>
      <vt:lpstr>Poluição pontual e difusa: o caso do L. Paranoá</vt:lpstr>
    </vt:vector>
  </TitlesOfParts>
  <Company>Microsoft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Desenvolvimento e sustentabilidade</dc:title>
  <dc:creator>Nilo Nascimento</dc:creator>
  <cp:lastModifiedBy>Nilo Nascimento</cp:lastModifiedBy>
  <cp:revision>555</cp:revision>
  <dcterms:created xsi:type="dcterms:W3CDTF">2012-08-25T15:45:39Z</dcterms:created>
  <dcterms:modified xsi:type="dcterms:W3CDTF">2023-05-26T05:55:01Z</dcterms:modified>
</cp:coreProperties>
</file>