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notesMasterIdLst>
    <p:notesMasterId r:id="rId39"/>
  </p:notesMasterIdLst>
  <p:sldIdLst>
    <p:sldId id="256" r:id="rId2"/>
    <p:sldId id="263" r:id="rId3"/>
    <p:sldId id="288" r:id="rId4"/>
    <p:sldId id="289" r:id="rId5"/>
    <p:sldId id="295" r:id="rId6"/>
    <p:sldId id="296" r:id="rId7"/>
    <p:sldId id="297" r:id="rId8"/>
    <p:sldId id="298" r:id="rId9"/>
    <p:sldId id="290" r:id="rId10"/>
    <p:sldId id="291" r:id="rId11"/>
    <p:sldId id="292" r:id="rId12"/>
    <p:sldId id="257" r:id="rId13"/>
    <p:sldId id="293" r:id="rId14"/>
    <p:sldId id="294" r:id="rId15"/>
    <p:sldId id="286" r:id="rId16"/>
    <p:sldId id="264" r:id="rId17"/>
    <p:sldId id="265" r:id="rId18"/>
    <p:sldId id="284"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58" r:id="rId33"/>
    <p:sldId id="269" r:id="rId34"/>
    <p:sldId id="260" r:id="rId35"/>
    <p:sldId id="261" r:id="rId36"/>
    <p:sldId id="287" r:id="rId37"/>
    <p:sldId id="262" r:id="rId3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984" autoAdjust="0"/>
  </p:normalViewPr>
  <p:slideViewPr>
    <p:cSldViewPr>
      <p:cViewPr varScale="1">
        <p:scale>
          <a:sx n="82" d="100"/>
          <a:sy n="82" d="100"/>
        </p:scale>
        <p:origin x="-121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EBC16E-A4FD-4ECE-9CD9-EF0CE2ECE3FC}" type="datetimeFigureOut">
              <a:rPr lang="pt-BR" smtClean="0"/>
              <a:t>04/09/2018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CF4AC7-79E1-4E4C-94D1-B02B5770AEEE}" type="slidenum">
              <a:rPr lang="pt-BR" smtClean="0"/>
              <a:t>‹nº›</a:t>
            </a:fld>
            <a:endParaRPr lang="pt-BR"/>
          </a:p>
        </p:txBody>
      </p:sp>
    </p:spTree>
    <p:extLst>
      <p:ext uri="{BB962C8B-B14F-4D97-AF65-F5344CB8AC3E}">
        <p14:creationId xmlns:p14="http://schemas.microsoft.com/office/powerpoint/2010/main" val="344702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DCF4AC7-79E1-4E4C-94D1-B02B5770AEEE}" type="slidenum">
              <a:rPr lang="pt-BR" smtClean="0"/>
              <a:t>6</a:t>
            </a:fld>
            <a:endParaRPr lang="pt-BR"/>
          </a:p>
        </p:txBody>
      </p:sp>
    </p:spTree>
    <p:extLst>
      <p:ext uri="{BB962C8B-B14F-4D97-AF65-F5344CB8AC3E}">
        <p14:creationId xmlns:p14="http://schemas.microsoft.com/office/powerpoint/2010/main" val="2328189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4189392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1751090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1705099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9484DFBA-7BE7-4448-927A-E5207B8B49A1}" type="datetimeFigureOut">
              <a:rPr lang="pt-BR" smtClean="0"/>
              <a:t>04/09/2018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2918693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9484DFBA-7BE7-4448-927A-E5207B8B49A1}" type="datetimeFigureOut">
              <a:rPr lang="pt-BR" smtClean="0"/>
              <a:t>04/09/2018</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190700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7" name="Date Placeholder 2"/>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3"/>
          <p:cNvSpPr>
            <a:spLocks noGrp="1"/>
          </p:cNvSpPr>
          <p:nvPr>
            <p:ph type="ftr" sz="quarter" idx="11"/>
          </p:nvPr>
        </p:nvSpPr>
        <p:spPr/>
        <p:txBody>
          <a:bodyPr/>
          <a:lstStyle/>
          <a:p>
            <a:endParaRPr lang="pt-BR"/>
          </a:p>
        </p:txBody>
      </p:sp>
      <p:sp>
        <p:nvSpPr>
          <p:cNvPr id="6" name="Slide Number Placeholder 4"/>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3702466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2"/>
          <p:cNvSpPr>
            <a:spLocks noGrp="1"/>
          </p:cNvSpPr>
          <p:nvPr>
            <p:ph type="ftr" sz="quarter" idx="11"/>
          </p:nvPr>
        </p:nvSpPr>
        <p:spPr/>
        <p:txBody>
          <a:bodyPr/>
          <a:lstStyle/>
          <a:p>
            <a:endParaRPr lang="pt-BR"/>
          </a:p>
        </p:txBody>
      </p:sp>
      <p:sp>
        <p:nvSpPr>
          <p:cNvPr id="6" name="Slide Number Placeholder 3"/>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3385031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5"/>
          <p:cNvSpPr>
            <a:spLocks noGrp="1"/>
          </p:cNvSpPr>
          <p:nvPr>
            <p:ph type="ftr" sz="quarter" idx="11"/>
          </p:nvPr>
        </p:nvSpPr>
        <p:spPr/>
        <p:txBody>
          <a:bodyPr/>
          <a:lstStyle/>
          <a:p>
            <a:endParaRPr lang="pt-BR"/>
          </a:p>
        </p:txBody>
      </p:sp>
      <p:sp>
        <p:nvSpPr>
          <p:cNvPr id="6" name="Slide Number Placeholder 6"/>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23200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9484DFBA-7BE7-4448-927A-E5207B8B49A1}" type="datetimeFigureOut">
              <a:rPr lang="pt-BR" smtClean="0"/>
              <a:t>04/09/2018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2573488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9484DFBA-7BE7-4448-927A-E5207B8B49A1}" type="datetimeFigureOut">
              <a:rPr lang="pt-BR" smtClean="0"/>
              <a:t>04/09/2018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3936719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1198458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pt-BR" smtClean="0"/>
              <a:t>Clique para editar o texto mestre</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2159650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29436418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4"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4003334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4"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77395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nchorCtr="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6978066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9484DFBA-7BE7-4448-927A-E5207B8B49A1}" type="datetimeFigureOut">
              <a:rPr lang="pt-BR" smtClean="0"/>
              <a:t>04/09/2018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37572759-B635-4852-B85D-2C541A94091C}" type="slidenum">
              <a:rPr lang="pt-BR" smtClean="0"/>
              <a:t>‹nº›</a:t>
            </a:fld>
            <a:endParaRPr lang="pt-BR"/>
          </a:p>
        </p:txBody>
      </p:sp>
    </p:spTree>
    <p:extLst>
      <p:ext uri="{BB962C8B-B14F-4D97-AF65-F5344CB8AC3E}">
        <p14:creationId xmlns:p14="http://schemas.microsoft.com/office/powerpoint/2010/main" val="2823046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pt-BR" smtClean="0"/>
              <a:t>Clique para editar o título mestre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484DFBA-7BE7-4448-927A-E5207B8B49A1}" type="datetimeFigureOut">
              <a:rPr lang="pt-BR" smtClean="0"/>
              <a:t>04/09/2018</a:t>
            </a:fld>
            <a:endParaRPr lang="pt-BR"/>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pt-BR"/>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37572759-B635-4852-B85D-2C541A94091C}" type="slidenum">
              <a:rPr lang="pt-BR" smtClean="0"/>
              <a:t>‹nº›</a:t>
            </a:fld>
            <a:endParaRPr lang="pt-BR"/>
          </a:p>
        </p:txBody>
      </p:sp>
    </p:spTree>
    <p:extLst>
      <p:ext uri="{BB962C8B-B14F-4D97-AF65-F5344CB8AC3E}">
        <p14:creationId xmlns:p14="http://schemas.microsoft.com/office/powerpoint/2010/main" val="633756762"/>
      </p:ext>
    </p:extLst>
  </p:cSld>
  <p:clrMap bg1="dk1" tx1="lt1" bg2="dk2"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0" r:id="rId15"/>
    <p:sldLayoutId id="2147483751" r:id="rId16"/>
    <p:sldLayoutId id="2147483752"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massote.pro.br/category/meio-ambiente/" TargetMode="External"/><Relationship Id="rId7"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massote.pro.br/category/movimentos-da-comunidade/" TargetMode="External"/><Relationship Id="rId5" Type="http://schemas.openxmlformats.org/officeDocument/2006/relationships/hyperlink" Target="http://massote.pro.br/category/mobilizacoes-da-sociedade-civil/" TargetMode="External"/><Relationship Id="rId4" Type="http://schemas.openxmlformats.org/officeDocument/2006/relationships/hyperlink" Target="http://massote.pro.br/category/minas-gerai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fazendavelharioacima.wordpress.com/2018/03/21/alerta-duas-barragens-de-rejeitos-em-risco-em-rio-acima/"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em.com.br/busca?autor=Mateus%20Parreiras"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facebook.com/groups/217150745360957/permalink/364387213970642/" TargetMode="External"/><Relationship Id="rId7"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28.xml.rels><?xml version="1.0" encoding="UTF-8" standalone="yes"?>
<Relationships xmlns="http://schemas.openxmlformats.org/package/2006/relationships"><Relationship Id="rId3" Type="http://schemas.openxmlformats.org/officeDocument/2006/relationships/hyperlink" Target="https://www.almg.gov.br/participe/fale_assembleia/formulario.html?idAssunto=60"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hyperlink" Target="https://www.almg.gov.br/atividade_parlamentar/comissoes/internaPauta.html?idCom=8&amp;dia=27&amp;mes=04&amp;ano=2016&amp;hr=09:00&amp;tpCom=1&amp;aba=js_tabPauta#js_tabPauta"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4.png"/><Relationship Id="rId5" Type="http://schemas.openxmlformats.org/officeDocument/2006/relationships/image" Target="../media/image39.png"/><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m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8" y="27384"/>
            <a:ext cx="9144000" cy="6858000"/>
          </a:xfrm>
          <a:prstGeom prst="rect">
            <a:avLst/>
          </a:prstGeom>
        </p:spPr>
      </p:pic>
      <p:pic>
        <p:nvPicPr>
          <p:cNvPr id="13" name="Imagem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112" y="260648"/>
            <a:ext cx="8568952" cy="5315327"/>
          </a:xfrm>
          <a:prstGeom prst="rect">
            <a:avLst/>
          </a:prstGeom>
        </p:spPr>
      </p:pic>
      <p:pic>
        <p:nvPicPr>
          <p:cNvPr id="15" name="Imagem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344" y="1184"/>
            <a:ext cx="770708" cy="1271838"/>
          </a:xfrm>
          <a:prstGeom prst="rect">
            <a:avLst/>
          </a:prstGeom>
        </p:spPr>
      </p:pic>
      <p:sp>
        <p:nvSpPr>
          <p:cNvPr id="9" name="Retângulo 8"/>
          <p:cNvSpPr/>
          <p:nvPr/>
        </p:nvSpPr>
        <p:spPr>
          <a:xfrm>
            <a:off x="269826" y="5582114"/>
            <a:ext cx="8568952" cy="1015663"/>
          </a:xfrm>
          <a:prstGeom prst="rect">
            <a:avLst/>
          </a:prstGeom>
        </p:spPr>
        <p:txBody>
          <a:bodyPr wrap="square">
            <a:spAutoFit/>
          </a:bodyPr>
          <a:lstStyle/>
          <a:p>
            <a:pPr algn="ctr"/>
            <a:r>
              <a:rPr lang="pt-BR" sz="3000" b="1" dirty="0"/>
              <a:t>Mineração predatória na </a:t>
            </a:r>
            <a:r>
              <a:rPr lang="pt-BR" sz="3000" b="1" dirty="0" smtClean="0"/>
              <a:t>Serra </a:t>
            </a:r>
            <a:r>
              <a:rPr lang="pt-BR" sz="3000" b="1" dirty="0"/>
              <a:t>do Curral </a:t>
            </a:r>
            <a:endParaRPr lang="pt-BR" sz="3000" b="1" dirty="0" smtClean="0"/>
          </a:p>
          <a:p>
            <a:pPr algn="ctr"/>
            <a:r>
              <a:rPr lang="pt-BR" sz="3000" b="1" dirty="0" smtClean="0"/>
              <a:t>afeta </a:t>
            </a:r>
            <a:r>
              <a:rPr lang="pt-BR" sz="3000" b="1" dirty="0"/>
              <a:t>áreas </a:t>
            </a:r>
            <a:r>
              <a:rPr lang="pt-BR" sz="3000" b="1" dirty="0" smtClean="0"/>
              <a:t>do </a:t>
            </a:r>
            <a:r>
              <a:rPr lang="pt-BR" sz="3000" b="1" dirty="0"/>
              <a:t>seu entorno</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heel(1)">
                                      <p:cBhvr>
                                        <p:cTn id="1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86" y="0"/>
            <a:ext cx="9144000" cy="6858000"/>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509397"/>
            <a:ext cx="8174087" cy="5799923"/>
          </a:xfrm>
          <a:prstGeom prst="rect">
            <a:avLst/>
          </a:prstGeom>
        </p:spPr>
      </p:pic>
      <p:sp>
        <p:nvSpPr>
          <p:cNvPr id="9" name="Título 6"/>
          <p:cNvSpPr txBox="1">
            <a:spLocks/>
          </p:cNvSpPr>
          <p:nvPr/>
        </p:nvSpPr>
        <p:spPr>
          <a:xfrm>
            <a:off x="652370" y="935782"/>
            <a:ext cx="7658613" cy="1097682"/>
          </a:xfrm>
          <a:prstGeom prst="rect">
            <a:avLst/>
          </a:prstGeom>
          <a:effectLst>
            <a:softEdge rad="12700"/>
          </a:effectLst>
        </p:spPr>
        <p:txBody>
          <a:bodyPr vert="horz" lIns="91440" tIns="45720" rIns="91440" bIns="45720" rtlCol="0" anchor="t">
            <a:noAutofit/>
          </a:bodyPr>
          <a:lst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pt-BR" sz="3600" b="1" dirty="0">
              <a:solidFill>
                <a:schemeClr val="bg1"/>
              </a:solidFill>
            </a:endParaRPr>
          </a:p>
        </p:txBody>
      </p:sp>
      <p:sp>
        <p:nvSpPr>
          <p:cNvPr id="10" name="Retângulo 9"/>
          <p:cNvSpPr/>
          <p:nvPr/>
        </p:nvSpPr>
        <p:spPr>
          <a:xfrm>
            <a:off x="1043608" y="548680"/>
            <a:ext cx="7128792" cy="1938992"/>
          </a:xfrm>
          <a:prstGeom prst="rect">
            <a:avLst/>
          </a:prstGeom>
        </p:spPr>
        <p:txBody>
          <a:bodyPr wrap="square">
            <a:spAutoFit/>
          </a:bodyPr>
          <a:lstStyle/>
          <a:p>
            <a:pPr algn="ctr">
              <a:spcAft>
                <a:spcPts val="0"/>
              </a:spcAft>
            </a:pPr>
            <a:r>
              <a:rPr lang="pt-BR" sz="2400" b="1" dirty="0">
                <a:solidFill>
                  <a:schemeClr val="bg1"/>
                </a:solidFill>
                <a:latin typeface="inherit"/>
                <a:ea typeface="Times New Roman" panose="02020603050405020304" pitchFamily="18" charset="0"/>
              </a:rPr>
              <a:t>A </a:t>
            </a:r>
            <a:r>
              <a:rPr lang="pt-BR" sz="2400" b="1" dirty="0" smtClean="0">
                <a:solidFill>
                  <a:schemeClr val="bg1"/>
                </a:solidFill>
                <a:latin typeface="inherit"/>
                <a:ea typeface="Times New Roman" panose="02020603050405020304" pitchFamily="18" charset="0"/>
              </a:rPr>
              <a:t>agressão </a:t>
            </a:r>
            <a:r>
              <a:rPr lang="pt-BR" sz="2400" b="1" dirty="0">
                <a:solidFill>
                  <a:schemeClr val="bg1"/>
                </a:solidFill>
                <a:latin typeface="inherit"/>
                <a:ea typeface="Times New Roman" panose="02020603050405020304" pitchFamily="18" charset="0"/>
              </a:rPr>
              <a:t>ocorre na área da </a:t>
            </a:r>
            <a:r>
              <a:rPr lang="pt-BR" sz="2400" b="1" dirty="0" smtClean="0">
                <a:solidFill>
                  <a:schemeClr val="bg1"/>
                </a:solidFill>
                <a:latin typeface="inherit"/>
                <a:ea typeface="Times New Roman" panose="02020603050405020304" pitchFamily="18" charset="0"/>
              </a:rPr>
              <a:t>antiga</a:t>
            </a:r>
          </a:p>
          <a:p>
            <a:pPr algn="ctr">
              <a:spcAft>
                <a:spcPts val="0"/>
              </a:spcAft>
            </a:pPr>
            <a:r>
              <a:rPr lang="pt-BR" sz="2400" b="1" dirty="0" smtClean="0">
                <a:solidFill>
                  <a:schemeClr val="bg1"/>
                </a:solidFill>
                <a:latin typeface="inherit"/>
                <a:ea typeface="Times New Roman" panose="02020603050405020304" pitchFamily="18" charset="0"/>
              </a:rPr>
              <a:t> </a:t>
            </a:r>
            <a:r>
              <a:rPr lang="pt-BR" sz="2400" b="1" dirty="0">
                <a:solidFill>
                  <a:schemeClr val="bg1"/>
                </a:solidFill>
                <a:latin typeface="inherit"/>
                <a:ea typeface="Times New Roman" panose="02020603050405020304" pitchFamily="18" charset="0"/>
              </a:rPr>
              <a:t>Granja </a:t>
            </a:r>
            <a:r>
              <a:rPr lang="pt-BR" sz="2400" b="1" dirty="0" err="1">
                <a:solidFill>
                  <a:schemeClr val="bg1"/>
                </a:solidFill>
                <a:latin typeface="inherit"/>
                <a:ea typeface="Times New Roman" panose="02020603050405020304" pitchFamily="18" charset="0"/>
              </a:rPr>
              <a:t>Corumi</a:t>
            </a:r>
            <a:r>
              <a:rPr lang="pt-BR" sz="2400" b="1" dirty="0">
                <a:solidFill>
                  <a:schemeClr val="bg1"/>
                </a:solidFill>
                <a:latin typeface="inherit"/>
                <a:ea typeface="Times New Roman" panose="02020603050405020304" pitchFamily="18" charset="0"/>
              </a:rPr>
              <a:t> </a:t>
            </a:r>
            <a:r>
              <a:rPr lang="pt-BR" sz="2400" b="1" dirty="0" smtClean="0">
                <a:solidFill>
                  <a:schemeClr val="bg1"/>
                </a:solidFill>
                <a:latin typeface="inherit"/>
                <a:ea typeface="Times New Roman" panose="02020603050405020304" pitchFamily="18" charset="0"/>
              </a:rPr>
              <a:t>e </a:t>
            </a:r>
            <a:r>
              <a:rPr lang="pt-BR" sz="2400" b="1" dirty="0">
                <a:solidFill>
                  <a:schemeClr val="bg1"/>
                </a:solidFill>
                <a:latin typeface="inherit"/>
                <a:ea typeface="Times New Roman" panose="02020603050405020304" pitchFamily="18" charset="0"/>
              </a:rPr>
              <a:t>é possível </a:t>
            </a:r>
            <a:r>
              <a:rPr lang="pt-BR" sz="2400" b="1" dirty="0" smtClean="0">
                <a:solidFill>
                  <a:schemeClr val="bg1"/>
                </a:solidFill>
                <a:latin typeface="inherit"/>
                <a:ea typeface="Times New Roman" panose="02020603050405020304" pitchFamily="18" charset="0"/>
              </a:rPr>
              <a:t>observar</a:t>
            </a:r>
          </a:p>
          <a:p>
            <a:pPr algn="ctr">
              <a:spcAft>
                <a:spcPts val="0"/>
              </a:spcAft>
            </a:pPr>
            <a:r>
              <a:rPr lang="pt-BR" sz="2400" b="1" dirty="0" smtClean="0">
                <a:solidFill>
                  <a:schemeClr val="bg1"/>
                </a:solidFill>
                <a:latin typeface="inherit"/>
                <a:ea typeface="Times New Roman" panose="02020603050405020304" pitchFamily="18" charset="0"/>
              </a:rPr>
              <a:t> </a:t>
            </a:r>
            <a:r>
              <a:rPr lang="pt-BR" sz="2400" b="1" dirty="0">
                <a:solidFill>
                  <a:schemeClr val="bg1"/>
                </a:solidFill>
                <a:latin typeface="inherit"/>
                <a:ea typeface="Times New Roman" panose="02020603050405020304" pitchFamily="18" charset="0"/>
              </a:rPr>
              <a:t>uma </a:t>
            </a:r>
            <a:r>
              <a:rPr lang="pt-BR" sz="2400" b="1" dirty="0" smtClean="0">
                <a:solidFill>
                  <a:schemeClr val="bg1"/>
                </a:solidFill>
                <a:latin typeface="inherit"/>
                <a:ea typeface="Times New Roman" panose="02020603050405020304" pitchFamily="18" charset="0"/>
              </a:rPr>
              <a:t>grande </a:t>
            </a:r>
            <a:r>
              <a:rPr lang="pt-BR" sz="2400" b="1" dirty="0">
                <a:solidFill>
                  <a:schemeClr val="bg1"/>
                </a:solidFill>
                <a:latin typeface="inherit"/>
                <a:ea typeface="Times New Roman" panose="02020603050405020304" pitchFamily="18" charset="0"/>
              </a:rPr>
              <a:t>extensão degradada </a:t>
            </a:r>
            <a:r>
              <a:rPr lang="pt-BR" sz="2400" b="1" dirty="0" smtClean="0">
                <a:solidFill>
                  <a:schemeClr val="bg1"/>
                </a:solidFill>
                <a:latin typeface="inherit"/>
                <a:ea typeface="Times New Roman" panose="02020603050405020304" pitchFamily="18" charset="0"/>
              </a:rPr>
              <a:t>na </a:t>
            </a:r>
            <a:r>
              <a:rPr lang="pt-BR" sz="2400" b="1" dirty="0">
                <a:solidFill>
                  <a:schemeClr val="bg1"/>
                </a:solidFill>
                <a:latin typeface="inherit"/>
                <a:ea typeface="Times New Roman" panose="02020603050405020304" pitchFamily="18" charset="0"/>
              </a:rPr>
              <a:t>base do Pico </a:t>
            </a:r>
            <a:r>
              <a:rPr lang="pt-BR" sz="2400" b="1" dirty="0" smtClean="0">
                <a:solidFill>
                  <a:schemeClr val="bg1"/>
                </a:solidFill>
                <a:latin typeface="inherit"/>
                <a:ea typeface="Times New Roman" panose="02020603050405020304" pitchFamily="18" charset="0"/>
              </a:rPr>
              <a:t>Belo </a:t>
            </a:r>
            <a:r>
              <a:rPr lang="pt-BR" sz="2400" b="1" dirty="0">
                <a:solidFill>
                  <a:schemeClr val="bg1"/>
                </a:solidFill>
                <a:latin typeface="inherit"/>
                <a:ea typeface="Times New Roman" panose="02020603050405020304" pitchFamily="18" charset="0"/>
              </a:rPr>
              <a:t>Horizonte, ponto mais alto da cidade </a:t>
            </a:r>
            <a:endParaRPr lang="pt-BR" sz="2400" b="1" dirty="0" smtClean="0">
              <a:solidFill>
                <a:schemeClr val="bg1"/>
              </a:solidFill>
              <a:latin typeface="inherit"/>
              <a:ea typeface="Times New Roman" panose="02020603050405020304" pitchFamily="18" charset="0"/>
            </a:endParaRPr>
          </a:p>
          <a:p>
            <a:pPr algn="ctr">
              <a:spcAft>
                <a:spcPts val="0"/>
              </a:spcAft>
            </a:pPr>
            <a:r>
              <a:rPr lang="pt-BR" sz="2400" b="1" dirty="0" smtClean="0">
                <a:solidFill>
                  <a:schemeClr val="bg1"/>
                </a:solidFill>
                <a:latin typeface="inherit"/>
                <a:ea typeface="Times New Roman" panose="02020603050405020304" pitchFamily="18" charset="0"/>
              </a:rPr>
              <a:t>encravado </a:t>
            </a:r>
            <a:r>
              <a:rPr lang="pt-BR" sz="2400" b="1" dirty="0">
                <a:solidFill>
                  <a:schemeClr val="bg1"/>
                </a:solidFill>
                <a:latin typeface="inherit"/>
                <a:ea typeface="Times New Roman" panose="02020603050405020304" pitchFamily="18" charset="0"/>
              </a:rPr>
              <a:t>na Serra do Curral</a:t>
            </a:r>
            <a:endParaRPr lang="pt-BR" sz="2400" b="1" dirty="0">
              <a:solidFill>
                <a:schemeClr val="bg1"/>
              </a:solidFill>
              <a:effectLst/>
              <a:latin typeface="Times New Roman" panose="02020603050405020304" pitchFamily="18" charset="0"/>
              <a:ea typeface="Times New Roman" panose="02020603050405020304" pitchFamily="18" charset="0"/>
            </a:endParaRPr>
          </a:p>
        </p:txBody>
      </p:sp>
      <p:pic>
        <p:nvPicPr>
          <p:cNvPr id="11" name="Imagem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73103" y="-24306"/>
            <a:ext cx="766976" cy="1265682"/>
          </a:xfrm>
          <a:prstGeom prst="rect">
            <a:avLst/>
          </a:prstGeom>
        </p:spPr>
      </p:pic>
    </p:spTree>
    <p:extLst>
      <p:ext uri="{BB962C8B-B14F-4D97-AF65-F5344CB8AC3E}">
        <p14:creationId xmlns:p14="http://schemas.microsoft.com/office/powerpoint/2010/main" val="178280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23528" y="162829"/>
            <a:ext cx="7336874" cy="1008112"/>
          </a:xfrm>
        </p:spPr>
        <p:txBody>
          <a:bodyPr/>
          <a:lstStyle/>
          <a:p>
            <a:pPr algn="ctr"/>
            <a:r>
              <a:rPr lang="pt-BR" sz="2800" b="1" dirty="0"/>
              <a:t>Por que continuo a lutar </a:t>
            </a:r>
            <a:r>
              <a:rPr lang="pt-BR" sz="2800" b="1" dirty="0" smtClean="0"/>
              <a:t>pela </a:t>
            </a:r>
            <a:r>
              <a:rPr lang="pt-BR" sz="2800" b="1" dirty="0"/>
              <a:t>preservação </a:t>
            </a:r>
            <a:r>
              <a:rPr lang="pt-BR" sz="2800" b="1" dirty="0" smtClean="0"/>
              <a:t>do </a:t>
            </a:r>
            <a:r>
              <a:rPr lang="pt-BR" sz="2800" b="1" dirty="0"/>
              <a:t>Rio das </a:t>
            </a:r>
            <a:r>
              <a:rPr lang="pt-BR" sz="2800" b="1" dirty="0" smtClean="0"/>
              <a:t>Velhas</a:t>
            </a:r>
            <a:br>
              <a:rPr lang="pt-BR" sz="2800" b="1" dirty="0" smtClean="0"/>
            </a:br>
            <a:r>
              <a:rPr lang="pt-BR" sz="2800" b="1" dirty="0" smtClean="0"/>
              <a:t>e </a:t>
            </a:r>
            <a:r>
              <a:rPr lang="pt-BR" sz="2800" b="1" dirty="0"/>
              <a:t>seu entorno?</a:t>
            </a:r>
          </a:p>
        </p:txBody>
      </p:sp>
      <p:sp>
        <p:nvSpPr>
          <p:cNvPr id="3" name="Espaço Reservado para Conteúdo 2"/>
          <p:cNvSpPr>
            <a:spLocks noGrp="1"/>
          </p:cNvSpPr>
          <p:nvPr>
            <p:ph idx="1"/>
          </p:nvPr>
        </p:nvSpPr>
        <p:spPr>
          <a:xfrm>
            <a:off x="6119664" y="1608807"/>
            <a:ext cx="2880320" cy="4988545"/>
          </a:xfrm>
        </p:spPr>
        <p:txBody>
          <a:bodyPr>
            <a:normAutofit/>
          </a:bodyPr>
          <a:lstStyle/>
          <a:p>
            <a:pPr marL="0" indent="0">
              <a:buNone/>
            </a:pPr>
            <a:r>
              <a:rPr lang="pt-BR" sz="1200" b="1" dirty="0"/>
              <a:t>Os rios sempre foram um marco na História da Humanidade. </a:t>
            </a:r>
          </a:p>
          <a:p>
            <a:pPr marL="0" indent="0">
              <a:buNone/>
            </a:pPr>
            <a:r>
              <a:rPr lang="pt-BR" sz="1200" b="1" dirty="0" smtClean="0"/>
              <a:t>As </a:t>
            </a:r>
            <a:r>
              <a:rPr lang="pt-BR" sz="1200" b="1" dirty="0"/>
              <a:t>primeiras civilizações humanas surgiram às margens de rios como </a:t>
            </a:r>
            <a:r>
              <a:rPr lang="pt-BR" sz="1200" b="1" dirty="0" smtClean="0"/>
              <a:t>o </a:t>
            </a:r>
            <a:r>
              <a:rPr lang="pt-BR" sz="1200" b="1" dirty="0"/>
              <a:t>Tigre, Eufrates, Nilo, Indo e tantos outros. </a:t>
            </a:r>
          </a:p>
          <a:p>
            <a:pPr marL="0" indent="0">
              <a:buNone/>
            </a:pPr>
            <a:r>
              <a:rPr lang="pt-BR" sz="1200" dirty="0"/>
              <a:t>Através dos rios os povos obtinham seus meios de defesa, divisão territorial, alimentação, transporte, comunicação, comércio, energia, irrigação, água potável que os possibilitava sobreviver e desenvolver. Algumas vezes eram também fontes de grandes infortúnios como enchentes e secas devastadoras. Mas havia sempre grande respeito e reverência aos rios. Lendas, músicas e histórias guardam a memória da relação de homens e seus rios. No Brasil não foi diferente: o povoamento deu-se ao longo dos rios e muitas são as histórias que os cercam. Hoje temos o lendário do Rio das Velhas e sua importância na historia de Minas.</a:t>
            </a: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2682140"/>
            <a:ext cx="5616624" cy="3759889"/>
          </a:xfrm>
          <a:prstGeom prst="rect">
            <a:avLst/>
          </a:prstGeom>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2360" y="0"/>
            <a:ext cx="679705" cy="1121666"/>
          </a:xfrm>
          <a:prstGeom prst="rect">
            <a:avLst/>
          </a:prstGeom>
        </p:spPr>
      </p:pic>
      <p:sp>
        <p:nvSpPr>
          <p:cNvPr id="7" name="Retângulo 6"/>
          <p:cNvSpPr/>
          <p:nvPr/>
        </p:nvSpPr>
        <p:spPr>
          <a:xfrm>
            <a:off x="323528" y="1560264"/>
            <a:ext cx="5616624" cy="954107"/>
          </a:xfrm>
          <a:prstGeom prst="rect">
            <a:avLst/>
          </a:prstGeom>
        </p:spPr>
        <p:txBody>
          <a:bodyPr wrap="square">
            <a:spAutoFit/>
          </a:bodyPr>
          <a:lstStyle/>
          <a:p>
            <a:pPr algn="ctr"/>
            <a:r>
              <a:rPr lang="pt-BR" sz="1400" b="1" dirty="0" smtClean="0">
                <a:latin typeface="Trebuchet MS" panose="020B0603020202020204" pitchFamily="34" charset="0"/>
                <a:ea typeface="Calibri" panose="020F0502020204030204" pitchFamily="34" charset="0"/>
                <a:cs typeface="Times New Roman" panose="02020603050405020304" pitchFamily="18" charset="0"/>
              </a:rPr>
              <a:t>“</a:t>
            </a:r>
            <a:r>
              <a:rPr lang="pt-BR" sz="1400" b="1" dirty="0">
                <a:latin typeface="Trebuchet MS" panose="020B0603020202020204" pitchFamily="34" charset="0"/>
                <a:ea typeface="Calibri" panose="020F0502020204030204" pitchFamily="34" charset="0"/>
                <a:cs typeface="Times New Roman" panose="02020603050405020304" pitchFamily="18" charset="0"/>
              </a:rPr>
              <a:t>Que grande parte da história de Minas não se terá desenrolado nas margens do Rio das Velhas? E que mundo de segredos não estarão escondidos no fundo de suas águas profundas?" </a:t>
            </a:r>
            <a:endParaRPr lang="pt-BR" sz="1400" b="1" dirty="0" smtClean="0">
              <a:latin typeface="Trebuchet MS" panose="020B0603020202020204" pitchFamily="34" charset="0"/>
              <a:ea typeface="Calibri" panose="020F0502020204030204" pitchFamily="34" charset="0"/>
              <a:cs typeface="Times New Roman" panose="02020603050405020304" pitchFamily="18" charset="0"/>
            </a:endParaRPr>
          </a:p>
          <a:p>
            <a:pPr algn="ctr"/>
            <a:r>
              <a:rPr lang="pt-BR" sz="1400" b="1" dirty="0" smtClean="0">
                <a:latin typeface="Trebuchet MS" panose="020B0603020202020204" pitchFamily="34" charset="0"/>
                <a:ea typeface="Calibri" panose="020F0502020204030204" pitchFamily="34" charset="0"/>
                <a:cs typeface="Times New Roman" panose="02020603050405020304" pitchFamily="18" charset="0"/>
              </a:rPr>
              <a:t>Destaco </a:t>
            </a:r>
            <a:r>
              <a:rPr lang="pt-BR" sz="1400" b="1" dirty="0">
                <a:latin typeface="Trebuchet MS" panose="020B0603020202020204" pitchFamily="34" charset="0"/>
                <a:ea typeface="Calibri" panose="020F0502020204030204" pitchFamily="34" charset="0"/>
                <a:cs typeface="Times New Roman" panose="02020603050405020304" pitchFamily="18" charset="0"/>
              </a:rPr>
              <a:t>a boa narrativa de Lúcia Machado de </a:t>
            </a:r>
            <a:r>
              <a:rPr lang="pt-BR" sz="1400" b="1" dirty="0" smtClean="0">
                <a:latin typeface="Trebuchet MS" panose="020B0603020202020204" pitchFamily="34" charset="0"/>
                <a:ea typeface="Calibri" panose="020F0502020204030204" pitchFamily="34" charset="0"/>
                <a:cs typeface="Times New Roman" panose="02020603050405020304" pitchFamily="18" charset="0"/>
              </a:rPr>
              <a:t>Almeida.</a:t>
            </a:r>
            <a:endParaRPr lang="pt-BR" sz="1400" b="1" dirty="0"/>
          </a:p>
        </p:txBody>
      </p:sp>
    </p:spTree>
    <p:extLst>
      <p:ext uri="{BB962C8B-B14F-4D97-AF65-F5344CB8AC3E}">
        <p14:creationId xmlns:p14="http://schemas.microsoft.com/office/powerpoint/2010/main" val="306764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ço Reservado para Conteúdo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94" y="1"/>
            <a:ext cx="9139406" cy="6885384"/>
          </a:xfrm>
        </p:spPr>
      </p:pic>
      <p:sp>
        <p:nvSpPr>
          <p:cNvPr id="6" name="Retângulo 5"/>
          <p:cNvSpPr/>
          <p:nvPr/>
        </p:nvSpPr>
        <p:spPr>
          <a:xfrm>
            <a:off x="428590" y="4941168"/>
            <a:ext cx="8424936" cy="1692771"/>
          </a:xfrm>
          <a:prstGeom prst="rect">
            <a:avLst/>
          </a:prstGeom>
        </p:spPr>
        <p:txBody>
          <a:bodyPr wrap="square">
            <a:spAutoFit/>
          </a:bodyPr>
          <a:lstStyle/>
          <a:p>
            <a:r>
              <a:rPr lang="pt-BR" sz="1300" dirty="0"/>
              <a:t>Mesmo quando ocorreu o esgotamento da mineração, outras atividades desenvolveram na região, como a pecuária e a agricultura. Junto com estas novas atividades, o processo de ocupação e degradação prosseguiu, sobretudo pelo desmatamento para a formação de pastos e para a implantação de monoculturas</a:t>
            </a:r>
            <a:br>
              <a:rPr lang="pt-BR" sz="1300" dirty="0"/>
            </a:br>
            <a:r>
              <a:rPr lang="pt-BR" sz="1300" dirty="0"/>
              <a:t>Sempre que passo pelo Rio das Velhas e o vejo ali poluído, desrespeitado e recebendo dejetos que o matam lentamente a cada dia, penso: Que seres são estes que destroem e pagam com a morte aquele que é sua fonte de vida? O que estarão pensando as três velhas índias acocoradas em suas margens sobre nossa atitude “civilizada” frente a nossa grande riqueza natural?</a:t>
            </a:r>
          </a:p>
        </p:txBody>
      </p:sp>
      <p:sp>
        <p:nvSpPr>
          <p:cNvPr id="7" name="Retângulo 6"/>
          <p:cNvSpPr/>
          <p:nvPr/>
        </p:nvSpPr>
        <p:spPr>
          <a:xfrm>
            <a:off x="428590" y="3226087"/>
            <a:ext cx="8304290" cy="1477328"/>
          </a:xfrm>
          <a:prstGeom prst="rect">
            <a:avLst/>
          </a:prstGeom>
        </p:spPr>
        <p:txBody>
          <a:bodyPr wrap="square">
            <a:spAutoFit/>
          </a:bodyPr>
          <a:lstStyle/>
          <a:p>
            <a:pPr algn="ctr">
              <a:spcAft>
                <a:spcPts val="0"/>
              </a:spcAft>
            </a:pPr>
            <a:r>
              <a:rPr lang="pt-BR" dirty="0">
                <a:latin typeface="Trebuchet MS" panose="020B0603020202020204" pitchFamily="34" charset="0"/>
                <a:ea typeface="Calibri" panose="020F0502020204030204" pitchFamily="34" charset="0"/>
                <a:cs typeface="Times New Roman" panose="02020603050405020304" pitchFamily="18" charset="0"/>
              </a:rPr>
              <a:t>Conflitos entre </a:t>
            </a:r>
            <a:r>
              <a:rPr lang="pt-BR" dirty="0" smtClean="0">
                <a:latin typeface="Trebuchet MS" panose="020B0603020202020204" pitchFamily="34" charset="0"/>
                <a:ea typeface="Calibri" panose="020F0502020204030204" pitchFamily="34" charset="0"/>
                <a:cs typeface="Times New Roman" panose="02020603050405020304" pitchFamily="18" charset="0"/>
              </a:rPr>
              <a:t>Bandeirantes</a:t>
            </a:r>
            <a:r>
              <a:rPr lang="pt-BR" dirty="0">
                <a:latin typeface="Trebuchet MS" panose="020B0603020202020204" pitchFamily="34" charset="0"/>
                <a:ea typeface="Calibri" panose="020F0502020204030204" pitchFamily="34" charset="0"/>
                <a:cs typeface="Times New Roman" panose="02020603050405020304" pitchFamily="18" charset="0"/>
              </a:rPr>
              <a:t>, </a:t>
            </a:r>
            <a:r>
              <a:rPr lang="pt-BR" dirty="0" smtClean="0">
                <a:latin typeface="Trebuchet MS" panose="020B0603020202020204" pitchFamily="34" charset="0"/>
                <a:ea typeface="Calibri" panose="020F0502020204030204" pitchFamily="34" charset="0"/>
                <a:cs typeface="Times New Roman" panose="02020603050405020304" pitchFamily="18" charset="0"/>
              </a:rPr>
              <a:t>Emboabas, Guerras </a:t>
            </a:r>
            <a:r>
              <a:rPr lang="pt-BR" dirty="0">
                <a:latin typeface="Trebuchet MS" panose="020B0603020202020204" pitchFamily="34" charset="0"/>
                <a:ea typeface="Calibri" panose="020F0502020204030204" pitchFamily="34" charset="0"/>
                <a:cs typeface="Times New Roman" panose="02020603050405020304" pitchFamily="18" charset="0"/>
              </a:rPr>
              <a:t>e Inconfidências, motins </a:t>
            </a:r>
            <a:r>
              <a:rPr lang="pt-BR" dirty="0" smtClean="0">
                <a:latin typeface="Trebuchet MS" panose="020B0603020202020204" pitchFamily="34" charset="0"/>
                <a:ea typeface="Calibri" panose="020F0502020204030204" pitchFamily="34" charset="0"/>
                <a:cs typeface="Times New Roman" panose="02020603050405020304" pitchFamily="18" charset="0"/>
              </a:rPr>
              <a:t>de </a:t>
            </a:r>
            <a:r>
              <a:rPr lang="pt-BR" dirty="0">
                <a:latin typeface="Trebuchet MS" panose="020B0603020202020204" pitchFamily="34" charset="0"/>
                <a:ea typeface="Calibri" panose="020F0502020204030204" pitchFamily="34" charset="0"/>
                <a:cs typeface="Times New Roman" panose="02020603050405020304" pitchFamily="18" charset="0"/>
              </a:rPr>
              <a:t>escravos, criação de Quilombos, exploração por naturalistas estrangeiros, transferência da capital da Antiga Vila Rica (Ouro Preto) para Belo </a:t>
            </a:r>
            <a:r>
              <a:rPr lang="pt-BR" dirty="0" smtClean="0">
                <a:latin typeface="Trebuchet MS" panose="020B0603020202020204" pitchFamily="34" charset="0"/>
                <a:ea typeface="Calibri" panose="020F0502020204030204" pitchFamily="34" charset="0"/>
                <a:cs typeface="Times New Roman" panose="02020603050405020304" pitchFamily="18" charset="0"/>
              </a:rPr>
              <a:t>Horizonte, desenvolvimento </a:t>
            </a:r>
            <a:r>
              <a:rPr lang="pt-BR" dirty="0">
                <a:latin typeface="Trebuchet MS" panose="020B0603020202020204" pitchFamily="34" charset="0"/>
                <a:ea typeface="Calibri" panose="020F0502020204030204" pitchFamily="34" charset="0"/>
                <a:cs typeface="Times New Roman" panose="02020603050405020304" pitchFamily="18" charset="0"/>
              </a:rPr>
              <a:t>das cidades e atividades econômicas poluidoras. </a:t>
            </a:r>
            <a:endParaRPr lang="pt-BR" dirty="0" smtClean="0">
              <a:latin typeface="Trebuchet MS" panose="020B0603020202020204" pitchFamily="34" charset="0"/>
              <a:ea typeface="Calibri" panose="020F0502020204030204" pitchFamily="34" charset="0"/>
              <a:cs typeface="Times New Roman" panose="02020603050405020304" pitchFamily="18" charset="0"/>
            </a:endParaRPr>
          </a:p>
          <a:p>
            <a:pPr algn="ctr">
              <a:spcAft>
                <a:spcPts val="0"/>
              </a:spcAft>
            </a:pPr>
            <a:r>
              <a:rPr lang="pt-BR" dirty="0" smtClean="0">
                <a:latin typeface="Trebuchet MS" panose="020B0603020202020204" pitchFamily="34" charset="0"/>
                <a:ea typeface="Calibri" panose="020F0502020204030204" pitchFamily="34" charset="0"/>
                <a:cs typeface="Times New Roman" panose="02020603050405020304" pitchFamily="18" charset="0"/>
              </a:rPr>
              <a:t>O </a:t>
            </a:r>
            <a:r>
              <a:rPr lang="pt-BR" dirty="0">
                <a:latin typeface="Trebuchet MS" panose="020B0603020202020204" pitchFamily="34" charset="0"/>
                <a:ea typeface="Calibri" panose="020F0502020204030204" pitchFamily="34" charset="0"/>
                <a:cs typeface="Times New Roman" panose="02020603050405020304" pitchFamily="18" charset="0"/>
              </a:rPr>
              <a:t>Rio das Velhas foi cenário </a:t>
            </a:r>
            <a:r>
              <a:rPr lang="pt-BR" dirty="0" smtClean="0">
                <a:latin typeface="Trebuchet MS" panose="020B0603020202020204" pitchFamily="34" charset="0"/>
                <a:ea typeface="Calibri" panose="020F0502020204030204" pitchFamily="34" charset="0"/>
                <a:cs typeface="Times New Roman" panose="02020603050405020304" pitchFamily="18" charset="0"/>
              </a:rPr>
              <a:t>de </a:t>
            </a:r>
            <a:r>
              <a:rPr lang="pt-BR" dirty="0">
                <a:latin typeface="Trebuchet MS" panose="020B0603020202020204" pitchFamily="34" charset="0"/>
                <a:ea typeface="Calibri" panose="020F0502020204030204" pitchFamily="34" charset="0"/>
                <a:cs typeface="Times New Roman" panose="02020603050405020304" pitchFamily="18" charset="0"/>
              </a:rPr>
              <a:t>todas essas Histórias.</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8188" y="0"/>
            <a:ext cx="894692" cy="1476446"/>
          </a:xfrm>
          <a:prstGeom prst="rect">
            <a:avLst/>
          </a:prstGeom>
        </p:spPr>
      </p:pic>
      <p:sp>
        <p:nvSpPr>
          <p:cNvPr id="9" name="Retângulo 8"/>
          <p:cNvSpPr/>
          <p:nvPr/>
        </p:nvSpPr>
        <p:spPr>
          <a:xfrm>
            <a:off x="323528" y="273213"/>
            <a:ext cx="7514660" cy="2693045"/>
          </a:xfrm>
          <a:prstGeom prst="rect">
            <a:avLst/>
          </a:prstGeom>
        </p:spPr>
        <p:txBody>
          <a:bodyPr wrap="square">
            <a:spAutoFit/>
          </a:bodyPr>
          <a:lstStyle/>
          <a:p>
            <a:r>
              <a:rPr lang="pt-BR" sz="1300" dirty="0"/>
              <a:t>O nome Rio das Velhas já carrega consigo uma lenda. A tradição popular diz que o bandeirante paulista Bartolomeu Bueno, ao se aproximar do rio, deparou-se com três velhas índias acocoradas em suas margens nas proximidades de Sabará. O poeta </a:t>
            </a:r>
            <a:endParaRPr lang="pt-BR" sz="1300" dirty="0" smtClean="0"/>
          </a:p>
          <a:p>
            <a:r>
              <a:rPr lang="pt-BR" sz="1300" dirty="0" smtClean="0"/>
              <a:t>Cláudio </a:t>
            </a:r>
            <a:r>
              <a:rPr lang="pt-BR" sz="1300" dirty="0"/>
              <a:t>Manoel da Costa registrou em um de seus poemas (Égloga </a:t>
            </a:r>
            <a:r>
              <a:rPr lang="pt-BR" sz="1300" dirty="0" smtClean="0"/>
              <a:t>Anúncio</a:t>
            </a:r>
            <a:r>
              <a:rPr lang="pt-BR" sz="1300" dirty="0"/>
              <a:t>) esse encontro e atribui ao Governador Antônio de Albuquerque a escolha deste nome.</a:t>
            </a:r>
          </a:p>
          <a:p>
            <a:r>
              <a:rPr lang="pt-BR" sz="1300" dirty="0"/>
              <a:t> O Rio das Velhas é o maior afluente do São Francisco e todo o seu curso (cerca de 761 Km) está dentro do território de Minas Gerais. Sua nascente fica em Ouro Preto de onde parte como uma serpente, com grande sinuosidade rumo ao norte do estado.</a:t>
            </a:r>
          </a:p>
          <a:p>
            <a:r>
              <a:rPr lang="pt-BR" sz="1300" dirty="0"/>
              <a:t/>
            </a:r>
            <a:br>
              <a:rPr lang="pt-BR" sz="1300" dirty="0"/>
            </a:br>
            <a:r>
              <a:rPr lang="pt-BR" sz="1300" dirty="0"/>
              <a:t>Parte de seu curso atravessa uma região calcária com características bastante atípicas – o </a:t>
            </a:r>
            <a:r>
              <a:rPr lang="pt-BR" sz="1300" dirty="0" err="1"/>
              <a:t>Carste</a:t>
            </a:r>
            <a:r>
              <a:rPr lang="pt-BR" sz="1300" dirty="0"/>
              <a:t> de Lagoa Santa. O rio é alimentado por ribeirões subterrâneos; lagoas surgem e desaparecem “misteriosamente”, como a famosa Lagoa do Sumidouro. Quanta surpresa e lendas esses fatos devem ter gerado...</a:t>
            </a:r>
          </a:p>
        </p:txBody>
      </p:sp>
    </p:spTree>
    <p:extLst>
      <p:ext uri="{BB962C8B-B14F-4D97-AF65-F5344CB8AC3E}">
        <p14:creationId xmlns:p14="http://schemas.microsoft.com/office/powerpoint/2010/main" val="407399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98076" y="260648"/>
            <a:ext cx="7216562" cy="936104"/>
          </a:xfrm>
        </p:spPr>
        <p:txBody>
          <a:bodyPr/>
          <a:lstStyle/>
          <a:p>
            <a:pPr algn="ctr"/>
            <a:r>
              <a:rPr lang="pt-BR" sz="2800" b="1" dirty="0" smtClean="0"/>
              <a:t>EM DEFESA DO TRECHO</a:t>
            </a:r>
            <a:br>
              <a:rPr lang="pt-BR" sz="2800" b="1" dirty="0" smtClean="0"/>
            </a:br>
            <a:r>
              <a:rPr lang="pt-BR" sz="2800" b="1" dirty="0" smtClean="0"/>
              <a:t> RIO ACIMA/ITABIRITO DA ESTRADA REAL</a:t>
            </a:r>
            <a:endParaRPr lang="pt-BR" sz="2800" b="1" dirty="0"/>
          </a:p>
        </p:txBody>
      </p:sp>
      <p:sp>
        <p:nvSpPr>
          <p:cNvPr id="3" name="Espaço Reservado para Conteúdo 2"/>
          <p:cNvSpPr>
            <a:spLocks noGrp="1"/>
          </p:cNvSpPr>
          <p:nvPr>
            <p:ph idx="1"/>
          </p:nvPr>
        </p:nvSpPr>
        <p:spPr>
          <a:xfrm>
            <a:off x="426656" y="1288004"/>
            <a:ext cx="8424936" cy="891459"/>
          </a:xfrm>
        </p:spPr>
        <p:txBody>
          <a:bodyPr>
            <a:normAutofit lnSpcReduction="10000"/>
          </a:bodyPr>
          <a:lstStyle/>
          <a:p>
            <a:r>
              <a:rPr lang="pt-BR" sz="1200" u="sng" dirty="0"/>
              <a:t>Giuseppe Gabriel </a:t>
            </a:r>
            <a:r>
              <a:rPr lang="pt-BR" sz="1200" u="sng" dirty="0" err="1"/>
              <a:t>Persichini</a:t>
            </a:r>
            <a:r>
              <a:rPr lang="pt-BR" sz="1200" u="sng" dirty="0"/>
              <a:t> </a:t>
            </a:r>
            <a:r>
              <a:rPr lang="pt-BR" sz="1200" u="sng" dirty="0" err="1"/>
              <a:t>Moll</a:t>
            </a:r>
            <a:endParaRPr lang="pt-BR" sz="1200" dirty="0"/>
          </a:p>
          <a:p>
            <a:r>
              <a:rPr lang="pt-BR" sz="1200" u="sng" dirty="0">
                <a:hlinkClick r:id="rId3"/>
              </a:rPr>
              <a:t>Meio Ambiente</a:t>
            </a:r>
            <a:r>
              <a:rPr lang="pt-BR" sz="1200" dirty="0"/>
              <a:t>, </a:t>
            </a:r>
            <a:r>
              <a:rPr lang="pt-BR" sz="1200" u="sng" dirty="0">
                <a:hlinkClick r:id="rId4"/>
              </a:rPr>
              <a:t>Minas Gerais</a:t>
            </a:r>
            <a:r>
              <a:rPr lang="pt-BR" sz="1200" dirty="0"/>
              <a:t>, </a:t>
            </a:r>
            <a:r>
              <a:rPr lang="pt-BR" sz="1200" u="sng" dirty="0">
                <a:hlinkClick r:id="rId5"/>
              </a:rPr>
              <a:t>Mobilizações; Sociedade Civil</a:t>
            </a:r>
            <a:r>
              <a:rPr lang="pt-BR" sz="1200" dirty="0"/>
              <a:t>, </a:t>
            </a:r>
            <a:r>
              <a:rPr lang="pt-BR" sz="1200" u="sng" dirty="0">
                <a:hlinkClick r:id="rId6"/>
              </a:rPr>
              <a:t>Movimentos da </a:t>
            </a:r>
            <a:r>
              <a:rPr lang="pt-BR" sz="1200" u="sng" dirty="0" smtClean="0">
                <a:hlinkClick r:id="rId6"/>
              </a:rPr>
              <a:t>comunidade</a:t>
            </a:r>
            <a:endParaRPr lang="pt-BR" sz="1200" dirty="0"/>
          </a:p>
          <a:p>
            <a:r>
              <a:rPr lang="pt-BR" sz="1200" dirty="0" smtClean="0"/>
              <a:t>18 </a:t>
            </a:r>
            <a:r>
              <a:rPr lang="pt-BR" sz="1200" dirty="0"/>
              <a:t>de julho de 2010 </a:t>
            </a:r>
          </a:p>
          <a:p>
            <a:endParaRPr lang="pt-BR" sz="1200" dirty="0"/>
          </a:p>
        </p:txBody>
      </p:sp>
      <p:sp>
        <p:nvSpPr>
          <p:cNvPr id="4" name="Retângulo 3"/>
          <p:cNvSpPr/>
          <p:nvPr/>
        </p:nvSpPr>
        <p:spPr>
          <a:xfrm>
            <a:off x="354648" y="2239076"/>
            <a:ext cx="8568952" cy="4341638"/>
          </a:xfrm>
          <a:prstGeom prst="rect">
            <a:avLst/>
          </a:prstGeom>
        </p:spPr>
        <p:txBody>
          <a:bodyPr wrap="square">
            <a:spAutoFit/>
          </a:bodyPr>
          <a:lstStyle/>
          <a:p>
            <a:pPr algn="just">
              <a:lnSpc>
                <a:spcPct val="104000"/>
              </a:lnSpc>
              <a:spcAft>
                <a:spcPts val="0"/>
              </a:spcAft>
              <a:tabLst>
                <a:tab pos="6031230" algn="l"/>
              </a:tabLst>
            </a:pPr>
            <a:r>
              <a:rPr lang="pt-BR" sz="1400" dirty="0">
                <a:latin typeface="Baskerville Old Face" panose="02020602080505020303" pitchFamily="18" charset="0"/>
                <a:ea typeface="Baskerville Old Face" panose="02020602080505020303" pitchFamily="18" charset="0"/>
                <a:cs typeface="Baskerville Old Face" panose="02020602080505020303" pitchFamily="18" charset="0"/>
              </a:rPr>
              <a:t>A comunidade ambientalista e histórico-cultural de Minas Gerais alerta para a ameaça de asfaltamento do único trecho intacto da Estrada Real, na rodovia MG-030, entre Rio Acima e Itabirito. Indo de Belo Horizonte a Nova Lima, passando por Rio Acima e por Itabirito – um caminho com mais de 200 anos, ligando Minas Gerais ao Rio de Janeiro e que serviu de norte para bandeirantes, faiscadores, mineradores e para a Tropa Real – a Estrada Real corre o sério risco de perder seus últimos vestígios. A denúncia é dos ambientalistas da Associação Ecológica de Moradores do Entorno da rodovia MG-30. Para reverter este equivocado asfaltamento, os defensores do meio ambiente e da história e da cultura do Brasil colonial fizeram um anteprojeto propondo que a estrada seja calçada com pedra pé-de-moleque ou pedra de mão, apoiados no argumento de que esta medida dará maior autenticidade ao local e possibilitará permeabilidade e condições propícias a plantas, animais e pássaros conviverem harmoniosamente no meio ambiente. </a:t>
            </a:r>
            <a:endParaRPr lang="pt-BR" sz="14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4000"/>
              </a:lnSpc>
              <a:spcAft>
                <a:spcPts val="0"/>
              </a:spcAft>
              <a:tabLst>
                <a:tab pos="6031230" algn="l"/>
              </a:tabLst>
            </a:pPr>
            <a:r>
              <a:rPr lang="pt-BR" sz="1400" b="1" dirty="0">
                <a:latin typeface="Baskerville Old Face" panose="02020602080505020303" pitchFamily="18" charset="0"/>
                <a:ea typeface="Baskerville Old Face" panose="02020602080505020303" pitchFamily="18" charset="0"/>
                <a:cs typeface="Baskerville Old Face" panose="02020602080505020303" pitchFamily="18" charset="0"/>
              </a:rPr>
              <a:t>História</a:t>
            </a:r>
            <a:endParaRPr lang="pt-BR" sz="14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4000"/>
              </a:lnSpc>
              <a:spcAft>
                <a:spcPts val="0"/>
              </a:spcAft>
              <a:tabLst>
                <a:tab pos="6031230" algn="l"/>
              </a:tabLst>
            </a:pPr>
            <a:r>
              <a:rPr lang="pt-BR" sz="1400" dirty="0">
                <a:latin typeface="Baskerville Old Face" panose="02020602080505020303" pitchFamily="18" charset="0"/>
                <a:ea typeface="Baskerville Old Face" panose="02020602080505020303" pitchFamily="18" charset="0"/>
                <a:cs typeface="Baskerville Old Face" panose="02020602080505020303" pitchFamily="18" charset="0"/>
              </a:rPr>
              <a:t>Esta antiga estrada tem 23 km encascalhados e salpicados com pedras do tempo colonial feita em cortes radicais nos contrafortes da serra e da mata protegida na APA/SUL. Porém, mineradoras e políticos de Rio Acima e Itabirito, demonstrando insensibilidade, ignorância da história e desrespeito ao meio ambiente, querem o asfaltamento desta via, com o argumento do progresso a qualquer custo. Isso poderá acabar com o ecossistema da região, fazendo com que aumente o perigo de acidentes automobilísticos, tendo em vista o trecho ser cheio de curvas e precipícios. Os moradores e pequenos sitiantes do entorno da Rodovia (pelo menos os mais conscientes), os ambientalistas e vereadores de Rio Acima, Itabirito, Nova Lima, Raposos e BH, aliados a associações </a:t>
            </a:r>
            <a:r>
              <a:rPr lang="pt-BR" sz="1400" dirty="0" err="1">
                <a:latin typeface="Baskerville Old Face" panose="02020602080505020303" pitchFamily="18" charset="0"/>
                <a:ea typeface="Baskerville Old Face" panose="02020602080505020303" pitchFamily="18" charset="0"/>
                <a:cs typeface="Baskerville Old Face" panose="02020602080505020303" pitchFamily="18" charset="0"/>
              </a:rPr>
              <a:t>sócio-ambientais</a:t>
            </a:r>
            <a:r>
              <a:rPr lang="pt-BR" sz="1400" dirty="0">
                <a:latin typeface="Baskerville Old Face" panose="02020602080505020303" pitchFamily="18" charset="0"/>
                <a:ea typeface="Baskerville Old Face" panose="02020602080505020303" pitchFamily="18" charset="0"/>
                <a:cs typeface="Baskerville Old Face" panose="02020602080505020303" pitchFamily="18" charset="0"/>
              </a:rPr>
              <a:t>, apelam ao DER, IBAMA, SEMAD (IEF, FEAM, IGAM, COPAM) e às secretarias de Cultura e de Turismo para que se unam contra a ameaça de mais este crime ecológico, de consequências irreversíveis</a:t>
            </a:r>
            <a:r>
              <a:rPr lang="pt-BR" sz="1400" dirty="0" smtClean="0">
                <a:latin typeface="Baskerville Old Face" panose="02020602080505020303" pitchFamily="18" charset="0"/>
                <a:ea typeface="Baskerville Old Face" panose="02020602080505020303" pitchFamily="18" charset="0"/>
                <a:cs typeface="Baskerville Old Face" panose="02020602080505020303" pitchFamily="18" charset="0"/>
              </a:rPr>
              <a:t>.</a:t>
            </a:r>
            <a:endParaRPr lang="pt-BR" sz="1400" dirty="0">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Imagem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84434" y="0"/>
            <a:ext cx="679705" cy="1121666"/>
          </a:xfrm>
          <a:prstGeom prst="rect">
            <a:avLst/>
          </a:prstGeom>
        </p:spPr>
      </p:pic>
    </p:spTree>
    <p:extLst>
      <p:ext uri="{BB962C8B-B14F-4D97-AF65-F5344CB8AC3E}">
        <p14:creationId xmlns:p14="http://schemas.microsoft.com/office/powerpoint/2010/main" val="2737816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tângulo 5"/>
          <p:cNvSpPr/>
          <p:nvPr/>
        </p:nvSpPr>
        <p:spPr>
          <a:xfrm>
            <a:off x="323528" y="214177"/>
            <a:ext cx="5498164" cy="6337056"/>
          </a:xfrm>
          <a:prstGeom prst="rect">
            <a:avLst/>
          </a:prstGeom>
        </p:spPr>
        <p:txBody>
          <a:bodyPr wrap="square">
            <a:spAutoFit/>
          </a:bodyPr>
          <a:lstStyle/>
          <a:p>
            <a:pPr algn="just">
              <a:lnSpc>
                <a:spcPct val="104000"/>
              </a:lnSpc>
              <a:spcAft>
                <a:spcPts val="0"/>
              </a:spcAft>
              <a:tabLst>
                <a:tab pos="6031230" algn="l"/>
              </a:tabLst>
            </a:pPr>
            <a:r>
              <a:rPr lang="pt-BR" sz="1260" b="1" dirty="0" smtClean="0">
                <a:latin typeface="Baskerville Old Face" panose="02020602080505020303" pitchFamily="18" charset="0"/>
                <a:ea typeface="Baskerville Old Face" panose="02020602080505020303" pitchFamily="18" charset="0"/>
                <a:cs typeface="Baskerville Old Face" panose="02020602080505020303" pitchFamily="18" charset="0"/>
              </a:rPr>
              <a:t>DECISÃO ECOLÓGICA</a:t>
            </a:r>
            <a:endParaRPr lang="pt-BR" sz="126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4000"/>
              </a:lnSpc>
              <a:spcAft>
                <a:spcPts val="0"/>
              </a:spcAft>
              <a:tabLst>
                <a:tab pos="6031230" algn="l"/>
              </a:tabLst>
            </a:pPr>
            <a:r>
              <a:rPr lang="pt-BR" sz="1260" dirty="0">
                <a:latin typeface="Baskerville Old Face" panose="02020602080505020303" pitchFamily="18" charset="0"/>
                <a:ea typeface="Baskerville Old Face" panose="02020602080505020303" pitchFamily="18" charset="0"/>
                <a:cs typeface="Baskerville Old Face" panose="02020602080505020303" pitchFamily="18" charset="0"/>
              </a:rPr>
              <a:t>Os sistemas de calçamento ecologicamente corretos são mais indicados para pavimentos, pois preservam o meio ambiente, sem agredi-lo. O argumento do calçamento com pedra pé-de-moleque ou pedra-de-mão, além da vantagem ambiental, vê-se fortalecido o aspecto social, pois poderá ser feito empregando material e mão-de-obra locais, podendo ainda incentivar a adoção do exemplo em outras cidades do entorno das estradas vicinais</a:t>
            </a:r>
            <a:r>
              <a:rPr lang="pt-BR" sz="1260" dirty="0" smtClean="0">
                <a:latin typeface="Baskerville Old Face" panose="02020602080505020303" pitchFamily="18" charset="0"/>
                <a:ea typeface="Baskerville Old Face" panose="02020602080505020303" pitchFamily="18" charset="0"/>
                <a:cs typeface="Baskerville Old Face" panose="02020602080505020303" pitchFamily="18" charset="0"/>
              </a:rPr>
              <a:t>.</a:t>
            </a:r>
            <a:endParaRPr lang="pt-BR" sz="126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4000"/>
              </a:lnSpc>
              <a:spcAft>
                <a:spcPts val="0"/>
              </a:spcAft>
              <a:tabLst>
                <a:tab pos="6031230" algn="l"/>
              </a:tabLst>
            </a:pPr>
            <a:r>
              <a:rPr lang="pt-BR" sz="1260" dirty="0">
                <a:latin typeface="Baskerville Old Face" panose="02020602080505020303" pitchFamily="18" charset="0"/>
                <a:ea typeface="Baskerville Old Face" panose="02020602080505020303" pitchFamily="18" charset="0"/>
                <a:cs typeface="Baskerville Old Face" panose="02020602080505020303" pitchFamily="18" charset="0"/>
              </a:rPr>
              <a:t>Trata-se de uma alternativa considerada útil e ambientalmente correta por administradores públicos e privada, projetistas, ambientalistas, consultores e empreiteiros, ou por pessoas envolvidas na escolha dos tipos de pavimentos a serem utilizados nos mais diversos campos de aplicação.</a:t>
            </a:r>
            <a:endParaRPr lang="pt-BR" sz="126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4000"/>
              </a:lnSpc>
              <a:spcAft>
                <a:spcPts val="0"/>
              </a:spcAft>
              <a:tabLst>
                <a:tab pos="6031230" algn="l"/>
              </a:tabLst>
            </a:pPr>
            <a:r>
              <a:rPr lang="pt-BR" sz="1260" b="1" dirty="0" smtClean="0">
                <a:latin typeface="Baskerville Old Face" panose="02020602080505020303" pitchFamily="18" charset="0"/>
                <a:ea typeface="Baskerville Old Face" panose="02020602080505020303" pitchFamily="18" charset="0"/>
                <a:cs typeface="Baskerville Old Face" panose="02020602080505020303" pitchFamily="18" charset="0"/>
              </a:rPr>
              <a:t>CICLO HIDROLÓGICO</a:t>
            </a:r>
            <a:endParaRPr lang="pt-BR" sz="126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4000"/>
              </a:lnSpc>
              <a:spcAft>
                <a:spcPts val="0"/>
              </a:spcAft>
              <a:tabLst>
                <a:tab pos="6031230" algn="l"/>
              </a:tabLst>
            </a:pPr>
            <a:r>
              <a:rPr lang="pt-BR" sz="1260" dirty="0">
                <a:latin typeface="Baskerville Old Face" panose="02020602080505020303" pitchFamily="18" charset="0"/>
                <a:ea typeface="Baskerville Old Face" panose="02020602080505020303" pitchFamily="18" charset="0"/>
                <a:cs typeface="Baskerville Old Face" panose="02020602080505020303" pitchFamily="18" charset="0"/>
              </a:rPr>
              <a:t>A escassez de água no meio ambiente e as formas de garantir o melhor aproveitamento desse recurso são alguns dos temas mais discutidos hoje, em nível global. A UNESCO (Organização das Nações Unidas para a Educação, Ciência e Cultura) afirmou que, nos próximos </a:t>
            </a:r>
            <a:r>
              <a:rPr lang="pt-BR" sz="1260" dirty="0" smtClean="0">
                <a:latin typeface="Baskerville Old Face" panose="02020602080505020303" pitchFamily="18" charset="0"/>
                <a:ea typeface="Baskerville Old Face" panose="02020602080505020303" pitchFamily="18" charset="0"/>
                <a:cs typeface="Baskerville Old Face" panose="02020602080505020303" pitchFamily="18" charset="0"/>
              </a:rPr>
              <a:t>cinquenta </a:t>
            </a:r>
            <a:r>
              <a:rPr lang="pt-BR" sz="1260" dirty="0">
                <a:latin typeface="Baskerville Old Face" panose="02020602080505020303" pitchFamily="18" charset="0"/>
                <a:ea typeface="Baskerville Old Face" panose="02020602080505020303" pitchFamily="18" charset="0"/>
                <a:cs typeface="Baskerville Old Face" panose="02020602080505020303" pitchFamily="18" charset="0"/>
              </a:rPr>
              <a:t>anos, os problemas relacionados à falta de água afetarão todas as pessoas no mundo. Uma das causas é a ação predatória do homem, que continua a intervir no ciclo hidrológico, o que contribui para a intensificação dos desastres naturais, seja pelo desmatamento ou pela impermeabilização do solo, através da pavimentação asfáltica de grandes áreas. Ao longo dos anos, muitos fatores vêm modificando as exigências da gestão municipal, impondo a busca de novas soluções que sejam, ao mesmo tempo, práticas e capazes de agregar outros valores para a economia das cidades e para a vida dos contribuintes. Nesse sentido, alguns municípios fizeram alterações na Lei de Parcelamento, Ocupação e Uso do Solo do Município, aprovando mudanças que vão ao encontro das necessidades da sociedade e da cidade, adaptando-se à dinâmica urbana e às consequências do crescimento. O calçamento com pé-de-moleque, ou com pedra-de-mão permite a perfeita drenagem das águas de chuva, ao mesmo tempo que evita a impermeabilização do solo, pois as juntas entre as pedras possibilitam </a:t>
            </a:r>
            <a:r>
              <a:rPr lang="pt-BR" sz="1260" dirty="0" smtClean="0">
                <a:latin typeface="Baskerville Old Face" panose="02020602080505020303" pitchFamily="18" charset="0"/>
                <a:ea typeface="Baskerville Old Face" panose="02020602080505020303" pitchFamily="18" charset="0"/>
                <a:cs typeface="Baskerville Old Face" panose="02020602080505020303" pitchFamily="18" charset="0"/>
              </a:rPr>
              <a:t>a infiltração </a:t>
            </a:r>
            <a:r>
              <a:rPr lang="pt-BR" sz="1260" dirty="0">
                <a:latin typeface="Baskerville Old Face" panose="02020602080505020303" pitchFamily="18" charset="0"/>
                <a:ea typeface="Baskerville Old Face" panose="02020602080505020303" pitchFamily="18" charset="0"/>
                <a:cs typeface="Baskerville Old Face" panose="02020602080505020303" pitchFamily="18" charset="0"/>
              </a:rPr>
              <a:t>de uma parcela das águas incidentes, amenizando assim o impacto ambiental. Portanto, são considerados pisos ecologicamente corretos.</a:t>
            </a:r>
            <a:endParaRPr lang="pt-BR" sz="126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0152" y="980728"/>
            <a:ext cx="3024336" cy="5423118"/>
          </a:xfrm>
          <a:prstGeom prst="rect">
            <a:avLst/>
          </a:prstGeom>
        </p:spPr>
      </p:pic>
      <p:pic>
        <p:nvPicPr>
          <p:cNvPr id="5" name="Image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40352" y="0"/>
            <a:ext cx="679705" cy="1121666"/>
          </a:xfrm>
          <a:prstGeom prst="rect">
            <a:avLst/>
          </a:prstGeom>
        </p:spPr>
      </p:pic>
    </p:spTree>
    <p:extLst>
      <p:ext uri="{BB962C8B-B14F-4D97-AF65-F5344CB8AC3E}">
        <p14:creationId xmlns:p14="http://schemas.microsoft.com/office/powerpoint/2010/main" val="6923167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2" name="Título 1"/>
          <p:cNvSpPr>
            <a:spLocks noGrp="1"/>
          </p:cNvSpPr>
          <p:nvPr>
            <p:ph type="title"/>
          </p:nvPr>
        </p:nvSpPr>
        <p:spPr>
          <a:xfrm>
            <a:off x="395536" y="-31968"/>
            <a:ext cx="8424936" cy="1232560"/>
          </a:xfrm>
        </p:spPr>
        <p:txBody>
          <a:bodyPr/>
          <a:lstStyle/>
          <a:p>
            <a:r>
              <a:rPr lang="pt-BR" altLang="pt-BR" sz="3200" b="1" dirty="0"/>
              <a:t>A história em três tempos:</a:t>
            </a:r>
            <a:r>
              <a:rPr lang="pt-BR" altLang="pt-BR" sz="5400" b="1" dirty="0"/>
              <a:t> </a:t>
            </a:r>
            <a:br>
              <a:rPr lang="pt-BR" altLang="pt-BR" sz="5400" b="1" dirty="0"/>
            </a:br>
            <a:r>
              <a:rPr lang="pt-BR" altLang="pt-BR" sz="1900" b="1" dirty="0"/>
              <a:t>1) O Rio das Velhas; 2) a Ferrovia; 3) a Estrada Real&gt; MG-030</a:t>
            </a:r>
            <a:r>
              <a:rPr lang="pt-BR" altLang="pt-BR" sz="1900" dirty="0"/>
              <a:t> </a:t>
            </a:r>
            <a:endParaRPr lang="pt-BR" sz="1900" dirty="0"/>
          </a:p>
        </p:txBody>
      </p:sp>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2360" y="0"/>
            <a:ext cx="679705" cy="1121666"/>
          </a:xfrm>
          <a:prstGeom prst="rect">
            <a:avLst/>
          </a:prstGeom>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544" y="1268488"/>
            <a:ext cx="8280920" cy="5204206"/>
          </a:xfrm>
          <a:prstGeom prst="rect">
            <a:avLst/>
          </a:prstGeom>
        </p:spPr>
      </p:pic>
    </p:spTree>
    <p:extLst>
      <p:ext uri="{BB962C8B-B14F-4D97-AF65-F5344CB8AC3E}">
        <p14:creationId xmlns:p14="http://schemas.microsoft.com/office/powerpoint/2010/main" val="29370098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548680"/>
            <a:ext cx="8305180" cy="5938798"/>
          </a:xfrm>
          <a:prstGeom prst="rect">
            <a:avLst/>
          </a:prstGeom>
        </p:spPr>
      </p:pic>
      <p:sp>
        <p:nvSpPr>
          <p:cNvPr id="6" name="Retângulo 5"/>
          <p:cNvSpPr/>
          <p:nvPr/>
        </p:nvSpPr>
        <p:spPr>
          <a:xfrm>
            <a:off x="515292" y="116632"/>
            <a:ext cx="8305180" cy="369332"/>
          </a:xfrm>
          <a:prstGeom prst="rect">
            <a:avLst/>
          </a:prstGeom>
        </p:spPr>
        <p:txBody>
          <a:bodyPr wrap="square">
            <a:spAutoFit/>
          </a:bodyPr>
          <a:lstStyle/>
          <a:p>
            <a:r>
              <a:rPr lang="pt-BR" altLang="pt-BR" b="1" dirty="0" smtClean="0"/>
              <a:t>A Mata Atlântica, o Rio das Velhas e a ponte na Estrada Real – Rio Acima</a:t>
            </a:r>
            <a:endParaRPr lang="pt-BR" dirty="0"/>
          </a:p>
        </p:txBody>
      </p:sp>
    </p:spTree>
    <p:extLst>
      <p:ext uri="{BB962C8B-B14F-4D97-AF65-F5344CB8AC3E}">
        <p14:creationId xmlns:p14="http://schemas.microsoft.com/office/powerpoint/2010/main" val="9993254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ítulo 1"/>
          <p:cNvSpPr>
            <a:spLocks noGrp="1"/>
          </p:cNvSpPr>
          <p:nvPr>
            <p:ph type="title"/>
          </p:nvPr>
        </p:nvSpPr>
        <p:spPr>
          <a:xfrm>
            <a:off x="395536" y="268951"/>
            <a:ext cx="7920880" cy="888050"/>
          </a:xfrm>
        </p:spPr>
        <p:txBody>
          <a:bodyPr/>
          <a:lstStyle/>
          <a:p>
            <a:r>
              <a:rPr lang="pt-BR" sz="2400" b="1" dirty="0" smtClean="0"/>
              <a:t>CARTA </a:t>
            </a:r>
            <a:r>
              <a:rPr lang="pt-BR" sz="2400" b="1" dirty="0"/>
              <a:t>ABERTA À</a:t>
            </a:r>
            <a:r>
              <a:rPr lang="pt-BR" sz="2400" b="1" dirty="0" smtClean="0"/>
              <a:t> </a:t>
            </a:r>
            <a:r>
              <a:rPr lang="pt-BR" sz="2400" b="1" dirty="0"/>
              <a:t>POPULAÇÃO DE MINAS GERAIS, IMPRENSA E AUTORIDADES AMBIENTALISTAS.</a:t>
            </a:r>
            <a:r>
              <a:rPr lang="pt-BR" sz="2400" dirty="0"/>
              <a:t> </a:t>
            </a:r>
            <a:br>
              <a:rPr lang="pt-BR" sz="2400" dirty="0"/>
            </a:br>
            <a:endParaRPr lang="pt-BR" sz="2400" dirty="0"/>
          </a:p>
        </p:txBody>
      </p:sp>
      <p:sp>
        <p:nvSpPr>
          <p:cNvPr id="6" name="Espaço Reservado para Conteúdo 2"/>
          <p:cNvSpPr>
            <a:spLocks noGrp="1"/>
          </p:cNvSpPr>
          <p:nvPr>
            <p:ph idx="1"/>
          </p:nvPr>
        </p:nvSpPr>
        <p:spPr>
          <a:xfrm>
            <a:off x="395536" y="1340768"/>
            <a:ext cx="8424936" cy="4907639"/>
          </a:xfrm>
        </p:spPr>
        <p:txBody>
          <a:bodyPr>
            <a:noAutofit/>
          </a:bodyPr>
          <a:lstStyle/>
          <a:p>
            <a:pPr marL="0" indent="0">
              <a:buNone/>
            </a:pPr>
            <a:r>
              <a:rPr lang="pt-BR" sz="1200" b="1" i="1" dirty="0" smtClean="0"/>
              <a:t>(1ª tentativa da Vale em impor a instalação de uma represa de rejeitos na calha do Ribeirão da Prata</a:t>
            </a:r>
            <a:r>
              <a:rPr lang="pt-BR" sz="1200" b="1" dirty="0" smtClean="0"/>
              <a:t>)</a:t>
            </a:r>
            <a:r>
              <a:rPr lang="pt-BR" sz="1200" dirty="0" smtClean="0"/>
              <a:t> </a:t>
            </a:r>
          </a:p>
          <a:p>
            <a:r>
              <a:rPr lang="pt-BR" sz="1200" dirty="0" smtClean="0"/>
              <a:t>Raposos</a:t>
            </a:r>
            <a:r>
              <a:rPr lang="pt-BR" sz="1200" dirty="0"/>
              <a:t>, início de 2010</a:t>
            </a:r>
          </a:p>
          <a:p>
            <a:r>
              <a:rPr lang="pt-BR" sz="1200" dirty="0"/>
              <a:t>Somos membros do Movimento Contra a Barragem de Rejeitos em Raposos–MG (lama e arenoso e captação de água) e estamos mobilizados contra esta </a:t>
            </a:r>
            <a:r>
              <a:rPr lang="pt-BR" sz="1200" dirty="0" err="1"/>
              <a:t>mega-obra</a:t>
            </a:r>
            <a:r>
              <a:rPr lang="pt-BR" sz="1200" dirty="0"/>
              <a:t> denominada “Projeto Mina Apolo”, que a empresa Vale insiste em querer construir na calha do Ribeirão da Prata, que passa dentro de Raposos, considerado o único fator de potencial turístico da nossa cidade, conforme estudos do Plano Diretor do Município</a:t>
            </a:r>
            <a:r>
              <a:rPr lang="pt-BR" sz="1200" dirty="0" smtClean="0"/>
              <a:t>, </a:t>
            </a:r>
            <a:r>
              <a:rPr lang="pt-BR" sz="1200" dirty="0"/>
              <a:t>diagnosticada </a:t>
            </a:r>
            <a:r>
              <a:rPr lang="pt-BR" sz="1200" dirty="0" smtClean="0"/>
              <a:t>como </a:t>
            </a:r>
            <a:r>
              <a:rPr lang="pt-BR" sz="1200" dirty="0"/>
              <a:t>Vocação ao Turismo Sustentável e Ambiental do Município. </a:t>
            </a:r>
            <a:br>
              <a:rPr lang="pt-BR" sz="1200" dirty="0"/>
            </a:br>
            <a:r>
              <a:rPr lang="pt-BR" sz="1200" dirty="0"/>
              <a:t>O povo de Raposos traumatizado com as terríveis enchentes que agridem a região, e dos passivos ambientais de minerações, silicose, viuvez </a:t>
            </a:r>
            <a:r>
              <a:rPr lang="pt-BR" sz="1200" dirty="0" smtClean="0"/>
              <a:t>– consta na </a:t>
            </a:r>
            <a:r>
              <a:rPr lang="pt-BR" sz="1200" dirty="0"/>
              <a:t>bandeira da cidade a cor roxa representando as viúvas dos mineiros mortos pelo mal </a:t>
            </a:r>
            <a:r>
              <a:rPr lang="pt-BR" sz="1200" dirty="0" smtClean="0"/>
              <a:t>da silicose - </a:t>
            </a:r>
            <a:r>
              <a:rPr lang="pt-BR" sz="1200" dirty="0"/>
              <a:t>não aceita essa </a:t>
            </a:r>
            <a:r>
              <a:rPr lang="pt-BR" sz="1200" dirty="0" smtClean="0"/>
              <a:t>condição </a:t>
            </a:r>
            <a:r>
              <a:rPr lang="pt-BR" sz="1200" dirty="0"/>
              <a:t>dos destruidores da natureza. </a:t>
            </a:r>
            <a:br>
              <a:rPr lang="pt-BR" sz="1200" dirty="0"/>
            </a:br>
            <a:r>
              <a:rPr lang="pt-BR" sz="1200" dirty="0"/>
              <a:t>Esse empreendimento da Vale está contrariando as Leis do Município: Lei 979/06 de Uso e Ocupação do Solo; Deliberação Nº 001/2000 - Tombamento do Manancial do Ribeirão da Prata e a Lei Nº 1002/2007 que cria o Parque Municipal de Raposos - Ribeirão da Prata . Salientamos que a região é a última reserva dos recursos hídricos da margem direita do Velhas, com alta relevância para o Rio das Velhas e consequentemente, para o futuro sustentável da região metropolitana.]</a:t>
            </a:r>
          </a:p>
          <a:p>
            <a:r>
              <a:rPr lang="pt-BR" sz="1200" dirty="0"/>
              <a:t>A Vale, como muitos devem recordar foi protagonista do escândalo do século através do crime lesa-pátria com a venda cheia de falcatruas da empresa estatal - a Vale do Rio Doce.</a:t>
            </a:r>
            <a:br>
              <a:rPr lang="pt-BR" sz="1200" dirty="0"/>
            </a:br>
            <a:r>
              <a:rPr lang="pt-BR" sz="1200" dirty="0"/>
              <a:t>Mesmo com todos os impedimentos legais acima citados e um robusto abaixo assinado contendo mais de 5.000 assinaturas contra a Barragem de Rejeitos no Ribeirão da Prata, não fez com que o Prefeito de Raposos, (que no momento encontra-se afastado por “problemas de saúde”) deixasse de assinar a Declaração de Anuência e atestando, assim, o potencial de risco e danos ao Município, sabendo que essa Barragem de Rejeitos (lama e arenoso, vindos dos municípios de Santa Bárbara e Caeté), estará á montante da cidade (menos de 10KM) e dentro da calha do Ribeirão da Prata. Uma calamidade!</a:t>
            </a:r>
            <a:br>
              <a:rPr lang="pt-BR" sz="1200" dirty="0"/>
            </a:br>
            <a:r>
              <a:rPr lang="pt-BR" sz="1200" dirty="0"/>
              <a:t>O número de assinaturas coletadas pelo movimento é bem maior do que o número de votos que esse prefeito recebeu nas urnas nas eleições passadas. Qual o motivo que o levou a assinar a Carta de </a:t>
            </a:r>
            <a:r>
              <a:rPr lang="pt-BR" sz="1200" dirty="0" smtClean="0"/>
              <a:t>Anuência</a:t>
            </a:r>
            <a:endParaRPr lang="pt-BR" sz="1200" dirty="0"/>
          </a:p>
        </p:txBody>
      </p:sp>
      <p:pic>
        <p:nvPicPr>
          <p:cNvPr id="7" name="Image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8188" y="0"/>
            <a:ext cx="894692" cy="1476446"/>
          </a:xfrm>
          <a:prstGeom prst="rect">
            <a:avLst/>
          </a:prstGeom>
        </p:spPr>
      </p:pic>
    </p:spTree>
    <p:extLst>
      <p:ext uri="{BB962C8B-B14F-4D97-AF65-F5344CB8AC3E}">
        <p14:creationId xmlns:p14="http://schemas.microsoft.com/office/powerpoint/2010/main" val="10459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116"/>
            <a:ext cx="9144000" cy="6858000"/>
          </a:xfrm>
          <a:prstGeom prst="rect">
            <a:avLst/>
          </a:prstGeom>
        </p:spPr>
      </p:pic>
      <p:sp>
        <p:nvSpPr>
          <p:cNvPr id="7" name="Retângulo 6"/>
          <p:cNvSpPr/>
          <p:nvPr/>
        </p:nvSpPr>
        <p:spPr>
          <a:xfrm>
            <a:off x="251520" y="116632"/>
            <a:ext cx="8568952" cy="7294305"/>
          </a:xfrm>
          <a:prstGeom prst="rect">
            <a:avLst/>
          </a:prstGeom>
        </p:spPr>
        <p:txBody>
          <a:bodyPr wrap="square">
            <a:spAutoFit/>
          </a:bodyPr>
          <a:lstStyle/>
          <a:p>
            <a:r>
              <a:rPr lang="pt-BR" sz="1400" dirty="0"/>
              <a:t>A</a:t>
            </a:r>
            <a:r>
              <a:rPr lang="pt-BR" sz="1600" dirty="0"/>
              <a:t> </a:t>
            </a:r>
            <a:r>
              <a:rPr lang="pt-BR" sz="1400" dirty="0"/>
              <a:t>Empresa de Mineração Pau Branco (</a:t>
            </a:r>
            <a:r>
              <a:rPr lang="pt-BR" sz="1400" dirty="0" err="1"/>
              <a:t>Empabra</a:t>
            </a:r>
            <a:r>
              <a:rPr lang="pt-BR" sz="1400" dirty="0"/>
              <a:t>) descumpriu o limite da extração  </a:t>
            </a:r>
          </a:p>
          <a:p>
            <a:r>
              <a:rPr lang="pt-BR" sz="1400" dirty="0" smtClean="0"/>
              <a:t>de </a:t>
            </a:r>
            <a:r>
              <a:rPr lang="pt-BR" sz="1400" dirty="0"/>
              <a:t>minério previsto em autorização inicial para a atividade. Essa é a conclusão de </a:t>
            </a:r>
            <a:endParaRPr lang="pt-BR" sz="1400" dirty="0" smtClean="0"/>
          </a:p>
          <a:p>
            <a:r>
              <a:rPr lang="pt-BR" sz="1400" dirty="0" smtClean="0"/>
              <a:t>uma </a:t>
            </a:r>
            <a:r>
              <a:rPr lang="pt-BR" sz="1400" dirty="0"/>
              <a:t>vistoria da Secretaria de Estado do Meio Ambiente e Desenvolvimento </a:t>
            </a:r>
            <a:endParaRPr lang="pt-BR" sz="1400" dirty="0" smtClean="0"/>
          </a:p>
          <a:p>
            <a:r>
              <a:rPr lang="pt-BR" sz="1400" dirty="0" smtClean="0"/>
              <a:t>Sustentável (</a:t>
            </a:r>
            <a:r>
              <a:rPr lang="pt-BR" sz="1400" dirty="0" err="1" smtClean="0"/>
              <a:t>Semad</a:t>
            </a:r>
            <a:r>
              <a:rPr lang="pt-BR" sz="1400" dirty="0"/>
              <a:t>), principal órgão de fiscalização do empreendimento, que </a:t>
            </a:r>
            <a:endParaRPr lang="pt-BR" sz="1400" dirty="0" smtClean="0"/>
          </a:p>
          <a:p>
            <a:r>
              <a:rPr lang="pt-BR" sz="1400" dirty="0" smtClean="0"/>
              <a:t>divulgou resultado </a:t>
            </a:r>
            <a:r>
              <a:rPr lang="pt-BR" sz="1400" dirty="0"/>
              <a:t>do Relatório Técnico Conjunto 01/2018 depois de uma série </a:t>
            </a:r>
            <a:r>
              <a:rPr lang="pt-BR" sz="1400" dirty="0" smtClean="0"/>
              <a:t>de</a:t>
            </a:r>
          </a:p>
          <a:p>
            <a:r>
              <a:rPr lang="pt-BR" sz="1400" dirty="0" smtClean="0"/>
              <a:t>denúncias </a:t>
            </a:r>
            <a:r>
              <a:rPr lang="pt-BR" sz="1400" dirty="0"/>
              <a:t>e de um </a:t>
            </a:r>
            <a:r>
              <a:rPr lang="pt-BR" sz="1400" dirty="0" smtClean="0"/>
              <a:t>pedido </a:t>
            </a:r>
            <a:r>
              <a:rPr lang="pt-BR" sz="1400" dirty="0"/>
              <a:t>do Ministério Público para que a Justiça paralise </a:t>
            </a:r>
            <a:endParaRPr lang="pt-BR" sz="1400" dirty="0" smtClean="0"/>
          </a:p>
          <a:p>
            <a:r>
              <a:rPr lang="pt-BR" sz="1400" dirty="0" smtClean="0"/>
              <a:t>imediatamente </a:t>
            </a:r>
            <a:r>
              <a:rPr lang="pt-BR" sz="1400" dirty="0"/>
              <a:t>a extração </a:t>
            </a:r>
            <a:r>
              <a:rPr lang="pt-BR" sz="1400" dirty="0" smtClean="0"/>
              <a:t>de minério. A </a:t>
            </a:r>
            <a:r>
              <a:rPr lang="pt-BR" sz="1400" dirty="0"/>
              <a:t>atividade ocorre na área da antiga Granja </a:t>
            </a:r>
            <a:endParaRPr lang="pt-BR" sz="1400" dirty="0" smtClean="0"/>
          </a:p>
          <a:p>
            <a:r>
              <a:rPr lang="pt-BR" sz="1400" dirty="0" err="1" smtClean="0"/>
              <a:t>Corumi</a:t>
            </a:r>
            <a:r>
              <a:rPr lang="pt-BR" sz="1400" dirty="0"/>
              <a:t>, no Bairro </a:t>
            </a:r>
            <a:r>
              <a:rPr lang="pt-BR" sz="1400" dirty="0" err="1"/>
              <a:t>Taquaril</a:t>
            </a:r>
            <a:r>
              <a:rPr lang="pt-BR" sz="1400" dirty="0"/>
              <a:t>, Leste de BH, </a:t>
            </a:r>
            <a:r>
              <a:rPr lang="pt-BR" sz="1400" dirty="0" smtClean="0"/>
              <a:t>e </a:t>
            </a:r>
            <a:r>
              <a:rPr lang="pt-BR" sz="1400" dirty="0"/>
              <a:t>é possível observar uma grande extensão degradada na base do Pico Belo Horizonte, ponto mais alto da cidade encravado na Serra do Curral. Segundo a </a:t>
            </a:r>
            <a:r>
              <a:rPr lang="pt-BR" sz="1400" dirty="0" err="1"/>
              <a:t>Semad</a:t>
            </a:r>
            <a:r>
              <a:rPr lang="pt-BR" sz="1400" dirty="0"/>
              <a:t>, embora o empreendedor tenha apresentado para a Prefeitura de BH, que era responsável pelo licenciamento até 2015, e para o estado o mesmo projeto de recuperação ambiental da área onde está operando, os volumes de terreno movimentado foram diferentes. Enquanto o governo estadual sustenta que a autorização da prefeitura previa retirada de 1,5 tonelada de material para ser comercializado, no relatório entregue à </a:t>
            </a:r>
            <a:r>
              <a:rPr lang="pt-BR" sz="1400" dirty="0" err="1"/>
              <a:t>Semad</a:t>
            </a:r>
            <a:r>
              <a:rPr lang="pt-BR" sz="1400" dirty="0"/>
              <a:t> a mineradora admitiu movimentação de 5,88 toneladas de minério com possibilidade de comercialização. “Isso mostra que a </a:t>
            </a:r>
            <a:r>
              <a:rPr lang="pt-BR" sz="1400" dirty="0" err="1"/>
              <a:t>Empabra</a:t>
            </a:r>
            <a:r>
              <a:rPr lang="pt-BR" sz="1400" dirty="0"/>
              <a:t> informou ao Estado uma quantidade de minério autorizado para extração quase quatro vezes maior do que havia informado à PBH”, pontua, em nota, a </a:t>
            </a:r>
            <a:r>
              <a:rPr lang="pt-BR" sz="1400" dirty="0" err="1"/>
              <a:t>Semad</a:t>
            </a:r>
            <a:r>
              <a:rPr lang="pt-BR" sz="1400" dirty="0"/>
              <a:t>. </a:t>
            </a:r>
            <a:r>
              <a:rPr lang="pt-BR" dirty="0"/>
              <a:t/>
            </a:r>
            <a:br>
              <a:rPr lang="pt-BR" dirty="0"/>
            </a:br>
            <a:r>
              <a:rPr lang="pt-BR" sz="1400" dirty="0"/>
              <a:t>Segundo a pasta que cuida da área de meio ambiente em Minas Gerais, também está comprovado que existe mineração em área diferente do que foi previsto no projeto, mas não há, até o momento, confirmação oficial de mineração em área tombada pelas três esferas do patrimônio histórico. A vistoria feita pela </a:t>
            </a:r>
            <a:r>
              <a:rPr lang="pt-BR" sz="1400" dirty="0" err="1"/>
              <a:t>Semad</a:t>
            </a:r>
            <a:r>
              <a:rPr lang="pt-BR" sz="1400" dirty="0"/>
              <a:t> faz parte do processo de licenciamento corretivo da atividade desenvolvida pela mineradora, que terá 10 dias para apresentar as devidas respostas aos problemas levantados pelo governo. A partir desse retorno é que a </a:t>
            </a:r>
            <a:r>
              <a:rPr lang="pt-BR" sz="1400" dirty="0" err="1"/>
              <a:t>Semad</a:t>
            </a:r>
            <a:r>
              <a:rPr lang="pt-BR" sz="1400" dirty="0"/>
              <a:t> vai definir quais serão as próximas medidas a serem tomadas no curso do processo administrativo para licenciar a atividade. “Caso estes questionamentos não sejam esclarecidos de forma substancial, o empreendedor sofrerá as penalidades em via administrativa, o que inclui multa e embargo (suspensão imediata das atividades de lavra), sem prejuízo das obrigações de recuperação da área e das demais consequências judiciais no processo que o Ministério Público de Minas Gerais move contra o empreendedor”, informou a </a:t>
            </a:r>
            <a:r>
              <a:rPr lang="pt-BR" sz="1400" dirty="0" err="1"/>
              <a:t>Semad</a:t>
            </a:r>
            <a:r>
              <a:rPr lang="pt-BR" sz="1400" dirty="0"/>
              <a:t>. </a:t>
            </a:r>
            <a:br>
              <a:rPr lang="pt-BR" sz="1400" dirty="0"/>
            </a:br>
            <a:r>
              <a:rPr lang="pt-BR" sz="1400" dirty="0"/>
              <a:t/>
            </a:r>
            <a:br>
              <a:rPr lang="pt-BR" sz="1400" dirty="0"/>
            </a:br>
            <a:endParaRPr lang="pt-BR" sz="1400" dirty="0"/>
          </a:p>
        </p:txBody>
      </p:sp>
      <p:pic>
        <p:nvPicPr>
          <p:cNvPr id="8" name="Image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1116"/>
            <a:ext cx="899745" cy="1484784"/>
          </a:xfrm>
          <a:prstGeom prst="rect">
            <a:avLst/>
          </a:prstGeom>
        </p:spPr>
      </p:pic>
    </p:spTree>
    <p:extLst>
      <p:ext uri="{BB962C8B-B14F-4D97-AF65-F5344CB8AC3E}">
        <p14:creationId xmlns:p14="http://schemas.microsoft.com/office/powerpoint/2010/main" val="370521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Espaço Reservado para Conteúdo 2"/>
          <p:cNvSpPr>
            <a:spLocks noGrp="1"/>
          </p:cNvSpPr>
          <p:nvPr>
            <p:ph idx="1"/>
          </p:nvPr>
        </p:nvSpPr>
        <p:spPr>
          <a:xfrm>
            <a:off x="197514" y="2708920"/>
            <a:ext cx="8748972" cy="4029959"/>
          </a:xfrm>
        </p:spPr>
        <p:txBody>
          <a:bodyPr>
            <a:normAutofit/>
          </a:bodyPr>
          <a:lstStyle/>
          <a:p>
            <a:r>
              <a:rPr lang="pt-BR" sz="1100" dirty="0"/>
              <a:t> </a:t>
            </a:r>
          </a:p>
          <a:p>
            <a:r>
              <a:rPr lang="pt-BR" sz="1100" dirty="0"/>
              <a:t>A Vale atropela tudo e a todos! E vamos resistir, pois eles “morrem de medo” da Imprensa e da Opinião Pública! </a:t>
            </a:r>
            <a:br>
              <a:rPr lang="pt-BR" sz="1100" dirty="0"/>
            </a:br>
            <a:r>
              <a:rPr lang="pt-BR" sz="1100" dirty="0"/>
              <a:t>Quando nosso movimento conversou anteriormente com o Prefeito (afastado pelos motivos acima citados), sobre o empreendimento, ele nos informou que “estaria do lado do Povo e se o povo estava contra, ele estaria ao lado do povo”. Ledo engano! Horas depois deu uma desculpa esfarrapada dizendo que estava sendo “muito pressionado por autoridades estaduais deputados estaduais e federais, Prefeitos dos municípios envolvidos no processo e pela Vale”. </a:t>
            </a:r>
          </a:p>
          <a:p>
            <a:r>
              <a:rPr lang="pt-BR" sz="1100" dirty="0"/>
              <a:t>Denunciamos também as tentativa de massacrar e desqualificar o Movimento Contra a Barragem, pelo Prefeito e seus asseclas, vereadores de Raposos, secretários, auxiliares, “</a:t>
            </a:r>
            <a:r>
              <a:rPr lang="pt-BR" sz="1100" dirty="0" err="1"/>
              <a:t>aspones</a:t>
            </a:r>
            <a:r>
              <a:rPr lang="pt-BR" sz="1100" dirty="0"/>
              <a:t>” e também além da prepotente Vale, com todo seu aparato. que nos chamou de “moleques e de irresponsáveis, e que estão indo contra o desenvolvimento sustentável de Raposos”. </a:t>
            </a:r>
          </a:p>
          <a:p>
            <a:r>
              <a:rPr lang="pt-BR" sz="1100" dirty="0"/>
              <a:t>É bom lembrar que os membros do Movimento passaram muitos e muitos dias na rua debaixo do sol escaldante pra recolher assinaturas. Foram feitas várias caminhadas e reuniões, além de programas em rádio local e jornais impressos. Não vamos mais tolerar os abusos contra o direito de cidadania. Quem tem a obrigação de lutar pela defesa do povo, deveriam ser os representantes do Legislativo e Executivo. pois foram eleitos para isso. Mas, infelizmente, ninguém faz nada. Apesar disso, a nossa atitude foi coerente ao lado do POVO. Jamais nos omitiremos. </a:t>
            </a:r>
          </a:p>
          <a:p>
            <a:r>
              <a:rPr lang="pt-BR" sz="1100" dirty="0"/>
              <a:t>O Movimento contra a Barragem nasceu em 24 de julho de 2009, após a reunião de apresentação do Projeto Mina Apolo</a:t>
            </a:r>
            <a:r>
              <a:rPr lang="pt-BR" sz="1100" b="1" dirty="0"/>
              <a:t>. Não somos um grupo político. Somos, sim, ambientalistas preocupados com as gerações presentes e futuras, em nome da coerência!</a:t>
            </a:r>
          </a:p>
          <a:p>
            <a:r>
              <a:rPr lang="pt-BR" sz="1100" dirty="0"/>
              <a:t>Precisamos de sua AJUDA. Da conscientização da população e da imprensa livre e transparente. </a:t>
            </a:r>
          </a:p>
          <a:p>
            <a:endParaRPr lang="pt-BR" sz="1100" dirty="0"/>
          </a:p>
        </p:txBody>
      </p:sp>
      <p:sp>
        <p:nvSpPr>
          <p:cNvPr id="6" name="Retângulo 5"/>
          <p:cNvSpPr/>
          <p:nvPr/>
        </p:nvSpPr>
        <p:spPr>
          <a:xfrm>
            <a:off x="554251" y="338797"/>
            <a:ext cx="7180100" cy="1015663"/>
          </a:xfrm>
          <a:prstGeom prst="rect">
            <a:avLst/>
          </a:prstGeom>
        </p:spPr>
        <p:txBody>
          <a:bodyPr wrap="square">
            <a:spAutoFit/>
          </a:bodyPr>
          <a:lstStyle/>
          <a:p>
            <a:r>
              <a:rPr lang="pt-BR" sz="1200" b="1" dirty="0"/>
              <a:t>Querem saber de mais um absurdo? A Vale considera-se dona de tudo – resquícios da Ditadura? E distribui convites como se ela estivesse promovendo a Audiência Pública, como aconteceu em Raposos, Nova Lima. Caeté rio Acima e Santa Bárbara. Estão na contra mão </a:t>
            </a:r>
          </a:p>
          <a:p>
            <a:r>
              <a:rPr lang="pt-BR" sz="1200" b="1" dirty="0" smtClean="0"/>
              <a:t>da </a:t>
            </a:r>
            <a:r>
              <a:rPr lang="pt-BR" sz="1200" b="1" dirty="0"/>
              <a:t>legislação. </a:t>
            </a:r>
            <a:r>
              <a:rPr lang="pt-BR" sz="1200" dirty="0"/>
              <a:t/>
            </a:r>
            <a:br>
              <a:rPr lang="pt-BR" sz="1200" dirty="0"/>
            </a:br>
            <a:endParaRPr lang="pt-BR" sz="1200" dirty="0"/>
          </a:p>
        </p:txBody>
      </p:sp>
      <p:sp>
        <p:nvSpPr>
          <p:cNvPr id="7" name="Retângulo 6"/>
          <p:cNvSpPr/>
          <p:nvPr/>
        </p:nvSpPr>
        <p:spPr>
          <a:xfrm>
            <a:off x="554251" y="1309117"/>
            <a:ext cx="8406934" cy="1615827"/>
          </a:xfrm>
          <a:prstGeom prst="rect">
            <a:avLst/>
          </a:prstGeom>
        </p:spPr>
        <p:txBody>
          <a:bodyPr wrap="square">
            <a:spAutoFit/>
          </a:bodyPr>
          <a:lstStyle/>
          <a:p>
            <a:r>
              <a:rPr lang="pt-BR" sz="1100" dirty="0"/>
              <a:t>O Movimento procurou o SUPRAM (responsável pela Análise Interdisciplinar de Processos de </a:t>
            </a:r>
            <a:r>
              <a:rPr lang="pt-BR" sz="1100" dirty="0" smtClean="0"/>
              <a:t>Regularização</a:t>
            </a:r>
          </a:p>
          <a:p>
            <a:r>
              <a:rPr lang="pt-BR" sz="1100" dirty="0" smtClean="0"/>
              <a:t> </a:t>
            </a:r>
            <a:r>
              <a:rPr lang="pt-BR" sz="1100" dirty="0"/>
              <a:t>Ambiental). Alegaram que o pedido de Audiência Pública feito em 04 de Dezembro - como consta no Protocolo) - pelo Movimento de Raposos havia sumido (?). Alguém advinha por que isso aconteceu ?!?!?!? Um técnico do Órgão nos confidenciou que foi transmitido à Vale “que o mês de janeiro não era propício para realização da Audiência Pública</a:t>
            </a:r>
            <a:r>
              <a:rPr lang="pt-BR" sz="1100" dirty="0" smtClean="0"/>
              <a:t>, por </a:t>
            </a:r>
            <a:r>
              <a:rPr lang="pt-BR" sz="1100" dirty="0"/>
              <a:t>ser um mês de férias”, mas a Vale insistiu e exigiu essa data, inoportuna. Podemos deduzir então que a Vale comprou a consciência da SUPRAM?</a:t>
            </a:r>
            <a:br>
              <a:rPr lang="pt-BR" sz="1100" dirty="0"/>
            </a:br>
            <a:r>
              <a:rPr lang="pt-BR" sz="1100" dirty="0"/>
              <a:t>Diante desses absurdos, novamente foi feita uma representação junto ao Ministério Público Estadual sobre o caso, desta vez pedindo a anulação da Audiência Pública pelo não cumprimento do prazo de notificação conforme Deliberação Normativa nº 12/94.</a:t>
            </a:r>
          </a:p>
        </p:txBody>
      </p:sp>
      <p:pic>
        <p:nvPicPr>
          <p:cNvPr id="8" name="Image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1116"/>
            <a:ext cx="899745" cy="1484784"/>
          </a:xfrm>
          <a:prstGeom prst="rect">
            <a:avLst/>
          </a:prstGeom>
        </p:spPr>
      </p:pic>
    </p:spTree>
    <p:extLst>
      <p:ext uri="{BB962C8B-B14F-4D97-AF65-F5344CB8AC3E}">
        <p14:creationId xmlns:p14="http://schemas.microsoft.com/office/powerpoint/2010/main" val="282556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8" y="-12192"/>
            <a:ext cx="9144000" cy="6897576"/>
          </a:xfrm>
          <a:prstGeom prst="rect">
            <a:avLst/>
          </a:prstGeom>
        </p:spPr>
      </p:pic>
      <p:sp>
        <p:nvSpPr>
          <p:cNvPr id="2" name="Título 1"/>
          <p:cNvSpPr>
            <a:spLocks noGrp="1"/>
          </p:cNvSpPr>
          <p:nvPr>
            <p:ph type="title"/>
          </p:nvPr>
        </p:nvSpPr>
        <p:spPr>
          <a:xfrm>
            <a:off x="262960" y="188640"/>
            <a:ext cx="7311405" cy="576064"/>
          </a:xfrm>
        </p:spPr>
        <p:txBody>
          <a:bodyPr>
            <a:noAutofit/>
          </a:bodyPr>
          <a:lstStyle/>
          <a:p>
            <a:pPr algn="ctr"/>
            <a:r>
              <a:rPr lang="pt-BR" sz="3200" b="1" dirty="0" smtClean="0">
                <a:solidFill>
                  <a:schemeClr val="tx1"/>
                </a:solidFill>
              </a:rPr>
              <a:t>2ª Tentativa da Vale para impor represa de rejeitos </a:t>
            </a:r>
            <a:endParaRPr lang="pt-BR" sz="3200" b="1" dirty="0">
              <a:solidFill>
                <a:schemeClr val="tx1"/>
              </a:solidFill>
            </a:endParaRPr>
          </a:p>
        </p:txBody>
      </p:sp>
      <p:pic>
        <p:nvPicPr>
          <p:cNvPr id="8" name="Image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340768"/>
            <a:ext cx="6041840" cy="5145817"/>
          </a:xfrm>
          <a:prstGeom prst="rect">
            <a:avLst/>
          </a:prstGeom>
        </p:spPr>
      </p:pic>
      <p:sp>
        <p:nvSpPr>
          <p:cNvPr id="10" name="Retângulo 9"/>
          <p:cNvSpPr/>
          <p:nvPr/>
        </p:nvSpPr>
        <p:spPr>
          <a:xfrm>
            <a:off x="6588224" y="3458031"/>
            <a:ext cx="2232248" cy="3139321"/>
          </a:xfrm>
          <a:prstGeom prst="rect">
            <a:avLst/>
          </a:prstGeom>
        </p:spPr>
        <p:txBody>
          <a:bodyPr wrap="square">
            <a:spAutoFit/>
          </a:bodyPr>
          <a:lstStyle/>
          <a:p>
            <a:pPr fontAlgn="base">
              <a:spcAft>
                <a:spcPts val="0"/>
              </a:spcAft>
            </a:pPr>
            <a:r>
              <a:rPr lang="pt-BR" b="1" dirty="0">
                <a:latin typeface="inherit"/>
                <a:ea typeface="Times New Roman" panose="02020603050405020304" pitchFamily="18" charset="0"/>
                <a:cs typeface="Arial" panose="020B0604020202020204" pitchFamily="34" charset="0"/>
              </a:rPr>
              <a:t>LOCALIZAÇÃO</a:t>
            </a:r>
            <a:br>
              <a:rPr lang="pt-BR" b="1" dirty="0">
                <a:latin typeface="inherit"/>
                <a:ea typeface="Times New Roman" panose="02020603050405020304" pitchFamily="18" charset="0"/>
                <a:cs typeface="Arial" panose="020B0604020202020204" pitchFamily="34" charset="0"/>
              </a:rPr>
            </a:br>
            <a:r>
              <a:rPr lang="pt-BR" dirty="0">
                <a:latin typeface="inherit"/>
                <a:ea typeface="Times New Roman" panose="02020603050405020304" pitchFamily="18" charset="0"/>
                <a:cs typeface="Arial" panose="020B0604020202020204" pitchFamily="34" charset="0"/>
              </a:rPr>
              <a:t>As barragens localizam-se no município de Rio Acima, na margem esquerda do rio das Velhas, acima da região conhecida como Fazenda Velha.</a:t>
            </a:r>
            <a:endParaRPr lang="pt-BR" dirty="0">
              <a:latin typeface="Times New Roman" panose="02020603050405020304" pitchFamily="18" charset="0"/>
              <a:ea typeface="Times New Roman" panose="02020603050405020304" pitchFamily="18" charset="0"/>
            </a:endParaRPr>
          </a:p>
          <a:p>
            <a:pPr fontAlgn="base">
              <a:spcAft>
                <a:spcPts val="1800"/>
              </a:spcAft>
            </a:pPr>
            <a:r>
              <a:rPr lang="pt-BR" dirty="0">
                <a:latin typeface="inherit"/>
                <a:ea typeface="Times New Roman" panose="02020603050405020304" pitchFamily="18" charset="0"/>
                <a:cs typeface="Arial" panose="020B0604020202020204" pitchFamily="34" charset="0"/>
              </a:rPr>
              <a:t>Veja </a:t>
            </a:r>
            <a:r>
              <a:rPr lang="pt-BR" dirty="0" smtClean="0">
                <a:latin typeface="inherit"/>
                <a:ea typeface="Times New Roman" panose="02020603050405020304" pitchFamily="18" charset="0"/>
                <a:cs typeface="Arial" panose="020B0604020202020204" pitchFamily="34" charset="0"/>
              </a:rPr>
              <a:t>neste mapa.</a:t>
            </a:r>
            <a:endParaRPr lang="pt-BR" dirty="0">
              <a:effectLst/>
              <a:latin typeface="Times New Roman" panose="02020603050405020304" pitchFamily="18" charset="0"/>
              <a:ea typeface="Times New Roman" panose="02020603050405020304" pitchFamily="18" charset="0"/>
            </a:endParaRPr>
          </a:p>
        </p:txBody>
      </p:sp>
      <p:pic>
        <p:nvPicPr>
          <p:cNvPr id="3" name="Image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15156" y="-12192"/>
            <a:ext cx="746690" cy="12322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ço Reservado para Conteúdo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13464" cy="6858000"/>
          </a:xfrm>
        </p:spPr>
      </p:pic>
      <p:sp>
        <p:nvSpPr>
          <p:cNvPr id="2" name="Título 1"/>
          <p:cNvSpPr>
            <a:spLocks noGrp="1"/>
          </p:cNvSpPr>
          <p:nvPr>
            <p:ph type="title"/>
          </p:nvPr>
        </p:nvSpPr>
        <p:spPr>
          <a:xfrm>
            <a:off x="466424" y="156262"/>
            <a:ext cx="8282040" cy="1400530"/>
          </a:xfrm>
        </p:spPr>
        <p:txBody>
          <a:bodyPr/>
          <a:lstStyle/>
          <a:p>
            <a:r>
              <a:rPr lang="pt-BR" sz="4000" b="1" dirty="0"/>
              <a:t>Rio Acima</a:t>
            </a:r>
            <a:r>
              <a:rPr lang="pt-BR" sz="4000" b="1" dirty="0" smtClean="0"/>
              <a:t>: </a:t>
            </a:r>
            <a:r>
              <a:rPr lang="pt-BR" sz="2800" b="1" dirty="0" smtClean="0"/>
              <a:t/>
            </a:r>
            <a:br>
              <a:rPr lang="pt-BR" sz="2800" b="1" dirty="0" smtClean="0"/>
            </a:br>
            <a:r>
              <a:rPr lang="pt-BR" sz="2800" b="1" dirty="0" smtClean="0"/>
              <a:t>Como </a:t>
            </a:r>
            <a:r>
              <a:rPr lang="pt-BR" sz="2800" b="1" dirty="0"/>
              <a:t>uma pequena cidade mineira </a:t>
            </a:r>
            <a:r>
              <a:rPr lang="pt-BR" sz="2800" b="1" dirty="0" smtClean="0"/>
              <a:t/>
            </a:r>
            <a:br>
              <a:rPr lang="pt-BR" sz="2800" b="1" dirty="0" smtClean="0"/>
            </a:br>
            <a:r>
              <a:rPr lang="pt-BR" sz="2800" b="1" dirty="0" smtClean="0"/>
              <a:t>está </a:t>
            </a:r>
            <a:r>
              <a:rPr lang="pt-BR" sz="2800" b="1" dirty="0"/>
              <a:t>impedindo a Vale de erguer uma barragem 10 vezes maior que a de Mariana</a:t>
            </a:r>
            <a:endParaRPr lang="pt-BR" sz="2800" dirty="0"/>
          </a:p>
        </p:txBody>
      </p:sp>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2812" y="0"/>
            <a:ext cx="785435" cy="1296144"/>
          </a:xfrm>
          <a:prstGeom prst="rect">
            <a:avLst/>
          </a:prstGeom>
        </p:spPr>
      </p:pic>
      <p:pic>
        <p:nvPicPr>
          <p:cNvPr id="10" name="Imagem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743" y="2420888"/>
            <a:ext cx="8157721" cy="3630186"/>
          </a:xfrm>
          <a:prstGeom prst="rect">
            <a:avLst/>
          </a:prstGeom>
        </p:spPr>
      </p:pic>
      <p:sp>
        <p:nvSpPr>
          <p:cNvPr id="11" name="Retângulo 10"/>
          <p:cNvSpPr/>
          <p:nvPr/>
        </p:nvSpPr>
        <p:spPr>
          <a:xfrm>
            <a:off x="466424" y="6077763"/>
            <a:ext cx="8282040" cy="619272"/>
          </a:xfrm>
          <a:prstGeom prst="rect">
            <a:avLst/>
          </a:prstGeom>
        </p:spPr>
        <p:txBody>
          <a:bodyPr wrap="square">
            <a:spAutoFit/>
          </a:bodyPr>
          <a:lstStyle/>
          <a:p>
            <a:pPr algn="ctr">
              <a:lnSpc>
                <a:spcPct val="107000"/>
              </a:lnSpc>
              <a:spcAft>
                <a:spcPts val="0"/>
              </a:spcAft>
            </a:pPr>
            <a:r>
              <a:rPr lang="pt-BR" sz="1600" dirty="0">
                <a:latin typeface="Calibri" panose="020F0502020204030204" pitchFamily="34" charset="0"/>
                <a:ea typeface="Calibri" panose="020F0502020204030204" pitchFamily="34" charset="0"/>
                <a:cs typeface="Calibri" panose="020F0502020204030204" pitchFamily="34" charset="0"/>
              </a:rPr>
              <a:t>A Fazenda Velha, em Rio Acima, onde a Vale pretende construir uma </a:t>
            </a:r>
            <a:r>
              <a:rPr lang="pt-BR" sz="1600" dirty="0" smtClean="0">
                <a:latin typeface="Calibri" panose="020F0502020204030204" pitchFamily="34" charset="0"/>
                <a:ea typeface="Calibri" panose="020F0502020204030204" pitchFamily="34" charset="0"/>
                <a:cs typeface="Calibri" panose="020F0502020204030204" pitchFamily="34" charset="0"/>
              </a:rPr>
              <a:t>barragem</a:t>
            </a:r>
          </a:p>
          <a:p>
            <a:pPr algn="r">
              <a:lnSpc>
                <a:spcPct val="107000"/>
              </a:lnSpc>
              <a:spcAft>
                <a:spcPts val="0"/>
              </a:spcAft>
            </a:pPr>
            <a:r>
              <a:rPr lang="pt-BR" sz="1600" dirty="0" smtClean="0">
                <a:latin typeface="Calibri" panose="020F0502020204030204" pitchFamily="34" charset="0"/>
                <a:ea typeface="Calibri" panose="020F0502020204030204" pitchFamily="34" charset="0"/>
                <a:cs typeface="Calibri" panose="020F0502020204030204" pitchFamily="34" charset="0"/>
              </a:rPr>
              <a:t> </a:t>
            </a:r>
            <a:r>
              <a:rPr lang="pt-BR" sz="1100" dirty="0">
                <a:latin typeface="Calibri" panose="020F0502020204030204" pitchFamily="34" charset="0"/>
                <a:ea typeface="Calibri" panose="020F0502020204030204" pitchFamily="34" charset="0"/>
                <a:cs typeface="Calibri" panose="020F0502020204030204" pitchFamily="34" charset="0"/>
              </a:rPr>
              <a:t>(Fotos de Gustavo Ferreira)</a:t>
            </a:r>
            <a:endParaRPr lang="pt-BR"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8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323528" y="1412775"/>
            <a:ext cx="8496944" cy="5256585"/>
          </a:xfrm>
        </p:spPr>
        <p:txBody>
          <a:bodyPr>
            <a:normAutofit fontScale="92500" lnSpcReduction="10000"/>
          </a:bodyPr>
          <a:lstStyle/>
          <a:p>
            <a:r>
              <a:rPr lang="pt-BR" sz="1200" dirty="0" smtClean="0"/>
              <a:t>Localizado</a:t>
            </a:r>
            <a:r>
              <a:rPr lang="pt-BR" sz="1200" dirty="0"/>
              <a:t> a 7 quilômetros da cidade de Rio Acima, guarda grande riqueza ambiental num trecho de Mata Atlântica com vários córregos e remete à história das primeiras ocupações na região nos séculos XVIII e XIX.</a:t>
            </a:r>
          </a:p>
          <a:p>
            <a:r>
              <a:rPr lang="pt-BR" sz="1200" dirty="0"/>
              <a:t>A Vale S/A está interessada em construir ali uma gigantesca barragem de rejeitos de minério, mais uma a fazer parte do Complexo Vargem Grande, sediado em Itabirito, próxima de Rio Acima. Ela terá capacidade para 600 milhões de metros cúbicos de rejeitos. É pelo menos 10 vezes maior que a barragem do Fundão, que rompeu em Mariana no dia 5 de novembro.</a:t>
            </a:r>
          </a:p>
          <a:p>
            <a:r>
              <a:rPr lang="pt-BR" sz="1200" dirty="0"/>
              <a:t>“Por que eles ainda insistem nesse modelo? Tem pesquisas que mostram que há formas de aproveitar o rejeito. Assim vamos ter de escolher entre a água e o minério. O minério de todo jeito vai acabar”, me falava Maria do Carmo, natural de Rio Acima, gestora e ativista ambiental.</a:t>
            </a:r>
          </a:p>
          <a:p>
            <a:r>
              <a:rPr lang="pt-BR" sz="1200" dirty="0"/>
              <a:t>Da estrada que dá acesso à Fazenda Velha, eu via parte do Complexo Vargem Grande, com os morros muito escavados. A escolha de Fazenda Velha se deve ao fato de que, dentre os vales estudados, entre eles o Do Peixe e o Dos Andaimes, ali havia maior capacidade de armazenamento e “vida útil” de 20 anos.</a:t>
            </a:r>
          </a:p>
          <a:p>
            <a:r>
              <a:rPr lang="pt-BR" sz="1200" dirty="0"/>
              <a:t>Em 2012, a Vale contratou uma empresa para fazer o Diagnóstico Arqueológico do Desenvolvimento do local como parte do Estudo de Impactos Ambientais. Segundo a empresa, em nota do dia 11 de novembro deste ano, “um projeto para instalação de barragem no vale do Córrego Fazenda Velha, em Rio Acima, está em estudo e a viabilidade ambiental deste projeto será analisada pela Supram (Superintendências Regionais de Regularização Ambiental). O objetivo é a continuidade das operações da Vale nos municípios de Nova Lima, Itabirito e Rio Acima, que geram empregos e contribuem para o desenvolvimento da região”.</a:t>
            </a:r>
          </a:p>
          <a:p>
            <a:r>
              <a:rPr lang="pt-BR" sz="1200" dirty="0"/>
              <a:t>Não é o que os habitantes pensam. “Não vem benefício nenhum pro município, tudo fica em Itabirito, onde é extraído todo o minério. Para cá vem só rejeito”, me dizia, indignado, Fernando de Brito, operador de equipamentos.</a:t>
            </a:r>
          </a:p>
          <a:p>
            <a:r>
              <a:rPr lang="pt-BR" sz="1200" dirty="0"/>
              <a:t>De acordo com o projeto da Vale, a barragem poderá ter até 20 alteamentos de 10 metros, e a água drenada do rejeito vai para o Córrego Fazenda Velha “para manter a vazão mínima deste curso d’água, conforme prevê a legislação”. A empresa reconhece o estrago e diz que vai compensar com plantações para conter a erosão.</a:t>
            </a:r>
          </a:p>
          <a:p>
            <a:r>
              <a:rPr lang="pt-BR" sz="1200" dirty="0"/>
              <a:t>Em abril do ano passado, o Movimento Pelas Serras e Águas de Minas protocolou, junto à Promotoria Estadual de Defesa do Patrimônio Cultural e Turístico de Minas Gerais, representação noticiando a ameaça de construção da barragem. No mesmo período, o Conselho de Patrimônio Cultural e Natural de Rio Acima discutia o processo de tombamento. O Conjunto Paisagístico, Arqueológico e Natural da Fazenda Velha, situado na área rural de Rio Acima,  teve o entorno – uma área de 789,2 hectares, tombado provisoriamente no dia 24 de maio de 2014.</a:t>
            </a:r>
          </a:p>
          <a:p>
            <a:endParaRPr lang="pt-BR" sz="1200" dirty="0"/>
          </a:p>
        </p:txBody>
      </p:sp>
      <p:sp>
        <p:nvSpPr>
          <p:cNvPr id="4" name="Retângulo 3"/>
          <p:cNvSpPr/>
          <p:nvPr/>
        </p:nvSpPr>
        <p:spPr>
          <a:xfrm>
            <a:off x="683568" y="260648"/>
            <a:ext cx="6840760" cy="1092607"/>
          </a:xfrm>
          <a:prstGeom prst="rect">
            <a:avLst/>
          </a:prstGeom>
        </p:spPr>
        <p:txBody>
          <a:bodyPr wrap="square">
            <a:spAutoFit/>
          </a:bodyPr>
          <a:lstStyle/>
          <a:p>
            <a:pPr algn="ctr"/>
            <a:r>
              <a:rPr lang="pt-BR" sz="1300" b="1" dirty="0"/>
              <a:t>Não se sabe a extensão exata do Vale da Fazenda Velha, </a:t>
            </a:r>
            <a:endParaRPr lang="pt-BR" sz="1300" b="1" dirty="0" smtClean="0"/>
          </a:p>
          <a:p>
            <a:pPr algn="ctr"/>
            <a:r>
              <a:rPr lang="pt-BR" sz="1300" b="1" dirty="0" smtClean="0"/>
              <a:t>conjunto </a:t>
            </a:r>
            <a:r>
              <a:rPr lang="pt-BR" sz="1300" b="1" dirty="0"/>
              <a:t>arqueológico de Rio Acima,  município de 9 mil habitantes </a:t>
            </a:r>
            <a:endParaRPr lang="pt-BR" sz="1300" b="1" dirty="0" smtClean="0"/>
          </a:p>
          <a:p>
            <a:pPr algn="ctr"/>
            <a:r>
              <a:rPr lang="pt-BR" sz="1300" b="1" dirty="0" smtClean="0"/>
              <a:t>Cercado por </a:t>
            </a:r>
            <a:r>
              <a:rPr lang="pt-BR" sz="1300" b="1" dirty="0"/>
              <a:t>montanhas verdes. O vale fica entre o córrego dos </a:t>
            </a:r>
            <a:r>
              <a:rPr lang="pt-BR" sz="1300" b="1" dirty="0" smtClean="0"/>
              <a:t>Andaimes</a:t>
            </a:r>
          </a:p>
          <a:p>
            <a:pPr algn="ctr"/>
            <a:r>
              <a:rPr lang="pt-BR" sz="1300" b="1" dirty="0" smtClean="0"/>
              <a:t> </a:t>
            </a:r>
            <a:r>
              <a:rPr lang="pt-BR" sz="1300" b="1" dirty="0"/>
              <a:t>e o </a:t>
            </a:r>
            <a:r>
              <a:rPr lang="pt-BR" sz="1300" b="1" dirty="0" smtClean="0"/>
              <a:t>rio </a:t>
            </a:r>
            <a:r>
              <a:rPr lang="pt-BR" sz="1300" b="1" dirty="0"/>
              <a:t>do Peixe, todos na margem esquerda do rio das Velhas</a:t>
            </a:r>
            <a:r>
              <a:rPr lang="pt-BR" sz="1300" b="1" dirty="0" smtClean="0"/>
              <a:t>,</a:t>
            </a:r>
          </a:p>
          <a:p>
            <a:pPr algn="ctr"/>
            <a:r>
              <a:rPr lang="pt-BR" sz="1300" b="1" dirty="0" smtClean="0"/>
              <a:t> </a:t>
            </a:r>
            <a:r>
              <a:rPr lang="pt-BR" sz="1300" b="1" dirty="0"/>
              <a:t>afluente do São Francisco que abastece a capital mineira.</a:t>
            </a:r>
          </a:p>
        </p:txBody>
      </p:sp>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4458" y="-5710"/>
            <a:ext cx="679705" cy="1121666"/>
          </a:xfrm>
          <a:prstGeom prst="rect">
            <a:avLst/>
          </a:prstGeom>
        </p:spPr>
      </p:pic>
    </p:spTree>
    <p:extLst>
      <p:ext uri="{BB962C8B-B14F-4D97-AF65-F5344CB8AC3E}">
        <p14:creationId xmlns:p14="http://schemas.microsoft.com/office/powerpoint/2010/main" val="131553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8" y="0"/>
            <a:ext cx="9144000" cy="6885384"/>
          </a:xfrm>
          <a:prstGeom prst="rect">
            <a:avLst/>
          </a:prstGeom>
        </p:spPr>
      </p:pic>
      <p:sp>
        <p:nvSpPr>
          <p:cNvPr id="3" name="Espaço Reservado para Conteúdo 2"/>
          <p:cNvSpPr>
            <a:spLocks noGrp="1"/>
          </p:cNvSpPr>
          <p:nvPr>
            <p:ph idx="1"/>
          </p:nvPr>
        </p:nvSpPr>
        <p:spPr>
          <a:xfrm>
            <a:off x="484710" y="1340768"/>
            <a:ext cx="8191746" cy="5256583"/>
          </a:xfrm>
        </p:spPr>
        <p:txBody>
          <a:bodyPr>
            <a:normAutofit fontScale="92500" lnSpcReduction="20000"/>
          </a:bodyPr>
          <a:lstStyle/>
          <a:p>
            <a:pPr fontAlgn="base"/>
            <a:r>
              <a:rPr lang="pt-BR" sz="1400" dirty="0"/>
              <a:t>Publicado em </a:t>
            </a:r>
            <a:r>
              <a:rPr lang="pt-BR" sz="1400" u="sng" dirty="0">
                <a:hlinkClick r:id="rId3"/>
              </a:rPr>
              <a:t>21 de março de 2018</a:t>
            </a:r>
            <a:endParaRPr lang="pt-BR" sz="1400" dirty="0"/>
          </a:p>
          <a:p>
            <a:pPr fontAlgn="base"/>
            <a:r>
              <a:rPr lang="pt-BR" sz="1400" dirty="0"/>
              <a:t>Duas barragens de rejeitos de minério de ferro do Complexo Fernandinho – B2 e Auxiliar B2 – pertencente à Minérios Nacional S.A., sucessora da Nacional Minérios S.A (</a:t>
            </a:r>
            <a:r>
              <a:rPr lang="pt-BR" sz="1400" dirty="0" err="1"/>
              <a:t>Namisa</a:t>
            </a:r>
            <a:r>
              <a:rPr lang="pt-BR" sz="1400" dirty="0"/>
              <a:t>), criada em 2007 e controlada pela CSN e um Consórcio Asiático , apresentam grave risco de rompimento de acordo com o Ministério Público do Estado de Minas Gerais (MPMG) que entrou no início deste mês com uma Ação Civil Pública (ACP). O MPMG já obteve uma liminar na justiça determinando que a empresa cumpra as obrigações apontadas na ACP. Esta tem como objetivo garantir a segurança da estruturas. Segundo esse documento, “As conclusões alcançadas no Laudo Técnico elaborado pela CEAT/MPMG são estarrecedoras e evidenciam situação de risco iminente de ruptura decorrente da condição de instabilidade identificada nas estruturas de contenção de rejeitos existentes no Complexo Minerário Fernandinho”.</a:t>
            </a:r>
          </a:p>
          <a:p>
            <a:pPr fontAlgn="base"/>
            <a:r>
              <a:rPr lang="pt-BR" sz="1050" b="1" i="1" dirty="0"/>
              <a:t> </a:t>
            </a:r>
            <a:endParaRPr lang="pt-BR" sz="1050" dirty="0"/>
          </a:p>
          <a:p>
            <a:pPr fontAlgn="base"/>
            <a:r>
              <a:rPr lang="pt-BR" sz="1400" b="1" i="1" dirty="0"/>
              <a:t>“ O Movimento pela Defesa das Águas em Rio Acima tem sido muito visado por mineradoras e políticos que querem fazer de Rio Acima uma cidade de barragens, minas, geração de renda não duradoura e impactos negativos definitivos. </a:t>
            </a:r>
            <a:endParaRPr lang="pt-BR" sz="1400" dirty="0"/>
          </a:p>
          <a:p>
            <a:r>
              <a:rPr lang="pt-BR" sz="1400" b="1" i="1" dirty="0"/>
              <a:t> </a:t>
            </a:r>
            <a:endParaRPr lang="pt-BR" sz="1400" dirty="0"/>
          </a:p>
          <a:p>
            <a:r>
              <a:rPr lang="pt-BR" sz="1400" b="1" i="1" dirty="0"/>
              <a:t>Lembramos: o que ocorre em uma cidade no alto da bacia do Rio das Velhas é decisivo no abastecimento de água da região metropolitana de Belo Horizonte e interessa não apenas aos moradores do município. </a:t>
            </a:r>
            <a:endParaRPr lang="pt-BR" sz="1400" dirty="0"/>
          </a:p>
          <a:p>
            <a:r>
              <a:rPr lang="pt-BR" sz="1400" b="1" i="1" dirty="0"/>
              <a:t> </a:t>
            </a:r>
            <a:endParaRPr lang="pt-BR" sz="1400" dirty="0"/>
          </a:p>
          <a:p>
            <a:r>
              <a:rPr lang="pt-BR" sz="1400" b="1" i="1" dirty="0"/>
              <a:t>Há várias riquezas que podem gerar renda de maneira sustentável e duradoura, além de manter o ESSENCIAL PARA A VIDA: ÁGUA</a:t>
            </a:r>
            <a:r>
              <a:rPr lang="pt-BR" sz="1400" b="1" dirty="0"/>
              <a:t>!“</a:t>
            </a:r>
            <a:endParaRPr lang="pt-BR" sz="1400" dirty="0"/>
          </a:p>
          <a:p>
            <a:r>
              <a:rPr lang="pt-BR" sz="1400" b="1" i="1" dirty="0"/>
              <a:t> </a:t>
            </a:r>
            <a:endParaRPr lang="pt-BR" sz="1400" dirty="0"/>
          </a:p>
          <a:p>
            <a:r>
              <a:rPr lang="pt-BR" sz="1400" b="1" i="1" dirty="0"/>
              <a:t>A participação da população é muito importante</a:t>
            </a:r>
            <a:endParaRPr lang="pt-BR" sz="1400" dirty="0"/>
          </a:p>
        </p:txBody>
      </p:sp>
      <p:pic>
        <p:nvPicPr>
          <p:cNvPr id="5" name="Imagem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9724" y="-3078"/>
            <a:ext cx="770708" cy="1271838"/>
          </a:xfrm>
          <a:prstGeom prst="rect">
            <a:avLst/>
          </a:prstGeom>
        </p:spPr>
      </p:pic>
      <p:sp>
        <p:nvSpPr>
          <p:cNvPr id="6" name="Retângulo 5"/>
          <p:cNvSpPr/>
          <p:nvPr/>
        </p:nvSpPr>
        <p:spPr>
          <a:xfrm>
            <a:off x="539552" y="476672"/>
            <a:ext cx="7056783" cy="707886"/>
          </a:xfrm>
          <a:prstGeom prst="rect">
            <a:avLst/>
          </a:prstGeom>
        </p:spPr>
        <p:txBody>
          <a:bodyPr wrap="square">
            <a:spAutoFit/>
          </a:bodyPr>
          <a:lstStyle/>
          <a:p>
            <a:r>
              <a:rPr lang="pt-BR" sz="2000" b="1" dirty="0" smtClean="0"/>
              <a:t>FAZENDA VELHA RIO ACIMA</a:t>
            </a:r>
          </a:p>
          <a:p>
            <a:r>
              <a:rPr lang="pt-BR" sz="2000" b="1" dirty="0" smtClean="0"/>
              <a:t>DUAS BARRAGENS DE REJEITOS EM RISCO EM RIO ACIMA</a:t>
            </a:r>
            <a:endParaRPr lang="pt-BR" sz="2000" dirty="0"/>
          </a:p>
        </p:txBody>
      </p:sp>
    </p:spTree>
    <p:extLst>
      <p:ext uri="{BB962C8B-B14F-4D97-AF65-F5344CB8AC3E}">
        <p14:creationId xmlns:p14="http://schemas.microsoft.com/office/powerpoint/2010/main" val="209069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8" y="0"/>
            <a:ext cx="9144000" cy="6885384"/>
          </a:xfrm>
          <a:prstGeom prst="rect">
            <a:avLst/>
          </a:prstGeom>
        </p:spPr>
      </p:pic>
      <p:sp>
        <p:nvSpPr>
          <p:cNvPr id="4" name="Retângulo 3"/>
          <p:cNvSpPr/>
          <p:nvPr/>
        </p:nvSpPr>
        <p:spPr>
          <a:xfrm>
            <a:off x="251520" y="116632"/>
            <a:ext cx="8568952" cy="7294305"/>
          </a:xfrm>
          <a:prstGeom prst="rect">
            <a:avLst/>
          </a:prstGeom>
        </p:spPr>
        <p:txBody>
          <a:bodyPr wrap="square">
            <a:spAutoFit/>
          </a:bodyPr>
          <a:lstStyle/>
          <a:p>
            <a:r>
              <a:rPr lang="pt-BR" sz="1400" dirty="0"/>
              <a:t>A</a:t>
            </a:r>
            <a:r>
              <a:rPr lang="pt-BR" sz="1600" dirty="0"/>
              <a:t> </a:t>
            </a:r>
            <a:r>
              <a:rPr lang="pt-BR" sz="1400" dirty="0"/>
              <a:t>Empresa de Mineração Pau Branco (</a:t>
            </a:r>
            <a:r>
              <a:rPr lang="pt-BR" sz="1400" dirty="0" err="1"/>
              <a:t>Empabra</a:t>
            </a:r>
            <a:r>
              <a:rPr lang="pt-BR" sz="1400" dirty="0"/>
              <a:t>) descumpriu o limite da extração  </a:t>
            </a:r>
          </a:p>
          <a:p>
            <a:r>
              <a:rPr lang="pt-BR" sz="1400" dirty="0" smtClean="0"/>
              <a:t>de </a:t>
            </a:r>
            <a:r>
              <a:rPr lang="pt-BR" sz="1400" dirty="0"/>
              <a:t>minério previsto em autorização inicial para a atividade. Essa é a conclusão de </a:t>
            </a:r>
            <a:endParaRPr lang="pt-BR" sz="1400" dirty="0" smtClean="0"/>
          </a:p>
          <a:p>
            <a:r>
              <a:rPr lang="pt-BR" sz="1400" dirty="0" smtClean="0"/>
              <a:t>uma </a:t>
            </a:r>
            <a:r>
              <a:rPr lang="pt-BR" sz="1400" dirty="0"/>
              <a:t>vistoria da Secretaria de Estado do Meio Ambiente e Desenvolvimento </a:t>
            </a:r>
            <a:r>
              <a:rPr lang="pt-BR" sz="1400" dirty="0" smtClean="0"/>
              <a:t>Sustentável</a:t>
            </a:r>
          </a:p>
          <a:p>
            <a:r>
              <a:rPr lang="pt-BR" sz="1400" dirty="0" smtClean="0"/>
              <a:t> </a:t>
            </a:r>
            <a:r>
              <a:rPr lang="pt-BR" sz="1400" dirty="0"/>
              <a:t>(</a:t>
            </a:r>
            <a:r>
              <a:rPr lang="pt-BR" sz="1400" dirty="0" err="1"/>
              <a:t>Semad</a:t>
            </a:r>
            <a:r>
              <a:rPr lang="pt-BR" sz="1400" dirty="0"/>
              <a:t>), principal órgão de fiscalização do empreendimento, que divulgou </a:t>
            </a:r>
            <a:r>
              <a:rPr lang="pt-BR" sz="1400" dirty="0" smtClean="0"/>
              <a:t>resultado</a:t>
            </a:r>
          </a:p>
          <a:p>
            <a:r>
              <a:rPr lang="pt-BR" sz="1400" dirty="0" smtClean="0"/>
              <a:t> </a:t>
            </a:r>
            <a:r>
              <a:rPr lang="pt-BR" sz="1400" dirty="0"/>
              <a:t>do Relatório Técnico Conjunto 01/2018 depois de uma série de denúncias e de um </a:t>
            </a:r>
            <a:endParaRPr lang="pt-BR" sz="1400" dirty="0" smtClean="0"/>
          </a:p>
          <a:p>
            <a:r>
              <a:rPr lang="pt-BR" sz="1400" dirty="0" smtClean="0"/>
              <a:t>pedido </a:t>
            </a:r>
            <a:r>
              <a:rPr lang="pt-BR" sz="1400" dirty="0"/>
              <a:t>do Ministério Público para que a Justiça paralise imediatamente a extração </a:t>
            </a:r>
            <a:r>
              <a:rPr lang="pt-BR" sz="1400" dirty="0" smtClean="0"/>
              <a:t>de</a:t>
            </a:r>
          </a:p>
          <a:p>
            <a:r>
              <a:rPr lang="pt-BR" sz="1400" dirty="0" smtClean="0"/>
              <a:t>minério. A </a:t>
            </a:r>
            <a:r>
              <a:rPr lang="pt-BR" sz="1400" dirty="0"/>
              <a:t>atividade ocorre na área da antiga Granja </a:t>
            </a:r>
            <a:r>
              <a:rPr lang="pt-BR" sz="1400" dirty="0" err="1"/>
              <a:t>Corumi</a:t>
            </a:r>
            <a:r>
              <a:rPr lang="pt-BR" sz="1400" dirty="0"/>
              <a:t>, no Bairro </a:t>
            </a:r>
            <a:r>
              <a:rPr lang="pt-BR" sz="1400" dirty="0" err="1"/>
              <a:t>Taquaril</a:t>
            </a:r>
            <a:r>
              <a:rPr lang="pt-BR" sz="1400" dirty="0"/>
              <a:t>, Leste de BH, </a:t>
            </a:r>
            <a:endParaRPr lang="pt-BR" sz="1400" dirty="0" smtClean="0"/>
          </a:p>
          <a:p>
            <a:r>
              <a:rPr lang="pt-BR" sz="1400" dirty="0" smtClean="0"/>
              <a:t>e </a:t>
            </a:r>
            <a:r>
              <a:rPr lang="pt-BR" sz="1400" dirty="0"/>
              <a:t>é possível observar uma grande extensão degradada na base do Pico Belo Horizonte, ponto mais alto da cidade encravado na Serra do Curral. Segundo a </a:t>
            </a:r>
            <a:r>
              <a:rPr lang="pt-BR" sz="1400" dirty="0" err="1"/>
              <a:t>Semad</a:t>
            </a:r>
            <a:r>
              <a:rPr lang="pt-BR" sz="1400" dirty="0"/>
              <a:t>, embora o empreendedor tenha apresentado para a Prefeitura de BH, que era responsável pelo licenciamento até 2015, e para o estado o mesmo projeto de recuperação ambiental da área onde está operando, os volumes de terreno movimentado foram diferentes. Enquanto o governo estadual sustenta que a autorização da prefeitura previa retirada de 1,5 tonelada de material para ser comercializado, no relatório entregue à </a:t>
            </a:r>
            <a:r>
              <a:rPr lang="pt-BR" sz="1400" dirty="0" err="1"/>
              <a:t>Semad</a:t>
            </a:r>
            <a:r>
              <a:rPr lang="pt-BR" sz="1400" dirty="0"/>
              <a:t> a mineradora admitiu movimentação de 5,88 toneladas de minério com possibilidade de comercialização. </a:t>
            </a:r>
            <a:endParaRPr lang="pt-BR" sz="1400" dirty="0" smtClean="0"/>
          </a:p>
          <a:p>
            <a:r>
              <a:rPr lang="pt-BR" sz="1400" dirty="0" smtClean="0"/>
              <a:t>“</a:t>
            </a:r>
            <a:r>
              <a:rPr lang="pt-BR" sz="1400" dirty="0"/>
              <a:t>Isso mostra que a </a:t>
            </a:r>
            <a:r>
              <a:rPr lang="pt-BR" sz="1400" dirty="0" err="1"/>
              <a:t>Empabra</a:t>
            </a:r>
            <a:r>
              <a:rPr lang="pt-BR" sz="1400" dirty="0"/>
              <a:t> informou ao Estado uma quantidade de minério autorizado para extração quase quatro vezes maior do que havia informado à PBH”, pontua, em nota, a </a:t>
            </a:r>
            <a:r>
              <a:rPr lang="pt-BR" sz="1400" dirty="0" err="1"/>
              <a:t>Semad</a:t>
            </a:r>
            <a:r>
              <a:rPr lang="pt-BR" sz="1400" dirty="0"/>
              <a:t>. </a:t>
            </a:r>
            <a:r>
              <a:rPr lang="pt-BR" dirty="0"/>
              <a:t/>
            </a:r>
            <a:br>
              <a:rPr lang="pt-BR" dirty="0"/>
            </a:br>
            <a:r>
              <a:rPr lang="pt-BR" sz="1400" dirty="0"/>
              <a:t>Segundo a pasta que cuida da área de meio ambiente em Minas Gerais, também está comprovado que existe mineração em área diferente do que foi previsto no projeto, mas não há, até o momento, confirmação oficial de mineração em área tombada pelas três esferas do patrimônio histórico. A vistoria feita pela </a:t>
            </a:r>
            <a:r>
              <a:rPr lang="pt-BR" sz="1400" dirty="0" err="1"/>
              <a:t>Semad</a:t>
            </a:r>
            <a:r>
              <a:rPr lang="pt-BR" sz="1400" dirty="0"/>
              <a:t> faz parte do processo de licenciamento corretivo da atividade desenvolvida pela mineradora, que terá 10 dias para apresentar as devidas respostas aos problemas levantados pelo governo. A partir desse retorno é que a </a:t>
            </a:r>
            <a:r>
              <a:rPr lang="pt-BR" sz="1400" dirty="0" err="1"/>
              <a:t>Semad</a:t>
            </a:r>
            <a:r>
              <a:rPr lang="pt-BR" sz="1400" dirty="0"/>
              <a:t> vai definir quais serão as próximas medidas a serem tomadas no curso do processo administrativo para licenciar a atividade. “Caso estes questionamentos não sejam esclarecidos de forma substancial, o empreendedor sofrerá as penalidades em via administrativa, o que inclui multa e embargo (suspensão imediata das atividades de lavra), sem prejuízo das obrigações de recuperação da área e das demais consequências judiciais no processo que o Ministério Público de Minas Gerais move contra o empreendedor”, informou a </a:t>
            </a:r>
            <a:r>
              <a:rPr lang="pt-BR" sz="1400" dirty="0" err="1"/>
              <a:t>Semad</a:t>
            </a:r>
            <a:r>
              <a:rPr lang="pt-BR" sz="1400" dirty="0"/>
              <a:t>. </a:t>
            </a:r>
            <a:br>
              <a:rPr lang="pt-BR" sz="1400" dirty="0"/>
            </a:br>
            <a:r>
              <a:rPr lang="pt-BR" sz="1400" dirty="0"/>
              <a:t/>
            </a:r>
            <a:br>
              <a:rPr lang="pt-BR" sz="1400" dirty="0"/>
            </a:br>
            <a:endParaRPr lang="pt-BR" sz="1400" dirty="0"/>
          </a:p>
        </p:txBody>
      </p:sp>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8760" y="0"/>
            <a:ext cx="823720" cy="1359326"/>
          </a:xfrm>
          <a:prstGeom prst="rect">
            <a:avLst/>
          </a:prstGeom>
        </p:spPr>
      </p:pic>
    </p:spTree>
    <p:extLst>
      <p:ext uri="{BB962C8B-B14F-4D97-AF65-F5344CB8AC3E}">
        <p14:creationId xmlns:p14="http://schemas.microsoft.com/office/powerpoint/2010/main" val="270046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8" y="0"/>
            <a:ext cx="9144000" cy="6885384"/>
          </a:xfrm>
          <a:prstGeom prst="rect">
            <a:avLst/>
          </a:prstGeom>
        </p:spPr>
      </p:pic>
      <p:sp>
        <p:nvSpPr>
          <p:cNvPr id="4" name="Retângulo 3"/>
          <p:cNvSpPr/>
          <p:nvPr/>
        </p:nvSpPr>
        <p:spPr>
          <a:xfrm>
            <a:off x="395536" y="472018"/>
            <a:ext cx="8568952" cy="5909310"/>
          </a:xfrm>
          <a:prstGeom prst="rect">
            <a:avLst/>
          </a:prstGeom>
        </p:spPr>
        <p:txBody>
          <a:bodyPr wrap="square">
            <a:spAutoFit/>
          </a:bodyPr>
          <a:lstStyle/>
          <a:p>
            <a:r>
              <a:rPr lang="pt-BR" dirty="0"/>
              <a:t>A </a:t>
            </a:r>
            <a:r>
              <a:rPr lang="pt-BR" dirty="0" err="1"/>
              <a:t>Semad</a:t>
            </a:r>
            <a:r>
              <a:rPr lang="pt-BR" dirty="0"/>
              <a:t> ainda destaca quatro cláusulas descumpridas no TAC, </a:t>
            </a:r>
            <a:endParaRPr lang="pt-BR" dirty="0" smtClean="0"/>
          </a:p>
          <a:p>
            <a:r>
              <a:rPr lang="pt-BR" dirty="0" smtClean="0"/>
              <a:t>sendo </a:t>
            </a:r>
            <a:r>
              <a:rPr lang="pt-BR" dirty="0"/>
              <a:t>três delas relacionadas a questões socioeconômicas e </a:t>
            </a:r>
            <a:endParaRPr lang="pt-BR" dirty="0" smtClean="0"/>
          </a:p>
          <a:p>
            <a:r>
              <a:rPr lang="pt-BR" dirty="0" smtClean="0"/>
              <a:t>outra </a:t>
            </a:r>
            <a:r>
              <a:rPr lang="pt-BR" dirty="0"/>
              <a:t>à não instalação de lavador de rodas nos caminhões que </a:t>
            </a:r>
            <a:endParaRPr lang="pt-BR" dirty="0" smtClean="0"/>
          </a:p>
          <a:p>
            <a:r>
              <a:rPr lang="pt-BR" dirty="0" smtClean="0"/>
              <a:t>fazem </a:t>
            </a:r>
            <a:r>
              <a:rPr lang="pt-BR" dirty="0"/>
              <a:t>o transporte de minério. Sobre os danos ambientais no </a:t>
            </a:r>
            <a:endParaRPr lang="pt-BR" dirty="0" smtClean="0"/>
          </a:p>
          <a:p>
            <a:r>
              <a:rPr lang="pt-BR" dirty="0" smtClean="0"/>
              <a:t>Parque </a:t>
            </a:r>
            <a:r>
              <a:rPr lang="pt-BR" dirty="0"/>
              <a:t>Estadual Floresta da Baleia, a </a:t>
            </a:r>
            <a:r>
              <a:rPr lang="pt-BR" dirty="0" err="1"/>
              <a:t>Semad</a:t>
            </a:r>
            <a:r>
              <a:rPr lang="pt-BR" dirty="0"/>
              <a:t> informa que estes não </a:t>
            </a:r>
            <a:endParaRPr lang="pt-BR" dirty="0" smtClean="0"/>
          </a:p>
          <a:p>
            <a:r>
              <a:rPr lang="pt-BR" dirty="0" smtClean="0"/>
              <a:t>foram </a:t>
            </a:r>
            <a:r>
              <a:rPr lang="pt-BR" dirty="0"/>
              <a:t>comprovados. Porém, ficou constatado que as atividades da </a:t>
            </a:r>
            <a:r>
              <a:rPr lang="pt-BR" dirty="0" err="1"/>
              <a:t>Empabra</a:t>
            </a:r>
            <a:r>
              <a:rPr lang="pt-BR" dirty="0"/>
              <a:t> colocam em risco um ponto específico da divisa com o parque. Neste ponto, estava prevista a instalação de um aterro, mas essa obra não estava concluída no momento da fiscalização. Intervenções </a:t>
            </a:r>
            <a:r>
              <a:rPr lang="pt-BR" dirty="0" err="1"/>
              <a:t>emergencias</a:t>
            </a:r>
            <a:r>
              <a:rPr lang="pt-BR" dirty="0"/>
              <a:t> já foram solicitadas à empresa.</a:t>
            </a:r>
            <a:br>
              <a:rPr lang="pt-BR" dirty="0"/>
            </a:br>
            <a:r>
              <a:rPr lang="pt-BR" dirty="0"/>
              <a:t/>
            </a:r>
            <a:br>
              <a:rPr lang="pt-BR" dirty="0"/>
            </a:br>
            <a:r>
              <a:rPr lang="pt-BR" dirty="0"/>
              <a:t>Além do esclarecimento sobre o material movimentado pela empresa, a </a:t>
            </a:r>
            <a:r>
              <a:rPr lang="pt-BR" dirty="0" err="1"/>
              <a:t>Semad</a:t>
            </a:r>
            <a:r>
              <a:rPr lang="pt-BR" dirty="0"/>
              <a:t> e o Instituto Estadual de Florestas (IEF) também solicitaram à </a:t>
            </a:r>
            <a:r>
              <a:rPr lang="pt-BR" dirty="0" err="1"/>
              <a:t>Empabra</a:t>
            </a:r>
            <a:r>
              <a:rPr lang="pt-BR" dirty="0"/>
              <a:t> o cronograma das obras de recuperação já executadas e das obras necessárias para a proposta final de recuperação da área. Uma explicação sobre as quatro cláusulas descumpridas do TAC também foi requerida pela </a:t>
            </a:r>
            <a:r>
              <a:rPr lang="pt-BR" dirty="0" err="1"/>
              <a:t>Semad</a:t>
            </a:r>
            <a:r>
              <a:rPr lang="pt-BR" dirty="0"/>
              <a:t>. </a:t>
            </a:r>
            <a:endParaRPr lang="pt-BR" dirty="0" smtClean="0"/>
          </a:p>
          <a:p>
            <a:endParaRPr lang="pt-BR" dirty="0"/>
          </a:p>
          <a:p>
            <a:pPr algn="ctr"/>
            <a:r>
              <a:rPr lang="pt-BR" b="1" dirty="0"/>
              <a:t>Por meio de nota, a empresa disse que </a:t>
            </a:r>
            <a:r>
              <a:rPr lang="pt-BR" b="1" dirty="0" smtClean="0"/>
              <a:t>está</a:t>
            </a:r>
          </a:p>
          <a:p>
            <a:pPr algn="ctr"/>
            <a:r>
              <a:rPr lang="pt-BR" b="1" dirty="0" smtClean="0"/>
              <a:t> </a:t>
            </a:r>
            <a:r>
              <a:rPr lang="pt-BR" b="1" dirty="0"/>
              <a:t>“ciente do relatório da vistoria e está providenciando a </a:t>
            </a:r>
            <a:endParaRPr lang="pt-BR" b="1" dirty="0" smtClean="0"/>
          </a:p>
          <a:p>
            <a:pPr algn="ctr"/>
            <a:r>
              <a:rPr lang="pt-BR" b="1" dirty="0" smtClean="0"/>
              <a:t>documentação </a:t>
            </a:r>
            <a:r>
              <a:rPr lang="pt-BR" b="1" dirty="0"/>
              <a:t>que será encaminhada à </a:t>
            </a:r>
            <a:r>
              <a:rPr lang="pt-BR" b="1" dirty="0" err="1"/>
              <a:t>Semad</a:t>
            </a:r>
            <a:r>
              <a:rPr lang="pt-BR" b="1" dirty="0" smtClean="0"/>
              <a:t>”.</a:t>
            </a:r>
            <a:endParaRPr lang="pt-BR" dirty="0"/>
          </a:p>
        </p:txBody>
      </p:sp>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71979" y="0"/>
            <a:ext cx="841654" cy="1388920"/>
          </a:xfrm>
          <a:prstGeom prst="rect">
            <a:avLst/>
          </a:prstGeom>
        </p:spPr>
      </p:pic>
    </p:spTree>
    <p:extLst>
      <p:ext uri="{BB962C8B-B14F-4D97-AF65-F5344CB8AC3E}">
        <p14:creationId xmlns:p14="http://schemas.microsoft.com/office/powerpoint/2010/main" val="125852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37392" y="303056"/>
            <a:ext cx="6230466" cy="1400530"/>
          </a:xfrm>
        </p:spPr>
        <p:txBody>
          <a:bodyPr/>
          <a:lstStyle/>
          <a:p>
            <a:r>
              <a:rPr lang="pt-BR" sz="2800" b="1" dirty="0"/>
              <a:t>Com risco de rompimento, vizinhos de barragem em Rio Acima temem 'nova Mariana'</a:t>
            </a:r>
          </a:p>
        </p:txBody>
      </p:sp>
      <p:sp>
        <p:nvSpPr>
          <p:cNvPr id="3" name="Espaço Reservado para Conteúdo 2"/>
          <p:cNvSpPr>
            <a:spLocks noGrp="1"/>
          </p:cNvSpPr>
          <p:nvPr>
            <p:ph idx="1"/>
          </p:nvPr>
        </p:nvSpPr>
        <p:spPr>
          <a:xfrm>
            <a:off x="323528" y="1853249"/>
            <a:ext cx="6230466" cy="1071695"/>
          </a:xfrm>
        </p:spPr>
        <p:txBody>
          <a:bodyPr>
            <a:normAutofit fontScale="92500" lnSpcReduction="10000"/>
          </a:bodyPr>
          <a:lstStyle/>
          <a:p>
            <a:r>
              <a:rPr lang="pt-BR" sz="1400" b="1" dirty="0"/>
              <a:t>Sob risco considerado iminente, represas de rejeito de minério mantidas em Rio Acima por mineradora do grupo CSN tiram sono de comunidades estabelecidas abaixo das estruturas, que podem contaminar o Rio das Velhas. Ultimato judicial mobiliza maquinário pesado e </a:t>
            </a:r>
            <a:r>
              <a:rPr lang="pt-BR" sz="1400" b="1" dirty="0" smtClean="0"/>
              <a:t>técnicos.                                                      </a:t>
            </a:r>
            <a:r>
              <a:rPr lang="pt-BR" sz="1200" u="sng" dirty="0" smtClean="0">
                <a:hlinkClick r:id="rId3" tooltip="Mateus Parreiras"/>
              </a:rPr>
              <a:t>MP </a:t>
            </a:r>
            <a:r>
              <a:rPr lang="pt-BR" sz="1200" u="sng" dirty="0">
                <a:hlinkClick r:id="rId3" tooltip="Mateus Parreiras"/>
              </a:rPr>
              <a:t>Mateus Parreiras </a:t>
            </a:r>
            <a:endParaRPr lang="pt-BR" sz="1200" dirty="0"/>
          </a:p>
          <a:p>
            <a:endParaRPr lang="pt-BR" sz="1800" dirty="0"/>
          </a:p>
        </p:txBody>
      </p:sp>
      <p:pic>
        <p:nvPicPr>
          <p:cNvPr id="13" name="Imagem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908" y="2994173"/>
            <a:ext cx="5885284" cy="3531171"/>
          </a:xfrm>
          <a:prstGeom prst="rect">
            <a:avLst/>
          </a:prstGeom>
          <a:ln w="38100">
            <a:solidFill>
              <a:srgbClr val="FFFF00"/>
            </a:solidFill>
          </a:ln>
        </p:spPr>
      </p:pic>
      <p:sp>
        <p:nvSpPr>
          <p:cNvPr id="14" name="Retângulo 13"/>
          <p:cNvSpPr/>
          <p:nvPr/>
        </p:nvSpPr>
        <p:spPr>
          <a:xfrm>
            <a:off x="6517652" y="1406381"/>
            <a:ext cx="2592288" cy="5262979"/>
          </a:xfrm>
          <a:prstGeom prst="rect">
            <a:avLst/>
          </a:prstGeom>
        </p:spPr>
        <p:txBody>
          <a:bodyPr wrap="square">
            <a:spAutoFit/>
          </a:bodyPr>
          <a:lstStyle/>
          <a:p>
            <a:r>
              <a:rPr lang="pt-BR" sz="1200" dirty="0">
                <a:latin typeface="Times New Roman" panose="02020603050405020304" pitchFamily="18" charset="0"/>
                <a:ea typeface="Times New Roman" panose="02020603050405020304" pitchFamily="18" charset="0"/>
              </a:rPr>
              <a:t>O risco de rompimento de duas barragens de rejeitos de minério em Rio Acima, na Região Metropolitana de Belo Horizonte, classificado como “iminente” pelo Ministério Público estadual, se traduziu em grande movimentação de técnicos e máquinas nas estruturas, mas também aumentou o medo entre moradores que vivem abaixo das represas ameaçadas. Na sexta-feira, como o </a:t>
            </a:r>
            <a:r>
              <a:rPr lang="pt-BR" sz="1200" b="1" dirty="0">
                <a:latin typeface="Times New Roman" panose="02020603050405020304" pitchFamily="18" charset="0"/>
                <a:ea typeface="Times New Roman" panose="02020603050405020304" pitchFamily="18" charset="0"/>
                <a:cs typeface="Times New Roman" panose="02020603050405020304" pitchFamily="18" charset="0"/>
              </a:rPr>
              <a:t>Estado de Minas</a:t>
            </a:r>
            <a:r>
              <a:rPr lang="pt-BR" sz="1200" dirty="0">
                <a:latin typeface="Times New Roman" panose="02020603050405020304" pitchFamily="18" charset="0"/>
                <a:ea typeface="Times New Roman" panose="02020603050405020304" pitchFamily="18" charset="0"/>
              </a:rPr>
              <a:t> noticiou, a Justiça concedeu liminar ao MP decretando a interdição de lançamentos nos dois reservatórios e obrigando a Minérios Nacional, mineradora do grupo da Companhia Siderúrgica Nacional (CSN), a garantir em até 15 dias a estabilidade das represas, chamadas B2 e B2-Auxiliar, por apresentarem instabilidade e até vazamentos, segundo o MP. “A gente escuta falar que as barragens podem estourar no alto da serra e, se isso acontecer, temos medo de uma nova Mariana, já que o córrego das barragens passa a 50 metros de onde a gente mora”, desabafa a caseira Luzia Rodrigues Teixeira, de 44 anos. </a:t>
            </a:r>
            <a:endParaRPr lang="pt-BR" sz="1200" dirty="0"/>
          </a:p>
        </p:txBody>
      </p:sp>
      <p:pic>
        <p:nvPicPr>
          <p:cNvPr id="6" name="Imagem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344" y="0"/>
            <a:ext cx="864095" cy="1406381"/>
          </a:xfrm>
          <a:prstGeom prst="rect">
            <a:avLst/>
          </a:prstGeom>
        </p:spPr>
      </p:pic>
    </p:spTree>
    <p:extLst>
      <p:ext uri="{BB962C8B-B14F-4D97-AF65-F5344CB8AC3E}">
        <p14:creationId xmlns:p14="http://schemas.microsoft.com/office/powerpoint/2010/main" val="1391810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heel(1)">
                                      <p:cBhvr>
                                        <p:cTn id="2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251520" y="188641"/>
            <a:ext cx="8640960" cy="1008112"/>
          </a:xfrm>
        </p:spPr>
        <p:txBody>
          <a:bodyPr/>
          <a:lstStyle/>
          <a:p>
            <a:r>
              <a:rPr lang="pt-BR" sz="2800" b="1" dirty="0"/>
              <a:t>Protesto de caminhoneiros revela </a:t>
            </a:r>
            <a:r>
              <a:rPr lang="pt-BR" sz="2800" b="1" dirty="0" smtClean="0"/>
              <a:t/>
            </a:r>
            <a:br>
              <a:rPr lang="pt-BR" sz="2800" b="1" dirty="0" smtClean="0"/>
            </a:br>
            <a:r>
              <a:rPr lang="pt-BR" sz="2800" b="1" dirty="0" smtClean="0"/>
              <a:t>'batalha </a:t>
            </a:r>
            <a:r>
              <a:rPr lang="pt-BR" sz="2800" b="1" dirty="0"/>
              <a:t>do minério' na </a:t>
            </a:r>
            <a:r>
              <a:rPr lang="pt-BR" sz="2800" b="1" dirty="0" smtClean="0"/>
              <a:t>MG-030/Nova </a:t>
            </a:r>
            <a:r>
              <a:rPr lang="pt-BR" sz="2800" b="1" dirty="0"/>
              <a:t>Lima</a:t>
            </a:r>
            <a:r>
              <a:rPr lang="pt-BR" sz="1600" dirty="0"/>
              <a:t/>
            </a:r>
            <a:br>
              <a:rPr lang="pt-BR" sz="1600" dirty="0"/>
            </a:br>
            <a:endParaRPr lang="pt-BR" sz="1600" dirty="0"/>
          </a:p>
        </p:txBody>
      </p:sp>
      <p:sp>
        <p:nvSpPr>
          <p:cNvPr id="3" name="Espaço Reservado para Conteúdo 2"/>
          <p:cNvSpPr>
            <a:spLocks noGrp="1"/>
          </p:cNvSpPr>
          <p:nvPr>
            <p:ph idx="1"/>
          </p:nvPr>
        </p:nvSpPr>
        <p:spPr>
          <a:xfrm>
            <a:off x="484710" y="1196753"/>
            <a:ext cx="8263754" cy="1368151"/>
          </a:xfrm>
        </p:spPr>
        <p:txBody>
          <a:bodyPr/>
          <a:lstStyle/>
          <a:p>
            <a:r>
              <a:rPr lang="pt-BR" b="1" dirty="0"/>
              <a:t>Caminhoneiros ocupam via que corta uma das regiões mais nobres da Grande BH, em protesto contra a proibição de escoamento do produto. Disputa opõe prefeituras, condutores, mineradora e </a:t>
            </a:r>
            <a:r>
              <a:rPr lang="pt-BR" b="1" dirty="0" smtClean="0"/>
              <a:t>condomínios        </a:t>
            </a:r>
            <a:r>
              <a:rPr lang="pt-BR" sz="1400" dirty="0" smtClean="0"/>
              <a:t>JH </a:t>
            </a:r>
            <a:r>
              <a:rPr lang="pt-BR" sz="1400" dirty="0"/>
              <a:t>João Henrique do Vale</a:t>
            </a:r>
          </a:p>
          <a:p>
            <a:endParaRPr lang="pt-BR" dirty="0"/>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636912"/>
            <a:ext cx="6541472" cy="3919983"/>
          </a:xfrm>
          <a:prstGeom prst="rect">
            <a:avLst/>
          </a:prstGeom>
        </p:spPr>
      </p:pic>
      <p:sp>
        <p:nvSpPr>
          <p:cNvPr id="5" name="Retângulo 4"/>
          <p:cNvSpPr/>
          <p:nvPr/>
        </p:nvSpPr>
        <p:spPr>
          <a:xfrm>
            <a:off x="6971077" y="3789040"/>
            <a:ext cx="1906704" cy="2862322"/>
          </a:xfrm>
          <a:prstGeom prst="rect">
            <a:avLst/>
          </a:prstGeom>
        </p:spPr>
        <p:txBody>
          <a:bodyPr wrap="square">
            <a:spAutoFit/>
          </a:bodyPr>
          <a:lstStyle/>
          <a:p>
            <a:r>
              <a:rPr lang="pt-BR" dirty="0">
                <a:latin typeface="Times New Roman" panose="02020603050405020304" pitchFamily="18" charset="0"/>
                <a:ea typeface="Times New Roman" panose="02020603050405020304" pitchFamily="18" charset="0"/>
              </a:rPr>
              <a:t>Condutores promoveram carreata e </a:t>
            </a:r>
            <a:r>
              <a:rPr lang="pt-BR" dirty="0" err="1">
                <a:latin typeface="Times New Roman" panose="02020603050405020304" pitchFamily="18" charset="0"/>
                <a:ea typeface="Times New Roman" panose="02020603050405020304" pitchFamily="18" charset="0"/>
              </a:rPr>
              <a:t>buzinaço</a:t>
            </a:r>
            <a:r>
              <a:rPr lang="pt-BR" dirty="0">
                <a:latin typeface="Times New Roman" panose="02020603050405020304" pitchFamily="18" charset="0"/>
                <a:ea typeface="Times New Roman" panose="02020603050405020304" pitchFamily="18" charset="0"/>
              </a:rPr>
              <a:t>. PM confirma que transporte vinha ocorrendo, apesar de </a:t>
            </a:r>
            <a:r>
              <a:rPr lang="pt-BR" dirty="0" smtClean="0">
                <a:latin typeface="Times New Roman" panose="02020603050405020304" pitchFamily="18" charset="0"/>
                <a:ea typeface="Times New Roman" panose="02020603050405020304" pitchFamily="18" charset="0"/>
              </a:rPr>
              <a:t>liminar</a:t>
            </a:r>
          </a:p>
          <a:p>
            <a:r>
              <a:rPr lang="pt-BR" dirty="0" smtClean="0">
                <a:latin typeface="Times New Roman" panose="02020603050405020304" pitchFamily="18" charset="0"/>
                <a:ea typeface="Times New Roman" panose="02020603050405020304" pitchFamily="18" charset="0"/>
              </a:rPr>
              <a:t> </a:t>
            </a:r>
            <a:r>
              <a:rPr lang="pt-BR" sz="1200" dirty="0">
                <a:latin typeface="Times New Roman" panose="02020603050405020304" pitchFamily="18" charset="0"/>
                <a:ea typeface="Times New Roman" panose="02020603050405020304" pitchFamily="18" charset="0"/>
              </a:rPr>
              <a:t>(foto: </a:t>
            </a:r>
            <a:r>
              <a:rPr lang="pt-BR" sz="1200" dirty="0" err="1">
                <a:latin typeface="Times New Roman" panose="02020603050405020304" pitchFamily="18" charset="0"/>
                <a:ea typeface="Times New Roman" panose="02020603050405020304" pitchFamily="18" charset="0"/>
              </a:rPr>
              <a:t>Edésio</a:t>
            </a:r>
            <a:r>
              <a:rPr lang="pt-BR" sz="1200" dirty="0">
                <a:latin typeface="Times New Roman" panose="02020603050405020304" pitchFamily="18" charset="0"/>
                <a:ea typeface="Times New Roman" panose="02020603050405020304" pitchFamily="18" charset="0"/>
              </a:rPr>
              <a:t> Ferreira/EM/DA Press)</a:t>
            </a:r>
            <a:r>
              <a:rPr lang="pt-BR" dirty="0">
                <a:latin typeface="Times New Roman" panose="02020603050405020304" pitchFamily="18" charset="0"/>
                <a:ea typeface="Times New Roman" panose="02020603050405020304" pitchFamily="18" charset="0"/>
              </a:rPr>
              <a:t> </a:t>
            </a:r>
            <a:endParaRPr lang="pt-BR" dirty="0"/>
          </a:p>
        </p:txBody>
      </p:sp>
      <p:pic>
        <p:nvPicPr>
          <p:cNvPr id="7" name="Imagem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86760" y="0"/>
            <a:ext cx="679705" cy="1121666"/>
          </a:xfrm>
          <a:prstGeom prst="rect">
            <a:avLst/>
          </a:prstGeom>
        </p:spPr>
      </p:pic>
    </p:spTree>
    <p:extLst>
      <p:ext uri="{BB962C8B-B14F-4D97-AF65-F5344CB8AC3E}">
        <p14:creationId xmlns:p14="http://schemas.microsoft.com/office/powerpoint/2010/main" val="44253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323528" y="1340768"/>
            <a:ext cx="8568952" cy="5328591"/>
          </a:xfrm>
        </p:spPr>
        <p:txBody>
          <a:bodyPr>
            <a:normAutofit/>
          </a:bodyPr>
          <a:lstStyle/>
          <a:p>
            <a:r>
              <a:rPr lang="pt-BR" sz="1200" dirty="0"/>
              <a:t>Uma rodovia em uma das regiões consideradas mais nobres da Grande Belo Horizonte, </a:t>
            </a:r>
            <a:r>
              <a:rPr lang="pt-BR" sz="1200" dirty="0" smtClean="0"/>
              <a:t>rodeada </a:t>
            </a:r>
            <a:r>
              <a:rPr lang="pt-BR" sz="1200" dirty="0"/>
              <a:t>de condomínios de luxo e prédios de alto padrão, é disputada por moradores e por condutores de caminhões e mineradoras. Palco dessa batalha – travada no tráfego cotidiano e no Judiciário – a MG-030 testemunhou na manhã de ontem mais um round, representado por uma carreata de caminhoneiros que trabalham no transporte de minério na estrada, entre Nova Lima, na porção Sul da região metropolitana, e Belo Horizonte. Eles protestam contra decisão judicial que proíbe o escoamento de minério pela via, expedida pelo Tribunal de Justiça de Minas Gerais (TJMG) e mantida pelo Superior Tribunal de Justiça (STJ). Apesar da proibição, os próprios manifestantes admitem que vinham circulando pelas pistas no período noturno, mas informam que na quarta-feira interromperam o serviço. Moradores que vivem ao longo do trajeto reclamam do risco de acidentes, da sujeira e do barulho provocado pela passagem dos veículos pesados</a:t>
            </a:r>
            <a:r>
              <a:rPr lang="pt-BR" sz="1200" dirty="0" smtClean="0"/>
              <a:t>.</a:t>
            </a:r>
            <a:endParaRPr lang="pt-BR" sz="1200" dirty="0"/>
          </a:p>
          <a:p>
            <a:r>
              <a:rPr lang="pt-BR" sz="1200" dirty="0"/>
              <a:t>A Polícia Militar Rodoviária (</a:t>
            </a:r>
            <a:r>
              <a:rPr lang="pt-BR" sz="1200" dirty="0" err="1"/>
              <a:t>PMRv</a:t>
            </a:r>
            <a:r>
              <a:rPr lang="pt-BR" sz="1200" dirty="0"/>
              <a:t>) confirma que caminhões carregados de minério vêm trafegando pela rodovia, apesar da decisão da Justiça. De acordo com o tenente Geraldo </a:t>
            </a:r>
            <a:r>
              <a:rPr lang="pt-BR" sz="1200" dirty="0" err="1"/>
              <a:t>Donizeti</a:t>
            </a:r>
            <a:r>
              <a:rPr lang="pt-BR" sz="1200" dirty="0"/>
              <a:t>, a proibição de circulação ocorre entre Nova Lima, no </a:t>
            </a:r>
            <a:r>
              <a:rPr lang="pt-BR" sz="1200" dirty="0" err="1"/>
              <a:t>entrocamento</a:t>
            </a:r>
            <a:r>
              <a:rPr lang="pt-BR" sz="1200" dirty="0"/>
              <a:t> com Raposos, até o BH Shopping, em Belo Horizonte. “Eles estão buscando uma forma de circular, mas, na situação de hoje, não poderiam trafegar pelo trecho”, explicou. “Não existe na determinação judicial previsão de que o veículo fiscalizado seja retido. Então, quando há a abordagem é feito um boletim de ocorrência, o condutor é qualificado e o registro, encaminhado para o Ministério Público estadual, que vai aplicar a multa”, explicou. O valor da punição por desobediência da ordem judicial foi fixado em R$ 10 mil por veículo.</a:t>
            </a:r>
            <a:br>
              <a:rPr lang="pt-BR" sz="1200" dirty="0"/>
            </a:br>
            <a:r>
              <a:rPr lang="pt-BR" sz="1200" dirty="0"/>
              <a:t/>
            </a:r>
            <a:br>
              <a:rPr lang="pt-BR" sz="1200" dirty="0"/>
            </a:br>
            <a:r>
              <a:rPr lang="pt-BR" sz="1200" dirty="0"/>
              <a:t>O embate envolvendo a passagem de veículos pesados que transportam minério pela rodovia é antigo. De acordo com Paulo Barbosa, presidente em exercício da União de Moradores do Belvedere, Vila da Serra, MG-30 e Região (</a:t>
            </a:r>
            <a:r>
              <a:rPr lang="pt-BR" sz="1200" dirty="0" err="1"/>
              <a:t>Univiva</a:t>
            </a:r>
            <a:r>
              <a:rPr lang="pt-BR" sz="1200" dirty="0"/>
              <a:t>), em 2012 foi firmado um termo de ajustamento de conduta (TAC) entre a empresa que faz a lavra de minério na região e o Ministério Público de Minas Gerais. “A </a:t>
            </a:r>
            <a:r>
              <a:rPr lang="pt-BR" sz="1200" dirty="0" err="1"/>
              <a:t>Empabra</a:t>
            </a:r>
            <a:r>
              <a:rPr lang="pt-BR" sz="1200" dirty="0"/>
              <a:t> (Empresa de Mineração Pau Branco S/A), quando pegou a licença, em 2012, se comprometeu em um TAC e não usar a MG-030 para fazer o transporte de minério, mas sim fazer o escoamento pela estrada Rio do Peixe, que passa por Rio Acima”, sustenta</a:t>
            </a:r>
            <a:r>
              <a:rPr lang="pt-BR" sz="1200" dirty="0" smtClean="0"/>
              <a:t>.</a:t>
            </a:r>
            <a:endParaRPr lang="pt-BR" sz="1200" dirty="0"/>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56484"/>
            <a:ext cx="679705" cy="1121666"/>
          </a:xfrm>
          <a:prstGeom prst="rect">
            <a:avLst/>
          </a:prstGeom>
        </p:spPr>
      </p:pic>
    </p:spTree>
    <p:extLst>
      <p:ext uri="{BB962C8B-B14F-4D97-AF65-F5344CB8AC3E}">
        <p14:creationId xmlns:p14="http://schemas.microsoft.com/office/powerpoint/2010/main" val="3321153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179512" y="260648"/>
            <a:ext cx="7488832" cy="2880320"/>
          </a:xfrm>
        </p:spPr>
        <p:txBody>
          <a:bodyPr>
            <a:normAutofit/>
          </a:bodyPr>
          <a:lstStyle/>
          <a:p>
            <a:r>
              <a:rPr lang="pt-BR" sz="1200" dirty="0"/>
              <a:t>Segundo Barbosa, apesar disso e mesmo com decisões judiciais do TJMG e do STJ, os veículos continuaram a passar pela MG-030. Ele sustenta que o tráfego aumentou depois que a Prefeitura de Rio Acima proibiu a passagem pela estrada Rio do Peixe. A administração de Rio Acima informou, por meio de nota, que foi limitado o peso bruto total de 23 toneladas por veículo na via. “Além disso, a única ponte de ligação da cidade com todo o estado de Minas Gerais encontra-se interditada para veículos acima de oito toneladas, fazendo com que mais pessoas passassem a usar vias municipais até então pouco utilizadas, como é o caso da via Rio do Peixe, por onde até mesmo transporte escolar e de crianças passaram a circular, sob ameaça das carretas com peso excessivo”, informou o município.</a:t>
            </a:r>
            <a:br>
              <a:rPr lang="pt-BR" sz="1200" dirty="0"/>
            </a:br>
            <a:r>
              <a:rPr lang="pt-BR" sz="1200" dirty="0"/>
              <a:t/>
            </a:r>
            <a:br>
              <a:rPr lang="pt-BR" sz="1200" dirty="0"/>
            </a:br>
            <a:r>
              <a:rPr lang="pt-BR" sz="1200" dirty="0"/>
              <a:t>A Prefeitura de Rio Acima sustenta ainda que a </a:t>
            </a:r>
            <a:r>
              <a:rPr lang="pt-BR" sz="1200" dirty="0" err="1"/>
              <a:t>Empabra</a:t>
            </a:r>
            <a:r>
              <a:rPr lang="pt-BR" sz="1200" dirty="0"/>
              <a:t> fez uma proposta para fazer obras na estrada. Mas, para a administração municipal, a oferta feita “atende basicamente aos interesses da empresa, com a revitalização da estrada, e não traz soluções para as principais necessidades do município, como a reforma e reconstrução da principal ponte da cidade”. </a:t>
            </a:r>
            <a:endParaRPr lang="pt-BR" sz="1200" dirty="0" smtClean="0"/>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3284983"/>
            <a:ext cx="6425573" cy="3312368"/>
          </a:xfrm>
          <a:prstGeom prst="rect">
            <a:avLst/>
          </a:prstGeom>
        </p:spPr>
      </p:pic>
      <p:sp>
        <p:nvSpPr>
          <p:cNvPr id="5" name="Retângulo 4"/>
          <p:cNvSpPr/>
          <p:nvPr/>
        </p:nvSpPr>
        <p:spPr>
          <a:xfrm>
            <a:off x="7057482" y="3281726"/>
            <a:ext cx="1907006" cy="3139321"/>
          </a:xfrm>
          <a:prstGeom prst="rect">
            <a:avLst/>
          </a:prstGeom>
        </p:spPr>
        <p:txBody>
          <a:bodyPr wrap="square">
            <a:spAutoFit/>
          </a:bodyPr>
          <a:lstStyle/>
          <a:p>
            <a:r>
              <a:rPr lang="pt-BR" sz="1200" dirty="0"/>
              <a:t>Já a Prefeitura de Nova Lima destacou em nota que a rodovia não se encontra sob jurisdição municipal, mas defendeu que se cumpram as determinações judiciais e informou que apoia a comunidade na busca de condições mais seguras de circulação na MG-030.</a:t>
            </a:r>
          </a:p>
          <a:p>
            <a:endParaRPr lang="pt-BR" dirty="0"/>
          </a:p>
        </p:txBody>
      </p:sp>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7856" y="-415"/>
            <a:ext cx="826536" cy="1363968"/>
          </a:xfrm>
          <a:prstGeom prst="rect">
            <a:avLst/>
          </a:prstGeom>
        </p:spPr>
      </p:pic>
    </p:spTree>
    <p:extLst>
      <p:ext uri="{BB962C8B-B14F-4D97-AF65-F5344CB8AC3E}">
        <p14:creationId xmlns:p14="http://schemas.microsoft.com/office/powerpoint/2010/main" val="18730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323528" y="1484784"/>
            <a:ext cx="8496944" cy="4824536"/>
          </a:xfrm>
        </p:spPr>
        <p:txBody>
          <a:bodyPr>
            <a:normAutofit/>
          </a:bodyPr>
          <a:lstStyle/>
          <a:p>
            <a:r>
              <a:rPr lang="pt-BR" sz="1200" b="1" dirty="0"/>
              <a:t>BUZINAÇO </a:t>
            </a:r>
            <a:r>
              <a:rPr lang="pt-BR" sz="1200" dirty="0"/>
              <a:t>Em meio à batalha entre moradores, prefeituras e mineradora, motoristas autônomos que prestam serviço à mineração deixaram clara sua satisfação na carreata com direito a </a:t>
            </a:r>
            <a:r>
              <a:rPr lang="pt-BR" sz="1200" dirty="0" err="1"/>
              <a:t>buzinaço</a:t>
            </a:r>
            <a:r>
              <a:rPr lang="pt-BR" sz="1200" dirty="0"/>
              <a:t> ontem pela MG-030. Aproximadamente 20 caminhões trafegaram em fila pela rodovia, em baixa velocidade, deixando o trânsito lento. Eles pretendem também ir à Justiça para derrubar a proibição. “Estávamos rodando até a última quarta-feira, quando fomos proibidos. A própria PM não pode impedir a gente de transitar. Criamos uma associação de caminhoneiros de Nova Lima para correr atrás dessa situação. Somos aproximadamente 300 condutores, alguns pagam de R$ 5 mil a R$ 7 mil de prestação e estão parados”, disse Marcus Vinícius Souza, que representa a categoria. “A gente já roda à noite”, afirmou, acrescentando que os condutores querem que seja liberado o tráfego nesse horário. “Não queremos atrapalhar o trânsito de dia”, concluiu.</a:t>
            </a:r>
          </a:p>
          <a:p>
            <a:r>
              <a:rPr lang="pt-BR" sz="1200" dirty="0"/>
              <a:t/>
            </a:r>
            <a:br>
              <a:rPr lang="pt-BR" sz="1200" dirty="0"/>
            </a:br>
            <a:r>
              <a:rPr lang="pt-BR" sz="1200" dirty="0"/>
              <a:t>Em nota, a </a:t>
            </a:r>
            <a:r>
              <a:rPr lang="pt-BR" sz="1200" dirty="0" err="1"/>
              <a:t>Empabra</a:t>
            </a:r>
            <a:r>
              <a:rPr lang="pt-BR" sz="1200" dirty="0"/>
              <a:t> negou que faça escoamento do minério pela MG-030. “Atualmente, a companhia tem autorização da Prefeitura de Nova Lima para trafegar pela via de integração, no município”, sustenta. A empresa ressaltou que está em negociação com a Prefeitura de Rio Acima para a volta do trânsito pela estrada Rio do Peixe. Para isso, propôs fazer investimentos de R$ 8 milhões para melhorias do traçado e segurança da via, além de mais R$ 1 milhão em obras de infraestrutura.</a:t>
            </a:r>
            <a:br>
              <a:rPr lang="pt-BR" sz="1200" dirty="0"/>
            </a:br>
            <a:r>
              <a:rPr lang="pt-BR" sz="1200" dirty="0"/>
              <a:t/>
            </a:r>
            <a:br>
              <a:rPr lang="pt-BR" sz="1200" dirty="0"/>
            </a:br>
            <a:r>
              <a:rPr lang="pt-BR" sz="1200" dirty="0"/>
              <a:t>A mineradora também informou que começou a se reunir com representantes dos moradores que vivem ao longo da MG-030, para identificar formas de minimizar os problemas. As propostas serão levadas ao MP. Os encontros foram confirmados pelos moradores. “A mineradora começou a nos procurar em novembro do ano passado. Depois, o contato foi suspenso, e retomado no início deste ano. Estão tentando medidas paliativas até que se encontre uma definição”, confirmou o presidente em exercício da (</a:t>
            </a:r>
            <a:r>
              <a:rPr lang="pt-BR" sz="1200" dirty="0" err="1"/>
              <a:t>Univiva</a:t>
            </a:r>
            <a:r>
              <a:rPr lang="pt-BR" sz="1200" dirty="0"/>
              <a:t>)</a:t>
            </a:r>
          </a:p>
          <a:p>
            <a:endParaRPr lang="pt-BR" sz="1200" dirty="0"/>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5393" y="0"/>
            <a:ext cx="878712" cy="1450074"/>
          </a:xfrm>
          <a:prstGeom prst="rect">
            <a:avLst/>
          </a:prstGeom>
        </p:spPr>
      </p:pic>
    </p:spTree>
    <p:extLst>
      <p:ext uri="{BB962C8B-B14F-4D97-AF65-F5344CB8AC3E}">
        <p14:creationId xmlns:p14="http://schemas.microsoft.com/office/powerpoint/2010/main" val="67480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95536" y="497328"/>
            <a:ext cx="8352928" cy="1680138"/>
          </a:xfrm>
        </p:spPr>
        <p:txBody>
          <a:bodyPr/>
          <a:lstStyle/>
          <a:p>
            <a:r>
              <a:rPr lang="pt-BR" sz="3200" b="1" dirty="0"/>
              <a:t>Desembargadora do TJMG </a:t>
            </a:r>
            <a:r>
              <a:rPr lang="pt-BR" sz="3200" b="1" dirty="0" smtClean="0"/>
              <a:t/>
            </a:r>
            <a:br>
              <a:rPr lang="pt-BR" sz="3200" b="1" dirty="0" smtClean="0"/>
            </a:br>
            <a:r>
              <a:rPr lang="pt-BR" sz="3200" b="1" dirty="0" smtClean="0"/>
              <a:t>assegura </a:t>
            </a:r>
            <a:r>
              <a:rPr lang="pt-BR" sz="3200" b="1" dirty="0"/>
              <a:t>proibição de tráfego </a:t>
            </a:r>
            <a:r>
              <a:rPr lang="pt-BR" sz="3200" b="1" dirty="0" smtClean="0"/>
              <a:t/>
            </a:r>
            <a:br>
              <a:rPr lang="pt-BR" sz="3200" b="1" dirty="0" smtClean="0"/>
            </a:br>
            <a:r>
              <a:rPr lang="pt-BR" sz="3200" b="1" dirty="0" smtClean="0"/>
              <a:t>de </a:t>
            </a:r>
            <a:r>
              <a:rPr lang="pt-BR" sz="3200" b="1" dirty="0"/>
              <a:t>carretas de minério na MG-030 </a:t>
            </a:r>
            <a:br>
              <a:rPr lang="pt-BR" sz="3200" b="1" dirty="0"/>
            </a:br>
            <a:endParaRPr lang="pt-BR" sz="3200" dirty="0"/>
          </a:p>
        </p:txBody>
      </p:sp>
      <p:sp>
        <p:nvSpPr>
          <p:cNvPr id="3" name="Espaço Reservado para Conteúdo 2"/>
          <p:cNvSpPr>
            <a:spLocks noGrp="1"/>
          </p:cNvSpPr>
          <p:nvPr>
            <p:ph idx="1"/>
          </p:nvPr>
        </p:nvSpPr>
        <p:spPr>
          <a:xfrm>
            <a:off x="7064866" y="2420888"/>
            <a:ext cx="1971630" cy="4032448"/>
          </a:xfrm>
        </p:spPr>
        <p:txBody>
          <a:bodyPr>
            <a:normAutofit lnSpcReduction="10000"/>
          </a:bodyPr>
          <a:lstStyle/>
          <a:p>
            <a:pPr marL="0" indent="0">
              <a:buNone/>
            </a:pPr>
            <a:r>
              <a:rPr lang="pt-BR" sz="1300" dirty="0"/>
              <a:t>Em seu despacho a desembargadora Teresa Cristina da Cunha Peixoto afirma que “o já precário sistema viário da região limítrofe dos municípios de Nova Lima e Belo Horizonte, que não atende à demanda de veículos automotores que trafegam pela região, vem sendo agravado pelos caminhões da Mineração Phoenix, pois durante o período noturno, seus condutores trafegam em velocidade incompatível com a Rodovia MG-030”.</a:t>
            </a:r>
          </a:p>
          <a:p>
            <a:endParaRPr lang="pt-BR" sz="1200" dirty="0"/>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120" y="2708920"/>
            <a:ext cx="6752746" cy="3619500"/>
          </a:xfrm>
          <a:prstGeom prst="rect">
            <a:avLst/>
          </a:prstGeom>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2361" y="-6566"/>
            <a:ext cx="758016" cy="1250897"/>
          </a:xfrm>
          <a:prstGeom prst="rect">
            <a:avLst/>
          </a:prstGeom>
        </p:spPr>
      </p:pic>
    </p:spTree>
    <p:extLst>
      <p:ext uri="{BB962C8B-B14F-4D97-AF65-F5344CB8AC3E}">
        <p14:creationId xmlns:p14="http://schemas.microsoft.com/office/powerpoint/2010/main" val="213419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395536" y="1484785"/>
            <a:ext cx="8424936" cy="5112567"/>
          </a:xfrm>
        </p:spPr>
        <p:txBody>
          <a:bodyPr>
            <a:normAutofit/>
          </a:bodyPr>
          <a:lstStyle/>
          <a:p>
            <a:endParaRPr lang="pt-BR" sz="1200" dirty="0" smtClean="0"/>
          </a:p>
          <a:p>
            <a:r>
              <a:rPr lang="pt-BR" sz="1200" dirty="0" smtClean="0"/>
              <a:t>Moradores </a:t>
            </a:r>
            <a:r>
              <a:rPr lang="pt-BR" sz="1200" dirty="0"/>
              <a:t>de condomínios de Nova Lima e lideranças de comunidades de Rio Acima e Raposos reuniram-se mais uma vez para discutir o trânsito das carretas de minério na Rodovia MG-030. O objetivo foi dar ciência aos moradores sobre o Acórdão do Tribunal de Justiça de Minas Gerais (TJMG) que julgou o mérito da liminar impetrada pelo Ministério Público contra a Mineração Fênix, referente ao trajeto utilizado para transporte de minério de ferro, bem como definir quais as ações serão tomadas para que se cumpra o acordo e proibir de vez o transporte de carretas de minério pela rodovia MG-030. O recurso foi apresentado para o Tribunal de Justiça no final do ano passado e agora recebeu o diferimento para a liminar ser julgada.</a:t>
            </a:r>
          </a:p>
          <a:p>
            <a:r>
              <a:rPr lang="pt-BR" sz="1200" dirty="0"/>
              <a:t>Na ocasião, o presidente da </a:t>
            </a:r>
            <a:r>
              <a:rPr lang="pt-BR" sz="1200" dirty="0" err="1"/>
              <a:t>Univiva</a:t>
            </a:r>
            <a:r>
              <a:rPr lang="pt-BR" sz="1200" dirty="0"/>
              <a:t> e da Associação Geral do Vale dos Cristais (AGVC), Walmir Braga, explicou aos moradores que na decisão da desembargadora Teresa Cristina da Cunha Peixoto foi ressaltado que “a rodovia é via de trânsito com características urbanas, que não suporta tráfego de carretas de minério, vazias ou carregadas”. A desembargadora também destacou que o órgão responsável concedeu a autorização para a recuperação de área degradada com condicionantes, o que não foi cumprido pela empresa, que alterou de forma unilateral o trajeto anteriormente ajustado para o transporte de minério.</a:t>
            </a:r>
          </a:p>
          <a:p>
            <a:r>
              <a:rPr lang="pt-BR" sz="1200" b="1" dirty="0"/>
              <a:t>Fiscalização imediata</a:t>
            </a:r>
          </a:p>
          <a:p>
            <a:r>
              <a:rPr lang="pt-BR" sz="1200" dirty="0"/>
              <a:t>Os moradores que participarem da reunião definiram que o grupo exija das autoridades a fiscalização imediata do cumprimento da ordem judicial. As lideranças mobilizadas formaram, na ocasião, grupos de trabalho para as ações deliberadas com o apoio do Ministério Público de Minas no intuito de obrigar a Empresa de Mineração Pau Branco (</a:t>
            </a:r>
            <a:r>
              <a:rPr lang="pt-BR" sz="1200" dirty="0" err="1"/>
              <a:t>Empabra</a:t>
            </a:r>
            <a:r>
              <a:rPr lang="pt-BR" sz="1200" dirty="0"/>
              <a:t>) e a Fênix Mineração a cumprirem o acordo judicial de não usar a rodovia para o escoamento do minério da mina de </a:t>
            </a:r>
            <a:r>
              <a:rPr lang="pt-BR" sz="1200" dirty="0" err="1"/>
              <a:t>Corumi</a:t>
            </a:r>
            <a:r>
              <a:rPr lang="pt-BR" sz="1200" dirty="0"/>
              <a:t>, localizada em uma área ao lado da Serra do Curral, na altura do Bairro </a:t>
            </a:r>
            <a:r>
              <a:rPr lang="pt-BR" sz="1200" dirty="0" err="1"/>
              <a:t>Taquaril</a:t>
            </a:r>
            <a:r>
              <a:rPr lang="pt-BR" sz="1200" dirty="0"/>
              <a:t>, na Região Leste de Belo Horizonte.</a:t>
            </a:r>
          </a:p>
          <a:p>
            <a:endParaRPr lang="pt-BR" sz="1200" dirty="0"/>
          </a:p>
        </p:txBody>
      </p:sp>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8185" y="0"/>
            <a:ext cx="772926" cy="1275502"/>
          </a:xfrm>
          <a:prstGeom prst="rect">
            <a:avLst/>
          </a:prstGeom>
        </p:spPr>
      </p:pic>
      <p:sp>
        <p:nvSpPr>
          <p:cNvPr id="5" name="Retângulo 4"/>
          <p:cNvSpPr/>
          <p:nvPr/>
        </p:nvSpPr>
        <p:spPr>
          <a:xfrm>
            <a:off x="755576" y="572287"/>
            <a:ext cx="6965511" cy="1015663"/>
          </a:xfrm>
          <a:prstGeom prst="rect">
            <a:avLst/>
          </a:prstGeom>
        </p:spPr>
        <p:txBody>
          <a:bodyPr wrap="square">
            <a:spAutoFit/>
          </a:bodyPr>
          <a:lstStyle/>
          <a:p>
            <a:r>
              <a:rPr lang="pt-BR" sz="1200" dirty="0"/>
              <a:t>Em seu despacho a desembargadora Teresa Cristina da Cunha Peixoto afirma que “o já precário sistema viário da região limítrofe dos municípios de Nova Lima e Belo Horizonte, que não atende à demanda de veículos automotores que trafegam pela região, vem sendo agravado pelos caminhões da Mineração Phoenix, pois durante o período noturno, seus condutores trafegam em velocidade incompatível com a Rodovia MG-030”.</a:t>
            </a:r>
          </a:p>
        </p:txBody>
      </p:sp>
    </p:spTree>
    <p:extLst>
      <p:ext uri="{BB962C8B-B14F-4D97-AF65-F5344CB8AC3E}">
        <p14:creationId xmlns:p14="http://schemas.microsoft.com/office/powerpoint/2010/main" val="64637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395536" y="1209056"/>
            <a:ext cx="7560840" cy="5256584"/>
          </a:xfrm>
        </p:spPr>
        <p:txBody>
          <a:bodyPr>
            <a:normAutofit lnSpcReduction="10000"/>
          </a:bodyPr>
          <a:lstStyle/>
          <a:p>
            <a:r>
              <a:rPr lang="pt-BR" sz="1200" dirty="0"/>
              <a:t>Em seu voto a desembargadora Tereza Cristina da Cunha citou que “o já precário sistema viário da região limítrofe dos municípios de Nova Lima e Belo Horizonte, que não atende à demanda de veículos automotores que trafegam pela região, vem sendo agravado pelos caminhões da requerida Phoenix, pois durante o período noturno, seus condutores trafegam em velocidade incompatível com a Rodovia MG-030, o que é comprovado pelo relato de moradores e vídeos por estes postados”. E que não se pode ignorar “que se trata de um volume expressivo de tráfego (10 viagens por hora durante 26 dias por mês), acarretando o tráfego diário de 240 viagens”.</a:t>
            </a:r>
          </a:p>
          <a:p>
            <a:r>
              <a:rPr lang="pt-BR" sz="1200" dirty="0"/>
              <a:t>Ainda segundo o parecer da desembargadora, “aceitar a alteração unilateral do trajeto de transporte de finos de minério pela agravada contraria um quadro referencial que permitiu aos envolvidos no procedimento de licenciamento ambiental conhecer e avaliar a intensidade dos impactos negativos gerados pela atividade mineraria no sistema viário, de trânsito e transporte de sua área de influência”. Com o deferimento nesse Acórdão agora liminar será julgada.</a:t>
            </a:r>
          </a:p>
          <a:p>
            <a:r>
              <a:rPr lang="pt-BR" sz="1200" b="1" dirty="0"/>
              <a:t>Moradores fazem manifesto e prometem parar o trânsito</a:t>
            </a:r>
          </a:p>
          <a:p>
            <a:r>
              <a:rPr lang="pt-BR" sz="1200" dirty="0"/>
              <a:t>Durante a reunião, as lideranças comunitárias deliberaram pela entrega de um manifesto dos moradores aos órgãos públicos competentes – Ministério Público de Nova Lima, Ministério Público de Belo Horizonte, Prefeituras de Nova Lima e Raposos, à juíza da 1ª Vara Cível de Nova Lima e da 9ª Vara Cível de Belo Horizonte, além do DER e da Secretaria de Estado de Meio Ambiente (SEMAD) – a fim de entregarem o abaixo-assinado de cerca de 7 mil assinaturas, fruto de um trabalho do grupo junto aos condomínios além de uma ação realizada nesse sentidos pelos alunos do Colégio Santo Agostinho Vale dos Cristais.</a:t>
            </a:r>
          </a:p>
          <a:p>
            <a:r>
              <a:rPr lang="pt-BR" sz="1200" dirty="0"/>
              <a:t>Em outra deliberação acatada na ocasião por todos os presentes diz respeito à uma mobilização de moradores para promover uma paralisação do trânsito das carretas de minério na rodovia, através de uma grande manifestação com as comunidades envolvidas com data ainda a ser agendada. Os moradores ressaltaram na ocasião que as comunidades no entorno da rodovia, especialmente a do bairro José de Almeida, estão aterrorizadas com o trânsito de carretas e o risco diário para travessar a rodovia.</a:t>
            </a:r>
          </a:p>
          <a:p>
            <a:endParaRPr lang="pt-BR" sz="1200" dirty="0"/>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1"/>
            <a:ext cx="751713" cy="1240495"/>
          </a:xfrm>
          <a:prstGeom prst="rect">
            <a:avLst/>
          </a:prstGeom>
        </p:spPr>
      </p:pic>
    </p:spTree>
    <p:extLst>
      <p:ext uri="{BB962C8B-B14F-4D97-AF65-F5344CB8AC3E}">
        <p14:creationId xmlns:p14="http://schemas.microsoft.com/office/powerpoint/2010/main" val="10313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467544" y="548679"/>
            <a:ext cx="7632848" cy="6192689"/>
          </a:xfrm>
        </p:spPr>
        <p:txBody>
          <a:bodyPr>
            <a:normAutofit lnSpcReduction="10000"/>
          </a:bodyPr>
          <a:lstStyle/>
          <a:p>
            <a:r>
              <a:rPr lang="pt-BR" sz="1200" b="1" dirty="0"/>
              <a:t>LEMBRANDO O CASO</a:t>
            </a:r>
          </a:p>
          <a:p>
            <a:r>
              <a:rPr lang="pt-BR" sz="1200" dirty="0"/>
              <a:t>O itinerário proposto pela </a:t>
            </a:r>
            <a:r>
              <a:rPr lang="pt-BR" sz="1200" dirty="0" err="1"/>
              <a:t>Empabra</a:t>
            </a:r>
            <a:r>
              <a:rPr lang="pt-BR" sz="1200" dirty="0"/>
              <a:t> e pela Phoenix Mineração, foi acordado em 2011 </a:t>
            </a:r>
            <a:r>
              <a:rPr lang="pt-BR" sz="1200" dirty="0" smtClean="0"/>
              <a:t>pelo </a:t>
            </a:r>
            <a:r>
              <a:rPr lang="pt-BR" sz="1200" dirty="0"/>
              <a:t>órgão licenciador para o escoamento de minério da Minas </a:t>
            </a:r>
            <a:r>
              <a:rPr lang="pt-BR" sz="1200" dirty="0" err="1"/>
              <a:t>Corumi</a:t>
            </a:r>
            <a:r>
              <a:rPr lang="pt-BR" sz="1200" dirty="0"/>
              <a:t>, referente a um Programa de Recuperação de Área Degradada (PRAD). O trecho consignado no processo de licenciamento ambiental para as carretas de minério é a antiga estrada de ligação de BH a estrada de Nova Lima/Sabará, passando pelo bairro do </a:t>
            </a:r>
            <a:r>
              <a:rPr lang="pt-BR" sz="1200" dirty="0" err="1"/>
              <a:t>Gallo</a:t>
            </a:r>
            <a:r>
              <a:rPr lang="pt-BR" sz="1200" dirty="0"/>
              <a:t> e desse em direção até o entroncamento da BR 040, passando pela estrada do Rio de Peixe.</a:t>
            </a:r>
          </a:p>
          <a:p>
            <a:r>
              <a:rPr lang="pt-BR" sz="1200" dirty="0"/>
              <a:t>No entanto, o trajeto acordado foi alterado unilateralmente pelas empresas a partir de 2014, sem autorização, quando resolveram utilizar a MG-030 na direção a Belo Horizonte. Na ocasião a Promotora Andressa </a:t>
            </a:r>
            <a:r>
              <a:rPr lang="pt-BR" sz="1200" dirty="0" err="1"/>
              <a:t>Lanchotti</a:t>
            </a:r>
            <a:r>
              <a:rPr lang="pt-BR" sz="1200" dirty="0"/>
              <a:t> afirmou que “permitir essa alteração é fazer do licenciamento ambiental ‘letra-morta’, conferindo maior peso aos interesses econômicos das empresas e prejuízo ao meio ambiente, à segurança e à qualidade de vida”.</a:t>
            </a:r>
          </a:p>
          <a:p>
            <a:r>
              <a:rPr lang="pt-BR" sz="1200" dirty="0"/>
              <a:t>Em setembro do ano passado, por determinação da justiça, a </a:t>
            </a:r>
            <a:r>
              <a:rPr lang="pt-BR" sz="1200" dirty="0" err="1"/>
              <a:t>Empabra</a:t>
            </a:r>
            <a:r>
              <a:rPr lang="pt-BR" sz="1200" dirty="0"/>
              <a:t>, proprietária da Mina de </a:t>
            </a:r>
            <a:r>
              <a:rPr lang="pt-BR" sz="1200" dirty="0" err="1"/>
              <a:t>Corumi</a:t>
            </a:r>
            <a:r>
              <a:rPr lang="pt-BR" sz="1200" dirty="0"/>
              <a:t>, e a Phoenix Mineração e Comércio ficaram impedidas de utilizar a Rodovia MG-030, entre Nova Lima e Belo Horizonte, para o transporte de minério, e deveria cessar a utilização do trajeto imediatamente, sob pena de multa diária de R$ 10 mil. A medida foi solicitada pelo Ministério Público de Minas Gerais (MPMG) de Nova Lima, que apontou riscos às pessoas e prejuízos ambientais causados pelo trânsito de veículos carregados na rodovia.</a:t>
            </a:r>
          </a:p>
          <a:p>
            <a:r>
              <a:rPr lang="pt-BR" sz="1200" dirty="0"/>
              <a:t>Na época, a Promotoria de Justiça de Defesa do Meio Ambiente de Nova Lima lembrou que o tráfego desses caminhões cheios de minério no trecho entre Nova Lima e Belo Horizonte, até o BH Shopping, causam impactos ao meio ambiente e à mobilidade urbana, sendo preciso licença, autorização e estudo de impacto ambiental para atestar ou não a viabilidade do transporte da carga no percurso. Mesmo se feito apenas no período noturno, como proposto pela transportadora, os caminhões passaram descumprir o trajeto licenciado e o número de viagens passou a ser de certa de 240 carretas/dia e em velocidade incompatível com a rodovia.</a:t>
            </a:r>
          </a:p>
          <a:p>
            <a:r>
              <a:rPr lang="pt-BR" sz="1200" dirty="0"/>
              <a:t>Moradores chegaram a fazer um protesto exigindo uma fiscalização intensificada no trecho entre Nova Lima e Belo Horizonte a fim de punir motoristas que descumprissem a determinação judicial que proibiu o trânsito de carretas carregadas com o minério advindo da Mina </a:t>
            </a:r>
            <a:r>
              <a:rPr lang="pt-BR" sz="1200" dirty="0" err="1"/>
              <a:t>Corumi</a:t>
            </a:r>
            <a:r>
              <a:rPr lang="pt-BR" sz="1200" dirty="0"/>
              <a:t>. No entanto, as carretas continuam a trafegar não somente durante o dia, mas principalmente à noite em verdadeiros comboios pesados de carretas de minério pela rodovia, que já se tornou uma grande via urbana em razão da diversidade de ocupação adjacente à estrada.</a:t>
            </a:r>
          </a:p>
          <a:p>
            <a:endParaRPr lang="pt-BR" sz="1200" dirty="0"/>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1"/>
            <a:ext cx="753451" cy="1243363"/>
          </a:xfrm>
          <a:prstGeom prst="rect">
            <a:avLst/>
          </a:prstGeom>
        </p:spPr>
      </p:pic>
    </p:spTree>
    <p:extLst>
      <p:ext uri="{BB962C8B-B14F-4D97-AF65-F5344CB8AC3E}">
        <p14:creationId xmlns:p14="http://schemas.microsoft.com/office/powerpoint/2010/main" val="6359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251520" y="260648"/>
            <a:ext cx="7781235" cy="2952328"/>
          </a:xfrm>
        </p:spPr>
        <p:txBody>
          <a:bodyPr>
            <a:normAutofit/>
          </a:bodyPr>
          <a:lstStyle/>
          <a:p>
            <a:r>
              <a:rPr lang="pt-BR" sz="1200" dirty="0"/>
              <a:t>A decisão, divulgada em setembro, prevê multa diária de R$ 10 mil em caso de descumprimento da ordem. Na ocasião, a Justiça atendeu o pedido do Ministério Público de Minas Gerais, que entendeu que o tráfego dos veículos de carga causa impactos ao meio ambiente e à mobilidade urbana, sendo necessário estudo de impacto ambiental que comprove a viabilidade do transporte da carga no percurso.</a:t>
            </a:r>
          </a:p>
          <a:p>
            <a:r>
              <a:rPr lang="pt-BR" sz="1200" dirty="0"/>
              <a:t>Sabe-se também que a exploração de minério na mina de </a:t>
            </a:r>
            <a:r>
              <a:rPr lang="pt-BR" sz="1200" dirty="0" err="1"/>
              <a:t>Corumi</a:t>
            </a:r>
            <a:r>
              <a:rPr lang="pt-BR" sz="1200" dirty="0"/>
              <a:t> é de 5 milhões de </a:t>
            </a:r>
            <a:r>
              <a:rPr lang="pt-BR" sz="1200" dirty="0" smtClean="0"/>
              <a:t>toneladas</a:t>
            </a:r>
            <a:endParaRPr lang="pt-BR" sz="1200" b="1" dirty="0"/>
          </a:p>
          <a:p>
            <a:r>
              <a:rPr lang="pt-BR" sz="1200" u="sng" dirty="0">
                <a:hlinkClick r:id="rId3"/>
              </a:rPr>
              <a:t>25 de fevereiro</a:t>
            </a:r>
            <a:endParaRPr lang="pt-BR" sz="1200" dirty="0"/>
          </a:p>
          <a:p>
            <a:r>
              <a:rPr lang="pt-BR" sz="1200" dirty="0"/>
              <a:t>Boa noite politico de Raposos.</a:t>
            </a:r>
            <a:br>
              <a:rPr lang="pt-BR" sz="1200" dirty="0"/>
            </a:br>
            <a:r>
              <a:rPr lang="pt-BR" sz="1200" dirty="0"/>
              <a:t>Vamos mesmo acabar com esta parte da Historia da cidade?</a:t>
            </a:r>
            <a:br>
              <a:rPr lang="pt-BR" sz="1200" dirty="0"/>
            </a:br>
            <a:r>
              <a:rPr lang="pt-BR" sz="1200" dirty="0" err="1"/>
              <a:t>Voces</a:t>
            </a:r>
            <a:r>
              <a:rPr lang="pt-BR" sz="1200" dirty="0"/>
              <a:t> vão mesmo fazer isto?</a:t>
            </a:r>
            <a:br>
              <a:rPr lang="pt-BR" sz="1200" dirty="0"/>
            </a:br>
            <a:r>
              <a:rPr lang="pt-BR" sz="1200" dirty="0" err="1"/>
              <a:t>Nao</a:t>
            </a:r>
            <a:r>
              <a:rPr lang="pt-BR" sz="1200" dirty="0"/>
              <a:t> ha </a:t>
            </a:r>
            <a:r>
              <a:rPr lang="pt-BR" sz="1200" dirty="0" smtClean="0"/>
              <a:t>ações </a:t>
            </a:r>
            <a:r>
              <a:rPr lang="pt-BR" sz="1200" dirty="0"/>
              <a:t>na saúde e educação que são prioritárias?</a:t>
            </a:r>
            <a:br>
              <a:rPr lang="pt-BR" sz="1200" dirty="0"/>
            </a:br>
            <a:r>
              <a:rPr lang="pt-BR" sz="1200" dirty="0" err="1"/>
              <a:t>Nao</a:t>
            </a:r>
            <a:r>
              <a:rPr lang="pt-BR" sz="1200" dirty="0"/>
              <a:t> há outros serviços e obras prioritárias?...</a:t>
            </a:r>
          </a:p>
          <a:p>
            <a:endParaRPr lang="pt-BR" sz="1200" dirty="0"/>
          </a:p>
        </p:txBody>
      </p:sp>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3140968"/>
            <a:ext cx="2520280" cy="3347091"/>
          </a:xfrm>
          <a:prstGeom prst="rect">
            <a:avLst/>
          </a:prstGeom>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6205" y="3099227"/>
            <a:ext cx="2541624" cy="3388832"/>
          </a:xfrm>
          <a:prstGeom prst="rect">
            <a:avLst/>
          </a:prstGeom>
        </p:spPr>
      </p:pic>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42562" y="2211303"/>
            <a:ext cx="3121926" cy="2657857"/>
          </a:xfrm>
          <a:prstGeom prst="rect">
            <a:avLst/>
          </a:prstGeom>
        </p:spPr>
      </p:pic>
      <p:sp>
        <p:nvSpPr>
          <p:cNvPr id="7" name="Retângulo 6"/>
          <p:cNvSpPr/>
          <p:nvPr/>
        </p:nvSpPr>
        <p:spPr>
          <a:xfrm>
            <a:off x="5747341" y="5030898"/>
            <a:ext cx="3312368" cy="1566454"/>
          </a:xfrm>
          <a:prstGeom prst="rect">
            <a:avLst/>
          </a:prstGeom>
        </p:spPr>
        <p:txBody>
          <a:bodyPr wrap="square">
            <a:spAutoFit/>
          </a:bodyPr>
          <a:lstStyle/>
          <a:p>
            <a:pPr>
              <a:lnSpc>
                <a:spcPct val="115000"/>
              </a:lnSpc>
              <a:spcAft>
                <a:spcPts val="1000"/>
              </a:spcAft>
            </a:pPr>
            <a:r>
              <a:rPr lang="pt-BR" sz="1200" dirty="0">
                <a:latin typeface="Calibri" panose="020F0502020204030204" pitchFamily="34" charset="0"/>
                <a:ea typeface="Calibri" panose="020F0502020204030204" pitchFamily="34" charset="0"/>
                <a:cs typeface="Times New Roman" panose="02020603050405020304" pitchFamily="18" charset="0"/>
              </a:rPr>
              <a:t>Com tempo recorde a Prefeitura Municipal de Raposos retirou todos os trilhos da Estação que pertence ao Complexo Ferroviário tombado pelo Patrimônio, impedindo assim, com esta agilidade, qualquer tentativa de embargo. Também impede com esta intervenção o Projeto de colocar exposta uma Maria Fumaça doada pelo DENIT.</a:t>
            </a:r>
            <a:endParaRPr lang="pt-BR"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04763" y="3078"/>
            <a:ext cx="679705" cy="1121666"/>
          </a:xfrm>
          <a:prstGeom prst="rect">
            <a:avLst/>
          </a:prstGeom>
        </p:spPr>
      </p:pic>
    </p:spTree>
    <p:extLst>
      <p:ext uri="{BB962C8B-B14F-4D97-AF65-F5344CB8AC3E}">
        <p14:creationId xmlns:p14="http://schemas.microsoft.com/office/powerpoint/2010/main" val="361345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484710" y="332656"/>
            <a:ext cx="7055380" cy="744034"/>
          </a:xfrm>
        </p:spPr>
        <p:txBody>
          <a:bodyPr/>
          <a:lstStyle/>
          <a:p>
            <a:pPr lvl="0" fontAlgn="base"/>
            <a:r>
              <a:rPr lang="pt-BR" sz="2400" b="1" dirty="0">
                <a:solidFill>
                  <a:srgbClr val="FFFF00"/>
                </a:solidFill>
              </a:rPr>
              <a:t>ASSEMBLEIA LEGISLATIVA DE MINAS GERAIS</a:t>
            </a:r>
            <a:r>
              <a:rPr lang="pt-BR" sz="2400" dirty="0">
                <a:solidFill>
                  <a:srgbClr val="FFFF00"/>
                </a:solidFill>
              </a:rPr>
              <a:t/>
            </a:r>
            <a:br>
              <a:rPr lang="pt-BR" sz="2400" dirty="0">
                <a:solidFill>
                  <a:srgbClr val="FFFF00"/>
                </a:solidFill>
              </a:rPr>
            </a:br>
            <a:r>
              <a:rPr lang="pt-BR" sz="2400" b="1" dirty="0">
                <a:solidFill>
                  <a:srgbClr val="FFFF00"/>
                </a:solidFill>
              </a:rPr>
              <a:t>COMISSÃO DE DIREITOS HUMANOS</a:t>
            </a:r>
            <a:endParaRPr lang="pt-BR" sz="2400" dirty="0">
              <a:solidFill>
                <a:srgbClr val="FFFF00"/>
              </a:solidFill>
            </a:endParaRPr>
          </a:p>
        </p:txBody>
      </p:sp>
      <p:sp>
        <p:nvSpPr>
          <p:cNvPr id="4" name="Retângulo 3"/>
          <p:cNvSpPr/>
          <p:nvPr/>
        </p:nvSpPr>
        <p:spPr>
          <a:xfrm>
            <a:off x="519814" y="1340768"/>
            <a:ext cx="7020276" cy="369332"/>
          </a:xfrm>
          <a:prstGeom prst="rect">
            <a:avLst/>
          </a:prstGeom>
        </p:spPr>
        <p:txBody>
          <a:bodyPr wrap="square">
            <a:spAutoFit/>
          </a:bodyPr>
          <a:lstStyle/>
          <a:p>
            <a:r>
              <a:rPr lang="pt-BR" b="1" dirty="0">
                <a:latin typeface="Trebuchet MS" panose="020B0603020202020204" pitchFamily="34" charset="0"/>
                <a:ea typeface="Times New Roman" panose="02020603050405020304" pitchFamily="18" charset="0"/>
                <a:cs typeface="Times New Roman" panose="02020603050405020304" pitchFamily="18" charset="0"/>
              </a:rPr>
              <a:t>Comissão de Direitos Humanos - 7ª Ordinária de </a:t>
            </a:r>
            <a:r>
              <a:rPr lang="pt-BR" b="1" dirty="0" smtClean="0">
                <a:latin typeface="Trebuchet MS" panose="020B0603020202020204" pitchFamily="34" charset="0"/>
                <a:ea typeface="Times New Roman" panose="02020603050405020304" pitchFamily="18" charset="0"/>
                <a:cs typeface="Times New Roman" panose="02020603050405020304" pitchFamily="18" charset="0"/>
              </a:rPr>
              <a:t>27/04/2016</a:t>
            </a:r>
            <a:endParaRPr lang="pt-BR" b="1" dirty="0"/>
          </a:p>
        </p:txBody>
      </p:sp>
      <p:sp>
        <p:nvSpPr>
          <p:cNvPr id="5" name="Retângulo 4"/>
          <p:cNvSpPr/>
          <p:nvPr/>
        </p:nvSpPr>
        <p:spPr>
          <a:xfrm>
            <a:off x="519814" y="1720840"/>
            <a:ext cx="8300658" cy="1077218"/>
          </a:xfrm>
          <a:prstGeom prst="rect">
            <a:avLst/>
          </a:prstGeom>
        </p:spPr>
        <p:txBody>
          <a:bodyPr wrap="square">
            <a:spAutoFit/>
          </a:bodyPr>
          <a:lstStyle/>
          <a:p>
            <a:pPr>
              <a:spcAft>
                <a:spcPts val="0"/>
              </a:spcAft>
            </a:pPr>
            <a:r>
              <a:rPr lang="pt-BR" sz="1600" u="sng"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rPr>
              <a:t>Atividade Parlamentar </a:t>
            </a:r>
            <a:r>
              <a:rPr lang="pt-BR" sz="1600" u="sng" dirty="0" smtClean="0">
                <a:solidFill>
                  <a:srgbClr val="FFFFFF"/>
                </a:solidFill>
                <a:latin typeface="Trebuchet MS" panose="020B0603020202020204" pitchFamily="34" charset="0"/>
                <a:ea typeface="Times New Roman" panose="02020603050405020304" pitchFamily="18" charset="0"/>
                <a:cs typeface="Times New Roman" panose="02020603050405020304" pitchFamily="18" charset="0"/>
              </a:rPr>
              <a:t>:</a:t>
            </a:r>
          </a:p>
          <a:p>
            <a:pPr>
              <a:spcAft>
                <a:spcPts val="0"/>
              </a:spcAft>
            </a:pPr>
            <a:endParaRPr lang="pt-BR"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pt-BR" sz="1600" b="1" kern="1800" cap="all" dirty="0">
                <a:solidFill>
                  <a:srgbClr val="FFFF00"/>
                </a:solidFill>
                <a:latin typeface="Trebuchet MS" panose="020B0603020202020204" pitchFamily="34" charset="0"/>
                <a:ea typeface="Times New Roman" panose="02020603050405020304" pitchFamily="18" charset="0"/>
                <a:cs typeface="Times New Roman" panose="02020603050405020304" pitchFamily="18" charset="0"/>
              </a:rPr>
              <a:t>COMISSÕES</a:t>
            </a:r>
            <a:endParaRPr lang="pt-BR" sz="1600" b="1"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pt-BR" sz="1600" cap="all" dirty="0">
                <a:latin typeface="Trebuchet MS" panose="020B0603020202020204" pitchFamily="34" charset="0"/>
                <a:ea typeface="Times New Roman" panose="02020603050405020304" pitchFamily="18" charset="0"/>
                <a:cs typeface="Times New Roman" panose="02020603050405020304" pitchFamily="18" charset="0"/>
              </a:rPr>
              <a:t>COMISSÃO </a:t>
            </a:r>
            <a:r>
              <a:rPr lang="pt-BR" sz="1600" cap="all" dirty="0" smtClean="0">
                <a:latin typeface="Trebuchet MS" panose="020B0603020202020204" pitchFamily="34" charset="0"/>
                <a:ea typeface="Times New Roman" panose="02020603050405020304" pitchFamily="18" charset="0"/>
                <a:cs typeface="Times New Roman" panose="02020603050405020304" pitchFamily="18" charset="0"/>
              </a:rPr>
              <a:t>PERMANENTE</a:t>
            </a:r>
            <a:r>
              <a:rPr lang="pt-BR" sz="1600" dirty="0" smtClean="0">
                <a:latin typeface="Calibri" panose="020F0502020204030204" pitchFamily="34" charset="0"/>
                <a:ea typeface="Times New Roman" panose="02020603050405020304" pitchFamily="18" charset="0"/>
                <a:cs typeface="Times New Roman" panose="02020603050405020304" pitchFamily="18" charset="0"/>
              </a:rPr>
              <a:t> - </a:t>
            </a:r>
            <a:r>
              <a:rPr lang="pt-BR" sz="1600" b="1" cap="all" dirty="0" smtClean="0">
                <a:latin typeface="Trebuchet MS" panose="020B0603020202020204" pitchFamily="34" charset="0"/>
                <a:ea typeface="Times New Roman" panose="02020603050405020304" pitchFamily="18" charset="0"/>
                <a:cs typeface="Times New Roman" panose="02020603050405020304" pitchFamily="18" charset="0"/>
              </a:rPr>
              <a:t>COMISSÃO </a:t>
            </a:r>
            <a:r>
              <a:rPr lang="pt-BR" sz="1600" b="1" cap="all" dirty="0">
                <a:latin typeface="Trebuchet MS" panose="020B0603020202020204" pitchFamily="34" charset="0"/>
                <a:ea typeface="Times New Roman" panose="02020603050405020304" pitchFamily="18" charset="0"/>
                <a:cs typeface="Times New Roman" panose="02020603050405020304" pitchFamily="18" charset="0"/>
              </a:rPr>
              <a:t>DE DIREITOS </a:t>
            </a:r>
            <a:r>
              <a:rPr lang="pt-BR" sz="1600" b="1" cap="all" dirty="0" smtClean="0">
                <a:latin typeface="Trebuchet MS" panose="020B0603020202020204" pitchFamily="34" charset="0"/>
                <a:ea typeface="Times New Roman" panose="02020603050405020304" pitchFamily="18" charset="0"/>
                <a:cs typeface="Times New Roman" panose="02020603050405020304" pitchFamily="18" charset="0"/>
              </a:rPr>
              <a:t>HUMANOS</a:t>
            </a:r>
            <a:r>
              <a:rPr lang="pt-BR" sz="1600" dirty="0" smtClean="0">
                <a:latin typeface="Calibri" panose="020F0502020204030204" pitchFamily="34" charset="0"/>
                <a:ea typeface="Times New Roman" panose="02020603050405020304" pitchFamily="18" charset="0"/>
                <a:cs typeface="Times New Roman" panose="02020603050405020304" pitchFamily="18" charset="0"/>
              </a:rPr>
              <a:t> </a:t>
            </a:r>
            <a:r>
              <a:rPr lang="pt-BR" sz="1600" dirty="0" smtClean="0">
                <a:solidFill>
                  <a:schemeClr val="accent3">
                    <a:lumMod val="60000"/>
                    <a:lumOff val="4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pt-BR" sz="1600" u="sng" dirty="0" smtClean="0">
                <a:solidFill>
                  <a:schemeClr val="accent3"/>
                </a:solidFill>
                <a:latin typeface="Trebuchet MS" panose="020B0603020202020204" pitchFamily="34" charset="0"/>
                <a:ea typeface="Times New Roman" panose="02020603050405020304" pitchFamily="18" charset="0"/>
                <a:cs typeface="Times New Roman" panose="02020603050405020304" pitchFamily="18" charset="0"/>
                <a:hlinkClick r:id="rId3"/>
              </a:rPr>
              <a:t>Fale </a:t>
            </a:r>
            <a:r>
              <a:rPr lang="pt-BR" sz="1600" u="sng" dirty="0">
                <a:solidFill>
                  <a:schemeClr val="accent3"/>
                </a:solidFill>
                <a:latin typeface="Trebuchet MS" panose="020B0603020202020204" pitchFamily="34" charset="0"/>
                <a:ea typeface="Times New Roman" panose="02020603050405020304" pitchFamily="18" charset="0"/>
                <a:cs typeface="Times New Roman" panose="02020603050405020304" pitchFamily="18" charset="0"/>
                <a:hlinkClick r:id="rId3"/>
              </a:rPr>
              <a:t>com a Comissão</a:t>
            </a:r>
            <a:endParaRPr lang="pt-BR" sz="1600"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tângulo 5"/>
          <p:cNvSpPr/>
          <p:nvPr/>
        </p:nvSpPr>
        <p:spPr>
          <a:xfrm>
            <a:off x="519814" y="2924944"/>
            <a:ext cx="7560840" cy="954107"/>
          </a:xfrm>
          <a:prstGeom prst="rect">
            <a:avLst/>
          </a:prstGeom>
        </p:spPr>
        <p:txBody>
          <a:bodyPr wrap="square">
            <a:spAutoFit/>
          </a:bodyPr>
          <a:lstStyle/>
          <a:p>
            <a:pPr marL="342900" lvl="0" indent="-342900" fontAlgn="ctr">
              <a:spcAft>
                <a:spcPts val="0"/>
              </a:spcAft>
              <a:buSzPts val="1000"/>
              <a:buFont typeface="Symbol" panose="05050102010706020507" pitchFamily="18" charset="2"/>
              <a:buChar char=""/>
              <a:tabLst>
                <a:tab pos="457200" algn="l"/>
              </a:tabLst>
            </a:pPr>
            <a:r>
              <a:rPr lang="pt-BR" sz="2800" b="1" u="sng" cap="all" dirty="0">
                <a:latin typeface="inherit"/>
                <a:ea typeface="Times New Roman" panose="02020603050405020304" pitchFamily="18" charset="0"/>
                <a:cs typeface="Times New Roman" panose="02020603050405020304" pitchFamily="18" charset="0"/>
                <a:hlinkClick r:id="rId4" tooltip="Pauta"/>
              </a:rPr>
              <a:t>PAUTA DA </a:t>
            </a:r>
            <a:r>
              <a:rPr lang="pt-BR" sz="2800" b="1" u="sng" cap="all" dirty="0" smtClean="0">
                <a:latin typeface="inherit"/>
                <a:ea typeface="Times New Roman" panose="02020603050405020304" pitchFamily="18" charset="0"/>
                <a:cs typeface="Times New Roman" panose="02020603050405020304" pitchFamily="18" charset="0"/>
                <a:hlinkClick r:id="rId4" tooltip="Pauta"/>
              </a:rPr>
              <a:t>REUNIÃO</a:t>
            </a:r>
            <a:endParaRPr lang="pt-BR" sz="2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pt-BR" sz="1400" b="1" cap="all" dirty="0">
                <a:latin typeface="Trebuchet MS" panose="020B0603020202020204" pitchFamily="34" charset="0"/>
                <a:ea typeface="Times New Roman" panose="02020603050405020304" pitchFamily="18" charset="0"/>
                <a:cs typeface="Times New Roman" panose="02020603050405020304" pitchFamily="18" charset="0"/>
              </a:rPr>
              <a:t>PAUTA DA 7ª REUNIÃO ORDINÁRIA - AUDIÊNCIA PÚBLICA</a:t>
            </a:r>
            <a:endParaRPr lang="pt-BR" sz="1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pt-BR" sz="1400" b="1" dirty="0">
                <a:latin typeface="Trebuchet MS" panose="020B0603020202020204" pitchFamily="34" charset="0"/>
                <a:ea typeface="Times New Roman" panose="02020603050405020304" pitchFamily="18" charset="0"/>
                <a:cs typeface="Times New Roman" panose="02020603050405020304" pitchFamily="18" charset="0"/>
              </a:rPr>
              <a:t>Quarta-feira 27 Abril 2016, </a:t>
            </a:r>
            <a:r>
              <a:rPr lang="pt-BR" sz="1400" b="1" dirty="0" smtClean="0">
                <a:latin typeface="Trebuchet MS" panose="020B0603020202020204" pitchFamily="34" charset="0"/>
                <a:ea typeface="Times New Roman" panose="02020603050405020304" pitchFamily="18" charset="0"/>
                <a:cs typeface="Times New Roman" panose="02020603050405020304" pitchFamily="18" charset="0"/>
              </a:rPr>
              <a:t>09:00</a:t>
            </a:r>
            <a:r>
              <a:rPr lang="pt-BR" sz="1400" dirty="0" smtClean="0">
                <a:latin typeface="Calibri" panose="020F0502020204030204" pitchFamily="34" charset="0"/>
                <a:ea typeface="Times New Roman" panose="02020603050405020304" pitchFamily="18" charset="0"/>
                <a:cs typeface="Times New Roman" panose="02020603050405020304" pitchFamily="18" charset="0"/>
              </a:rPr>
              <a:t> - </a:t>
            </a:r>
            <a:r>
              <a:rPr lang="pt-BR" sz="1400" b="1" dirty="0" smtClean="0">
                <a:latin typeface="Trebuchet MS" panose="020B0603020202020204" pitchFamily="34" charset="0"/>
                <a:ea typeface="Times New Roman" panose="02020603050405020304" pitchFamily="18" charset="0"/>
                <a:cs typeface="Times New Roman" panose="02020603050405020304" pitchFamily="18" charset="0"/>
              </a:rPr>
              <a:t>Local</a:t>
            </a:r>
            <a:r>
              <a:rPr lang="pt-BR" sz="1400" b="1" dirty="0">
                <a:latin typeface="Trebuchet MS" panose="020B0603020202020204" pitchFamily="34" charset="0"/>
                <a:ea typeface="Times New Roman" panose="02020603050405020304" pitchFamily="18" charset="0"/>
                <a:cs typeface="Times New Roman" panose="02020603050405020304" pitchFamily="18" charset="0"/>
              </a:rPr>
              <a:t>: Auditório (</a:t>
            </a:r>
            <a:r>
              <a:rPr lang="pt-BR" sz="1400" b="1" dirty="0" err="1">
                <a:latin typeface="Trebuchet MS" panose="020B0603020202020204" pitchFamily="34" charset="0"/>
                <a:ea typeface="Times New Roman" panose="02020603050405020304" pitchFamily="18" charset="0"/>
                <a:cs typeface="Times New Roman" panose="02020603050405020304" pitchFamily="18" charset="0"/>
              </a:rPr>
              <a:t>Tel</a:t>
            </a:r>
            <a:r>
              <a:rPr lang="pt-BR" sz="1400" b="1" dirty="0">
                <a:latin typeface="Trebuchet MS" panose="020B0603020202020204" pitchFamily="34" charset="0"/>
                <a:ea typeface="Times New Roman" panose="02020603050405020304" pitchFamily="18" charset="0"/>
                <a:cs typeface="Times New Roman" panose="02020603050405020304" pitchFamily="18" charset="0"/>
              </a:rPr>
              <a:t>: 21087657)</a:t>
            </a:r>
            <a:endParaRPr lang="pt-BR"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m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0165" y="4149080"/>
            <a:ext cx="8286227" cy="2251320"/>
          </a:xfrm>
          <a:prstGeom prst="rect">
            <a:avLst/>
          </a:prstGeom>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2339" y="-1"/>
            <a:ext cx="726085" cy="1198203"/>
          </a:xfrm>
          <a:prstGeom prst="rect">
            <a:avLst/>
          </a:prstGeom>
        </p:spPr>
      </p:pic>
    </p:spTree>
    <p:extLst>
      <p:ext uri="{BB962C8B-B14F-4D97-AF65-F5344CB8AC3E}">
        <p14:creationId xmlns:p14="http://schemas.microsoft.com/office/powerpoint/2010/main" val="2700781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484710" y="452718"/>
            <a:ext cx="7055380" cy="888050"/>
          </a:xfrm>
        </p:spPr>
        <p:txBody>
          <a:bodyPr/>
          <a:lstStyle/>
          <a:p>
            <a:r>
              <a:rPr lang="pt-BR" sz="2400" b="1" dirty="0" smtClean="0"/>
              <a:t>RECEBIMENTO</a:t>
            </a:r>
            <a:r>
              <a:rPr lang="pt-BR" sz="2400" b="1" dirty="0"/>
              <a:t>, DISCUSSÃO E VOTAÇÃO DE PROPOSIÇÕES DA COMISSÃO.</a:t>
            </a:r>
            <a:endParaRPr lang="pt-BR" sz="2400" dirty="0"/>
          </a:p>
        </p:txBody>
      </p:sp>
      <p:sp>
        <p:nvSpPr>
          <p:cNvPr id="3" name="Espaço Reservado para Conteúdo 2"/>
          <p:cNvSpPr>
            <a:spLocks noGrp="1"/>
          </p:cNvSpPr>
          <p:nvPr>
            <p:ph idx="1"/>
          </p:nvPr>
        </p:nvSpPr>
        <p:spPr>
          <a:xfrm>
            <a:off x="251520" y="1340768"/>
            <a:ext cx="8568952" cy="5256583"/>
          </a:xfrm>
        </p:spPr>
        <p:txBody>
          <a:bodyPr>
            <a:normAutofit/>
          </a:bodyPr>
          <a:lstStyle/>
          <a:p>
            <a:r>
              <a:rPr lang="pt-BR" sz="1200" cap="all" dirty="0"/>
              <a:t>3ª PARTE</a:t>
            </a:r>
            <a:endParaRPr lang="pt-BR" sz="1200" dirty="0"/>
          </a:p>
          <a:p>
            <a:r>
              <a:rPr lang="pt-BR" sz="1200" dirty="0"/>
              <a:t>1ª FASE: AUDIÊNCIA PÚBLICA</a:t>
            </a:r>
          </a:p>
          <a:p>
            <a:r>
              <a:rPr lang="pt-BR" sz="1200" dirty="0"/>
              <a:t>Finalidade da audiência: Debater denúncia apresentada pelo Sr. Jurandir </a:t>
            </a:r>
            <a:r>
              <a:rPr lang="pt-BR" sz="1200" dirty="0" err="1"/>
              <a:t>Persichinni</a:t>
            </a:r>
            <a:r>
              <a:rPr lang="pt-BR" sz="1200" dirty="0"/>
              <a:t> Cunha no debate público "Águas de Minas: Revitalização e Gestão dos Rios de Minas", cujo teor envolve intimidação, inclusive contra seu patrimônio e sua vida, por defender o meio ambiente e o patrimônio histórico de trecho íntegro da Estrada Real, entre Rio Acima e Itabirito.</a:t>
            </a:r>
          </a:p>
          <a:p>
            <a:r>
              <a:rPr lang="pt-BR" sz="1200" dirty="0"/>
              <a:t>Requerimento: Requerimento de Comissão 5.415, de 2016</a:t>
            </a:r>
          </a:p>
          <a:p>
            <a:r>
              <a:rPr lang="pt-BR" sz="1200" dirty="0"/>
              <a:t>Autor do(s) requerimento(s):</a:t>
            </a:r>
            <a:br>
              <a:rPr lang="pt-BR" sz="1200" dirty="0"/>
            </a:br>
            <a:r>
              <a:rPr lang="pt-BR" sz="1200" dirty="0"/>
              <a:t>Dep. Iran Barbosa</a:t>
            </a:r>
          </a:p>
          <a:p>
            <a:r>
              <a:rPr lang="pt-BR" sz="1200" dirty="0"/>
              <a:t>Convidados:</a:t>
            </a:r>
            <a:br>
              <a:rPr lang="pt-BR" sz="1200" dirty="0"/>
            </a:br>
            <a:r>
              <a:rPr lang="pt-BR" sz="1200" dirty="0"/>
              <a:t>Sávio de Souza Cruz, secretário de Estado de Meio Ambiente e Desenvolvimento Sustentável;</a:t>
            </a:r>
            <a:br>
              <a:rPr lang="pt-BR" sz="1200" dirty="0"/>
            </a:br>
            <a:r>
              <a:rPr lang="pt-BR" sz="1200" dirty="0"/>
              <a:t>Cel. PM Marco Antônio Badaró Bianchini, Comandante-Geral PMMG;</a:t>
            </a:r>
            <a:br>
              <a:rPr lang="pt-BR" sz="1200" dirty="0"/>
            </a:br>
            <a:r>
              <a:rPr lang="pt-BR" sz="1200" dirty="0"/>
              <a:t>Andressa de Oliveira </a:t>
            </a:r>
            <a:r>
              <a:rPr lang="pt-BR" sz="1200" dirty="0" err="1"/>
              <a:t>Anchotti</a:t>
            </a:r>
            <a:r>
              <a:rPr lang="pt-BR" sz="1200" dirty="0"/>
              <a:t>, Promotora de Justiça da Comarca de Nova Lima;</a:t>
            </a:r>
            <a:br>
              <a:rPr lang="pt-BR" sz="1200" dirty="0"/>
            </a:br>
            <a:r>
              <a:rPr lang="pt-BR" sz="1200" dirty="0" err="1"/>
              <a:t>Elva</a:t>
            </a:r>
            <a:r>
              <a:rPr lang="pt-BR" sz="1200" dirty="0"/>
              <a:t> </a:t>
            </a:r>
            <a:r>
              <a:rPr lang="pt-BR" sz="1200" dirty="0" err="1"/>
              <a:t>Cantero</a:t>
            </a:r>
            <a:r>
              <a:rPr lang="pt-BR" sz="1200" dirty="0"/>
              <a:t>, Promotora de Justiça da Comarca de Nova Lima;</a:t>
            </a:r>
            <a:br>
              <a:rPr lang="pt-BR" sz="1200" dirty="0"/>
            </a:br>
            <a:r>
              <a:rPr lang="pt-BR" sz="1200" dirty="0"/>
              <a:t>Fernando Marins Pinheiro, delegado de Polícia Civil, representando Valéria </a:t>
            </a:r>
            <a:r>
              <a:rPr lang="pt-BR" sz="1200" dirty="0" err="1"/>
              <a:t>Decat</a:t>
            </a:r>
            <a:r>
              <a:rPr lang="pt-BR" sz="1200" dirty="0"/>
              <a:t> de Moura Resende, delegada Regional de Polícia Civil de Nova Lima - CONFIRMADO;</a:t>
            </a:r>
            <a:br>
              <a:rPr lang="pt-BR" sz="1200" dirty="0"/>
            </a:br>
            <a:r>
              <a:rPr lang="pt-BR" sz="1200" dirty="0"/>
              <a:t>Marcus Vinícius </a:t>
            </a:r>
            <a:r>
              <a:rPr lang="pt-BR" sz="1200" dirty="0" err="1"/>
              <a:t>Polignano</a:t>
            </a:r>
            <a:r>
              <a:rPr lang="pt-BR" sz="1200" dirty="0"/>
              <a:t>, coordenador-geral e diretor do Projeto Manuelzão e presidente do Comitê de Bacia Hidrográfica do Rio das Velhas - CONFIRMADO;</a:t>
            </a:r>
            <a:br>
              <a:rPr lang="pt-BR" sz="1200" dirty="0"/>
            </a:br>
            <a:r>
              <a:rPr lang="pt-BR" sz="1200" dirty="0"/>
              <a:t>Apolo Heringer Lisboa, idealizador do Projeto Manuelzão e professor da Faculdade de Medicina da Universidade Federal de Minas Gerais - CONFIRMADO;</a:t>
            </a:r>
            <a:br>
              <a:rPr lang="pt-BR" sz="1200" dirty="0"/>
            </a:br>
            <a:r>
              <a:rPr lang="pt-BR" sz="1200" dirty="0"/>
              <a:t>Jurandir </a:t>
            </a:r>
            <a:r>
              <a:rPr lang="pt-BR" sz="1200" dirty="0" err="1"/>
              <a:t>Persichinni</a:t>
            </a:r>
            <a:r>
              <a:rPr lang="pt-BR" sz="1200" dirty="0"/>
              <a:t> Cunha, vítima - CONFIRMADO</a:t>
            </a:r>
            <a:r>
              <a:rPr lang="pt-BR" sz="1200" dirty="0" smtClean="0"/>
              <a:t>.</a:t>
            </a:r>
          </a:p>
        </p:txBody>
      </p:sp>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44228" y="6136"/>
            <a:ext cx="808757" cy="1334631"/>
          </a:xfrm>
          <a:prstGeom prst="rect">
            <a:avLst/>
          </a:prstGeom>
        </p:spPr>
      </p:pic>
    </p:spTree>
    <p:extLst>
      <p:ext uri="{BB962C8B-B14F-4D97-AF65-F5344CB8AC3E}">
        <p14:creationId xmlns:p14="http://schemas.microsoft.com/office/powerpoint/2010/main" val="38871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49324" y="476672"/>
            <a:ext cx="7055380" cy="1008112"/>
          </a:xfrm>
        </p:spPr>
        <p:txBody>
          <a:bodyPr/>
          <a:lstStyle/>
          <a:p>
            <a:r>
              <a:rPr lang="pt-BR" sz="3200" b="1" dirty="0"/>
              <a:t>Direitos Humanos quer apuração de crimes contra ambientalista</a:t>
            </a:r>
            <a:r>
              <a:rPr lang="pt-BR" sz="2400" b="1" dirty="0"/>
              <a:t/>
            </a:r>
            <a:br>
              <a:rPr lang="pt-BR" sz="2400" b="1" dirty="0"/>
            </a:br>
            <a:endParaRPr lang="pt-BR" sz="2400" dirty="0"/>
          </a:p>
        </p:txBody>
      </p:sp>
      <p:sp>
        <p:nvSpPr>
          <p:cNvPr id="3" name="Espaço Reservado para Conteúdo 2"/>
          <p:cNvSpPr>
            <a:spLocks noGrp="1"/>
          </p:cNvSpPr>
          <p:nvPr>
            <p:ph idx="1"/>
          </p:nvPr>
        </p:nvSpPr>
        <p:spPr>
          <a:xfrm>
            <a:off x="323528" y="980728"/>
            <a:ext cx="8424936" cy="5688631"/>
          </a:xfrm>
        </p:spPr>
        <p:txBody>
          <a:bodyPr>
            <a:noAutofit/>
          </a:bodyPr>
          <a:lstStyle/>
          <a:p>
            <a:pPr algn="r"/>
            <a:endParaRPr lang="pt-BR" sz="1000" dirty="0" smtClean="0"/>
          </a:p>
          <a:p>
            <a:pPr algn="r"/>
            <a:endParaRPr lang="pt-BR" sz="1000" dirty="0"/>
          </a:p>
          <a:p>
            <a:pPr algn="r"/>
            <a:r>
              <a:rPr lang="pt-BR" sz="1000" dirty="0" smtClean="0"/>
              <a:t>Por </a:t>
            </a:r>
            <a:r>
              <a:rPr lang="pt-BR" sz="1000" dirty="0"/>
              <a:t>Ilson Lima</a:t>
            </a:r>
          </a:p>
          <a:p>
            <a:pPr marL="0" indent="0">
              <a:buNone/>
            </a:pPr>
            <a:r>
              <a:rPr lang="pt-BR" sz="1200" dirty="0"/>
              <a:t>O deputado estadual Cristiano Silveira (PT) afirmou na quarta-feira (27/04) em audiência pública que a Comissão de Direitos Humanos (CDH) vai acompanhar a apuração dos crimes contra o patrimônio e a vida do ambientalista e jornalista Jurandir </a:t>
            </a:r>
            <a:r>
              <a:rPr lang="pt-BR" sz="1200" dirty="0" err="1" smtClean="0"/>
              <a:t>Persichinni</a:t>
            </a:r>
            <a:r>
              <a:rPr lang="pt-BR" sz="1200" dirty="0" smtClean="0"/>
              <a:t> </a:t>
            </a:r>
            <a:r>
              <a:rPr lang="pt-BR" sz="1200" dirty="0"/>
              <a:t>Cunha. Nos últimos meses, o sítio dele, localizado em Rio Acima, foi arrombado e incendiado por criminosos. A reunião foi realizada a pedido do deputado Iran Barbosa (PMDB).</a:t>
            </a:r>
          </a:p>
          <a:p>
            <a:pPr marL="0" indent="0">
              <a:buNone/>
            </a:pPr>
            <a:r>
              <a:rPr lang="pt-BR" sz="1200" dirty="0"/>
              <a:t>Segundo as denúncias apresentadas à Comissão, há suspeita de crime comum e de retaliações pela defesa do jornalista ao meio ambiente. Jurandir </a:t>
            </a:r>
            <a:r>
              <a:rPr lang="pt-BR" sz="1200" dirty="0" err="1" smtClean="0"/>
              <a:t>Persichinni</a:t>
            </a:r>
            <a:r>
              <a:rPr lang="pt-BR" sz="1200" dirty="0" smtClean="0"/>
              <a:t> </a:t>
            </a:r>
            <a:r>
              <a:rPr lang="pt-BR" sz="1200" dirty="0"/>
              <a:t>é integrante de entidades ambientalistas, defensor do projeto da Estrada Real e membro da Comissão da Verdade em Minas (</a:t>
            </a:r>
            <a:r>
              <a:rPr lang="pt-BR" sz="1200" dirty="0" err="1"/>
              <a:t>Covemg</a:t>
            </a:r>
            <a:r>
              <a:rPr lang="pt-BR" sz="1200" dirty="0"/>
              <a:t>). Sua propriedade, de 26 hectares, há muitos anos está na mira de especuladores imobiliários e empresas mineradoras.</a:t>
            </a:r>
          </a:p>
          <a:p>
            <a:pPr marL="0" indent="0">
              <a:buNone/>
            </a:pPr>
            <a:r>
              <a:rPr lang="pt-BR" sz="1200" dirty="0"/>
              <a:t>Cristiano Silveira salientou que além de acompanhar os desdobramentos das investigações da Polícia Civil, a comissão vai enviar o resultado da audiência à Secretaria de Estado de Meio Ambiente e Desenvolvimento Sustentável (</a:t>
            </a:r>
            <a:r>
              <a:rPr lang="pt-BR" sz="1200" dirty="0" err="1"/>
              <a:t>Semad</a:t>
            </a:r>
            <a:r>
              <a:rPr lang="pt-BR" sz="1200" dirty="0"/>
              <a:t>), ao Conselho de Política Ambiental (Copam), à Delegacia Regional de Nova Lima, à chefia de Polícia Civil, ao Ministério Público e ao Comando-Geral da Polícia Militar. “Vamos fazer tudo que compete à Assembleia para buscar a verdade dos fatos”, frisou o parlamentar. </a:t>
            </a:r>
          </a:p>
          <a:p>
            <a:pPr marL="0" indent="0">
              <a:buNone/>
            </a:pPr>
            <a:r>
              <a:rPr lang="pt-BR" sz="1200" dirty="0"/>
              <a:t>Em seu depoimento, o ambientalista disse que há cerca de um ano e meio vem encaminhando ao Ministério Público, à Ouvidoria da Polícia Militar, à Secretaria de Estado de Defesa Social e às delegacias de polícia locais pedidos de investigação sobre as invasões, registradas em mais de 20 boletins de ocorrências pela PM.</a:t>
            </a:r>
          </a:p>
          <a:p>
            <a:pPr marL="0" indent="0">
              <a:buNone/>
            </a:pPr>
            <a:r>
              <a:rPr lang="pt-BR" sz="1200" dirty="0"/>
              <a:t>“Tenho sido vítima de delitos praticados por marginais e grileiros. Possuo uma pequena propriedade que foi arrombada, com o furto de todos os móveis e utensílios, e depois incendiada”, relatou. Mesmo com a quadrilha presa, e depois solta, ele só conseguiu recuperar parte dos produtos. O ambientalista acusa o poder público de inércia e abandono. “Temo que tenha que dispor do meu sonho e sair dali em busca de Justiça porque estou sendo ameaçado de morte”, lamentou</a:t>
            </a:r>
            <a:r>
              <a:rPr lang="pt-BR" sz="1200" dirty="0" smtClean="0"/>
              <a:t>.</a:t>
            </a:r>
            <a:endParaRPr lang="pt-BR" sz="1200" dirty="0"/>
          </a:p>
        </p:txBody>
      </p:sp>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00240" y="0"/>
            <a:ext cx="768841" cy="1268760"/>
          </a:xfrm>
          <a:prstGeom prst="rect">
            <a:avLst/>
          </a:prstGeom>
        </p:spPr>
      </p:pic>
    </p:spTree>
    <p:extLst>
      <p:ext uri="{BB962C8B-B14F-4D97-AF65-F5344CB8AC3E}">
        <p14:creationId xmlns:p14="http://schemas.microsoft.com/office/powerpoint/2010/main" val="1802536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467544" y="1598613"/>
            <a:ext cx="8208912" cy="4752528"/>
          </a:xfrm>
        </p:spPr>
        <p:txBody>
          <a:bodyPr>
            <a:normAutofit/>
          </a:bodyPr>
          <a:lstStyle/>
          <a:p>
            <a:pPr marL="0" indent="0">
              <a:buNone/>
            </a:pPr>
            <a:r>
              <a:rPr lang="pt-BR" sz="1200" dirty="0"/>
              <a:t>O</a:t>
            </a:r>
            <a:r>
              <a:rPr lang="pt-BR" sz="1200" dirty="0" smtClean="0"/>
              <a:t> </a:t>
            </a:r>
            <a:r>
              <a:rPr lang="pt-BR" sz="1200" dirty="0"/>
              <a:t>Movimento de Preservação da Serra do </a:t>
            </a:r>
            <a:r>
              <a:rPr lang="pt-BR" sz="1200" dirty="0" err="1"/>
              <a:t>Gandarela</a:t>
            </a:r>
            <a:r>
              <a:rPr lang="pt-BR" sz="1200" dirty="0" smtClean="0"/>
              <a:t>, </a:t>
            </a:r>
            <a:r>
              <a:rPr lang="pt-BR" sz="1200" dirty="0"/>
              <a:t>prestou solidariedade a Jurandir </a:t>
            </a:r>
            <a:r>
              <a:rPr lang="pt-BR" sz="1200" dirty="0" err="1"/>
              <a:t>Persichinni</a:t>
            </a:r>
            <a:r>
              <a:rPr lang="pt-BR" sz="1200" dirty="0"/>
              <a:t> e avaliou que a violência cometida contra ele vai além de uma ocorrência </a:t>
            </a:r>
            <a:r>
              <a:rPr lang="pt-BR" sz="1200" dirty="0" smtClean="0"/>
              <a:t>policial, pois trata-se </a:t>
            </a:r>
            <a:r>
              <a:rPr lang="pt-BR" sz="1200" dirty="0"/>
              <a:t>da perseguição de empresas mineradoras. R</a:t>
            </a:r>
            <a:r>
              <a:rPr lang="pt-BR" sz="1200" dirty="0" smtClean="0"/>
              <a:t>elatou </a:t>
            </a:r>
            <a:r>
              <a:rPr lang="pt-BR" sz="1200" dirty="0"/>
              <a:t>que vem acompanhando o caso desde o início e que as ações criminosas soam como tentativas de ameaça e intimidação, ligadas diretamente à luta pela preservação da Estrada Real.</a:t>
            </a:r>
          </a:p>
          <a:p>
            <a:pPr marL="0" indent="0">
              <a:buNone/>
            </a:pPr>
            <a:r>
              <a:rPr lang="pt-BR" sz="1200" dirty="0"/>
              <a:t>“O local sofre com a especulação imobiliária e a exploração minerária. Há ambientalistas que já foram assaltados mais de sete vezes. O setor minerário quer legalizar como locais de lavra todo o território de Rio Acima”, denunciou. De acordo com a ambientalista, a empresa Vale quer fazer uma barragem de rejeitos muito maior, por exemplo, que a de Fundão, que rompeu em Mariana, em novembro do ano passado. “Há um esquema que envolve órgãos do poder público e as grandes mineradoras”, acusou.</a:t>
            </a:r>
          </a:p>
          <a:p>
            <a:pPr marL="0" indent="0">
              <a:buNone/>
            </a:pPr>
            <a:r>
              <a:rPr lang="pt-BR" sz="1200" dirty="0"/>
              <a:t>O delegado de Polícia Civil de Nova Lima, Fernando Pinheiro, que responde por Rio Acima, reconheceu  que as denúncias são graves e devem ser apuradas com rigor porque apontam para crimes contra a vida, a propriedade e o meio ambiente. Ele ressaltou que várias quadrilhas  vem invadindo propriedades na região e ameaçando as pessoas, mas garantiu que o caso é prioridade e vem sendo combatido, com prisões já efetuadas em locais como o bairro Jardim Canadá, por exemplo.</a:t>
            </a:r>
          </a:p>
          <a:p>
            <a:r>
              <a:rPr lang="pt-BR" sz="1200" dirty="0"/>
              <a:t>“Há uma linha de investigação em curso. A violência é um problema estrutural de todo país, e o Estado precisa dar uma atenção especial ao problema, incrementar os investimentos e promover mais segurança”, analisou. O delegado comprometeu-se a intensificar os esforços para que a investigação avance, assim como a de outras ocorrências semelhantes na região.</a:t>
            </a:r>
          </a:p>
          <a:p>
            <a:r>
              <a:rPr lang="pt-BR" sz="1200" dirty="0"/>
              <a:t>Por sugestão dos convidados e a concordância do deputado Cristiano Silveira, uma nova audiência será realizada </a:t>
            </a:r>
            <a:r>
              <a:rPr lang="pt-BR" sz="1200" dirty="0" smtClean="0"/>
              <a:t>para </a:t>
            </a:r>
            <a:r>
              <a:rPr lang="pt-BR" sz="1200" dirty="0"/>
              <a:t>avaliar o trabalho feito pela Polícia Civil.</a:t>
            </a:r>
          </a:p>
          <a:p>
            <a:endParaRPr lang="pt-BR" sz="1200" dirty="0"/>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344" y="0"/>
            <a:ext cx="725205" cy="1196752"/>
          </a:xfrm>
          <a:prstGeom prst="rect">
            <a:avLst/>
          </a:prstGeom>
        </p:spPr>
      </p:pic>
      <p:sp>
        <p:nvSpPr>
          <p:cNvPr id="5" name="Retângulo 4"/>
          <p:cNvSpPr/>
          <p:nvPr/>
        </p:nvSpPr>
        <p:spPr>
          <a:xfrm>
            <a:off x="486976" y="768588"/>
            <a:ext cx="7037352" cy="369332"/>
          </a:xfrm>
          <a:prstGeom prst="rect">
            <a:avLst/>
          </a:prstGeom>
        </p:spPr>
        <p:txBody>
          <a:bodyPr wrap="square">
            <a:spAutoFit/>
          </a:bodyPr>
          <a:lstStyle/>
          <a:p>
            <a:r>
              <a:rPr lang="pt-BR" dirty="0"/>
              <a:t>2ª FASE: RECEBIMENTO E VOTAÇÃO DE REQUERIMENTOS</a:t>
            </a:r>
          </a:p>
        </p:txBody>
      </p:sp>
    </p:spTree>
    <p:extLst>
      <p:ext uri="{BB962C8B-B14F-4D97-AF65-F5344CB8AC3E}">
        <p14:creationId xmlns:p14="http://schemas.microsoft.com/office/powerpoint/2010/main" val="218167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23528" y="332656"/>
            <a:ext cx="7200800" cy="1440160"/>
          </a:xfrm>
        </p:spPr>
        <p:txBody>
          <a:bodyPr>
            <a:normAutofit fontScale="90000"/>
          </a:bodyPr>
          <a:lstStyle/>
          <a:p>
            <a:pPr algn="ctr"/>
            <a:r>
              <a:rPr lang="pt-BR" sz="2000" b="1" dirty="0" smtClean="0">
                <a:solidFill>
                  <a:schemeClr val="tx1"/>
                </a:solidFill>
              </a:rPr>
              <a:t>ALMG – COMISSÃO DE DIREITOS HUMANOS</a:t>
            </a:r>
            <a:r>
              <a:rPr lang="pt-BR" dirty="0" smtClean="0">
                <a:solidFill>
                  <a:srgbClr val="FFFF00"/>
                </a:solidFill>
              </a:rPr>
              <a:t/>
            </a:r>
            <a:br>
              <a:rPr lang="pt-BR" dirty="0" smtClean="0">
                <a:solidFill>
                  <a:srgbClr val="FFFF00"/>
                </a:solidFill>
              </a:rPr>
            </a:br>
            <a:r>
              <a:rPr lang="pt-BR" sz="3600" b="1" cap="small" dirty="0"/>
              <a:t>Ambientalista denuncia perseguição de grileiros e mineradoras</a:t>
            </a:r>
            <a:r>
              <a:rPr lang="pt-BR" sz="4000" cap="small" dirty="0"/>
              <a:t/>
            </a:r>
            <a:br>
              <a:rPr lang="pt-BR" sz="4000" cap="small" dirty="0"/>
            </a:br>
            <a:endParaRPr lang="pt-BR" sz="4000" dirty="0">
              <a:solidFill>
                <a:srgbClr val="FFFF00"/>
              </a:solidFill>
            </a:endParaRPr>
          </a:p>
        </p:txBody>
      </p:sp>
      <p:sp>
        <p:nvSpPr>
          <p:cNvPr id="8" name="Espaço Reservado para Conteúdo 7"/>
          <p:cNvSpPr>
            <a:spLocks noGrp="1"/>
          </p:cNvSpPr>
          <p:nvPr>
            <p:ph idx="1"/>
          </p:nvPr>
        </p:nvSpPr>
        <p:spPr>
          <a:xfrm>
            <a:off x="179512" y="1772817"/>
            <a:ext cx="5040560" cy="1008111"/>
          </a:xfrm>
        </p:spPr>
        <p:txBody>
          <a:bodyPr>
            <a:normAutofit fontScale="92500" lnSpcReduction="20000"/>
          </a:bodyPr>
          <a:lstStyle/>
          <a:p>
            <a:pPr algn="ctr"/>
            <a:r>
              <a:rPr lang="pt-BR" sz="1800" b="1" cap="small" dirty="0" smtClean="0"/>
              <a:t>DEFENSOR DE TRECHO DA ESTRADA REAL QUE CORTA REGIÃO DE RIO ACIMA AFIRMA TER TIDO SUA PROPRIEDADE ROUBADA E QUEIMADA.</a:t>
            </a:r>
            <a:endParaRPr lang="pt-BR" sz="1800" cap="small" dirty="0" smtClean="0"/>
          </a:p>
          <a:p>
            <a:pPr algn="ctr"/>
            <a:endParaRPr lang="pt-BR" dirty="0"/>
          </a:p>
        </p:txBody>
      </p:sp>
      <p:sp>
        <p:nvSpPr>
          <p:cNvPr id="12" name="Retângulo 11"/>
          <p:cNvSpPr/>
          <p:nvPr/>
        </p:nvSpPr>
        <p:spPr>
          <a:xfrm>
            <a:off x="5364088" y="1735063"/>
            <a:ext cx="3672408" cy="5078313"/>
          </a:xfrm>
          <a:prstGeom prst="rect">
            <a:avLst/>
          </a:prstGeom>
        </p:spPr>
        <p:txBody>
          <a:bodyPr wrap="square">
            <a:spAutoFit/>
          </a:bodyPr>
          <a:lstStyle/>
          <a:p>
            <a:r>
              <a:rPr lang="pt-BR" sz="1200" dirty="0"/>
              <a:t>O sítio do ambientalista Jurandir </a:t>
            </a:r>
            <a:r>
              <a:rPr lang="pt-BR" sz="1200" dirty="0" err="1"/>
              <a:t>Persichinni</a:t>
            </a:r>
            <a:r>
              <a:rPr lang="pt-BR" sz="1200" dirty="0"/>
              <a:t> Cunha, localizado em Rio Acima, na Região Metropolitana de Belo Horizonte (RMBH), foi, nos últimos meses, roubado e incendiado. Os dois atos criminosos podem estar ligados ao fato de ele fazer a defesa do meio ambiente local, assim como de um trecho da Estrada Real que atravessa a região e que estaria na mira de especuladores imobiliários e empresas mineradoras. A denúncia foi tema de audiência pública, realizada nesta quarta-feira (27/4/16), pela Comissão de Direitos Humanos da Assembleia Legislativa de Minas Gerais (ALMG), a pedido do deputado Iran Barbosa (PMDB).</a:t>
            </a:r>
          </a:p>
          <a:p>
            <a:r>
              <a:rPr lang="pt-BR" sz="1200" dirty="0" err="1"/>
              <a:t>Persichinni</a:t>
            </a:r>
            <a:r>
              <a:rPr lang="pt-BR" sz="1200" dirty="0"/>
              <a:t> explica que vive há mais de 40 anos na área e sempre atuou em defesa do meio ambiente, o que pode ter despertado a ira de grileiros e mineradores. Segundo ele, há cerca de um ano e meio, tem enviado, ao Ministério Público, à Ouvidoria da Polícia Militar, à Secretaria de Estado de Defesa Social e às delegacias de Polícia locais, pedidos de investigação quanto às invasões, registrados em dezenas de boletins de ocorrência.</a:t>
            </a:r>
          </a:p>
        </p:txBody>
      </p:sp>
      <p:pic>
        <p:nvPicPr>
          <p:cNvPr id="13" name="Imagem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3126555"/>
            <a:ext cx="4889320" cy="3398789"/>
          </a:xfrm>
          <a:prstGeom prst="rect">
            <a:avLst/>
          </a:prstGeom>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7857" y="-1"/>
            <a:ext cx="772408" cy="12746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ítulo 1"/>
          <p:cNvSpPr>
            <a:spLocks noGrp="1"/>
          </p:cNvSpPr>
          <p:nvPr>
            <p:ph type="title"/>
          </p:nvPr>
        </p:nvSpPr>
        <p:spPr>
          <a:xfrm>
            <a:off x="320488" y="548680"/>
            <a:ext cx="7216562" cy="1592600"/>
          </a:xfrm>
        </p:spPr>
        <p:txBody>
          <a:bodyPr/>
          <a:lstStyle/>
          <a:p>
            <a:r>
              <a:rPr lang="pt-BR" sz="2800" b="1" dirty="0" smtClean="0"/>
              <a:t>Delegado Fernando </a:t>
            </a:r>
            <a:r>
              <a:rPr lang="pt-BR" sz="2800" b="1" dirty="0"/>
              <a:t>Pinheiro </a:t>
            </a:r>
            <a:r>
              <a:rPr lang="pt-BR" sz="2800" b="1" dirty="0" smtClean="0"/>
              <a:t>reconhece existência </a:t>
            </a:r>
            <a:r>
              <a:rPr lang="pt-BR" sz="2800" b="1" dirty="0"/>
              <a:t>de quadrilhas que invadem propriedades na região</a:t>
            </a:r>
          </a:p>
        </p:txBody>
      </p:sp>
      <p:sp>
        <p:nvSpPr>
          <p:cNvPr id="3" name="Espaço Reservado para Conteúdo 2"/>
          <p:cNvSpPr>
            <a:spLocks noGrp="1"/>
          </p:cNvSpPr>
          <p:nvPr>
            <p:ph idx="1"/>
          </p:nvPr>
        </p:nvSpPr>
        <p:spPr>
          <a:xfrm>
            <a:off x="320488" y="2276872"/>
            <a:ext cx="8496944" cy="4328403"/>
          </a:xfrm>
        </p:spPr>
        <p:txBody>
          <a:bodyPr>
            <a:normAutofit fontScale="92500" lnSpcReduction="10000"/>
          </a:bodyPr>
          <a:lstStyle/>
          <a:p>
            <a:r>
              <a:rPr lang="pt-BR" sz="1400" dirty="0"/>
              <a:t>O delegado de Polícia Civil de Nova Lima, Fernando Pinheiro, que responde por Rio Acima, entende que as denúncias são graves e devem ser apuradas com rigor porque apontam para crimes contra a vida, a propriedade e o meio ambiente. À comissão, reconheceu a existência de quadrilhas que vem invadindo propriedades na região e ameaçando as pessoas, mas garantiu que o caso é prioridade e vem sendo combatido, com prisões já efetuadas em locais como o bairro Jardim Canadá, em Nova Lima (RMBH), por exemplo.</a:t>
            </a:r>
          </a:p>
          <a:p>
            <a:r>
              <a:rPr lang="pt-BR" sz="1400" dirty="0"/>
              <a:t>“Há uma linha de investigação em curso. A violência é um problema estrutural de todo País, e o Estado precisa dar uma atenção especial ao problema, incrementar os investimentos e promover mais segurança”, analisou. O delegado comprometeu-se a intensificar os esforços para que a investigação avance, assim como a de outras ocorrências semelhantes na região.</a:t>
            </a:r>
          </a:p>
          <a:p>
            <a:r>
              <a:rPr lang="pt-BR" sz="1400" dirty="0"/>
              <a:t>Providências – Ao final da reunião, o presidente da comissão, deputado Cristiano Silveira (PT), disse que a violência sofrida por Jurandir </a:t>
            </a:r>
            <a:r>
              <a:rPr lang="pt-BR" sz="1400" dirty="0" err="1"/>
              <a:t>Persechinni</a:t>
            </a:r>
            <a:r>
              <a:rPr lang="pt-BR" sz="1400" dirty="0"/>
              <a:t> pode ter relação com sua atividade como ambientalista e, diante disso, apresentou requerimentos com pedidos de providência sobre o caso, que serão aprovados nas próximas reuniões.</a:t>
            </a:r>
          </a:p>
          <a:p>
            <a:r>
              <a:rPr lang="pt-BR" sz="1400" dirty="0"/>
              <a:t>O parlamentar afirmou que vai enviar as notas taquigráficas da reunião à Secretaria de Estado de Meio Ambiente e Desenvolvimento Sustentável (</a:t>
            </a:r>
            <a:r>
              <a:rPr lang="pt-BR" sz="1400" dirty="0" err="1"/>
              <a:t>Semad</a:t>
            </a:r>
            <a:r>
              <a:rPr lang="pt-BR" sz="1400" dirty="0"/>
              <a:t>), ao Conselho de Política Ambiental (Copam); à Delegacia Regional de Nova Lima; à chefia de Polícia Civil, ao Ministério Público e ao Comando-Geral da Polícia Militar, com pedido de providências e célere investigação sobre as denúncias. O deputado pediu, também, a realização de uma nova audiência para verificar se as solicitações avançaram.</a:t>
            </a:r>
          </a:p>
        </p:txBody>
      </p:sp>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2108" y="-12154"/>
            <a:ext cx="732570" cy="1208905"/>
          </a:xfrm>
          <a:prstGeom prst="rect">
            <a:avLst/>
          </a:prstGeom>
        </p:spPr>
      </p:pic>
    </p:spTree>
    <p:extLst>
      <p:ext uri="{BB962C8B-B14F-4D97-AF65-F5344CB8AC3E}">
        <p14:creationId xmlns:p14="http://schemas.microsoft.com/office/powerpoint/2010/main" val="769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ítulo 3"/>
          <p:cNvSpPr>
            <a:spLocks noGrp="1"/>
          </p:cNvSpPr>
          <p:nvPr>
            <p:ph type="title"/>
          </p:nvPr>
        </p:nvSpPr>
        <p:spPr>
          <a:xfrm>
            <a:off x="539552" y="319037"/>
            <a:ext cx="7055380" cy="1176082"/>
          </a:xfrm>
        </p:spPr>
        <p:txBody>
          <a:bodyPr/>
          <a:lstStyle/>
          <a:p>
            <a:r>
              <a:rPr lang="pt-BR" sz="2800" b="1" dirty="0"/>
              <a:t>SITIO ECOLÓGICO EM RIO ACIMA VITIMA DE </a:t>
            </a:r>
            <a:r>
              <a:rPr lang="pt-BR" sz="2800" b="1" dirty="0" smtClean="0"/>
              <a:t>INCENDIÁRIOS</a:t>
            </a:r>
            <a:r>
              <a:rPr lang="pt-BR" b="1" dirty="0"/>
              <a:t>.</a:t>
            </a:r>
          </a:p>
        </p:txBody>
      </p:sp>
      <p:sp>
        <p:nvSpPr>
          <p:cNvPr id="5" name="Espaço Reservado para Conteúdo 4"/>
          <p:cNvSpPr>
            <a:spLocks noGrp="1"/>
          </p:cNvSpPr>
          <p:nvPr>
            <p:ph idx="1"/>
          </p:nvPr>
        </p:nvSpPr>
        <p:spPr>
          <a:xfrm>
            <a:off x="323528" y="1412776"/>
            <a:ext cx="8496944" cy="5256583"/>
          </a:xfrm>
        </p:spPr>
        <p:txBody>
          <a:bodyPr lIns="0" tIns="0" rIns="0" bIns="0" anchor="ctr">
            <a:normAutofit fontScale="55000" lnSpcReduction="20000"/>
          </a:bodyPr>
          <a:lstStyle/>
          <a:p>
            <a:pPr>
              <a:lnSpc>
                <a:spcPct val="120000"/>
              </a:lnSpc>
            </a:pPr>
            <a:r>
              <a:rPr lang="pt-BR" sz="2500" b="1" dirty="0" smtClean="0"/>
              <a:t>Em </a:t>
            </a:r>
            <a:r>
              <a:rPr lang="pt-BR" sz="2500" b="1" dirty="0"/>
              <a:t>um mês, jornalista tem sítio furtado e incendiado em Rio Acima (MG</a:t>
            </a:r>
            <a:r>
              <a:rPr lang="pt-BR" sz="2500" b="1" dirty="0" smtClean="0"/>
              <a:t>)</a:t>
            </a:r>
            <a:r>
              <a:rPr lang="pt-BR" sz="2500" b="1" dirty="0"/>
              <a:t/>
            </a:r>
            <a:br>
              <a:rPr lang="pt-BR" sz="2500" b="1" dirty="0"/>
            </a:br>
            <a:r>
              <a:rPr lang="pt-BR" sz="2500" b="1" dirty="0"/>
              <a:t>Uma casa em um sítio no município de Rio Acima, na região metropolitana de Belo Horizonte, foi incendiada por criminosos. </a:t>
            </a:r>
            <a:r>
              <a:rPr lang="pt-BR" b="1" dirty="0"/>
              <a:t/>
            </a:r>
            <a:br>
              <a:rPr lang="pt-BR" b="1" dirty="0"/>
            </a:br>
            <a:r>
              <a:rPr lang="pt-BR" dirty="0"/>
              <a:t/>
            </a:r>
            <a:br>
              <a:rPr lang="pt-BR" dirty="0"/>
            </a:br>
            <a:r>
              <a:rPr lang="pt-BR" sz="2100" dirty="0"/>
              <a:t>Além de </a:t>
            </a:r>
            <a:r>
              <a:rPr lang="pt-BR" sz="2100" dirty="0" smtClean="0"/>
              <a:t>roubarem</a:t>
            </a:r>
            <a:r>
              <a:rPr lang="pt-BR" sz="2100" dirty="0"/>
              <a:t>, no meu sitio, em Rio Acima, no dia 4 de fevereiro, os móveis, utensílios domésticos, roupas, talheres, pratos e copos, garrafas de vinho, boquinhas, lustres, fiação, torneiras e pasme: até a chaminé e o forno de fogão a lenha. A policia recuperou menos que 10% do roubo que levei de volta. E os bandidos voltaram um mês depois e, deforma cruel, maldosa e sem um mínimo de humanidade, como se fosse uma vingança, colocaram fogo na casa e no que restou</a:t>
            </a:r>
            <a:r>
              <a:rPr lang="pt-BR" sz="2100" dirty="0" smtClean="0"/>
              <a:t>. O </a:t>
            </a:r>
            <a:r>
              <a:rPr lang="pt-BR" sz="2100" dirty="0"/>
              <a:t>que comprometeu a estrutura da casa</a:t>
            </a:r>
            <a:br>
              <a:rPr lang="pt-BR" sz="2100" dirty="0"/>
            </a:br>
            <a:r>
              <a:rPr lang="pt-BR" sz="2100" dirty="0"/>
              <a:t>Confesso que isso me abalou bastante! E só fiquei em pé porque já sou bastante calejado e porque procuro superar a decepção e a raiva com a determinação movido pelo pensamento da contradição. É com se eu vivesse a privação de um guerrilheiro De um teimoso que não aceita simplesmente uma derrota que se impõe. Mesmo que ela vinha em forma de vandalismo e destinada a me desestabilizar, impedir que eu continue a defender o meio ambiente e forçar a minha retirada da região. isto porque estou contrariando pois contrário interesses escusos de malfeitores, especuladores e grileiros de terras.. enfim de bandidos que permanecem impunes. Arrombam, roubam e colocam fogo!</a:t>
            </a:r>
            <a:br>
              <a:rPr lang="pt-BR" sz="2100" dirty="0"/>
            </a:br>
            <a:r>
              <a:rPr lang="pt-BR" sz="2100" dirty="0"/>
              <a:t>Para completar o deboche, a bandidagem demonstra o escárnio da impunidade, pois, mesmo sendo presos com o produto do roubo, os meliantes foram soltos no outro dia. Mesmo que os policiais haviam me dito que na casa em foram encontrados os objetos ainda havia muita coisa, não pude nem saber onde era para confirmar. E a polícia não pode continuidade às investigações. por falta de estrutura pois falta investigadores, escrivães e peritos.</a:t>
            </a:r>
            <a:br>
              <a:rPr lang="pt-BR" sz="2100" dirty="0"/>
            </a:br>
            <a:r>
              <a:rPr lang="pt-BR" sz="2100" dirty="0"/>
              <a:t>Enfim, o meu paraíso ecológico foi mais uma vez violado, só que desta vez foi uma questão de terra arrasada e incineram tudo. O meu sonho de viver uma aposentadoria no meio da natureza com o que consegui amealhar, com sacrifício, em mais de 40 anos, foi desfeito em segundos</a:t>
            </a:r>
            <a:r>
              <a:rPr lang="pt-BR" sz="2100" dirty="0" smtClean="0"/>
              <a:t>.</a:t>
            </a:r>
            <a:endParaRPr lang="pt-BR" sz="2100" dirty="0"/>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3186" y="0"/>
            <a:ext cx="768841" cy="12687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Espaço Reservado para Conteúdo 1"/>
          <p:cNvSpPr>
            <a:spLocks noGrp="1"/>
          </p:cNvSpPr>
          <p:nvPr>
            <p:ph idx="1"/>
          </p:nvPr>
        </p:nvSpPr>
        <p:spPr>
          <a:xfrm>
            <a:off x="323528" y="1124744"/>
            <a:ext cx="8352928" cy="5472609"/>
          </a:xfrm>
        </p:spPr>
        <p:txBody>
          <a:bodyPr>
            <a:normAutofit fontScale="92500" lnSpcReduction="20000"/>
          </a:bodyPr>
          <a:lstStyle/>
          <a:p>
            <a:pPr marL="0" indent="0">
              <a:buNone/>
            </a:pPr>
            <a:r>
              <a:rPr lang="pt-BR" sz="1300" dirty="0" smtClean="0"/>
              <a:t>Veja </a:t>
            </a:r>
            <a:r>
              <a:rPr lang="pt-BR" sz="1300" dirty="0"/>
              <a:t>essa mensagem de uma amiga que não via ha muito anos, e que a vi neste Natal junto com a turma de 1972 e relembramos coisas que remetiam, segundo ela, à admiração que ela nutria pela luta em defesa da Liberdade quando era </a:t>
            </a:r>
            <a:r>
              <a:rPr lang="pt-BR" sz="1300" dirty="0" smtClean="0"/>
              <a:t>líder </a:t>
            </a:r>
            <a:r>
              <a:rPr lang="pt-BR" sz="1300" dirty="0"/>
              <a:t>estudantil" O que foi um elogio para levantar minha moral. . . "...Já vi e revi a reportagem que </a:t>
            </a:r>
            <a:r>
              <a:rPr lang="pt-BR" sz="1300" dirty="0" err="1"/>
              <a:t>vc</a:t>
            </a:r>
            <a:r>
              <a:rPr lang="pt-BR" sz="1300" dirty="0"/>
              <a:t> mandou e entendo que </a:t>
            </a:r>
            <a:r>
              <a:rPr lang="pt-BR" sz="1300" dirty="0" err="1"/>
              <a:t>vc</a:t>
            </a:r>
            <a:r>
              <a:rPr lang="pt-BR" sz="1300" dirty="0"/>
              <a:t> esteja ferido de morte e que neste momento de perda e dor meu amor seja uma questão de fórum íntimo meu, que não merece nem a sua visualização, muito menos um comentários. Me conscientizo desta inversão: eu, que me acreditava puro sujeito, embora frágil, distante, impotente, me vejo transformada em coisa obtusa, que avança cegamente sua dor, uma dor que não deveria lhe pertencer. Eu me torno indesejável, faço parte do rol dos importunos: aqueles que pesam, atrapalham, abusam, complicam.</a:t>
            </a:r>
          </a:p>
          <a:p>
            <a:r>
              <a:rPr lang="pt-BR" sz="1300" dirty="0"/>
              <a:t>Mesmo assim, ao ver seu abandono e sua dor no vídeo, me compadeço e me solidarizo e torno a verter lágrimas de raiva e de impotência. Me desculpa se estou sendo inoportuna por sofrer uma dor que em tese não me pertence, mas eu venho cantando essa bola desde que </a:t>
            </a:r>
            <a:r>
              <a:rPr lang="pt-BR" sz="1300" dirty="0" err="1"/>
              <a:t>vc</a:t>
            </a:r>
            <a:r>
              <a:rPr lang="pt-BR" sz="1300" dirty="0"/>
              <a:t> começou a me relatar as ameaças ainda pequenas, como corte de cerca, que foram num crescendo até chegar onde chegaram. Me dói muito ver sua dor e a minha impotência me dilacera. Contatei alguns amigos dos poucos que me restam na imprensa aqui no Rio e mandei o vídeo, porque a meu ver a única maneira de se evitar uma tragédia ainda maior seria dando total visibilidade ao caso. Não sei se vou ter algum resultado, mas continuo tentando. Um beijo no coração ferido</a:t>
            </a:r>
          </a:p>
          <a:p>
            <a:r>
              <a:rPr lang="pt-BR" sz="1300" dirty="0"/>
              <a:t>É isso aí, a luta continua, embora no momento possa parecer sem saída. Passei por mudanças radicais em minha mudança de entender e encarar o mundo, e aprendi a adotar estratégias de resistência diferentes, já que o inimigo é poderoso. Vislumbro, entretanto a possibilidade de que se aprenda uma afirmação da vida que luta contra paredes asfixiantes, em busca do dia claro e da vitória que todos merecemos. Tudo indica que, aqui fora, o dia ainda não está claro. Com a diferença de que a sua luta não é uma luta solitária e sem esperança, embora seja isto que parece se configurar no momento. Força e coragem</a:t>
            </a:r>
            <a:r>
              <a:rPr lang="pt-BR" sz="1300" dirty="0" smtClean="0"/>
              <a:t>!</a:t>
            </a:r>
            <a:endParaRPr lang="pt-BR" sz="1300" dirty="0"/>
          </a:p>
          <a:p>
            <a:r>
              <a:rPr lang="pt-BR" sz="1300" dirty="0"/>
              <a:t/>
            </a:r>
            <a:br>
              <a:rPr lang="pt-BR" sz="1300" dirty="0"/>
            </a:br>
            <a:r>
              <a:rPr lang="pt-BR" sz="1300" dirty="0"/>
              <a:t>O que vocês me sugerem - </a:t>
            </a:r>
            <a:r>
              <a:rPr lang="pt-BR" sz="1300" dirty="0" smtClean="0"/>
              <a:t>caros amigos</a:t>
            </a:r>
            <a:r>
              <a:rPr lang="pt-BR" sz="1300" dirty="0"/>
              <a:t>, a quem respeito e reverencio - depois de constatar que no quesito ARROMBAMENTO, SAQUES E INCÊNDIO já percorri todos os caminhos legais e institucionais para recorrer sobre o direito de segurança e direito de ir e vir e de propriedade? Será que vou ter que morrer (já estou ameaçado de morte) para tomarem alguma providência? Veja que não estou pressionando e nem pedindo nada além de normal como qualquer cidadão. Vou ter que me imolar em Praça Pública para pedir que parem de me agredirem, roubarem, saquearem e botar fogo no que levei mais de quarenta anos para montar? Nada caiu do céu e nem recebi nenhuma propina. Foi meu trabalho com suor ...e agora lágrimas!</a:t>
            </a:r>
          </a:p>
          <a:p>
            <a:pPr marL="0" indent="0">
              <a:buNone/>
            </a:pPr>
            <a:endParaRPr lang="pt-BR" sz="1200" dirty="0"/>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84369" y="-1"/>
            <a:ext cx="729626" cy="1204047"/>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Image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95232" y="0"/>
            <a:ext cx="768841" cy="1268760"/>
          </a:xfrm>
          <a:prstGeom prst="rect">
            <a:avLst/>
          </a:prstGeom>
        </p:spPr>
      </p:pic>
      <p:sp>
        <p:nvSpPr>
          <p:cNvPr id="6" name="Título 3"/>
          <p:cNvSpPr>
            <a:spLocks noGrp="1"/>
          </p:cNvSpPr>
          <p:nvPr>
            <p:ph type="title"/>
          </p:nvPr>
        </p:nvSpPr>
        <p:spPr>
          <a:xfrm>
            <a:off x="414494" y="300278"/>
            <a:ext cx="7055380" cy="1400530"/>
          </a:xfrm>
        </p:spPr>
        <p:txBody>
          <a:bodyPr/>
          <a:lstStyle/>
          <a:p>
            <a:r>
              <a:rPr lang="pt-BR" sz="3600" b="1" dirty="0" smtClean="0"/>
              <a:t>Vândalos saqueiam e ateiam fogo em sítio de ambientalista</a:t>
            </a:r>
            <a:endParaRPr lang="pt-BR" sz="3600" b="1" dirty="0"/>
          </a:p>
        </p:txBody>
      </p:sp>
      <p:pic>
        <p:nvPicPr>
          <p:cNvPr id="7" name="Incêndio sítio">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043608" y="1700808"/>
            <a:ext cx="6928284" cy="4618856"/>
          </a:xfrm>
          <a:prstGeom prst="rect">
            <a:avLst/>
          </a:prstGeom>
        </p:spPr>
      </p:pic>
    </p:spTree>
    <p:extLst>
      <p:ext uri="{BB962C8B-B14F-4D97-AF65-F5344CB8AC3E}">
        <p14:creationId xmlns:p14="http://schemas.microsoft.com/office/powerpoint/2010/main" val="178606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7"/>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7"/>
                                        </p:tgtEl>
                                      </p:cBhvr>
                                    </p:cmd>
                                  </p:childTnLst>
                                </p:cTn>
                              </p:par>
                            </p:childTnLst>
                          </p:cTn>
                        </p:par>
                      </p:childTnLst>
                    </p:cTn>
                  </p:par>
                </p:childTnLst>
              </p:cTn>
              <p:nextCondLst>
                <p:cond evt="onClick" delay="0">
                  <p:tgtEl>
                    <p:spTgt spid="7"/>
                  </p:tgtEl>
                </p:cond>
              </p:nextCondLst>
            </p:seq>
            <p:video>
              <p:cMediaNode vol="100000">
                <p:cTn id="18" fill="hold" display="0">
                  <p:stCondLst>
                    <p:cond delay="indefinite"/>
                  </p:stCondLst>
                </p:cTn>
                <p:tgtEl>
                  <p:spTgt spid="7"/>
                </p:tgtEl>
              </p:cMediaNode>
            </p:video>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CaixaDeTexto 8"/>
          <p:cNvSpPr txBox="1"/>
          <p:nvPr/>
        </p:nvSpPr>
        <p:spPr>
          <a:xfrm>
            <a:off x="611560" y="2708920"/>
            <a:ext cx="8280920" cy="3462486"/>
          </a:xfrm>
          <a:prstGeom prst="rect">
            <a:avLst/>
          </a:prstGeom>
          <a:noFill/>
        </p:spPr>
        <p:txBody>
          <a:bodyPr wrap="square" rtlCol="0">
            <a:spAutoFit/>
          </a:bodyPr>
          <a:lstStyle/>
          <a:p>
            <a:r>
              <a:rPr lang="pt-BR" sz="1600" b="1" dirty="0" smtClean="0">
                <a:solidFill>
                  <a:schemeClr val="accent3">
                    <a:lumMod val="60000"/>
                    <a:lumOff val="40000"/>
                  </a:schemeClr>
                </a:solidFill>
              </a:rPr>
              <a:t>Informações:</a:t>
            </a:r>
          </a:p>
          <a:p>
            <a:pPr algn="ctr"/>
            <a:endParaRPr lang="pt-BR" sz="1600" b="1" dirty="0" smtClean="0">
              <a:solidFill>
                <a:schemeClr val="accent3">
                  <a:lumMod val="60000"/>
                  <a:lumOff val="40000"/>
                </a:schemeClr>
              </a:solidFill>
            </a:endParaRPr>
          </a:p>
          <a:p>
            <a:pPr algn="ctr"/>
            <a:r>
              <a:rPr lang="pt-BR" sz="1600" b="1" dirty="0" smtClean="0">
                <a:solidFill>
                  <a:schemeClr val="accent3">
                    <a:lumMod val="60000"/>
                    <a:lumOff val="40000"/>
                  </a:schemeClr>
                </a:solidFill>
              </a:rPr>
              <a:t>Associação Cultural Comunitária e Ecológica de Raposos</a:t>
            </a:r>
          </a:p>
          <a:p>
            <a:pPr algn="ctr"/>
            <a:r>
              <a:rPr lang="pt-BR" sz="1600" b="1" dirty="0" smtClean="0">
                <a:solidFill>
                  <a:schemeClr val="accent3">
                    <a:lumMod val="60000"/>
                    <a:lumOff val="40000"/>
                  </a:schemeClr>
                </a:solidFill>
              </a:rPr>
              <a:t>(</a:t>
            </a:r>
            <a:r>
              <a:rPr lang="pt-BR" sz="1100" b="1" dirty="0" smtClean="0">
                <a:solidFill>
                  <a:schemeClr val="accent3">
                    <a:lumMod val="60000"/>
                    <a:lumOff val="40000"/>
                  </a:schemeClr>
                </a:solidFill>
              </a:rPr>
              <a:t>Fundada em setembro de 1976)</a:t>
            </a:r>
          </a:p>
          <a:p>
            <a:pPr algn="ctr"/>
            <a:endParaRPr lang="pt-BR" sz="1600" b="1" dirty="0">
              <a:solidFill>
                <a:schemeClr val="accent3">
                  <a:lumMod val="60000"/>
                  <a:lumOff val="40000"/>
                </a:schemeClr>
              </a:solidFill>
            </a:endParaRPr>
          </a:p>
          <a:p>
            <a:pPr algn="ctr"/>
            <a:r>
              <a:rPr lang="pt-BR" sz="1600" b="1" dirty="0" smtClean="0">
                <a:solidFill>
                  <a:schemeClr val="accent3">
                    <a:lumMod val="60000"/>
                    <a:lumOff val="40000"/>
                  </a:schemeClr>
                </a:solidFill>
              </a:rPr>
              <a:t>Associação de Moradores e Sitiantes Ecológicos da Estrada Real – Rio Acima</a:t>
            </a:r>
          </a:p>
          <a:p>
            <a:pPr algn="ctr"/>
            <a:r>
              <a:rPr lang="pt-BR" sz="1100" b="1" dirty="0" smtClean="0">
                <a:solidFill>
                  <a:schemeClr val="accent3">
                    <a:lumMod val="60000"/>
                    <a:lumOff val="40000"/>
                  </a:schemeClr>
                </a:solidFill>
              </a:rPr>
              <a:t>(Ativa desde 1990)</a:t>
            </a:r>
            <a:endParaRPr lang="pt-BR" sz="1600" b="1" dirty="0" smtClean="0">
              <a:solidFill>
                <a:schemeClr val="accent3">
                  <a:lumMod val="60000"/>
                  <a:lumOff val="40000"/>
                </a:schemeClr>
              </a:solidFill>
            </a:endParaRPr>
          </a:p>
          <a:p>
            <a:endParaRPr lang="pt-BR" sz="1600" b="1" dirty="0">
              <a:solidFill>
                <a:schemeClr val="accent3">
                  <a:lumMod val="60000"/>
                  <a:lumOff val="40000"/>
                </a:schemeClr>
              </a:solidFill>
            </a:endParaRPr>
          </a:p>
          <a:p>
            <a:r>
              <a:rPr lang="pt-BR" sz="2400" dirty="0" smtClean="0"/>
              <a:t>www.j.persichinnicunha@gmail.com</a:t>
            </a:r>
            <a:r>
              <a:rPr lang="pt-BR" sz="2400" b="1" dirty="0" smtClean="0"/>
              <a:t> (31)99733-9183</a:t>
            </a:r>
          </a:p>
          <a:p>
            <a:endParaRPr lang="pt-BR" sz="2400" b="1" dirty="0"/>
          </a:p>
          <a:p>
            <a:pPr algn="ctr"/>
            <a:r>
              <a:rPr lang="pt-BR" sz="2400" b="1" dirty="0" smtClean="0"/>
              <a:t>Sítio D’</a:t>
            </a:r>
            <a:r>
              <a:rPr lang="pt-BR" sz="2400" b="1" dirty="0" err="1" smtClean="0"/>
              <a:t>Persi</a:t>
            </a:r>
            <a:r>
              <a:rPr lang="pt-BR" sz="2400" b="1" dirty="0" smtClean="0"/>
              <a:t> . Rodovia MG 030 . Km 38</a:t>
            </a:r>
          </a:p>
          <a:p>
            <a:pPr algn="ctr"/>
            <a:r>
              <a:rPr lang="pt-BR" sz="2400" b="1" dirty="0" smtClean="0"/>
              <a:t>Estrada Real . Rio Acima &gt; Itabirito . MG</a:t>
            </a:r>
            <a:endParaRPr lang="pt-BR" sz="2400" b="1" dirty="0"/>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2360" y="-1"/>
            <a:ext cx="751713" cy="1240495"/>
          </a:xfrm>
          <a:prstGeom prst="rect">
            <a:avLst/>
          </a:prstGeom>
        </p:spPr>
      </p:pic>
      <p:sp>
        <p:nvSpPr>
          <p:cNvPr id="4" name="Retângulo 3"/>
          <p:cNvSpPr/>
          <p:nvPr/>
        </p:nvSpPr>
        <p:spPr>
          <a:xfrm>
            <a:off x="355161" y="980728"/>
            <a:ext cx="8208912" cy="1446550"/>
          </a:xfrm>
          <a:prstGeom prst="rect">
            <a:avLst/>
          </a:prstGeom>
        </p:spPr>
        <p:txBody>
          <a:bodyPr wrap="square">
            <a:spAutoFit/>
          </a:bodyPr>
          <a:lstStyle/>
          <a:p>
            <a:pPr algn="ctr"/>
            <a:r>
              <a:rPr lang="pt-BR" sz="7200" dirty="0" smtClean="0">
                <a:solidFill>
                  <a:srgbClr val="FFFF00"/>
                </a:solidFill>
                <a:effectLst>
                  <a:outerShdw blurRad="38100" dist="38100" dir="2700000" algn="tl">
                    <a:srgbClr val="000000">
                      <a:alpha val="43137"/>
                    </a:srgbClr>
                  </a:outerShdw>
                </a:effectLst>
                <a:latin typeface="Bunch Blossoms Personal Use" pitchFamily="2" charset="0"/>
              </a:rPr>
              <a:t>Obrigado</a:t>
            </a:r>
            <a:r>
              <a:rPr lang="pt-BR" sz="8800" dirty="0" smtClean="0">
                <a:solidFill>
                  <a:srgbClr val="FFFF00"/>
                </a:solidFill>
                <a:effectLst>
                  <a:outerShdw blurRad="38100" dist="38100" dir="2700000" algn="tl">
                    <a:srgbClr val="000000">
                      <a:alpha val="43137"/>
                    </a:srgbClr>
                  </a:outerShdw>
                </a:effectLst>
                <a:latin typeface="Cuisine" panose="02000503030000020004" pitchFamily="2" charset="0"/>
              </a:rPr>
              <a:t>!</a:t>
            </a:r>
            <a:endParaRPr lang="pt-BR" sz="8800" dirty="0">
              <a:solidFill>
                <a:srgbClr val="FFFF00"/>
              </a:solidFill>
              <a:effectLst>
                <a:outerShdw blurRad="38100" dist="38100" dir="2700000" algn="tl">
                  <a:srgbClr val="000000">
                    <a:alpha val="43137"/>
                  </a:srgbClr>
                </a:outerShdw>
              </a:effectLst>
              <a:latin typeface="Cuisine" panose="02000503030000020004"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Í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1562</TotalTime>
  <Words>5981</Words>
  <Application>Microsoft Office PowerPoint</Application>
  <PresentationFormat>Apresentação na tela (4:3)</PresentationFormat>
  <Paragraphs>204</Paragraphs>
  <Slides>37</Slides>
  <Notes>1</Notes>
  <HiddenSlides>0</HiddenSlides>
  <MMClips>1</MMClips>
  <ScaleCrop>false</ScaleCrop>
  <HeadingPairs>
    <vt:vector size="4" baseType="variant">
      <vt:variant>
        <vt:lpstr>Tema</vt:lpstr>
      </vt:variant>
      <vt:variant>
        <vt:i4>1</vt:i4>
      </vt:variant>
      <vt:variant>
        <vt:lpstr>Títulos de slides</vt:lpstr>
      </vt:variant>
      <vt:variant>
        <vt:i4>37</vt:i4>
      </vt:variant>
    </vt:vector>
  </HeadingPairs>
  <TitlesOfParts>
    <vt:vector size="38" baseType="lpstr">
      <vt:lpstr>Íon</vt:lpstr>
      <vt:lpstr>Apresentação do PowerPoint</vt:lpstr>
      <vt:lpstr>Apresentação do PowerPoint</vt:lpstr>
      <vt:lpstr>Por que continuo a lutar pela preservação do Rio das Velhas e seu entorno?</vt:lpstr>
      <vt:lpstr>Apresentação do PowerPoint</vt:lpstr>
      <vt:lpstr>EM DEFESA DO TRECHO  RIO ACIMA/ITABIRITO DA ESTRADA REAL</vt:lpstr>
      <vt:lpstr>Apresentação do PowerPoint</vt:lpstr>
      <vt:lpstr>A história em três tempos:  1) O Rio das Velhas; 2) a Ferrovia; 3) a Estrada Real&gt; MG-030 </vt:lpstr>
      <vt:lpstr>Apresentação do PowerPoint</vt:lpstr>
      <vt:lpstr>CARTA ABERTA À POPULAÇÃO DE MINAS GERAIS, IMPRENSA E AUTORIDADES AMBIENTALISTAS.  </vt:lpstr>
      <vt:lpstr>Apresentação do PowerPoint</vt:lpstr>
      <vt:lpstr>Apresentação do PowerPoint</vt:lpstr>
      <vt:lpstr>2ª Tentativa da Vale para impor represa de rejeitos </vt:lpstr>
      <vt:lpstr>Rio Acima:  Como uma pequena cidade mineira  está impedindo a Vale de erguer uma barragem 10 vezes maior que a de Mariana</vt:lpstr>
      <vt:lpstr>Apresentação do PowerPoint</vt:lpstr>
      <vt:lpstr>Apresentação do PowerPoint</vt:lpstr>
      <vt:lpstr>Apresentação do PowerPoint</vt:lpstr>
      <vt:lpstr>Apresentação do PowerPoint</vt:lpstr>
      <vt:lpstr>Com risco de rompimento, vizinhos de barragem em Rio Acima temem 'nova Mariana'</vt:lpstr>
      <vt:lpstr>Protesto de caminhoneiros revela  'batalha do minério' na MG-030/Nova Lima </vt:lpstr>
      <vt:lpstr>Apresentação do PowerPoint</vt:lpstr>
      <vt:lpstr>Apresentação do PowerPoint</vt:lpstr>
      <vt:lpstr>Apresentação do PowerPoint</vt:lpstr>
      <vt:lpstr>Desembargadora do TJMG  assegura proibição de tráfego  de carretas de minério na MG-030  </vt:lpstr>
      <vt:lpstr>Apresentação do PowerPoint</vt:lpstr>
      <vt:lpstr>Apresentação do PowerPoint</vt:lpstr>
      <vt:lpstr>Apresentação do PowerPoint</vt:lpstr>
      <vt:lpstr>Apresentação do PowerPoint</vt:lpstr>
      <vt:lpstr>ASSEMBLEIA LEGISLATIVA DE MINAS GERAIS COMISSÃO DE DIREITOS HUMANOS</vt:lpstr>
      <vt:lpstr>RECEBIMENTO, DISCUSSÃO E VOTAÇÃO DE PROPOSIÇÕES DA COMISSÃO.</vt:lpstr>
      <vt:lpstr>Direitos Humanos quer apuração de crimes contra ambientalista </vt:lpstr>
      <vt:lpstr>Apresentação do PowerPoint</vt:lpstr>
      <vt:lpstr>ALMG – COMISSÃO DE DIREITOS HUMANOS Ambientalista denuncia perseguição de grileiros e mineradoras </vt:lpstr>
      <vt:lpstr>Delegado Fernando Pinheiro reconhece existência de quadrilhas que invadem propriedades na região</vt:lpstr>
      <vt:lpstr>SITIO ECOLÓGICO EM RIO ACIMA VITIMA DE INCENDIÁRIOS.</vt:lpstr>
      <vt:lpstr>Apresentação do PowerPoint</vt:lpstr>
      <vt:lpstr>Vândalos saqueiam e ateiam fogo em sítio de ambientalista</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PRESTAÇÃO DE CONTAS NOVA GAMELEIRA</dc:title>
  <dc:creator>reinaldo</dc:creator>
  <cp:lastModifiedBy>Edra da Silva Gonçalves</cp:lastModifiedBy>
  <cp:revision>96</cp:revision>
  <dcterms:created xsi:type="dcterms:W3CDTF">2014-03-11T22:30:27Z</dcterms:created>
  <dcterms:modified xsi:type="dcterms:W3CDTF">2018-09-04T13:16:53Z</dcterms:modified>
</cp:coreProperties>
</file>