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sldIdLst>
    <p:sldId id="359" r:id="rId2"/>
    <p:sldId id="311" r:id="rId3"/>
    <p:sldId id="312" r:id="rId4"/>
    <p:sldId id="259" r:id="rId5"/>
    <p:sldId id="363" r:id="rId6"/>
    <p:sldId id="271" r:id="rId7"/>
    <p:sldId id="313" r:id="rId8"/>
    <p:sldId id="348" r:id="rId9"/>
    <p:sldId id="349" r:id="rId10"/>
    <p:sldId id="350" r:id="rId11"/>
    <p:sldId id="351" r:id="rId12"/>
    <p:sldId id="352" r:id="rId13"/>
    <p:sldId id="353" r:id="rId14"/>
    <p:sldId id="354" r:id="rId15"/>
    <p:sldId id="355" r:id="rId16"/>
    <p:sldId id="356" r:id="rId17"/>
    <p:sldId id="357" r:id="rId18"/>
    <p:sldId id="370" r:id="rId19"/>
    <p:sldId id="260" r:id="rId20"/>
    <p:sldId id="264" r:id="rId21"/>
    <p:sldId id="262" r:id="rId22"/>
    <p:sldId id="329" r:id="rId23"/>
    <p:sldId id="279" r:id="rId24"/>
    <p:sldId id="360" r:id="rId25"/>
    <p:sldId id="278" r:id="rId26"/>
    <p:sldId id="266" r:id="rId27"/>
    <p:sldId id="265" r:id="rId28"/>
    <p:sldId id="330" r:id="rId29"/>
    <p:sldId id="267" r:id="rId30"/>
    <p:sldId id="377" r:id="rId31"/>
    <p:sldId id="309" r:id="rId32"/>
    <p:sldId id="361" r:id="rId33"/>
    <p:sldId id="331" r:id="rId34"/>
    <p:sldId id="332" r:id="rId35"/>
    <p:sldId id="333" r:id="rId36"/>
    <p:sldId id="334" r:id="rId37"/>
    <p:sldId id="335" r:id="rId38"/>
    <p:sldId id="336" r:id="rId39"/>
    <p:sldId id="373" r:id="rId40"/>
    <p:sldId id="268" r:id="rId41"/>
    <p:sldId id="274" r:id="rId42"/>
    <p:sldId id="337" r:id="rId43"/>
    <p:sldId id="275" r:id="rId44"/>
    <p:sldId id="378" r:id="rId45"/>
    <p:sldId id="292" r:id="rId46"/>
    <p:sldId id="291" r:id="rId47"/>
    <p:sldId id="299" r:id="rId48"/>
    <p:sldId id="273" r:id="rId49"/>
    <p:sldId id="301" r:id="rId50"/>
    <p:sldId id="374" r:id="rId51"/>
    <p:sldId id="375" r:id="rId52"/>
    <p:sldId id="365" r:id="rId53"/>
    <p:sldId id="376" r:id="rId54"/>
    <p:sldId id="345" r:id="rId55"/>
    <p:sldId id="306" r:id="rId56"/>
    <p:sldId id="340" r:id="rId5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660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227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copanet04-nas\publico\Informacoes\Monitoramento%20Sistemas%20Produtores%20RMBH\DIRETORIA\Monitoramento%20Produ&#231;&#227;o%20-%20Diretoria.xls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copanet04-nas\publico\Informacoes\Monitoramento%20Sistemas%20Produtores%20RMBH\DIRETORIA\Monitoramento%20Produ&#231;&#227;o%20-%20Diretoria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copanet04-nas\publico\Informacoes\Monitoramento%20Sistemas%20Produtores%20RMBH\DIRETORIA\Monitoramento%20Produ&#231;&#227;o%20-%20Diretoria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copanet04-nas\publico\Informacoes\Monitoramento%20Sistemas%20Produtores%20RMBH\DIRETORIA\Monitoramento%20Produ&#231;&#227;o%20-%20Diretoria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copanet04-nas\publico\Informacoes\Monitoramento%20Sistemas%20Produtores%20RMBH\DIRETORIA\Monitoramento%20Produ&#231;&#227;o%20-%20Diretoria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copanet04-nas\publico\Informacoes\Monitoramento%20Sistemas%20Produtores%20RMBH\DIRETORIA\Previs&#227;o%20Sistema%20Paraopeba%202019%20(SPPR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pt-BR"/>
              <a:t>VAZÃO CAPTADA NOS SISTEMAS PRODUTORES</a:t>
            </a:r>
          </a:p>
        </c:rich>
      </c:tx>
      <c:overlay val="0"/>
      <c:spPr>
        <a:noFill/>
        <a:ln w="25400">
          <a:noFill/>
        </a:ln>
      </c:spPr>
    </c:title>
    <c:autoTitleDeleted val="0"/>
    <c:plotArea>
      <c:layout/>
      <c:lineChart>
        <c:grouping val="standard"/>
        <c:varyColors val="0"/>
        <c:ser>
          <c:idx val="3"/>
          <c:order val="0"/>
          <c:tx>
            <c:strRef>
              <c:f>Aux!$Z$1</c:f>
              <c:strCache>
                <c:ptCount val="1"/>
                <c:pt idx="0">
                  <c:v>Rio das Velhas</c:v>
                </c:pt>
              </c:strCache>
            </c:strRef>
          </c:tx>
          <c:spPr>
            <a:ln w="19050" cap="rnd">
              <a:solidFill>
                <a:srgbClr val="339933"/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rgbClr val="339933"/>
              </a:solidFill>
              <a:ln w="9525">
                <a:solidFill>
                  <a:srgbClr val="339933"/>
                </a:solidFill>
              </a:ln>
              <a:effectLst/>
            </c:spPr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2A5-443C-BC13-9CE7E159AEE6}"/>
                </c:ext>
              </c:extLst>
            </c:dLbl>
            <c:dLbl>
              <c:idx val="1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8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D3E2-4654-947F-4E43A5CD76FB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2A5-443C-BC13-9CE7E159AEE6}"/>
                </c:ext>
              </c:extLst>
            </c:dLbl>
            <c:dLbl>
              <c:idx val="3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8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D3E2-4654-947F-4E43A5CD76FB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2A5-443C-BC13-9CE7E159AEE6}"/>
                </c:ext>
              </c:extLst>
            </c:dLbl>
            <c:dLbl>
              <c:idx val="5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8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D3E2-4654-947F-4E43A5CD76FB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2A5-443C-BC13-9CE7E159AEE6}"/>
                </c:ext>
              </c:extLst>
            </c:dLbl>
            <c:dLbl>
              <c:idx val="7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8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D3E2-4654-947F-4E43A5CD76FB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52A5-443C-BC13-9CE7E159AEE6}"/>
                </c:ext>
              </c:extLst>
            </c:dLbl>
            <c:dLbl>
              <c:idx val="9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8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4-D3E2-4654-947F-4E43A5CD76FB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52A5-443C-BC13-9CE7E159AEE6}"/>
                </c:ext>
              </c:extLst>
            </c:dLbl>
            <c:dLbl>
              <c:idx val="11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8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D3E2-4654-947F-4E43A5CD76FB}"/>
                </c:ext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52A5-443C-BC13-9CE7E159AEE6}"/>
                </c:ext>
              </c:extLst>
            </c:dLbl>
            <c:dLbl>
              <c:idx val="13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8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6-D3E2-4654-947F-4E43A5CD76FB}"/>
                </c:ext>
              </c:extLst>
            </c:dLbl>
            <c:dLbl>
              <c:idx val="1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52A5-443C-BC13-9CE7E159AEE6}"/>
                </c:ext>
              </c:extLst>
            </c:dLbl>
            <c:dLbl>
              <c:idx val="15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8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7-D3E2-4654-947F-4E43A5CD76FB}"/>
                </c:ext>
              </c:extLst>
            </c:dLbl>
            <c:dLbl>
              <c:idx val="1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52A5-443C-BC13-9CE7E159AEE6}"/>
                </c:ext>
              </c:extLst>
            </c:dLbl>
            <c:dLbl>
              <c:idx val="17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8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8-D3E2-4654-947F-4E43A5CD76FB}"/>
                </c:ext>
              </c:extLst>
            </c:dLbl>
            <c:dLbl>
              <c:idx val="1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52A5-443C-BC13-9CE7E159AEE6}"/>
                </c:ext>
              </c:extLst>
            </c:dLbl>
            <c:dLbl>
              <c:idx val="19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8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9-D3E2-4654-947F-4E43A5CD76FB}"/>
                </c:ext>
              </c:extLst>
            </c:dLbl>
            <c:dLbl>
              <c:idx val="2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52A5-443C-BC13-9CE7E159AEE6}"/>
                </c:ext>
              </c:extLst>
            </c:dLbl>
            <c:dLbl>
              <c:idx val="21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8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A-D3E2-4654-947F-4E43A5CD76FB}"/>
                </c:ext>
              </c:extLst>
            </c:dLbl>
            <c:dLbl>
              <c:idx val="2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52A5-443C-BC13-9CE7E159AEE6}"/>
                </c:ext>
              </c:extLst>
            </c:dLbl>
            <c:dLbl>
              <c:idx val="23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8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B-D3E2-4654-947F-4E43A5CD76FB}"/>
                </c:ext>
              </c:extLst>
            </c:dLbl>
            <c:dLbl>
              <c:idx val="2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52A5-443C-BC13-9CE7E159AEE6}"/>
                </c:ext>
              </c:extLst>
            </c:dLbl>
            <c:dLbl>
              <c:idx val="25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8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C-D3E2-4654-947F-4E43A5CD76FB}"/>
                </c:ext>
              </c:extLst>
            </c:dLbl>
            <c:dLbl>
              <c:idx val="2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A-52A5-443C-BC13-9CE7E159AEE6}"/>
                </c:ext>
              </c:extLst>
            </c:dLbl>
            <c:dLbl>
              <c:idx val="27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8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D-D3E2-4654-947F-4E43A5CD76FB}"/>
                </c:ext>
              </c:extLst>
            </c:dLbl>
            <c:dLbl>
              <c:idx val="2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C-52A5-443C-BC13-9CE7E159AEE6}"/>
                </c:ext>
              </c:extLst>
            </c:dLbl>
            <c:dLbl>
              <c:idx val="29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8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E-D3E2-4654-947F-4E43A5CD76FB}"/>
                </c:ext>
              </c:extLst>
            </c:dLbl>
            <c:dLbl>
              <c:idx val="3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E-52A5-443C-BC13-9CE7E159AEE6}"/>
                </c:ext>
              </c:extLst>
            </c:dLbl>
            <c:numFmt formatCode="#,##0.0" sourceLinked="0"/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700" b="1" i="0" u="none" strike="noStrike" baseline="0">
                    <a:solidFill>
                      <a:srgbClr val="008000"/>
                    </a:solidFill>
                    <a:latin typeface="Calibri"/>
                    <a:ea typeface="Calibri"/>
                    <a:cs typeface="Calibri"/>
                  </a:defRPr>
                </a:pPr>
                <a:endParaRPr lang="pt-B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Aux!$A$2:$A$32</c:f>
              <c:numCache>
                <c:formatCode>m/d/yyyy</c:formatCode>
                <c:ptCount val="31"/>
                <c:pt idx="0">
                  <c:v>43571</c:v>
                </c:pt>
                <c:pt idx="1">
                  <c:v>43572</c:v>
                </c:pt>
                <c:pt idx="2">
                  <c:v>43573</c:v>
                </c:pt>
                <c:pt idx="3">
                  <c:v>43574</c:v>
                </c:pt>
                <c:pt idx="4">
                  <c:v>43575</c:v>
                </c:pt>
                <c:pt idx="5">
                  <c:v>43576</c:v>
                </c:pt>
                <c:pt idx="6">
                  <c:v>43577</c:v>
                </c:pt>
                <c:pt idx="7">
                  <c:v>43578</c:v>
                </c:pt>
                <c:pt idx="8">
                  <c:v>43579</c:v>
                </c:pt>
                <c:pt idx="9">
                  <c:v>43580</c:v>
                </c:pt>
                <c:pt idx="10">
                  <c:v>43581</c:v>
                </c:pt>
                <c:pt idx="11">
                  <c:v>43582</c:v>
                </c:pt>
                <c:pt idx="12">
                  <c:v>43583</c:v>
                </c:pt>
                <c:pt idx="13">
                  <c:v>43584</c:v>
                </c:pt>
                <c:pt idx="14">
                  <c:v>43585</c:v>
                </c:pt>
                <c:pt idx="15">
                  <c:v>43586</c:v>
                </c:pt>
                <c:pt idx="16">
                  <c:v>43587</c:v>
                </c:pt>
                <c:pt idx="17">
                  <c:v>43588</c:v>
                </c:pt>
                <c:pt idx="18">
                  <c:v>43589</c:v>
                </c:pt>
                <c:pt idx="19">
                  <c:v>43590</c:v>
                </c:pt>
                <c:pt idx="20">
                  <c:v>43591</c:v>
                </c:pt>
                <c:pt idx="21">
                  <c:v>43592</c:v>
                </c:pt>
                <c:pt idx="22">
                  <c:v>43593</c:v>
                </c:pt>
                <c:pt idx="23">
                  <c:v>43594</c:v>
                </c:pt>
                <c:pt idx="24">
                  <c:v>43595</c:v>
                </c:pt>
                <c:pt idx="25">
                  <c:v>43596</c:v>
                </c:pt>
                <c:pt idx="26">
                  <c:v>43597</c:v>
                </c:pt>
                <c:pt idx="27">
                  <c:v>43598</c:v>
                </c:pt>
                <c:pt idx="28">
                  <c:v>43599</c:v>
                </c:pt>
                <c:pt idx="29">
                  <c:v>43600</c:v>
                </c:pt>
                <c:pt idx="30">
                  <c:v>43601</c:v>
                </c:pt>
              </c:numCache>
            </c:numRef>
          </c:cat>
          <c:val>
            <c:numRef>
              <c:f>Aux!$AE$2:$AE$32</c:f>
              <c:numCache>
                <c:formatCode>#,##0.00</c:formatCode>
                <c:ptCount val="31"/>
                <c:pt idx="0">
                  <c:v>6910</c:v>
                </c:pt>
                <c:pt idx="1">
                  <c:v>7130</c:v>
                </c:pt>
                <c:pt idx="2">
                  <c:v>7240</c:v>
                </c:pt>
                <c:pt idx="3">
                  <c:v>6360</c:v>
                </c:pt>
                <c:pt idx="4">
                  <c:v>7030</c:v>
                </c:pt>
                <c:pt idx="5">
                  <c:v>6500</c:v>
                </c:pt>
                <c:pt idx="6">
                  <c:v>7290</c:v>
                </c:pt>
                <c:pt idx="7">
                  <c:v>7220</c:v>
                </c:pt>
                <c:pt idx="8">
                  <c:v>7000</c:v>
                </c:pt>
                <c:pt idx="9">
                  <c:v>7300</c:v>
                </c:pt>
                <c:pt idx="10">
                  <c:v>7250</c:v>
                </c:pt>
                <c:pt idx="11">
                  <c:v>7190</c:v>
                </c:pt>
                <c:pt idx="12">
                  <c:v>6920</c:v>
                </c:pt>
                <c:pt idx="13">
                  <c:v>7030</c:v>
                </c:pt>
                <c:pt idx="14">
                  <c:v>7100</c:v>
                </c:pt>
                <c:pt idx="15">
                  <c:v>6930</c:v>
                </c:pt>
                <c:pt idx="16">
                  <c:v>6920</c:v>
                </c:pt>
                <c:pt idx="17">
                  <c:v>7260</c:v>
                </c:pt>
                <c:pt idx="18">
                  <c:v>7060</c:v>
                </c:pt>
                <c:pt idx="19">
                  <c:v>6570</c:v>
                </c:pt>
                <c:pt idx="20">
                  <c:v>7030</c:v>
                </c:pt>
                <c:pt idx="21">
                  <c:v>7000</c:v>
                </c:pt>
                <c:pt idx="22">
                  <c:v>7230</c:v>
                </c:pt>
                <c:pt idx="23">
                  <c:v>7120</c:v>
                </c:pt>
                <c:pt idx="24">
                  <c:v>7220</c:v>
                </c:pt>
                <c:pt idx="25">
                  <c:v>6960</c:v>
                </c:pt>
                <c:pt idx="26">
                  <c:v>6370</c:v>
                </c:pt>
                <c:pt idx="27">
                  <c:v>7120</c:v>
                </c:pt>
                <c:pt idx="28">
                  <c:v>7130</c:v>
                </c:pt>
                <c:pt idx="29">
                  <c:v>6960</c:v>
                </c:pt>
                <c:pt idx="30">
                  <c:v>6910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F-52A5-443C-BC13-9CE7E159AEE6}"/>
            </c:ext>
          </c:extLst>
        </c:ser>
        <c:ser>
          <c:idx val="0"/>
          <c:order val="1"/>
          <c:tx>
            <c:strRef>
              <c:f>Aux!$V$1</c:f>
              <c:strCache>
                <c:ptCount val="1"/>
                <c:pt idx="0">
                  <c:v>Sistema Paraopeba</c:v>
                </c:pt>
              </c:strCache>
            </c:strRef>
          </c:tx>
          <c:spPr>
            <a:ln w="19050">
              <a:solidFill>
                <a:srgbClr val="FF0000"/>
              </a:solidFill>
            </a:ln>
          </c:spPr>
          <c:marker>
            <c:symbol val="circle"/>
            <c:size val="4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dLbls>
            <c:dLbl>
              <c:idx val="0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FF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F-D3E2-4654-947F-4E43A5CD76FB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1-52A5-443C-BC13-9CE7E159AEE6}"/>
                </c:ext>
              </c:extLst>
            </c:dLbl>
            <c:dLbl>
              <c:idx val="2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FF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0-D3E2-4654-947F-4E43A5CD76FB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3-52A5-443C-BC13-9CE7E159AEE6}"/>
                </c:ext>
              </c:extLst>
            </c:dLbl>
            <c:dLbl>
              <c:idx val="4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FF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1-D3E2-4654-947F-4E43A5CD76FB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5-52A5-443C-BC13-9CE7E159AEE6}"/>
                </c:ext>
              </c:extLst>
            </c:dLbl>
            <c:dLbl>
              <c:idx val="6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FF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2-D3E2-4654-947F-4E43A5CD76FB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7-52A5-443C-BC13-9CE7E159AEE6}"/>
                </c:ext>
              </c:extLst>
            </c:dLbl>
            <c:dLbl>
              <c:idx val="8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FF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3-D3E2-4654-947F-4E43A5CD76FB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9-52A5-443C-BC13-9CE7E159AEE6}"/>
                </c:ext>
              </c:extLst>
            </c:dLbl>
            <c:dLbl>
              <c:idx val="10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FF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4-D3E2-4654-947F-4E43A5CD76FB}"/>
                </c:ext>
              </c:extLst>
            </c:dLbl>
            <c:dLbl>
              <c:idx val="1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B-52A5-443C-BC13-9CE7E159AEE6}"/>
                </c:ext>
              </c:extLst>
            </c:dLbl>
            <c:dLbl>
              <c:idx val="12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FF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5-D3E2-4654-947F-4E43A5CD76FB}"/>
                </c:ext>
              </c:extLst>
            </c:dLbl>
            <c:dLbl>
              <c:idx val="1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D-52A5-443C-BC13-9CE7E159AEE6}"/>
                </c:ext>
              </c:extLst>
            </c:dLbl>
            <c:dLbl>
              <c:idx val="14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FF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6-D3E2-4654-947F-4E43A5CD76FB}"/>
                </c:ext>
              </c:extLst>
            </c:dLbl>
            <c:dLbl>
              <c:idx val="1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F-52A5-443C-BC13-9CE7E159AEE6}"/>
                </c:ext>
              </c:extLst>
            </c:dLbl>
            <c:dLbl>
              <c:idx val="16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FF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7-D3E2-4654-947F-4E43A5CD76FB}"/>
                </c:ext>
              </c:extLst>
            </c:dLbl>
            <c:dLbl>
              <c:idx val="1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1-52A5-443C-BC13-9CE7E159AEE6}"/>
                </c:ext>
              </c:extLst>
            </c:dLbl>
            <c:dLbl>
              <c:idx val="18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FF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8-D3E2-4654-947F-4E43A5CD76FB}"/>
                </c:ext>
              </c:extLst>
            </c:dLbl>
            <c:dLbl>
              <c:idx val="1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3-52A5-443C-BC13-9CE7E159AEE6}"/>
                </c:ext>
              </c:extLst>
            </c:dLbl>
            <c:dLbl>
              <c:idx val="20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FF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9-D3E2-4654-947F-4E43A5CD76FB}"/>
                </c:ext>
              </c:extLst>
            </c:dLbl>
            <c:dLbl>
              <c:idx val="2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5-52A5-443C-BC13-9CE7E159AEE6}"/>
                </c:ext>
              </c:extLst>
            </c:dLbl>
            <c:dLbl>
              <c:idx val="22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FF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A-D3E2-4654-947F-4E43A5CD76FB}"/>
                </c:ext>
              </c:extLst>
            </c:dLbl>
            <c:dLbl>
              <c:idx val="2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7-52A5-443C-BC13-9CE7E159AEE6}"/>
                </c:ext>
              </c:extLst>
            </c:dLbl>
            <c:dLbl>
              <c:idx val="24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FF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B-D3E2-4654-947F-4E43A5CD76FB}"/>
                </c:ext>
              </c:extLst>
            </c:dLbl>
            <c:dLbl>
              <c:idx val="2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9-52A5-443C-BC13-9CE7E159AEE6}"/>
                </c:ext>
              </c:extLst>
            </c:dLbl>
            <c:dLbl>
              <c:idx val="26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FF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C-D3E2-4654-947F-4E43A5CD76FB}"/>
                </c:ext>
              </c:extLst>
            </c:dLbl>
            <c:dLbl>
              <c:idx val="2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B-52A5-443C-BC13-9CE7E159AEE6}"/>
                </c:ext>
              </c:extLst>
            </c:dLbl>
            <c:dLbl>
              <c:idx val="28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FF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D-D3E2-4654-947F-4E43A5CD76FB}"/>
                </c:ext>
              </c:extLst>
            </c:dLbl>
            <c:dLbl>
              <c:idx val="2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D-52A5-443C-BC13-9CE7E159AEE6}"/>
                </c:ext>
              </c:extLst>
            </c:dLbl>
            <c:dLbl>
              <c:idx val="30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FF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E-D3E2-4654-947F-4E43A5CD76FB}"/>
                </c:ext>
              </c:extLst>
            </c:dLbl>
            <c:numFmt formatCode="#,##0.0" sourceLinked="0"/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700" b="1" i="0" u="none" strike="noStrike" baseline="0">
                    <a:solidFill>
                      <a:srgbClr val="FF0000"/>
                    </a:solidFill>
                    <a:latin typeface="Calibri"/>
                    <a:ea typeface="Calibri"/>
                    <a:cs typeface="Calibri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Aux!$A$2:$A$32</c:f>
              <c:numCache>
                <c:formatCode>m/d/yyyy</c:formatCode>
                <c:ptCount val="31"/>
                <c:pt idx="0">
                  <c:v>43571</c:v>
                </c:pt>
                <c:pt idx="1">
                  <c:v>43572</c:v>
                </c:pt>
                <c:pt idx="2">
                  <c:v>43573</c:v>
                </c:pt>
                <c:pt idx="3">
                  <c:v>43574</c:v>
                </c:pt>
                <c:pt idx="4">
                  <c:v>43575</c:v>
                </c:pt>
                <c:pt idx="5">
                  <c:v>43576</c:v>
                </c:pt>
                <c:pt idx="6">
                  <c:v>43577</c:v>
                </c:pt>
                <c:pt idx="7">
                  <c:v>43578</c:v>
                </c:pt>
                <c:pt idx="8">
                  <c:v>43579</c:v>
                </c:pt>
                <c:pt idx="9">
                  <c:v>43580</c:v>
                </c:pt>
                <c:pt idx="10">
                  <c:v>43581</c:v>
                </c:pt>
                <c:pt idx="11">
                  <c:v>43582</c:v>
                </c:pt>
                <c:pt idx="12">
                  <c:v>43583</c:v>
                </c:pt>
                <c:pt idx="13">
                  <c:v>43584</c:v>
                </c:pt>
                <c:pt idx="14">
                  <c:v>43585</c:v>
                </c:pt>
                <c:pt idx="15">
                  <c:v>43586</c:v>
                </c:pt>
                <c:pt idx="16">
                  <c:v>43587</c:v>
                </c:pt>
                <c:pt idx="17">
                  <c:v>43588</c:v>
                </c:pt>
                <c:pt idx="18">
                  <c:v>43589</c:v>
                </c:pt>
                <c:pt idx="19">
                  <c:v>43590</c:v>
                </c:pt>
                <c:pt idx="20">
                  <c:v>43591</c:v>
                </c:pt>
                <c:pt idx="21">
                  <c:v>43592</c:v>
                </c:pt>
                <c:pt idx="22">
                  <c:v>43593</c:v>
                </c:pt>
                <c:pt idx="23">
                  <c:v>43594</c:v>
                </c:pt>
                <c:pt idx="24">
                  <c:v>43595</c:v>
                </c:pt>
                <c:pt idx="25">
                  <c:v>43596</c:v>
                </c:pt>
                <c:pt idx="26">
                  <c:v>43597</c:v>
                </c:pt>
                <c:pt idx="27">
                  <c:v>43598</c:v>
                </c:pt>
                <c:pt idx="28">
                  <c:v>43599</c:v>
                </c:pt>
                <c:pt idx="29">
                  <c:v>43600</c:v>
                </c:pt>
                <c:pt idx="30">
                  <c:v>43601</c:v>
                </c:pt>
              </c:numCache>
            </c:numRef>
          </c:cat>
          <c:val>
            <c:numRef>
              <c:f>Aux!$X$2:$X$32</c:f>
              <c:numCache>
                <c:formatCode>#,##0.00</c:formatCode>
                <c:ptCount val="31"/>
                <c:pt idx="0">
                  <c:v>7259.03</c:v>
                </c:pt>
                <c:pt idx="1">
                  <c:v>7307.87</c:v>
                </c:pt>
                <c:pt idx="2">
                  <c:v>7789.58</c:v>
                </c:pt>
                <c:pt idx="3">
                  <c:v>7488.43</c:v>
                </c:pt>
                <c:pt idx="4">
                  <c:v>7355.21</c:v>
                </c:pt>
                <c:pt idx="5">
                  <c:v>7503.3600000000006</c:v>
                </c:pt>
                <c:pt idx="6">
                  <c:v>7660.3</c:v>
                </c:pt>
                <c:pt idx="7">
                  <c:v>7651.35</c:v>
                </c:pt>
                <c:pt idx="8">
                  <c:v>7761.4500000000007</c:v>
                </c:pt>
                <c:pt idx="9">
                  <c:v>7695.71</c:v>
                </c:pt>
                <c:pt idx="10">
                  <c:v>7862.61</c:v>
                </c:pt>
                <c:pt idx="11">
                  <c:v>8210.8799999999992</c:v>
                </c:pt>
                <c:pt idx="12">
                  <c:v>7600</c:v>
                </c:pt>
                <c:pt idx="13">
                  <c:v>7634.9500000000007</c:v>
                </c:pt>
                <c:pt idx="14">
                  <c:v>7586.57</c:v>
                </c:pt>
                <c:pt idx="15">
                  <c:v>7886.8</c:v>
                </c:pt>
                <c:pt idx="16">
                  <c:v>7380.2</c:v>
                </c:pt>
                <c:pt idx="17">
                  <c:v>7837.3899999999994</c:v>
                </c:pt>
                <c:pt idx="18">
                  <c:v>7577.5400000000009</c:v>
                </c:pt>
                <c:pt idx="19">
                  <c:v>7550.24</c:v>
                </c:pt>
                <c:pt idx="20">
                  <c:v>7431.59</c:v>
                </c:pt>
                <c:pt idx="21">
                  <c:v>7630.56</c:v>
                </c:pt>
                <c:pt idx="22">
                  <c:v>6436.46</c:v>
                </c:pt>
                <c:pt idx="23">
                  <c:v>7252.9</c:v>
                </c:pt>
                <c:pt idx="24">
                  <c:v>7367.65</c:v>
                </c:pt>
                <c:pt idx="25">
                  <c:v>8296.35</c:v>
                </c:pt>
                <c:pt idx="26">
                  <c:v>7393.75</c:v>
                </c:pt>
                <c:pt idx="27">
                  <c:v>7199.0400000000009</c:v>
                </c:pt>
                <c:pt idx="28">
                  <c:v>7615.7999999999993</c:v>
                </c:pt>
                <c:pt idx="29">
                  <c:v>7476.73</c:v>
                </c:pt>
                <c:pt idx="30">
                  <c:v>6826.33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3F-52A5-443C-BC13-9CE7E159AEE6}"/>
            </c:ext>
          </c:extLst>
        </c:ser>
        <c:ser>
          <c:idx val="4"/>
          <c:order val="2"/>
          <c:tx>
            <c:strRef>
              <c:f>Aux!$AG$1</c:f>
              <c:strCache>
                <c:ptCount val="1"/>
                <c:pt idx="0">
                  <c:v>Total</c:v>
                </c:pt>
              </c:strCache>
            </c:strRef>
          </c:tx>
          <c:spPr>
            <a:ln w="19050" cap="rnd">
              <a:solidFill>
                <a:srgbClr val="0070C0"/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rgbClr val="0066FF"/>
              </a:solidFill>
              <a:ln w="9525">
                <a:solidFill>
                  <a:srgbClr val="0066FF"/>
                </a:solidFill>
              </a:ln>
              <a:effectLst/>
            </c:spPr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0-52A5-443C-BC13-9CE7E159AEE6}"/>
                </c:ext>
              </c:extLst>
            </c:dLbl>
            <c:dLbl>
              <c:idx val="1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F-D3E2-4654-947F-4E43A5CD76FB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2-52A5-443C-BC13-9CE7E159AEE6}"/>
                </c:ext>
              </c:extLst>
            </c:dLbl>
            <c:dLbl>
              <c:idx val="3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20-D3E2-4654-947F-4E43A5CD76FB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4-52A5-443C-BC13-9CE7E159AEE6}"/>
                </c:ext>
              </c:extLst>
            </c:dLbl>
            <c:dLbl>
              <c:idx val="5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21-D3E2-4654-947F-4E43A5CD76FB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6-52A5-443C-BC13-9CE7E159AEE6}"/>
                </c:ext>
              </c:extLst>
            </c:dLbl>
            <c:dLbl>
              <c:idx val="7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22-D3E2-4654-947F-4E43A5CD76FB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8-52A5-443C-BC13-9CE7E159AEE6}"/>
                </c:ext>
              </c:extLst>
            </c:dLbl>
            <c:dLbl>
              <c:idx val="9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23-D3E2-4654-947F-4E43A5CD76FB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A-52A5-443C-BC13-9CE7E159AEE6}"/>
                </c:ext>
              </c:extLst>
            </c:dLbl>
            <c:dLbl>
              <c:idx val="11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24-D3E2-4654-947F-4E43A5CD76FB}"/>
                </c:ext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C-52A5-443C-BC13-9CE7E159AEE6}"/>
                </c:ext>
              </c:extLst>
            </c:dLbl>
            <c:dLbl>
              <c:idx val="13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25-D3E2-4654-947F-4E43A5CD76FB}"/>
                </c:ext>
              </c:extLst>
            </c:dLbl>
            <c:dLbl>
              <c:idx val="1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E-52A5-443C-BC13-9CE7E159AEE6}"/>
                </c:ext>
              </c:extLst>
            </c:dLbl>
            <c:dLbl>
              <c:idx val="15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26-D3E2-4654-947F-4E43A5CD76FB}"/>
                </c:ext>
              </c:extLst>
            </c:dLbl>
            <c:dLbl>
              <c:idx val="1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0-52A5-443C-BC13-9CE7E159AEE6}"/>
                </c:ext>
              </c:extLst>
            </c:dLbl>
            <c:dLbl>
              <c:idx val="17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27-D3E2-4654-947F-4E43A5CD76FB}"/>
                </c:ext>
              </c:extLst>
            </c:dLbl>
            <c:dLbl>
              <c:idx val="1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2-52A5-443C-BC13-9CE7E159AEE6}"/>
                </c:ext>
              </c:extLst>
            </c:dLbl>
            <c:dLbl>
              <c:idx val="19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28-D3E2-4654-947F-4E43A5CD76FB}"/>
                </c:ext>
              </c:extLst>
            </c:dLbl>
            <c:dLbl>
              <c:idx val="2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4-52A5-443C-BC13-9CE7E159AEE6}"/>
                </c:ext>
              </c:extLst>
            </c:dLbl>
            <c:dLbl>
              <c:idx val="21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29-D3E2-4654-947F-4E43A5CD76FB}"/>
                </c:ext>
              </c:extLst>
            </c:dLbl>
            <c:dLbl>
              <c:idx val="2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6-52A5-443C-BC13-9CE7E159AEE6}"/>
                </c:ext>
              </c:extLst>
            </c:dLbl>
            <c:dLbl>
              <c:idx val="23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2A-D3E2-4654-947F-4E43A5CD76FB}"/>
                </c:ext>
              </c:extLst>
            </c:dLbl>
            <c:dLbl>
              <c:idx val="2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8-52A5-443C-BC13-9CE7E159AEE6}"/>
                </c:ext>
              </c:extLst>
            </c:dLbl>
            <c:dLbl>
              <c:idx val="25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2B-D3E2-4654-947F-4E43A5CD76FB}"/>
                </c:ext>
              </c:extLst>
            </c:dLbl>
            <c:dLbl>
              <c:idx val="2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A-52A5-443C-BC13-9CE7E159AEE6}"/>
                </c:ext>
              </c:extLst>
            </c:dLbl>
            <c:dLbl>
              <c:idx val="27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2C-D3E2-4654-947F-4E43A5CD76FB}"/>
                </c:ext>
              </c:extLst>
            </c:dLbl>
            <c:dLbl>
              <c:idx val="2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C-52A5-443C-BC13-9CE7E159AEE6}"/>
                </c:ext>
              </c:extLst>
            </c:dLbl>
            <c:dLbl>
              <c:idx val="29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7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2D-D3E2-4654-947F-4E43A5CD76FB}"/>
                </c:ext>
              </c:extLst>
            </c:dLbl>
            <c:dLbl>
              <c:idx val="3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E-52A5-443C-BC13-9CE7E159AEE6}"/>
                </c:ext>
              </c:extLst>
            </c:dLbl>
            <c:numFmt formatCode="#,##0.0" sourceLinked="0"/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7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Aux!$A$2:$A$32</c:f>
              <c:numCache>
                <c:formatCode>m/d/yyyy</c:formatCode>
                <c:ptCount val="31"/>
                <c:pt idx="0">
                  <c:v>43571</c:v>
                </c:pt>
                <c:pt idx="1">
                  <c:v>43572</c:v>
                </c:pt>
                <c:pt idx="2">
                  <c:v>43573</c:v>
                </c:pt>
                <c:pt idx="3">
                  <c:v>43574</c:v>
                </c:pt>
                <c:pt idx="4">
                  <c:v>43575</c:v>
                </c:pt>
                <c:pt idx="5">
                  <c:v>43576</c:v>
                </c:pt>
                <c:pt idx="6">
                  <c:v>43577</c:v>
                </c:pt>
                <c:pt idx="7">
                  <c:v>43578</c:v>
                </c:pt>
                <c:pt idx="8">
                  <c:v>43579</c:v>
                </c:pt>
                <c:pt idx="9">
                  <c:v>43580</c:v>
                </c:pt>
                <c:pt idx="10">
                  <c:v>43581</c:v>
                </c:pt>
                <c:pt idx="11">
                  <c:v>43582</c:v>
                </c:pt>
                <c:pt idx="12">
                  <c:v>43583</c:v>
                </c:pt>
                <c:pt idx="13">
                  <c:v>43584</c:v>
                </c:pt>
                <c:pt idx="14">
                  <c:v>43585</c:v>
                </c:pt>
                <c:pt idx="15">
                  <c:v>43586</c:v>
                </c:pt>
                <c:pt idx="16">
                  <c:v>43587</c:v>
                </c:pt>
                <c:pt idx="17">
                  <c:v>43588</c:v>
                </c:pt>
                <c:pt idx="18">
                  <c:v>43589</c:v>
                </c:pt>
                <c:pt idx="19">
                  <c:v>43590</c:v>
                </c:pt>
                <c:pt idx="20">
                  <c:v>43591</c:v>
                </c:pt>
                <c:pt idx="21">
                  <c:v>43592</c:v>
                </c:pt>
                <c:pt idx="22">
                  <c:v>43593</c:v>
                </c:pt>
                <c:pt idx="23">
                  <c:v>43594</c:v>
                </c:pt>
                <c:pt idx="24">
                  <c:v>43595</c:v>
                </c:pt>
                <c:pt idx="25">
                  <c:v>43596</c:v>
                </c:pt>
                <c:pt idx="26">
                  <c:v>43597</c:v>
                </c:pt>
                <c:pt idx="27">
                  <c:v>43598</c:v>
                </c:pt>
                <c:pt idx="28">
                  <c:v>43599</c:v>
                </c:pt>
                <c:pt idx="29">
                  <c:v>43600</c:v>
                </c:pt>
                <c:pt idx="30">
                  <c:v>43601</c:v>
                </c:pt>
              </c:numCache>
            </c:numRef>
          </c:cat>
          <c:val>
            <c:numRef>
              <c:f>Aux!$AG$2:$AG$32</c:f>
              <c:numCache>
                <c:formatCode>#,##0.00</c:formatCode>
                <c:ptCount val="31"/>
                <c:pt idx="0">
                  <c:v>14169.029999999999</c:v>
                </c:pt>
                <c:pt idx="1">
                  <c:v>14437.869999999999</c:v>
                </c:pt>
                <c:pt idx="2">
                  <c:v>15029.58</c:v>
                </c:pt>
                <c:pt idx="3">
                  <c:v>13848.43</c:v>
                </c:pt>
                <c:pt idx="4">
                  <c:v>14385.21</c:v>
                </c:pt>
                <c:pt idx="5">
                  <c:v>14003.36</c:v>
                </c:pt>
                <c:pt idx="6">
                  <c:v>14950.3</c:v>
                </c:pt>
                <c:pt idx="7">
                  <c:v>14871.35</c:v>
                </c:pt>
                <c:pt idx="8">
                  <c:v>14761.45</c:v>
                </c:pt>
                <c:pt idx="9">
                  <c:v>14995.71</c:v>
                </c:pt>
                <c:pt idx="10">
                  <c:v>15112.61</c:v>
                </c:pt>
                <c:pt idx="11">
                  <c:v>15400.88</c:v>
                </c:pt>
                <c:pt idx="12">
                  <c:v>14520</c:v>
                </c:pt>
                <c:pt idx="13">
                  <c:v>14664.95</c:v>
                </c:pt>
                <c:pt idx="14">
                  <c:v>14686.57</c:v>
                </c:pt>
                <c:pt idx="15">
                  <c:v>14816.8</c:v>
                </c:pt>
                <c:pt idx="16">
                  <c:v>14300.2</c:v>
                </c:pt>
                <c:pt idx="17">
                  <c:v>15097.39</c:v>
                </c:pt>
                <c:pt idx="18">
                  <c:v>14637.54</c:v>
                </c:pt>
                <c:pt idx="19">
                  <c:v>14120.24</c:v>
                </c:pt>
                <c:pt idx="20">
                  <c:v>14461.59</c:v>
                </c:pt>
                <c:pt idx="21">
                  <c:v>14630.560000000001</c:v>
                </c:pt>
                <c:pt idx="22">
                  <c:v>13666.46</c:v>
                </c:pt>
                <c:pt idx="23">
                  <c:v>14372.9</c:v>
                </c:pt>
                <c:pt idx="24">
                  <c:v>14587.65</c:v>
                </c:pt>
                <c:pt idx="25">
                  <c:v>15256.35</c:v>
                </c:pt>
                <c:pt idx="26">
                  <c:v>13763.75</c:v>
                </c:pt>
                <c:pt idx="27">
                  <c:v>14319.04</c:v>
                </c:pt>
                <c:pt idx="28">
                  <c:v>14745.8</c:v>
                </c:pt>
                <c:pt idx="29">
                  <c:v>14436.73</c:v>
                </c:pt>
                <c:pt idx="30">
                  <c:v>13736.33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5F-52A5-443C-BC13-9CE7E159AE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95237856"/>
        <c:axId val="595238248"/>
      </c:lineChart>
      <c:dateAx>
        <c:axId val="595237856"/>
        <c:scaling>
          <c:orientation val="minMax"/>
        </c:scaling>
        <c:delete val="0"/>
        <c:axPos val="b"/>
        <c:numFmt formatCode="d/m;@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2700000" vert="horz"/>
          <a:lstStyle/>
          <a:p>
            <a:pPr>
              <a:defRPr sz="9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595238248"/>
        <c:crosses val="autoZero"/>
        <c:auto val="1"/>
        <c:lblOffset val="100"/>
        <c:baseTimeUnit val="days"/>
      </c:dateAx>
      <c:valAx>
        <c:axId val="595238248"/>
        <c:scaling>
          <c:orientation val="minMax"/>
          <c:max val="17000"/>
          <c:min val="4000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pt-BR"/>
                  <a:t>Vazão (L/s)</a:t>
                </a:r>
              </a:p>
            </c:rich>
          </c:tx>
          <c:layout>
            <c:manualLayout>
              <c:xMode val="edge"/>
              <c:yMode val="edge"/>
              <c:x val="7.9963491595250874E-3"/>
              <c:y val="0.40426261402639357"/>
            </c:manualLayout>
          </c:layout>
          <c:overlay val="0"/>
          <c:spPr>
            <a:noFill/>
            <a:ln w="25400">
              <a:noFill/>
            </a:ln>
          </c:spPr>
        </c:title>
        <c:numFmt formatCode="#,##0" sourceLinked="0"/>
        <c:majorTickMark val="none"/>
        <c:minorTickMark val="none"/>
        <c:tickLblPos val="nextTo"/>
        <c:spPr>
          <a:ln w="9525">
            <a:noFill/>
          </a:ln>
        </c:spPr>
        <c:txPr>
          <a:bodyPr rot="0" vert="horz"/>
          <a:lstStyle/>
          <a:p>
            <a:pPr>
              <a:defRPr sz="9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595237856"/>
        <c:crosses val="autoZero"/>
        <c:crossBetween val="between"/>
        <c:majorUnit val="1000"/>
      </c:valAx>
      <c:spPr>
        <a:solidFill>
          <a:srgbClr val="FFFFF3"/>
        </a:solidFill>
        <a:ln w="25400">
          <a:noFill/>
        </a:ln>
      </c:spPr>
    </c:plotArea>
    <c:legend>
      <c:legendPos val="b"/>
      <c:overlay val="0"/>
      <c:spPr>
        <a:noFill/>
        <a:ln w="25400">
          <a:noFill/>
        </a:ln>
      </c:spPr>
      <c:txPr>
        <a:bodyPr/>
        <a:lstStyle/>
        <a:p>
          <a:pPr>
            <a:defRPr sz="1000" b="1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1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pt-BR" sz="1100" b="1" i="0" u="none" strike="noStrike" baseline="0" dirty="0">
                <a:solidFill>
                  <a:sysClr val="windowText" lastClr="000000"/>
                </a:solidFill>
                <a:effectLst/>
              </a:rPr>
              <a:t>VOLUME DOS RESERVATÓRIOS DO SISTEMA </a:t>
            </a:r>
            <a:r>
              <a:rPr lang="pt-BR" sz="1100" b="1" i="0" u="none" strike="noStrike" baseline="0" dirty="0" smtClean="0">
                <a:solidFill>
                  <a:sysClr val="windowText" lastClr="000000"/>
                </a:solidFill>
                <a:effectLst/>
              </a:rPr>
              <a:t>PARAOPEBA – Crise Hídrica com </a:t>
            </a:r>
            <a:r>
              <a:rPr lang="pt-BR" sz="1100" b="1" i="0" u="none" strike="noStrike" baseline="0" dirty="0" smtClean="0">
                <a:solidFill>
                  <a:srgbClr val="FF0000"/>
                </a:solidFill>
                <a:effectLst/>
              </a:rPr>
              <a:t>Auge em 2015</a:t>
            </a:r>
            <a:endParaRPr lang="pt-BR" sz="1100" b="1" i="0" u="none" strike="noStrike" baseline="30000" dirty="0">
              <a:solidFill>
                <a:srgbClr val="FF0000"/>
              </a:solidFill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solidFill>
          <a:schemeClr val="bg2"/>
        </a:solidFill>
        <a:ln>
          <a:noFill/>
        </a:ln>
        <a:effectLst/>
        <a:sp3d/>
      </c:spPr>
    </c:floor>
    <c:sideWall>
      <c:thickness val="0"/>
      <c:spPr>
        <a:solidFill>
          <a:srgbClr val="F4F3EC"/>
        </a:solidFill>
        <a:ln>
          <a:noFill/>
        </a:ln>
        <a:effectLst/>
        <a:sp3d/>
      </c:spPr>
    </c:sideWall>
    <c:backWall>
      <c:thickness val="0"/>
      <c:spPr>
        <a:solidFill>
          <a:srgbClr val="F4F3EC"/>
        </a:solidFill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7126202974628206E-2"/>
          <c:y val="9.6758056551516938E-2"/>
          <c:w val="0.90287382251114001"/>
          <c:h val="0.7854117912274291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Aux!$AJ$1</c:f>
              <c:strCache>
                <c:ptCount val="1"/>
                <c:pt idx="0">
                  <c:v>Rio Manso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Aux!$AQ$12:$AQ$14</c:f>
              <c:strCache>
                <c:ptCount val="3"/>
                <c:pt idx="0">
                  <c:v>01/08/2013</c:v>
                </c:pt>
                <c:pt idx="1">
                  <c:v>01/08/2014</c:v>
                </c:pt>
                <c:pt idx="2">
                  <c:v>01/08/2015</c:v>
                </c:pt>
              </c:strCache>
            </c:strRef>
          </c:cat>
          <c:val>
            <c:numRef>
              <c:f>Aux!$AM$4:$AM$6</c:f>
              <c:numCache>
                <c:formatCode>#,##0.00</c:formatCode>
                <c:ptCount val="3"/>
                <c:pt idx="0">
                  <c:v>144074560.73413086</c:v>
                </c:pt>
                <c:pt idx="1">
                  <c:v>103538020.91186531</c:v>
                </c:pt>
                <c:pt idx="2">
                  <c:v>64669875.450927734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FA3-448F-8C92-07CED1F4DC09}"/>
            </c:ext>
          </c:extLst>
        </c:ser>
        <c:ser>
          <c:idx val="1"/>
          <c:order val="1"/>
          <c:tx>
            <c:strRef>
              <c:f>Aux!$AJ$9</c:f>
              <c:strCache>
                <c:ptCount val="1"/>
                <c:pt idx="0">
                  <c:v>Serra Azul</c:v>
                </c:pt>
              </c:strCache>
            </c:strRef>
          </c:tx>
          <c:spPr>
            <a:solidFill>
              <a:srgbClr val="66CCFF"/>
            </a:solidFill>
            <a:ln>
              <a:noFill/>
            </a:ln>
            <a:effectLst/>
            <a:sp3d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Aux!$AQ$12:$AQ$14</c:f>
              <c:strCache>
                <c:ptCount val="3"/>
                <c:pt idx="0">
                  <c:v>01/08/2013</c:v>
                </c:pt>
                <c:pt idx="1">
                  <c:v>01/08/2014</c:v>
                </c:pt>
                <c:pt idx="2">
                  <c:v>01/08/2015</c:v>
                </c:pt>
              </c:strCache>
            </c:strRef>
          </c:cat>
          <c:val>
            <c:numRef>
              <c:f>Aux!$AM$12:$AM$14</c:f>
              <c:numCache>
                <c:formatCode>#,##0.00</c:formatCode>
                <c:ptCount val="3"/>
                <c:pt idx="0">
                  <c:v>64544490.071777344</c:v>
                </c:pt>
                <c:pt idx="1">
                  <c:v>19011933.815673817</c:v>
                </c:pt>
                <c:pt idx="2">
                  <c:v>11866316.190673828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FA3-448F-8C92-07CED1F4DC09}"/>
            </c:ext>
          </c:extLst>
        </c:ser>
        <c:ser>
          <c:idx val="2"/>
          <c:order val="2"/>
          <c:tx>
            <c:strRef>
              <c:f>Aux!$AJ$17</c:f>
              <c:strCache>
                <c:ptCount val="1"/>
                <c:pt idx="0">
                  <c:v>Vargem das Flores</c:v>
                </c:pt>
              </c:strCache>
            </c:strRef>
          </c:tx>
          <c:spPr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ffectLst/>
            <a:sp3d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Aux!$AQ$12:$AQ$14</c:f>
              <c:strCache>
                <c:ptCount val="3"/>
                <c:pt idx="0">
                  <c:v>01/08/2013</c:v>
                </c:pt>
                <c:pt idx="1">
                  <c:v>01/08/2014</c:v>
                </c:pt>
                <c:pt idx="2">
                  <c:v>01/08/2015</c:v>
                </c:pt>
              </c:strCache>
            </c:strRef>
          </c:cat>
          <c:val>
            <c:numRef>
              <c:f>Aux!$AM$20:$AM$22</c:f>
              <c:numCache>
                <c:formatCode>#,##0.00</c:formatCode>
                <c:ptCount val="3"/>
                <c:pt idx="0">
                  <c:v>26798605.733398419</c:v>
                </c:pt>
                <c:pt idx="1">
                  <c:v>18895036.573242176</c:v>
                </c:pt>
                <c:pt idx="2">
                  <c:v>12885123.519042969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FA3-448F-8C92-07CED1F4DC09}"/>
            </c:ext>
          </c:extLst>
        </c:ser>
        <c:ser>
          <c:idx val="3"/>
          <c:order val="3"/>
          <c:spPr>
            <a:noFill/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0737212577103063E-2"/>
                  <c:y val="-2.46697225383057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FA3-448F-8C92-07CED1F4DC09}"/>
                </c:ext>
              </c:extLst>
            </c:dLbl>
            <c:dLbl>
              <c:idx val="1"/>
              <c:layout>
                <c:manualLayout>
                  <c:x val="2.9423785794351665E-2"/>
                  <c:y val="9.12378069290278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FA3-448F-8C92-07CED1F4DC09}"/>
                </c:ext>
              </c:extLst>
            </c:dLbl>
            <c:dLbl>
              <c:idx val="2"/>
              <c:layout>
                <c:manualLayout>
                  <c:x val="3.2073672031021093E-2"/>
                  <c:y val="3.74430155083697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DFA3-448F-8C92-07CED1F4DC09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Aux!$AQ$12:$AQ$14</c:f>
              <c:strCache>
                <c:ptCount val="3"/>
                <c:pt idx="0">
                  <c:v>01/08/2013</c:v>
                </c:pt>
                <c:pt idx="1">
                  <c:v>01/08/2014</c:v>
                </c:pt>
                <c:pt idx="2">
                  <c:v>01/08/2015</c:v>
                </c:pt>
              </c:strCache>
            </c:strRef>
          </c:cat>
          <c:val>
            <c:numRef>
              <c:f>Aux!$AK$28:$AK$30</c:f>
              <c:numCache>
                <c:formatCode>#,##0.00</c:formatCode>
                <c:ptCount val="3"/>
                <c:pt idx="0">
                  <c:v>235417656.53930658</c:v>
                </c:pt>
                <c:pt idx="1">
                  <c:v>141444991.30078131</c:v>
                </c:pt>
                <c:pt idx="2">
                  <c:v>89421315.160644427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FA3-448F-8C92-07CED1F4DC0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595311584"/>
        <c:axId val="595311976"/>
        <c:axId val="0"/>
      </c:bar3DChart>
      <c:catAx>
        <c:axId val="595311584"/>
        <c:scaling>
          <c:orientation val="minMax"/>
        </c:scaling>
        <c:delete val="0"/>
        <c:axPos val="b"/>
        <c:numFmt formatCode="dd/mm/yy;@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2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95311976"/>
        <c:crosses val="autoZero"/>
        <c:auto val="1"/>
        <c:lblAlgn val="ctr"/>
        <c:lblOffset val="100"/>
        <c:noMultiLvlLbl val="0"/>
      </c:catAx>
      <c:valAx>
        <c:axId val="595311976"/>
        <c:scaling>
          <c:orientation val="minMax"/>
          <c:max val="27500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 b="0" i="0" u="none" strike="noStrike" kern="1200" baseline="0">
                    <a:solidFill>
                      <a:sysClr val="windowText" lastClr="000000">
                        <a:lumMod val="65000"/>
                        <a:lumOff val="35000"/>
                      </a:sys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1000" b="1" i="0" baseline="0">
                    <a:solidFill>
                      <a:sysClr val="windowText" lastClr="000000"/>
                    </a:solidFill>
                    <a:effectLst/>
                  </a:rPr>
                  <a:t>Volume (m</a:t>
                </a:r>
                <a:r>
                  <a:rPr lang="pt-BR" sz="1000" b="1" i="0" baseline="30000">
                    <a:solidFill>
                      <a:sysClr val="windowText" lastClr="000000"/>
                    </a:solidFill>
                    <a:effectLst/>
                  </a:rPr>
                  <a:t>3</a:t>
                </a:r>
                <a:r>
                  <a:rPr lang="pt-BR" sz="1000" b="1" i="0" baseline="0">
                    <a:solidFill>
                      <a:sysClr val="windowText" lastClr="000000"/>
                    </a:solidFill>
                    <a:effectLst/>
                  </a:rPr>
                  <a:t>)</a:t>
                </a:r>
                <a:endParaRPr lang="pt-BR" sz="1000">
                  <a:solidFill>
                    <a:sysClr val="windowText" lastClr="000000"/>
                  </a:solidFill>
                  <a:effectLst/>
                </a:endParaRPr>
              </a:p>
            </c:rich>
          </c:tx>
          <c:layout>
            <c:manualLayout>
              <c:xMode val="edge"/>
              <c:yMode val="edge"/>
              <c:x val="4.8847936096803523E-3"/>
              <c:y val="0.3963972957078851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000" b="0" i="0" u="none" strike="noStrike" kern="1200" baseline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95311584"/>
        <c:crosses val="autoZero"/>
        <c:crossBetween val="between"/>
        <c:majorUnit val="25000000"/>
      </c:valAx>
      <c:spPr>
        <a:noFill/>
        <a:ln>
          <a:noFill/>
        </a:ln>
        <a:effectLst/>
      </c:spPr>
    </c:plotArea>
    <c:legend>
      <c:legendPos val="b"/>
      <c:legendEntry>
        <c:idx val="3"/>
        <c:delete val="1"/>
      </c:legendEntry>
      <c:layout>
        <c:manualLayout>
          <c:xMode val="edge"/>
          <c:yMode val="edge"/>
          <c:x val="0.35917256349326976"/>
          <c:y val="0.9393659188034188"/>
          <c:w val="0.28165476778503118"/>
          <c:h val="5.72419871794871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pt-BR" sz="1000" b="1" i="0" u="none" strike="noStrike" baseline="0">
                <a:solidFill>
                  <a:srgbClr val="000000"/>
                </a:solidFill>
                <a:latin typeface="Calibri"/>
                <a:cs typeface="Calibri"/>
              </a:rPr>
              <a:t>INSTITUTO NACIONAL DE METEREOLOGIA - INMET</a:t>
            </a:r>
          </a:p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pt-BR" sz="1000" b="1" i="0" u="none" strike="noStrike" baseline="0">
                <a:solidFill>
                  <a:srgbClr val="000000"/>
                </a:solidFill>
                <a:latin typeface="Calibri"/>
                <a:cs typeface="Calibri"/>
              </a:rPr>
              <a:t>Chuva acumulada mensal x chuva (Normal Climatológica 1964-2017) Estação 83.587</a:t>
            </a:r>
          </a:p>
        </c:rich>
      </c:tx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591927041569514E-2"/>
          <c:y val="9.5464086059877065E-2"/>
          <c:w val="0.90891013714898194"/>
          <c:h val="0.79664841804416076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INMET!$R$2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rgbClr val="6D8838"/>
            </a:solidFill>
            <a:ln w="25400">
              <a:noFill/>
            </a:ln>
          </c:spPr>
          <c:invertIfNegative val="0"/>
          <c:dLbls>
            <c:dLbl>
              <c:idx val="0"/>
              <c:numFmt formatCode="#,##0.0" sourceLinked="0"/>
              <c:spPr>
                <a:noFill/>
                <a:ln w="25400">
                  <a:noFill/>
                </a:ln>
              </c:spPr>
              <c:txPr>
                <a:bodyPr rot="-5400000" vert="horz"/>
                <a:lstStyle/>
                <a:p>
                  <a:pPr algn="ctr"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AF05-47AB-AF7E-AC32B5C4C643}"/>
                </c:ext>
              </c:extLst>
            </c:dLbl>
            <c:dLbl>
              <c:idx val="3"/>
              <c:numFmt formatCode="#,##0.0" sourceLinked="0"/>
              <c:spPr>
                <a:noFill/>
                <a:ln w="25400">
                  <a:noFill/>
                </a:ln>
              </c:spPr>
              <c:txPr>
                <a:bodyPr rot="-5400000" vert="horz"/>
                <a:lstStyle/>
                <a:p>
                  <a:pPr algn="ctr"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AF05-47AB-AF7E-AC32B5C4C643}"/>
                </c:ext>
              </c:extLst>
            </c:dLbl>
            <c:dLbl>
              <c:idx val="4"/>
              <c:numFmt formatCode="#,##0.0" sourceLinked="0"/>
              <c:spPr>
                <a:noFill/>
                <a:ln w="25400">
                  <a:noFill/>
                </a:ln>
              </c:spPr>
              <c:txPr>
                <a:bodyPr rot="-5400000" vert="horz"/>
                <a:lstStyle/>
                <a:p>
                  <a:pPr algn="ctr"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AF05-47AB-AF7E-AC32B5C4C643}"/>
                </c:ext>
              </c:extLst>
            </c:dLbl>
            <c:dLbl>
              <c:idx val="5"/>
              <c:numFmt formatCode="#,##0.0" sourceLinked="0"/>
              <c:spPr>
                <a:noFill/>
                <a:ln w="25400">
                  <a:noFill/>
                </a:ln>
              </c:spPr>
              <c:txPr>
                <a:bodyPr rot="-5400000" vert="horz"/>
                <a:lstStyle/>
                <a:p>
                  <a:pPr algn="ctr"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AF05-47AB-AF7E-AC32B5C4C643}"/>
                </c:ext>
              </c:extLst>
            </c:dLbl>
            <c:dLbl>
              <c:idx val="6"/>
              <c:numFmt formatCode="#,##0.0" sourceLinked="0"/>
              <c:spPr>
                <a:noFill/>
                <a:ln w="25400">
                  <a:noFill/>
                </a:ln>
              </c:spPr>
              <c:txPr>
                <a:bodyPr rot="-5400000" vert="horz"/>
                <a:lstStyle/>
                <a:p>
                  <a:pPr algn="ctr"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4-AF05-47AB-AF7E-AC32B5C4C643}"/>
                </c:ext>
              </c:extLst>
            </c:dLbl>
            <c:dLbl>
              <c:idx val="7"/>
              <c:numFmt formatCode="#,##0.0" sourceLinked="0"/>
              <c:spPr>
                <a:noFill/>
                <a:ln w="25400">
                  <a:noFill/>
                </a:ln>
              </c:spPr>
              <c:txPr>
                <a:bodyPr rot="-5400000" vert="horz"/>
                <a:lstStyle/>
                <a:p>
                  <a:pPr algn="ctr"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AF05-47AB-AF7E-AC32B5C4C643}"/>
                </c:ext>
              </c:extLst>
            </c:dLbl>
            <c:dLbl>
              <c:idx val="8"/>
              <c:numFmt formatCode="#,##0.0" sourceLinked="0"/>
              <c:spPr>
                <a:noFill/>
                <a:ln w="25400">
                  <a:noFill/>
                </a:ln>
              </c:spPr>
              <c:txPr>
                <a:bodyPr rot="-5400000" vert="horz"/>
                <a:lstStyle/>
                <a:p>
                  <a:pPr algn="ctr"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6-AF05-47AB-AF7E-AC32B5C4C643}"/>
                </c:ext>
              </c:extLst>
            </c:dLbl>
            <c:dLbl>
              <c:idx val="9"/>
              <c:numFmt formatCode="#,##0.0" sourceLinked="0"/>
              <c:spPr>
                <a:noFill/>
                <a:ln w="25400">
                  <a:noFill/>
                </a:ln>
              </c:spPr>
              <c:txPr>
                <a:bodyPr rot="-5400000" vert="horz"/>
                <a:lstStyle/>
                <a:p>
                  <a:pPr algn="ctr"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7-AF05-47AB-AF7E-AC32B5C4C643}"/>
                </c:ext>
              </c:extLst>
            </c:dLbl>
            <c:numFmt formatCode="#,##0.0" sourceLinked="0"/>
            <c:spPr>
              <a:noFill/>
              <a:ln w="25400">
                <a:noFill/>
              </a:ln>
            </c:spPr>
            <c:txPr>
              <a:bodyPr rot="-5400000" vert="horz" wrap="square" lIns="38100" tIns="19050" rIns="38100" bIns="19050" anchor="ctr">
                <a:spAutoFit/>
              </a:bodyPr>
              <a:lstStyle/>
              <a:p>
                <a:pPr algn="ctr">
                  <a:defRPr sz="10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INMET!$O$4:$O$15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INMET!$R$4:$R$15</c:f>
              <c:numCache>
                <c:formatCode>#,##0.0</c:formatCode>
                <c:ptCount val="12"/>
                <c:pt idx="0">
                  <c:v>103.8</c:v>
                </c:pt>
                <c:pt idx="1">
                  <c:v>263.8</c:v>
                </c:pt>
                <c:pt idx="2">
                  <c:v>238.2</c:v>
                </c:pt>
                <c:pt idx="3">
                  <c:v>78.7</c:v>
                </c:pt>
                <c:pt idx="4">
                  <c:v>96.7</c:v>
                </c:pt>
                <c:pt idx="5">
                  <c:v>5</c:v>
                </c:pt>
                <c:pt idx="6">
                  <c:v>12.4</c:v>
                </c:pt>
                <c:pt idx="7">
                  <c:v>0</c:v>
                </c:pt>
                <c:pt idx="8">
                  <c:v>40.700000000000003</c:v>
                </c:pt>
                <c:pt idx="9">
                  <c:v>67.5</c:v>
                </c:pt>
                <c:pt idx="10">
                  <c:v>183.90000000000003</c:v>
                </c:pt>
                <c:pt idx="11">
                  <c:v>130.30000000000001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76C-4054-ACD7-AF1E58018D8D}"/>
            </c:ext>
          </c:extLst>
        </c:ser>
        <c:ser>
          <c:idx val="3"/>
          <c:order val="1"/>
          <c:tx>
            <c:strRef>
              <c:f>INMET!$T$2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dLbls>
            <c:spPr>
              <a:noFill/>
              <a:ln w="25400">
                <a:noFill/>
              </a:ln>
            </c:spPr>
            <c:txPr>
              <a:bodyPr rot="-5400000" vert="horz" wrap="square" lIns="38100" tIns="19050" rIns="38100" bIns="19050" anchor="ctr">
                <a:spAutoFit/>
              </a:bodyPr>
              <a:lstStyle/>
              <a:p>
                <a:pPr algn="ctr">
                  <a:defRPr sz="10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INMET!$O$4:$O$15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INMET!$T$4:$T$15</c:f>
              <c:numCache>
                <c:formatCode>#,##0.0</c:formatCode>
                <c:ptCount val="12"/>
                <c:pt idx="0">
                  <c:v>322.69999999999993</c:v>
                </c:pt>
                <c:pt idx="1">
                  <c:v>175.7</c:v>
                </c:pt>
                <c:pt idx="2">
                  <c:v>121.3</c:v>
                </c:pt>
                <c:pt idx="3">
                  <c:v>0.6</c:v>
                </c:pt>
                <c:pt idx="4">
                  <c:v>0</c:v>
                </c:pt>
                <c:pt idx="5">
                  <c:v>74.300000000000011</c:v>
                </c:pt>
                <c:pt idx="6">
                  <c:v>0</c:v>
                </c:pt>
                <c:pt idx="7">
                  <c:v>0.4</c:v>
                </c:pt>
                <c:pt idx="8">
                  <c:v>65.400000000000006</c:v>
                </c:pt>
                <c:pt idx="9">
                  <c:v>67.900000000000006</c:v>
                </c:pt>
                <c:pt idx="10">
                  <c:v>244.79999999999998</c:v>
                </c:pt>
                <c:pt idx="11">
                  <c:v>240.60000000000002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076C-4054-ACD7-AF1E58018D8D}"/>
            </c:ext>
          </c:extLst>
        </c:ser>
        <c:ser>
          <c:idx val="4"/>
          <c:order val="2"/>
          <c:tx>
            <c:strRef>
              <c:f>INMET!$V$2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rgbClr val="1D4575"/>
            </a:solidFill>
            <a:ln>
              <a:solidFill>
                <a:srgbClr val="1D4575"/>
              </a:solidFill>
            </a:ln>
          </c:spPr>
          <c:invertIfNegative val="0"/>
          <c:dLbls>
            <c:spPr>
              <a:noFill/>
              <a:ln w="25400">
                <a:noFill/>
              </a:ln>
            </c:spPr>
            <c:txPr>
              <a:bodyPr rot="-5400000" vert="horz" wrap="square" lIns="38100" tIns="19050" rIns="38100" bIns="19050" anchor="ctr">
                <a:spAutoFit/>
              </a:bodyPr>
              <a:lstStyle/>
              <a:p>
                <a:pPr algn="ctr">
                  <a:defRPr sz="10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INMET!$O$4:$O$15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INMET!$V$4:$V$15</c:f>
              <c:numCache>
                <c:formatCode>#,##0.0</c:formatCode>
                <c:ptCount val="12"/>
                <c:pt idx="0">
                  <c:v>107.00000000000001</c:v>
                </c:pt>
                <c:pt idx="1">
                  <c:v>142.60000000000002</c:v>
                </c:pt>
                <c:pt idx="2">
                  <c:v>105.6</c:v>
                </c:pt>
                <c:pt idx="3">
                  <c:v>51.6</c:v>
                </c:pt>
                <c:pt idx="4">
                  <c:v>20.8</c:v>
                </c:pt>
                <c:pt idx="5">
                  <c:v>19.8</c:v>
                </c:pt>
                <c:pt idx="6">
                  <c:v>0.5</c:v>
                </c:pt>
                <c:pt idx="7">
                  <c:v>0</c:v>
                </c:pt>
                <c:pt idx="8">
                  <c:v>46.6</c:v>
                </c:pt>
                <c:pt idx="9">
                  <c:v>148.19999999999999</c:v>
                </c:pt>
                <c:pt idx="10">
                  <c:v>187.4</c:v>
                </c:pt>
                <c:pt idx="11">
                  <c:v>330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076C-4054-ACD7-AF1E58018D8D}"/>
            </c:ext>
          </c:extLst>
        </c:ser>
        <c:ser>
          <c:idx val="5"/>
          <c:order val="3"/>
          <c:tx>
            <c:v>2018</c:v>
          </c:tx>
          <c:invertIfNegative val="0"/>
          <c:dLbls>
            <c:dLbl>
              <c:idx val="0"/>
              <c:spPr>
                <a:noFill/>
                <a:ln w="25400">
                  <a:noFill/>
                </a:ln>
              </c:spPr>
              <c:txPr>
                <a:bodyPr rot="-5400000" vert="horz"/>
                <a:lstStyle/>
                <a:p>
                  <a:pPr algn="ctr"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076C-4054-ACD7-AF1E58018D8D}"/>
                </c:ext>
              </c:extLst>
            </c:dLbl>
            <c:dLbl>
              <c:idx val="1"/>
              <c:spPr>
                <a:noFill/>
                <a:ln w="25400">
                  <a:noFill/>
                </a:ln>
              </c:spPr>
              <c:txPr>
                <a:bodyPr rot="-5400000" vert="horz"/>
                <a:lstStyle/>
                <a:p>
                  <a:pPr algn="ctr"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076C-4054-ACD7-AF1E58018D8D}"/>
                </c:ext>
              </c:extLst>
            </c:dLbl>
            <c:dLbl>
              <c:idx val="2"/>
              <c:spPr>
                <a:noFill/>
                <a:ln w="25400">
                  <a:noFill/>
                </a:ln>
              </c:spPr>
              <c:txPr>
                <a:bodyPr rot="-5400000" vert="horz"/>
                <a:lstStyle/>
                <a:p>
                  <a:pPr algn="ctr"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076C-4054-ACD7-AF1E58018D8D}"/>
                </c:ext>
              </c:extLst>
            </c:dLbl>
            <c:dLbl>
              <c:idx val="3"/>
              <c:spPr>
                <a:noFill/>
                <a:ln w="25400">
                  <a:noFill/>
                </a:ln>
              </c:spPr>
              <c:txPr>
                <a:bodyPr rot="-5400000" vert="horz"/>
                <a:lstStyle/>
                <a:p>
                  <a:pPr algn="ctr"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076C-4054-ACD7-AF1E58018D8D}"/>
                </c:ext>
              </c:extLst>
            </c:dLbl>
            <c:dLbl>
              <c:idx val="4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10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076C-4054-ACD7-AF1E58018D8D}"/>
                </c:ext>
              </c:extLst>
            </c:dLbl>
            <c:dLbl>
              <c:idx val="6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10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076C-4054-ACD7-AF1E58018D8D}"/>
                </c:ext>
              </c:extLst>
            </c:dLbl>
            <c:dLbl>
              <c:idx val="7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10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076C-4054-ACD7-AF1E58018D8D}"/>
                </c:ext>
              </c:extLst>
            </c:dLbl>
            <c:dLbl>
              <c:idx val="8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10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076C-4054-ACD7-AF1E58018D8D}"/>
                </c:ext>
              </c:extLst>
            </c:dLbl>
            <c:dLbl>
              <c:idx val="9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10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076C-4054-ACD7-AF1E58018D8D}"/>
                </c:ext>
              </c:extLst>
            </c:dLbl>
            <c:dLbl>
              <c:idx val="10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10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076C-4054-ACD7-AF1E58018D8D}"/>
                </c:ext>
              </c:extLst>
            </c:dLbl>
            <c:dLbl>
              <c:idx val="11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10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076C-4054-ACD7-AF1E58018D8D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INMET!$X$4:$X$15</c:f>
              <c:numCache>
                <c:formatCode>#,##0.0</c:formatCode>
                <c:ptCount val="12"/>
                <c:pt idx="0">
                  <c:v>166.5</c:v>
                </c:pt>
                <c:pt idx="1">
                  <c:v>213.09999999999994</c:v>
                </c:pt>
                <c:pt idx="2">
                  <c:v>391.5</c:v>
                </c:pt>
                <c:pt idx="3">
                  <c:v>13.4</c:v>
                </c:pt>
                <c:pt idx="4">
                  <c:v>19</c:v>
                </c:pt>
                <c:pt idx="5">
                  <c:v>0</c:v>
                </c:pt>
                <c:pt idx="6">
                  <c:v>3.1</c:v>
                </c:pt>
                <c:pt idx="7">
                  <c:v>39.700000000000003</c:v>
                </c:pt>
                <c:pt idx="8">
                  <c:v>44.399999999999991</c:v>
                </c:pt>
                <c:pt idx="9">
                  <c:v>187.10000000000002</c:v>
                </c:pt>
                <c:pt idx="10">
                  <c:v>254.7</c:v>
                </c:pt>
                <c:pt idx="11">
                  <c:v>336.8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076C-4054-ACD7-AF1E58018D8D}"/>
            </c:ext>
          </c:extLst>
        </c:ser>
        <c:ser>
          <c:idx val="0"/>
          <c:order val="4"/>
          <c:tx>
            <c:strRef>
              <c:f>INMET!$Z$2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numFmt formatCode="#,##0.0" sourceLinked="0"/>
              <c:spPr>
                <a:noFill/>
                <a:ln w="25400">
                  <a:noFill/>
                </a:ln>
              </c:spPr>
              <c:txPr>
                <a:bodyPr rot="-5400000" vert="horz"/>
                <a:lstStyle/>
                <a:p>
                  <a:pPr algn="ctr"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8-AF05-47AB-AF7E-AC32B5C4C643}"/>
                </c:ext>
              </c:extLst>
            </c:dLbl>
            <c:dLbl>
              <c:idx val="1"/>
              <c:numFmt formatCode="#,##0.0" sourceLinked="0"/>
              <c:spPr>
                <a:noFill/>
                <a:ln w="25400">
                  <a:noFill/>
                </a:ln>
              </c:spPr>
              <c:txPr>
                <a:bodyPr rot="-5400000" vert="horz"/>
                <a:lstStyle/>
                <a:p>
                  <a:pPr algn="ctr"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9-AF05-47AB-AF7E-AC32B5C4C643}"/>
                </c:ext>
              </c:extLst>
            </c:dLbl>
            <c:dLbl>
              <c:idx val="4"/>
              <c:numFmt formatCode="#,##0.0" sourceLinked="0"/>
              <c:spPr>
                <a:noFill/>
                <a:ln w="25400">
                  <a:noFill/>
                </a:ln>
              </c:spPr>
              <c:txPr>
                <a:bodyPr rot="-5400000" vert="horz"/>
                <a:lstStyle/>
                <a:p>
                  <a:pPr algn="ctr"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A-AF05-47AB-AF7E-AC32B5C4C643}"/>
                </c:ext>
              </c:extLst>
            </c:dLbl>
            <c:dLbl>
              <c:idx val="5"/>
              <c:numFmt formatCode="#,##0.0" sourceLinked="0"/>
              <c:spPr>
                <a:noFill/>
                <a:ln w="25400">
                  <a:noFill/>
                </a:ln>
              </c:spPr>
              <c:txPr>
                <a:bodyPr rot="-5400000" vert="horz"/>
                <a:lstStyle/>
                <a:p>
                  <a:pPr algn="ctr"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B-AF05-47AB-AF7E-AC32B5C4C643}"/>
                </c:ext>
              </c:extLst>
            </c:dLbl>
            <c:dLbl>
              <c:idx val="6"/>
              <c:numFmt formatCode="#,##0.0" sourceLinked="0"/>
              <c:spPr>
                <a:noFill/>
                <a:ln w="25400">
                  <a:noFill/>
                </a:ln>
              </c:spPr>
              <c:txPr>
                <a:bodyPr rot="-5400000" vert="horz"/>
                <a:lstStyle/>
                <a:p>
                  <a:pPr algn="ctr"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C-AF05-47AB-AF7E-AC32B5C4C643}"/>
                </c:ext>
              </c:extLst>
            </c:dLbl>
            <c:dLbl>
              <c:idx val="7"/>
              <c:numFmt formatCode="#,##0.0" sourceLinked="0"/>
              <c:spPr>
                <a:noFill/>
                <a:ln w="25400">
                  <a:noFill/>
                </a:ln>
              </c:spPr>
              <c:txPr>
                <a:bodyPr rot="-5400000" vert="horz"/>
                <a:lstStyle/>
                <a:p>
                  <a:pPr algn="ctr"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D-AF05-47AB-AF7E-AC32B5C4C643}"/>
                </c:ext>
              </c:extLst>
            </c:dLbl>
            <c:dLbl>
              <c:idx val="10"/>
              <c:numFmt formatCode="#,##0.0" sourceLinked="0"/>
              <c:spPr>
                <a:noFill/>
                <a:ln w="25400">
                  <a:noFill/>
                </a:ln>
              </c:spPr>
              <c:txPr>
                <a:bodyPr rot="-5400000" vert="horz"/>
                <a:lstStyle/>
                <a:p>
                  <a:pPr algn="ctr"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E-AF05-47AB-AF7E-AC32B5C4C643}"/>
                </c:ext>
              </c:extLst>
            </c:dLbl>
            <c:numFmt formatCode="#,##0.0" sourceLinked="0"/>
            <c:spPr>
              <a:noFill/>
              <a:ln w="25400">
                <a:noFill/>
              </a:ln>
            </c:spPr>
            <c:txPr>
              <a:bodyPr rot="-5400000" vert="horz" wrap="square" lIns="38100" tIns="19050" rIns="38100" bIns="19050" anchor="ctr">
                <a:spAutoFit/>
              </a:bodyPr>
              <a:lstStyle/>
              <a:p>
                <a:pPr algn="ctr">
                  <a:defRPr sz="10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INMET!$O$4:$O$15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INMET!$Z$4:$Z$15</c:f>
              <c:numCache>
                <c:formatCode>#,##0.0</c:formatCode>
                <c:ptCount val="12"/>
                <c:pt idx="0">
                  <c:v>88.600000000000009</c:v>
                </c:pt>
                <c:pt idx="1">
                  <c:v>223</c:v>
                </c:pt>
                <c:pt idx="2">
                  <c:v>135.99999999999997</c:v>
                </c:pt>
                <c:pt idx="3">
                  <c:v>84.499999999999986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E-076C-4054-ACD7-AF1E58018D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24791368"/>
        <c:axId val="524791760"/>
      </c:barChart>
      <c:lineChart>
        <c:grouping val="standard"/>
        <c:varyColors val="0"/>
        <c:ser>
          <c:idx val="2"/>
          <c:order val="5"/>
          <c:tx>
            <c:strRef>
              <c:f>INMET!$AE$2</c:f>
              <c:strCache>
                <c:ptCount val="1"/>
                <c:pt idx="0">
                  <c:v>MÉDIA</c:v>
                </c:pt>
              </c:strCache>
            </c:strRef>
          </c:tx>
          <c:spPr>
            <a:ln w="31750" cap="rnd">
              <a:solidFill>
                <a:srgbClr val="C0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dLbls>
            <c:dLbl>
              <c:idx val="1"/>
              <c:numFmt formatCode="#,##0.0" sourceLinked="0"/>
              <c:spPr>
                <a:solidFill>
                  <a:schemeClr val="tx1"/>
                </a:solidFill>
                <a:ln w="25400">
                  <a:noFill/>
                </a:ln>
              </c:spPr>
              <c:txPr>
                <a:bodyPr/>
                <a:lstStyle/>
                <a:p>
                  <a:pPr>
                    <a:defRPr sz="900" b="1" i="0" u="none" strike="noStrike" baseline="0">
                      <a:solidFill>
                        <a:srgbClr val="FFFFFF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F-AF05-47AB-AF7E-AC32B5C4C643}"/>
                </c:ext>
              </c:extLst>
            </c:dLbl>
            <c:dLbl>
              <c:idx val="2"/>
              <c:numFmt formatCode="#,##0.0" sourceLinked="0"/>
              <c:spPr>
                <a:solidFill>
                  <a:schemeClr val="tx1"/>
                </a:solidFill>
                <a:ln w="25400">
                  <a:noFill/>
                </a:ln>
              </c:spPr>
              <c:txPr>
                <a:bodyPr/>
                <a:lstStyle/>
                <a:p>
                  <a:pPr>
                    <a:defRPr sz="900" b="1" i="0" u="none" strike="noStrike" baseline="0">
                      <a:solidFill>
                        <a:srgbClr val="FFFFFF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0-AF05-47AB-AF7E-AC32B5C4C643}"/>
                </c:ext>
              </c:extLst>
            </c:dLbl>
            <c:dLbl>
              <c:idx val="3"/>
              <c:numFmt formatCode="#,##0.0" sourceLinked="0"/>
              <c:spPr>
                <a:solidFill>
                  <a:schemeClr val="tx1"/>
                </a:solidFill>
                <a:ln w="25400">
                  <a:noFill/>
                </a:ln>
              </c:spPr>
              <c:txPr>
                <a:bodyPr/>
                <a:lstStyle/>
                <a:p>
                  <a:pPr>
                    <a:defRPr sz="900" b="1" i="0" u="none" strike="noStrike" baseline="0">
                      <a:solidFill>
                        <a:srgbClr val="FFFFFF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1-AF05-47AB-AF7E-AC32B5C4C643}"/>
                </c:ext>
              </c:extLst>
            </c:dLbl>
            <c:dLbl>
              <c:idx val="4"/>
              <c:numFmt formatCode="#,##0.0" sourceLinked="0"/>
              <c:spPr>
                <a:solidFill>
                  <a:schemeClr val="tx1"/>
                </a:solidFill>
                <a:ln w="25400">
                  <a:noFill/>
                </a:ln>
              </c:spPr>
              <c:txPr>
                <a:bodyPr/>
                <a:lstStyle/>
                <a:p>
                  <a:pPr>
                    <a:defRPr sz="900" b="1" i="0" u="none" strike="noStrike" baseline="0">
                      <a:solidFill>
                        <a:srgbClr val="FFFFFF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2-076C-4054-ACD7-AF1E58018D8D}"/>
                </c:ext>
              </c:extLst>
            </c:dLbl>
            <c:dLbl>
              <c:idx val="5"/>
              <c:numFmt formatCode="#,##0.0" sourceLinked="0"/>
              <c:spPr>
                <a:solidFill>
                  <a:schemeClr val="tx1"/>
                </a:solidFill>
                <a:ln w="25400">
                  <a:noFill/>
                </a:ln>
              </c:spPr>
              <c:txPr>
                <a:bodyPr/>
                <a:lstStyle/>
                <a:p>
                  <a:pPr>
                    <a:defRPr sz="900" b="1" i="0" u="none" strike="noStrike" baseline="0">
                      <a:solidFill>
                        <a:srgbClr val="FFFFFF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2-AF05-47AB-AF7E-AC32B5C4C643}"/>
                </c:ext>
              </c:extLst>
            </c:dLbl>
            <c:dLbl>
              <c:idx val="6"/>
              <c:numFmt formatCode="#,##0.0" sourceLinked="0"/>
              <c:spPr>
                <a:solidFill>
                  <a:schemeClr val="tx1"/>
                </a:solidFill>
                <a:ln w="25400">
                  <a:noFill/>
                </a:ln>
              </c:spPr>
              <c:txPr>
                <a:bodyPr/>
                <a:lstStyle/>
                <a:p>
                  <a:pPr>
                    <a:defRPr sz="900" b="1" i="0" u="none" strike="noStrike" baseline="0">
                      <a:solidFill>
                        <a:srgbClr val="FFFFFF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3-AF05-47AB-AF7E-AC32B5C4C643}"/>
                </c:ext>
              </c:extLst>
            </c:dLbl>
            <c:dLbl>
              <c:idx val="8"/>
              <c:numFmt formatCode="#,##0.0" sourceLinked="0"/>
              <c:spPr>
                <a:solidFill>
                  <a:schemeClr val="tx1"/>
                </a:solidFill>
                <a:ln w="25400">
                  <a:noFill/>
                </a:ln>
              </c:spPr>
              <c:txPr>
                <a:bodyPr/>
                <a:lstStyle/>
                <a:p>
                  <a:pPr>
                    <a:defRPr sz="900" b="1" i="0" u="none" strike="noStrike" baseline="0">
                      <a:solidFill>
                        <a:srgbClr val="FFFFFF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4-AF05-47AB-AF7E-AC32B5C4C643}"/>
                </c:ext>
              </c:extLst>
            </c:dLbl>
            <c:dLbl>
              <c:idx val="9"/>
              <c:numFmt formatCode="#,##0.0" sourceLinked="0"/>
              <c:spPr>
                <a:solidFill>
                  <a:schemeClr val="tx1"/>
                </a:solidFill>
                <a:ln w="25400">
                  <a:noFill/>
                </a:ln>
              </c:spPr>
              <c:txPr>
                <a:bodyPr/>
                <a:lstStyle/>
                <a:p>
                  <a:pPr>
                    <a:defRPr sz="900" b="1" i="0" u="none" strike="noStrike" baseline="0">
                      <a:solidFill>
                        <a:srgbClr val="FFFFFF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5-AF05-47AB-AF7E-AC32B5C4C643}"/>
                </c:ext>
              </c:extLst>
            </c:dLbl>
            <c:dLbl>
              <c:idx val="10"/>
              <c:numFmt formatCode="#,##0.0" sourceLinked="0"/>
              <c:spPr>
                <a:solidFill>
                  <a:schemeClr val="tx1"/>
                </a:solidFill>
                <a:ln w="25400">
                  <a:noFill/>
                </a:ln>
              </c:spPr>
              <c:txPr>
                <a:bodyPr/>
                <a:lstStyle/>
                <a:p>
                  <a:pPr>
                    <a:defRPr sz="900" b="1" i="0" u="none" strike="noStrike" baseline="0">
                      <a:solidFill>
                        <a:srgbClr val="FFFFFF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6-AF05-47AB-AF7E-AC32B5C4C643}"/>
                </c:ext>
              </c:extLst>
            </c:dLbl>
            <c:numFmt formatCode="#,##0.0" sourceLinked="0"/>
            <c:spPr>
              <a:solidFill>
                <a:schemeClr val="tx1"/>
              </a:solidFill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i="0" u="none" strike="noStrike" baseline="0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</a:defRPr>
                </a:pPr>
                <a:endParaRPr lang="pt-B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INMET!$O$4:$O$15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INMET!$AE$4:$AE$15</c:f>
              <c:numCache>
                <c:formatCode>#,##0.0</c:formatCode>
                <c:ptCount val="12"/>
                <c:pt idx="0">
                  <c:v>291.99999999999994</c:v>
                </c:pt>
                <c:pt idx="1">
                  <c:v>183.22549019607843</c:v>
                </c:pt>
                <c:pt idx="2">
                  <c:v>180.79803921568626</c:v>
                </c:pt>
                <c:pt idx="3">
                  <c:v>71.137254901960773</c:v>
                </c:pt>
                <c:pt idx="4">
                  <c:v>29.215686274509807</c:v>
                </c:pt>
                <c:pt idx="5">
                  <c:v>11.858823529411763</c:v>
                </c:pt>
                <c:pt idx="6">
                  <c:v>11.711764705882354</c:v>
                </c:pt>
                <c:pt idx="7">
                  <c:v>12.862745098039216</c:v>
                </c:pt>
                <c:pt idx="8">
                  <c:v>46.880392156862762</c:v>
                </c:pt>
                <c:pt idx="9">
                  <c:v>123.56274509803922</c:v>
                </c:pt>
                <c:pt idx="10">
                  <c:v>241.10784313725495</c:v>
                </c:pt>
                <c:pt idx="11">
                  <c:v>325.93137254901956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28-076C-4054-ACD7-AF1E58018D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24791368"/>
        <c:axId val="524791760"/>
      </c:lineChart>
      <c:catAx>
        <c:axId val="52479136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pt-BR"/>
                  <a:t>Mês</a:t>
                </a:r>
              </a:p>
            </c:rich>
          </c:tx>
          <c:layout>
            <c:manualLayout>
              <c:xMode val="edge"/>
              <c:yMode val="edge"/>
              <c:x val="0.47972952764421645"/>
              <c:y val="0.94875886843671453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/>
          <a:lstStyle/>
          <a:p>
            <a:pPr>
              <a:defRPr sz="9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524791760"/>
        <c:crosses val="autoZero"/>
        <c:auto val="1"/>
        <c:lblAlgn val="ctr"/>
        <c:lblOffset val="100"/>
        <c:noMultiLvlLbl val="0"/>
      </c:catAx>
      <c:valAx>
        <c:axId val="5247917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pt-BR"/>
                  <a:t>Precipitação (mm)</a:t>
                </a:r>
              </a:p>
            </c:rich>
          </c:tx>
          <c:layout>
            <c:manualLayout>
              <c:xMode val="edge"/>
              <c:yMode val="edge"/>
              <c:x val="7.4991015480624958E-3"/>
              <c:y val="0.3967866822519942"/>
            </c:manualLayout>
          </c:layout>
          <c:overlay val="0"/>
          <c:spPr>
            <a:noFill/>
            <a:ln w="25400">
              <a:noFill/>
            </a:ln>
          </c:spPr>
        </c:title>
        <c:numFmt formatCode="#,##0.0" sourceLinked="1"/>
        <c:majorTickMark val="none"/>
        <c:minorTickMark val="none"/>
        <c:tickLblPos val="nextTo"/>
        <c:spPr>
          <a:ln w="9525">
            <a:noFill/>
          </a:ln>
        </c:spPr>
        <c:txPr>
          <a:bodyPr rot="0" vert="horz"/>
          <a:lstStyle/>
          <a:p>
            <a:pPr>
              <a:defRPr sz="9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524791368"/>
        <c:crosses val="autoZero"/>
        <c:crossBetween val="between"/>
      </c:valAx>
      <c:spPr>
        <a:solidFill>
          <a:srgbClr val="FFFFEB"/>
        </a:solidFill>
        <a:ln>
          <a:solidFill>
            <a:schemeClr val="bg1">
              <a:lumMod val="85000"/>
            </a:schemeClr>
          </a:solidFill>
        </a:ln>
        <a:effectLst/>
      </c:spPr>
    </c:plotArea>
    <c:legend>
      <c:legendPos val="b"/>
      <c:layout>
        <c:manualLayout>
          <c:xMode val="edge"/>
          <c:yMode val="edge"/>
          <c:x val="0.53528218229007851"/>
          <c:y val="0.94685031130805875"/>
          <c:w val="0.4291268960479942"/>
          <c:h val="3.1348536985112842E-2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800" b="1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pt-BR"/>
              <a:t>VARIAÇÃO DIÁRIA DO VOLUME DOS RESERVATÓRIOS DO SISTEMA PARAOPEBA</a:t>
            </a:r>
          </a:p>
        </c:rich>
      </c:tx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6.6807613954462275E-2"/>
          <c:y val="0.10760737993475389"/>
          <c:w val="0.91450572253544915"/>
          <c:h val="0.7338801289719245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Aux!$AH$1</c:f>
              <c:strCache>
                <c:ptCount val="1"/>
                <c:pt idx="0">
                  <c:v>Bacia do Rio Paraopeba</c:v>
                </c:pt>
              </c:strCache>
            </c:strRef>
          </c:tx>
          <c:spPr>
            <a:solidFill>
              <a:srgbClr val="FF0000"/>
            </a:solidFill>
            <a:ln w="12700">
              <a:solidFill>
                <a:srgbClr val="FF0000"/>
              </a:solidFill>
              <a:prstDash val="solid"/>
            </a:ln>
          </c:spPr>
          <c:invertIfNegative val="0"/>
          <c:dLbls>
            <c:dLbl>
              <c:idx val="3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B06-4C0E-8649-BFCA2749A261}"/>
                </c:ext>
              </c:extLst>
            </c:dLbl>
            <c:dLbl>
              <c:idx val="4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B06-4C0E-8649-BFCA2749A261}"/>
                </c:ext>
              </c:extLst>
            </c:dLbl>
            <c:dLbl>
              <c:idx val="5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B06-4C0E-8649-BFCA2749A261}"/>
                </c:ext>
              </c:extLst>
            </c:dLbl>
            <c:dLbl>
              <c:idx val="6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B06-4C0E-8649-BFCA2749A261}"/>
                </c:ext>
              </c:extLst>
            </c:dLbl>
            <c:dLbl>
              <c:idx val="7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8B06-4C0E-8649-BFCA2749A261}"/>
                </c:ext>
              </c:extLst>
            </c:dLbl>
            <c:dLbl>
              <c:idx val="8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B06-4C0E-8649-BFCA2749A261}"/>
                </c:ext>
              </c:extLst>
            </c:dLbl>
            <c:dLbl>
              <c:idx val="9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B06-4C0E-8649-BFCA2749A261}"/>
                </c:ext>
              </c:extLst>
            </c:dLbl>
            <c:dLbl>
              <c:idx val="10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B06-4C0E-8649-BFCA2749A261}"/>
                </c:ext>
              </c:extLst>
            </c:dLbl>
            <c:dLbl>
              <c:idx val="11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8B06-4C0E-8649-BFCA2749A261}"/>
                </c:ext>
              </c:extLst>
            </c:dLbl>
            <c:dLbl>
              <c:idx val="12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8B06-4C0E-8649-BFCA2749A261}"/>
                </c:ext>
              </c:extLst>
            </c:dLbl>
            <c:dLbl>
              <c:idx val="13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8B06-4C0E-8649-BFCA2749A261}"/>
                </c:ext>
              </c:extLst>
            </c:dLbl>
            <c:dLbl>
              <c:idx val="14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8B06-4C0E-8649-BFCA2749A261}"/>
                </c:ext>
              </c:extLst>
            </c:dLbl>
            <c:dLbl>
              <c:idx val="15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8B06-4C0E-8649-BFCA2749A261}"/>
                </c:ext>
              </c:extLst>
            </c:dLbl>
            <c:dLbl>
              <c:idx val="17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8B06-4C0E-8649-BFCA2749A261}"/>
                </c:ext>
              </c:extLst>
            </c:dLbl>
            <c:dLbl>
              <c:idx val="18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8B06-4C0E-8649-BFCA2749A261}"/>
                </c:ext>
              </c:extLst>
            </c:dLbl>
            <c:dLbl>
              <c:idx val="19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8B06-4C0E-8649-BFCA2749A261}"/>
                </c:ext>
              </c:extLst>
            </c:dLbl>
            <c:dLbl>
              <c:idx val="20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8B06-4C0E-8649-BFCA2749A261}"/>
                </c:ext>
              </c:extLst>
            </c:dLbl>
            <c:dLbl>
              <c:idx val="21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8B06-4C0E-8649-BFCA2749A261}"/>
                </c:ext>
              </c:extLst>
            </c:dLbl>
            <c:dLbl>
              <c:idx val="22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8B06-4C0E-8649-BFCA2749A261}"/>
                </c:ext>
              </c:extLst>
            </c:dLbl>
            <c:dLbl>
              <c:idx val="23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8B06-4C0E-8649-BFCA2749A261}"/>
                </c:ext>
              </c:extLst>
            </c:dLbl>
            <c:dLbl>
              <c:idx val="24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8B06-4C0E-8649-BFCA2749A261}"/>
                </c:ext>
              </c:extLst>
            </c:dLbl>
            <c:dLbl>
              <c:idx val="25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8B06-4C0E-8649-BFCA2749A261}"/>
                </c:ext>
              </c:extLst>
            </c:dLbl>
            <c:dLbl>
              <c:idx val="26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8B06-4C0E-8649-BFCA2749A261}"/>
                </c:ext>
              </c:extLst>
            </c:dLbl>
            <c:dLbl>
              <c:idx val="27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8B06-4C0E-8649-BFCA2749A261}"/>
                </c:ext>
              </c:extLst>
            </c:dLbl>
            <c:dLbl>
              <c:idx val="28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8B06-4C0E-8649-BFCA2749A261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Aux!$Z$4:$Z$33</c:f>
              <c:numCache>
                <c:formatCode>m/d/yyyy</c:formatCode>
                <c:ptCount val="30"/>
                <c:pt idx="0">
                  <c:v>43572</c:v>
                </c:pt>
                <c:pt idx="1">
                  <c:v>43573</c:v>
                </c:pt>
                <c:pt idx="2">
                  <c:v>43574</c:v>
                </c:pt>
                <c:pt idx="3">
                  <c:v>43575</c:v>
                </c:pt>
                <c:pt idx="4">
                  <c:v>43576</c:v>
                </c:pt>
                <c:pt idx="5">
                  <c:v>43577</c:v>
                </c:pt>
                <c:pt idx="6">
                  <c:v>43578</c:v>
                </c:pt>
                <c:pt idx="7">
                  <c:v>43579</c:v>
                </c:pt>
                <c:pt idx="8">
                  <c:v>43580</c:v>
                </c:pt>
                <c:pt idx="9">
                  <c:v>43581</c:v>
                </c:pt>
                <c:pt idx="10">
                  <c:v>43582</c:v>
                </c:pt>
                <c:pt idx="11">
                  <c:v>43583</c:v>
                </c:pt>
                <c:pt idx="12">
                  <c:v>43584</c:v>
                </c:pt>
                <c:pt idx="13">
                  <c:v>43585</c:v>
                </c:pt>
                <c:pt idx="14">
                  <c:v>43586</c:v>
                </c:pt>
                <c:pt idx="15">
                  <c:v>43587</c:v>
                </c:pt>
                <c:pt idx="16">
                  <c:v>43588</c:v>
                </c:pt>
                <c:pt idx="17">
                  <c:v>43589</c:v>
                </c:pt>
                <c:pt idx="18">
                  <c:v>43590</c:v>
                </c:pt>
                <c:pt idx="19">
                  <c:v>43591</c:v>
                </c:pt>
                <c:pt idx="20">
                  <c:v>43592</c:v>
                </c:pt>
                <c:pt idx="21">
                  <c:v>43593</c:v>
                </c:pt>
                <c:pt idx="22">
                  <c:v>43594</c:v>
                </c:pt>
                <c:pt idx="23">
                  <c:v>43595</c:v>
                </c:pt>
                <c:pt idx="24">
                  <c:v>43596</c:v>
                </c:pt>
                <c:pt idx="25">
                  <c:v>43597</c:v>
                </c:pt>
                <c:pt idx="26">
                  <c:v>43598</c:v>
                </c:pt>
                <c:pt idx="27">
                  <c:v>43599</c:v>
                </c:pt>
                <c:pt idx="28">
                  <c:v>43600</c:v>
                </c:pt>
                <c:pt idx="29">
                  <c:v>43601</c:v>
                </c:pt>
              </c:numCache>
            </c:numRef>
          </c:cat>
          <c:val>
            <c:numRef>
              <c:f>Aux!$AX$4:$AX$33</c:f>
              <c:numCache>
                <c:formatCode>0.00</c:formatCode>
                <c:ptCount val="3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-8.2062621337911423E-2</c:v>
                </c:pt>
                <c:pt idx="4">
                  <c:v>-0.1165092502441496</c:v>
                </c:pt>
                <c:pt idx="5">
                  <c:v>-0.22381392187497795</c:v>
                </c:pt>
                <c:pt idx="6">
                  <c:v>-3.4792609375017491E-2</c:v>
                </c:pt>
                <c:pt idx="7">
                  <c:v>-0.28389012304688777</c:v>
                </c:pt>
                <c:pt idx="8">
                  <c:v>-0.22291887499997642</c:v>
                </c:pt>
                <c:pt idx="9">
                  <c:v>-0.18907341210939421</c:v>
                </c:pt>
                <c:pt idx="10">
                  <c:v>-0.17527420703123653</c:v>
                </c:pt>
                <c:pt idx="11">
                  <c:v>-0.28261443359374994</c:v>
                </c:pt>
                <c:pt idx="12">
                  <c:v>-0.37636518994142421</c:v>
                </c:pt>
                <c:pt idx="13">
                  <c:v>-0.17427280419920521</c:v>
                </c:pt>
                <c:pt idx="14">
                  <c:v>-0.32854567822263903</c:v>
                </c:pt>
                <c:pt idx="15">
                  <c:v>-0.26730886425781364</c:v>
                </c:pt>
                <c:pt idx="16">
                  <c:v>0</c:v>
                </c:pt>
                <c:pt idx="17">
                  <c:v>-0.23393012890625187</c:v>
                </c:pt>
                <c:pt idx="18">
                  <c:v>-0.1727652705078242</c:v>
                </c:pt>
                <c:pt idx="19">
                  <c:v>-0.28010136376951777</c:v>
                </c:pt>
                <c:pt idx="20">
                  <c:v>-0.32628045458986321</c:v>
                </c:pt>
                <c:pt idx="21">
                  <c:v>-0.32575614697265109</c:v>
                </c:pt>
                <c:pt idx="22">
                  <c:v>-6.409064697265876E-2</c:v>
                </c:pt>
                <c:pt idx="23">
                  <c:v>-0.32499064599610961</c:v>
                </c:pt>
                <c:pt idx="24">
                  <c:v>-0.32446773828124265</c:v>
                </c:pt>
                <c:pt idx="25">
                  <c:v>-0.32394541552730516</c:v>
                </c:pt>
                <c:pt idx="26">
                  <c:v>-0.23112261230471631</c:v>
                </c:pt>
                <c:pt idx="27">
                  <c:v>-9.1060308593739592E-2</c:v>
                </c:pt>
                <c:pt idx="28">
                  <c:v>-0.19962564770509061</c:v>
                </c:pt>
                <c:pt idx="2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9-8B06-4C0E-8649-BFCA2749A261}"/>
            </c:ext>
          </c:extLst>
        </c:ser>
        <c:ser>
          <c:idx val="1"/>
          <c:order val="1"/>
          <c:tx>
            <c:strRef>
              <c:f>Aux!$AH$1</c:f>
              <c:strCache>
                <c:ptCount val="1"/>
                <c:pt idx="0">
                  <c:v>Bacia do Rio Paraopeba</c:v>
                </c:pt>
              </c:strCache>
            </c:strRef>
          </c:tx>
          <c:spPr>
            <a:solidFill>
              <a:srgbClr val="0066FF"/>
            </a:solidFill>
            <a:ln w="25400">
              <a:noFill/>
            </a:ln>
          </c:spPr>
          <c:invertIfNegative val="0"/>
          <c:dLbls>
            <c:dLbl>
              <c:idx val="0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A-8B06-4C0E-8649-BFCA2749A261}"/>
                </c:ext>
              </c:extLst>
            </c:dLbl>
            <c:dLbl>
              <c:idx val="1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B-8B06-4C0E-8649-BFCA2749A261}"/>
                </c:ext>
              </c:extLst>
            </c:dLbl>
            <c:dLbl>
              <c:idx val="2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C-8B06-4C0E-8649-BFCA2749A261}"/>
                </c:ext>
              </c:extLst>
            </c:dLbl>
            <c:dLbl>
              <c:idx val="16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D-8B06-4C0E-8649-BFCA2749A261}"/>
                </c:ext>
              </c:extLst>
            </c:dLbl>
            <c:dLbl>
              <c:idx val="29"/>
              <c:spPr>
                <a:noFill/>
                <a:ln w="25400">
                  <a:noFill/>
                </a:ln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800" b="1"/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E-8B06-4C0E-8649-BFCA2749A261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Aux!$Z$4:$Z$33</c:f>
              <c:numCache>
                <c:formatCode>m/d/yyyy</c:formatCode>
                <c:ptCount val="30"/>
                <c:pt idx="0">
                  <c:v>43572</c:v>
                </c:pt>
                <c:pt idx="1">
                  <c:v>43573</c:v>
                </c:pt>
                <c:pt idx="2">
                  <c:v>43574</c:v>
                </c:pt>
                <c:pt idx="3">
                  <c:v>43575</c:v>
                </c:pt>
                <c:pt idx="4">
                  <c:v>43576</c:v>
                </c:pt>
                <c:pt idx="5">
                  <c:v>43577</c:v>
                </c:pt>
                <c:pt idx="6">
                  <c:v>43578</c:v>
                </c:pt>
                <c:pt idx="7">
                  <c:v>43579</c:v>
                </c:pt>
                <c:pt idx="8">
                  <c:v>43580</c:v>
                </c:pt>
                <c:pt idx="9">
                  <c:v>43581</c:v>
                </c:pt>
                <c:pt idx="10">
                  <c:v>43582</c:v>
                </c:pt>
                <c:pt idx="11">
                  <c:v>43583</c:v>
                </c:pt>
                <c:pt idx="12">
                  <c:v>43584</c:v>
                </c:pt>
                <c:pt idx="13">
                  <c:v>43585</c:v>
                </c:pt>
                <c:pt idx="14">
                  <c:v>43586</c:v>
                </c:pt>
                <c:pt idx="15">
                  <c:v>43587</c:v>
                </c:pt>
                <c:pt idx="16">
                  <c:v>43588</c:v>
                </c:pt>
                <c:pt idx="17">
                  <c:v>43589</c:v>
                </c:pt>
                <c:pt idx="18">
                  <c:v>43590</c:v>
                </c:pt>
                <c:pt idx="19">
                  <c:v>43591</c:v>
                </c:pt>
                <c:pt idx="20">
                  <c:v>43592</c:v>
                </c:pt>
                <c:pt idx="21">
                  <c:v>43593</c:v>
                </c:pt>
                <c:pt idx="22">
                  <c:v>43594</c:v>
                </c:pt>
                <c:pt idx="23">
                  <c:v>43595</c:v>
                </c:pt>
                <c:pt idx="24">
                  <c:v>43596</c:v>
                </c:pt>
                <c:pt idx="25">
                  <c:v>43597</c:v>
                </c:pt>
                <c:pt idx="26">
                  <c:v>43598</c:v>
                </c:pt>
                <c:pt idx="27">
                  <c:v>43599</c:v>
                </c:pt>
                <c:pt idx="28">
                  <c:v>43600</c:v>
                </c:pt>
                <c:pt idx="29">
                  <c:v>43601</c:v>
                </c:pt>
              </c:numCache>
            </c:numRef>
          </c:cat>
          <c:val>
            <c:numRef>
              <c:f>Aux!$AW$4:$AW$33</c:f>
              <c:numCache>
                <c:formatCode>#,##0.00</c:formatCode>
                <c:ptCount val="30"/>
                <c:pt idx="0">
                  <c:v>1.8038396777343735</c:v>
                </c:pt>
                <c:pt idx="1">
                  <c:v>1.0029484877929917</c:v>
                </c:pt>
                <c:pt idx="2">
                  <c:v>0.21582951855469901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0.24316298779297085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1.215759783447254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F-8B06-4C0E-8649-BFCA2749A2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30"/>
        <c:axId val="524792544"/>
        <c:axId val="524792936"/>
      </c:barChart>
      <c:dateAx>
        <c:axId val="524792544"/>
        <c:scaling>
          <c:orientation val="minMax"/>
        </c:scaling>
        <c:delete val="0"/>
        <c:axPos val="b"/>
        <c:numFmt formatCode="d/m;@" sourceLinked="0"/>
        <c:majorTickMark val="none"/>
        <c:minorTickMark val="none"/>
        <c:tickLblPos val="low"/>
        <c:spPr>
          <a:ln w="3175">
            <a:solidFill>
              <a:srgbClr val="0000FF"/>
            </a:solidFill>
            <a:prstDash val="solid"/>
          </a:ln>
        </c:spPr>
        <c:txPr>
          <a:bodyPr rot="-2700000" vert="horz"/>
          <a:lstStyle/>
          <a:p>
            <a:pPr>
              <a:defRPr sz="8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524792936"/>
        <c:crosses val="autoZero"/>
        <c:auto val="1"/>
        <c:lblOffset val="100"/>
        <c:baseTimeUnit val="days"/>
      </c:dateAx>
      <c:valAx>
        <c:axId val="524792936"/>
        <c:scaling>
          <c:orientation val="minMax"/>
          <c:max val="5.5"/>
          <c:min val="-2"/>
        </c:scaling>
        <c:delete val="0"/>
        <c:axPos val="l"/>
        <c:title>
          <c:tx>
            <c:rich>
              <a:bodyPr/>
              <a:lstStyle/>
              <a:p>
                <a:pPr>
                  <a:defRPr sz="11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pt-BR" sz="900" b="1" i="0" u="none" strike="noStrike" baseline="0">
                    <a:solidFill>
                      <a:srgbClr val="000000"/>
                    </a:solidFill>
                    <a:latin typeface="Calibri"/>
                    <a:cs typeface="Calibri"/>
                  </a:rPr>
                  <a:t>Volume (x10</a:t>
                </a:r>
                <a:r>
                  <a:rPr lang="pt-BR" sz="900" b="1" i="0" u="none" strike="noStrike" baseline="30000">
                    <a:solidFill>
                      <a:srgbClr val="000000"/>
                    </a:solidFill>
                    <a:latin typeface="Calibri"/>
                    <a:cs typeface="Calibri"/>
                  </a:rPr>
                  <a:t>6</a:t>
                </a:r>
                <a:r>
                  <a:rPr lang="pt-BR" sz="900" b="1" i="0" u="none" strike="noStrike" baseline="0">
                    <a:solidFill>
                      <a:srgbClr val="000000"/>
                    </a:solidFill>
                    <a:latin typeface="Calibri"/>
                    <a:cs typeface="Calibri"/>
                  </a:rPr>
                  <a:t>m</a:t>
                </a:r>
                <a:r>
                  <a:rPr lang="pt-BR" sz="900" b="1" i="0" u="none" strike="noStrike" baseline="30000">
                    <a:solidFill>
                      <a:srgbClr val="000000"/>
                    </a:solidFill>
                    <a:latin typeface="Calibri"/>
                    <a:cs typeface="Calibri"/>
                  </a:rPr>
                  <a:t>3</a:t>
                </a:r>
                <a:r>
                  <a:rPr lang="pt-BR" sz="900" b="1" i="0" u="none" strike="noStrike" baseline="0">
                    <a:solidFill>
                      <a:srgbClr val="000000"/>
                    </a:solidFill>
                    <a:latin typeface="Calibri"/>
                    <a:cs typeface="Calibri"/>
                  </a:rPr>
                  <a:t>)</a:t>
                </a:r>
              </a:p>
            </c:rich>
          </c:tx>
          <c:layout>
            <c:manualLayout>
              <c:xMode val="edge"/>
              <c:yMode val="edge"/>
              <c:x val="7.129635861044435E-3"/>
              <c:y val="0.35001852193225008"/>
            </c:manualLayout>
          </c:layout>
          <c:overlay val="0"/>
          <c:spPr>
            <a:noFill/>
            <a:ln w="25400">
              <a:noFill/>
            </a:ln>
          </c:spPr>
        </c:title>
        <c:numFmt formatCode="0.00" sourceLinked="1"/>
        <c:majorTickMark val="none"/>
        <c:minorTickMark val="none"/>
        <c:tickLblPos val="nextTo"/>
        <c:spPr>
          <a:ln w="9525">
            <a:noFill/>
          </a:ln>
        </c:spPr>
        <c:txPr>
          <a:bodyPr rot="0" vert="horz"/>
          <a:lstStyle/>
          <a:p>
            <a:pPr>
              <a:defRPr sz="8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524792544"/>
        <c:crosses val="autoZero"/>
        <c:crossBetween val="between"/>
        <c:minorUnit val="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pt-BR" dirty="0"/>
              <a:t>VOLUME DOS RESERVATÓRIOS DO SISTEMA </a:t>
            </a:r>
            <a:r>
              <a:rPr lang="pt-BR" dirty="0" smtClean="0"/>
              <a:t>PARAOPEBA – Cenário atual </a:t>
            </a:r>
            <a:r>
              <a:rPr lang="pt-BR" dirty="0" smtClean="0">
                <a:solidFill>
                  <a:srgbClr val="FF0000"/>
                </a:solidFill>
              </a:rPr>
              <a:t>AINDA PREOCUPANTE</a:t>
            </a:r>
            <a:endParaRPr lang="pt-BR" dirty="0">
              <a:solidFill>
                <a:srgbClr val="FF0000"/>
              </a:solidFill>
            </a:endParaRPr>
          </a:p>
        </c:rich>
      </c:tx>
      <c:overlay val="0"/>
      <c:spPr>
        <a:noFill/>
        <a:ln w="25400">
          <a:noFill/>
        </a:ln>
      </c:spPr>
    </c:title>
    <c:autoTitleDeleted val="0"/>
    <c:view3D>
      <c:rotX val="15"/>
      <c:rotY val="20"/>
      <c:depthPercent val="100"/>
      <c:rAngAx val="1"/>
    </c:view3D>
    <c:floor>
      <c:thickness val="0"/>
      <c:spPr>
        <a:solidFill>
          <a:srgbClr val="EEECE1"/>
        </a:solidFill>
        <a:ln w="9525">
          <a:noFill/>
        </a:ln>
      </c:spPr>
    </c:floor>
    <c:sideWall>
      <c:thickness val="0"/>
      <c:spPr>
        <a:solidFill>
          <a:srgbClr val="F4F3EC"/>
        </a:solidFill>
        <a:ln w="25400">
          <a:noFill/>
        </a:ln>
      </c:spPr>
    </c:sideWall>
    <c:backWall>
      <c:thickness val="0"/>
      <c:spPr>
        <a:solidFill>
          <a:srgbClr val="F4F3EC"/>
        </a:solidFill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0052490600226446"/>
          <c:y val="0.11879213706751945"/>
          <c:w val="0.89947509399773562"/>
          <c:h val="0.76337766358618697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Aux!$AN$1</c:f>
              <c:strCache>
                <c:ptCount val="1"/>
                <c:pt idx="0">
                  <c:v>Rio Manso</c:v>
                </c:pt>
              </c:strCache>
            </c:strRef>
          </c:tx>
          <c:spPr>
            <a:solidFill>
              <a:srgbClr val="4F81BD"/>
            </a:solidFill>
            <a:ln w="25400">
              <a:noFill/>
            </a:ln>
          </c:spPr>
          <c:invertIfNegative val="0"/>
          <c:dLbls>
            <c:dLbl>
              <c:idx val="2"/>
              <c:numFmt formatCode="#,##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8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296C-494D-93C8-3165C82BAEBB}"/>
                </c:ext>
              </c:extLst>
            </c:dLbl>
            <c:numFmt formatCode="#,##0" sourceLinked="0"/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8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Aux!$AU$13:$AU$15</c:f>
              <c:strCache>
                <c:ptCount val="3"/>
                <c:pt idx="0">
                  <c:v>16/05/2017</c:v>
                </c:pt>
                <c:pt idx="1">
                  <c:v>16/05/2018</c:v>
                </c:pt>
                <c:pt idx="2">
                  <c:v>16/05/2019</c:v>
                </c:pt>
              </c:strCache>
            </c:strRef>
          </c:cat>
          <c:val>
            <c:numRef>
              <c:f>Aux!$AQ$5:$AQ$7</c:f>
              <c:numCache>
                <c:formatCode>#,##0.00</c:formatCode>
                <c:ptCount val="3"/>
                <c:pt idx="0">
                  <c:v>109780311.08325195</c:v>
                </c:pt>
                <c:pt idx="1">
                  <c:v>141386258.94897461</c:v>
                </c:pt>
                <c:pt idx="2">
                  <c:v>107180119.54174805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81A-48FA-AFB8-3EE40867A0AF}"/>
            </c:ext>
          </c:extLst>
        </c:ser>
        <c:ser>
          <c:idx val="1"/>
          <c:order val="1"/>
          <c:tx>
            <c:strRef>
              <c:f>Aux!$AN$10</c:f>
              <c:strCache>
                <c:ptCount val="1"/>
                <c:pt idx="0">
                  <c:v>Serra Azul</c:v>
                </c:pt>
              </c:strCache>
            </c:strRef>
          </c:tx>
          <c:spPr>
            <a:solidFill>
              <a:srgbClr val="66CCFF"/>
            </a:solidFill>
            <a:ln w="25400">
              <a:noFill/>
            </a:ln>
          </c:spPr>
          <c:invertIfNegative val="0"/>
          <c:dLbls>
            <c:dLbl>
              <c:idx val="2"/>
              <c:numFmt formatCode="#,##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8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296C-494D-93C8-3165C82BAEBB}"/>
                </c:ext>
              </c:extLst>
            </c:dLbl>
            <c:numFmt formatCode="#,##0" sourceLinked="0"/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8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Aux!$AU$13:$AU$15</c:f>
              <c:strCache>
                <c:ptCount val="3"/>
                <c:pt idx="0">
                  <c:v>16/05/2017</c:v>
                </c:pt>
                <c:pt idx="1">
                  <c:v>16/05/2018</c:v>
                </c:pt>
                <c:pt idx="2">
                  <c:v>16/05/2019</c:v>
                </c:pt>
              </c:strCache>
            </c:strRef>
          </c:cat>
          <c:val>
            <c:numRef>
              <c:f>Aux!$AQ$13:$AQ$15</c:f>
              <c:numCache>
                <c:formatCode>#,##0.00</c:formatCode>
                <c:ptCount val="3"/>
                <c:pt idx="0">
                  <c:v>30358115.307128906</c:v>
                </c:pt>
                <c:pt idx="1">
                  <c:v>42491698.627685547</c:v>
                </c:pt>
                <c:pt idx="2">
                  <c:v>65157363.513427734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81A-48FA-AFB8-3EE40867A0AF}"/>
            </c:ext>
          </c:extLst>
        </c:ser>
        <c:ser>
          <c:idx val="2"/>
          <c:order val="2"/>
          <c:tx>
            <c:strRef>
              <c:f>Aux!$AN$18</c:f>
              <c:strCache>
                <c:ptCount val="1"/>
                <c:pt idx="0">
                  <c:v>Vargem das Flores</c:v>
                </c:pt>
              </c:strCache>
            </c:strRef>
          </c:tx>
          <c:spPr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2"/>
              <c:numFmt formatCode="#,##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8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296C-494D-93C8-3165C82BAEBB}"/>
                </c:ext>
              </c:extLst>
            </c:dLbl>
            <c:numFmt formatCode="#,##0" sourceLinked="0"/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8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Aux!$AU$13:$AU$15</c:f>
              <c:strCache>
                <c:ptCount val="3"/>
                <c:pt idx="0">
                  <c:v>16/05/2017</c:v>
                </c:pt>
                <c:pt idx="1">
                  <c:v>16/05/2018</c:v>
                </c:pt>
                <c:pt idx="2">
                  <c:v>16/05/2019</c:v>
                </c:pt>
              </c:strCache>
            </c:strRef>
          </c:cat>
          <c:val>
            <c:numRef>
              <c:f>Aux!$AQ$21:$AQ$23</c:f>
              <c:numCache>
                <c:formatCode>#,##0.00</c:formatCode>
                <c:ptCount val="3"/>
                <c:pt idx="0">
                  <c:v>22738168.010742188</c:v>
                </c:pt>
                <c:pt idx="1">
                  <c:v>30551202.0859375</c:v>
                </c:pt>
                <c:pt idx="2">
                  <c:v>33377200.348632813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B81A-48FA-AFB8-3EE40867A0AF}"/>
            </c:ext>
          </c:extLst>
        </c:ser>
        <c:ser>
          <c:idx val="3"/>
          <c:order val="3"/>
          <c:spPr>
            <a:noFill/>
            <a:ln w="25400">
              <a:noFill/>
            </a:ln>
          </c:spPr>
          <c:invertIfNegative val="0"/>
          <c:dLbls>
            <c:dLbl>
              <c:idx val="0"/>
              <c:layout>
                <c:manualLayout>
                  <c:x val="3.4733410485072648E-2"/>
                  <c:y val="1.2604772010551548E-2"/>
                </c:manualLayout>
              </c:layout>
              <c:numFmt formatCode="#,##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81A-48FA-AFB8-3EE40867A0AF}"/>
                </c:ext>
              </c:extLst>
            </c:dLbl>
            <c:dLbl>
              <c:idx val="1"/>
              <c:layout>
                <c:manualLayout>
                  <c:x val="3.7356973029668124E-2"/>
                  <c:y val="-5.6187812795440856E-2"/>
                </c:manualLayout>
              </c:layout>
              <c:numFmt formatCode="#,##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81A-48FA-AFB8-3EE40867A0AF}"/>
                </c:ext>
              </c:extLst>
            </c:dLbl>
            <c:dLbl>
              <c:idx val="2"/>
              <c:layout>
                <c:manualLayout>
                  <c:x val="3.8599267310606256E-2"/>
                  <c:y val="-4.3876580918569059E-2"/>
                </c:manualLayout>
              </c:layout>
              <c:numFmt formatCode="#,##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0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81A-48FA-AFB8-3EE40867A0AF}"/>
                </c:ext>
              </c:extLst>
            </c:dLbl>
            <c:numFmt formatCode="#,##0" sourceLinked="0"/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Aux!$AU$13:$AU$15</c:f>
              <c:strCache>
                <c:ptCount val="3"/>
                <c:pt idx="0">
                  <c:v>16/05/2017</c:v>
                </c:pt>
                <c:pt idx="1">
                  <c:v>16/05/2018</c:v>
                </c:pt>
                <c:pt idx="2">
                  <c:v>16/05/2019</c:v>
                </c:pt>
              </c:strCache>
            </c:strRef>
          </c:cat>
          <c:val>
            <c:numRef>
              <c:f>Aux!$AO$29:$AO$31</c:f>
              <c:numCache>
                <c:formatCode>#,##0.00</c:formatCode>
                <c:ptCount val="3"/>
                <c:pt idx="0">
                  <c:v>162876594.40112305</c:v>
                </c:pt>
                <c:pt idx="1">
                  <c:v>214429159.66259766</c:v>
                </c:pt>
                <c:pt idx="2">
                  <c:v>205714683.40380859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B81A-48FA-AFB8-3EE40867A0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524429256"/>
        <c:axId val="524429648"/>
        <c:axId val="0"/>
      </c:bar3DChart>
      <c:catAx>
        <c:axId val="524429256"/>
        <c:scaling>
          <c:orientation val="minMax"/>
        </c:scaling>
        <c:delete val="0"/>
        <c:axPos val="b"/>
        <c:numFmt formatCode="dd/mm/yy;@" sourceLinked="0"/>
        <c:majorTickMark val="none"/>
        <c:minorTickMark val="none"/>
        <c:tickLblPos val="nextTo"/>
        <c:spPr>
          <a:ln w="9525">
            <a:noFill/>
          </a:ln>
        </c:spPr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524429648"/>
        <c:crosses val="autoZero"/>
        <c:auto val="1"/>
        <c:lblAlgn val="ctr"/>
        <c:lblOffset val="100"/>
        <c:noMultiLvlLbl val="0"/>
      </c:catAx>
      <c:valAx>
        <c:axId val="524429648"/>
        <c:scaling>
          <c:orientation val="minMax"/>
          <c:max val="2500000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/>
              <a:lstStyle/>
              <a:p>
                <a:pPr>
                  <a:defRPr sz="11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pt-BR" sz="1000" b="1" i="0" u="none" strike="noStrike" baseline="0">
                    <a:solidFill>
                      <a:srgbClr val="000000"/>
                    </a:solidFill>
                    <a:latin typeface="Calibri"/>
                    <a:cs typeface="Calibri"/>
                  </a:rPr>
                  <a:t>Volume (m</a:t>
                </a:r>
                <a:r>
                  <a:rPr lang="pt-BR" sz="1000" b="1" i="0" u="none" strike="noStrike" baseline="30000">
                    <a:solidFill>
                      <a:srgbClr val="000000"/>
                    </a:solidFill>
                    <a:latin typeface="Calibri"/>
                    <a:cs typeface="Calibri"/>
                  </a:rPr>
                  <a:t>3</a:t>
                </a:r>
                <a:r>
                  <a:rPr lang="pt-BR" sz="1000" b="1" i="0" u="none" strike="noStrike" baseline="0">
                    <a:solidFill>
                      <a:srgbClr val="000000"/>
                    </a:solidFill>
                    <a:latin typeface="Calibri"/>
                    <a:cs typeface="Calibri"/>
                  </a:rPr>
                  <a:t>)</a:t>
                </a:r>
              </a:p>
            </c:rich>
          </c:tx>
          <c:layout>
            <c:manualLayout>
              <c:xMode val="edge"/>
              <c:yMode val="edge"/>
              <c:x val="4.8847640442639196E-3"/>
              <c:y val="0.39639738987286538"/>
            </c:manualLayout>
          </c:layout>
          <c:overlay val="0"/>
          <c:spPr>
            <a:noFill/>
            <a:ln w="25400">
              <a:noFill/>
            </a:ln>
          </c:spPr>
        </c:title>
        <c:numFmt formatCode="#,##0" sourceLinked="0"/>
        <c:majorTickMark val="none"/>
        <c:minorTickMark val="none"/>
        <c:tickLblPos val="nextTo"/>
        <c:spPr>
          <a:ln w="9525">
            <a:noFill/>
          </a:ln>
        </c:spPr>
        <c:txPr>
          <a:bodyPr rot="0" vert="horz"/>
          <a:lstStyle/>
          <a:p>
            <a:pPr>
              <a:defRPr sz="8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524429256"/>
        <c:crosses val="autoZero"/>
        <c:crossBetween val="between"/>
        <c:majorUnit val="25000000"/>
      </c:valAx>
      <c:spPr>
        <a:noFill/>
        <a:ln w="25400">
          <a:noFill/>
        </a:ln>
      </c:spPr>
    </c:plotArea>
    <c:legend>
      <c:legendPos val="b"/>
      <c:legendEntry>
        <c:idx val="3"/>
        <c:delete val="1"/>
      </c:legendEntry>
      <c:layout>
        <c:manualLayout>
          <c:xMode val="edge"/>
          <c:yMode val="edge"/>
          <c:x val="0.35404933172978736"/>
          <c:y val="0.93936597975630876"/>
          <c:w val="0.33841264078301447"/>
          <c:h val="5.1323773445195897E-2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1000" b="1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pt-BR">
                <a:solidFill>
                  <a:schemeClr val="bg1"/>
                </a:solidFill>
              </a:rPr>
              <a:t>Sistema</a:t>
            </a:r>
            <a:r>
              <a:rPr lang="pt-BR" baseline="0">
                <a:solidFill>
                  <a:schemeClr val="bg1"/>
                </a:solidFill>
              </a:rPr>
              <a:t> Paraopeba</a:t>
            </a:r>
            <a:endParaRPr lang="pt-BR">
              <a:solidFill>
                <a:schemeClr val="bg1"/>
              </a:solidFill>
            </a:endParaRPr>
          </a:p>
        </c:rich>
      </c:tx>
      <c:layout>
        <c:manualLayout>
          <c:xMode val="edge"/>
          <c:yMode val="edge"/>
          <c:x val="0.39545842076093635"/>
          <c:y val="1.8988816057475096E-2"/>
        </c:manualLayout>
      </c:layout>
      <c:overlay val="0"/>
      <c:sp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8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ln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7419131184265571"/>
          <c:y val="0.10300929526348926"/>
          <c:w val="0.80828528407552913"/>
          <c:h val="0.63984390623264076"/>
        </c:manualLayout>
      </c:layout>
      <c:lineChart>
        <c:grouping val="standard"/>
        <c:varyColors val="0"/>
        <c:ser>
          <c:idx val="1"/>
          <c:order val="0"/>
          <c:tx>
            <c:strRef>
              <c:f>'SIMULAÇÂO-MÊS'!$L$53</c:f>
              <c:strCache>
                <c:ptCount val="1"/>
                <c:pt idx="0">
                  <c:v>Volume  (recarga média)</c:v>
                </c:pt>
              </c:strCache>
            </c:strRef>
          </c:tx>
          <c:spPr>
            <a:ln w="31750"/>
          </c:spPr>
          <c:marker>
            <c:symbol val="none"/>
          </c:marker>
          <c:cat>
            <c:numRef>
              <c:f>'SIMULAÇÂO-MÊS'!$F$54:$F$77</c:f>
              <c:numCache>
                <c:formatCode>0</c:formatCode>
                <c:ptCount val="24"/>
                <c:pt idx="0">
                  <c:v>5</c:v>
                </c:pt>
                <c:pt idx="1">
                  <c:v>6</c:v>
                </c:pt>
                <c:pt idx="2">
                  <c:v>7</c:v>
                </c:pt>
                <c:pt idx="3">
                  <c:v>8</c:v>
                </c:pt>
                <c:pt idx="4">
                  <c:v>9</c:v>
                </c:pt>
                <c:pt idx="5">
                  <c:v>10</c:v>
                </c:pt>
                <c:pt idx="6">
                  <c:v>11</c:v>
                </c:pt>
                <c:pt idx="7">
                  <c:v>12</c:v>
                </c:pt>
                <c:pt idx="8">
                  <c:v>1</c:v>
                </c:pt>
                <c:pt idx="9">
                  <c:v>2</c:v>
                </c:pt>
                <c:pt idx="10">
                  <c:v>3</c:v>
                </c:pt>
                <c:pt idx="11">
                  <c:v>4</c:v>
                </c:pt>
                <c:pt idx="12">
                  <c:v>5</c:v>
                </c:pt>
                <c:pt idx="13">
                  <c:v>6</c:v>
                </c:pt>
                <c:pt idx="14">
                  <c:v>7</c:v>
                </c:pt>
                <c:pt idx="15">
                  <c:v>8</c:v>
                </c:pt>
                <c:pt idx="16">
                  <c:v>9</c:v>
                </c:pt>
                <c:pt idx="17">
                  <c:v>10</c:v>
                </c:pt>
                <c:pt idx="18">
                  <c:v>11</c:v>
                </c:pt>
                <c:pt idx="19">
                  <c:v>12</c:v>
                </c:pt>
                <c:pt idx="20">
                  <c:v>1</c:v>
                </c:pt>
                <c:pt idx="21">
                  <c:v>2</c:v>
                </c:pt>
                <c:pt idx="22">
                  <c:v>3</c:v>
                </c:pt>
                <c:pt idx="23">
                  <c:v>4</c:v>
                </c:pt>
              </c:numCache>
            </c:numRef>
          </c:cat>
          <c:val>
            <c:numRef>
              <c:f>'SIMULAÇÂO-MÊS'!$L$54:$L$77</c:f>
              <c:numCache>
                <c:formatCode>_(* #,##0.00_);_(* \(#,##0.00\);_(* "-"??_);_(@_)</c:formatCode>
                <c:ptCount val="24"/>
                <c:pt idx="0">
                  <c:v>197880184.48186556</c:v>
                </c:pt>
                <c:pt idx="1">
                  <c:v>188231718.96656537</c:v>
                </c:pt>
                <c:pt idx="2">
                  <c:v>176350110.76092541</c:v>
                </c:pt>
                <c:pt idx="3">
                  <c:v>162100214.18723464</c:v>
                </c:pt>
                <c:pt idx="4">
                  <c:v>148874014.6016196</c:v>
                </c:pt>
                <c:pt idx="5">
                  <c:v>138475465.91270846</c:v>
                </c:pt>
                <c:pt idx="6">
                  <c:v>135601020.36266091</c:v>
                </c:pt>
                <c:pt idx="7">
                  <c:v>146440361.77420902</c:v>
                </c:pt>
                <c:pt idx="8">
                  <c:v>155161597.66908213</c:v>
                </c:pt>
                <c:pt idx="9">
                  <c:v>157758123.80934238</c:v>
                </c:pt>
                <c:pt idx="10">
                  <c:v>165441337.39375091</c:v>
                </c:pt>
                <c:pt idx="11">
                  <c:v>160985274.20483115</c:v>
                </c:pt>
                <c:pt idx="12">
                  <c:v>151875094.08562249</c:v>
                </c:pt>
                <c:pt idx="13">
                  <c:v>142226628.5703223</c:v>
                </c:pt>
                <c:pt idx="14">
                  <c:v>130345020.36468233</c:v>
                </c:pt>
                <c:pt idx="15">
                  <c:v>116095123.79099157</c:v>
                </c:pt>
                <c:pt idx="16">
                  <c:v>102868924.20537654</c:v>
                </c:pt>
                <c:pt idx="17">
                  <c:v>92470375.516465396</c:v>
                </c:pt>
                <c:pt idx="18">
                  <c:v>89595929.966417834</c:v>
                </c:pt>
                <c:pt idx="19">
                  <c:v>100435271.37796593</c:v>
                </c:pt>
                <c:pt idx="20">
                  <c:v>109156507.27283905</c:v>
                </c:pt>
                <c:pt idx="21">
                  <c:v>111753033.41309929</c:v>
                </c:pt>
                <c:pt idx="22">
                  <c:v>119436246.99750781</c:v>
                </c:pt>
                <c:pt idx="23">
                  <c:v>114980183.80858806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161-4EDB-8B5D-465B790CC13D}"/>
            </c:ext>
          </c:extLst>
        </c:ser>
        <c:ser>
          <c:idx val="4"/>
          <c:order val="1"/>
          <c:tx>
            <c:strRef>
              <c:f>'SIMULAÇÂO-MÊS'!$T$53</c:f>
              <c:strCache>
                <c:ptCount val="1"/>
                <c:pt idx="0">
                  <c:v>Vazão Saldo 80% média (l/s)</c:v>
                </c:pt>
              </c:strCache>
            </c:strRef>
          </c:tx>
          <c:spPr>
            <a:ln>
              <a:solidFill>
                <a:srgbClr val="33CC33"/>
              </a:solidFill>
            </a:ln>
          </c:spPr>
          <c:marker>
            <c:symbol val="none"/>
          </c:marker>
          <c:val>
            <c:numRef>
              <c:f>'SIMULAÇÂO-MÊS'!$V$54:$V$77</c:f>
              <c:numCache>
                <c:formatCode>_(* #,##0.00_);_(* \(#,##0.00\);_(* "-"??_);_(@_)</c:formatCode>
                <c:ptCount val="24"/>
                <c:pt idx="0">
                  <c:v>196059596.50570729</c:v>
                </c:pt>
                <c:pt idx="1">
                  <c:v>184815704.09346715</c:v>
                </c:pt>
                <c:pt idx="2">
                  <c:v>171667793.52895516</c:v>
                </c:pt>
                <c:pt idx="3">
                  <c:v>156625252.27000254</c:v>
                </c:pt>
                <c:pt idx="4">
                  <c:v>142519172.60151052</c:v>
                </c:pt>
                <c:pt idx="5">
                  <c:v>130557709.65038162</c:v>
                </c:pt>
                <c:pt idx="6">
                  <c:v>124733033.21034357</c:v>
                </c:pt>
                <c:pt idx="7">
                  <c:v>129761882.33958204</c:v>
                </c:pt>
                <c:pt idx="8">
                  <c:v>133096247.05548054</c:v>
                </c:pt>
                <c:pt idx="9">
                  <c:v>131883355.96768872</c:v>
                </c:pt>
                <c:pt idx="10">
                  <c:v>134387302.83521554</c:v>
                </c:pt>
                <c:pt idx="11">
                  <c:v>127297332.28407973</c:v>
                </c:pt>
                <c:pt idx="12">
                  <c:v>116366564.18871281</c:v>
                </c:pt>
                <c:pt idx="13">
                  <c:v>105122671.77647266</c:v>
                </c:pt>
                <c:pt idx="14">
                  <c:v>91974761.211960673</c:v>
                </c:pt>
                <c:pt idx="15">
                  <c:v>76932219.953008071</c:v>
                </c:pt>
                <c:pt idx="16">
                  <c:v>62826140.284516037</c:v>
                </c:pt>
                <c:pt idx="17">
                  <c:v>50864677.333387129</c:v>
                </c:pt>
                <c:pt idx="18">
                  <c:v>45040000.893349081</c:v>
                </c:pt>
                <c:pt idx="19">
                  <c:v>50068850.022587553</c:v>
                </c:pt>
                <c:pt idx="20">
                  <c:v>53403214.738486052</c:v>
                </c:pt>
                <c:pt idx="21">
                  <c:v>52190323.650694244</c:v>
                </c:pt>
                <c:pt idx="22">
                  <c:v>54694270.518221065</c:v>
                </c:pt>
                <c:pt idx="23">
                  <c:v>47604299.967085257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161-4EDB-8B5D-465B790CC13D}"/>
            </c:ext>
          </c:extLst>
        </c:ser>
        <c:ser>
          <c:idx val="2"/>
          <c:order val="2"/>
          <c:tx>
            <c:strRef>
              <c:f>'SIMULAÇÂO-MÊS'!$O$53</c:f>
              <c:strCache>
                <c:ptCount val="1"/>
                <c:pt idx="0">
                  <c:v>Volume Morto (estratégico)</c:v>
                </c:pt>
              </c:strCache>
            </c:strRef>
          </c:tx>
          <c:spPr>
            <a:ln w="22225">
              <a:solidFill>
                <a:srgbClr val="C00000"/>
              </a:solidFill>
              <a:prstDash val="sysDash"/>
            </a:ln>
          </c:spPr>
          <c:marker>
            <c:symbol val="none"/>
          </c:marker>
          <c:cat>
            <c:numRef>
              <c:f>'SIMULAÇÂO-MÊS'!$F$54:$F$77</c:f>
              <c:numCache>
                <c:formatCode>0</c:formatCode>
                <c:ptCount val="24"/>
                <c:pt idx="0">
                  <c:v>5</c:v>
                </c:pt>
                <c:pt idx="1">
                  <c:v>6</c:v>
                </c:pt>
                <c:pt idx="2">
                  <c:v>7</c:v>
                </c:pt>
                <c:pt idx="3">
                  <c:v>8</c:v>
                </c:pt>
                <c:pt idx="4">
                  <c:v>9</c:v>
                </c:pt>
                <c:pt idx="5">
                  <c:v>10</c:v>
                </c:pt>
                <c:pt idx="6">
                  <c:v>11</c:v>
                </c:pt>
                <c:pt idx="7">
                  <c:v>12</c:v>
                </c:pt>
                <c:pt idx="8">
                  <c:v>1</c:v>
                </c:pt>
                <c:pt idx="9">
                  <c:v>2</c:v>
                </c:pt>
                <c:pt idx="10">
                  <c:v>3</c:v>
                </c:pt>
                <c:pt idx="11">
                  <c:v>4</c:v>
                </c:pt>
                <c:pt idx="12">
                  <c:v>5</c:v>
                </c:pt>
                <c:pt idx="13">
                  <c:v>6</c:v>
                </c:pt>
                <c:pt idx="14">
                  <c:v>7</c:v>
                </c:pt>
                <c:pt idx="15">
                  <c:v>8</c:v>
                </c:pt>
                <c:pt idx="16">
                  <c:v>9</c:v>
                </c:pt>
                <c:pt idx="17">
                  <c:v>10</c:v>
                </c:pt>
                <c:pt idx="18">
                  <c:v>11</c:v>
                </c:pt>
                <c:pt idx="19">
                  <c:v>12</c:v>
                </c:pt>
                <c:pt idx="20">
                  <c:v>1</c:v>
                </c:pt>
                <c:pt idx="21">
                  <c:v>2</c:v>
                </c:pt>
                <c:pt idx="22">
                  <c:v>3</c:v>
                </c:pt>
                <c:pt idx="23">
                  <c:v>4</c:v>
                </c:pt>
              </c:numCache>
            </c:numRef>
          </c:cat>
          <c:val>
            <c:numRef>
              <c:f>'SIMULAÇÂO-MÊS'!$O$54:$O$77</c:f>
              <c:numCache>
                <c:formatCode>_(* #,##0.00_);_(* \(#,##0.00\);_(* "-"??_);_(@_)</c:formatCode>
                <c:ptCount val="24"/>
                <c:pt idx="0">
                  <c:v>38347848.699626461</c:v>
                </c:pt>
                <c:pt idx="1">
                  <c:v>38347848.699626461</c:v>
                </c:pt>
                <c:pt idx="2">
                  <c:v>38347848.699626461</c:v>
                </c:pt>
                <c:pt idx="3">
                  <c:v>38347848.699626461</c:v>
                </c:pt>
                <c:pt idx="4">
                  <c:v>38347848.699626461</c:v>
                </c:pt>
                <c:pt idx="5">
                  <c:v>38347848.699626461</c:v>
                </c:pt>
                <c:pt idx="6">
                  <c:v>38347848.699626461</c:v>
                </c:pt>
                <c:pt idx="7">
                  <c:v>38347848.699626461</c:v>
                </c:pt>
                <c:pt idx="8">
                  <c:v>38347848.699626461</c:v>
                </c:pt>
                <c:pt idx="9">
                  <c:v>38347848.699626461</c:v>
                </c:pt>
                <c:pt idx="10">
                  <c:v>38347848.699626461</c:v>
                </c:pt>
                <c:pt idx="11">
                  <c:v>38347848.699626461</c:v>
                </c:pt>
                <c:pt idx="12">
                  <c:v>38347848.699626461</c:v>
                </c:pt>
                <c:pt idx="13">
                  <c:v>38347848.699626461</c:v>
                </c:pt>
                <c:pt idx="14">
                  <c:v>38347848.699626461</c:v>
                </c:pt>
                <c:pt idx="15">
                  <c:v>38347848.699626461</c:v>
                </c:pt>
                <c:pt idx="16">
                  <c:v>38347848.699626461</c:v>
                </c:pt>
                <c:pt idx="17">
                  <c:v>38347848.699626461</c:v>
                </c:pt>
                <c:pt idx="18">
                  <c:v>38347848.699626461</c:v>
                </c:pt>
                <c:pt idx="19">
                  <c:v>38347848.699626461</c:v>
                </c:pt>
                <c:pt idx="20">
                  <c:v>38347848.699626461</c:v>
                </c:pt>
                <c:pt idx="21">
                  <c:v>38347848.699626461</c:v>
                </c:pt>
                <c:pt idx="22">
                  <c:v>38347848.699626461</c:v>
                </c:pt>
                <c:pt idx="23">
                  <c:v>38347848.699626461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161-4EDB-8B5D-465B790CC13D}"/>
            </c:ext>
          </c:extLst>
        </c:ser>
        <c:ser>
          <c:idx val="3"/>
          <c:order val="3"/>
          <c:tx>
            <c:strRef>
              <c:f>'SIMULAÇÂO-MÊS'!$P$53</c:f>
              <c:strCache>
                <c:ptCount val="1"/>
                <c:pt idx="0">
                  <c:v>Volume Útil</c:v>
                </c:pt>
              </c:strCache>
            </c:strRef>
          </c:tx>
          <c:spPr>
            <a:ln w="22225">
              <a:solidFill>
                <a:schemeClr val="accent5">
                  <a:lumMod val="75000"/>
                </a:schemeClr>
              </a:solidFill>
              <a:prstDash val="sysDash"/>
            </a:ln>
          </c:spPr>
          <c:marker>
            <c:symbol val="none"/>
          </c:marker>
          <c:val>
            <c:numRef>
              <c:f>'SIMULAÇÂO-MÊS'!$P$54:$P$77</c:f>
              <c:numCache>
                <c:formatCode>_(* #,##0.00_);_(* \(#,##0.00\);_(* "-"??_);_(@_)</c:formatCode>
                <c:ptCount val="24"/>
                <c:pt idx="0">
                  <c:v>206990364.60107422</c:v>
                </c:pt>
                <c:pt idx="1">
                  <c:v>206990364.60107422</c:v>
                </c:pt>
                <c:pt idx="2">
                  <c:v>206990364.60107422</c:v>
                </c:pt>
                <c:pt idx="3">
                  <c:v>206990364.60107422</c:v>
                </c:pt>
                <c:pt idx="4">
                  <c:v>206990364.60107422</c:v>
                </c:pt>
                <c:pt idx="5">
                  <c:v>206990364.60107422</c:v>
                </c:pt>
                <c:pt idx="6">
                  <c:v>206990364.60107422</c:v>
                </c:pt>
                <c:pt idx="7">
                  <c:v>206990364.60107422</c:v>
                </c:pt>
                <c:pt idx="8">
                  <c:v>206990364.60107422</c:v>
                </c:pt>
                <c:pt idx="9">
                  <c:v>206990364.60107422</c:v>
                </c:pt>
                <c:pt idx="10">
                  <c:v>206990364.60107422</c:v>
                </c:pt>
                <c:pt idx="11">
                  <c:v>206990364.60107422</c:v>
                </c:pt>
                <c:pt idx="12">
                  <c:v>206990364.60107422</c:v>
                </c:pt>
                <c:pt idx="13">
                  <c:v>206990364.60107422</c:v>
                </c:pt>
                <c:pt idx="14">
                  <c:v>206990364.60107422</c:v>
                </c:pt>
                <c:pt idx="15">
                  <c:v>206990364.60107422</c:v>
                </c:pt>
                <c:pt idx="16">
                  <c:v>206990364.60107422</c:v>
                </c:pt>
                <c:pt idx="17">
                  <c:v>206990364.60107422</c:v>
                </c:pt>
                <c:pt idx="18">
                  <c:v>206990364.60107422</c:v>
                </c:pt>
                <c:pt idx="19">
                  <c:v>206990364.60107422</c:v>
                </c:pt>
                <c:pt idx="20">
                  <c:v>206990364.60107422</c:v>
                </c:pt>
                <c:pt idx="21">
                  <c:v>206990364.60107422</c:v>
                </c:pt>
                <c:pt idx="22">
                  <c:v>206990364.60107422</c:v>
                </c:pt>
                <c:pt idx="23">
                  <c:v>206990364.60107422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B161-4EDB-8B5D-465B790CC1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24482504"/>
        <c:axId val="524482896"/>
      </c:lineChart>
      <c:catAx>
        <c:axId val="52448250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pt-BR"/>
                  <a:t>(MÊS)</a:t>
                </a:r>
              </a:p>
            </c:rich>
          </c:tx>
          <c:layout>
            <c:manualLayout>
              <c:xMode val="edge"/>
              <c:yMode val="edge"/>
              <c:x val="9.445662213996836E-2"/>
              <c:y val="0.75407597797264869"/>
            </c:manualLayout>
          </c:layout>
          <c:overlay val="0"/>
        </c:title>
        <c:numFmt formatCode="0" sourceLinked="1"/>
        <c:majorTickMark val="none"/>
        <c:minorTickMark val="none"/>
        <c:tickLblPos val="nextTo"/>
        <c:crossAx val="524482896"/>
        <c:crosses val="autoZero"/>
        <c:auto val="1"/>
        <c:lblAlgn val="ctr"/>
        <c:lblOffset val="100"/>
        <c:noMultiLvlLbl val="0"/>
      </c:catAx>
      <c:valAx>
        <c:axId val="524482896"/>
        <c:scaling>
          <c:orientation val="minMax"/>
        </c:scaling>
        <c:delete val="0"/>
        <c:axPos val="l"/>
        <c:majorGridlines/>
        <c:numFmt formatCode="_(* #,##0.00_);_(* \(#,##0.00\);_(* &quot;-&quot;??_);_(@_)" sourceLinked="1"/>
        <c:majorTickMark val="none"/>
        <c:minorTickMark val="none"/>
        <c:tickLblPos val="nextTo"/>
        <c:spPr>
          <a:ln w="6350">
            <a:noFill/>
          </a:ln>
        </c:spPr>
        <c:crossAx val="52448250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3.1897964103289926E-2"/>
          <c:y val="0.93817705440136279"/>
          <c:w val="0.94471027901550808"/>
          <c:h val="6.1646854053253333E-2"/>
        </c:manualLayout>
      </c:layout>
      <c:overlay val="0"/>
    </c:legend>
    <c:plotVisOnly val="1"/>
    <c:dispBlanksAs val="gap"/>
    <c:showDLblsOverMax val="0"/>
  </c:chart>
  <c:spPr>
    <a:solidFill>
      <a:schemeClr val="bg1"/>
    </a:solidFill>
    <a:ln>
      <a:solidFill>
        <a:schemeClr val="tx1"/>
      </a:solidFill>
    </a:ln>
  </c:sp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EA01BD-C932-4604-8917-D77CAC25A073}" type="doc">
      <dgm:prSet loTypeId="urn:microsoft.com/office/officeart/2008/layout/AccentedPicture" loCatId="picture" qsTypeId="urn:microsoft.com/office/officeart/2005/8/quickstyle/simple1" qsCatId="simple" csTypeId="urn:microsoft.com/office/officeart/2005/8/colors/accent1_2" csCatId="accent1" phldr="1"/>
      <dgm:spPr/>
    </dgm:pt>
    <dgm:pt modelId="{AF8B4697-A4BC-4798-A24D-81276AF29BE3}">
      <dgm:prSet phldrT="[Texto]"/>
      <dgm:spPr/>
      <dgm:t>
        <a:bodyPr/>
        <a:lstStyle/>
        <a:p>
          <a:r>
            <a:rPr lang="pt-BR" dirty="0" err="1" smtClean="0"/>
            <a:t>fffffffff</a:t>
          </a:r>
          <a:endParaRPr lang="pt-BR" dirty="0"/>
        </a:p>
      </dgm:t>
    </dgm:pt>
    <dgm:pt modelId="{F8E80B5F-0AC6-4B2B-8FBC-FBD9D1AD2207}" type="sibTrans" cxnId="{88BF7D70-8C8F-4AD7-9865-5A5180AD3E9B}">
      <dgm:prSet/>
      <dgm:spPr>
        <a:blipFill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</dgm:spPr>
      <dgm:t>
        <a:bodyPr/>
        <a:lstStyle/>
        <a:p>
          <a:endParaRPr lang="pt-BR"/>
        </a:p>
      </dgm:t>
    </dgm:pt>
    <dgm:pt modelId="{95C0E253-0CBB-4EBD-A1B9-9E3803086180}" type="parTrans" cxnId="{88BF7D70-8C8F-4AD7-9865-5A5180AD3E9B}">
      <dgm:prSet/>
      <dgm:spPr/>
      <dgm:t>
        <a:bodyPr/>
        <a:lstStyle/>
        <a:p>
          <a:endParaRPr lang="pt-BR"/>
        </a:p>
      </dgm:t>
    </dgm:pt>
    <dgm:pt modelId="{1C053877-1185-43F9-AAC0-86A3A4CC35DC}" type="pres">
      <dgm:prSet presAssocID="{3DEA01BD-C932-4604-8917-D77CAC25A073}" presName="Name0" presStyleCnt="0">
        <dgm:presLayoutVars>
          <dgm:dir/>
        </dgm:presLayoutVars>
      </dgm:prSet>
      <dgm:spPr/>
    </dgm:pt>
    <dgm:pt modelId="{5030C114-6E59-4195-A9DF-902CF1CF479E}" type="pres">
      <dgm:prSet presAssocID="{F8E80B5F-0AC6-4B2B-8FBC-FBD9D1AD2207}" presName="picture_1" presStyleLbl="bgImgPlace1" presStyleIdx="0" presStyleCnt="1"/>
      <dgm:spPr/>
      <dgm:t>
        <a:bodyPr/>
        <a:lstStyle/>
        <a:p>
          <a:endParaRPr lang="pt-BR"/>
        </a:p>
      </dgm:t>
    </dgm:pt>
    <dgm:pt modelId="{7E7B4828-1D15-4D55-A4FA-CABC5FF6CD54}" type="pres">
      <dgm:prSet presAssocID="{AF8B4697-A4BC-4798-A24D-81276AF29BE3}" presName="text_1" presStyleLbl="node1" presStyleIdx="0" presStyleCnt="0" custScaleX="9221" custLinFactX="-7842" custLinFactNeighborX="-100000" custLinFactNeighborY="-1529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C881DA2-8848-4CC9-A676-FD4A6697B77A}" type="pres">
      <dgm:prSet presAssocID="{3DEA01BD-C932-4604-8917-D77CAC25A073}" presName="maxNode" presStyleCnt="0"/>
      <dgm:spPr/>
    </dgm:pt>
    <dgm:pt modelId="{6D314872-89CA-4BDF-BFEC-8DD52EFE393E}" type="pres">
      <dgm:prSet presAssocID="{3DEA01BD-C932-4604-8917-D77CAC25A073}" presName="Name33" presStyleCnt="0"/>
      <dgm:spPr/>
    </dgm:pt>
  </dgm:ptLst>
  <dgm:cxnLst>
    <dgm:cxn modelId="{E8C88C1B-45C9-4CF3-99A4-AE6896FF6C78}" type="presOf" srcId="{3DEA01BD-C932-4604-8917-D77CAC25A073}" destId="{1C053877-1185-43F9-AAC0-86A3A4CC35DC}" srcOrd="0" destOrd="0" presId="urn:microsoft.com/office/officeart/2008/layout/AccentedPicture"/>
    <dgm:cxn modelId="{CF03CEA1-6032-42DB-BDC1-FA056E2C2D67}" type="presOf" srcId="{F8E80B5F-0AC6-4B2B-8FBC-FBD9D1AD2207}" destId="{5030C114-6E59-4195-A9DF-902CF1CF479E}" srcOrd="0" destOrd="0" presId="urn:microsoft.com/office/officeart/2008/layout/AccentedPicture"/>
    <dgm:cxn modelId="{88BF7D70-8C8F-4AD7-9865-5A5180AD3E9B}" srcId="{3DEA01BD-C932-4604-8917-D77CAC25A073}" destId="{AF8B4697-A4BC-4798-A24D-81276AF29BE3}" srcOrd="0" destOrd="0" parTransId="{95C0E253-0CBB-4EBD-A1B9-9E3803086180}" sibTransId="{F8E80B5F-0AC6-4B2B-8FBC-FBD9D1AD2207}"/>
    <dgm:cxn modelId="{B7968B94-8F74-418A-8DB2-305A76B3FDF7}" type="presOf" srcId="{AF8B4697-A4BC-4798-A24D-81276AF29BE3}" destId="{7E7B4828-1D15-4D55-A4FA-CABC5FF6CD54}" srcOrd="0" destOrd="0" presId="urn:microsoft.com/office/officeart/2008/layout/AccentedPicture"/>
    <dgm:cxn modelId="{F07297C4-7D87-4381-901D-C404DBFDF074}" type="presParOf" srcId="{1C053877-1185-43F9-AAC0-86A3A4CC35DC}" destId="{5030C114-6E59-4195-A9DF-902CF1CF479E}" srcOrd="0" destOrd="0" presId="urn:microsoft.com/office/officeart/2008/layout/AccentedPicture"/>
    <dgm:cxn modelId="{6CADA17B-4912-415A-AF3E-49EDB6C22291}" type="presParOf" srcId="{1C053877-1185-43F9-AAC0-86A3A4CC35DC}" destId="{7E7B4828-1D15-4D55-A4FA-CABC5FF6CD54}" srcOrd="1" destOrd="0" presId="urn:microsoft.com/office/officeart/2008/layout/AccentedPicture"/>
    <dgm:cxn modelId="{8068226B-0192-44A4-9CE5-4B9B5AA1B839}" type="presParOf" srcId="{1C053877-1185-43F9-AAC0-86A3A4CC35DC}" destId="{6C881DA2-8848-4CC9-A676-FD4A6697B77A}" srcOrd="2" destOrd="0" presId="urn:microsoft.com/office/officeart/2008/layout/AccentedPicture"/>
    <dgm:cxn modelId="{0B75A9B0-23DF-4431-91BE-4FDD156C1213}" type="presParOf" srcId="{6C881DA2-8848-4CC9-A676-FD4A6697B77A}" destId="{6D314872-89CA-4BDF-BFEC-8DD52EFE393E}" srcOrd="0" destOrd="0" presId="urn:microsoft.com/office/officeart/2008/layout/Accented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30C114-6E59-4195-A9DF-902CF1CF479E}">
      <dsp:nvSpPr>
        <dsp:cNvPr id="0" name=""/>
        <dsp:cNvSpPr/>
      </dsp:nvSpPr>
      <dsp:spPr>
        <a:xfrm>
          <a:off x="639007" y="0"/>
          <a:ext cx="5166392" cy="6589786"/>
        </a:xfrm>
        <a:prstGeom prst="roundRect">
          <a:avLst/>
        </a:prstGeom>
        <a:blipFill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7B4828-1D15-4D55-A4FA-CABC5FF6CD54}">
      <dsp:nvSpPr>
        <dsp:cNvPr id="0" name=""/>
        <dsp:cNvSpPr/>
      </dsp:nvSpPr>
      <dsp:spPr>
        <a:xfrm>
          <a:off x="0" y="2031051"/>
          <a:ext cx="366822" cy="39538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b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900" kern="1200" dirty="0" err="1" smtClean="0"/>
            <a:t>fffffffff</a:t>
          </a:r>
          <a:endParaRPr lang="pt-BR" sz="900" kern="1200" dirty="0"/>
        </a:p>
      </dsp:txBody>
      <dsp:txXfrm>
        <a:off x="0" y="2031051"/>
        <a:ext cx="366822" cy="39538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ccentedPicture">
  <dgm:title val=""/>
  <dgm:desc val=""/>
  <dgm:catLst>
    <dgm:cat type="picture" pri="1000"/>
    <dgm:cat type="pictureconver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</dgm:varLst>
    <dgm:alg type="composite"/>
    <dgm:shape xmlns:r="http://schemas.openxmlformats.org/officeDocument/2006/relationships" r:blip="">
      <dgm:adjLst/>
    </dgm:shape>
    <dgm:choose name="Name1">
      <dgm:if name="Name2" axis="ch" ptType="node" func="cnt" op="lte" val="1">
        <dgm:constrLst>
          <dgm:constr type="h" for="ch" forName="picture_1" refType="h"/>
          <dgm:constr type="w" for="ch" forName="picture_1" refType="h" refFor="ch" refForName="picture_1" op="equ" fact="0.784"/>
          <dgm:constr type="l" for="ch" forName="picture_1"/>
          <dgm:constr type="t" for="ch" forName="picture_1"/>
          <dgm:constr type="w" for="ch" forName="text_1" refType="w" refFor="ch" refForName="picture_1" fact="0.77"/>
          <dgm:constr type="h" for="ch" forName="text_1" refType="h" refFor="ch" refForName="picture_1" fact="0.6"/>
          <dgm:constr type="l" for="ch" forName="text_1" refType="w" refFor="ch" refForName="picture_1" fact="0.04"/>
          <dgm:constr type="t" for="ch" forName="text_1" refType="h" refFor="ch" refForName="picture_1" fact="0.4"/>
        </dgm:constrLst>
      </dgm:if>
      <dgm:if name="Name3" axis="ch" ptType="node" func="cnt" op="lte" val="5">
        <dgm:choose name="Name4">
          <dgm:if name="Name5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6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if>
      <dgm:else name="Name7">
        <dgm:choose name="Name8">
          <dgm:if name="Name9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10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else>
    </dgm:choose>
    <dgm:forEach name="Name11" axis="ch" ptType="sibTrans" hideLastTrans="0" cnt="1">
      <dgm:layoutNode name="picture_1" styleLbl="bgImgPlace1">
        <dgm:alg type="sp"/>
        <dgm:shape xmlns:r="http://schemas.openxmlformats.org/officeDocument/2006/relationships" type="roundRect" r:blip="" blipPhldr="1">
          <dgm:adjLst/>
        </dgm:shape>
        <dgm:presOf axis="self"/>
      </dgm:layoutNode>
    </dgm:forEach>
    <dgm:forEach name="Name12" axis="ch" ptType="node" cnt="1">
      <dgm:layoutNode name="text_1" styleLbl="node1">
        <dgm:varLst>
          <dgm:bulletEnabled val="1"/>
        </dgm:varLst>
        <dgm:choose name="Name13">
          <dgm:if name="Name14" func="var" arg="dir" op="equ" val="norm">
            <dgm:alg type="tx">
              <dgm:param type="txAnchorVert" val="b"/>
              <dgm:param type="parTxLTRAlign" val="l"/>
              <dgm:param type="shpTxLTRAlignCh" val="l"/>
              <dgm:param type="parTxRTLAlign" val="l"/>
              <dgm:param type="shpTxRTLAlignCh" val="l"/>
            </dgm:alg>
          </dgm:if>
          <dgm:else name="Name15">
            <dgm:alg type="tx">
              <dgm:param type="txAnchorVert" val="b"/>
              <dgm:param type="parTxLTRAlign" val="r"/>
              <dgm:param type="shpTxLTRAlignCh" val="r"/>
              <dgm:param type="parTxRTLAlign" val="r"/>
              <dgm:param type="shpTxRTLAlignCh" val="r"/>
            </dgm:alg>
          </dgm:else>
        </dgm:choose>
        <dgm:shape xmlns:r="http://schemas.openxmlformats.org/officeDocument/2006/relationships" type="rect" r:blip="" hideGeom="1">
          <dgm:adjLst/>
        </dgm:shape>
        <dgm:presOf axis="desOrSelf" ptType="node"/>
        <dgm:constrLst>
          <dgm:constr type="primFontSz" val="65"/>
          <dgm:constr type="lMarg" refType="primFontSz" fact="0.2"/>
          <dgm:constr type="rMarg" refType="primFontSz" fact="0.2"/>
          <dgm:constr type="tMarg" refType="primFontSz" fact="0.2"/>
          <dgm:constr type="bMarg" refType="primFontSz" fact="0.2"/>
        </dgm:constrLst>
        <dgm:ruleLst>
          <dgm:rule type="primFontSz" val="5" fact="NaN" max="NaN"/>
        </dgm:ruleLst>
      </dgm:layoutNode>
    </dgm:forEach>
    <dgm:choose name="Name16">
      <dgm:if name="Name17" axis="ch" ptType="node" func="cnt" op="gte" val="2">
        <dgm:layoutNode name="linV">
          <dgm:choose name="Name18">
            <dgm:if name="Name19" func="var" arg="dir" op="equ" val="norm">
              <dgm:alg type="lin">
                <dgm:param type="linDir" val="fromT"/>
                <dgm:param type="vertAlign" val="t"/>
                <dgm:param type="fallback" val="1D"/>
                <dgm:param type="horzAlign" val="l"/>
                <dgm:param type="nodeHorzAlign" val="l"/>
              </dgm:alg>
            </dgm:if>
            <dgm:else name="Name20">
              <dgm:alg type="lin">
                <dgm:param type="linDir" val="fromT"/>
                <dgm:param type="vertAlign" val="t"/>
                <dgm:param type="fallback" val="1D"/>
                <dgm:param type="horzAlign" val="r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constrLst>
            <dgm:constr type="w" for="ch" forName="spaceV" val="1"/>
            <dgm:constr type="w" for="ch" forName="pair" refType="w" op="equ"/>
            <dgm:constr type="w" for="des" forName="desText" op="equ"/>
            <dgm:constr type="primFontSz" for="des" forName="desText" op="equ" val="65"/>
          </dgm:constrLst>
          <dgm:forEach name="Name21" axis="ch" ptType="node" st="2">
            <dgm:layoutNode name="pair">
              <dgm:alg type="composite"/>
              <dgm:shape xmlns:r="http://schemas.openxmlformats.org/officeDocument/2006/relationships" r:blip="">
                <dgm:adjLst/>
              </dgm:shape>
              <dgm:choose name="Name22">
                <dgm:if name="Name23" func="var" arg="dir" op="equ" val="norm">
                  <dgm:constrLst>
                    <dgm:constr type="userC"/>
                    <dgm:constr type="l" for="ch" forName="spaceH"/>
                    <dgm:constr type="r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l" for="ch" forName="desTextWrapper" refType="r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if>
                <dgm:else name="Name24">
                  <dgm:constrLst>
                    <dgm:constr type="userC"/>
                    <dgm:constr type="r" for="ch" forName="spaceH" refType="w"/>
                    <dgm:constr type="l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r" for="ch" forName="desTextWrapper" refType="l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else>
              </dgm:choose>
              <dgm:layoutNode name="spaceH">
                <dgm:alg type="sp"/>
                <dgm:shape xmlns:r="http://schemas.openxmlformats.org/officeDocument/2006/relationships" type="rect" r:blip="" hideGeom="1">
                  <dgm:adjLst/>
                </dgm:shape>
                <dgm:presOf/>
              </dgm:layoutNode>
              <dgm:layoutNode name="desPictures" styleLbl="alignImgPlace1">
                <dgm:alg type="sp"/>
                <dgm:shape xmlns:r="http://schemas.openxmlformats.org/officeDocument/2006/relationships" type="ellipse" r:blip="" blipPhldr="1">
                  <dgm:adjLst/>
                </dgm:shape>
                <dgm:presOf/>
              </dgm:layoutNode>
              <dgm:layoutNode name="desTextWrapper">
                <dgm:choose name="Name25">
                  <dgm:if name="Name26" func="var" arg="dir" op="equ" val="norm">
                    <dgm:alg type="lin">
                      <dgm:param type="horzAlign" val="l"/>
                    </dgm:alg>
                  </dgm:if>
                  <dgm:else name="Name27">
                    <dgm:alg type="lin">
                      <dgm:param type="horzAlign" val="r"/>
                    </dgm:alg>
                  </dgm:else>
                </dgm:choose>
                <dgm:layoutNode name="desText" styleLbl="revTx">
                  <dgm:varLst>
                    <dgm:bulletEnabled val="1"/>
                  </dgm:varLst>
                  <dgm:choose name="Name28">
                    <dgm:if name="Name29" func="var" arg="dir" op="equ" val="norm">
                      <dgm:alg type="tx">
                        <dgm:param type="parTxLTRAlign" val="l"/>
                        <dgm:param type="shpTxLTRAlignCh" val="l"/>
                        <dgm:param type="parTxRTLAlign" val="r"/>
                        <dgm:param type="shpTxRTLAlignCh" val="r"/>
                      </dgm:alg>
                    </dgm:if>
                    <dgm:else name="Name30">
                      <dgm:alg type="tx">
                        <dgm:param type="parTxLTRAlign" val="r"/>
                        <dgm:param type="shpTxLTRAlignCh" val="r"/>
                        <dgm:param type="parTxRTLAlign" val="r"/>
                        <dgm:param type="shpTxRTLAlignCh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userW"/>
                    <dgm:constr type="w" refType="userW" fact="0.1"/>
                    <dgm:constr type="lMarg" refType="primFontSz" fact="0.2"/>
                    <dgm:constr type="rMarg" refType="primFontSz" fact="0.2"/>
                    <dgm:constr type="tMarg" refType="primFontSz" fact="0.1"/>
                    <dgm:constr type="bMarg" refType="primFontSz" fact="0.1"/>
                  </dgm:constrLst>
                  <dgm:ruleLst>
                    <dgm:rule type="w" val="NaN" fact="1" max="NaN"/>
                    <dgm:rule type="primFontSz" val="5" fact="NaN" max="NaN"/>
                  </dgm:ruleLst>
                </dgm:layoutNode>
              </dgm:layoutNode>
            </dgm:layoutNode>
            <dgm:forEach name="Name31" axis="followSib" ptType="sibTrans" cnt="1">
              <dgm:layoutNode name="spaceV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forEach>
          </dgm:forEach>
        </dgm:layoutNode>
      </dgm:if>
      <dgm:else name="Name32"/>
    </dgm:choose>
    <dgm:layoutNode name="maxNode">
      <dgm:alg type="lin"/>
      <dgm:shape xmlns:r="http://schemas.openxmlformats.org/officeDocument/2006/relationships" r:blip="">
        <dgm:adjLst/>
      </dgm:shape>
      <dgm:presOf/>
      <dgm:constrLst>
        <dgm:constr type="w" for="ch"/>
        <dgm:constr type="h" for="ch"/>
      </dgm:constrLst>
      <dgm:layoutNode name="Name33">
        <dgm:alg type="sp"/>
        <dgm:shape xmlns:r="http://schemas.openxmlformats.org/officeDocument/2006/relationships" r:blip="">
          <dgm:adjLst/>
        </dgm:shape>
        <dgm:presOf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E5206E-6B7E-4125-A593-7B230D1D4AEF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F6F169-00E6-483B-B16C-791226A76D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3308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76BDFF-84EF-4C37-834E-21618B514338}" type="slidenum">
              <a:rPr lang="pt-BR" smtClean="0"/>
              <a:pPr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64962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76BDFF-84EF-4C37-834E-21618B514338}" type="slidenum">
              <a:rPr lang="pt-BR" smtClean="0"/>
              <a:pPr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46038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76BDFF-84EF-4C37-834E-21618B514338}" type="slidenum">
              <a:rPr lang="pt-BR" smtClean="0"/>
              <a:pPr/>
              <a:t>30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13162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76BDFF-84EF-4C37-834E-21618B514338}" type="slidenum">
              <a:rPr lang="pt-BR" smtClean="0"/>
              <a:pPr/>
              <a:t>44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9606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6D79-3985-44AD-998F-454803E1BA5F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D432-9947-429D-861A-9170833F28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127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6D79-3985-44AD-998F-454803E1BA5F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D432-9947-429D-861A-9170833F28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1430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6D79-3985-44AD-998F-454803E1BA5F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D432-9947-429D-861A-9170833F28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5059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6D79-3985-44AD-998F-454803E1BA5F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D432-9947-429D-861A-9170833F28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8575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6D79-3985-44AD-998F-454803E1BA5F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D432-9947-429D-861A-9170833F28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3094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6D79-3985-44AD-998F-454803E1BA5F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D432-9947-429D-861A-9170833F28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9891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6D79-3985-44AD-998F-454803E1BA5F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D432-9947-429D-861A-9170833F28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0083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6D79-3985-44AD-998F-454803E1BA5F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D432-9947-429D-861A-9170833F28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8767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6D79-3985-44AD-998F-454803E1BA5F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D432-9947-429D-861A-9170833F28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8105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6D79-3985-44AD-998F-454803E1BA5F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D432-9947-429D-861A-9170833F28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6903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6D79-3985-44AD-998F-454803E1BA5F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D432-9947-429D-861A-9170833F28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50103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9249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76D79-3985-44AD-998F-454803E1BA5F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6ED432-9947-429D-861A-9170833F28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1527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47.xml"/><Relationship Id="rId13" Type="http://schemas.openxmlformats.org/officeDocument/2006/relationships/image" Target="../media/image4.png"/><Relationship Id="rId3" Type="http://schemas.openxmlformats.org/officeDocument/2006/relationships/image" Target="../media/image6.jpeg"/><Relationship Id="rId7" Type="http://schemas.openxmlformats.org/officeDocument/2006/relationships/slide" Target="slide49.xml"/><Relationship Id="rId12" Type="http://schemas.openxmlformats.org/officeDocument/2006/relationships/slide" Target="slide17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9.gif"/><Relationship Id="rId5" Type="http://schemas.openxmlformats.org/officeDocument/2006/relationships/hyperlink" Target="PDPL%20-%20SPPR.pptx#-1,25,Apresenta&#231;&#227;o do PowerPoint" TargetMode="External"/><Relationship Id="rId10" Type="http://schemas.openxmlformats.org/officeDocument/2006/relationships/slide" Target="slide30.xml"/><Relationship Id="rId4" Type="http://schemas.openxmlformats.org/officeDocument/2006/relationships/slide" Target="slide38.xml"/><Relationship Id="rId9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9.gi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1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3.jpe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2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slide" Target="slide35.xml"/><Relationship Id="rId3" Type="http://schemas.openxmlformats.org/officeDocument/2006/relationships/image" Target="../media/image6.jpeg"/><Relationship Id="rId7" Type="http://schemas.openxmlformats.org/officeDocument/2006/relationships/slide" Target="slide36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34.xml"/><Relationship Id="rId5" Type="http://schemas.openxmlformats.org/officeDocument/2006/relationships/slide" Target="slide33.xml"/><Relationship Id="rId10" Type="http://schemas.openxmlformats.org/officeDocument/2006/relationships/slide" Target="slide37.xml"/><Relationship Id="rId4" Type="http://schemas.openxmlformats.org/officeDocument/2006/relationships/image" Target="../media/image4.png"/><Relationship Id="rId9" Type="http://schemas.openxmlformats.org/officeDocument/2006/relationships/slide" Target="slide3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fif"/><Relationship Id="rId5" Type="http://schemas.openxmlformats.org/officeDocument/2006/relationships/image" Target="../media/image4.png"/><Relationship Id="rId4" Type="http://schemas.openxmlformats.org/officeDocument/2006/relationships/image" Target="../media/image5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8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f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4.png"/><Relationship Id="rId5" Type="http://schemas.openxmlformats.org/officeDocument/2006/relationships/image" Target="../media/image60.png"/><Relationship Id="rId4" Type="http://schemas.openxmlformats.org/officeDocument/2006/relationships/image" Target="../media/image5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\\copanet04-nas\sppr\dvmo\06%20SMH\_Dados_Primarios\APRESENTA&#199;&#213;ES%20RMBH\2019%2005%20-%20Racionamentos\video%2002_3.wmv" TargetMode="External"/><Relationship Id="rId1" Type="http://schemas.microsoft.com/office/2007/relationships/media" Target="file:///\\copanet04-nas\sppr\dvmo\06%20SMH\_Dados_Primarios\APRESENTA&#199;&#213;ES%20RMBH\2019%2005%20-%20Racionamentos\video%2002_3.wmv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6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f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Imagem 3"/>
          <p:cNvPicPr>
            <a:picLocks noChangeAspect="1"/>
          </p:cNvPicPr>
          <p:nvPr/>
        </p:nvPicPr>
        <p:blipFill>
          <a:blip r:embed="rId3" cstate="print"/>
          <a:srcRect r="13756" b="15158"/>
          <a:stretch>
            <a:fillRect/>
          </a:stretch>
        </p:blipFill>
        <p:spPr bwMode="auto">
          <a:xfrm>
            <a:off x="-36513" y="0"/>
            <a:ext cx="12228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9805" y="0"/>
            <a:ext cx="4208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aixaDeTexto 8"/>
          <p:cNvSpPr txBox="1"/>
          <p:nvPr/>
        </p:nvSpPr>
        <p:spPr>
          <a:xfrm>
            <a:off x="4332288" y="1646238"/>
            <a:ext cx="6629400" cy="12003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SISTEMAS DE ABASTECIMENTO DE ÁGUA</a:t>
            </a:r>
            <a:endParaRPr lang="pt-BR" sz="36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408488" y="3398354"/>
            <a:ext cx="6477000" cy="243143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RMBH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Região Metropolitana de Belo </a:t>
            </a:r>
            <a:r>
              <a:rPr lang="pt-B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Horizonte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Maio de 2019</a:t>
            </a:r>
            <a:endParaRPr lang="pt-BR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13320" name="Imagem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99467" y="6333435"/>
            <a:ext cx="890401" cy="447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87236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ângulo 17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4347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CaixaDeTexto 13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 INTEGRADO DE ABASTECIMENTO </a:t>
            </a:r>
            <a:r>
              <a:rPr lang="pt-BR" altLang="pt-BR" sz="24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DA RMBH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20" name="Conector reto 19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9" name="Imagem 7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0" b="4851"/>
          <a:stretch/>
        </p:blipFill>
        <p:spPr>
          <a:xfrm>
            <a:off x="3765753" y="570374"/>
            <a:ext cx="5735694" cy="58346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CaixaDeTexto 8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APRESENTA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2696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ângulo 17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4" name="CaixaDeTexto 13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 INTEGRADO DE ABASTECIMENTO </a:t>
            </a:r>
            <a:r>
              <a:rPr lang="pt-BR" altLang="pt-BR" sz="24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DA RMBH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20" name="Conector reto 19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3" name="Imagem 7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0" b="4851"/>
          <a:stretch/>
        </p:blipFill>
        <p:spPr>
          <a:xfrm>
            <a:off x="3750056" y="563606"/>
            <a:ext cx="5826205" cy="59154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74" name="Grupo 9"/>
          <p:cNvGrpSpPr/>
          <p:nvPr/>
        </p:nvGrpSpPr>
        <p:grpSpPr>
          <a:xfrm>
            <a:off x="5855723" y="5502017"/>
            <a:ext cx="1233249" cy="680000"/>
            <a:chOff x="4831999" y="5699168"/>
            <a:chExt cx="1427038" cy="791282"/>
          </a:xfrm>
        </p:grpSpPr>
        <p:grpSp>
          <p:nvGrpSpPr>
            <p:cNvPr id="127" name="Grupo 10"/>
            <p:cNvGrpSpPr/>
            <p:nvPr/>
          </p:nvGrpSpPr>
          <p:grpSpPr>
            <a:xfrm>
              <a:off x="4831999" y="5699168"/>
              <a:ext cx="1427038" cy="626505"/>
              <a:chOff x="4831999" y="5699168"/>
              <a:chExt cx="1427038" cy="626505"/>
            </a:xfrm>
          </p:grpSpPr>
          <p:sp>
            <p:nvSpPr>
              <p:cNvPr id="129" name="CaixaDeTexto 128"/>
              <p:cNvSpPr txBox="1"/>
              <p:nvPr/>
            </p:nvSpPr>
            <p:spPr>
              <a:xfrm>
                <a:off x="4847076" y="5982366"/>
                <a:ext cx="1411961" cy="343307"/>
              </a:xfrm>
              <a:prstGeom prst="rect">
                <a:avLst/>
              </a:prstGeom>
              <a:solidFill>
                <a:srgbClr val="FFFFFF">
                  <a:alpha val="20000"/>
                </a:srgbClr>
              </a:solidFill>
            </p:spPr>
            <p:txBody>
              <a:bodyPr wrap="none" rtlCol="0">
                <a:spAutoFit/>
              </a:bodyPr>
              <a:lstStyle/>
              <a:p>
                <a:pPr>
                  <a:lnSpc>
                    <a:spcPts val="1500"/>
                  </a:lnSpc>
                </a:pPr>
                <a:r>
                  <a:rPr lang="pt-BR" sz="1300" b="1" dirty="0" smtClean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anose="020F0502020204030204" pitchFamily="34" charset="0"/>
                  </a:rPr>
                  <a:t>Rio Paraopeba</a:t>
                </a:r>
                <a:endParaRPr lang="pt-BR" sz="1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endParaRPr>
              </a:p>
            </p:txBody>
          </p:sp>
          <p:pic>
            <p:nvPicPr>
              <p:cNvPr id="130" name="Imagem 12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31999" y="5699168"/>
                <a:ext cx="496000" cy="288000"/>
              </a:xfrm>
              <a:prstGeom prst="rect">
                <a:avLst/>
              </a:prstGeom>
            </p:spPr>
          </p:pic>
        </p:grpSp>
        <p:sp>
          <p:nvSpPr>
            <p:cNvPr id="128" name="CaixaDeTexto 127"/>
            <p:cNvSpPr txBox="1"/>
            <p:nvPr/>
          </p:nvSpPr>
          <p:spPr>
            <a:xfrm>
              <a:off x="4913840" y="6186028"/>
              <a:ext cx="213759" cy="304422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none" rtlCol="0">
              <a:spAutoFit/>
            </a:bodyPr>
            <a:lstStyle/>
            <a:p>
              <a:endParaRPr lang="pt-BR" sz="11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</p:grpSp>
      <p:grpSp>
        <p:nvGrpSpPr>
          <p:cNvPr id="75" name="Grupo 16"/>
          <p:cNvGrpSpPr/>
          <p:nvPr/>
        </p:nvGrpSpPr>
        <p:grpSpPr>
          <a:xfrm>
            <a:off x="7809062" y="3975255"/>
            <a:ext cx="2220525" cy="874059"/>
            <a:chOff x="7092280" y="3922551"/>
            <a:chExt cx="2569451" cy="1017099"/>
          </a:xfrm>
        </p:grpSpPr>
        <p:grpSp>
          <p:nvGrpSpPr>
            <p:cNvPr id="123" name="Grupo 18"/>
            <p:cNvGrpSpPr/>
            <p:nvPr/>
          </p:nvGrpSpPr>
          <p:grpSpPr>
            <a:xfrm>
              <a:off x="7092280" y="3922551"/>
              <a:ext cx="2569451" cy="586537"/>
              <a:chOff x="7092280" y="3922551"/>
              <a:chExt cx="2569451" cy="586537"/>
            </a:xfrm>
          </p:grpSpPr>
          <p:sp>
            <p:nvSpPr>
              <p:cNvPr id="125" name="CaixaDeTexto 124"/>
              <p:cNvSpPr txBox="1"/>
              <p:nvPr/>
            </p:nvSpPr>
            <p:spPr>
              <a:xfrm>
                <a:off x="7501491" y="3922551"/>
                <a:ext cx="2160240" cy="343307"/>
              </a:xfrm>
              <a:prstGeom prst="rect">
                <a:avLst/>
              </a:prstGeom>
              <a:solidFill>
                <a:srgbClr val="FFFFFF">
                  <a:alpha val="30196"/>
                </a:srgbClr>
              </a:solidFill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500"/>
                  </a:lnSpc>
                </a:pPr>
                <a:r>
                  <a:rPr lang="pt-BR" sz="1300" b="1" dirty="0" smtClean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anose="020F0502020204030204" pitchFamily="34" charset="0"/>
                  </a:rPr>
                  <a:t>Sistema Rio Das Velhas</a:t>
                </a:r>
                <a:endParaRPr lang="pt-BR" sz="1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endParaRPr>
              </a:p>
            </p:txBody>
          </p:sp>
          <p:pic>
            <p:nvPicPr>
              <p:cNvPr id="126" name="Imagem 125">
                <a:hlinkClick r:id="rId4" action="ppaction://hlinksldjump"/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92280" y="4221088"/>
                <a:ext cx="496000" cy="288000"/>
              </a:xfrm>
              <a:prstGeom prst="rect">
                <a:avLst/>
              </a:prstGeom>
            </p:spPr>
          </p:pic>
        </p:grpSp>
        <p:sp>
          <p:nvSpPr>
            <p:cNvPr id="124" name="CaixaDeTexto 123"/>
            <p:cNvSpPr txBox="1"/>
            <p:nvPr/>
          </p:nvSpPr>
          <p:spPr>
            <a:xfrm>
              <a:off x="8315201" y="4653135"/>
              <a:ext cx="213759" cy="286515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none" rtlCol="0">
              <a:spAutoFit/>
            </a:bodyPr>
            <a:lstStyle/>
            <a:p>
              <a:endParaRPr lang="pt-BR" sz="1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</p:grpSp>
      <p:grpSp>
        <p:nvGrpSpPr>
          <p:cNvPr id="76" name="Grupo 23"/>
          <p:cNvGrpSpPr/>
          <p:nvPr/>
        </p:nvGrpSpPr>
        <p:grpSpPr>
          <a:xfrm>
            <a:off x="7122044" y="3760566"/>
            <a:ext cx="1371541" cy="524110"/>
            <a:chOff x="6297306" y="3672729"/>
            <a:chExt cx="1587061" cy="609881"/>
          </a:xfrm>
        </p:grpSpPr>
        <p:sp>
          <p:nvSpPr>
            <p:cNvPr id="120" name="CaixaDeTexto 119"/>
            <p:cNvSpPr txBox="1"/>
            <p:nvPr/>
          </p:nvSpPr>
          <p:spPr>
            <a:xfrm>
              <a:off x="6297306" y="3816389"/>
              <a:ext cx="1587061" cy="330242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squar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pt-BR" sz="11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Morro Redondo</a:t>
              </a:r>
              <a:endParaRPr lang="pt-BR" sz="1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pic>
          <p:nvPicPr>
            <p:cNvPr id="121" name="Imagem 120">
              <a:hlinkClick r:id="rId5" action="ppaction://hlinkpres?slideindex=25&amp;slidetitle=Apresentação do PowerPoint"/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6622" y="3672729"/>
              <a:ext cx="372000" cy="216000"/>
            </a:xfrm>
            <a:prstGeom prst="rect">
              <a:avLst/>
            </a:prstGeom>
          </p:spPr>
        </p:pic>
        <p:sp>
          <p:nvSpPr>
            <p:cNvPr id="122" name="CaixaDeTexto 121"/>
            <p:cNvSpPr txBox="1"/>
            <p:nvPr/>
          </p:nvSpPr>
          <p:spPr>
            <a:xfrm>
              <a:off x="6668901" y="3978187"/>
              <a:ext cx="213759" cy="304423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none" rtlCol="0">
              <a:spAutoFit/>
            </a:bodyPr>
            <a:lstStyle/>
            <a:p>
              <a:endParaRPr lang="pt-BR" sz="11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</p:grpSp>
      <p:grpSp>
        <p:nvGrpSpPr>
          <p:cNvPr id="77" name="Grupo 27"/>
          <p:cNvGrpSpPr/>
          <p:nvPr/>
        </p:nvGrpSpPr>
        <p:grpSpPr>
          <a:xfrm>
            <a:off x="6248711" y="4084192"/>
            <a:ext cx="564172" cy="747533"/>
            <a:chOff x="5286741" y="4049318"/>
            <a:chExt cx="652824" cy="869868"/>
          </a:xfrm>
        </p:grpSpPr>
        <p:sp>
          <p:nvSpPr>
            <p:cNvPr id="117" name="CaixaDeTexto 116"/>
            <p:cNvSpPr txBox="1"/>
            <p:nvPr/>
          </p:nvSpPr>
          <p:spPr>
            <a:xfrm>
              <a:off x="5286741" y="4049318"/>
              <a:ext cx="652824" cy="343307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squar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pt-BR" sz="14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I</a:t>
              </a:r>
              <a:r>
                <a:rPr lang="pt-BR" sz="10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birité</a:t>
              </a:r>
              <a:endParaRPr lang="pt-BR" sz="1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pic>
          <p:nvPicPr>
            <p:cNvPr id="118" name="Imagem 117">
              <a:hlinkClick r:id="" action="ppaction://noaction"/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4222" y="4293088"/>
              <a:ext cx="372000" cy="216000"/>
            </a:xfrm>
            <a:prstGeom prst="rect">
              <a:avLst/>
            </a:prstGeom>
          </p:spPr>
        </p:pic>
        <p:sp>
          <p:nvSpPr>
            <p:cNvPr id="119" name="CaixaDeTexto 118"/>
            <p:cNvSpPr txBox="1"/>
            <p:nvPr/>
          </p:nvSpPr>
          <p:spPr>
            <a:xfrm>
              <a:off x="5296312" y="4614763"/>
              <a:ext cx="213759" cy="304423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none" rtlCol="0">
              <a:spAutoFit/>
            </a:bodyPr>
            <a:lstStyle/>
            <a:p>
              <a:endParaRPr lang="pt-BR" sz="11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</p:grpSp>
      <p:grpSp>
        <p:nvGrpSpPr>
          <p:cNvPr id="78" name="Grupo 31"/>
          <p:cNvGrpSpPr/>
          <p:nvPr/>
        </p:nvGrpSpPr>
        <p:grpSpPr>
          <a:xfrm>
            <a:off x="6867625" y="4096495"/>
            <a:ext cx="696206" cy="501518"/>
            <a:chOff x="6002908" y="4063633"/>
            <a:chExt cx="805606" cy="583592"/>
          </a:xfrm>
        </p:grpSpPr>
        <p:sp>
          <p:nvSpPr>
            <p:cNvPr id="114" name="CaixaDeTexto 113"/>
            <p:cNvSpPr txBox="1"/>
            <p:nvPr/>
          </p:nvSpPr>
          <p:spPr>
            <a:xfrm>
              <a:off x="6002908" y="4197443"/>
              <a:ext cx="805606" cy="310766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squar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pt-BR" sz="9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Barreiro</a:t>
              </a:r>
              <a:endParaRPr lang="pt-BR" sz="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pic>
          <p:nvPicPr>
            <p:cNvPr id="115" name="Imagem 114">
              <a:hlinkClick r:id="rId7" action="ppaction://hlinksldjump"/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9819" y="4063633"/>
              <a:ext cx="372000" cy="216000"/>
            </a:xfrm>
            <a:prstGeom prst="rect">
              <a:avLst/>
            </a:prstGeom>
          </p:spPr>
        </p:pic>
        <p:sp>
          <p:nvSpPr>
            <p:cNvPr id="116" name="CaixaDeTexto 115"/>
            <p:cNvSpPr txBox="1"/>
            <p:nvPr/>
          </p:nvSpPr>
          <p:spPr>
            <a:xfrm>
              <a:off x="6195350" y="4342802"/>
              <a:ext cx="213759" cy="304423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none" rtlCol="0">
              <a:spAutoFit/>
            </a:bodyPr>
            <a:lstStyle/>
            <a:p>
              <a:endParaRPr lang="pt-BR" sz="11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</p:grpSp>
      <p:grpSp>
        <p:nvGrpSpPr>
          <p:cNvPr id="79" name="Grupo 35"/>
          <p:cNvGrpSpPr/>
          <p:nvPr/>
        </p:nvGrpSpPr>
        <p:grpSpPr>
          <a:xfrm>
            <a:off x="6698334" y="4453232"/>
            <a:ext cx="696206" cy="536152"/>
            <a:chOff x="5807016" y="4478750"/>
            <a:chExt cx="805606" cy="623894"/>
          </a:xfrm>
        </p:grpSpPr>
        <p:sp>
          <p:nvSpPr>
            <p:cNvPr id="111" name="CaixaDeTexto 110"/>
            <p:cNvSpPr txBox="1"/>
            <p:nvPr/>
          </p:nvSpPr>
          <p:spPr>
            <a:xfrm>
              <a:off x="5807016" y="4612559"/>
              <a:ext cx="805606" cy="326143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squar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pt-BR" sz="10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Catarina</a:t>
              </a:r>
              <a:endParaRPr lang="pt-BR" sz="1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sp>
          <p:nvSpPr>
            <p:cNvPr id="112" name="CaixaDeTexto 111"/>
            <p:cNvSpPr txBox="1"/>
            <p:nvPr/>
          </p:nvSpPr>
          <p:spPr>
            <a:xfrm>
              <a:off x="5902409" y="4798221"/>
              <a:ext cx="213759" cy="304423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none" rtlCol="0">
              <a:spAutoFit/>
            </a:bodyPr>
            <a:lstStyle/>
            <a:p>
              <a:endParaRPr lang="pt-BR" sz="11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pic>
          <p:nvPicPr>
            <p:cNvPr id="113" name="Imagem 112">
              <a:hlinkClick r:id="rId8" action="ppaction://hlinksldjump"/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3927" y="4478750"/>
              <a:ext cx="372000" cy="216000"/>
            </a:xfrm>
            <a:prstGeom prst="rect">
              <a:avLst/>
            </a:prstGeom>
          </p:spPr>
        </p:pic>
      </p:grpSp>
      <p:pic>
        <p:nvPicPr>
          <p:cNvPr id="80" name="Imagem 79">
            <a:hlinkClick r:id="" action="ppaction://noaction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417" y="2851493"/>
            <a:ext cx="311113" cy="309371"/>
          </a:xfrm>
          <a:prstGeom prst="rect">
            <a:avLst/>
          </a:prstGeom>
        </p:spPr>
      </p:pic>
      <p:pic>
        <p:nvPicPr>
          <p:cNvPr id="81" name="Imagem 80">
            <a:hlinkClick r:id="" action="ppaction://noaction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25" y="1826800"/>
            <a:ext cx="311113" cy="309371"/>
          </a:xfrm>
          <a:prstGeom prst="rect">
            <a:avLst/>
          </a:prstGeom>
        </p:spPr>
      </p:pic>
      <p:pic>
        <p:nvPicPr>
          <p:cNvPr id="82" name="Imagem 81">
            <a:hlinkClick r:id="" action="ppaction://noaction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872" y="1333441"/>
            <a:ext cx="311113" cy="309371"/>
          </a:xfrm>
          <a:prstGeom prst="rect">
            <a:avLst/>
          </a:prstGeom>
        </p:spPr>
      </p:pic>
      <p:pic>
        <p:nvPicPr>
          <p:cNvPr id="83" name="Imagem 82">
            <a:hlinkClick r:id="" action="ppaction://noaction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217" y="548149"/>
            <a:ext cx="311113" cy="309371"/>
          </a:xfrm>
          <a:prstGeom prst="rect">
            <a:avLst/>
          </a:prstGeom>
        </p:spPr>
      </p:pic>
      <p:pic>
        <p:nvPicPr>
          <p:cNvPr id="84" name="Imagem 83">
            <a:hlinkClick r:id="" action="ppaction://noaction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9060" y="1956652"/>
            <a:ext cx="311113" cy="309371"/>
          </a:xfrm>
          <a:prstGeom prst="rect">
            <a:avLst/>
          </a:prstGeom>
        </p:spPr>
      </p:pic>
      <p:pic>
        <p:nvPicPr>
          <p:cNvPr id="85" name="Imagem 84">
            <a:hlinkClick r:id="" action="ppaction://noaction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970" y="5919290"/>
            <a:ext cx="311113" cy="309371"/>
          </a:xfrm>
          <a:prstGeom prst="rect">
            <a:avLst/>
          </a:prstGeom>
        </p:spPr>
      </p:pic>
      <p:pic>
        <p:nvPicPr>
          <p:cNvPr id="86" name="Imagem 8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908" y="764709"/>
            <a:ext cx="321483" cy="185623"/>
          </a:xfrm>
          <a:prstGeom prst="rect">
            <a:avLst/>
          </a:prstGeom>
        </p:spPr>
      </p:pic>
      <p:pic>
        <p:nvPicPr>
          <p:cNvPr id="87" name="Imagem 8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2844" y="1710516"/>
            <a:ext cx="321483" cy="185623"/>
          </a:xfrm>
          <a:prstGeom prst="rect">
            <a:avLst/>
          </a:prstGeom>
        </p:spPr>
      </p:pic>
      <p:pic>
        <p:nvPicPr>
          <p:cNvPr id="88" name="Imagem 8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7420" y="1434819"/>
            <a:ext cx="321483" cy="185623"/>
          </a:xfrm>
          <a:prstGeom prst="rect">
            <a:avLst/>
          </a:prstGeom>
        </p:spPr>
      </p:pic>
      <p:pic>
        <p:nvPicPr>
          <p:cNvPr id="89" name="Imagem 8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326" y="5178717"/>
            <a:ext cx="321483" cy="185623"/>
          </a:xfrm>
          <a:prstGeom prst="rect">
            <a:avLst/>
          </a:prstGeom>
        </p:spPr>
      </p:pic>
      <p:pic>
        <p:nvPicPr>
          <p:cNvPr id="90" name="Imagem 89">
            <a:hlinkClick r:id="" action="ppaction://noaction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800" y="5724812"/>
            <a:ext cx="311113" cy="309371"/>
          </a:xfrm>
          <a:prstGeom prst="rect">
            <a:avLst/>
          </a:prstGeom>
        </p:spPr>
      </p:pic>
      <p:grpSp>
        <p:nvGrpSpPr>
          <p:cNvPr id="91" name="Grupo 50"/>
          <p:cNvGrpSpPr/>
          <p:nvPr/>
        </p:nvGrpSpPr>
        <p:grpSpPr>
          <a:xfrm>
            <a:off x="4321177" y="5045227"/>
            <a:ext cx="1427863" cy="613387"/>
            <a:chOff x="3056320" y="5167629"/>
            <a:chExt cx="1652233" cy="713769"/>
          </a:xfrm>
        </p:grpSpPr>
        <p:sp>
          <p:nvSpPr>
            <p:cNvPr id="108" name="CaixaDeTexto 107"/>
            <p:cNvSpPr txBox="1"/>
            <p:nvPr/>
          </p:nvSpPr>
          <p:spPr>
            <a:xfrm>
              <a:off x="3056320" y="5167629"/>
              <a:ext cx="1298579" cy="575273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squar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pt-BR" sz="13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Sistema Rio </a:t>
              </a:r>
            </a:p>
            <a:p>
              <a:pPr>
                <a:lnSpc>
                  <a:spcPts val="1500"/>
                </a:lnSpc>
              </a:pPr>
              <a:r>
                <a:rPr lang="pt-BR" sz="13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Manso</a:t>
              </a:r>
              <a:endParaRPr lang="pt-BR" sz="1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sp>
          <p:nvSpPr>
            <p:cNvPr id="109" name="CaixaDeTexto 108"/>
            <p:cNvSpPr txBox="1"/>
            <p:nvPr/>
          </p:nvSpPr>
          <p:spPr>
            <a:xfrm>
              <a:off x="3153787" y="5576975"/>
              <a:ext cx="213759" cy="304423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none" rtlCol="0">
              <a:spAutoFit/>
            </a:bodyPr>
            <a:lstStyle/>
            <a:p>
              <a:endParaRPr lang="pt-BR" sz="11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pic>
          <p:nvPicPr>
            <p:cNvPr id="110" name="Imagem 109">
              <a:hlinkClick r:id="rId10" action="ppaction://hlinksldjump"/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0263" y="5244124"/>
              <a:ext cx="558290" cy="346016"/>
            </a:xfrm>
            <a:prstGeom prst="rect">
              <a:avLst/>
            </a:prstGeom>
          </p:spPr>
        </p:pic>
      </p:grpSp>
      <p:grpSp>
        <p:nvGrpSpPr>
          <p:cNvPr id="92" name="Grupo 54"/>
          <p:cNvGrpSpPr/>
          <p:nvPr/>
        </p:nvGrpSpPr>
        <p:grpSpPr>
          <a:xfrm>
            <a:off x="4085388" y="4187724"/>
            <a:ext cx="1525979" cy="692364"/>
            <a:chOff x="2783479" y="4169794"/>
            <a:chExt cx="1765767" cy="805670"/>
          </a:xfrm>
        </p:grpSpPr>
        <p:sp>
          <p:nvSpPr>
            <p:cNvPr id="105" name="CaixaDeTexto 104"/>
            <p:cNvSpPr txBox="1"/>
            <p:nvPr/>
          </p:nvSpPr>
          <p:spPr>
            <a:xfrm>
              <a:off x="2815055" y="4461268"/>
              <a:ext cx="1734191" cy="343308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non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pt-BR" sz="13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Sistema Serra Azul</a:t>
              </a:r>
              <a:endParaRPr lang="pt-BR" sz="1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sp>
          <p:nvSpPr>
            <p:cNvPr id="106" name="CaixaDeTexto 105"/>
            <p:cNvSpPr txBox="1"/>
            <p:nvPr/>
          </p:nvSpPr>
          <p:spPr>
            <a:xfrm>
              <a:off x="2783479" y="4653134"/>
              <a:ext cx="213759" cy="322330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none" rtlCol="0">
              <a:spAutoFit/>
            </a:bodyPr>
            <a:lstStyle/>
            <a:p>
              <a:endParaRPr lang="pt-BR" sz="1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pic>
          <p:nvPicPr>
            <p:cNvPr id="107" name="Imagem 106">
              <a:hlinkClick r:id="rId12" action="ppaction://hlinksldjump"/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6812" y="4169794"/>
              <a:ext cx="558290" cy="346016"/>
            </a:xfrm>
            <a:prstGeom prst="rect">
              <a:avLst/>
            </a:prstGeom>
          </p:spPr>
        </p:pic>
      </p:grpSp>
      <p:grpSp>
        <p:nvGrpSpPr>
          <p:cNvPr id="93" name="Grupo 58"/>
          <p:cNvGrpSpPr/>
          <p:nvPr/>
        </p:nvGrpSpPr>
        <p:grpSpPr>
          <a:xfrm>
            <a:off x="3817744" y="3324231"/>
            <a:ext cx="2271128" cy="498821"/>
            <a:chOff x="2473779" y="3164988"/>
            <a:chExt cx="2628006" cy="580454"/>
          </a:xfrm>
        </p:grpSpPr>
        <p:sp>
          <p:nvSpPr>
            <p:cNvPr id="102" name="CaixaDeTexto 101"/>
            <p:cNvSpPr txBox="1"/>
            <p:nvPr/>
          </p:nvSpPr>
          <p:spPr>
            <a:xfrm>
              <a:off x="2473779" y="3164988"/>
              <a:ext cx="2398549" cy="343308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non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pt-BR" sz="13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Sistema Vargem das Flores</a:t>
              </a:r>
              <a:endParaRPr lang="pt-BR" sz="1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sp>
          <p:nvSpPr>
            <p:cNvPr id="103" name="CaixaDeTexto 102"/>
            <p:cNvSpPr txBox="1"/>
            <p:nvPr/>
          </p:nvSpPr>
          <p:spPr>
            <a:xfrm>
              <a:off x="2565683" y="3400579"/>
              <a:ext cx="213759" cy="322330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none" rtlCol="0">
              <a:spAutoFit/>
            </a:bodyPr>
            <a:lstStyle/>
            <a:p>
              <a:endParaRPr lang="pt-BR" sz="1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pic>
          <p:nvPicPr>
            <p:cNvPr id="104" name="Imagem 103">
              <a:hlinkClick r:id="" action="ppaction://noaction"/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43495" y="3399426"/>
              <a:ext cx="558290" cy="346016"/>
            </a:xfrm>
            <a:prstGeom prst="rect">
              <a:avLst/>
            </a:prstGeom>
          </p:spPr>
        </p:pic>
      </p:grpSp>
      <p:grpSp>
        <p:nvGrpSpPr>
          <p:cNvPr id="94" name="Grupo 62"/>
          <p:cNvGrpSpPr/>
          <p:nvPr/>
        </p:nvGrpSpPr>
        <p:grpSpPr>
          <a:xfrm>
            <a:off x="2230407" y="5016437"/>
            <a:ext cx="1726385" cy="1039519"/>
            <a:chOff x="274050" y="3337549"/>
            <a:chExt cx="1997664" cy="1209637"/>
          </a:xfrm>
        </p:grpSpPr>
        <p:sp>
          <p:nvSpPr>
            <p:cNvPr id="95" name="Retângulo 94"/>
            <p:cNvSpPr/>
            <p:nvPr/>
          </p:nvSpPr>
          <p:spPr>
            <a:xfrm>
              <a:off x="274050" y="3337549"/>
              <a:ext cx="1997664" cy="1209637"/>
            </a:xfrm>
            <a:prstGeom prst="rect">
              <a:avLst/>
            </a:prstGeom>
            <a:solidFill>
              <a:srgbClr val="FFFFE5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96" name="Imagem 95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646" y="3443677"/>
              <a:ext cx="464682" cy="288000"/>
            </a:xfrm>
            <a:prstGeom prst="rect">
              <a:avLst/>
            </a:prstGeom>
          </p:spPr>
        </p:pic>
        <p:pic>
          <p:nvPicPr>
            <p:cNvPr id="97" name="Imagem 9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646" y="3889691"/>
              <a:ext cx="372000" cy="216000"/>
            </a:xfrm>
            <a:prstGeom prst="rect">
              <a:avLst/>
            </a:prstGeom>
          </p:spPr>
        </p:pic>
        <p:pic>
          <p:nvPicPr>
            <p:cNvPr id="98" name="Imagem 9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646" y="4187186"/>
              <a:ext cx="360000" cy="360000"/>
            </a:xfrm>
            <a:prstGeom prst="rect">
              <a:avLst/>
            </a:prstGeom>
          </p:spPr>
        </p:pic>
        <p:sp>
          <p:nvSpPr>
            <p:cNvPr id="99" name="CaixaDeTexto 98"/>
            <p:cNvSpPr txBox="1"/>
            <p:nvPr/>
          </p:nvSpPr>
          <p:spPr>
            <a:xfrm>
              <a:off x="777712" y="3502906"/>
              <a:ext cx="938487" cy="3340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latin typeface="Calibri" panose="020F0502020204030204" pitchFamily="34" charset="0"/>
                </a:rPr>
                <a:t>Barragem</a:t>
              </a:r>
              <a:endParaRPr lang="pt-BR" sz="1200" dirty="0">
                <a:latin typeface="Calibri" panose="020F0502020204030204" pitchFamily="34" charset="0"/>
              </a:endParaRPr>
            </a:p>
          </p:txBody>
        </p:sp>
        <p:sp>
          <p:nvSpPr>
            <p:cNvPr id="100" name="CaixaDeTexto 99"/>
            <p:cNvSpPr txBox="1"/>
            <p:nvPr/>
          </p:nvSpPr>
          <p:spPr>
            <a:xfrm>
              <a:off x="729027" y="3826358"/>
              <a:ext cx="989485" cy="3340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latin typeface="Calibri" panose="020F0502020204030204" pitchFamily="34" charset="0"/>
                </a:rPr>
                <a:t>Fio d´água</a:t>
              </a:r>
              <a:endParaRPr lang="pt-BR" sz="1200" dirty="0">
                <a:latin typeface="Calibri" panose="020F0502020204030204" pitchFamily="34" charset="0"/>
              </a:endParaRPr>
            </a:p>
          </p:txBody>
        </p:sp>
        <p:sp>
          <p:nvSpPr>
            <p:cNvPr id="101" name="CaixaDeTexto 100"/>
            <p:cNvSpPr txBox="1"/>
            <p:nvPr/>
          </p:nvSpPr>
          <p:spPr>
            <a:xfrm>
              <a:off x="677117" y="4193342"/>
              <a:ext cx="1483542" cy="3340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latin typeface="Calibri" panose="020F0502020204030204" pitchFamily="34" charset="0"/>
                </a:rPr>
                <a:t>Poços Artesianos</a:t>
              </a:r>
              <a:endParaRPr lang="pt-BR" sz="1200" dirty="0">
                <a:latin typeface="Calibri" panose="020F0502020204030204" pitchFamily="34" charset="0"/>
              </a:endParaRPr>
            </a:p>
          </p:txBody>
        </p:sp>
      </p:grpSp>
      <p:pic>
        <p:nvPicPr>
          <p:cNvPr id="131" name="Imagem 3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6" name="Tabela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647986"/>
              </p:ext>
            </p:extLst>
          </p:nvPr>
        </p:nvGraphicFramePr>
        <p:xfrm>
          <a:off x="76900" y="868650"/>
          <a:ext cx="3806287" cy="2920082"/>
        </p:xfrm>
        <a:graphic>
          <a:graphicData uri="http://schemas.openxmlformats.org/drawingml/2006/table">
            <a:tbl>
              <a:tblPr>
                <a:tableStyleId>{793D81CF-94F2-401A-BA57-92F5A7B2D0C5}</a:tableStyleId>
              </a:tblPr>
              <a:tblGrid>
                <a:gridCol w="18429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32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7053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</a:rPr>
                        <a:t>CAPACIDADE DE PRODUÇÃO</a:t>
                      </a:r>
                      <a:endParaRPr lang="pt-BR" sz="12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4629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>
                          <a:effectLst/>
                        </a:rPr>
                        <a:t>SISTEMA DE PRODUÇÃO</a:t>
                      </a:r>
                      <a:endParaRPr lang="pt-BR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 smtClean="0">
                          <a:effectLst/>
                        </a:rPr>
                        <a:t>MÉDIA</a:t>
                      </a:r>
                    </a:p>
                    <a:p>
                      <a:pPr algn="ctr" fontAlgn="b"/>
                      <a:r>
                        <a:rPr lang="pt-BR" sz="1000" u="none" strike="noStrike" dirty="0" smtClean="0">
                          <a:effectLst/>
                        </a:rPr>
                        <a:t>EXPLORADA</a:t>
                      </a:r>
                      <a:endParaRPr lang="pt-BR" sz="1000" u="none" strike="noStrike" baseline="0" dirty="0" smtClean="0">
                        <a:effectLst/>
                      </a:endParaRPr>
                    </a:p>
                    <a:p>
                      <a:pPr algn="ctr" fontAlgn="b"/>
                      <a:r>
                        <a:rPr lang="pt-BR" sz="1000" u="none" strike="noStrike" dirty="0" smtClean="0">
                          <a:effectLst/>
                        </a:rPr>
                        <a:t>(L/s)</a:t>
                      </a:r>
                      <a:endParaRPr lang="pt-BR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 smtClean="0">
                          <a:effectLst/>
                        </a:rPr>
                        <a:t>CAPACIDADE</a:t>
                      </a:r>
                    </a:p>
                    <a:p>
                      <a:pPr algn="ctr" fontAlgn="b"/>
                      <a:r>
                        <a:rPr lang="pt-BR" sz="1000" u="none" strike="noStrike" dirty="0" smtClean="0">
                          <a:effectLst/>
                        </a:rPr>
                        <a:t>DE PRODUÇÃO</a:t>
                      </a:r>
                    </a:p>
                    <a:p>
                      <a:pPr algn="ctr" fontAlgn="b"/>
                      <a:r>
                        <a:rPr lang="pt-BR" sz="1000" u="none" strike="noStrike" dirty="0" smtClean="0">
                          <a:effectLst/>
                        </a:rPr>
                        <a:t>(L/s)</a:t>
                      </a:r>
                      <a:endParaRPr lang="pt-BR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>
                          <a:effectLst/>
                        </a:rPr>
                        <a:t>Rio das Velhas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7.056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9.000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Serra Azul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434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2.700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>
                          <a:effectLst/>
                        </a:rPr>
                        <a:t>Vargem das Flores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636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1.400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 smtClean="0">
                          <a:effectLst/>
                        </a:rPr>
                        <a:t>Rio Manso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6.250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6.600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>
                          <a:effectLst/>
                        </a:rPr>
                        <a:t>Ibirité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247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>
                          <a:effectLst/>
                        </a:rPr>
                        <a:t>Morro Redondo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 smtClean="0">
                          <a:effectLst/>
                        </a:rPr>
                        <a:t>Cercadinho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128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>
                          <a:effectLst/>
                        </a:rPr>
                        <a:t>Catarina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Barreiro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123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 smtClean="0">
                          <a:effectLst/>
                        </a:rPr>
                        <a:t>Sistemas Independentes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942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949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5634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TOTAIS</a:t>
                      </a:r>
                      <a:endParaRPr lang="pt-BR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16.282</a:t>
                      </a:r>
                      <a:endParaRPr lang="pt-BR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22.257</a:t>
                      </a:r>
                      <a:endParaRPr lang="pt-BR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68" name="CaixaDeTexto 67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APRESENTA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54473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4347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Conector reto 16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Agrupar 3"/>
          <p:cNvGrpSpPr/>
          <p:nvPr/>
        </p:nvGrpSpPr>
        <p:grpSpPr>
          <a:xfrm>
            <a:off x="2944830" y="-85798"/>
            <a:ext cx="6444408" cy="6589786"/>
            <a:chOff x="2592088" y="84652"/>
            <a:chExt cx="6444408" cy="6589786"/>
          </a:xfrm>
        </p:grpSpPr>
        <p:graphicFrame>
          <p:nvGraphicFramePr>
            <p:cNvPr id="3" name="Diagrama 2"/>
            <p:cNvGraphicFramePr/>
            <p:nvPr>
              <p:extLst>
                <p:ext uri="{D42A27DB-BD31-4B8C-83A1-F6EECF244321}">
                  <p14:modId xmlns:p14="http://schemas.microsoft.com/office/powerpoint/2010/main" val="616259319"/>
                </p:ext>
              </p:extLst>
            </p:nvPr>
          </p:nvGraphicFramePr>
          <p:xfrm>
            <a:off x="2592088" y="84652"/>
            <a:ext cx="6444408" cy="658978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11" name="CaixaDeTexto 10"/>
            <p:cNvSpPr txBox="1"/>
            <p:nvPr/>
          </p:nvSpPr>
          <p:spPr>
            <a:xfrm>
              <a:off x="3813665" y="5511217"/>
              <a:ext cx="860542" cy="284693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squar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pt-BR" sz="12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Rio Manso</a:t>
              </a:r>
              <a:endParaRPr lang="pt-B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grpSp>
          <p:nvGrpSpPr>
            <p:cNvPr id="12" name="Grupo 16"/>
            <p:cNvGrpSpPr/>
            <p:nvPr/>
          </p:nvGrpSpPr>
          <p:grpSpPr>
            <a:xfrm>
              <a:off x="4831999" y="5699168"/>
              <a:ext cx="867545" cy="509022"/>
              <a:chOff x="4831999" y="5699168"/>
              <a:chExt cx="867545" cy="509022"/>
            </a:xfrm>
          </p:grpSpPr>
          <p:sp>
            <p:nvSpPr>
              <p:cNvPr id="13" name="CaixaDeTexto 12"/>
              <p:cNvSpPr txBox="1"/>
              <p:nvPr/>
            </p:nvSpPr>
            <p:spPr>
              <a:xfrm>
                <a:off x="4831999" y="5930935"/>
                <a:ext cx="867545" cy="277255"/>
              </a:xfrm>
              <a:prstGeom prst="rect">
                <a:avLst/>
              </a:prstGeom>
              <a:solidFill>
                <a:srgbClr val="FFFFFF">
                  <a:alpha val="20000"/>
                </a:srgbClr>
              </a:solidFill>
            </p:spPr>
            <p:txBody>
              <a:bodyPr wrap="none" rtlCol="0">
                <a:spAutoFit/>
              </a:bodyPr>
              <a:lstStyle/>
              <a:p>
                <a:pPr>
                  <a:lnSpc>
                    <a:spcPts val="1500"/>
                  </a:lnSpc>
                </a:pPr>
                <a:r>
                  <a:rPr lang="pt-BR" sz="1200" b="1" dirty="0" smtClean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anose="020F0502020204030204" pitchFamily="34" charset="0"/>
                  </a:rPr>
                  <a:t>Paraopeba</a:t>
                </a:r>
                <a:endParaRPr lang="pt-BR" sz="12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endParaRPr>
              </a:p>
            </p:txBody>
          </p:sp>
          <p:pic>
            <p:nvPicPr>
              <p:cNvPr id="16" name="Imagem 15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31999" y="5699168"/>
                <a:ext cx="496000" cy="288000"/>
              </a:xfrm>
              <a:prstGeom prst="rect">
                <a:avLst/>
              </a:prstGeom>
            </p:spPr>
          </p:pic>
        </p:grpSp>
        <p:sp>
          <p:nvSpPr>
            <p:cNvPr id="19" name="CaixaDeTexto 18"/>
            <p:cNvSpPr txBox="1"/>
            <p:nvPr/>
          </p:nvSpPr>
          <p:spPr>
            <a:xfrm>
              <a:off x="3650945" y="4326196"/>
              <a:ext cx="824906" cy="284693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non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pt-BR" sz="12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Serra Azul</a:t>
              </a:r>
              <a:endParaRPr lang="pt-B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grpSp>
          <p:nvGrpSpPr>
            <p:cNvPr id="21" name="Grupo 17"/>
            <p:cNvGrpSpPr/>
            <p:nvPr/>
          </p:nvGrpSpPr>
          <p:grpSpPr>
            <a:xfrm>
              <a:off x="7031014" y="4441778"/>
              <a:ext cx="1585112" cy="297512"/>
              <a:chOff x="7135178" y="4388557"/>
              <a:chExt cx="1585112" cy="297512"/>
            </a:xfrm>
          </p:grpSpPr>
          <p:sp>
            <p:nvSpPr>
              <p:cNvPr id="22" name="CaixaDeTexto 21"/>
              <p:cNvSpPr txBox="1"/>
              <p:nvPr/>
            </p:nvSpPr>
            <p:spPr>
              <a:xfrm>
                <a:off x="7570301" y="4401376"/>
                <a:ext cx="1149989" cy="284693"/>
              </a:xfrm>
              <a:prstGeom prst="rect">
                <a:avLst/>
              </a:prstGeom>
              <a:solidFill>
                <a:srgbClr val="FFFFFF">
                  <a:alpha val="30196"/>
                </a:srgbClr>
              </a:solidFill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500"/>
                  </a:lnSpc>
                </a:pPr>
                <a:r>
                  <a:rPr lang="pt-BR" sz="1200" b="1" dirty="0" smtClean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anose="020F0502020204030204" pitchFamily="34" charset="0"/>
                  </a:rPr>
                  <a:t>Rio Das Velhas</a:t>
                </a:r>
                <a:endParaRPr lang="pt-BR" sz="12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endParaRPr>
              </a:p>
            </p:txBody>
          </p:sp>
          <p:pic>
            <p:nvPicPr>
              <p:cNvPr id="23" name="Imagem 22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35178" y="4388557"/>
                <a:ext cx="496000" cy="288000"/>
              </a:xfrm>
              <a:prstGeom prst="rect">
                <a:avLst/>
              </a:prstGeom>
            </p:spPr>
          </p:pic>
        </p:grpSp>
        <p:sp>
          <p:nvSpPr>
            <p:cNvPr id="24" name="CaixaDeTexto 23"/>
            <p:cNvSpPr txBox="1"/>
            <p:nvPr/>
          </p:nvSpPr>
          <p:spPr>
            <a:xfrm>
              <a:off x="3895591" y="3633988"/>
              <a:ext cx="1280863" cy="277255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non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pt-BR" sz="12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Várzea das Flores</a:t>
              </a:r>
              <a:endParaRPr lang="pt-B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sp>
          <p:nvSpPr>
            <p:cNvPr id="25" name="CaixaDeTexto 24"/>
            <p:cNvSpPr txBox="1"/>
            <p:nvPr/>
          </p:nvSpPr>
          <p:spPr>
            <a:xfrm>
              <a:off x="5291433" y="4431232"/>
              <a:ext cx="652824" cy="270459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squar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pt-BR" sz="10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Ibirité</a:t>
              </a:r>
              <a:endParaRPr lang="pt-BR" sz="1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sp>
          <p:nvSpPr>
            <p:cNvPr id="26" name="CaixaDeTexto 25"/>
            <p:cNvSpPr txBox="1"/>
            <p:nvPr/>
          </p:nvSpPr>
          <p:spPr>
            <a:xfrm>
              <a:off x="6216145" y="4197009"/>
              <a:ext cx="628886" cy="284693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squar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pt-BR" sz="10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Barreiro</a:t>
              </a:r>
              <a:endParaRPr lang="pt-BR" sz="1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pic>
          <p:nvPicPr>
            <p:cNvPr id="27" name="Imagem 26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4222" y="4293088"/>
              <a:ext cx="372000" cy="216000"/>
            </a:xfrm>
            <a:prstGeom prst="rect">
              <a:avLst/>
            </a:prstGeom>
          </p:spPr>
        </p:pic>
        <p:pic>
          <p:nvPicPr>
            <p:cNvPr id="28" name="Imagem 2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9819" y="4063633"/>
              <a:ext cx="372000" cy="216000"/>
            </a:xfrm>
            <a:prstGeom prst="rect">
              <a:avLst/>
            </a:prstGeom>
          </p:spPr>
        </p:pic>
        <p:sp>
          <p:nvSpPr>
            <p:cNvPr id="29" name="CaixaDeTexto 28"/>
            <p:cNvSpPr txBox="1"/>
            <p:nvPr/>
          </p:nvSpPr>
          <p:spPr>
            <a:xfrm>
              <a:off x="5903798" y="4604061"/>
              <a:ext cx="805606" cy="270459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squar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pt-BR" sz="10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Catarina</a:t>
              </a:r>
              <a:endParaRPr lang="pt-BR" sz="1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sp>
          <p:nvSpPr>
            <p:cNvPr id="30" name="CaixaDeTexto 29"/>
            <p:cNvSpPr txBox="1"/>
            <p:nvPr/>
          </p:nvSpPr>
          <p:spPr>
            <a:xfrm>
              <a:off x="6350297" y="3800286"/>
              <a:ext cx="1030016" cy="284693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</p:spPr>
          <p:txBody>
            <a:bodyPr wrap="squar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pt-BR" sz="10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Morro Redondo</a:t>
              </a:r>
              <a:endParaRPr lang="pt-BR" sz="1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pic>
          <p:nvPicPr>
            <p:cNvPr id="31" name="Imagem 30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6622" y="3672729"/>
              <a:ext cx="372000" cy="216000"/>
            </a:xfrm>
            <a:prstGeom prst="rect">
              <a:avLst/>
            </a:prstGeom>
          </p:spPr>
        </p:pic>
        <p:pic>
          <p:nvPicPr>
            <p:cNvPr id="32" name="Imagem 3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3927" y="4478750"/>
              <a:ext cx="372000" cy="216000"/>
            </a:xfrm>
            <a:prstGeom prst="rect">
              <a:avLst/>
            </a:prstGeom>
          </p:spPr>
        </p:pic>
        <p:pic>
          <p:nvPicPr>
            <p:cNvPr id="33" name="Imagem 32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51024" y="3714165"/>
              <a:ext cx="180387" cy="216000"/>
            </a:xfrm>
            <a:prstGeom prst="rect">
              <a:avLst/>
            </a:prstGeom>
          </p:spPr>
        </p:pic>
        <p:cxnSp>
          <p:nvCxnSpPr>
            <p:cNvPr id="34" name="Conector reto 33"/>
            <p:cNvCxnSpPr/>
            <p:nvPr/>
          </p:nvCxnSpPr>
          <p:spPr>
            <a:xfrm flipH="1" flipV="1">
              <a:off x="4593773" y="5517208"/>
              <a:ext cx="308901" cy="217777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ector reto 34"/>
            <p:cNvCxnSpPr>
              <a:stCxn id="57" idx="3"/>
            </p:cNvCxnSpPr>
            <p:nvPr/>
          </p:nvCxnSpPr>
          <p:spPr>
            <a:xfrm>
              <a:off x="4519522" y="4258168"/>
              <a:ext cx="815582" cy="11792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Conector reto 35"/>
            <p:cNvCxnSpPr>
              <a:stCxn id="38" idx="0"/>
              <a:endCxn id="37" idx="2"/>
            </p:cNvCxnSpPr>
            <p:nvPr/>
          </p:nvCxnSpPr>
          <p:spPr>
            <a:xfrm flipV="1">
              <a:off x="4674207" y="4315348"/>
              <a:ext cx="717175" cy="975222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7" name="Imagem 36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6362" y="4015945"/>
              <a:ext cx="250039" cy="299403"/>
            </a:xfrm>
            <a:prstGeom prst="rect">
              <a:avLst/>
            </a:prstGeom>
          </p:spPr>
        </p:pic>
        <p:pic>
          <p:nvPicPr>
            <p:cNvPr id="38" name="Imagem 37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4013" y="5290570"/>
              <a:ext cx="180387" cy="216000"/>
            </a:xfrm>
            <a:prstGeom prst="rect">
              <a:avLst/>
            </a:prstGeom>
          </p:spPr>
        </p:pic>
        <p:cxnSp>
          <p:nvCxnSpPr>
            <p:cNvPr id="39" name="Conector reto 38"/>
            <p:cNvCxnSpPr>
              <a:stCxn id="37" idx="3"/>
              <a:endCxn id="41" idx="2"/>
            </p:cNvCxnSpPr>
            <p:nvPr/>
          </p:nvCxnSpPr>
          <p:spPr>
            <a:xfrm flipV="1">
              <a:off x="5516401" y="3724307"/>
              <a:ext cx="151892" cy="441340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Conector reto 39"/>
            <p:cNvCxnSpPr>
              <a:stCxn id="41" idx="3"/>
              <a:endCxn id="44" idx="2"/>
            </p:cNvCxnSpPr>
            <p:nvPr/>
          </p:nvCxnSpPr>
          <p:spPr>
            <a:xfrm flipV="1">
              <a:off x="5793060" y="2819404"/>
              <a:ext cx="513541" cy="755503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1" name="Imagem 40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3525" y="3425507"/>
              <a:ext cx="249535" cy="298800"/>
            </a:xfrm>
            <a:prstGeom prst="rect">
              <a:avLst/>
            </a:prstGeom>
          </p:spPr>
        </p:pic>
        <p:cxnSp>
          <p:nvCxnSpPr>
            <p:cNvPr id="42" name="Conector reto 41"/>
            <p:cNvCxnSpPr>
              <a:stCxn id="52" idx="0"/>
              <a:endCxn id="45" idx="2"/>
            </p:cNvCxnSpPr>
            <p:nvPr/>
          </p:nvCxnSpPr>
          <p:spPr>
            <a:xfrm flipH="1" flipV="1">
              <a:off x="7047717" y="3566316"/>
              <a:ext cx="95190" cy="696434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Arco 42"/>
            <p:cNvSpPr/>
            <p:nvPr/>
          </p:nvSpPr>
          <p:spPr>
            <a:xfrm>
              <a:off x="5699544" y="2664976"/>
              <a:ext cx="1348173" cy="1135310"/>
            </a:xfrm>
            <a:prstGeom prst="arc">
              <a:avLst>
                <a:gd name="adj1" fmla="val 16200000"/>
                <a:gd name="adj2" fmla="val 415774"/>
              </a:avLst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44" name="Imagem 43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81833" y="2520604"/>
              <a:ext cx="249535" cy="298800"/>
            </a:xfrm>
            <a:prstGeom prst="rect">
              <a:avLst/>
            </a:prstGeom>
          </p:spPr>
        </p:pic>
        <p:pic>
          <p:nvPicPr>
            <p:cNvPr id="45" name="Imagem 44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2949" y="3267516"/>
              <a:ext cx="249535" cy="298800"/>
            </a:xfrm>
            <a:prstGeom prst="rect">
              <a:avLst/>
            </a:prstGeom>
          </p:spPr>
        </p:pic>
        <p:sp>
          <p:nvSpPr>
            <p:cNvPr id="46" name="CaixaDeTexto 45"/>
            <p:cNvSpPr txBox="1"/>
            <p:nvPr/>
          </p:nvSpPr>
          <p:spPr>
            <a:xfrm>
              <a:off x="5088609" y="3809698"/>
              <a:ext cx="4010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600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R6</a:t>
              </a:r>
              <a:endParaRPr lang="pt-BR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sp>
          <p:nvSpPr>
            <p:cNvPr id="47" name="CaixaDeTexto 46"/>
            <p:cNvSpPr txBox="1"/>
            <p:nvPr/>
          </p:nvSpPr>
          <p:spPr>
            <a:xfrm>
              <a:off x="5362673" y="3220819"/>
              <a:ext cx="50526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600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R10</a:t>
              </a:r>
              <a:endParaRPr lang="pt-BR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sp>
          <p:nvSpPr>
            <p:cNvPr id="48" name="CaixaDeTexto 47"/>
            <p:cNvSpPr txBox="1"/>
            <p:nvPr/>
          </p:nvSpPr>
          <p:spPr>
            <a:xfrm>
              <a:off x="5834189" y="2495835"/>
              <a:ext cx="50526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600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R13</a:t>
              </a:r>
              <a:endParaRPr lang="pt-BR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pic>
          <p:nvPicPr>
            <p:cNvPr id="49" name="Imagem 4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1666" y="3248323"/>
              <a:ext cx="249535" cy="298800"/>
            </a:xfrm>
            <a:prstGeom prst="rect">
              <a:avLst/>
            </a:prstGeom>
          </p:spPr>
        </p:pic>
        <p:cxnSp>
          <p:nvCxnSpPr>
            <p:cNvPr id="50" name="Conector reto 49"/>
            <p:cNvCxnSpPr>
              <a:stCxn id="45" idx="1"/>
              <a:endCxn id="49" idx="3"/>
            </p:cNvCxnSpPr>
            <p:nvPr/>
          </p:nvCxnSpPr>
          <p:spPr>
            <a:xfrm flipH="1" flipV="1">
              <a:off x="6841201" y="3397723"/>
              <a:ext cx="81748" cy="19193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CaixaDeTexto 50"/>
            <p:cNvSpPr txBox="1"/>
            <p:nvPr/>
          </p:nvSpPr>
          <p:spPr>
            <a:xfrm>
              <a:off x="7004697" y="3137293"/>
              <a:ext cx="84350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600" dirty="0" err="1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Taquaril</a:t>
              </a:r>
              <a:endParaRPr lang="pt-BR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pic>
          <p:nvPicPr>
            <p:cNvPr id="52" name="Imagem 5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52713" y="4262750"/>
              <a:ext cx="180387" cy="216000"/>
            </a:xfrm>
            <a:prstGeom prst="rect">
              <a:avLst/>
            </a:prstGeom>
          </p:spPr>
        </p:pic>
        <p:cxnSp>
          <p:nvCxnSpPr>
            <p:cNvPr id="53" name="Conector reto 52"/>
            <p:cNvCxnSpPr>
              <a:stCxn id="44" idx="0"/>
            </p:cNvCxnSpPr>
            <p:nvPr/>
          </p:nvCxnSpPr>
          <p:spPr>
            <a:xfrm flipV="1">
              <a:off x="6306601" y="2348880"/>
              <a:ext cx="134616" cy="171724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Forma livre 83"/>
            <p:cNvSpPr/>
            <p:nvPr/>
          </p:nvSpPr>
          <p:spPr>
            <a:xfrm>
              <a:off x="6086367" y="1390650"/>
              <a:ext cx="362058" cy="952500"/>
            </a:xfrm>
            <a:custGeom>
              <a:avLst/>
              <a:gdLst>
                <a:gd name="connsiteX0" fmla="*/ 362058 w 362058"/>
                <a:gd name="connsiteY0" fmla="*/ 952500 h 952500"/>
                <a:gd name="connsiteX1" fmla="*/ 108 w 362058"/>
                <a:gd name="connsiteY1" fmla="*/ 695325 h 952500"/>
                <a:gd name="connsiteX2" fmla="*/ 323958 w 362058"/>
                <a:gd name="connsiteY2" fmla="*/ 314325 h 952500"/>
                <a:gd name="connsiteX3" fmla="*/ 343008 w 362058"/>
                <a:gd name="connsiteY3" fmla="*/ 57150 h 952500"/>
                <a:gd name="connsiteX4" fmla="*/ 333483 w 362058"/>
                <a:gd name="connsiteY4" fmla="*/ 0 h 952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2058" h="952500">
                  <a:moveTo>
                    <a:pt x="362058" y="952500"/>
                  </a:moveTo>
                  <a:cubicBezTo>
                    <a:pt x="184258" y="877093"/>
                    <a:pt x="6458" y="801687"/>
                    <a:pt x="108" y="695325"/>
                  </a:cubicBezTo>
                  <a:cubicBezTo>
                    <a:pt x="-6242" y="588963"/>
                    <a:pt x="266808" y="420688"/>
                    <a:pt x="323958" y="314325"/>
                  </a:cubicBezTo>
                  <a:cubicBezTo>
                    <a:pt x="381108" y="207962"/>
                    <a:pt x="341421" y="109537"/>
                    <a:pt x="343008" y="57150"/>
                  </a:cubicBezTo>
                  <a:cubicBezTo>
                    <a:pt x="344595" y="4763"/>
                    <a:pt x="339039" y="2381"/>
                    <a:pt x="333483" y="0"/>
                  </a:cubicBezTo>
                </a:path>
              </a:pathLst>
            </a:custGeom>
            <a:noFill/>
            <a:ln w="28575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55" name="Imagem 54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0263" y="5244124"/>
              <a:ext cx="558290" cy="346016"/>
            </a:xfrm>
            <a:prstGeom prst="rect">
              <a:avLst/>
            </a:prstGeom>
          </p:spPr>
        </p:pic>
        <p:pic>
          <p:nvPicPr>
            <p:cNvPr id="56" name="Imagem 55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5305" y="4046778"/>
              <a:ext cx="558290" cy="346016"/>
            </a:xfrm>
            <a:prstGeom prst="rect">
              <a:avLst/>
            </a:prstGeom>
          </p:spPr>
        </p:pic>
        <p:pic>
          <p:nvPicPr>
            <p:cNvPr id="57" name="Imagem 56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39135" y="4150168"/>
              <a:ext cx="180387" cy="216000"/>
            </a:xfrm>
            <a:prstGeom prst="rect">
              <a:avLst/>
            </a:prstGeom>
          </p:spPr>
        </p:pic>
        <p:pic>
          <p:nvPicPr>
            <p:cNvPr id="58" name="Imagem 57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58597" y="3372166"/>
              <a:ext cx="558290" cy="346016"/>
            </a:xfrm>
            <a:prstGeom prst="rect">
              <a:avLst/>
            </a:prstGeom>
          </p:spPr>
        </p:pic>
        <p:pic>
          <p:nvPicPr>
            <p:cNvPr id="59" name="Imagem 58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8428" y="3467746"/>
              <a:ext cx="180387" cy="216000"/>
            </a:xfrm>
            <a:prstGeom prst="rect">
              <a:avLst/>
            </a:prstGeom>
          </p:spPr>
        </p:pic>
        <p:cxnSp>
          <p:nvCxnSpPr>
            <p:cNvPr id="60" name="Conector reto 59"/>
            <p:cNvCxnSpPr>
              <a:stCxn id="59" idx="3"/>
              <a:endCxn id="41" idx="1"/>
            </p:cNvCxnSpPr>
            <p:nvPr/>
          </p:nvCxnSpPr>
          <p:spPr>
            <a:xfrm flipV="1">
              <a:off x="5138815" y="3574907"/>
              <a:ext cx="404710" cy="839"/>
            </a:xfrm>
            <a:prstGeom prst="line">
              <a:avLst/>
            </a:prstGeom>
            <a:ln w="28575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CaixaDeTexto 65"/>
            <p:cNvSpPr txBox="1"/>
            <p:nvPr/>
          </p:nvSpPr>
          <p:spPr>
            <a:xfrm>
              <a:off x="6824049" y="2598772"/>
              <a:ext cx="103246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600" i="1" dirty="0" smtClean="0">
                  <a:solidFill>
                    <a:srgbClr val="0033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Linha Azul</a:t>
              </a:r>
              <a:endParaRPr lang="pt-BR" sz="1600" i="1" dirty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sp>
          <p:nvSpPr>
            <p:cNvPr id="76" name="Forma livre 50"/>
            <p:cNvSpPr/>
            <p:nvPr/>
          </p:nvSpPr>
          <p:spPr>
            <a:xfrm>
              <a:off x="5810251" y="1123950"/>
              <a:ext cx="1958292" cy="3581400"/>
            </a:xfrm>
            <a:custGeom>
              <a:avLst/>
              <a:gdLst>
                <a:gd name="connsiteX0" fmla="*/ 628650 w 2085975"/>
                <a:gd name="connsiteY0" fmla="*/ 3581400 h 3581400"/>
                <a:gd name="connsiteX1" fmla="*/ 1409700 w 2085975"/>
                <a:gd name="connsiteY1" fmla="*/ 3486150 h 3581400"/>
                <a:gd name="connsiteX2" fmla="*/ 1562100 w 2085975"/>
                <a:gd name="connsiteY2" fmla="*/ 3314700 h 3581400"/>
                <a:gd name="connsiteX3" fmla="*/ 1600200 w 2085975"/>
                <a:gd name="connsiteY3" fmla="*/ 3095625 h 3581400"/>
                <a:gd name="connsiteX4" fmla="*/ 1695450 w 2085975"/>
                <a:gd name="connsiteY4" fmla="*/ 3009900 h 3581400"/>
                <a:gd name="connsiteX5" fmla="*/ 1790700 w 2085975"/>
                <a:gd name="connsiteY5" fmla="*/ 2886075 h 3581400"/>
                <a:gd name="connsiteX6" fmla="*/ 1790700 w 2085975"/>
                <a:gd name="connsiteY6" fmla="*/ 2619375 h 3581400"/>
                <a:gd name="connsiteX7" fmla="*/ 1876425 w 2085975"/>
                <a:gd name="connsiteY7" fmla="*/ 2581275 h 3581400"/>
                <a:gd name="connsiteX8" fmla="*/ 1990725 w 2085975"/>
                <a:gd name="connsiteY8" fmla="*/ 2486025 h 3581400"/>
                <a:gd name="connsiteX9" fmla="*/ 2057400 w 2085975"/>
                <a:gd name="connsiteY9" fmla="*/ 2371725 h 3581400"/>
                <a:gd name="connsiteX10" fmla="*/ 2047875 w 2085975"/>
                <a:gd name="connsiteY10" fmla="*/ 2190750 h 3581400"/>
                <a:gd name="connsiteX11" fmla="*/ 2000250 w 2085975"/>
                <a:gd name="connsiteY11" fmla="*/ 2028825 h 3581400"/>
                <a:gd name="connsiteX12" fmla="*/ 1962150 w 2085975"/>
                <a:gd name="connsiteY12" fmla="*/ 1933575 h 3581400"/>
                <a:gd name="connsiteX13" fmla="*/ 2000250 w 2085975"/>
                <a:gd name="connsiteY13" fmla="*/ 1819275 h 3581400"/>
                <a:gd name="connsiteX14" fmla="*/ 2076450 w 2085975"/>
                <a:gd name="connsiteY14" fmla="*/ 1781175 h 3581400"/>
                <a:gd name="connsiteX15" fmla="*/ 2085975 w 2085975"/>
                <a:gd name="connsiteY15" fmla="*/ 1676400 h 3581400"/>
                <a:gd name="connsiteX16" fmla="*/ 2057400 w 2085975"/>
                <a:gd name="connsiteY16" fmla="*/ 1666875 h 3581400"/>
                <a:gd name="connsiteX17" fmla="*/ 2057400 w 2085975"/>
                <a:gd name="connsiteY17" fmla="*/ 1476375 h 3581400"/>
                <a:gd name="connsiteX18" fmla="*/ 2028825 w 2085975"/>
                <a:gd name="connsiteY18" fmla="*/ 1352550 h 3581400"/>
                <a:gd name="connsiteX19" fmla="*/ 1657350 w 2085975"/>
                <a:gd name="connsiteY19" fmla="*/ 1047750 h 3581400"/>
                <a:gd name="connsiteX20" fmla="*/ 1571625 w 2085975"/>
                <a:gd name="connsiteY20" fmla="*/ 914400 h 3581400"/>
                <a:gd name="connsiteX21" fmla="*/ 1552575 w 2085975"/>
                <a:gd name="connsiteY21" fmla="*/ 762000 h 3581400"/>
                <a:gd name="connsiteX22" fmla="*/ 1447800 w 2085975"/>
                <a:gd name="connsiteY22" fmla="*/ 628650 h 3581400"/>
                <a:gd name="connsiteX23" fmla="*/ 1295400 w 2085975"/>
                <a:gd name="connsiteY23" fmla="*/ 581025 h 3581400"/>
                <a:gd name="connsiteX24" fmla="*/ 1266825 w 2085975"/>
                <a:gd name="connsiteY24" fmla="*/ 428625 h 3581400"/>
                <a:gd name="connsiteX25" fmla="*/ 1171575 w 2085975"/>
                <a:gd name="connsiteY25" fmla="*/ 285750 h 3581400"/>
                <a:gd name="connsiteX26" fmla="*/ 1019175 w 2085975"/>
                <a:gd name="connsiteY26" fmla="*/ 104775 h 3581400"/>
                <a:gd name="connsiteX27" fmla="*/ 866775 w 2085975"/>
                <a:gd name="connsiteY27" fmla="*/ 0 h 3581400"/>
                <a:gd name="connsiteX28" fmla="*/ 542925 w 2085975"/>
                <a:gd name="connsiteY28" fmla="*/ 0 h 3581400"/>
                <a:gd name="connsiteX29" fmla="*/ 438150 w 2085975"/>
                <a:gd name="connsiteY29" fmla="*/ 133350 h 3581400"/>
                <a:gd name="connsiteX30" fmla="*/ 304800 w 2085975"/>
                <a:gd name="connsiteY30" fmla="*/ 304800 h 3581400"/>
                <a:gd name="connsiteX31" fmla="*/ 361950 w 2085975"/>
                <a:gd name="connsiteY31" fmla="*/ 523875 h 3581400"/>
                <a:gd name="connsiteX32" fmla="*/ 390525 w 2085975"/>
                <a:gd name="connsiteY32" fmla="*/ 685800 h 3581400"/>
                <a:gd name="connsiteX33" fmla="*/ 361950 w 2085975"/>
                <a:gd name="connsiteY33" fmla="*/ 781050 h 3581400"/>
                <a:gd name="connsiteX34" fmla="*/ 161925 w 2085975"/>
                <a:gd name="connsiteY34" fmla="*/ 800100 h 3581400"/>
                <a:gd name="connsiteX35" fmla="*/ 19050 w 2085975"/>
                <a:gd name="connsiteY35" fmla="*/ 847725 h 3581400"/>
                <a:gd name="connsiteX36" fmla="*/ 0 w 2085975"/>
                <a:gd name="connsiteY36" fmla="*/ 981075 h 3581400"/>
                <a:gd name="connsiteX37" fmla="*/ 28575 w 2085975"/>
                <a:gd name="connsiteY37" fmla="*/ 1123950 h 3581400"/>
                <a:gd name="connsiteX38" fmla="*/ 76200 w 2085975"/>
                <a:gd name="connsiteY38" fmla="*/ 1304925 h 3581400"/>
                <a:gd name="connsiteX39" fmla="*/ 190500 w 2085975"/>
                <a:gd name="connsiteY39" fmla="*/ 1447800 h 3581400"/>
                <a:gd name="connsiteX40" fmla="*/ 276225 w 2085975"/>
                <a:gd name="connsiteY40" fmla="*/ 1581150 h 3581400"/>
                <a:gd name="connsiteX41" fmla="*/ 276225 w 2085975"/>
                <a:gd name="connsiteY41" fmla="*/ 1695450 h 3581400"/>
                <a:gd name="connsiteX42" fmla="*/ 238125 w 2085975"/>
                <a:gd name="connsiteY42" fmla="*/ 1933575 h 3581400"/>
                <a:gd name="connsiteX43" fmla="*/ 180975 w 2085975"/>
                <a:gd name="connsiteY43" fmla="*/ 2028825 h 3581400"/>
                <a:gd name="connsiteX44" fmla="*/ 123825 w 2085975"/>
                <a:gd name="connsiteY44" fmla="*/ 2162175 h 3581400"/>
                <a:gd name="connsiteX45" fmla="*/ 123825 w 2085975"/>
                <a:gd name="connsiteY45" fmla="*/ 2314575 h 3581400"/>
                <a:gd name="connsiteX46" fmla="*/ 142875 w 2085975"/>
                <a:gd name="connsiteY46" fmla="*/ 2476500 h 3581400"/>
                <a:gd name="connsiteX47" fmla="*/ 161925 w 2085975"/>
                <a:gd name="connsiteY47" fmla="*/ 2590800 h 3581400"/>
                <a:gd name="connsiteX48" fmla="*/ 295275 w 2085975"/>
                <a:gd name="connsiteY48" fmla="*/ 2733675 h 3581400"/>
                <a:gd name="connsiteX49" fmla="*/ 495300 w 2085975"/>
                <a:gd name="connsiteY49" fmla="*/ 2867025 h 3581400"/>
                <a:gd name="connsiteX50" fmla="*/ 600075 w 2085975"/>
                <a:gd name="connsiteY50" fmla="*/ 2952750 h 3581400"/>
                <a:gd name="connsiteX51" fmla="*/ 714375 w 2085975"/>
                <a:gd name="connsiteY51" fmla="*/ 3152775 h 3581400"/>
                <a:gd name="connsiteX52" fmla="*/ 723900 w 2085975"/>
                <a:gd name="connsiteY52" fmla="*/ 3314700 h 3581400"/>
                <a:gd name="connsiteX53" fmla="*/ 676275 w 2085975"/>
                <a:gd name="connsiteY53" fmla="*/ 3505200 h 3581400"/>
                <a:gd name="connsiteX54" fmla="*/ 628650 w 2085975"/>
                <a:gd name="connsiteY54" fmla="*/ 3581400 h 358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2085975" h="3581400">
                  <a:moveTo>
                    <a:pt x="628650" y="3581400"/>
                  </a:moveTo>
                  <a:lnTo>
                    <a:pt x="1409700" y="3486150"/>
                  </a:lnTo>
                  <a:lnTo>
                    <a:pt x="1562100" y="3314700"/>
                  </a:lnTo>
                  <a:lnTo>
                    <a:pt x="1600200" y="3095625"/>
                  </a:lnTo>
                  <a:lnTo>
                    <a:pt x="1695450" y="3009900"/>
                  </a:lnTo>
                  <a:lnTo>
                    <a:pt x="1790700" y="2886075"/>
                  </a:lnTo>
                  <a:lnTo>
                    <a:pt x="1790700" y="2619375"/>
                  </a:lnTo>
                  <a:lnTo>
                    <a:pt x="1876425" y="2581275"/>
                  </a:lnTo>
                  <a:lnTo>
                    <a:pt x="1990725" y="2486025"/>
                  </a:lnTo>
                  <a:lnTo>
                    <a:pt x="2057400" y="2371725"/>
                  </a:lnTo>
                  <a:lnTo>
                    <a:pt x="2047875" y="2190750"/>
                  </a:lnTo>
                  <a:lnTo>
                    <a:pt x="2000250" y="2028825"/>
                  </a:lnTo>
                  <a:lnTo>
                    <a:pt x="1962150" y="1933575"/>
                  </a:lnTo>
                  <a:lnTo>
                    <a:pt x="2000250" y="1819275"/>
                  </a:lnTo>
                  <a:lnTo>
                    <a:pt x="2076450" y="1781175"/>
                  </a:lnTo>
                  <a:lnTo>
                    <a:pt x="2085975" y="1676400"/>
                  </a:lnTo>
                  <a:lnTo>
                    <a:pt x="2057400" y="1666875"/>
                  </a:lnTo>
                  <a:lnTo>
                    <a:pt x="2057400" y="1476375"/>
                  </a:lnTo>
                  <a:lnTo>
                    <a:pt x="2028825" y="1352550"/>
                  </a:lnTo>
                  <a:lnTo>
                    <a:pt x="1657350" y="1047750"/>
                  </a:lnTo>
                  <a:lnTo>
                    <a:pt x="1571625" y="914400"/>
                  </a:lnTo>
                  <a:lnTo>
                    <a:pt x="1552575" y="762000"/>
                  </a:lnTo>
                  <a:lnTo>
                    <a:pt x="1447800" y="628650"/>
                  </a:lnTo>
                  <a:lnTo>
                    <a:pt x="1295400" y="581025"/>
                  </a:lnTo>
                  <a:lnTo>
                    <a:pt x="1266825" y="428625"/>
                  </a:lnTo>
                  <a:lnTo>
                    <a:pt x="1171575" y="285750"/>
                  </a:lnTo>
                  <a:lnTo>
                    <a:pt x="1019175" y="104775"/>
                  </a:lnTo>
                  <a:lnTo>
                    <a:pt x="866775" y="0"/>
                  </a:lnTo>
                  <a:lnTo>
                    <a:pt x="542925" y="0"/>
                  </a:lnTo>
                  <a:lnTo>
                    <a:pt x="438150" y="133350"/>
                  </a:lnTo>
                  <a:lnTo>
                    <a:pt x="304800" y="304800"/>
                  </a:lnTo>
                  <a:lnTo>
                    <a:pt x="361950" y="523875"/>
                  </a:lnTo>
                  <a:lnTo>
                    <a:pt x="390525" y="685800"/>
                  </a:lnTo>
                  <a:lnTo>
                    <a:pt x="361950" y="781050"/>
                  </a:lnTo>
                  <a:lnTo>
                    <a:pt x="161925" y="800100"/>
                  </a:lnTo>
                  <a:lnTo>
                    <a:pt x="19050" y="847725"/>
                  </a:lnTo>
                  <a:lnTo>
                    <a:pt x="0" y="981075"/>
                  </a:lnTo>
                  <a:lnTo>
                    <a:pt x="28575" y="1123950"/>
                  </a:lnTo>
                  <a:lnTo>
                    <a:pt x="76200" y="1304925"/>
                  </a:lnTo>
                  <a:lnTo>
                    <a:pt x="190500" y="1447800"/>
                  </a:lnTo>
                  <a:lnTo>
                    <a:pt x="276225" y="1581150"/>
                  </a:lnTo>
                  <a:lnTo>
                    <a:pt x="276225" y="1695450"/>
                  </a:lnTo>
                  <a:lnTo>
                    <a:pt x="238125" y="1933575"/>
                  </a:lnTo>
                  <a:lnTo>
                    <a:pt x="180975" y="2028825"/>
                  </a:lnTo>
                  <a:lnTo>
                    <a:pt x="123825" y="2162175"/>
                  </a:lnTo>
                  <a:lnTo>
                    <a:pt x="123825" y="2314575"/>
                  </a:lnTo>
                  <a:lnTo>
                    <a:pt x="142875" y="2476500"/>
                  </a:lnTo>
                  <a:lnTo>
                    <a:pt x="161925" y="2590800"/>
                  </a:lnTo>
                  <a:lnTo>
                    <a:pt x="295275" y="2733675"/>
                  </a:lnTo>
                  <a:lnTo>
                    <a:pt x="495300" y="2867025"/>
                  </a:lnTo>
                  <a:lnTo>
                    <a:pt x="600075" y="2952750"/>
                  </a:lnTo>
                  <a:lnTo>
                    <a:pt x="714375" y="3152775"/>
                  </a:lnTo>
                  <a:lnTo>
                    <a:pt x="723900" y="3314700"/>
                  </a:lnTo>
                  <a:lnTo>
                    <a:pt x="676275" y="3505200"/>
                  </a:lnTo>
                  <a:lnTo>
                    <a:pt x="628650" y="3581400"/>
                  </a:lnTo>
                  <a:close/>
                </a:path>
              </a:pathLst>
            </a:custGeom>
            <a:solidFill>
              <a:srgbClr val="0099FF">
                <a:alpha val="3058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77" name="Forma livre 2"/>
            <p:cNvSpPr/>
            <p:nvPr/>
          </p:nvSpPr>
          <p:spPr>
            <a:xfrm>
              <a:off x="2993682" y="1048928"/>
              <a:ext cx="3959794" cy="4190549"/>
            </a:xfrm>
            <a:custGeom>
              <a:avLst/>
              <a:gdLst>
                <a:gd name="connsiteX0" fmla="*/ 2634687 w 3959794"/>
                <a:gd name="connsiteY0" fmla="*/ 510256 h 4190549"/>
                <a:gd name="connsiteX1" fmla="*/ 2471401 w 3959794"/>
                <a:gd name="connsiteY1" fmla="*/ 455827 h 4190549"/>
                <a:gd name="connsiteX2" fmla="*/ 2471401 w 3959794"/>
                <a:gd name="connsiteY2" fmla="*/ 455827 h 4190549"/>
                <a:gd name="connsiteX3" fmla="*/ 2373430 w 3959794"/>
                <a:gd name="connsiteY3" fmla="*/ 466713 h 4190549"/>
                <a:gd name="connsiteX4" fmla="*/ 2155716 w 3959794"/>
                <a:gd name="connsiteY4" fmla="*/ 662656 h 4190549"/>
                <a:gd name="connsiteX5" fmla="*/ 1959773 w 3959794"/>
                <a:gd name="connsiteY5" fmla="*/ 706199 h 4190549"/>
                <a:gd name="connsiteX6" fmla="*/ 1905344 w 3959794"/>
                <a:gd name="connsiteY6" fmla="*/ 847713 h 4190549"/>
                <a:gd name="connsiteX7" fmla="*/ 1894459 w 3959794"/>
                <a:gd name="connsiteY7" fmla="*/ 1000113 h 4190549"/>
                <a:gd name="connsiteX8" fmla="*/ 1763830 w 3959794"/>
                <a:gd name="connsiteY8" fmla="*/ 1076313 h 4190549"/>
                <a:gd name="connsiteX9" fmla="*/ 1763830 w 3959794"/>
                <a:gd name="connsiteY9" fmla="*/ 1391999 h 4190549"/>
                <a:gd name="connsiteX10" fmla="*/ 1796487 w 3959794"/>
                <a:gd name="connsiteY10" fmla="*/ 1968941 h 4190549"/>
                <a:gd name="connsiteX11" fmla="*/ 1546116 w 3959794"/>
                <a:gd name="connsiteY11" fmla="*/ 2349941 h 4190549"/>
                <a:gd name="connsiteX12" fmla="*/ 1404601 w 3959794"/>
                <a:gd name="connsiteY12" fmla="*/ 2578541 h 4190549"/>
                <a:gd name="connsiteX13" fmla="*/ 1306630 w 3959794"/>
                <a:gd name="connsiteY13" fmla="*/ 2883341 h 4190549"/>
                <a:gd name="connsiteX14" fmla="*/ 1121573 w 3959794"/>
                <a:gd name="connsiteY14" fmla="*/ 2959541 h 4190549"/>
                <a:gd name="connsiteX15" fmla="*/ 816773 w 3959794"/>
                <a:gd name="connsiteY15" fmla="*/ 2959541 h 4190549"/>
                <a:gd name="connsiteX16" fmla="*/ 392230 w 3959794"/>
                <a:gd name="connsiteY16" fmla="*/ 3068399 h 4190549"/>
                <a:gd name="connsiteX17" fmla="*/ 120087 w 3959794"/>
                <a:gd name="connsiteY17" fmla="*/ 3199027 h 4190549"/>
                <a:gd name="connsiteX18" fmla="*/ 344 w 3959794"/>
                <a:gd name="connsiteY18" fmla="*/ 3416741 h 4190549"/>
                <a:gd name="connsiteX19" fmla="*/ 152744 w 3959794"/>
                <a:gd name="connsiteY19" fmla="*/ 3667113 h 4190549"/>
                <a:gd name="connsiteX20" fmla="*/ 609944 w 3959794"/>
                <a:gd name="connsiteY20" fmla="*/ 3743313 h 4190549"/>
                <a:gd name="connsiteX21" fmla="*/ 936516 w 3959794"/>
                <a:gd name="connsiteY21" fmla="*/ 3645341 h 4190549"/>
                <a:gd name="connsiteX22" fmla="*/ 1132459 w 3959794"/>
                <a:gd name="connsiteY22" fmla="*/ 3732427 h 4190549"/>
                <a:gd name="connsiteX23" fmla="*/ 1176001 w 3959794"/>
                <a:gd name="connsiteY23" fmla="*/ 4113427 h 4190549"/>
                <a:gd name="connsiteX24" fmla="*/ 1317516 w 3959794"/>
                <a:gd name="connsiteY24" fmla="*/ 4189627 h 4190549"/>
                <a:gd name="connsiteX25" fmla="*/ 1557001 w 3959794"/>
                <a:gd name="connsiteY25" fmla="*/ 4091656 h 4190549"/>
                <a:gd name="connsiteX26" fmla="*/ 1829144 w 3959794"/>
                <a:gd name="connsiteY26" fmla="*/ 4026341 h 4190549"/>
                <a:gd name="connsiteX27" fmla="*/ 2123059 w 3959794"/>
                <a:gd name="connsiteY27" fmla="*/ 3982799 h 4190549"/>
                <a:gd name="connsiteX28" fmla="*/ 2416973 w 3959794"/>
                <a:gd name="connsiteY28" fmla="*/ 3830399 h 4190549"/>
                <a:gd name="connsiteX29" fmla="*/ 2700001 w 3959794"/>
                <a:gd name="connsiteY29" fmla="*/ 3710656 h 4190549"/>
                <a:gd name="connsiteX30" fmla="*/ 2885059 w 3959794"/>
                <a:gd name="connsiteY30" fmla="*/ 3558256 h 4190549"/>
                <a:gd name="connsiteX31" fmla="*/ 3168087 w 3959794"/>
                <a:gd name="connsiteY31" fmla="*/ 3623570 h 4190549"/>
                <a:gd name="connsiteX32" fmla="*/ 3538201 w 3959794"/>
                <a:gd name="connsiteY32" fmla="*/ 3569141 h 4190549"/>
                <a:gd name="connsiteX33" fmla="*/ 3549087 w 3959794"/>
                <a:gd name="connsiteY33" fmla="*/ 3514713 h 4190549"/>
                <a:gd name="connsiteX34" fmla="*/ 3549087 w 3959794"/>
                <a:gd name="connsiteY34" fmla="*/ 3351427 h 4190549"/>
                <a:gd name="connsiteX35" fmla="*/ 3222516 w 3959794"/>
                <a:gd name="connsiteY35" fmla="*/ 3264341 h 4190549"/>
                <a:gd name="connsiteX36" fmla="*/ 3429344 w 3959794"/>
                <a:gd name="connsiteY36" fmla="*/ 3166370 h 4190549"/>
                <a:gd name="connsiteX37" fmla="*/ 3614401 w 3959794"/>
                <a:gd name="connsiteY37" fmla="*/ 3068399 h 4190549"/>
                <a:gd name="connsiteX38" fmla="*/ 3385801 w 3959794"/>
                <a:gd name="connsiteY38" fmla="*/ 2915999 h 4190549"/>
                <a:gd name="connsiteX39" fmla="*/ 3189859 w 3959794"/>
                <a:gd name="connsiteY39" fmla="*/ 2763599 h 4190549"/>
                <a:gd name="connsiteX40" fmla="*/ 3026573 w 3959794"/>
                <a:gd name="connsiteY40" fmla="*/ 2567656 h 4190549"/>
                <a:gd name="connsiteX41" fmla="*/ 3081001 w 3959794"/>
                <a:gd name="connsiteY41" fmla="*/ 2328170 h 4190549"/>
                <a:gd name="connsiteX42" fmla="*/ 3244287 w 3959794"/>
                <a:gd name="connsiteY42" fmla="*/ 1947170 h 4190549"/>
                <a:gd name="connsiteX43" fmla="*/ 3374916 w 3959794"/>
                <a:gd name="connsiteY43" fmla="*/ 1664141 h 4190549"/>
                <a:gd name="connsiteX44" fmla="*/ 3603516 w 3959794"/>
                <a:gd name="connsiteY44" fmla="*/ 1424656 h 4190549"/>
                <a:gd name="connsiteX45" fmla="*/ 3679716 w 3959794"/>
                <a:gd name="connsiteY45" fmla="*/ 1228713 h 4190549"/>
                <a:gd name="connsiteX46" fmla="*/ 3668830 w 3959794"/>
                <a:gd name="connsiteY46" fmla="*/ 967456 h 4190549"/>
                <a:gd name="connsiteX47" fmla="*/ 3788573 w 3959794"/>
                <a:gd name="connsiteY47" fmla="*/ 651770 h 4190549"/>
                <a:gd name="connsiteX48" fmla="*/ 3951859 w 3959794"/>
                <a:gd name="connsiteY48" fmla="*/ 368741 h 4190549"/>
                <a:gd name="connsiteX49" fmla="*/ 3897430 w 3959794"/>
                <a:gd name="connsiteY49" fmla="*/ 129256 h 4190549"/>
                <a:gd name="connsiteX50" fmla="*/ 3581744 w 3959794"/>
                <a:gd name="connsiteY50" fmla="*/ 9513 h 4190549"/>
                <a:gd name="connsiteX51" fmla="*/ 3200744 w 3959794"/>
                <a:gd name="connsiteY51" fmla="*/ 53056 h 4190549"/>
                <a:gd name="connsiteX52" fmla="*/ 3211630 w 3959794"/>
                <a:gd name="connsiteY52" fmla="*/ 412284 h 4190549"/>
                <a:gd name="connsiteX53" fmla="*/ 3276944 w 3959794"/>
                <a:gd name="connsiteY53" fmla="*/ 749741 h 4190549"/>
                <a:gd name="connsiteX54" fmla="*/ 3048344 w 3959794"/>
                <a:gd name="connsiteY54" fmla="*/ 847713 h 4190549"/>
                <a:gd name="connsiteX55" fmla="*/ 2895944 w 3959794"/>
                <a:gd name="connsiteY55" fmla="*/ 793284 h 4190549"/>
                <a:gd name="connsiteX56" fmla="*/ 2830630 w 3959794"/>
                <a:gd name="connsiteY56" fmla="*/ 891256 h 4190549"/>
                <a:gd name="connsiteX57" fmla="*/ 2874173 w 3959794"/>
                <a:gd name="connsiteY57" fmla="*/ 1141627 h 4190549"/>
                <a:gd name="connsiteX58" fmla="*/ 2874173 w 3959794"/>
                <a:gd name="connsiteY58" fmla="*/ 1261370 h 4190549"/>
                <a:gd name="connsiteX59" fmla="*/ 2656459 w 3959794"/>
                <a:gd name="connsiteY59" fmla="*/ 1261370 h 4190549"/>
                <a:gd name="connsiteX60" fmla="*/ 2580259 w 3959794"/>
                <a:gd name="connsiteY60" fmla="*/ 1054541 h 4190549"/>
                <a:gd name="connsiteX61" fmla="*/ 2689116 w 3959794"/>
                <a:gd name="connsiteY61" fmla="*/ 706199 h 4190549"/>
                <a:gd name="connsiteX62" fmla="*/ 2634687 w 3959794"/>
                <a:gd name="connsiteY62" fmla="*/ 510256 h 4190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3959794" h="4190549">
                  <a:moveTo>
                    <a:pt x="2634687" y="510256"/>
                  </a:moveTo>
                  <a:lnTo>
                    <a:pt x="2471401" y="455827"/>
                  </a:lnTo>
                  <a:lnTo>
                    <a:pt x="2471401" y="455827"/>
                  </a:lnTo>
                  <a:cubicBezTo>
                    <a:pt x="2455073" y="457641"/>
                    <a:pt x="2426044" y="432241"/>
                    <a:pt x="2373430" y="466713"/>
                  </a:cubicBezTo>
                  <a:cubicBezTo>
                    <a:pt x="2320816" y="501184"/>
                    <a:pt x="2224659" y="622742"/>
                    <a:pt x="2155716" y="662656"/>
                  </a:cubicBezTo>
                  <a:cubicBezTo>
                    <a:pt x="2086773" y="702570"/>
                    <a:pt x="2001502" y="675356"/>
                    <a:pt x="1959773" y="706199"/>
                  </a:cubicBezTo>
                  <a:cubicBezTo>
                    <a:pt x="1918044" y="737042"/>
                    <a:pt x="1916230" y="798727"/>
                    <a:pt x="1905344" y="847713"/>
                  </a:cubicBezTo>
                  <a:cubicBezTo>
                    <a:pt x="1894458" y="896699"/>
                    <a:pt x="1918045" y="962013"/>
                    <a:pt x="1894459" y="1000113"/>
                  </a:cubicBezTo>
                  <a:cubicBezTo>
                    <a:pt x="1870873" y="1038213"/>
                    <a:pt x="1785601" y="1010999"/>
                    <a:pt x="1763830" y="1076313"/>
                  </a:cubicBezTo>
                  <a:cubicBezTo>
                    <a:pt x="1742059" y="1141627"/>
                    <a:pt x="1758387" y="1243228"/>
                    <a:pt x="1763830" y="1391999"/>
                  </a:cubicBezTo>
                  <a:cubicBezTo>
                    <a:pt x="1769273" y="1540770"/>
                    <a:pt x="1832773" y="1809284"/>
                    <a:pt x="1796487" y="1968941"/>
                  </a:cubicBezTo>
                  <a:cubicBezTo>
                    <a:pt x="1760201" y="2128598"/>
                    <a:pt x="1611430" y="2248341"/>
                    <a:pt x="1546116" y="2349941"/>
                  </a:cubicBezTo>
                  <a:cubicBezTo>
                    <a:pt x="1480802" y="2451541"/>
                    <a:pt x="1444515" y="2489641"/>
                    <a:pt x="1404601" y="2578541"/>
                  </a:cubicBezTo>
                  <a:cubicBezTo>
                    <a:pt x="1364687" y="2667441"/>
                    <a:pt x="1353801" y="2819841"/>
                    <a:pt x="1306630" y="2883341"/>
                  </a:cubicBezTo>
                  <a:cubicBezTo>
                    <a:pt x="1259459" y="2946841"/>
                    <a:pt x="1203216" y="2946841"/>
                    <a:pt x="1121573" y="2959541"/>
                  </a:cubicBezTo>
                  <a:cubicBezTo>
                    <a:pt x="1039930" y="2972241"/>
                    <a:pt x="938330" y="2941398"/>
                    <a:pt x="816773" y="2959541"/>
                  </a:cubicBezTo>
                  <a:cubicBezTo>
                    <a:pt x="695216" y="2977684"/>
                    <a:pt x="508344" y="3028485"/>
                    <a:pt x="392230" y="3068399"/>
                  </a:cubicBezTo>
                  <a:cubicBezTo>
                    <a:pt x="276116" y="3108313"/>
                    <a:pt x="185401" y="3140970"/>
                    <a:pt x="120087" y="3199027"/>
                  </a:cubicBezTo>
                  <a:cubicBezTo>
                    <a:pt x="54773" y="3257084"/>
                    <a:pt x="-5099" y="3338727"/>
                    <a:pt x="344" y="3416741"/>
                  </a:cubicBezTo>
                  <a:cubicBezTo>
                    <a:pt x="5787" y="3494755"/>
                    <a:pt x="51144" y="3612684"/>
                    <a:pt x="152744" y="3667113"/>
                  </a:cubicBezTo>
                  <a:cubicBezTo>
                    <a:pt x="254344" y="3721542"/>
                    <a:pt x="479315" y="3746942"/>
                    <a:pt x="609944" y="3743313"/>
                  </a:cubicBezTo>
                  <a:cubicBezTo>
                    <a:pt x="740573" y="3739684"/>
                    <a:pt x="849430" y="3647155"/>
                    <a:pt x="936516" y="3645341"/>
                  </a:cubicBezTo>
                  <a:cubicBezTo>
                    <a:pt x="1023602" y="3643527"/>
                    <a:pt x="1092545" y="3654413"/>
                    <a:pt x="1132459" y="3732427"/>
                  </a:cubicBezTo>
                  <a:cubicBezTo>
                    <a:pt x="1172373" y="3810441"/>
                    <a:pt x="1145158" y="4037227"/>
                    <a:pt x="1176001" y="4113427"/>
                  </a:cubicBezTo>
                  <a:cubicBezTo>
                    <a:pt x="1206844" y="4189627"/>
                    <a:pt x="1254016" y="4193255"/>
                    <a:pt x="1317516" y="4189627"/>
                  </a:cubicBezTo>
                  <a:cubicBezTo>
                    <a:pt x="1381016" y="4185999"/>
                    <a:pt x="1471730" y="4118870"/>
                    <a:pt x="1557001" y="4091656"/>
                  </a:cubicBezTo>
                  <a:cubicBezTo>
                    <a:pt x="1642272" y="4064442"/>
                    <a:pt x="1734801" y="4044484"/>
                    <a:pt x="1829144" y="4026341"/>
                  </a:cubicBezTo>
                  <a:cubicBezTo>
                    <a:pt x="1923487" y="4008198"/>
                    <a:pt x="2025087" y="4015456"/>
                    <a:pt x="2123059" y="3982799"/>
                  </a:cubicBezTo>
                  <a:cubicBezTo>
                    <a:pt x="2221030" y="3950142"/>
                    <a:pt x="2320816" y="3875756"/>
                    <a:pt x="2416973" y="3830399"/>
                  </a:cubicBezTo>
                  <a:cubicBezTo>
                    <a:pt x="2513130" y="3785042"/>
                    <a:pt x="2621987" y="3756013"/>
                    <a:pt x="2700001" y="3710656"/>
                  </a:cubicBezTo>
                  <a:cubicBezTo>
                    <a:pt x="2778015" y="3665299"/>
                    <a:pt x="2807045" y="3572770"/>
                    <a:pt x="2885059" y="3558256"/>
                  </a:cubicBezTo>
                  <a:cubicBezTo>
                    <a:pt x="2963073" y="3543742"/>
                    <a:pt x="3059230" y="3621756"/>
                    <a:pt x="3168087" y="3623570"/>
                  </a:cubicBezTo>
                  <a:cubicBezTo>
                    <a:pt x="3276944" y="3625384"/>
                    <a:pt x="3474701" y="3587284"/>
                    <a:pt x="3538201" y="3569141"/>
                  </a:cubicBezTo>
                  <a:cubicBezTo>
                    <a:pt x="3601701" y="3550998"/>
                    <a:pt x="3547273" y="3550999"/>
                    <a:pt x="3549087" y="3514713"/>
                  </a:cubicBezTo>
                  <a:cubicBezTo>
                    <a:pt x="3550901" y="3478427"/>
                    <a:pt x="3603515" y="3393156"/>
                    <a:pt x="3549087" y="3351427"/>
                  </a:cubicBezTo>
                  <a:cubicBezTo>
                    <a:pt x="3494659" y="3309698"/>
                    <a:pt x="3242473" y="3295184"/>
                    <a:pt x="3222516" y="3264341"/>
                  </a:cubicBezTo>
                  <a:cubicBezTo>
                    <a:pt x="3202559" y="3233498"/>
                    <a:pt x="3364030" y="3199027"/>
                    <a:pt x="3429344" y="3166370"/>
                  </a:cubicBezTo>
                  <a:cubicBezTo>
                    <a:pt x="3494658" y="3133713"/>
                    <a:pt x="3621658" y="3110128"/>
                    <a:pt x="3614401" y="3068399"/>
                  </a:cubicBezTo>
                  <a:cubicBezTo>
                    <a:pt x="3607144" y="3026671"/>
                    <a:pt x="3456558" y="2966799"/>
                    <a:pt x="3385801" y="2915999"/>
                  </a:cubicBezTo>
                  <a:cubicBezTo>
                    <a:pt x="3315044" y="2865199"/>
                    <a:pt x="3249730" y="2821656"/>
                    <a:pt x="3189859" y="2763599"/>
                  </a:cubicBezTo>
                  <a:cubicBezTo>
                    <a:pt x="3129988" y="2705542"/>
                    <a:pt x="3044716" y="2640227"/>
                    <a:pt x="3026573" y="2567656"/>
                  </a:cubicBezTo>
                  <a:cubicBezTo>
                    <a:pt x="3008430" y="2495085"/>
                    <a:pt x="3044715" y="2431584"/>
                    <a:pt x="3081001" y="2328170"/>
                  </a:cubicBezTo>
                  <a:cubicBezTo>
                    <a:pt x="3117287" y="2224756"/>
                    <a:pt x="3195301" y="2057841"/>
                    <a:pt x="3244287" y="1947170"/>
                  </a:cubicBezTo>
                  <a:cubicBezTo>
                    <a:pt x="3293273" y="1836499"/>
                    <a:pt x="3315045" y="1751227"/>
                    <a:pt x="3374916" y="1664141"/>
                  </a:cubicBezTo>
                  <a:cubicBezTo>
                    <a:pt x="3434787" y="1577055"/>
                    <a:pt x="3552716" y="1497227"/>
                    <a:pt x="3603516" y="1424656"/>
                  </a:cubicBezTo>
                  <a:cubicBezTo>
                    <a:pt x="3654316" y="1352085"/>
                    <a:pt x="3668830" y="1304913"/>
                    <a:pt x="3679716" y="1228713"/>
                  </a:cubicBezTo>
                  <a:cubicBezTo>
                    <a:pt x="3690602" y="1152513"/>
                    <a:pt x="3650687" y="1063613"/>
                    <a:pt x="3668830" y="967456"/>
                  </a:cubicBezTo>
                  <a:cubicBezTo>
                    <a:pt x="3686973" y="871299"/>
                    <a:pt x="3741402" y="751556"/>
                    <a:pt x="3788573" y="651770"/>
                  </a:cubicBezTo>
                  <a:cubicBezTo>
                    <a:pt x="3835744" y="551984"/>
                    <a:pt x="3933716" y="455827"/>
                    <a:pt x="3951859" y="368741"/>
                  </a:cubicBezTo>
                  <a:cubicBezTo>
                    <a:pt x="3970002" y="281655"/>
                    <a:pt x="3959116" y="189127"/>
                    <a:pt x="3897430" y="129256"/>
                  </a:cubicBezTo>
                  <a:cubicBezTo>
                    <a:pt x="3835744" y="69385"/>
                    <a:pt x="3697858" y="22213"/>
                    <a:pt x="3581744" y="9513"/>
                  </a:cubicBezTo>
                  <a:cubicBezTo>
                    <a:pt x="3465630" y="-3187"/>
                    <a:pt x="3262430" y="-14073"/>
                    <a:pt x="3200744" y="53056"/>
                  </a:cubicBezTo>
                  <a:cubicBezTo>
                    <a:pt x="3139058" y="120185"/>
                    <a:pt x="3198930" y="296170"/>
                    <a:pt x="3211630" y="412284"/>
                  </a:cubicBezTo>
                  <a:cubicBezTo>
                    <a:pt x="3224330" y="528398"/>
                    <a:pt x="3304158" y="677170"/>
                    <a:pt x="3276944" y="749741"/>
                  </a:cubicBezTo>
                  <a:cubicBezTo>
                    <a:pt x="3249730" y="822313"/>
                    <a:pt x="3111844" y="840456"/>
                    <a:pt x="3048344" y="847713"/>
                  </a:cubicBezTo>
                  <a:cubicBezTo>
                    <a:pt x="2984844" y="854970"/>
                    <a:pt x="2932230" y="786027"/>
                    <a:pt x="2895944" y="793284"/>
                  </a:cubicBezTo>
                  <a:cubicBezTo>
                    <a:pt x="2859658" y="800541"/>
                    <a:pt x="2834258" y="833199"/>
                    <a:pt x="2830630" y="891256"/>
                  </a:cubicBezTo>
                  <a:cubicBezTo>
                    <a:pt x="2827002" y="949313"/>
                    <a:pt x="2866916" y="1079941"/>
                    <a:pt x="2874173" y="1141627"/>
                  </a:cubicBezTo>
                  <a:cubicBezTo>
                    <a:pt x="2881430" y="1203313"/>
                    <a:pt x="2910459" y="1241413"/>
                    <a:pt x="2874173" y="1261370"/>
                  </a:cubicBezTo>
                  <a:cubicBezTo>
                    <a:pt x="2837887" y="1281327"/>
                    <a:pt x="2705445" y="1295841"/>
                    <a:pt x="2656459" y="1261370"/>
                  </a:cubicBezTo>
                  <a:cubicBezTo>
                    <a:pt x="2607473" y="1226899"/>
                    <a:pt x="2574816" y="1147070"/>
                    <a:pt x="2580259" y="1054541"/>
                  </a:cubicBezTo>
                  <a:cubicBezTo>
                    <a:pt x="2585702" y="962013"/>
                    <a:pt x="2681859" y="795099"/>
                    <a:pt x="2689116" y="706199"/>
                  </a:cubicBezTo>
                  <a:cubicBezTo>
                    <a:pt x="2696373" y="617299"/>
                    <a:pt x="2660087" y="569220"/>
                    <a:pt x="2634687" y="510256"/>
                  </a:cubicBezTo>
                  <a:close/>
                </a:path>
              </a:pathLst>
            </a:custGeom>
            <a:solidFill>
              <a:srgbClr val="FF505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</p:grpSp>
      <p:cxnSp>
        <p:nvCxnSpPr>
          <p:cNvPr id="20" name="Conector reto 19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tângulo 17"/>
          <p:cNvSpPr/>
          <p:nvPr/>
        </p:nvSpPr>
        <p:spPr>
          <a:xfrm>
            <a:off x="-9633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4" name="CaixaDeTexto 13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 INTEGRADO DE ABASTECIMENTO </a:t>
            </a:r>
            <a:r>
              <a:rPr lang="pt-BR" altLang="pt-BR" sz="24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DA RMBH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sp>
        <p:nvSpPr>
          <p:cNvPr id="61" name="CaixaDeTexto 60"/>
          <p:cNvSpPr txBox="1"/>
          <p:nvPr/>
        </p:nvSpPr>
        <p:spPr>
          <a:xfrm>
            <a:off x="271854" y="744769"/>
            <a:ext cx="5025735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000" b="1" dirty="0">
                <a:solidFill>
                  <a:srgbClr val="C00000"/>
                </a:solidFill>
                <a:latin typeface="+mn-lt"/>
              </a:rPr>
              <a:t>Sistemas da Bacia do </a:t>
            </a:r>
            <a:r>
              <a:rPr lang="pt-BR" sz="2000" b="1" dirty="0" smtClean="0">
                <a:solidFill>
                  <a:srgbClr val="C00000"/>
                </a:solidFill>
                <a:latin typeface="+mn-lt"/>
              </a:rPr>
              <a:t>Paraopeba (SBP)</a:t>
            </a:r>
            <a:endParaRPr lang="pt-BR" sz="2000" b="1" dirty="0">
              <a:solidFill>
                <a:srgbClr val="C00000"/>
              </a:solidFill>
              <a:latin typeface="+mn-lt"/>
            </a:endParaRPr>
          </a:p>
        </p:txBody>
      </p:sp>
      <p:grpSp>
        <p:nvGrpSpPr>
          <p:cNvPr id="72" name="Grupo 34"/>
          <p:cNvGrpSpPr>
            <a:grpSpLocks/>
          </p:cNvGrpSpPr>
          <p:nvPr/>
        </p:nvGrpSpPr>
        <p:grpSpPr bwMode="auto">
          <a:xfrm>
            <a:off x="519532" y="1013954"/>
            <a:ext cx="3413307" cy="923330"/>
            <a:chOff x="-671681" y="6460321"/>
            <a:chExt cx="3413043" cy="954642"/>
          </a:xfrm>
        </p:grpSpPr>
        <p:sp>
          <p:nvSpPr>
            <p:cNvPr id="73" name="CaixaDeTexto 30"/>
            <p:cNvSpPr txBox="1">
              <a:spLocks noChangeArrowheads="1"/>
            </p:cNvSpPr>
            <p:nvPr/>
          </p:nvSpPr>
          <p:spPr bwMode="auto">
            <a:xfrm>
              <a:off x="-671681" y="6460321"/>
              <a:ext cx="3413043" cy="9546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pt-BR" b="1" dirty="0" smtClean="0">
                  <a:solidFill>
                    <a:srgbClr val="C00000"/>
                  </a:solidFill>
                  <a:latin typeface="Calibri" pitchFamily="34" charset="0"/>
                </a:rPr>
                <a:t>Capacidade Instalada – 10.700 L/s</a:t>
              </a:r>
              <a:endParaRPr lang="pt-BR" b="1" dirty="0">
                <a:solidFill>
                  <a:srgbClr val="C00000"/>
                </a:solidFill>
                <a:latin typeface="Calibri" pitchFamily="34" charset="0"/>
              </a:endParaRPr>
            </a:p>
            <a:p>
              <a:pPr algn="ctr">
                <a:lnSpc>
                  <a:spcPct val="150000"/>
                </a:lnSpc>
              </a:pPr>
              <a:r>
                <a:rPr lang="pt-BR" b="1" dirty="0" smtClean="0">
                  <a:solidFill>
                    <a:srgbClr val="C00000"/>
                  </a:solidFill>
                  <a:latin typeface="Calibri" pitchFamily="34" charset="0"/>
                </a:rPr>
                <a:t>Demanda média – 7.300 L/s</a:t>
              </a:r>
              <a:endParaRPr lang="pt-BR" b="1" dirty="0">
                <a:solidFill>
                  <a:srgbClr val="C00000"/>
                </a:solidFill>
                <a:latin typeface="Calibri" pitchFamily="34" charset="0"/>
              </a:endParaRPr>
            </a:p>
          </p:txBody>
        </p:sp>
        <p:cxnSp>
          <p:nvCxnSpPr>
            <p:cNvPr id="74" name="Conector reto 73"/>
            <p:cNvCxnSpPr/>
            <p:nvPr/>
          </p:nvCxnSpPr>
          <p:spPr>
            <a:xfrm>
              <a:off x="-54517" y="6944852"/>
              <a:ext cx="2123836" cy="0"/>
            </a:xfrm>
            <a:prstGeom prst="line">
              <a:avLst/>
            </a:pr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Conector reto 74"/>
            <p:cNvCxnSpPr/>
            <p:nvPr/>
          </p:nvCxnSpPr>
          <p:spPr>
            <a:xfrm>
              <a:off x="110409" y="7414963"/>
              <a:ext cx="1691869" cy="0"/>
            </a:xfrm>
            <a:prstGeom prst="line">
              <a:avLst/>
            </a:pr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Agrupar 4"/>
          <p:cNvGrpSpPr/>
          <p:nvPr/>
        </p:nvGrpSpPr>
        <p:grpSpPr>
          <a:xfrm>
            <a:off x="8590904" y="3851991"/>
            <a:ext cx="3535730" cy="1843442"/>
            <a:chOff x="8619166" y="2982795"/>
            <a:chExt cx="3535730" cy="1843442"/>
          </a:xfrm>
        </p:grpSpPr>
        <p:sp>
          <p:nvSpPr>
            <p:cNvPr id="63" name="CaixaDeTexto 28"/>
            <p:cNvSpPr txBox="1">
              <a:spLocks noChangeArrowheads="1"/>
            </p:cNvSpPr>
            <p:nvPr/>
          </p:nvSpPr>
          <p:spPr bwMode="auto">
            <a:xfrm>
              <a:off x="9174290" y="2982795"/>
              <a:ext cx="2733746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pt-BR" sz="2000" b="1" dirty="0">
                  <a:solidFill>
                    <a:srgbClr val="254061"/>
                  </a:solidFill>
                  <a:latin typeface="Calibri" pitchFamily="34" charset="0"/>
                </a:rPr>
                <a:t>Sistemas da Bacia do Rio das </a:t>
              </a:r>
              <a:r>
                <a:rPr lang="pt-BR" sz="2000" b="1" dirty="0" smtClean="0">
                  <a:solidFill>
                    <a:srgbClr val="254061"/>
                  </a:solidFill>
                  <a:latin typeface="Calibri" pitchFamily="34" charset="0"/>
                </a:rPr>
                <a:t>Velhas (SBV)</a:t>
              </a:r>
              <a:endParaRPr lang="pt-BR" sz="2000" b="1" dirty="0">
                <a:solidFill>
                  <a:srgbClr val="254061"/>
                </a:solidFill>
                <a:latin typeface="Calibri" pitchFamily="34" charset="0"/>
              </a:endParaRPr>
            </a:p>
          </p:txBody>
        </p:sp>
        <p:grpSp>
          <p:nvGrpSpPr>
            <p:cNvPr id="68" name="Grupo 35"/>
            <p:cNvGrpSpPr>
              <a:grpSpLocks/>
            </p:cNvGrpSpPr>
            <p:nvPr/>
          </p:nvGrpSpPr>
          <p:grpSpPr bwMode="auto">
            <a:xfrm>
              <a:off x="8619166" y="3856741"/>
              <a:ext cx="3535730" cy="969496"/>
              <a:chOff x="-2599092" y="3629806"/>
              <a:chExt cx="3535454" cy="970692"/>
            </a:xfrm>
          </p:grpSpPr>
          <p:sp>
            <p:nvSpPr>
              <p:cNvPr id="69" name="CaixaDeTexto 36"/>
              <p:cNvSpPr txBox="1">
                <a:spLocks noChangeArrowheads="1"/>
              </p:cNvSpPr>
              <p:nvPr/>
            </p:nvSpPr>
            <p:spPr bwMode="auto">
              <a:xfrm>
                <a:off x="-2599092" y="3629806"/>
                <a:ext cx="3535454" cy="9706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pt-BR" b="1" dirty="0">
                    <a:solidFill>
                      <a:srgbClr val="17375E"/>
                    </a:solidFill>
                    <a:latin typeface="Calibri" pitchFamily="34" charset="0"/>
                  </a:rPr>
                  <a:t>Capacidade </a:t>
                </a:r>
                <a:r>
                  <a:rPr lang="pt-BR" b="1" dirty="0" smtClean="0">
                    <a:solidFill>
                      <a:srgbClr val="17375E"/>
                    </a:solidFill>
                    <a:latin typeface="Calibri" pitchFamily="34" charset="0"/>
                  </a:rPr>
                  <a:t>Instalada – 9.000 </a:t>
                </a:r>
                <a:r>
                  <a:rPr lang="pt-BR" b="1" dirty="0">
                    <a:solidFill>
                      <a:srgbClr val="17375E"/>
                    </a:solidFill>
                    <a:latin typeface="Calibri" pitchFamily="34" charset="0"/>
                  </a:rPr>
                  <a:t>L/s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pt-BR" b="1" dirty="0" smtClean="0">
                    <a:solidFill>
                      <a:srgbClr val="17375E"/>
                    </a:solidFill>
                    <a:latin typeface="Calibri" pitchFamily="34" charset="0"/>
                  </a:rPr>
                  <a:t> Demanda média </a:t>
                </a:r>
                <a:r>
                  <a:rPr lang="pt-BR" sz="2000" b="1" dirty="0" smtClean="0">
                    <a:solidFill>
                      <a:srgbClr val="17375E"/>
                    </a:solidFill>
                    <a:latin typeface="Calibri" pitchFamily="34" charset="0"/>
                  </a:rPr>
                  <a:t>– </a:t>
                </a:r>
                <a:r>
                  <a:rPr lang="pt-BR" b="1" dirty="0" smtClean="0">
                    <a:solidFill>
                      <a:srgbClr val="17375E"/>
                    </a:solidFill>
                    <a:latin typeface="Calibri" pitchFamily="34" charset="0"/>
                  </a:rPr>
                  <a:t>7.400 L/s</a:t>
                </a:r>
                <a:endParaRPr lang="pt-BR" b="1" dirty="0">
                  <a:solidFill>
                    <a:srgbClr val="17375E"/>
                  </a:solidFill>
                  <a:latin typeface="Calibri" pitchFamily="34" charset="0"/>
                </a:endParaRPr>
              </a:p>
            </p:txBody>
          </p:sp>
          <p:cxnSp>
            <p:nvCxnSpPr>
              <p:cNvPr id="70" name="Conector reto 69"/>
              <p:cNvCxnSpPr/>
              <p:nvPr/>
            </p:nvCxnSpPr>
            <p:spPr>
              <a:xfrm>
                <a:off x="-2035223" y="4139863"/>
                <a:ext cx="2195829" cy="0"/>
              </a:xfrm>
              <a:prstGeom prst="line">
                <a:avLst/>
              </a:prstGeom>
              <a:ln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Conector reto 70"/>
              <p:cNvCxnSpPr/>
              <p:nvPr/>
            </p:nvCxnSpPr>
            <p:spPr>
              <a:xfrm>
                <a:off x="-1847975" y="4576849"/>
                <a:ext cx="1691868" cy="0"/>
              </a:xfrm>
              <a:prstGeom prst="line">
                <a:avLst/>
              </a:prstGeom>
              <a:ln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Retângulo 1"/>
          <p:cNvSpPr/>
          <p:nvPr/>
        </p:nvSpPr>
        <p:spPr>
          <a:xfrm>
            <a:off x="-42245" y="5056346"/>
            <a:ext cx="41151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>
                <a:solidFill>
                  <a:srgbClr val="C00000"/>
                </a:solidFill>
                <a:latin typeface="Calibri" pitchFamily="34" charset="0"/>
              </a:rPr>
              <a:t>Disponibilidade hídrica atual </a:t>
            </a:r>
            <a:r>
              <a:rPr lang="pt-BR" b="1" dirty="0">
                <a:solidFill>
                  <a:srgbClr val="C00000"/>
                </a:solidFill>
                <a:latin typeface="Calibri" pitchFamily="34" charset="0"/>
              </a:rPr>
              <a:t>– </a:t>
            </a:r>
            <a:r>
              <a:rPr lang="pt-BR" b="1" dirty="0" smtClean="0">
                <a:solidFill>
                  <a:srgbClr val="C00000"/>
                </a:solidFill>
                <a:latin typeface="Calibri" pitchFamily="34" charset="0"/>
              </a:rPr>
              <a:t>8.400 </a:t>
            </a:r>
            <a:r>
              <a:rPr lang="pt-BR" b="1" dirty="0">
                <a:solidFill>
                  <a:srgbClr val="C00000"/>
                </a:solidFill>
                <a:latin typeface="Calibri" pitchFamily="34" charset="0"/>
              </a:rPr>
              <a:t>L/s</a:t>
            </a:r>
            <a:endParaRPr lang="pt-BR" dirty="0"/>
          </a:p>
        </p:txBody>
      </p:sp>
      <p:sp>
        <p:nvSpPr>
          <p:cNvPr id="79" name="CaixaDeTexto 78"/>
          <p:cNvSpPr txBox="1"/>
          <p:nvPr/>
        </p:nvSpPr>
        <p:spPr>
          <a:xfrm>
            <a:off x="201155" y="5544574"/>
            <a:ext cx="318452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pt-BR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Sistemas Paraopeba</a:t>
            </a:r>
          </a:p>
          <a:p>
            <a:pPr eaLnBrk="0" hangingPunct="0">
              <a:defRPr/>
            </a:pPr>
            <a:r>
              <a:rPr lang="pt-BR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3 captações com Regularização de Vazão</a:t>
            </a:r>
            <a:endParaRPr lang="pt-BR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80" name="CaixaDeTexto 79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APRESENTA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0188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2" grpId="0"/>
      <p:bldP spid="7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ângulo 17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4347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CaixaDeTexto 13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HOJE: TRANSFERÊNCIAS ENTRE OS SISTEMAS PRODUTORES DE </a:t>
            </a:r>
            <a:r>
              <a:rPr lang="pt-BR" altLang="pt-BR" sz="24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ÁGUA DA RMBH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17" name="Conector reto 16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to 19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rupo 29"/>
          <p:cNvGrpSpPr>
            <a:grpSpLocks/>
          </p:cNvGrpSpPr>
          <p:nvPr/>
        </p:nvGrpSpPr>
        <p:grpSpPr bwMode="auto">
          <a:xfrm>
            <a:off x="31420" y="1528518"/>
            <a:ext cx="2119555" cy="461665"/>
            <a:chOff x="-1622230" y="1863703"/>
            <a:chExt cx="2119482" cy="462490"/>
          </a:xfrm>
        </p:grpSpPr>
        <p:sp>
          <p:nvSpPr>
            <p:cNvPr id="26" name="CaixaDeTexto 24"/>
            <p:cNvSpPr txBox="1">
              <a:spLocks noChangeArrowheads="1"/>
            </p:cNvSpPr>
            <p:nvPr/>
          </p:nvSpPr>
          <p:spPr bwMode="auto">
            <a:xfrm>
              <a:off x="-1622230" y="1863703"/>
              <a:ext cx="2119482" cy="462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pt-BR" altLang="pt-BR" sz="2400" b="1" dirty="0" smtClean="0">
                  <a:solidFill>
                    <a:srgbClr val="FF0000"/>
                  </a:solidFill>
                </a:rPr>
                <a:t>SBP        SRV</a:t>
              </a:r>
              <a:endParaRPr lang="pt-BR" altLang="pt-BR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27" name="Seta para a direita 25"/>
            <p:cNvSpPr/>
            <p:nvPr/>
          </p:nvSpPr>
          <p:spPr>
            <a:xfrm>
              <a:off x="-793377" y="1955792"/>
              <a:ext cx="446072" cy="278309"/>
            </a:xfrm>
            <a:prstGeom prst="rightArrow">
              <a:avLst/>
            </a:prstGeom>
            <a:solidFill>
              <a:srgbClr val="FF0000"/>
            </a:solidFill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pt-BR">
                <a:solidFill>
                  <a:srgbClr val="FF0000"/>
                </a:solidFill>
              </a:endParaRPr>
            </a:p>
          </p:txBody>
        </p:sp>
      </p:grpSp>
      <p:sp>
        <p:nvSpPr>
          <p:cNvPr id="29" name="CaixaDeTexto 26"/>
          <p:cNvSpPr txBox="1">
            <a:spLocks noChangeArrowheads="1"/>
          </p:cNvSpPr>
          <p:nvPr/>
        </p:nvSpPr>
        <p:spPr bwMode="auto">
          <a:xfrm>
            <a:off x="9852822" y="2156661"/>
            <a:ext cx="2474423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2600" b="1" dirty="0" smtClean="0">
                <a:solidFill>
                  <a:srgbClr val="002060"/>
                </a:solidFill>
              </a:rPr>
              <a:t>SRV       SBP</a:t>
            </a:r>
            <a:endParaRPr lang="pt-BR" altLang="pt-BR" sz="2600" b="1" dirty="0">
              <a:solidFill>
                <a:srgbClr val="002060"/>
              </a:solidFill>
            </a:endParaRPr>
          </a:p>
        </p:txBody>
      </p:sp>
      <p:grpSp>
        <p:nvGrpSpPr>
          <p:cNvPr id="4" name="Agrupar 3"/>
          <p:cNvGrpSpPr/>
          <p:nvPr/>
        </p:nvGrpSpPr>
        <p:grpSpPr>
          <a:xfrm>
            <a:off x="2159308" y="584858"/>
            <a:ext cx="7632700" cy="5726113"/>
            <a:chOff x="2481321" y="573088"/>
            <a:chExt cx="7632700" cy="5726113"/>
          </a:xfrm>
        </p:grpSpPr>
        <p:pic>
          <p:nvPicPr>
            <p:cNvPr id="10" name="Imagem 14" descr="04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1321" y="573088"/>
              <a:ext cx="7632700" cy="572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Forma livre 14"/>
            <p:cNvSpPr/>
            <p:nvPr/>
          </p:nvSpPr>
          <p:spPr>
            <a:xfrm>
              <a:off x="7018396" y="1941513"/>
              <a:ext cx="1093787" cy="406400"/>
            </a:xfrm>
            <a:custGeom>
              <a:avLst/>
              <a:gdLst>
                <a:gd name="connsiteX0" fmla="*/ 0 w 1350499"/>
                <a:gd name="connsiteY0" fmla="*/ 0 h 511126"/>
                <a:gd name="connsiteX1" fmla="*/ 182880 w 1350499"/>
                <a:gd name="connsiteY1" fmla="*/ 0 h 511126"/>
                <a:gd name="connsiteX2" fmla="*/ 300111 w 1350499"/>
                <a:gd name="connsiteY2" fmla="*/ 18756 h 511126"/>
                <a:gd name="connsiteX3" fmla="*/ 450166 w 1350499"/>
                <a:gd name="connsiteY3" fmla="*/ 42203 h 511126"/>
                <a:gd name="connsiteX4" fmla="*/ 656492 w 1350499"/>
                <a:gd name="connsiteY4" fmla="*/ 84406 h 511126"/>
                <a:gd name="connsiteX5" fmla="*/ 820616 w 1350499"/>
                <a:gd name="connsiteY5" fmla="*/ 131298 h 511126"/>
                <a:gd name="connsiteX6" fmla="*/ 1022252 w 1350499"/>
                <a:gd name="connsiteY6" fmla="*/ 201636 h 511126"/>
                <a:gd name="connsiteX7" fmla="*/ 1158240 w 1350499"/>
                <a:gd name="connsiteY7" fmla="*/ 281353 h 511126"/>
                <a:gd name="connsiteX8" fmla="*/ 1266092 w 1350499"/>
                <a:gd name="connsiteY8" fmla="*/ 370449 h 511126"/>
                <a:gd name="connsiteX9" fmla="*/ 1322363 w 1350499"/>
                <a:gd name="connsiteY9" fmla="*/ 459544 h 511126"/>
                <a:gd name="connsiteX10" fmla="*/ 1350499 w 1350499"/>
                <a:gd name="connsiteY10" fmla="*/ 511126 h 511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50499" h="511126">
                  <a:moveTo>
                    <a:pt x="0" y="0"/>
                  </a:moveTo>
                  <a:lnTo>
                    <a:pt x="182880" y="0"/>
                  </a:lnTo>
                  <a:lnTo>
                    <a:pt x="300111" y="18756"/>
                  </a:lnTo>
                  <a:lnTo>
                    <a:pt x="450166" y="42203"/>
                  </a:lnTo>
                  <a:lnTo>
                    <a:pt x="656492" y="84406"/>
                  </a:lnTo>
                  <a:lnTo>
                    <a:pt x="820616" y="131298"/>
                  </a:lnTo>
                  <a:lnTo>
                    <a:pt x="1022252" y="201636"/>
                  </a:lnTo>
                  <a:lnTo>
                    <a:pt x="1158240" y="281353"/>
                  </a:lnTo>
                  <a:lnTo>
                    <a:pt x="1266092" y="370449"/>
                  </a:lnTo>
                  <a:lnTo>
                    <a:pt x="1322363" y="459544"/>
                  </a:lnTo>
                  <a:lnTo>
                    <a:pt x="1350499" y="511126"/>
                  </a:lnTo>
                </a:path>
              </a:pathLst>
            </a:custGeom>
            <a:ln w="76200">
              <a:solidFill>
                <a:srgbClr val="121CE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pt-BR"/>
            </a:p>
          </p:txBody>
        </p:sp>
        <p:pic>
          <p:nvPicPr>
            <p:cNvPr id="12" name="Imagem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1335" y="4806834"/>
              <a:ext cx="414337" cy="242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CaixaDeTexto 12"/>
            <p:cNvSpPr txBox="1"/>
            <p:nvPr/>
          </p:nvSpPr>
          <p:spPr>
            <a:xfrm>
              <a:off x="5032390" y="5086891"/>
              <a:ext cx="1706563" cy="3079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lang="pt-BR" sz="1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Captação Paraopeba</a:t>
              </a:r>
            </a:p>
          </p:txBody>
        </p:sp>
        <p:sp>
          <p:nvSpPr>
            <p:cNvPr id="19" name="Elipse 18"/>
            <p:cNvSpPr/>
            <p:nvPr/>
          </p:nvSpPr>
          <p:spPr bwMode="auto">
            <a:xfrm>
              <a:off x="4641908" y="3994151"/>
              <a:ext cx="1439863" cy="1368425"/>
            </a:xfrm>
            <a:prstGeom prst="ellipse">
              <a:avLst/>
            </a:prstGeom>
            <a:noFill/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pt-BR" dirty="0">
                <a:solidFill>
                  <a:srgbClr val="FF0000"/>
                </a:solidFill>
              </a:endParaRPr>
            </a:p>
          </p:txBody>
        </p:sp>
        <p:sp>
          <p:nvSpPr>
            <p:cNvPr id="31" name="Arco 30"/>
            <p:cNvSpPr/>
            <p:nvPr/>
          </p:nvSpPr>
          <p:spPr>
            <a:xfrm>
              <a:off x="6081771" y="2559051"/>
              <a:ext cx="914400" cy="914400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cxnSp>
        <p:nvCxnSpPr>
          <p:cNvPr id="7" name="Conector em Curva 6"/>
          <p:cNvCxnSpPr/>
          <p:nvPr/>
        </p:nvCxnSpPr>
        <p:spPr>
          <a:xfrm rot="10800000">
            <a:off x="6467079" y="2438400"/>
            <a:ext cx="780166" cy="210704"/>
          </a:xfrm>
          <a:prstGeom prst="curvedConnector3">
            <a:avLst/>
          </a:prstGeom>
          <a:ln w="381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Forma livre 6"/>
          <p:cNvSpPr/>
          <p:nvPr/>
        </p:nvSpPr>
        <p:spPr>
          <a:xfrm flipH="1">
            <a:off x="4539442" y="4569460"/>
            <a:ext cx="409376" cy="235149"/>
          </a:xfrm>
          <a:custGeom>
            <a:avLst/>
            <a:gdLst>
              <a:gd name="connsiteX0" fmla="*/ 0 w 622853"/>
              <a:gd name="connsiteY0" fmla="*/ 609600 h 609600"/>
              <a:gd name="connsiteX1" fmla="*/ 622853 w 622853"/>
              <a:gd name="connsiteY1" fmla="*/ 0 h 609600"/>
              <a:gd name="connsiteX2" fmla="*/ 622853 w 622853"/>
              <a:gd name="connsiteY2" fmla="*/ 0 h 609600"/>
              <a:gd name="connsiteX3" fmla="*/ 0 w 622853"/>
              <a:gd name="connsiteY3" fmla="*/ 60960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2853" h="609600">
                <a:moveTo>
                  <a:pt x="0" y="609600"/>
                </a:moveTo>
                <a:lnTo>
                  <a:pt x="622853" y="0"/>
                </a:lnTo>
                <a:lnTo>
                  <a:pt x="622853" y="0"/>
                </a:lnTo>
                <a:lnTo>
                  <a:pt x="0" y="6096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7" name="Retângulo 36"/>
          <p:cNvSpPr/>
          <p:nvPr/>
        </p:nvSpPr>
        <p:spPr>
          <a:xfrm>
            <a:off x="9960832" y="2756418"/>
            <a:ext cx="2004214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1300" dirty="0" smtClean="0"/>
              <a:t>Limitada a 2m³/s na</a:t>
            </a:r>
          </a:p>
          <a:p>
            <a:pPr algn="r"/>
            <a:r>
              <a:rPr lang="pt-BR" sz="1300" dirty="0" smtClean="0"/>
              <a:t>capacidade de transferência, impondo desabastecimento de outras regiões</a:t>
            </a:r>
            <a:endParaRPr lang="pt-BR" sz="1300" dirty="0"/>
          </a:p>
        </p:txBody>
      </p:sp>
      <p:sp>
        <p:nvSpPr>
          <p:cNvPr id="38" name="Retângulo 37"/>
          <p:cNvSpPr/>
          <p:nvPr/>
        </p:nvSpPr>
        <p:spPr>
          <a:xfrm>
            <a:off x="24050" y="2359683"/>
            <a:ext cx="211859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pt-BR" sz="1300" dirty="0" smtClean="0"/>
              <a:t>Sem obras complementares:</a:t>
            </a:r>
          </a:p>
          <a:p>
            <a:pPr algn="r"/>
            <a:r>
              <a:rPr lang="pt-BR" sz="1300" dirty="0" smtClean="0"/>
              <a:t>Até 2m³/s.</a:t>
            </a:r>
            <a:endParaRPr lang="pt-BR" sz="1300" dirty="0"/>
          </a:p>
        </p:txBody>
      </p:sp>
      <p:sp>
        <p:nvSpPr>
          <p:cNvPr id="33" name="Seta para a direita 25"/>
          <p:cNvSpPr/>
          <p:nvPr/>
        </p:nvSpPr>
        <p:spPr bwMode="auto">
          <a:xfrm>
            <a:off x="10768959" y="2263975"/>
            <a:ext cx="446087" cy="277813"/>
          </a:xfrm>
          <a:prstGeom prst="right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/>
            <a:endParaRPr lang="pt-BR">
              <a:solidFill>
                <a:srgbClr val="002060"/>
              </a:solidFill>
            </a:endParaRPr>
          </a:p>
        </p:txBody>
      </p:sp>
      <p:sp>
        <p:nvSpPr>
          <p:cNvPr id="28" name="CaixaDeTexto 27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APRESENTA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9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m 13"/>
          <p:cNvPicPr>
            <a:picLocks noChangeAspect="1"/>
          </p:cNvPicPr>
          <p:nvPr/>
        </p:nvPicPr>
        <p:blipFill>
          <a:blip r:embed="rId2" cstate="print"/>
          <a:srcRect l="7088"/>
          <a:stretch>
            <a:fillRect/>
          </a:stretch>
        </p:blipFill>
        <p:spPr bwMode="auto">
          <a:xfrm>
            <a:off x="141061" y="0"/>
            <a:ext cx="3216275" cy="658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tângulo 14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Retângulo 15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2" name="CaixaDeTexto 21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PRODUÇÃO DIÁRIA RMBH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23" name="Conector reto 22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CaixaDeTexto 12"/>
          <p:cNvSpPr txBox="1"/>
          <p:nvPr/>
        </p:nvSpPr>
        <p:spPr>
          <a:xfrm>
            <a:off x="9642764" y="5856918"/>
            <a:ext cx="26350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i="1" dirty="0" smtClean="0">
                <a:latin typeface="+mj-lt"/>
              </a:rPr>
              <a:t>Referência dos dados: 16/maio/2019</a:t>
            </a:r>
            <a:endParaRPr lang="pt-BR" sz="1200" i="1" dirty="0">
              <a:latin typeface="+mj-lt"/>
            </a:endParaRPr>
          </a:p>
        </p:txBody>
      </p:sp>
      <p:graphicFrame>
        <p:nvGraphicFramePr>
          <p:cNvPr id="14" name="Gráfico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88731843"/>
              </p:ext>
            </p:extLst>
          </p:nvPr>
        </p:nvGraphicFramePr>
        <p:xfrm>
          <a:off x="1039091" y="808221"/>
          <a:ext cx="10565475" cy="4864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CaixaDeTexto 16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APRESENTA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79239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Imagem 7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001686" y="-703178"/>
            <a:ext cx="5912135" cy="836260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5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 INTEGRADO DE ABASTECIMENTO </a:t>
            </a:r>
            <a:r>
              <a:rPr lang="pt-BR" altLang="pt-BR" sz="24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DA RMBH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8" name="Conector reto 7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201155" y="3034932"/>
            <a:ext cx="2508794" cy="174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100" dirty="0" smtClean="0"/>
              <a:t>Reservatórios de Distribuição têm capacidade (volume total) superior a </a:t>
            </a:r>
            <a:r>
              <a:rPr lang="pt-BR" sz="2100" b="1" dirty="0" smtClean="0"/>
              <a:t>500.000 m³</a:t>
            </a:r>
            <a:endParaRPr lang="pt-BR" sz="2100" b="1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APRESENTA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5193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5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 INTEGRADO DE ABASTECIMENTO </a:t>
            </a:r>
            <a:r>
              <a:rPr lang="pt-BR" altLang="pt-BR" sz="24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DA RMBH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8" name="Conector reto 7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8725169"/>
              </p:ext>
            </p:extLst>
          </p:nvPr>
        </p:nvGraphicFramePr>
        <p:xfrm>
          <a:off x="4098270" y="888905"/>
          <a:ext cx="7601009" cy="1660525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23190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61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57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30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302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503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184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5530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r" fontAlgn="ctr"/>
                      <a:r>
                        <a:rPr lang="pt-BR" sz="1050" b="0" i="1" u="none" strike="noStrike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</a:rPr>
                        <a:t>Diâmetros</a:t>
                      </a:r>
                      <a:r>
                        <a:rPr lang="pt-BR" sz="1050" b="0" i="1" u="none" strike="noStrike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</a:rPr>
                        <a:t> (mm)</a:t>
                      </a:r>
                      <a:endParaRPr lang="pt-BR" sz="105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0-150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150-300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300-400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400-500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600-1200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&gt; 1200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 smtClean="0">
                          <a:effectLst/>
                        </a:rPr>
                        <a:t>TOTAL</a:t>
                      </a:r>
                      <a:r>
                        <a:rPr lang="pt-BR" sz="1100" u="none" strike="noStrike" dirty="0">
                          <a:effectLst/>
                        </a:rPr>
                        <a:t> 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u="none" strike="noStrike" dirty="0">
                          <a:effectLst/>
                        </a:rPr>
                        <a:t>Sistemas Bacia Rio das Velhas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6.254.335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465.925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135.401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13.086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135.313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19.936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7.023.997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u="none" strike="noStrike" dirty="0">
                          <a:effectLst/>
                        </a:rPr>
                        <a:t>Sistemas Bacia do Paraopeba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8.321.147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561.159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118.399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30.664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217.206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79.392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9.327.970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u="none" strike="noStrike" dirty="0">
                          <a:effectLst/>
                        </a:rPr>
                        <a:t>Sistemas Independentes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2.119.119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188.593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17.615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74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392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2.325795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1" u="none" strike="noStrike" dirty="0">
                          <a:effectLst/>
                        </a:rPr>
                        <a:t>Total </a:t>
                      </a:r>
                      <a:r>
                        <a:rPr lang="pt-BR" sz="1100" b="1" u="none" strike="noStrike" dirty="0" smtClean="0">
                          <a:effectLst/>
                        </a:rPr>
                        <a:t>Geral (em</a:t>
                      </a:r>
                      <a:r>
                        <a:rPr lang="pt-BR" sz="1100" b="1" u="none" strike="noStrike" baseline="0" dirty="0" smtClean="0">
                          <a:effectLst/>
                        </a:rPr>
                        <a:t> km)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16.694.602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1.215.677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271.415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43.824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352.912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99.328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18.677.762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7486533"/>
              </p:ext>
            </p:extLst>
          </p:nvPr>
        </p:nvGraphicFramePr>
        <p:xfrm>
          <a:off x="7898775" y="2890648"/>
          <a:ext cx="3806287" cy="2920082"/>
        </p:xfrm>
        <a:graphic>
          <a:graphicData uri="http://schemas.openxmlformats.org/drawingml/2006/table">
            <a:tbl>
              <a:tblPr>
                <a:tableStyleId>{793D81CF-94F2-401A-BA57-92F5A7B2D0C5}</a:tableStyleId>
              </a:tblPr>
              <a:tblGrid>
                <a:gridCol w="18429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32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7053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</a:rPr>
                        <a:t>CAPACIDADE DE PRODUÇÃO</a:t>
                      </a:r>
                      <a:endParaRPr lang="pt-BR" sz="12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4629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>
                          <a:effectLst/>
                        </a:rPr>
                        <a:t>SISTEMA DE PRODUÇÃO</a:t>
                      </a:r>
                      <a:endParaRPr lang="pt-BR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 smtClean="0">
                          <a:effectLst/>
                        </a:rPr>
                        <a:t>MÉDIA</a:t>
                      </a:r>
                    </a:p>
                    <a:p>
                      <a:pPr algn="ctr" fontAlgn="b"/>
                      <a:r>
                        <a:rPr lang="pt-BR" sz="1000" u="none" strike="noStrike" dirty="0" smtClean="0">
                          <a:effectLst/>
                        </a:rPr>
                        <a:t>EXPLORADA</a:t>
                      </a:r>
                      <a:endParaRPr lang="pt-BR" sz="1000" u="none" strike="noStrike" baseline="0" dirty="0" smtClean="0">
                        <a:effectLst/>
                      </a:endParaRPr>
                    </a:p>
                    <a:p>
                      <a:pPr algn="ctr" fontAlgn="b"/>
                      <a:r>
                        <a:rPr lang="pt-BR" sz="1000" u="none" strike="noStrike" dirty="0" smtClean="0">
                          <a:effectLst/>
                        </a:rPr>
                        <a:t>(L/s)</a:t>
                      </a:r>
                      <a:endParaRPr lang="pt-BR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 smtClean="0">
                          <a:effectLst/>
                        </a:rPr>
                        <a:t>CAPACIDADE</a:t>
                      </a:r>
                    </a:p>
                    <a:p>
                      <a:pPr algn="ctr" fontAlgn="b"/>
                      <a:r>
                        <a:rPr lang="pt-BR" sz="1000" u="none" strike="noStrike" dirty="0" smtClean="0">
                          <a:effectLst/>
                        </a:rPr>
                        <a:t>DE PRODUÇÃO</a:t>
                      </a:r>
                    </a:p>
                    <a:p>
                      <a:pPr algn="ctr" fontAlgn="b"/>
                      <a:r>
                        <a:rPr lang="pt-BR" sz="1000" u="none" strike="noStrike" dirty="0" smtClean="0">
                          <a:effectLst/>
                        </a:rPr>
                        <a:t>(L/s)</a:t>
                      </a:r>
                      <a:endParaRPr lang="pt-BR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>
                          <a:effectLst/>
                        </a:rPr>
                        <a:t>Rio das Velhas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7.056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9.000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Serra Azul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434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2.700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Vargem das Flores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636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1.400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 smtClean="0">
                          <a:effectLst/>
                        </a:rPr>
                        <a:t>Rio Manso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6.250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6.600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>
                          <a:effectLst/>
                        </a:rPr>
                        <a:t>Ibirité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247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>
                          <a:effectLst/>
                        </a:rPr>
                        <a:t>Morro Redondo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 smtClean="0">
                          <a:effectLst/>
                        </a:rPr>
                        <a:t>Cercadinho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128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>
                          <a:effectLst/>
                        </a:rPr>
                        <a:t>Catarina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Barreiro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123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2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 smtClean="0">
                          <a:effectLst/>
                        </a:rPr>
                        <a:t>Sistemas Independentes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942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949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5634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TOTAIS</a:t>
                      </a:r>
                      <a:endParaRPr lang="pt-BR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16.282</a:t>
                      </a:r>
                      <a:endParaRPr lang="pt-BR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22.257</a:t>
                      </a:r>
                      <a:endParaRPr lang="pt-BR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1" name="CaixaDeTexto 10"/>
          <p:cNvSpPr txBox="1"/>
          <p:nvPr/>
        </p:nvSpPr>
        <p:spPr>
          <a:xfrm>
            <a:off x="10167384" y="5919551"/>
            <a:ext cx="1724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i="1" dirty="0" smtClean="0">
                <a:latin typeface="+mj-lt"/>
              </a:rPr>
              <a:t>Referência dos dados</a:t>
            </a:r>
          </a:p>
          <a:p>
            <a:r>
              <a:rPr lang="pt-BR" sz="1200" b="1" i="1" dirty="0" smtClean="0">
                <a:latin typeface="+mj-lt"/>
              </a:rPr>
              <a:t>2019</a:t>
            </a:r>
            <a:endParaRPr lang="pt-BR" sz="1200" b="1" i="1" dirty="0">
              <a:latin typeface="+mj-lt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09108" y="4976518"/>
            <a:ext cx="27578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Percentual de abastecimento dos sistemas produtores em relação</a:t>
            </a:r>
          </a:p>
          <a:p>
            <a:r>
              <a:rPr lang="pt-BR" sz="1200" dirty="0" smtClean="0"/>
              <a:t>ao sistema integrado</a:t>
            </a:r>
          </a:p>
        </p:txBody>
      </p:sp>
      <p:graphicFrame>
        <p:nvGraphicFramePr>
          <p:cNvPr id="13" name="Tabe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4981072"/>
              </p:ext>
            </p:extLst>
          </p:nvPr>
        </p:nvGraphicFramePr>
        <p:xfrm>
          <a:off x="807466" y="1332217"/>
          <a:ext cx="2405017" cy="3602990"/>
        </p:xfrm>
        <a:graphic>
          <a:graphicData uri="http://schemas.openxmlformats.org/drawingml/2006/table">
            <a:tbl>
              <a:tblPr>
                <a:tableStyleId>{9D7B26C5-4107-4FEC-AEDC-1716B250A1EF}</a:tableStyleId>
              </a:tblPr>
              <a:tblGrid>
                <a:gridCol w="1684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299">
                <a:tc>
                  <a:txBody>
                    <a:bodyPr/>
                    <a:lstStyle/>
                    <a:p>
                      <a:pPr lvl="1" algn="l" fontAlgn="ctr"/>
                      <a:r>
                        <a:rPr lang="pt-BR" sz="2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Sistema</a:t>
                      </a:r>
                      <a:endParaRPr lang="pt-BR" sz="21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%</a:t>
                      </a:r>
                      <a:endParaRPr lang="pt-BR" sz="21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29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400" u="none" strike="noStrike" dirty="0">
                          <a:effectLst/>
                        </a:rPr>
                        <a:t>Rio das Velhas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 smtClean="0">
                          <a:effectLst/>
                        </a:rPr>
                        <a:t>49,25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29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Rio Manso</a:t>
                      </a:r>
                      <a:endParaRPr lang="pt-BR" sz="14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b="1" u="none" strike="noStrike" dirty="0" smtClean="0">
                          <a:solidFill>
                            <a:srgbClr val="002060"/>
                          </a:solidFill>
                          <a:effectLst/>
                        </a:rPr>
                        <a:t>32,98</a:t>
                      </a:r>
                      <a:endParaRPr lang="pt-BR" sz="14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29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400" u="none" strike="noStrike">
                          <a:effectLst/>
                        </a:rPr>
                        <a:t>Vargem das Flores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 smtClean="0">
                          <a:effectLst/>
                        </a:rPr>
                        <a:t>5,61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29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400" u="none" strike="noStrike" dirty="0">
                          <a:effectLst/>
                        </a:rPr>
                        <a:t>Serra Azul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 smtClean="0">
                          <a:effectLst/>
                        </a:rPr>
                        <a:t>5,19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29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400" u="none" strike="noStrike">
                          <a:effectLst/>
                        </a:rPr>
                        <a:t>Morro Redondo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 smtClean="0">
                          <a:effectLst/>
                        </a:rPr>
                        <a:t>3,08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29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400" u="none" strike="noStrike">
                          <a:effectLst/>
                        </a:rPr>
                        <a:t>Ibirité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1,99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29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400" u="none" strike="noStrike">
                          <a:effectLst/>
                        </a:rPr>
                        <a:t>Barreiro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 smtClean="0">
                          <a:effectLst/>
                        </a:rPr>
                        <a:t>0,86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29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400" u="none" strike="noStrike">
                          <a:effectLst/>
                        </a:rPr>
                        <a:t>Catarina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 smtClean="0">
                          <a:effectLst/>
                        </a:rPr>
                        <a:t>0,62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29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400" u="none" strike="noStrike" dirty="0" smtClean="0">
                          <a:effectLst/>
                        </a:rPr>
                        <a:t>Outros*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 smtClean="0">
                          <a:effectLst/>
                        </a:rPr>
                        <a:t>0,38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4" name="CaixaDeTexto 13"/>
          <p:cNvSpPr txBox="1"/>
          <p:nvPr/>
        </p:nvSpPr>
        <p:spPr>
          <a:xfrm>
            <a:off x="1003012" y="5622849"/>
            <a:ext cx="23724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i="1" dirty="0" smtClean="0"/>
              <a:t>* Cercadinho, Vespasiano, São José da Lapa, Estiva, Lagoa Santa e Vale do Sol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APRESENTA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51718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9" descr="SRV_Aérea_23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4878" y="989045"/>
            <a:ext cx="4840765" cy="33380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524000" y="0"/>
            <a:ext cx="7924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>
              <a:defRPr/>
            </a:pPr>
            <a:r>
              <a:rPr lang="pt-BR" sz="2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SISTEMA RIO DAS VELHAS</a:t>
            </a:r>
          </a:p>
        </p:txBody>
      </p: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3261650"/>
              </p:ext>
            </p:extLst>
          </p:nvPr>
        </p:nvGraphicFramePr>
        <p:xfrm>
          <a:off x="2819636" y="4509120"/>
          <a:ext cx="6840760" cy="1749864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6786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62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1644">
                <a:tc>
                  <a:txBody>
                    <a:bodyPr/>
                    <a:lstStyle/>
                    <a:p>
                      <a:r>
                        <a:rPr lang="pt-BR" sz="1200" b="0" dirty="0" smtClean="0">
                          <a:latin typeface="+mn-lt"/>
                        </a:rPr>
                        <a:t>Localização</a:t>
                      </a:r>
                      <a:endParaRPr lang="pt-BR" sz="1200" b="0" dirty="0"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pt-BR" sz="1200" b="0" dirty="0" smtClean="0">
                          <a:latin typeface="+mn-lt"/>
                        </a:rPr>
                        <a:t>Bela</a:t>
                      </a:r>
                      <a:r>
                        <a:rPr lang="pt-BR" sz="1200" b="0" baseline="0" dirty="0" smtClean="0">
                          <a:latin typeface="+mn-lt"/>
                        </a:rPr>
                        <a:t> Fama – Nova Lima</a:t>
                      </a:r>
                      <a:endParaRPr lang="pt-BR" sz="1200" b="0" dirty="0"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200" dirty="0" smtClean="0">
                          <a:latin typeface="+mn-lt"/>
                        </a:rPr>
                        <a:t>Operação:</a:t>
                      </a:r>
                      <a:endParaRPr lang="pt-BR" sz="1200" dirty="0">
                        <a:latin typeface="+mn-lt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pt-BR" sz="1200" dirty="0" smtClean="0">
                          <a:latin typeface="+mn-lt"/>
                        </a:rPr>
                        <a:t>Desde 1969</a:t>
                      </a:r>
                      <a:endParaRPr lang="pt-BR" sz="1200" dirty="0">
                        <a:latin typeface="+mn-lt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200" dirty="0" smtClean="0">
                          <a:latin typeface="+mn-lt"/>
                        </a:rPr>
                        <a:t>Captação:</a:t>
                      </a:r>
                      <a:endParaRPr lang="pt-BR" sz="1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>
                          <a:latin typeface="+mn-lt"/>
                        </a:rPr>
                        <a:t>Superficial, com duas alças de sedimentação</a:t>
                      </a:r>
                      <a:endParaRPr lang="pt-BR" sz="12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200" dirty="0" smtClean="0">
                          <a:latin typeface="+mn-lt"/>
                        </a:rPr>
                        <a:t>Capacidade de produção:</a:t>
                      </a:r>
                      <a:endParaRPr lang="pt-BR" sz="1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baseline="0" dirty="0" smtClean="0">
                          <a:latin typeface="+mn-lt"/>
                        </a:rPr>
                        <a:t>9.000 L/s</a:t>
                      </a:r>
                      <a:endParaRPr lang="pt-BR" sz="12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200" dirty="0" smtClean="0">
                          <a:latin typeface="+mn-lt"/>
                        </a:rPr>
                        <a:t>Vazão média:</a:t>
                      </a:r>
                      <a:endParaRPr lang="pt-BR" sz="1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>
                          <a:latin typeface="+mn-lt"/>
                        </a:rPr>
                        <a:t>7.056 L/s</a:t>
                      </a:r>
                      <a:endParaRPr lang="pt-BR" sz="12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200" dirty="0" smtClean="0">
                          <a:latin typeface="+mn-lt"/>
                        </a:rPr>
                        <a:t>ETA</a:t>
                      </a:r>
                      <a:endParaRPr lang="pt-BR" sz="1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>
                          <a:latin typeface="+mn-lt"/>
                        </a:rPr>
                        <a:t>Tratamento de ciclo</a:t>
                      </a:r>
                      <a:r>
                        <a:rPr lang="pt-BR" sz="1200" baseline="0" dirty="0" smtClean="0">
                          <a:latin typeface="+mn-lt"/>
                        </a:rPr>
                        <a:t> completo</a:t>
                      </a:r>
                      <a:endParaRPr lang="pt-BR" sz="12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CaixaDeTexto 7"/>
          <p:cNvSpPr txBox="1"/>
          <p:nvPr/>
        </p:nvSpPr>
        <p:spPr>
          <a:xfrm>
            <a:off x="1524000" y="6500813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i="1" dirty="0">
                <a:latin typeface="+mj-lt"/>
              </a:rPr>
              <a:t>Referência dos dados: </a:t>
            </a:r>
            <a:r>
              <a:rPr lang="pt-BR" sz="1200" i="1" dirty="0" smtClean="0">
                <a:latin typeface="+mj-lt"/>
              </a:rPr>
              <a:t>2019</a:t>
            </a:r>
            <a:endParaRPr lang="pt-BR" sz="1200" i="1" dirty="0">
              <a:latin typeface="+mj-lt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/>
          <a:srcRect l="3121" t="2376" r="2435" b="22589"/>
          <a:stretch/>
        </p:blipFill>
        <p:spPr>
          <a:xfrm>
            <a:off x="6130821" y="646909"/>
            <a:ext cx="4317077" cy="36802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062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531" y="184415"/>
            <a:ext cx="5440608" cy="6593397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79173" y="880001"/>
            <a:ext cx="5024591" cy="839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>
              <a:defRPr/>
            </a:pPr>
            <a:r>
              <a:rPr lang="pt-BR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SISTEMA MORRO REDONDO</a:t>
            </a:r>
          </a:p>
        </p:txBody>
      </p: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2084257"/>
              </p:ext>
            </p:extLst>
          </p:nvPr>
        </p:nvGraphicFramePr>
        <p:xfrm>
          <a:off x="1650925" y="2616291"/>
          <a:ext cx="4889834" cy="1749864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147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75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1644">
                <a:tc>
                  <a:txBody>
                    <a:bodyPr/>
                    <a:lstStyle/>
                    <a:p>
                      <a:r>
                        <a:rPr lang="pt-BR" sz="1100" b="0" dirty="0" smtClean="0">
                          <a:latin typeface="+mn-lt"/>
                        </a:rPr>
                        <a:t>Localização</a:t>
                      </a:r>
                      <a:endParaRPr lang="pt-BR" sz="1100" b="0" dirty="0"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pt-BR" sz="1100" b="0" dirty="0" smtClean="0">
                          <a:latin typeface="+mn-lt"/>
                        </a:rPr>
                        <a:t>Belvedere - Belo Horizonte</a:t>
                      </a:r>
                      <a:endParaRPr lang="pt-BR" sz="1100" b="0" dirty="0"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Operação: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Desde 1958 /</a:t>
                      </a:r>
                      <a:r>
                        <a:rPr lang="pt-BR" sz="1100" baseline="0" dirty="0" smtClean="0">
                          <a:latin typeface="+mn-lt"/>
                        </a:rPr>
                        <a:t> ETA completa desde 1972</a:t>
                      </a:r>
                      <a:endParaRPr lang="pt-BR" sz="1100" dirty="0">
                        <a:latin typeface="+mn-lt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Captação: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Barragem – convencional completa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Capacidade de produção: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750 L/s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Vazão média: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440 L/s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ETA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Tratamento de ciclo completo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1" name="CaixaDeTexto 10"/>
          <p:cNvSpPr txBox="1"/>
          <p:nvPr/>
        </p:nvSpPr>
        <p:spPr>
          <a:xfrm>
            <a:off x="1524000" y="6500813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i="1" dirty="0">
                <a:latin typeface="+mj-lt"/>
              </a:rPr>
              <a:t>Referência dos dados: </a:t>
            </a:r>
            <a:r>
              <a:rPr lang="pt-BR" sz="1200" i="1" dirty="0" smtClean="0">
                <a:latin typeface="+mj-lt"/>
              </a:rPr>
              <a:t>2019</a:t>
            </a:r>
            <a:endParaRPr lang="pt-BR" sz="1200" i="1" dirty="0">
              <a:latin typeface="+mj-lt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5932" y="184415"/>
            <a:ext cx="3900330" cy="223092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9292" y="5663906"/>
            <a:ext cx="1438275" cy="295275"/>
          </a:xfrm>
          <a:prstGeom prst="rect">
            <a:avLst/>
          </a:prstGeom>
        </p:spPr>
      </p:pic>
      <p:pic>
        <p:nvPicPr>
          <p:cNvPr id="10" name="Picture 1033" descr="Paralisação 14 Ago 2004 051"/>
          <p:cNvPicPr>
            <a:picLocks noChangeAspect="1" noChangeArrowheads="1"/>
          </p:cNvPicPr>
          <p:nvPr/>
        </p:nvPicPr>
        <p:blipFill rotWithShape="1">
          <a:blip r:embed="rId5" cstate="print"/>
          <a:srcRect t="10555" b="15782"/>
          <a:stretch/>
        </p:blipFill>
        <p:spPr bwMode="auto">
          <a:xfrm>
            <a:off x="4265982" y="4550001"/>
            <a:ext cx="4032448" cy="2227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31841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524000" y="0"/>
            <a:ext cx="7924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>
              <a:defRPr/>
            </a:pPr>
            <a:r>
              <a:rPr lang="pt-BR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SISTEMA RIO MANSO</a:t>
            </a:r>
          </a:p>
        </p:txBody>
      </p:sp>
      <p:graphicFrame>
        <p:nvGraphicFramePr>
          <p:cNvPr id="11" name="Tabela 10"/>
          <p:cNvGraphicFramePr>
            <a:graphicFrameLocks noGrp="1"/>
          </p:cNvGraphicFramePr>
          <p:nvPr>
            <p:extLst/>
          </p:nvPr>
        </p:nvGraphicFramePr>
        <p:xfrm>
          <a:off x="2637907" y="4371073"/>
          <a:ext cx="6840760" cy="2041508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6786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62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1644">
                <a:tc>
                  <a:txBody>
                    <a:bodyPr/>
                    <a:lstStyle/>
                    <a:p>
                      <a:r>
                        <a:rPr lang="pt-BR" sz="1100" b="0" dirty="0" smtClean="0">
                          <a:latin typeface="+mn-lt"/>
                        </a:rPr>
                        <a:t>Localização</a:t>
                      </a:r>
                      <a:endParaRPr lang="pt-BR" sz="1100" b="0" dirty="0"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pt-BR" sz="1100" b="0" dirty="0" smtClean="0">
                          <a:latin typeface="+mn-lt"/>
                        </a:rPr>
                        <a:t>Brumadinho</a:t>
                      </a:r>
                      <a:endParaRPr lang="pt-BR" sz="1100" b="0" dirty="0"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Operação: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Desde 1991</a:t>
                      </a:r>
                      <a:endParaRPr lang="pt-BR" sz="1100" dirty="0">
                        <a:latin typeface="+mn-lt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Captação: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Superficial – barragem de acumulação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Capacidade de produção: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6.600 L/s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Vazão média: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6.250 L/s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ETA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Tratamento de ciclo</a:t>
                      </a:r>
                      <a:r>
                        <a:rPr lang="pt-BR" sz="1100" baseline="0" dirty="0" smtClean="0">
                          <a:latin typeface="+mn-lt"/>
                        </a:rPr>
                        <a:t> completo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Volume do Reservatório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358504"/>
                  </a:ext>
                </a:extLst>
              </a:tr>
            </a:tbl>
          </a:graphicData>
        </a:graphic>
      </p:graphicFrame>
      <p:sp>
        <p:nvSpPr>
          <p:cNvPr id="9" name="CaixaDeTexto 8"/>
          <p:cNvSpPr txBox="1"/>
          <p:nvPr/>
        </p:nvSpPr>
        <p:spPr>
          <a:xfrm>
            <a:off x="1524000" y="6500813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i="1" dirty="0">
                <a:latin typeface="+mj-lt"/>
              </a:rPr>
              <a:t>Referência dos </a:t>
            </a:r>
            <a:r>
              <a:rPr lang="pt-BR" sz="1200" i="1" dirty="0" smtClean="0">
                <a:latin typeface="+mj-lt"/>
              </a:rPr>
              <a:t>dados: 2019</a:t>
            </a:r>
            <a:endParaRPr lang="pt-BR" sz="1200" i="1" dirty="0">
              <a:latin typeface="+mj-lt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11655"/>
          <a:stretch/>
        </p:blipFill>
        <p:spPr bwMode="auto">
          <a:xfrm>
            <a:off x="951553" y="1079524"/>
            <a:ext cx="5034129" cy="32033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253" y="1066454"/>
            <a:ext cx="4823073" cy="32163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9038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606827" y="293524"/>
            <a:ext cx="10933864" cy="854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>
              <a:defRPr/>
            </a:pPr>
            <a:r>
              <a:rPr lang="pt-BR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CAPTAÇÃO DO RIO PARAOPEBA – complementar do Sistema Rio Manso</a:t>
            </a:r>
            <a:endParaRPr lang="pt-BR" sz="2800" b="1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4472649"/>
              </p:ext>
            </p:extLst>
          </p:nvPr>
        </p:nvGraphicFramePr>
        <p:xfrm>
          <a:off x="3108176" y="4725284"/>
          <a:ext cx="5991855" cy="1749864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3462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455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1644">
                <a:tc>
                  <a:txBody>
                    <a:bodyPr/>
                    <a:lstStyle/>
                    <a:p>
                      <a:r>
                        <a:rPr lang="pt-BR" sz="1100" b="0" dirty="0" smtClean="0">
                          <a:latin typeface="+mn-lt"/>
                        </a:rPr>
                        <a:t>Localização</a:t>
                      </a:r>
                      <a:endParaRPr lang="pt-BR" sz="1100" b="0" dirty="0"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pt-BR" sz="1100" b="0" dirty="0" smtClean="0">
                          <a:latin typeface="+mn-lt"/>
                        </a:rPr>
                        <a:t>Brumadinho</a:t>
                      </a:r>
                      <a:endParaRPr lang="pt-BR" sz="1100" b="0" dirty="0"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Operação: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Desde</a:t>
                      </a:r>
                      <a:r>
                        <a:rPr lang="pt-BR" sz="1100" baseline="0" dirty="0" smtClean="0">
                          <a:latin typeface="+mn-lt"/>
                        </a:rPr>
                        <a:t> 2015</a:t>
                      </a:r>
                      <a:endParaRPr lang="pt-BR" sz="1100" dirty="0">
                        <a:latin typeface="+mn-lt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Captação: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Superficial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Capacidade de captação: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5.000 L/s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Vazão média: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2.500 L/s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100" dirty="0" smtClean="0">
                          <a:latin typeface="+mn-lt"/>
                        </a:rPr>
                        <a:t>Complementa a necessidade</a:t>
                      </a:r>
                      <a:r>
                        <a:rPr lang="pt-BR" sz="1100" baseline="0" dirty="0" smtClean="0">
                          <a:latin typeface="+mn-lt"/>
                        </a:rPr>
                        <a:t> da </a:t>
                      </a:r>
                      <a:r>
                        <a:rPr lang="pt-BR" sz="1100" b="1" baseline="0" dirty="0" smtClean="0">
                          <a:latin typeface="+mn-lt"/>
                        </a:rPr>
                        <a:t>ETA Rio Manso</a:t>
                      </a:r>
                      <a:endParaRPr lang="pt-BR" sz="1100" b="1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6827" y="1316251"/>
            <a:ext cx="5574409" cy="32101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CaixaDeTexto 4"/>
          <p:cNvSpPr txBox="1">
            <a:spLocks noChangeArrowheads="1"/>
          </p:cNvSpPr>
          <p:nvPr/>
        </p:nvSpPr>
        <p:spPr bwMode="auto">
          <a:xfrm>
            <a:off x="5539222" y="2074765"/>
            <a:ext cx="45941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pt-BR" sz="1600">
                <a:solidFill>
                  <a:schemeClr val="bg1"/>
                </a:solidFill>
              </a:rPr>
              <a:t>99%</a:t>
            </a:r>
          </a:p>
        </p:txBody>
      </p:sp>
      <p:sp>
        <p:nvSpPr>
          <p:cNvPr id="14" name="CaixaDeTexto 5"/>
          <p:cNvSpPr txBox="1">
            <a:spLocks noChangeArrowheads="1"/>
          </p:cNvSpPr>
          <p:nvPr/>
        </p:nvSpPr>
        <p:spPr bwMode="auto">
          <a:xfrm>
            <a:off x="7468036" y="2360515"/>
            <a:ext cx="45941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pt-BR" sz="1600">
                <a:solidFill>
                  <a:schemeClr val="bg1"/>
                </a:solidFill>
              </a:rPr>
              <a:t>97%</a:t>
            </a:r>
          </a:p>
        </p:txBody>
      </p:sp>
      <p:sp>
        <p:nvSpPr>
          <p:cNvPr id="15" name="CaixaDeTexto 4"/>
          <p:cNvSpPr txBox="1">
            <a:spLocks noChangeArrowheads="1"/>
          </p:cNvSpPr>
          <p:nvPr/>
        </p:nvSpPr>
        <p:spPr bwMode="auto">
          <a:xfrm>
            <a:off x="7683936" y="2528790"/>
            <a:ext cx="45941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pt-BR" sz="1600" b="1">
                <a:solidFill>
                  <a:schemeClr val="bg1"/>
                </a:solidFill>
              </a:rPr>
              <a:t>70%</a:t>
            </a:r>
          </a:p>
        </p:txBody>
      </p:sp>
      <p:pic>
        <p:nvPicPr>
          <p:cNvPr id="16" name="Imagem 1"/>
          <p:cNvPicPr>
            <a:picLocks noChangeAspect="1"/>
          </p:cNvPicPr>
          <p:nvPr/>
        </p:nvPicPr>
        <p:blipFill>
          <a:blip r:embed="rId3" cstate="print"/>
          <a:srcRect r="21419" b="20970"/>
          <a:stretch>
            <a:fillRect/>
          </a:stretch>
        </p:blipFill>
        <p:spPr bwMode="auto">
          <a:xfrm>
            <a:off x="6313761" y="1219530"/>
            <a:ext cx="5382246" cy="3306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CaixaDeTexto 3"/>
          <p:cNvSpPr txBox="1">
            <a:spLocks noChangeArrowheads="1"/>
          </p:cNvSpPr>
          <p:nvPr/>
        </p:nvSpPr>
        <p:spPr bwMode="auto">
          <a:xfrm>
            <a:off x="8423563" y="3539695"/>
            <a:ext cx="1025237" cy="21544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800" dirty="0"/>
              <a:t>DN 1500 – 5.560m</a:t>
            </a:r>
          </a:p>
        </p:txBody>
      </p:sp>
    </p:spTree>
    <p:extLst>
      <p:ext uri="{BB962C8B-B14F-4D97-AF65-F5344CB8AC3E}">
        <p14:creationId xmlns:p14="http://schemas.microsoft.com/office/powerpoint/2010/main" val="1456874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524000" y="83127"/>
            <a:ext cx="7924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>
              <a:defRPr/>
            </a:pPr>
            <a:r>
              <a:rPr lang="pt-BR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SISTEMA SERRA AZUL</a:t>
            </a:r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98870" y="1105142"/>
            <a:ext cx="4674669" cy="34103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4216232"/>
              </p:ext>
            </p:extLst>
          </p:nvPr>
        </p:nvGraphicFramePr>
        <p:xfrm>
          <a:off x="2819636" y="4619628"/>
          <a:ext cx="6840760" cy="1749864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6786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62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1644">
                <a:tc>
                  <a:txBody>
                    <a:bodyPr/>
                    <a:lstStyle/>
                    <a:p>
                      <a:r>
                        <a:rPr lang="pt-BR" sz="1100" b="0" dirty="0" smtClean="0">
                          <a:latin typeface="+mn-lt"/>
                        </a:rPr>
                        <a:t>Localização</a:t>
                      </a:r>
                      <a:endParaRPr lang="pt-BR" sz="1100" b="0" dirty="0"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pt-BR" sz="1100" b="0" dirty="0" smtClean="0">
                          <a:latin typeface="+mn-lt"/>
                        </a:rPr>
                        <a:t>Juatuba</a:t>
                      </a:r>
                      <a:endParaRPr lang="pt-BR" sz="1100" b="0" dirty="0"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Operação: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Desde 1982</a:t>
                      </a:r>
                      <a:endParaRPr lang="pt-BR" sz="1100" dirty="0">
                        <a:latin typeface="+mn-lt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Captação: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Superficial – barragem de acumulação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Capacidade de produção: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2.700 L/s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Vazão média: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434 L/s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ETA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Filtração direta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265" y="1225101"/>
            <a:ext cx="4934915" cy="329036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CaixaDeTexto 8"/>
          <p:cNvSpPr txBox="1"/>
          <p:nvPr/>
        </p:nvSpPr>
        <p:spPr>
          <a:xfrm>
            <a:off x="1524000" y="6500813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i="1" dirty="0">
                <a:latin typeface="+mj-lt"/>
              </a:rPr>
              <a:t>Referência dos dados: jan/ago de 2018</a:t>
            </a:r>
          </a:p>
        </p:txBody>
      </p:sp>
    </p:spTree>
    <p:extLst>
      <p:ext uri="{BB962C8B-B14F-4D97-AF65-F5344CB8AC3E}">
        <p14:creationId xmlns:p14="http://schemas.microsoft.com/office/powerpoint/2010/main" val="77697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610628" y="587140"/>
            <a:ext cx="5974079" cy="897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>
              <a:defRPr/>
            </a:pPr>
            <a:r>
              <a:rPr lang="pt-BR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SISTEMA VARGEM DAS FLORES</a:t>
            </a:r>
          </a:p>
        </p:txBody>
      </p:sp>
      <p:pic>
        <p:nvPicPr>
          <p:cNvPr id="10" name="Picture 3" descr="E:\SVF\SVF_27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5520" y="1484784"/>
            <a:ext cx="3999928" cy="29523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11" name="Tabela 10"/>
          <p:cNvGraphicFramePr>
            <a:graphicFrameLocks noGrp="1"/>
          </p:cNvGraphicFramePr>
          <p:nvPr>
            <p:extLst/>
          </p:nvPr>
        </p:nvGraphicFramePr>
        <p:xfrm>
          <a:off x="2819636" y="4581128"/>
          <a:ext cx="6840760" cy="1749864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6786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62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1644">
                <a:tc>
                  <a:txBody>
                    <a:bodyPr/>
                    <a:lstStyle/>
                    <a:p>
                      <a:r>
                        <a:rPr lang="pt-BR" sz="1100" b="0" dirty="0" smtClean="0">
                          <a:latin typeface="+mn-lt"/>
                        </a:rPr>
                        <a:t>Localização</a:t>
                      </a:r>
                      <a:endParaRPr lang="pt-BR" sz="1100" b="0" dirty="0"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pt-BR" sz="1100" b="0" dirty="0" smtClean="0">
                          <a:latin typeface="+mn-lt"/>
                        </a:rPr>
                        <a:t>Contagem e Betim</a:t>
                      </a:r>
                      <a:endParaRPr lang="pt-BR" sz="1100" b="0" dirty="0"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Operação: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Desde 1978</a:t>
                      </a:r>
                      <a:endParaRPr lang="pt-BR" sz="1100" dirty="0">
                        <a:latin typeface="+mn-lt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Captação: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Superficial</a:t>
                      </a:r>
                      <a:r>
                        <a:rPr lang="pt-BR" sz="1100" baseline="0" dirty="0" smtClean="0">
                          <a:latin typeface="+mn-lt"/>
                        </a:rPr>
                        <a:t> – barragem e acumulação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Capacidade de produção: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1.400 L/s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Vazão média: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636 L/s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ETA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Flotação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859" y="1484580"/>
            <a:ext cx="4428231" cy="295253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CaixaDeTexto 8"/>
          <p:cNvSpPr txBox="1"/>
          <p:nvPr/>
        </p:nvSpPr>
        <p:spPr>
          <a:xfrm>
            <a:off x="1524000" y="6500813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i="1" dirty="0">
                <a:latin typeface="+mj-lt"/>
              </a:rPr>
              <a:t>Referência dos dados: jan/ago de 2018</a:t>
            </a:r>
          </a:p>
        </p:txBody>
      </p:sp>
    </p:spTree>
    <p:extLst>
      <p:ext uri="{BB962C8B-B14F-4D97-AF65-F5344CB8AC3E}">
        <p14:creationId xmlns:p14="http://schemas.microsoft.com/office/powerpoint/2010/main" val="150631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782855" y="222968"/>
            <a:ext cx="3548514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>
              <a:defRPr/>
            </a:pPr>
            <a:r>
              <a:rPr lang="pt-BR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SISTEMA CATARINA</a:t>
            </a: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2819636" y="4581128"/>
          <a:ext cx="6840760" cy="1749864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6786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62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1644">
                <a:tc>
                  <a:txBody>
                    <a:bodyPr/>
                    <a:lstStyle/>
                    <a:p>
                      <a:r>
                        <a:rPr lang="pt-BR" sz="1100" b="0" dirty="0" smtClean="0">
                          <a:latin typeface="+mn-lt"/>
                        </a:rPr>
                        <a:t>Localização</a:t>
                      </a:r>
                      <a:endParaRPr lang="pt-BR" sz="1100" b="0" dirty="0"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pt-BR" sz="1100" b="0" dirty="0" smtClean="0">
                          <a:latin typeface="+mn-lt"/>
                        </a:rPr>
                        <a:t>Brumadinho</a:t>
                      </a:r>
                      <a:endParaRPr lang="pt-BR" sz="1100" b="0" dirty="0"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Operação: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Desde</a:t>
                      </a:r>
                      <a:r>
                        <a:rPr lang="pt-BR" sz="1100" baseline="0" dirty="0" smtClean="0">
                          <a:latin typeface="+mn-lt"/>
                        </a:rPr>
                        <a:t> 1941</a:t>
                      </a:r>
                      <a:endParaRPr lang="pt-BR" sz="1100" dirty="0">
                        <a:latin typeface="+mn-lt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Captação: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Superficial</a:t>
                      </a:r>
                      <a:r>
                        <a:rPr lang="pt-BR" sz="1100" baseline="0" dirty="0" smtClean="0">
                          <a:latin typeface="+mn-lt"/>
                        </a:rPr>
                        <a:t> – b</a:t>
                      </a:r>
                      <a:r>
                        <a:rPr lang="pt-BR" sz="1100" dirty="0" smtClean="0">
                          <a:latin typeface="+mn-lt"/>
                        </a:rPr>
                        <a:t>arragem de nível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Capacidade de produção: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170 L/s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Vazão média: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69 L/s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ETA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err="1" smtClean="0">
                          <a:latin typeface="+mn-lt"/>
                        </a:rPr>
                        <a:t>Pré-filtração</a:t>
                      </a:r>
                      <a:r>
                        <a:rPr lang="pt-BR" sz="1100" dirty="0" smtClean="0">
                          <a:latin typeface="+mn-lt"/>
                        </a:rPr>
                        <a:t>,</a:t>
                      </a:r>
                      <a:r>
                        <a:rPr lang="pt-BR" sz="1100" baseline="0" dirty="0" smtClean="0">
                          <a:latin typeface="+mn-lt"/>
                        </a:rPr>
                        <a:t> desinfecção, </a:t>
                      </a:r>
                      <a:r>
                        <a:rPr lang="pt-BR" sz="1100" baseline="0" dirty="0" err="1" smtClean="0">
                          <a:latin typeface="+mn-lt"/>
                        </a:rPr>
                        <a:t>fluoretação</a:t>
                      </a:r>
                      <a:r>
                        <a:rPr lang="pt-BR" sz="1100" baseline="0" dirty="0" smtClean="0">
                          <a:latin typeface="+mn-lt"/>
                        </a:rPr>
                        <a:t> e estabilização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0" name="Picture 9" descr="Catarina o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5377" y="1365968"/>
            <a:ext cx="4536504" cy="30453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CaixaDeTexto 10"/>
          <p:cNvSpPr txBox="1"/>
          <p:nvPr/>
        </p:nvSpPr>
        <p:spPr>
          <a:xfrm>
            <a:off x="1524000" y="6500813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i="1" dirty="0">
                <a:latin typeface="+mj-lt"/>
              </a:rPr>
              <a:t>Referência dos dados: jan/ago de 2018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207" y="324196"/>
            <a:ext cx="6621975" cy="4172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59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090592" y="142436"/>
            <a:ext cx="7924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>
              <a:defRPr/>
            </a:pPr>
            <a:r>
              <a:rPr lang="pt-BR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SISTEMA IBIRITÉ</a:t>
            </a: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2819636" y="4581128"/>
          <a:ext cx="6840760" cy="1749864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6786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62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1644">
                <a:tc>
                  <a:txBody>
                    <a:bodyPr/>
                    <a:lstStyle/>
                    <a:p>
                      <a:r>
                        <a:rPr lang="pt-BR" sz="1100" b="0" dirty="0" smtClean="0">
                          <a:latin typeface="+mn-lt"/>
                        </a:rPr>
                        <a:t>Localização</a:t>
                      </a:r>
                      <a:endParaRPr lang="pt-BR" sz="1100" b="0" dirty="0"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pt-BR" sz="1100" b="0" dirty="0" smtClean="0">
                          <a:latin typeface="+mn-lt"/>
                        </a:rPr>
                        <a:t>Ibirité</a:t>
                      </a:r>
                      <a:endParaRPr lang="pt-BR" sz="1100" b="0" dirty="0"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Operação: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Desde a década</a:t>
                      </a:r>
                      <a:r>
                        <a:rPr lang="pt-BR" sz="1100" baseline="0" dirty="0" smtClean="0">
                          <a:latin typeface="+mn-lt"/>
                        </a:rPr>
                        <a:t> de 20</a:t>
                      </a:r>
                      <a:endParaRPr lang="pt-BR" sz="1100" dirty="0">
                        <a:latin typeface="+mn-lt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Captação: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Convencional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Capacidade de produção: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430 L/s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Vazão média: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247 L/s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ETA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Tratamento de ciclo completo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0" name="Picture 10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8248" y="1455257"/>
            <a:ext cx="4466712" cy="30243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CaixaDeTexto 10"/>
          <p:cNvSpPr txBox="1"/>
          <p:nvPr/>
        </p:nvSpPr>
        <p:spPr>
          <a:xfrm>
            <a:off x="1524000" y="6500813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i="1" dirty="0">
                <a:latin typeface="+mj-lt"/>
              </a:rPr>
              <a:t>Referência dos dados: jan/ago de 2018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207" y="521505"/>
            <a:ext cx="6378699" cy="4017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85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304025" y="212436"/>
            <a:ext cx="3543420" cy="1058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>
              <a:defRPr/>
            </a:pPr>
            <a:r>
              <a:rPr lang="pt-BR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SISTEMA BARREIRO</a:t>
            </a: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2819636" y="4581128"/>
          <a:ext cx="6840760" cy="1749864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6786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62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1644">
                <a:tc>
                  <a:txBody>
                    <a:bodyPr/>
                    <a:lstStyle/>
                    <a:p>
                      <a:r>
                        <a:rPr lang="pt-BR" sz="1100" b="0" dirty="0" smtClean="0">
                          <a:latin typeface="+mn-lt"/>
                        </a:rPr>
                        <a:t>Localização</a:t>
                      </a:r>
                      <a:endParaRPr lang="pt-BR" sz="1100" b="0" dirty="0"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pt-BR" sz="1100" b="0" dirty="0" smtClean="0">
                          <a:latin typeface="+mn-lt"/>
                        </a:rPr>
                        <a:t>Belo Horizonte</a:t>
                      </a:r>
                      <a:endParaRPr lang="pt-BR" sz="1100" b="0" dirty="0"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Operação: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Desde janeiro</a:t>
                      </a:r>
                      <a:r>
                        <a:rPr lang="pt-BR" sz="1100" baseline="0" dirty="0" smtClean="0">
                          <a:latin typeface="+mn-lt"/>
                        </a:rPr>
                        <a:t> de 2010</a:t>
                      </a:r>
                      <a:endParaRPr lang="pt-BR" sz="1100" dirty="0">
                        <a:latin typeface="+mn-lt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Captação: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Superficial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Capacidade de produção: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130 L/s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Vazão média: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123 L/s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1644"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ETA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00" dirty="0" smtClean="0">
                          <a:latin typeface="+mn-lt"/>
                        </a:rPr>
                        <a:t>Tratamento de ciclo completo</a:t>
                      </a:r>
                      <a:endParaRPr lang="pt-BR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0" name="Imagem 9" descr="ETABarrei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0" y="1397998"/>
            <a:ext cx="3478539" cy="30556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CaixaDeTexto 10"/>
          <p:cNvSpPr txBox="1"/>
          <p:nvPr/>
        </p:nvSpPr>
        <p:spPr>
          <a:xfrm>
            <a:off x="1524000" y="6500813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i="1" dirty="0">
                <a:latin typeface="+mj-lt"/>
              </a:rPr>
              <a:t>Referência dos dados: jan/ago de 2018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9581" y="222061"/>
            <a:ext cx="6682337" cy="4283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99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m 11"/>
          <p:cNvPicPr>
            <a:picLocks noChangeAspect="1"/>
          </p:cNvPicPr>
          <p:nvPr/>
        </p:nvPicPr>
        <p:blipFill rotWithShape="1">
          <a:blip r:embed="rId2" cstate="print"/>
          <a:srcRect l="29051"/>
          <a:stretch/>
        </p:blipFill>
        <p:spPr bwMode="auto">
          <a:xfrm>
            <a:off x="0" y="0"/>
            <a:ext cx="2016125" cy="6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tângulo 21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7" name="CaixaDeTexto 36"/>
          <p:cNvSpPr txBox="1"/>
          <p:nvPr/>
        </p:nvSpPr>
        <p:spPr>
          <a:xfrm>
            <a:off x="-156857" y="20822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SITUAÇÃO DO SIST. PARAOPEBA ANTES DA IMPLANTAÇÃO DA CAPTAÇÃO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16125" y="5810250"/>
            <a:ext cx="10144125" cy="301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Gráfico 8"/>
          <p:cNvGraphicFramePr>
            <a:graphicFrameLocks/>
          </p:cNvGraphicFramePr>
          <p:nvPr>
            <p:extLst/>
          </p:nvPr>
        </p:nvGraphicFramePr>
        <p:xfrm>
          <a:off x="2177935" y="663923"/>
          <a:ext cx="9144000" cy="5589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CaixaDeTexto 9"/>
          <p:cNvSpPr txBox="1"/>
          <p:nvPr/>
        </p:nvSpPr>
        <p:spPr>
          <a:xfrm>
            <a:off x="5376597" y="1392112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b="1" dirty="0" smtClean="0"/>
              <a:t>85,3</a:t>
            </a:r>
            <a:r>
              <a:rPr lang="pt-BR" sz="1200" b="1" dirty="0" smtClean="0"/>
              <a:t>%</a:t>
            </a:r>
            <a:endParaRPr lang="pt-BR" sz="1200" b="1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7752861" y="2683982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b="1" dirty="0" smtClean="0"/>
              <a:t>51,2</a:t>
            </a:r>
            <a:r>
              <a:rPr lang="pt-BR" sz="1200" b="1" dirty="0" smtClean="0"/>
              <a:t>%</a:t>
            </a:r>
            <a:endParaRPr lang="pt-BR" sz="1200" b="1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10057117" y="3332054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b="1" dirty="0" smtClean="0"/>
              <a:t>32,4</a:t>
            </a:r>
            <a:r>
              <a:rPr lang="pt-BR" sz="1200" b="1" dirty="0" smtClean="0"/>
              <a:t>%</a:t>
            </a:r>
            <a:endParaRPr lang="pt-BR" sz="1200" b="1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RETROSPECTO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80405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ângulo 17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4347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CaixaDeTexto 13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IMPORTÂNCIA DA CAPTAÇÃO A FIO D’ÁGUA NO RIO PARAOPEBA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17" name="Conector reto 16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to 19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m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4988"/>
            <a:ext cx="4375150" cy="583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2121845" y="592952"/>
            <a:ext cx="9836374" cy="92333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457200" indent="-4572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892175" lvl="1" indent="-434975" algn="just" fontAlgn="auto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altLang="pt-BR" sz="2000" b="1" dirty="0" smtClean="0">
                <a:latin typeface="+mn-lt"/>
              </a:rPr>
              <a:t>2015 – Início da operação da Captação complementar de </a:t>
            </a:r>
            <a:r>
              <a:rPr lang="pt-BR" altLang="pt-BR" sz="2000" b="1" dirty="0">
                <a:latin typeface="+mn-lt"/>
              </a:rPr>
              <a:t>água no Rio </a:t>
            </a:r>
            <a:r>
              <a:rPr lang="pt-BR" altLang="pt-BR" sz="2000" b="1" dirty="0" smtClean="0">
                <a:latin typeface="+mn-lt"/>
              </a:rPr>
              <a:t>Paraopeba</a:t>
            </a:r>
          </a:p>
          <a:p>
            <a:pPr marL="892175" lvl="1" indent="-434975" algn="just" fontAlgn="auto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pt-BR" altLang="pt-BR" sz="1600" dirty="0">
              <a:latin typeface="Arial" panose="020B0604020202020204" pitchFamily="34" charset="0"/>
            </a:endParaRPr>
          </a:p>
        </p:txBody>
      </p:sp>
      <p:sp>
        <p:nvSpPr>
          <p:cNvPr id="12" name="CaixaDeTexto 1"/>
          <p:cNvSpPr txBox="1">
            <a:spLocks noChangeArrowheads="1"/>
          </p:cNvSpPr>
          <p:nvPr/>
        </p:nvSpPr>
        <p:spPr bwMode="auto">
          <a:xfrm>
            <a:off x="2109788" y="5278646"/>
            <a:ext cx="9135890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pt-BR" altLang="pt-BR" sz="2100" b="1" i="1" dirty="0" smtClean="0">
                <a:solidFill>
                  <a:srgbClr val="FF0000"/>
                </a:solidFill>
                <a:latin typeface="Calibri" pitchFamily="34" charset="0"/>
              </a:rPr>
              <a:t>Custo:  </a:t>
            </a:r>
            <a:r>
              <a:rPr lang="pt-BR" altLang="pt-BR" sz="2100" b="1" i="1" dirty="0">
                <a:solidFill>
                  <a:srgbClr val="FF0000"/>
                </a:solidFill>
                <a:latin typeface="Calibri" pitchFamily="34" charset="0"/>
              </a:rPr>
              <a:t>R$ </a:t>
            </a:r>
            <a:r>
              <a:rPr lang="pt-BR" altLang="pt-BR" sz="2100" b="1" i="1" dirty="0" smtClean="0">
                <a:solidFill>
                  <a:srgbClr val="FF0000"/>
                </a:solidFill>
                <a:latin typeface="Calibri" pitchFamily="34" charset="0"/>
              </a:rPr>
              <a:t>128,4 milhões</a:t>
            </a:r>
          </a:p>
          <a:p>
            <a:pPr lvl="1">
              <a:lnSpc>
                <a:spcPct val="150000"/>
              </a:lnSpc>
            </a:pPr>
            <a:r>
              <a:rPr lang="pt-BR" sz="2100" b="1" i="1" dirty="0" smtClean="0">
                <a:solidFill>
                  <a:srgbClr val="FF0000"/>
                </a:solidFill>
                <a:latin typeface="Calibri" pitchFamily="34" charset="0"/>
              </a:rPr>
              <a:t>Obra executada em 7 meses, inaugurada em dezembro de 2015</a:t>
            </a:r>
            <a:endParaRPr lang="pt-BR" sz="2100" i="1" dirty="0">
              <a:solidFill>
                <a:srgbClr val="FF0000"/>
              </a:solidFill>
              <a:latin typeface="Calibri" pitchFamily="34" charset="0"/>
            </a:endParaRPr>
          </a:p>
        </p:txBody>
      </p:sp>
      <p:grpSp>
        <p:nvGrpSpPr>
          <p:cNvPr id="7" name="Agrupar 6"/>
          <p:cNvGrpSpPr/>
          <p:nvPr/>
        </p:nvGrpSpPr>
        <p:grpSpPr>
          <a:xfrm>
            <a:off x="591077" y="1068151"/>
            <a:ext cx="5868921" cy="3643282"/>
            <a:chOff x="616016" y="1051525"/>
            <a:chExt cx="5868921" cy="3643282"/>
          </a:xfrm>
        </p:grpSpPr>
        <p:pic>
          <p:nvPicPr>
            <p:cNvPr id="13" name="Imagem 1"/>
            <p:cNvPicPr>
              <a:picLocks noChangeAspect="1"/>
            </p:cNvPicPr>
            <p:nvPr/>
          </p:nvPicPr>
          <p:blipFill rotWithShape="1">
            <a:blip r:embed="rId4" cstate="print"/>
            <a:srcRect l="807" r="21419" b="20970"/>
            <a:stretch/>
          </p:blipFill>
          <p:spPr bwMode="auto">
            <a:xfrm>
              <a:off x="616016" y="1051525"/>
              <a:ext cx="5868921" cy="3643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5" name="Agrupar 4"/>
            <p:cNvGrpSpPr/>
            <p:nvPr/>
          </p:nvGrpSpPr>
          <p:grpSpPr>
            <a:xfrm>
              <a:off x="2915169" y="3599588"/>
              <a:ext cx="1209693" cy="230833"/>
              <a:chOff x="8806100" y="1251593"/>
              <a:chExt cx="1209693" cy="230833"/>
            </a:xfrm>
          </p:grpSpPr>
          <p:sp>
            <p:nvSpPr>
              <p:cNvPr id="4" name="Retângulo 3"/>
              <p:cNvSpPr/>
              <p:nvPr/>
            </p:nvSpPr>
            <p:spPr>
              <a:xfrm>
                <a:off x="8806100" y="1251593"/>
                <a:ext cx="1064738" cy="230833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16" name="CaixaDeTexto 15"/>
              <p:cNvSpPr txBox="1"/>
              <p:nvPr/>
            </p:nvSpPr>
            <p:spPr>
              <a:xfrm>
                <a:off x="8806100" y="1251593"/>
                <a:ext cx="1209693" cy="230832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r>
                  <a:rPr lang="pt-BR" sz="9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DN1500 - 5,6km</a:t>
                </a:r>
                <a:endParaRPr lang="pt-BR" sz="900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4792" y="2031186"/>
            <a:ext cx="6032269" cy="3860652"/>
          </a:xfrm>
          <a:prstGeom prst="rect">
            <a:avLst/>
          </a:prstGeom>
        </p:spPr>
      </p:pic>
      <p:sp>
        <p:nvSpPr>
          <p:cNvPr id="19" name="CaixaDeTexto 18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RETROSPECTO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7669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m 11"/>
          <p:cNvPicPr>
            <a:picLocks noChangeAspect="1"/>
          </p:cNvPicPr>
          <p:nvPr/>
        </p:nvPicPr>
        <p:blipFill rotWithShape="1">
          <a:blip r:embed="rId2" cstate="print"/>
          <a:srcRect l="29051"/>
          <a:stretch/>
        </p:blipFill>
        <p:spPr bwMode="auto">
          <a:xfrm>
            <a:off x="0" y="0"/>
            <a:ext cx="2016125" cy="6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tângulo 21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7" name="CaixaDeTexto 36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IMPORTÂNCIA DA CAPTAÇÃO A FIO D’ÁGUA NO RIO PARAOPEBA</a:t>
            </a:r>
          </a:p>
        </p:txBody>
      </p:sp>
      <p:sp>
        <p:nvSpPr>
          <p:cNvPr id="2" name="Rectangle 1"/>
          <p:cNvSpPr/>
          <p:nvPr/>
        </p:nvSpPr>
        <p:spPr>
          <a:xfrm>
            <a:off x="1830631" y="5905062"/>
            <a:ext cx="10144125" cy="301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0631" y="980902"/>
            <a:ext cx="9405876" cy="5358779"/>
          </a:xfrm>
          <a:prstGeom prst="rect">
            <a:avLst/>
          </a:prstGeom>
          <a:ln>
            <a:noFill/>
          </a:ln>
        </p:spPr>
      </p:pic>
      <p:cxnSp>
        <p:nvCxnSpPr>
          <p:cNvPr id="11" name="Conector reto 10"/>
          <p:cNvCxnSpPr/>
          <p:nvPr/>
        </p:nvCxnSpPr>
        <p:spPr>
          <a:xfrm flipV="1">
            <a:off x="2326180" y="1631976"/>
            <a:ext cx="3252536" cy="1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to 11"/>
          <p:cNvCxnSpPr/>
          <p:nvPr/>
        </p:nvCxnSpPr>
        <p:spPr>
          <a:xfrm flipV="1">
            <a:off x="5771753" y="1623207"/>
            <a:ext cx="4636658" cy="7635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ixaDeTexto 14"/>
          <p:cNvSpPr txBox="1"/>
          <p:nvPr/>
        </p:nvSpPr>
        <p:spPr>
          <a:xfrm>
            <a:off x="2442557" y="1365384"/>
            <a:ext cx="1845157" cy="211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" b="1" dirty="0" smtClean="0"/>
              <a:t>sem captação no Rio Paraopeba</a:t>
            </a:r>
            <a:endParaRPr lang="pt-BR" sz="800" b="1" dirty="0"/>
          </a:p>
        </p:txBody>
      </p:sp>
      <p:sp>
        <p:nvSpPr>
          <p:cNvPr id="16" name="CaixaDeTexto 15"/>
          <p:cNvSpPr txBox="1"/>
          <p:nvPr/>
        </p:nvSpPr>
        <p:spPr>
          <a:xfrm>
            <a:off x="8684563" y="1365384"/>
            <a:ext cx="2220416" cy="211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" b="1" dirty="0"/>
              <a:t>c</a:t>
            </a:r>
            <a:r>
              <a:rPr lang="pt-BR" sz="800" b="1" dirty="0" smtClean="0"/>
              <a:t>om captação no Rio Paraopeba</a:t>
            </a:r>
            <a:endParaRPr lang="pt-BR" sz="800" b="1" dirty="0"/>
          </a:p>
        </p:txBody>
      </p:sp>
      <p:sp>
        <p:nvSpPr>
          <p:cNvPr id="17" name="CaixaDeTexto 16"/>
          <p:cNvSpPr txBox="1"/>
          <p:nvPr/>
        </p:nvSpPr>
        <p:spPr>
          <a:xfrm>
            <a:off x="10588896" y="1233969"/>
            <a:ext cx="1385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 b="1" dirty="0" smtClean="0"/>
              <a:t>Perda da captação</a:t>
            </a:r>
          </a:p>
          <a:p>
            <a:r>
              <a:rPr lang="pt-BR" sz="900" b="1" dirty="0" smtClean="0"/>
              <a:t>no Rio Paraopeba</a:t>
            </a:r>
            <a:endParaRPr lang="pt-BR" sz="900" b="1" dirty="0"/>
          </a:p>
        </p:txBody>
      </p:sp>
      <p:cxnSp>
        <p:nvCxnSpPr>
          <p:cNvPr id="25" name="Conector reto 24"/>
          <p:cNvCxnSpPr/>
          <p:nvPr/>
        </p:nvCxnSpPr>
        <p:spPr>
          <a:xfrm flipV="1">
            <a:off x="10559884" y="1620324"/>
            <a:ext cx="648070" cy="152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aixaDeTexto 17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–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CAPTÃÇÃO IMPRESCINDÍVEL N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O RIO PARAOPEBA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0655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m 11"/>
          <p:cNvPicPr>
            <a:picLocks noChangeAspect="1"/>
          </p:cNvPicPr>
          <p:nvPr/>
        </p:nvPicPr>
        <p:blipFill rotWithShape="1">
          <a:blip r:embed="rId2" cstate="print"/>
          <a:srcRect l="29051"/>
          <a:stretch/>
        </p:blipFill>
        <p:spPr bwMode="auto">
          <a:xfrm>
            <a:off x="0" y="0"/>
            <a:ext cx="2016125" cy="6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tângulo 21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7" name="CaixaDeTexto 36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ÍNDICE PLUVIOMÉTRICO DA RMBH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16125" y="5810250"/>
            <a:ext cx="10144125" cy="301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aixaDeTexto 13"/>
          <p:cNvSpPr txBox="1"/>
          <p:nvPr/>
        </p:nvSpPr>
        <p:spPr>
          <a:xfrm>
            <a:off x="2016125" y="5758302"/>
            <a:ext cx="3875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Até abril: 2019 - 436,3 mm</a:t>
            </a:r>
          </a:p>
          <a:p>
            <a:r>
              <a:rPr lang="pt-BR" sz="1200" dirty="0" smtClean="0"/>
              <a:t>               2018 – 784,5 mm</a:t>
            </a:r>
            <a:endParaRPr lang="pt-BR" sz="1200" dirty="0"/>
          </a:p>
        </p:txBody>
      </p:sp>
      <p:pic>
        <p:nvPicPr>
          <p:cNvPr id="15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upo 4"/>
          <p:cNvGrpSpPr>
            <a:grpSpLocks/>
          </p:cNvGrpSpPr>
          <p:nvPr/>
        </p:nvGrpSpPr>
        <p:grpSpPr bwMode="auto">
          <a:xfrm>
            <a:off x="656948" y="657226"/>
            <a:ext cx="11390590" cy="5352957"/>
            <a:chOff x="-1139675" y="-1596272"/>
            <a:chExt cx="7870926" cy="6080377"/>
          </a:xfrm>
        </p:grpSpPr>
        <p:graphicFrame>
          <p:nvGraphicFramePr>
            <p:cNvPr id="12" name="Gráfico 11"/>
            <p:cNvGraphicFramePr>
              <a:graphicFrameLocks/>
            </p:cNvGraphicFramePr>
            <p:nvPr/>
          </p:nvGraphicFramePr>
          <p:xfrm>
            <a:off x="-1139675" y="-1596272"/>
            <a:ext cx="7870926" cy="572284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6" name="CaixaDeTexto 6"/>
            <p:cNvSpPr txBox="1"/>
            <p:nvPr/>
          </p:nvSpPr>
          <p:spPr>
            <a:xfrm>
              <a:off x="4794044" y="4208066"/>
              <a:ext cx="1842666" cy="276039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t-BR" sz="1000" b="1">
                  <a:solidFill>
                    <a:srgbClr val="FF0000"/>
                  </a:solidFill>
                </a:rPr>
                <a:t>Atualizado às 12h00min do dia 02/05/2019</a:t>
              </a:r>
            </a:p>
          </p:txBody>
        </p:sp>
      </p:grpSp>
      <p:sp>
        <p:nvSpPr>
          <p:cNvPr id="13" name="CaixaDeTexto 12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– ESTIAGEM RECORRENTE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080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m 11"/>
          <p:cNvPicPr>
            <a:picLocks noChangeAspect="1"/>
          </p:cNvPicPr>
          <p:nvPr/>
        </p:nvPicPr>
        <p:blipFill rotWithShape="1">
          <a:blip r:embed="rId2" cstate="print"/>
          <a:srcRect l="29051"/>
          <a:stretch/>
        </p:blipFill>
        <p:spPr bwMode="auto">
          <a:xfrm>
            <a:off x="0" y="0"/>
            <a:ext cx="2016125" cy="6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tângulo 21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7" name="CaixaDeTexto 36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ÍNDICE PLUVIOMÉTRICO DA RMBH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16125" y="5810250"/>
            <a:ext cx="10144125" cy="301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6009163"/>
              </p:ext>
            </p:extLst>
          </p:nvPr>
        </p:nvGraphicFramePr>
        <p:xfrm>
          <a:off x="402595" y="1660994"/>
          <a:ext cx="11313866" cy="35731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39521">
                  <a:extLst>
                    <a:ext uri="{9D8B030D-6E8A-4147-A177-3AD203B41FA5}">
                      <a16:colId xmlns:a16="http://schemas.microsoft.com/office/drawing/2014/main" val="3914738982"/>
                    </a:ext>
                  </a:extLst>
                </a:gridCol>
                <a:gridCol w="705353">
                  <a:extLst>
                    <a:ext uri="{9D8B030D-6E8A-4147-A177-3AD203B41FA5}">
                      <a16:colId xmlns:a16="http://schemas.microsoft.com/office/drawing/2014/main" val="1096681269"/>
                    </a:ext>
                  </a:extLst>
                </a:gridCol>
                <a:gridCol w="705353">
                  <a:extLst>
                    <a:ext uri="{9D8B030D-6E8A-4147-A177-3AD203B41FA5}">
                      <a16:colId xmlns:a16="http://schemas.microsoft.com/office/drawing/2014/main" val="866948481"/>
                    </a:ext>
                  </a:extLst>
                </a:gridCol>
                <a:gridCol w="705353">
                  <a:extLst>
                    <a:ext uri="{9D8B030D-6E8A-4147-A177-3AD203B41FA5}">
                      <a16:colId xmlns:a16="http://schemas.microsoft.com/office/drawing/2014/main" val="1334807419"/>
                    </a:ext>
                  </a:extLst>
                </a:gridCol>
                <a:gridCol w="705353">
                  <a:extLst>
                    <a:ext uri="{9D8B030D-6E8A-4147-A177-3AD203B41FA5}">
                      <a16:colId xmlns:a16="http://schemas.microsoft.com/office/drawing/2014/main" val="3120034841"/>
                    </a:ext>
                  </a:extLst>
                </a:gridCol>
                <a:gridCol w="705353">
                  <a:extLst>
                    <a:ext uri="{9D8B030D-6E8A-4147-A177-3AD203B41FA5}">
                      <a16:colId xmlns:a16="http://schemas.microsoft.com/office/drawing/2014/main" val="2969247958"/>
                    </a:ext>
                  </a:extLst>
                </a:gridCol>
                <a:gridCol w="705353">
                  <a:extLst>
                    <a:ext uri="{9D8B030D-6E8A-4147-A177-3AD203B41FA5}">
                      <a16:colId xmlns:a16="http://schemas.microsoft.com/office/drawing/2014/main" val="1076994016"/>
                    </a:ext>
                  </a:extLst>
                </a:gridCol>
                <a:gridCol w="705353">
                  <a:extLst>
                    <a:ext uri="{9D8B030D-6E8A-4147-A177-3AD203B41FA5}">
                      <a16:colId xmlns:a16="http://schemas.microsoft.com/office/drawing/2014/main" val="1843779932"/>
                    </a:ext>
                  </a:extLst>
                </a:gridCol>
                <a:gridCol w="705353">
                  <a:extLst>
                    <a:ext uri="{9D8B030D-6E8A-4147-A177-3AD203B41FA5}">
                      <a16:colId xmlns:a16="http://schemas.microsoft.com/office/drawing/2014/main" val="344445115"/>
                    </a:ext>
                  </a:extLst>
                </a:gridCol>
                <a:gridCol w="705353">
                  <a:extLst>
                    <a:ext uri="{9D8B030D-6E8A-4147-A177-3AD203B41FA5}">
                      <a16:colId xmlns:a16="http://schemas.microsoft.com/office/drawing/2014/main" val="1787582876"/>
                    </a:ext>
                  </a:extLst>
                </a:gridCol>
                <a:gridCol w="705353">
                  <a:extLst>
                    <a:ext uri="{9D8B030D-6E8A-4147-A177-3AD203B41FA5}">
                      <a16:colId xmlns:a16="http://schemas.microsoft.com/office/drawing/2014/main" val="2681353794"/>
                    </a:ext>
                  </a:extLst>
                </a:gridCol>
                <a:gridCol w="705353">
                  <a:extLst>
                    <a:ext uri="{9D8B030D-6E8A-4147-A177-3AD203B41FA5}">
                      <a16:colId xmlns:a16="http://schemas.microsoft.com/office/drawing/2014/main" val="471199954"/>
                    </a:ext>
                  </a:extLst>
                </a:gridCol>
                <a:gridCol w="705353">
                  <a:extLst>
                    <a:ext uri="{9D8B030D-6E8A-4147-A177-3AD203B41FA5}">
                      <a16:colId xmlns:a16="http://schemas.microsoft.com/office/drawing/2014/main" val="797660921"/>
                    </a:ext>
                  </a:extLst>
                </a:gridCol>
                <a:gridCol w="705353">
                  <a:extLst>
                    <a:ext uri="{9D8B030D-6E8A-4147-A177-3AD203B41FA5}">
                      <a16:colId xmlns:a16="http://schemas.microsoft.com/office/drawing/2014/main" val="1145275525"/>
                    </a:ext>
                  </a:extLst>
                </a:gridCol>
                <a:gridCol w="225714">
                  <a:extLst>
                    <a:ext uri="{9D8B030D-6E8A-4147-A177-3AD203B41FA5}">
                      <a16:colId xmlns:a16="http://schemas.microsoft.com/office/drawing/2014/main" val="882319353"/>
                    </a:ext>
                  </a:extLst>
                </a:gridCol>
                <a:gridCol w="639521">
                  <a:extLst>
                    <a:ext uri="{9D8B030D-6E8A-4147-A177-3AD203B41FA5}">
                      <a16:colId xmlns:a16="http://schemas.microsoft.com/office/drawing/2014/main" val="2807718903"/>
                    </a:ext>
                  </a:extLst>
                </a:gridCol>
                <a:gridCol w="639521">
                  <a:extLst>
                    <a:ext uri="{9D8B030D-6E8A-4147-A177-3AD203B41FA5}">
                      <a16:colId xmlns:a16="http://schemas.microsoft.com/office/drawing/2014/main" val="3705999627"/>
                    </a:ext>
                  </a:extLst>
                </a:gridCol>
              </a:tblGrid>
              <a:tr h="26146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MÊS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13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2014</a:t>
                      </a:r>
                      <a:endParaRPr lang="pt-BR" sz="13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13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2015</a:t>
                      </a:r>
                      <a:endParaRPr lang="pt-BR" sz="13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13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2016</a:t>
                      </a:r>
                      <a:endParaRPr lang="pt-BR" sz="13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1300" b="1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</a:rPr>
                        <a:t>2017</a:t>
                      </a:r>
                      <a:endParaRPr lang="pt-BR" sz="13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13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2018</a:t>
                      </a:r>
                      <a:endParaRPr lang="pt-BR" sz="13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13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2019</a:t>
                      </a:r>
                      <a:endParaRPr lang="pt-BR" sz="13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2018/2019</a:t>
                      </a:r>
                      <a:br>
                        <a:rPr lang="pt-BR" sz="1000" u="none" strike="noStrike" dirty="0">
                          <a:effectLst/>
                        </a:rPr>
                      </a:br>
                      <a:r>
                        <a:rPr lang="pt-BR" sz="1000" u="none" strike="noStrike" dirty="0">
                          <a:effectLst/>
                        </a:rPr>
                        <a:t>(%)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MÊS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MÉDIA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47393920"/>
                  </a:ext>
                </a:extLst>
              </a:tr>
              <a:tr h="234905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VALOR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ACUM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VALOR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ACUM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VALOR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ACUM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VALOR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ACUM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VALOR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ACUM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VALOR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ACUM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1540691"/>
                  </a:ext>
                </a:extLst>
              </a:tr>
              <a:tr h="23490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Jan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103,9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103,9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103,8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103,8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322,7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322,7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107,0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107,0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166,5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166,5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88,6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88,6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-46,8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Jan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292,0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58564830"/>
                  </a:ext>
                </a:extLst>
              </a:tr>
              <a:tr h="23490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fev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22,9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126,8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263,8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367,6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175,7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498,4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142,6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249,6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213,1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379,6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223,0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311,6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4,6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fev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183,2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42296650"/>
                  </a:ext>
                </a:extLst>
              </a:tr>
              <a:tr h="23490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mar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73,7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200,5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238,2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605,8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121,3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619,7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105,6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355,2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391,5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771,1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136,0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447,6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-65,3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mar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180,8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06863630"/>
                  </a:ext>
                </a:extLst>
              </a:tr>
              <a:tr h="23490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abr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235,8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436,3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78,7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684,5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0,6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620,3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51,6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406,8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13,4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300" b="1" u="none" strike="noStrike" dirty="0">
                          <a:effectLst/>
                        </a:rPr>
                        <a:t>784,5</a:t>
                      </a:r>
                      <a:endParaRPr lang="pt-BR" sz="13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84,5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300" b="1" u="none" strike="noStrike" dirty="0">
                          <a:effectLst/>
                        </a:rPr>
                        <a:t>532,1</a:t>
                      </a:r>
                      <a:endParaRPr lang="pt-BR" sz="13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530,6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abr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71,1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48706000"/>
                  </a:ext>
                </a:extLst>
              </a:tr>
              <a:tr h="23490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mai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18,5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454,8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96,7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781,2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0,0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620,3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20,8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427,6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19,0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803,5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10,4</a:t>
                      </a:r>
                      <a:endParaRPr lang="pt-BR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542,5</a:t>
                      </a:r>
                      <a:endParaRPr lang="pt-BR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-45,3</a:t>
                      </a:r>
                      <a:endParaRPr lang="pt-BR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mai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29,2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24371938"/>
                  </a:ext>
                </a:extLst>
              </a:tr>
              <a:tr h="23490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jun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13,1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467,9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5,0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786,2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74,3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694,6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19,8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447,4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0,0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803,5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 </a:t>
                      </a:r>
                      <a:endParaRPr lang="pt-BR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542,5</a:t>
                      </a:r>
                      <a:endParaRPr lang="pt-BR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 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jun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11,9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39819877"/>
                  </a:ext>
                </a:extLst>
              </a:tr>
              <a:tr h="23490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jul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48,1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516,0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12,4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798,6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0,0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694,6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0,5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447,9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3,1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806,6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 </a:t>
                      </a:r>
                      <a:endParaRPr lang="pt-BR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542,5</a:t>
                      </a:r>
                      <a:endParaRPr lang="pt-BR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 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jul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11,7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10019239"/>
                  </a:ext>
                </a:extLst>
              </a:tr>
              <a:tr h="23490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ago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3,3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519,3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0,0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798,6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0,4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695,0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0,0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447,9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39,7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846,3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 </a:t>
                      </a:r>
                      <a:endParaRPr lang="pt-BR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542,5</a:t>
                      </a:r>
                      <a:endParaRPr lang="pt-BR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 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ago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12,9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57120514"/>
                  </a:ext>
                </a:extLst>
              </a:tr>
              <a:tr h="23490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set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1,8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521,1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40,7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839,3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65,4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760,4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46,6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494,5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44,4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890,7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 </a:t>
                      </a:r>
                      <a:endParaRPr lang="pt-BR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542,5</a:t>
                      </a:r>
                      <a:endParaRPr lang="pt-BR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 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set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46,9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66706257"/>
                  </a:ext>
                </a:extLst>
              </a:tr>
              <a:tr h="23490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out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69,4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590,5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67,5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906,8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67,9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828,3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148,2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642,7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187,1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1.077,8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 </a:t>
                      </a:r>
                      <a:endParaRPr lang="pt-BR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542,5</a:t>
                      </a:r>
                      <a:endParaRPr lang="pt-BR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 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out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123,6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34203556"/>
                  </a:ext>
                </a:extLst>
              </a:tr>
              <a:tr h="23490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nov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215,5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806,0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183,9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1.090,7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244,8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1.073,1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187,4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830,1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254,7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1.332,5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 </a:t>
                      </a:r>
                      <a:endParaRPr lang="pt-BR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542,5</a:t>
                      </a:r>
                      <a:endParaRPr lang="pt-BR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 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nov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241,1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37934512"/>
                  </a:ext>
                </a:extLst>
              </a:tr>
              <a:tr h="23490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dez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138,1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944,1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130,3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1.221,0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240,6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1.313,7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330,0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1.160,1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336,8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1.669,3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 </a:t>
                      </a:r>
                      <a:endParaRPr lang="pt-BR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542,5</a:t>
                      </a:r>
                      <a:endParaRPr lang="pt-BR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 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dez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325,9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9744171"/>
                  </a:ext>
                </a:extLst>
              </a:tr>
              <a:tr h="257919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Total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944,1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 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1.221,0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 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1.313,7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>
                          <a:effectLst/>
                        </a:rPr>
                        <a:t> 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1.160,1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>
                          <a:effectLst/>
                        </a:rPr>
                        <a:t> 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1.669,3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>
                          <a:effectLst/>
                        </a:rPr>
                        <a:t> 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0" u="none" strike="noStrike" dirty="0">
                          <a:solidFill>
                            <a:srgbClr val="FF0000"/>
                          </a:solidFill>
                          <a:effectLst/>
                        </a:rPr>
                        <a:t>542,5</a:t>
                      </a:r>
                      <a:endParaRPr lang="pt-BR" sz="12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 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1.530,3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16747737"/>
                  </a:ext>
                </a:extLst>
              </a:tr>
            </a:tbl>
          </a:graphicData>
        </a:graphic>
      </p:graphicFrame>
      <p:sp>
        <p:nvSpPr>
          <p:cNvPr id="11" name="CaixaDeTexto 10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– ESTIAGEM RECORRENTE EM 2019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95023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m 11"/>
          <p:cNvPicPr>
            <a:picLocks noChangeAspect="1"/>
          </p:cNvPicPr>
          <p:nvPr/>
        </p:nvPicPr>
        <p:blipFill rotWithShape="1">
          <a:blip r:embed="rId2" cstate="print"/>
          <a:srcRect l="29051"/>
          <a:stretch/>
        </p:blipFill>
        <p:spPr bwMode="auto">
          <a:xfrm>
            <a:off x="0" y="0"/>
            <a:ext cx="2016125" cy="6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tângulo 21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7" name="CaixaDeTexto 36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DEPENDÊNCIA DAS CHUVAS NAS REPRESAS DO SISTEMA PARAOPEBA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16125" y="5810250"/>
            <a:ext cx="10144125" cy="301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aixaDeTexto 13"/>
          <p:cNvSpPr txBox="1"/>
          <p:nvPr/>
        </p:nvSpPr>
        <p:spPr>
          <a:xfrm>
            <a:off x="2370127" y="5611091"/>
            <a:ext cx="74804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Situação dos últimos 30 dias</a:t>
            </a:r>
            <a:r>
              <a:rPr lang="pt-BR" sz="1200" dirty="0" smtClean="0">
                <a:solidFill>
                  <a:srgbClr val="FF0000"/>
                </a:solidFill>
              </a:rPr>
              <a:t>, </a:t>
            </a:r>
            <a:r>
              <a:rPr lang="pt-BR" sz="1200" b="1" dirty="0" smtClean="0">
                <a:solidFill>
                  <a:srgbClr val="FF0000"/>
                </a:solidFill>
              </a:rPr>
              <a:t>confirmando esvaziamento </a:t>
            </a:r>
            <a:r>
              <a:rPr lang="pt-BR" sz="1200" dirty="0" smtClean="0"/>
              <a:t>dos reservatórios </a:t>
            </a:r>
            <a:endParaRPr lang="pt-BR" sz="1200" dirty="0"/>
          </a:p>
        </p:txBody>
      </p:sp>
      <p:pic>
        <p:nvPicPr>
          <p:cNvPr id="15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" name="Gráfico 12"/>
          <p:cNvGraphicFramePr>
            <a:graphicFrameLocks/>
          </p:cNvGraphicFramePr>
          <p:nvPr/>
        </p:nvGraphicFramePr>
        <p:xfrm>
          <a:off x="1100831" y="1170510"/>
          <a:ext cx="10546671" cy="4058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CaixaDeTexto 10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– PERDA DE VOLUME DAS REPRESAS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6273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Imagem 3"/>
          <p:cNvPicPr>
            <a:picLocks noChangeAspect="1"/>
          </p:cNvPicPr>
          <p:nvPr/>
        </p:nvPicPr>
        <p:blipFill>
          <a:blip r:embed="rId3" cstate="print"/>
          <a:srcRect r="13756" b="15158"/>
          <a:stretch>
            <a:fillRect/>
          </a:stretch>
        </p:blipFill>
        <p:spPr bwMode="auto">
          <a:xfrm>
            <a:off x="-36513" y="0"/>
            <a:ext cx="12228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9805" y="0"/>
            <a:ext cx="4208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aixaDeTexto 8"/>
          <p:cNvSpPr txBox="1"/>
          <p:nvPr/>
        </p:nvSpPr>
        <p:spPr>
          <a:xfrm>
            <a:off x="4332288" y="1646238"/>
            <a:ext cx="6629400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BALANÇO HÍDRICO</a:t>
            </a:r>
            <a:endParaRPr lang="pt-BR" sz="36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408488" y="3398354"/>
            <a:ext cx="6477000" cy="243143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RMBH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Região Metropolitana de Belo </a:t>
            </a:r>
            <a:r>
              <a:rPr lang="pt-B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Horizonte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Maio de 2019</a:t>
            </a:r>
            <a:endParaRPr lang="pt-BR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13320" name="Imagem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99467" y="6333435"/>
            <a:ext cx="890401" cy="447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86902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m 11"/>
          <p:cNvPicPr>
            <a:picLocks noChangeAspect="1"/>
          </p:cNvPicPr>
          <p:nvPr/>
        </p:nvPicPr>
        <p:blipFill rotWithShape="1">
          <a:blip r:embed="rId2" cstate="print"/>
          <a:srcRect l="29051"/>
          <a:stretch/>
        </p:blipFill>
        <p:spPr bwMode="auto">
          <a:xfrm>
            <a:off x="0" y="0"/>
            <a:ext cx="2016125" cy="6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tângulo 21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7" name="CaixaDeTexto 36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SITUAÇÃO DOS RESERVATÓRIOS DO SISTEMA PARAOPEBA 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16125" y="5810250"/>
            <a:ext cx="10144125" cy="301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Gráfico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4112462"/>
              </p:ext>
            </p:extLst>
          </p:nvPr>
        </p:nvGraphicFramePr>
        <p:xfrm>
          <a:off x="2186247" y="1004092"/>
          <a:ext cx="8695783" cy="50143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CaixaDeTexto 11"/>
          <p:cNvSpPr txBox="1"/>
          <p:nvPr/>
        </p:nvSpPr>
        <p:spPr>
          <a:xfrm>
            <a:off x="4915680" y="2133164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b="1" dirty="0" smtClean="0"/>
              <a:t>57</a:t>
            </a:r>
            <a:r>
              <a:rPr lang="pt-BR" sz="1200" b="1" dirty="0" smtClean="0"/>
              <a:t>%</a:t>
            </a:r>
            <a:endParaRPr lang="pt-BR" sz="1200" b="1" dirty="0"/>
          </a:p>
        </p:txBody>
      </p:sp>
      <p:sp>
        <p:nvSpPr>
          <p:cNvPr id="16" name="CaixaDeTexto 15"/>
          <p:cNvSpPr txBox="1"/>
          <p:nvPr/>
        </p:nvSpPr>
        <p:spPr>
          <a:xfrm>
            <a:off x="7790790" y="1994664"/>
            <a:ext cx="6480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b="1" dirty="0" smtClean="0"/>
              <a:t>77%</a:t>
            </a:r>
            <a:endParaRPr lang="pt-BR" sz="1200" b="1" dirty="0"/>
          </a:p>
        </p:txBody>
      </p:sp>
      <p:sp>
        <p:nvSpPr>
          <p:cNvPr id="17" name="CaixaDeTexto 16"/>
          <p:cNvSpPr txBox="1"/>
          <p:nvPr/>
        </p:nvSpPr>
        <p:spPr>
          <a:xfrm>
            <a:off x="10093425" y="1994664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b="1" dirty="0" smtClean="0"/>
              <a:t>74</a:t>
            </a:r>
            <a:r>
              <a:rPr lang="pt-BR" sz="1200" b="1" dirty="0" smtClean="0"/>
              <a:t>%</a:t>
            </a:r>
            <a:endParaRPr lang="pt-BR" sz="1200" b="1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– BALANÇO HÍDRICO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1037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m 11"/>
          <p:cNvPicPr>
            <a:picLocks noChangeAspect="1"/>
          </p:cNvPicPr>
          <p:nvPr/>
        </p:nvPicPr>
        <p:blipFill>
          <a:blip r:embed="rId2" cstate="print"/>
          <a:srcRect l="21277"/>
          <a:stretch>
            <a:fillRect/>
          </a:stretch>
        </p:blipFill>
        <p:spPr bwMode="auto">
          <a:xfrm>
            <a:off x="0" y="0"/>
            <a:ext cx="281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tângulo 21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7" name="CaixaDeTexto 36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PROJEÇÕES DE REDUÇÃO DOS VOLUMES DE ÁGUA NOS RESERVATÓRIOS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pic>
        <p:nvPicPr>
          <p:cNvPr id="26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2819400" y="2513587"/>
            <a:ext cx="7884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Utilizadas as </a:t>
            </a:r>
            <a:r>
              <a:rPr lang="pt-BR" dirty="0"/>
              <a:t>vazões médias mensais afluentes, a evaporação, as vazões aduzidas, a </a:t>
            </a:r>
            <a:r>
              <a:rPr lang="pt-BR" dirty="0" smtClean="0"/>
              <a:t>precipitação sobre o </a:t>
            </a:r>
            <a:r>
              <a:rPr lang="pt-BR" dirty="0"/>
              <a:t>espelho d’água e o fluxo residual à jusante da </a:t>
            </a:r>
            <a:r>
              <a:rPr lang="pt-BR" dirty="0" smtClean="0"/>
              <a:t>barragem. Período contínuo considerado </a:t>
            </a:r>
            <a:r>
              <a:rPr lang="pt-BR" dirty="0"/>
              <a:t>entre 2000 e </a:t>
            </a:r>
            <a:r>
              <a:rPr lang="pt-BR" dirty="0" smtClean="0"/>
              <a:t>2018.</a:t>
            </a:r>
            <a:endParaRPr lang="pt-BR" dirty="0"/>
          </a:p>
        </p:txBody>
      </p:sp>
      <p:sp>
        <p:nvSpPr>
          <p:cNvPr id="9" name="CaixaDeTexto 8"/>
          <p:cNvSpPr txBox="1"/>
          <p:nvPr/>
        </p:nvSpPr>
        <p:spPr>
          <a:xfrm>
            <a:off x="2574255" y="1244768"/>
            <a:ext cx="77768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u="sng" dirty="0"/>
              <a:t>Simulação por Balanço Hídrico</a:t>
            </a:r>
          </a:p>
          <a:p>
            <a:endParaRPr lang="pt-BR" sz="2000" dirty="0"/>
          </a:p>
        </p:txBody>
      </p:sp>
      <p:sp>
        <p:nvSpPr>
          <p:cNvPr id="10" name="CaixaDeTexto 9"/>
          <p:cNvSpPr txBox="1"/>
          <p:nvPr/>
        </p:nvSpPr>
        <p:spPr>
          <a:xfrm>
            <a:off x="2819400" y="3936623"/>
            <a:ext cx="7884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/>
              <a:t>* Somente para barragem do Sistema Rio Manso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–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PROJEÇÕES DOS VOLUMES DE RESERVAÇÃO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2960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m 11"/>
          <p:cNvPicPr>
            <a:picLocks noChangeAspect="1"/>
          </p:cNvPicPr>
          <p:nvPr/>
        </p:nvPicPr>
        <p:blipFill>
          <a:blip r:embed="rId2" cstate="print"/>
          <a:srcRect l="21277"/>
          <a:stretch>
            <a:fillRect/>
          </a:stretch>
        </p:blipFill>
        <p:spPr bwMode="auto">
          <a:xfrm>
            <a:off x="0" y="0"/>
            <a:ext cx="281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tângulo 21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7" name="CaixaDeTexto 36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CONCEITO: VAZÕES SALDO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pic>
        <p:nvPicPr>
          <p:cNvPr id="26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788" y="684044"/>
            <a:ext cx="6795293" cy="55137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CaixaDeTexto 10"/>
          <p:cNvSpPr txBox="1"/>
          <p:nvPr/>
        </p:nvSpPr>
        <p:spPr>
          <a:xfrm>
            <a:off x="6046786" y="342900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/>
              <a:t>Q </a:t>
            </a:r>
            <a:r>
              <a:rPr lang="pt-BR" sz="2000" baseline="-25000" dirty="0" smtClean="0"/>
              <a:t>SALDO</a:t>
            </a:r>
            <a:r>
              <a:rPr lang="pt-BR" sz="2000" dirty="0" smtClean="0"/>
              <a:t> = Q </a:t>
            </a:r>
            <a:r>
              <a:rPr lang="pt-BR" sz="2000" baseline="-25000" dirty="0" smtClean="0"/>
              <a:t>CAPTADA</a:t>
            </a:r>
            <a:r>
              <a:rPr lang="pt-BR" sz="2000" dirty="0" smtClean="0"/>
              <a:t> + (</a:t>
            </a:r>
            <a:r>
              <a:rPr lang="pt-BR" sz="2000" dirty="0" err="1" smtClean="0"/>
              <a:t>V</a:t>
            </a:r>
            <a:r>
              <a:rPr lang="pt-BR" sz="2000" baseline="-25000" dirty="0" err="1" smtClean="0"/>
              <a:t>f</a:t>
            </a:r>
            <a:r>
              <a:rPr lang="pt-BR" sz="2000" dirty="0" smtClean="0"/>
              <a:t> – V</a:t>
            </a:r>
            <a:r>
              <a:rPr lang="pt-BR" sz="2000" baseline="-25000" dirty="0" smtClean="0"/>
              <a:t>i</a:t>
            </a:r>
            <a:r>
              <a:rPr lang="pt-BR" sz="2000" dirty="0" smtClean="0"/>
              <a:t>)</a:t>
            </a:r>
            <a:endParaRPr lang="pt-BR" sz="2000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–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PROJEÇÕES DOS VOLUMES DE RESERVAÇÃO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38269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m 11"/>
          <p:cNvPicPr>
            <a:picLocks noChangeAspect="1"/>
          </p:cNvPicPr>
          <p:nvPr/>
        </p:nvPicPr>
        <p:blipFill>
          <a:blip r:embed="rId2" cstate="print"/>
          <a:srcRect l="21277"/>
          <a:stretch>
            <a:fillRect/>
          </a:stretch>
        </p:blipFill>
        <p:spPr bwMode="auto">
          <a:xfrm>
            <a:off x="0" y="0"/>
            <a:ext cx="281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tângulo 21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7" name="CaixaDeTexto 36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PROJEÇÕES DE REDUÇÃO DOS VOLUMES DE ÁGUA NOS RESERVATÓRIOS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pic>
        <p:nvPicPr>
          <p:cNvPr id="26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ixaDeTexto 20"/>
          <p:cNvSpPr txBox="1"/>
          <p:nvPr/>
        </p:nvSpPr>
        <p:spPr>
          <a:xfrm>
            <a:off x="2843459" y="6132840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/>
              <a:t>* Simulação baseada no histórico da Vazão Saldo (2013-2019)</a:t>
            </a:r>
          </a:p>
          <a:p>
            <a:endParaRPr lang="pt-BR" sz="1400" dirty="0"/>
          </a:p>
        </p:txBody>
      </p:sp>
      <p:graphicFrame>
        <p:nvGraphicFramePr>
          <p:cNvPr id="25" name="Gráfico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9869991"/>
              </p:ext>
            </p:extLst>
          </p:nvPr>
        </p:nvGraphicFramePr>
        <p:xfrm>
          <a:off x="2639548" y="656779"/>
          <a:ext cx="8640959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Retângulo 1"/>
          <p:cNvSpPr/>
          <p:nvPr/>
        </p:nvSpPr>
        <p:spPr>
          <a:xfrm rot="16200000">
            <a:off x="3929791" y="5122826"/>
            <a:ext cx="702436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t-BR" sz="900" dirty="0" smtClean="0">
                <a:solidFill>
                  <a:srgbClr val="FF0000"/>
                </a:solidFill>
              </a:rPr>
              <a:t>Maio/2019</a:t>
            </a:r>
            <a:endParaRPr lang="pt-BR" sz="900" dirty="0">
              <a:solidFill>
                <a:srgbClr val="FF0000"/>
              </a:solidFill>
            </a:endParaRPr>
          </a:p>
        </p:txBody>
      </p:sp>
      <p:sp>
        <p:nvSpPr>
          <p:cNvPr id="11" name="Retângulo 10"/>
          <p:cNvSpPr/>
          <p:nvPr/>
        </p:nvSpPr>
        <p:spPr>
          <a:xfrm rot="16200000">
            <a:off x="6745114" y="5161326"/>
            <a:ext cx="763351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t-BR" sz="900" dirty="0" smtClean="0">
                <a:solidFill>
                  <a:srgbClr val="FF0000"/>
                </a:solidFill>
              </a:rPr>
              <a:t>Março/2020</a:t>
            </a:r>
            <a:endParaRPr lang="pt-BR" sz="900" dirty="0">
              <a:solidFill>
                <a:srgbClr val="FF0000"/>
              </a:solidFill>
            </a:endParaRPr>
          </a:p>
        </p:txBody>
      </p:sp>
      <p:sp>
        <p:nvSpPr>
          <p:cNvPr id="12" name="Retângulo 11"/>
          <p:cNvSpPr/>
          <p:nvPr/>
        </p:nvSpPr>
        <p:spPr>
          <a:xfrm rot="16200000">
            <a:off x="8533750" y="5122827"/>
            <a:ext cx="609462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t-BR" sz="900" dirty="0" smtClean="0">
                <a:solidFill>
                  <a:srgbClr val="FF0000"/>
                </a:solidFill>
              </a:rPr>
              <a:t>Set/2020</a:t>
            </a:r>
            <a:endParaRPr lang="pt-BR" sz="900" dirty="0">
              <a:solidFill>
                <a:srgbClr val="FF0000"/>
              </a:solidFill>
            </a:endParaRPr>
          </a:p>
        </p:txBody>
      </p:sp>
      <p:sp>
        <p:nvSpPr>
          <p:cNvPr id="13" name="Retângulo 12"/>
          <p:cNvSpPr/>
          <p:nvPr/>
        </p:nvSpPr>
        <p:spPr>
          <a:xfrm rot="16200000">
            <a:off x="10429986" y="5170951"/>
            <a:ext cx="763351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t-BR" sz="900" dirty="0" smtClean="0">
                <a:solidFill>
                  <a:srgbClr val="FF0000"/>
                </a:solidFill>
              </a:rPr>
              <a:t>Março/2021</a:t>
            </a:r>
            <a:endParaRPr lang="pt-BR" sz="900" dirty="0">
              <a:solidFill>
                <a:srgbClr val="FF0000"/>
              </a:solidFill>
            </a:endParaRPr>
          </a:p>
        </p:txBody>
      </p:sp>
      <p:sp>
        <p:nvSpPr>
          <p:cNvPr id="14" name="Retângulo 13"/>
          <p:cNvSpPr/>
          <p:nvPr/>
        </p:nvSpPr>
        <p:spPr>
          <a:xfrm rot="16200000">
            <a:off x="8493815" y="5075299"/>
            <a:ext cx="609462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t-BR" sz="900" dirty="0" smtClean="0">
                <a:solidFill>
                  <a:srgbClr val="FF0000"/>
                </a:solidFill>
              </a:rPr>
              <a:t>Set/2020</a:t>
            </a:r>
            <a:endParaRPr lang="pt-BR" sz="900" dirty="0">
              <a:solidFill>
                <a:srgbClr val="FF0000"/>
              </a:solidFill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–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PROJEÇÕES DOS VOLUMES DE RESERVAÇÃO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5707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m 11"/>
          <p:cNvPicPr>
            <a:picLocks noChangeAspect="1"/>
          </p:cNvPicPr>
          <p:nvPr/>
        </p:nvPicPr>
        <p:blipFill>
          <a:blip r:embed="rId2" cstate="print"/>
          <a:srcRect l="21277"/>
          <a:stretch>
            <a:fillRect/>
          </a:stretch>
        </p:blipFill>
        <p:spPr bwMode="auto">
          <a:xfrm>
            <a:off x="0" y="0"/>
            <a:ext cx="281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tângulo 21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7" name="CaixaDeTexto 36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PROJEÇÕES DE REDUÇÃO DOS VOLUMES DE ÁGUA NOS RESERVATÓRIOS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pic>
        <p:nvPicPr>
          <p:cNvPr id="26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4896" y="994159"/>
            <a:ext cx="8579494" cy="5400291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3980693" y="6243249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/>
              <a:t>Simulação </a:t>
            </a:r>
            <a:r>
              <a:rPr lang="pt-BR" sz="1400" dirty="0"/>
              <a:t>considerando a precipitação equivalente a média histórica</a:t>
            </a:r>
          </a:p>
          <a:p>
            <a:endParaRPr lang="pt-BR" sz="14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0224" y="622140"/>
            <a:ext cx="1895475" cy="352425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–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PROJEÇÕES DOS VOLUMES DE RESERVAÇÃO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0313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Imagem 3"/>
          <p:cNvPicPr>
            <a:picLocks noChangeAspect="1"/>
          </p:cNvPicPr>
          <p:nvPr/>
        </p:nvPicPr>
        <p:blipFill>
          <a:blip r:embed="rId3" cstate="print"/>
          <a:srcRect r="13756" b="15158"/>
          <a:stretch>
            <a:fillRect/>
          </a:stretch>
        </p:blipFill>
        <p:spPr bwMode="auto">
          <a:xfrm>
            <a:off x="-36513" y="0"/>
            <a:ext cx="12228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9805" y="0"/>
            <a:ext cx="4208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aixaDeTexto 8"/>
          <p:cNvSpPr txBox="1"/>
          <p:nvPr/>
        </p:nvSpPr>
        <p:spPr>
          <a:xfrm>
            <a:off x="4332288" y="1646238"/>
            <a:ext cx="6629400" cy="175432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AÇÕES IMEDIATAS PARA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SEGURANÇA DO ABASTECIMENTO DE ÁGUA</a:t>
            </a:r>
            <a:endParaRPr lang="pt-BR" sz="36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408488" y="3398354"/>
            <a:ext cx="6477000" cy="243143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RMBH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Região Metropolitana de Belo </a:t>
            </a:r>
            <a:r>
              <a:rPr lang="pt-B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Horizonte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Maio de 2019</a:t>
            </a:r>
            <a:endParaRPr lang="pt-BR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13320" name="Imagem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99467" y="6333435"/>
            <a:ext cx="890401" cy="447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79618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ângulo 17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4347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CaixaDeTexto 13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SITUAÇÃO DE RISCO EXIGE PROVIDÊNCIAS IMEDIATAS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17" name="Conector reto 16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to 19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Elipse 18"/>
          <p:cNvSpPr/>
          <p:nvPr/>
        </p:nvSpPr>
        <p:spPr bwMode="auto">
          <a:xfrm>
            <a:off x="4641908" y="3994151"/>
            <a:ext cx="1439863" cy="1368425"/>
          </a:xfrm>
          <a:prstGeom prst="ellipse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26" name="CaixaDeTexto 24"/>
          <p:cNvSpPr txBox="1">
            <a:spLocks noChangeArrowheads="1"/>
          </p:cNvSpPr>
          <p:nvPr/>
        </p:nvSpPr>
        <p:spPr bwMode="auto">
          <a:xfrm>
            <a:off x="320418" y="802829"/>
            <a:ext cx="11522706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2600" b="1" dirty="0" smtClean="0"/>
              <a:t>As duas bacias que abastecem a RMBH exigem medidas emergenciais:</a:t>
            </a:r>
            <a:endParaRPr lang="pt-BR" altLang="pt-BR" sz="2600" b="1" dirty="0"/>
          </a:p>
        </p:txBody>
      </p:sp>
      <p:sp>
        <p:nvSpPr>
          <p:cNvPr id="2" name="Retângulo 1"/>
          <p:cNvSpPr/>
          <p:nvPr/>
        </p:nvSpPr>
        <p:spPr>
          <a:xfrm>
            <a:off x="1442517" y="1751172"/>
            <a:ext cx="1040060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b="1" dirty="0" smtClean="0"/>
              <a:t>Sem contar com a captação a fio d’água do Rio Paraopeba, complementar para</a:t>
            </a:r>
            <a:r>
              <a:rPr lang="pt-BR" altLang="pt-BR" dirty="0" smtClean="0"/>
              <a:t> a ETA do Rio Manso, haverá racionamento de água a partir de setembro de 2020. Para evitar:</a:t>
            </a:r>
          </a:p>
          <a:p>
            <a:endParaRPr lang="pt-BR" altLang="pt-BR" b="1" dirty="0"/>
          </a:p>
          <a:p>
            <a:r>
              <a:rPr lang="pt-BR" altLang="pt-BR" b="1" dirty="0" smtClean="0"/>
              <a:t>A COPASA propõe novas captações nesta bacia e ainda a regularização de vazão de um afluente a montante, o ainda protegido Macaúbas.</a:t>
            </a:r>
          </a:p>
        </p:txBody>
      </p:sp>
      <p:sp>
        <p:nvSpPr>
          <p:cNvPr id="21" name="Retângulo 20"/>
          <p:cNvSpPr/>
          <p:nvPr/>
        </p:nvSpPr>
        <p:spPr>
          <a:xfrm>
            <a:off x="1442517" y="4218244"/>
            <a:ext cx="103496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pt-BR" altLang="pt-BR" b="1" dirty="0" smtClean="0"/>
              <a:t>Há necessidade de aumentar a capacidade de captação na Bacia do Paraopeba com incremento também da capacidade de transferência de água desta para a distribuição nas zonas abastecidas exclusivamente pelo Rio das Velhas, e</a:t>
            </a:r>
          </a:p>
          <a:p>
            <a:pPr marL="342900" indent="-342900">
              <a:buAutoNum type="arabicPeriod"/>
            </a:pPr>
            <a:r>
              <a:rPr lang="pt-BR" altLang="pt-BR" b="1" dirty="0" smtClean="0"/>
              <a:t>Nova captação no Ribeirão da Prata para Zonas sem possibilidade técnica de abastecimento por transferências desde a Bacia do Paraopeba.</a:t>
            </a:r>
          </a:p>
          <a:p>
            <a:pPr marL="342900" indent="-342900">
              <a:buAutoNum type="arabicPeriod"/>
            </a:pPr>
            <a:r>
              <a:rPr lang="pt-BR" altLang="pt-BR" b="1" dirty="0" smtClean="0"/>
              <a:t>Desassoreamento da represa da Usina de Rio de Pedras.</a:t>
            </a:r>
          </a:p>
        </p:txBody>
      </p:sp>
      <p:sp>
        <p:nvSpPr>
          <p:cNvPr id="3" name="Retângulo 2"/>
          <p:cNvSpPr/>
          <p:nvPr/>
        </p:nvSpPr>
        <p:spPr>
          <a:xfrm>
            <a:off x="959052" y="1173678"/>
            <a:ext cx="966931" cy="6924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altLang="pt-BR" sz="3900" b="1" dirty="0">
                <a:solidFill>
                  <a:srgbClr val="C00000"/>
                </a:solidFill>
              </a:rPr>
              <a:t>SBP</a:t>
            </a:r>
            <a:endParaRPr lang="pt-BR" sz="3900" dirty="0">
              <a:solidFill>
                <a:srgbClr val="C00000"/>
              </a:solidFill>
            </a:endParaRPr>
          </a:p>
        </p:txBody>
      </p:sp>
      <p:sp>
        <p:nvSpPr>
          <p:cNvPr id="22" name="Retângulo 21"/>
          <p:cNvSpPr/>
          <p:nvPr/>
        </p:nvSpPr>
        <p:spPr>
          <a:xfrm>
            <a:off x="959052" y="3152511"/>
            <a:ext cx="991297" cy="6924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altLang="pt-BR" sz="3900" b="1" dirty="0" smtClean="0">
                <a:solidFill>
                  <a:srgbClr val="002060"/>
                </a:solidFill>
              </a:rPr>
              <a:t>SRV</a:t>
            </a:r>
            <a:endParaRPr lang="pt-BR" sz="3900" dirty="0">
              <a:solidFill>
                <a:srgbClr val="002060"/>
              </a:solidFill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1697911" y="3794937"/>
            <a:ext cx="103496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b="1" dirty="0" smtClean="0"/>
              <a:t>Caso haja interrupção prolongada da captação do Rio das Velhas:</a:t>
            </a:r>
            <a:endParaRPr lang="pt-BR" altLang="pt-BR" dirty="0" smtClean="0"/>
          </a:p>
        </p:txBody>
      </p:sp>
      <p:sp>
        <p:nvSpPr>
          <p:cNvPr id="23" name="CaixaDeTexto 22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3476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m 14" descr="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18" y="595313"/>
            <a:ext cx="7632700" cy="572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Forma livre 14"/>
          <p:cNvSpPr/>
          <p:nvPr/>
        </p:nvSpPr>
        <p:spPr>
          <a:xfrm>
            <a:off x="4713197" y="1963738"/>
            <a:ext cx="1093787" cy="406400"/>
          </a:xfrm>
          <a:custGeom>
            <a:avLst/>
            <a:gdLst>
              <a:gd name="connsiteX0" fmla="*/ 0 w 1350499"/>
              <a:gd name="connsiteY0" fmla="*/ 0 h 511126"/>
              <a:gd name="connsiteX1" fmla="*/ 182880 w 1350499"/>
              <a:gd name="connsiteY1" fmla="*/ 0 h 511126"/>
              <a:gd name="connsiteX2" fmla="*/ 300111 w 1350499"/>
              <a:gd name="connsiteY2" fmla="*/ 18756 h 511126"/>
              <a:gd name="connsiteX3" fmla="*/ 450166 w 1350499"/>
              <a:gd name="connsiteY3" fmla="*/ 42203 h 511126"/>
              <a:gd name="connsiteX4" fmla="*/ 656492 w 1350499"/>
              <a:gd name="connsiteY4" fmla="*/ 84406 h 511126"/>
              <a:gd name="connsiteX5" fmla="*/ 820616 w 1350499"/>
              <a:gd name="connsiteY5" fmla="*/ 131298 h 511126"/>
              <a:gd name="connsiteX6" fmla="*/ 1022252 w 1350499"/>
              <a:gd name="connsiteY6" fmla="*/ 201636 h 511126"/>
              <a:gd name="connsiteX7" fmla="*/ 1158240 w 1350499"/>
              <a:gd name="connsiteY7" fmla="*/ 281353 h 511126"/>
              <a:gd name="connsiteX8" fmla="*/ 1266092 w 1350499"/>
              <a:gd name="connsiteY8" fmla="*/ 370449 h 511126"/>
              <a:gd name="connsiteX9" fmla="*/ 1322363 w 1350499"/>
              <a:gd name="connsiteY9" fmla="*/ 459544 h 511126"/>
              <a:gd name="connsiteX10" fmla="*/ 1350499 w 1350499"/>
              <a:gd name="connsiteY10" fmla="*/ 511126 h 511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350499" h="511126">
                <a:moveTo>
                  <a:pt x="0" y="0"/>
                </a:moveTo>
                <a:lnTo>
                  <a:pt x="182880" y="0"/>
                </a:lnTo>
                <a:lnTo>
                  <a:pt x="300111" y="18756"/>
                </a:lnTo>
                <a:lnTo>
                  <a:pt x="450166" y="42203"/>
                </a:lnTo>
                <a:lnTo>
                  <a:pt x="656492" y="84406"/>
                </a:lnTo>
                <a:lnTo>
                  <a:pt x="820616" y="131298"/>
                </a:lnTo>
                <a:lnTo>
                  <a:pt x="1022252" y="201636"/>
                </a:lnTo>
                <a:lnTo>
                  <a:pt x="1158240" y="281353"/>
                </a:lnTo>
                <a:lnTo>
                  <a:pt x="1266092" y="370449"/>
                </a:lnTo>
                <a:lnTo>
                  <a:pt x="1322363" y="459544"/>
                </a:lnTo>
                <a:lnTo>
                  <a:pt x="1350499" y="511126"/>
                </a:lnTo>
              </a:path>
            </a:pathLst>
          </a:custGeom>
          <a:ln w="76200">
            <a:solidFill>
              <a:srgbClr val="121C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pt-BR"/>
          </a:p>
        </p:txBody>
      </p:sp>
      <p:sp>
        <p:nvSpPr>
          <p:cNvPr id="35" name="Elipse 34"/>
          <p:cNvSpPr/>
          <p:nvPr/>
        </p:nvSpPr>
        <p:spPr bwMode="auto">
          <a:xfrm>
            <a:off x="2336709" y="4016376"/>
            <a:ext cx="1439863" cy="1368425"/>
          </a:xfrm>
          <a:prstGeom prst="ellipse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36" name="Arco 35"/>
          <p:cNvSpPr/>
          <p:nvPr/>
        </p:nvSpPr>
        <p:spPr>
          <a:xfrm>
            <a:off x="3776572" y="2581276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14343" name="Agrupar 14342"/>
          <p:cNvGrpSpPr/>
          <p:nvPr/>
        </p:nvGrpSpPr>
        <p:grpSpPr>
          <a:xfrm>
            <a:off x="2723949" y="4565920"/>
            <a:ext cx="2948901" cy="968616"/>
            <a:chOff x="2723949" y="4565920"/>
            <a:chExt cx="2948901" cy="968616"/>
          </a:xfrm>
        </p:grpSpPr>
        <p:sp>
          <p:nvSpPr>
            <p:cNvPr id="31" name="CaixaDeTexto 30"/>
            <p:cNvSpPr txBox="1"/>
            <p:nvPr/>
          </p:nvSpPr>
          <p:spPr>
            <a:xfrm>
              <a:off x="3541817" y="5226759"/>
              <a:ext cx="2131033" cy="307777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lang="pt-BR" sz="1400" b="1" dirty="0" smtClean="0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Nova Captação </a:t>
              </a:r>
              <a:r>
                <a:rPr lang="pt-BR" sz="1400" b="1" dirty="0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Paraopeba</a:t>
              </a:r>
            </a:p>
          </p:txBody>
        </p:sp>
        <p:pic>
          <p:nvPicPr>
            <p:cNvPr id="39" name="Imagem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6136" y="5257159"/>
              <a:ext cx="414337" cy="242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40" name="Conector reto 39"/>
            <p:cNvCxnSpPr/>
            <p:nvPr/>
          </p:nvCxnSpPr>
          <p:spPr>
            <a:xfrm flipH="1" flipV="1">
              <a:off x="2723949" y="4565920"/>
              <a:ext cx="466140" cy="705276"/>
            </a:xfrm>
            <a:prstGeom prst="line">
              <a:avLst/>
            </a:prstGeom>
            <a:ln w="762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CaixaDeTexto 49"/>
          <p:cNvSpPr txBox="1"/>
          <p:nvPr/>
        </p:nvSpPr>
        <p:spPr>
          <a:xfrm>
            <a:off x="6677751" y="4869767"/>
            <a:ext cx="1192506" cy="30777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defPPr>
              <a:defRPr lang="pt-BR"/>
            </a:defPPr>
            <a:lvl1pPr eaLnBrk="0" hangingPunct="0">
              <a:defRPr sz="1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defRPr>
            </a:lvl1pPr>
          </a:lstStyle>
          <a:p>
            <a:r>
              <a:rPr lang="pt-BR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Rio de Pedras</a:t>
            </a:r>
            <a:endParaRPr lang="pt-BR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7" name="Forma Livre 46"/>
          <p:cNvSpPr/>
          <p:nvPr/>
        </p:nvSpPr>
        <p:spPr>
          <a:xfrm>
            <a:off x="7545933" y="4593717"/>
            <a:ext cx="196290" cy="346215"/>
          </a:xfrm>
          <a:custGeom>
            <a:avLst/>
            <a:gdLst>
              <a:gd name="connsiteX0" fmla="*/ 0 w 288758"/>
              <a:gd name="connsiteY0" fmla="*/ 404261 h 559705"/>
              <a:gd name="connsiteX1" fmla="*/ 0 w 288758"/>
              <a:gd name="connsiteY1" fmla="*/ 404261 h 559705"/>
              <a:gd name="connsiteX2" fmla="*/ 9625 w 288758"/>
              <a:gd name="connsiteY2" fmla="*/ 163629 h 559705"/>
              <a:gd name="connsiteX3" fmla="*/ 48126 w 288758"/>
              <a:gd name="connsiteY3" fmla="*/ 105878 h 559705"/>
              <a:gd name="connsiteX4" fmla="*/ 67376 w 288758"/>
              <a:gd name="connsiteY4" fmla="*/ 38501 h 559705"/>
              <a:gd name="connsiteX5" fmla="*/ 96252 w 288758"/>
              <a:gd name="connsiteY5" fmla="*/ 19250 h 559705"/>
              <a:gd name="connsiteX6" fmla="*/ 163629 w 288758"/>
              <a:gd name="connsiteY6" fmla="*/ 0 h 559705"/>
              <a:gd name="connsiteX7" fmla="*/ 259882 w 288758"/>
              <a:gd name="connsiteY7" fmla="*/ 48126 h 559705"/>
              <a:gd name="connsiteX8" fmla="*/ 269507 w 288758"/>
              <a:gd name="connsiteY8" fmla="*/ 86627 h 559705"/>
              <a:gd name="connsiteX9" fmla="*/ 288758 w 288758"/>
              <a:gd name="connsiteY9" fmla="*/ 144379 h 559705"/>
              <a:gd name="connsiteX10" fmla="*/ 279132 w 288758"/>
              <a:gd name="connsiteY10" fmla="*/ 298383 h 559705"/>
              <a:gd name="connsiteX11" fmla="*/ 240631 w 288758"/>
              <a:gd name="connsiteY11" fmla="*/ 394636 h 559705"/>
              <a:gd name="connsiteX12" fmla="*/ 231006 w 288758"/>
              <a:gd name="connsiteY12" fmla="*/ 423511 h 559705"/>
              <a:gd name="connsiteX13" fmla="*/ 182880 w 288758"/>
              <a:gd name="connsiteY13" fmla="*/ 481263 h 559705"/>
              <a:gd name="connsiteX14" fmla="*/ 173254 w 288758"/>
              <a:gd name="connsiteY14" fmla="*/ 510139 h 559705"/>
              <a:gd name="connsiteX15" fmla="*/ 115503 w 288758"/>
              <a:gd name="connsiteY15" fmla="*/ 539015 h 559705"/>
              <a:gd name="connsiteX16" fmla="*/ 86627 w 288758"/>
              <a:gd name="connsiteY16" fmla="*/ 558265 h 559705"/>
              <a:gd name="connsiteX17" fmla="*/ 19250 w 288758"/>
              <a:gd name="connsiteY17" fmla="*/ 548640 h 559705"/>
              <a:gd name="connsiteX18" fmla="*/ 9625 w 288758"/>
              <a:gd name="connsiteY18" fmla="*/ 423511 h 559705"/>
              <a:gd name="connsiteX19" fmla="*/ 0 w 288758"/>
              <a:gd name="connsiteY19" fmla="*/ 404261 h 559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88758" h="559705">
                <a:moveTo>
                  <a:pt x="0" y="404261"/>
                </a:moveTo>
                <a:lnTo>
                  <a:pt x="0" y="404261"/>
                </a:lnTo>
                <a:cubicBezTo>
                  <a:pt x="3208" y="324050"/>
                  <a:pt x="-3157" y="242880"/>
                  <a:pt x="9625" y="163629"/>
                </a:cubicBezTo>
                <a:cubicBezTo>
                  <a:pt x="13309" y="140788"/>
                  <a:pt x="48126" y="105878"/>
                  <a:pt x="48126" y="105878"/>
                </a:cubicBezTo>
                <a:cubicBezTo>
                  <a:pt x="48755" y="103363"/>
                  <a:pt x="62355" y="44777"/>
                  <a:pt x="67376" y="38501"/>
                </a:cubicBezTo>
                <a:cubicBezTo>
                  <a:pt x="74603" y="29468"/>
                  <a:pt x="85905" y="24423"/>
                  <a:pt x="96252" y="19250"/>
                </a:cubicBezTo>
                <a:cubicBezTo>
                  <a:pt x="110059" y="12346"/>
                  <a:pt x="151295" y="3083"/>
                  <a:pt x="163629" y="0"/>
                </a:cubicBezTo>
                <a:cubicBezTo>
                  <a:pt x="215742" y="8685"/>
                  <a:pt x="229475" y="-526"/>
                  <a:pt x="259882" y="48126"/>
                </a:cubicBezTo>
                <a:cubicBezTo>
                  <a:pt x="266893" y="59344"/>
                  <a:pt x="265706" y="73956"/>
                  <a:pt x="269507" y="86627"/>
                </a:cubicBezTo>
                <a:cubicBezTo>
                  <a:pt x="275338" y="106063"/>
                  <a:pt x="288758" y="144379"/>
                  <a:pt x="288758" y="144379"/>
                </a:cubicBezTo>
                <a:cubicBezTo>
                  <a:pt x="285549" y="195714"/>
                  <a:pt x="286082" y="247420"/>
                  <a:pt x="279132" y="298383"/>
                </a:cubicBezTo>
                <a:cubicBezTo>
                  <a:pt x="273289" y="341231"/>
                  <a:pt x="256268" y="358149"/>
                  <a:pt x="240631" y="394636"/>
                </a:cubicBezTo>
                <a:cubicBezTo>
                  <a:pt x="236634" y="403961"/>
                  <a:pt x="236634" y="415069"/>
                  <a:pt x="231006" y="423511"/>
                </a:cubicBezTo>
                <a:cubicBezTo>
                  <a:pt x="188429" y="487377"/>
                  <a:pt x="214373" y="418277"/>
                  <a:pt x="182880" y="481263"/>
                </a:cubicBezTo>
                <a:cubicBezTo>
                  <a:pt x="178343" y="490338"/>
                  <a:pt x="179592" y="502216"/>
                  <a:pt x="173254" y="510139"/>
                </a:cubicBezTo>
                <a:cubicBezTo>
                  <a:pt x="154866" y="533124"/>
                  <a:pt x="138751" y="527391"/>
                  <a:pt x="115503" y="539015"/>
                </a:cubicBezTo>
                <a:cubicBezTo>
                  <a:pt x="105156" y="544188"/>
                  <a:pt x="96252" y="551848"/>
                  <a:pt x="86627" y="558265"/>
                </a:cubicBezTo>
                <a:cubicBezTo>
                  <a:pt x="64168" y="555057"/>
                  <a:pt x="30506" y="568338"/>
                  <a:pt x="19250" y="548640"/>
                </a:cubicBezTo>
                <a:cubicBezTo>
                  <a:pt x="-1505" y="512319"/>
                  <a:pt x="15541" y="464923"/>
                  <a:pt x="9625" y="423511"/>
                </a:cubicBezTo>
                <a:cubicBezTo>
                  <a:pt x="8983" y="419019"/>
                  <a:pt x="1604" y="407469"/>
                  <a:pt x="0" y="404261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8" name="Forma Livre 47"/>
          <p:cNvSpPr/>
          <p:nvPr/>
        </p:nvSpPr>
        <p:spPr>
          <a:xfrm flipH="1">
            <a:off x="6842389" y="3489326"/>
            <a:ext cx="805319" cy="1159051"/>
          </a:xfrm>
          <a:custGeom>
            <a:avLst/>
            <a:gdLst>
              <a:gd name="connsiteX0" fmla="*/ 0 w 706885"/>
              <a:gd name="connsiteY0" fmla="*/ 665701 h 665701"/>
              <a:gd name="connsiteX1" fmla="*/ 115504 w 706885"/>
              <a:gd name="connsiteY1" fmla="*/ 194064 h 665701"/>
              <a:gd name="connsiteX2" fmla="*/ 298384 w 706885"/>
              <a:gd name="connsiteY2" fmla="*/ 40059 h 665701"/>
              <a:gd name="connsiteX3" fmla="*/ 673769 w 706885"/>
              <a:gd name="connsiteY3" fmla="*/ 1558 h 665701"/>
              <a:gd name="connsiteX4" fmla="*/ 664144 w 706885"/>
              <a:gd name="connsiteY4" fmla="*/ 11184 h 665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6885" h="665701">
                <a:moveTo>
                  <a:pt x="0" y="665701"/>
                </a:moveTo>
                <a:cubicBezTo>
                  <a:pt x="32886" y="482019"/>
                  <a:pt x="65773" y="298337"/>
                  <a:pt x="115504" y="194064"/>
                </a:cubicBezTo>
                <a:cubicBezTo>
                  <a:pt x="165235" y="89791"/>
                  <a:pt x="205340" y="72143"/>
                  <a:pt x="298384" y="40059"/>
                </a:cubicBezTo>
                <a:cubicBezTo>
                  <a:pt x="391428" y="7975"/>
                  <a:pt x="612809" y="6371"/>
                  <a:pt x="673769" y="1558"/>
                </a:cubicBezTo>
                <a:cubicBezTo>
                  <a:pt x="734729" y="-3255"/>
                  <a:pt x="699436" y="3964"/>
                  <a:pt x="664144" y="11184"/>
                </a:cubicBezTo>
              </a:path>
            </a:pathLst>
          </a:cu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14346" name="Agrupar 14345"/>
          <p:cNvGrpSpPr/>
          <p:nvPr/>
        </p:nvGrpSpPr>
        <p:grpSpPr>
          <a:xfrm>
            <a:off x="6707378" y="2549381"/>
            <a:ext cx="1162879" cy="839187"/>
            <a:chOff x="6707378" y="2549381"/>
            <a:chExt cx="1162879" cy="839187"/>
          </a:xfrm>
        </p:grpSpPr>
        <p:sp>
          <p:nvSpPr>
            <p:cNvPr id="51" name="CaixaDeTexto 50"/>
            <p:cNvSpPr txBox="1"/>
            <p:nvPr/>
          </p:nvSpPr>
          <p:spPr>
            <a:xfrm>
              <a:off x="7003673" y="2549381"/>
              <a:ext cx="866584" cy="307777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>
              <a:defPPr>
                <a:defRPr lang="pt-BR"/>
              </a:defPPr>
              <a:lvl1pPr eaLnBrk="0" hangingPunct="0">
                <a:defRPr sz="1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defRPr>
              </a:lvl1pPr>
            </a:lstStyle>
            <a:p>
              <a:r>
                <a:rPr lang="pt-BR" dirty="0" err="1" smtClean="0">
                  <a:solidFill>
                    <a:schemeClr val="accent4">
                      <a:lumMod val="20000"/>
                      <a:lumOff val="80000"/>
                    </a:schemeClr>
                  </a:solidFill>
                </a:rPr>
                <a:t>Rib.Prata</a:t>
              </a:r>
              <a:endParaRPr lang="pt-BR" dirty="0">
                <a:solidFill>
                  <a:schemeClr val="accent4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49" name="Forma Livre 48"/>
            <p:cNvSpPr/>
            <p:nvPr/>
          </p:nvSpPr>
          <p:spPr>
            <a:xfrm rot="10800000" flipH="1" flipV="1">
              <a:off x="6707378" y="2865407"/>
              <a:ext cx="445624" cy="523161"/>
            </a:xfrm>
            <a:custGeom>
              <a:avLst/>
              <a:gdLst>
                <a:gd name="connsiteX0" fmla="*/ 0 w 706885"/>
                <a:gd name="connsiteY0" fmla="*/ 665701 h 665701"/>
                <a:gd name="connsiteX1" fmla="*/ 115504 w 706885"/>
                <a:gd name="connsiteY1" fmla="*/ 194064 h 665701"/>
                <a:gd name="connsiteX2" fmla="*/ 298384 w 706885"/>
                <a:gd name="connsiteY2" fmla="*/ 40059 h 665701"/>
                <a:gd name="connsiteX3" fmla="*/ 673769 w 706885"/>
                <a:gd name="connsiteY3" fmla="*/ 1558 h 665701"/>
                <a:gd name="connsiteX4" fmla="*/ 664144 w 706885"/>
                <a:gd name="connsiteY4" fmla="*/ 11184 h 665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6885" h="665701">
                  <a:moveTo>
                    <a:pt x="0" y="665701"/>
                  </a:moveTo>
                  <a:cubicBezTo>
                    <a:pt x="32886" y="482019"/>
                    <a:pt x="65773" y="298337"/>
                    <a:pt x="115504" y="194064"/>
                  </a:cubicBezTo>
                  <a:cubicBezTo>
                    <a:pt x="165235" y="89791"/>
                    <a:pt x="205340" y="72143"/>
                    <a:pt x="298384" y="40059"/>
                  </a:cubicBezTo>
                  <a:cubicBezTo>
                    <a:pt x="391428" y="7975"/>
                    <a:pt x="612809" y="6371"/>
                    <a:pt x="673769" y="1558"/>
                  </a:cubicBezTo>
                  <a:cubicBezTo>
                    <a:pt x="734729" y="-3255"/>
                    <a:pt x="699436" y="3964"/>
                    <a:pt x="664144" y="11184"/>
                  </a:cubicBezTo>
                </a:path>
              </a:pathLst>
            </a:custGeom>
            <a:noFill/>
            <a:ln w="762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grpSp>
        <p:nvGrpSpPr>
          <p:cNvPr id="14342" name="Agrupar 14341"/>
          <p:cNvGrpSpPr/>
          <p:nvPr/>
        </p:nvGrpSpPr>
        <p:grpSpPr>
          <a:xfrm>
            <a:off x="2671413" y="5149540"/>
            <a:ext cx="1247987" cy="983426"/>
            <a:chOff x="2671413" y="5149540"/>
            <a:chExt cx="1247987" cy="983426"/>
          </a:xfrm>
        </p:grpSpPr>
        <p:sp>
          <p:nvSpPr>
            <p:cNvPr id="42" name="CaixaDeTexto 41"/>
            <p:cNvSpPr txBox="1"/>
            <p:nvPr/>
          </p:nvSpPr>
          <p:spPr>
            <a:xfrm>
              <a:off x="2974333" y="5690289"/>
              <a:ext cx="945067" cy="307777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>
              <a:defPPr>
                <a:defRPr lang="pt-BR"/>
              </a:defPPr>
              <a:lvl1pPr eaLnBrk="0" hangingPunct="0">
                <a:defRPr sz="1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defRPr>
              </a:lvl1pPr>
            </a:lstStyle>
            <a:p>
              <a:r>
                <a:rPr lang="pt-BR" dirty="0">
                  <a:solidFill>
                    <a:schemeClr val="accent4">
                      <a:lumMod val="20000"/>
                      <a:lumOff val="80000"/>
                    </a:schemeClr>
                  </a:solidFill>
                </a:rPr>
                <a:t>Macaúbas</a:t>
              </a:r>
            </a:p>
          </p:txBody>
        </p:sp>
        <p:cxnSp>
          <p:nvCxnSpPr>
            <p:cNvPr id="41" name="Conector reto 40"/>
            <p:cNvCxnSpPr>
              <a:stCxn id="8" idx="6"/>
            </p:cNvCxnSpPr>
            <p:nvPr/>
          </p:nvCxnSpPr>
          <p:spPr>
            <a:xfrm flipV="1">
              <a:off x="2835042" y="5149540"/>
              <a:ext cx="269659" cy="423721"/>
            </a:xfrm>
            <a:prstGeom prst="line">
              <a:avLst/>
            </a:prstGeom>
            <a:ln w="762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Forma Livre 7"/>
            <p:cNvSpPr/>
            <p:nvPr/>
          </p:nvSpPr>
          <p:spPr>
            <a:xfrm>
              <a:off x="2671413" y="5573261"/>
              <a:ext cx="288758" cy="559705"/>
            </a:xfrm>
            <a:custGeom>
              <a:avLst/>
              <a:gdLst>
                <a:gd name="connsiteX0" fmla="*/ 0 w 288758"/>
                <a:gd name="connsiteY0" fmla="*/ 404261 h 559705"/>
                <a:gd name="connsiteX1" fmla="*/ 0 w 288758"/>
                <a:gd name="connsiteY1" fmla="*/ 404261 h 559705"/>
                <a:gd name="connsiteX2" fmla="*/ 9625 w 288758"/>
                <a:gd name="connsiteY2" fmla="*/ 163629 h 559705"/>
                <a:gd name="connsiteX3" fmla="*/ 48126 w 288758"/>
                <a:gd name="connsiteY3" fmla="*/ 105878 h 559705"/>
                <a:gd name="connsiteX4" fmla="*/ 67376 w 288758"/>
                <a:gd name="connsiteY4" fmla="*/ 38501 h 559705"/>
                <a:gd name="connsiteX5" fmla="*/ 96252 w 288758"/>
                <a:gd name="connsiteY5" fmla="*/ 19250 h 559705"/>
                <a:gd name="connsiteX6" fmla="*/ 163629 w 288758"/>
                <a:gd name="connsiteY6" fmla="*/ 0 h 559705"/>
                <a:gd name="connsiteX7" fmla="*/ 259882 w 288758"/>
                <a:gd name="connsiteY7" fmla="*/ 48126 h 559705"/>
                <a:gd name="connsiteX8" fmla="*/ 269507 w 288758"/>
                <a:gd name="connsiteY8" fmla="*/ 86627 h 559705"/>
                <a:gd name="connsiteX9" fmla="*/ 288758 w 288758"/>
                <a:gd name="connsiteY9" fmla="*/ 144379 h 559705"/>
                <a:gd name="connsiteX10" fmla="*/ 279132 w 288758"/>
                <a:gd name="connsiteY10" fmla="*/ 298383 h 559705"/>
                <a:gd name="connsiteX11" fmla="*/ 240631 w 288758"/>
                <a:gd name="connsiteY11" fmla="*/ 394636 h 559705"/>
                <a:gd name="connsiteX12" fmla="*/ 231006 w 288758"/>
                <a:gd name="connsiteY12" fmla="*/ 423511 h 559705"/>
                <a:gd name="connsiteX13" fmla="*/ 182880 w 288758"/>
                <a:gd name="connsiteY13" fmla="*/ 481263 h 559705"/>
                <a:gd name="connsiteX14" fmla="*/ 173254 w 288758"/>
                <a:gd name="connsiteY14" fmla="*/ 510139 h 559705"/>
                <a:gd name="connsiteX15" fmla="*/ 115503 w 288758"/>
                <a:gd name="connsiteY15" fmla="*/ 539015 h 559705"/>
                <a:gd name="connsiteX16" fmla="*/ 86627 w 288758"/>
                <a:gd name="connsiteY16" fmla="*/ 558265 h 559705"/>
                <a:gd name="connsiteX17" fmla="*/ 19250 w 288758"/>
                <a:gd name="connsiteY17" fmla="*/ 548640 h 559705"/>
                <a:gd name="connsiteX18" fmla="*/ 9625 w 288758"/>
                <a:gd name="connsiteY18" fmla="*/ 423511 h 559705"/>
                <a:gd name="connsiteX19" fmla="*/ 0 w 288758"/>
                <a:gd name="connsiteY19" fmla="*/ 404261 h 559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88758" h="559705">
                  <a:moveTo>
                    <a:pt x="0" y="404261"/>
                  </a:moveTo>
                  <a:lnTo>
                    <a:pt x="0" y="404261"/>
                  </a:lnTo>
                  <a:cubicBezTo>
                    <a:pt x="3208" y="324050"/>
                    <a:pt x="-3157" y="242880"/>
                    <a:pt x="9625" y="163629"/>
                  </a:cubicBezTo>
                  <a:cubicBezTo>
                    <a:pt x="13309" y="140788"/>
                    <a:pt x="48126" y="105878"/>
                    <a:pt x="48126" y="105878"/>
                  </a:cubicBezTo>
                  <a:cubicBezTo>
                    <a:pt x="48755" y="103363"/>
                    <a:pt x="62355" y="44777"/>
                    <a:pt x="67376" y="38501"/>
                  </a:cubicBezTo>
                  <a:cubicBezTo>
                    <a:pt x="74603" y="29468"/>
                    <a:pt x="85905" y="24423"/>
                    <a:pt x="96252" y="19250"/>
                  </a:cubicBezTo>
                  <a:cubicBezTo>
                    <a:pt x="110059" y="12346"/>
                    <a:pt x="151295" y="3083"/>
                    <a:pt x="163629" y="0"/>
                  </a:cubicBezTo>
                  <a:cubicBezTo>
                    <a:pt x="215742" y="8685"/>
                    <a:pt x="229475" y="-526"/>
                    <a:pt x="259882" y="48126"/>
                  </a:cubicBezTo>
                  <a:cubicBezTo>
                    <a:pt x="266893" y="59344"/>
                    <a:pt x="265706" y="73956"/>
                    <a:pt x="269507" y="86627"/>
                  </a:cubicBezTo>
                  <a:cubicBezTo>
                    <a:pt x="275338" y="106063"/>
                    <a:pt x="288758" y="144379"/>
                    <a:pt x="288758" y="144379"/>
                  </a:cubicBezTo>
                  <a:cubicBezTo>
                    <a:pt x="285549" y="195714"/>
                    <a:pt x="286082" y="247420"/>
                    <a:pt x="279132" y="298383"/>
                  </a:cubicBezTo>
                  <a:cubicBezTo>
                    <a:pt x="273289" y="341231"/>
                    <a:pt x="256268" y="358149"/>
                    <a:pt x="240631" y="394636"/>
                  </a:cubicBezTo>
                  <a:cubicBezTo>
                    <a:pt x="236634" y="403961"/>
                    <a:pt x="236634" y="415069"/>
                    <a:pt x="231006" y="423511"/>
                  </a:cubicBezTo>
                  <a:cubicBezTo>
                    <a:pt x="188429" y="487377"/>
                    <a:pt x="214373" y="418277"/>
                    <a:pt x="182880" y="481263"/>
                  </a:cubicBezTo>
                  <a:cubicBezTo>
                    <a:pt x="178343" y="490338"/>
                    <a:pt x="179592" y="502216"/>
                    <a:pt x="173254" y="510139"/>
                  </a:cubicBezTo>
                  <a:cubicBezTo>
                    <a:pt x="154866" y="533124"/>
                    <a:pt x="138751" y="527391"/>
                    <a:pt x="115503" y="539015"/>
                  </a:cubicBezTo>
                  <a:cubicBezTo>
                    <a:pt x="105156" y="544188"/>
                    <a:pt x="96252" y="551848"/>
                    <a:pt x="86627" y="558265"/>
                  </a:cubicBezTo>
                  <a:cubicBezTo>
                    <a:pt x="64168" y="555057"/>
                    <a:pt x="30506" y="568338"/>
                    <a:pt x="19250" y="548640"/>
                  </a:cubicBezTo>
                  <a:cubicBezTo>
                    <a:pt x="-1505" y="512319"/>
                    <a:pt x="15541" y="464923"/>
                    <a:pt x="9625" y="423511"/>
                  </a:cubicBezTo>
                  <a:cubicBezTo>
                    <a:pt x="8983" y="419019"/>
                    <a:pt x="1604" y="407469"/>
                    <a:pt x="0" y="404261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18" name="Retângulo 17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4347" name="Imagem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CaixaDeTexto 14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TRANSFERÊNCIAS ENTRE OS SISTEMAS PRODUTORES DE </a:t>
            </a:r>
            <a:r>
              <a:rPr lang="pt-BR" altLang="pt-BR" sz="24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ÁGUA DA </a:t>
            </a:r>
            <a:r>
              <a:rPr lang="pt-BR" alt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RMBH COM OBRAS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17" name="Conector reto 16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to 19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tângulo 1">
            <a:hlinkClick r:id="rId5" action="ppaction://hlinksldjump"/>
          </p:cNvPr>
          <p:cNvSpPr/>
          <p:nvPr/>
        </p:nvSpPr>
        <p:spPr>
          <a:xfrm>
            <a:off x="7814478" y="1253051"/>
            <a:ext cx="43525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1600" b="1" dirty="0" smtClean="0">
                <a:solidFill>
                  <a:srgbClr val="7030A0"/>
                </a:solidFill>
              </a:rPr>
              <a:t>Nova Captação do Rio Paraopeba</a:t>
            </a:r>
            <a:endParaRPr lang="pt-BR" sz="1600" dirty="0">
              <a:solidFill>
                <a:srgbClr val="7030A0"/>
              </a:solidFill>
            </a:endParaRPr>
          </a:p>
        </p:txBody>
      </p:sp>
      <p:sp>
        <p:nvSpPr>
          <p:cNvPr id="21" name="Retângulo 20">
            <a:hlinkClick r:id="rId6" action="ppaction://hlinksldjump"/>
          </p:cNvPr>
          <p:cNvSpPr/>
          <p:nvPr/>
        </p:nvSpPr>
        <p:spPr>
          <a:xfrm>
            <a:off x="7783883" y="1782730"/>
            <a:ext cx="438317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1600" b="1" dirty="0" smtClean="0">
                <a:solidFill>
                  <a:srgbClr val="7030A0"/>
                </a:solidFill>
              </a:rPr>
              <a:t>Captação Ribeirão Macaúbas para Nova Captação</a:t>
            </a:r>
            <a:endParaRPr lang="pt-BR" sz="1600" dirty="0">
              <a:solidFill>
                <a:srgbClr val="7030A0"/>
              </a:solidFill>
            </a:endParaRPr>
          </a:p>
        </p:txBody>
      </p:sp>
      <p:sp>
        <p:nvSpPr>
          <p:cNvPr id="23" name="Retângulo 22">
            <a:hlinkClick r:id="rId7" action="ppaction://hlinksldjump"/>
          </p:cNvPr>
          <p:cNvSpPr/>
          <p:nvPr/>
        </p:nvSpPr>
        <p:spPr>
          <a:xfrm>
            <a:off x="7813955" y="3811875"/>
            <a:ext cx="432174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1600" b="1" dirty="0" smtClean="0">
                <a:solidFill>
                  <a:srgbClr val="FF0000"/>
                </a:solidFill>
              </a:rPr>
              <a:t>Adutora “Linha Vermelha” - SBP-SRV</a:t>
            </a:r>
            <a:endParaRPr lang="pt-BR" sz="1600" dirty="0">
              <a:solidFill>
                <a:srgbClr val="FF0000"/>
              </a:solidFill>
            </a:endParaRPr>
          </a:p>
        </p:txBody>
      </p:sp>
      <p:sp>
        <p:nvSpPr>
          <p:cNvPr id="24" name="Retângulo 23">
            <a:hlinkClick r:id="rId8" action="ppaction://hlinksldjump"/>
          </p:cNvPr>
          <p:cNvSpPr/>
          <p:nvPr/>
        </p:nvSpPr>
        <p:spPr>
          <a:xfrm>
            <a:off x="7813955" y="3165239"/>
            <a:ext cx="438447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1600" b="1" dirty="0" smtClean="0">
                <a:solidFill>
                  <a:srgbClr val="FF0000"/>
                </a:solidFill>
              </a:rPr>
              <a:t>Ampliação Capacidade Sist. Rio Manso para 9m³/s</a:t>
            </a:r>
            <a:endParaRPr lang="pt-BR" sz="1600" dirty="0">
              <a:solidFill>
                <a:srgbClr val="FF0000"/>
              </a:solidFill>
            </a:endParaRPr>
          </a:p>
        </p:txBody>
      </p:sp>
      <p:sp>
        <p:nvSpPr>
          <p:cNvPr id="28" name="Retângulo 27">
            <a:hlinkClick r:id="rId9" action="ppaction://hlinksldjump"/>
          </p:cNvPr>
          <p:cNvSpPr/>
          <p:nvPr/>
        </p:nvSpPr>
        <p:spPr>
          <a:xfrm>
            <a:off x="7829898" y="5029296"/>
            <a:ext cx="432174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1600" b="1" dirty="0" smtClean="0">
                <a:solidFill>
                  <a:srgbClr val="002060"/>
                </a:solidFill>
              </a:rPr>
              <a:t>Desassoreamento Rio de Pedras + AAB &gt; ETA SRV</a:t>
            </a:r>
            <a:endParaRPr lang="pt-BR" sz="1600" dirty="0">
              <a:solidFill>
                <a:srgbClr val="002060"/>
              </a:solidFill>
            </a:endParaRPr>
          </a:p>
        </p:txBody>
      </p:sp>
      <p:sp>
        <p:nvSpPr>
          <p:cNvPr id="29" name="Retângulo 28">
            <a:hlinkClick r:id="rId10" action="ppaction://hlinksldjump"/>
          </p:cNvPr>
          <p:cNvSpPr/>
          <p:nvPr/>
        </p:nvSpPr>
        <p:spPr>
          <a:xfrm>
            <a:off x="7838495" y="4424440"/>
            <a:ext cx="432174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1600" b="1" dirty="0" smtClean="0">
                <a:solidFill>
                  <a:srgbClr val="002060"/>
                </a:solidFill>
              </a:rPr>
              <a:t>Ribeirão da Prata</a:t>
            </a:r>
            <a:endParaRPr lang="pt-BR" sz="1600" dirty="0">
              <a:solidFill>
                <a:srgbClr val="002060"/>
              </a:solidFill>
            </a:endParaRPr>
          </a:p>
        </p:txBody>
      </p:sp>
      <p:cxnSp>
        <p:nvCxnSpPr>
          <p:cNvPr id="37" name="Conector em Curva 36"/>
          <p:cNvCxnSpPr/>
          <p:nvPr/>
        </p:nvCxnSpPr>
        <p:spPr>
          <a:xfrm rot="10800000">
            <a:off x="4479924" y="2432934"/>
            <a:ext cx="780166" cy="210704"/>
          </a:xfrm>
          <a:prstGeom prst="curvedConnector3">
            <a:avLst/>
          </a:prstGeom>
          <a:ln w="381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344" name="Agrupar 14343"/>
          <p:cNvGrpSpPr/>
          <p:nvPr/>
        </p:nvGrpSpPr>
        <p:grpSpPr>
          <a:xfrm>
            <a:off x="2906613" y="4609299"/>
            <a:ext cx="2279767" cy="462648"/>
            <a:chOff x="2906613" y="4609299"/>
            <a:chExt cx="2279767" cy="462648"/>
          </a:xfrm>
        </p:grpSpPr>
        <p:pic>
          <p:nvPicPr>
            <p:cNvPr id="30" name="Imagem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6136" y="4829059"/>
              <a:ext cx="414337" cy="242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" name="CaixaDeTexto 51"/>
            <p:cNvSpPr txBox="1"/>
            <p:nvPr/>
          </p:nvSpPr>
          <p:spPr>
            <a:xfrm>
              <a:off x="3512267" y="4648377"/>
              <a:ext cx="1674113" cy="307777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lang="pt-BR" sz="1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Captação </a:t>
              </a:r>
              <a:r>
                <a:rPr lang="pt-BR" sz="14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Paralisada</a:t>
              </a:r>
              <a:endParaRPr lang="pt-BR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endParaRPr>
            </a:p>
          </p:txBody>
        </p:sp>
        <p:sp>
          <p:nvSpPr>
            <p:cNvPr id="38" name="Forma livre 6"/>
            <p:cNvSpPr/>
            <p:nvPr/>
          </p:nvSpPr>
          <p:spPr>
            <a:xfrm flipH="1">
              <a:off x="2906613" y="4609299"/>
              <a:ext cx="147486" cy="140323"/>
            </a:xfrm>
            <a:custGeom>
              <a:avLst/>
              <a:gdLst>
                <a:gd name="connsiteX0" fmla="*/ 0 w 622853"/>
                <a:gd name="connsiteY0" fmla="*/ 609600 h 609600"/>
                <a:gd name="connsiteX1" fmla="*/ 622853 w 622853"/>
                <a:gd name="connsiteY1" fmla="*/ 0 h 609600"/>
                <a:gd name="connsiteX2" fmla="*/ 622853 w 622853"/>
                <a:gd name="connsiteY2" fmla="*/ 0 h 609600"/>
                <a:gd name="connsiteX3" fmla="*/ 0 w 622853"/>
                <a:gd name="connsiteY3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2853" h="609600">
                  <a:moveTo>
                    <a:pt x="0" y="609600"/>
                  </a:moveTo>
                  <a:lnTo>
                    <a:pt x="622853" y="0"/>
                  </a:lnTo>
                  <a:lnTo>
                    <a:pt x="622853" y="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57150"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14336" name="Forma Livre 14335"/>
          <p:cNvSpPr/>
          <p:nvPr/>
        </p:nvSpPr>
        <p:spPr>
          <a:xfrm>
            <a:off x="2671413" y="2771056"/>
            <a:ext cx="986839" cy="1366764"/>
          </a:xfrm>
          <a:custGeom>
            <a:avLst/>
            <a:gdLst>
              <a:gd name="connsiteX0" fmla="*/ 11435 w 984232"/>
              <a:gd name="connsiteY0" fmla="*/ 1089213 h 1089213"/>
              <a:gd name="connsiteX1" fmla="*/ 21060 w 984232"/>
              <a:gd name="connsiteY1" fmla="*/ 723453 h 1089213"/>
              <a:gd name="connsiteX2" fmla="*/ 203940 w 984232"/>
              <a:gd name="connsiteY2" fmla="*/ 453945 h 1089213"/>
              <a:gd name="connsiteX3" fmla="*/ 560075 w 984232"/>
              <a:gd name="connsiteY3" fmla="*/ 328817 h 1089213"/>
              <a:gd name="connsiteX4" fmla="*/ 742955 w 984232"/>
              <a:gd name="connsiteY4" fmla="*/ 338442 h 1089213"/>
              <a:gd name="connsiteX5" fmla="*/ 742955 w 984232"/>
              <a:gd name="connsiteY5" fmla="*/ 145937 h 1089213"/>
              <a:gd name="connsiteX6" fmla="*/ 791081 w 984232"/>
              <a:gd name="connsiteY6" fmla="*/ 40059 h 1089213"/>
              <a:gd name="connsiteX7" fmla="*/ 973961 w 984232"/>
              <a:gd name="connsiteY7" fmla="*/ 1558 h 1089213"/>
              <a:gd name="connsiteX8" fmla="*/ 945085 w 984232"/>
              <a:gd name="connsiteY8" fmla="*/ 11183 h 1089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84232" h="1089213">
                <a:moveTo>
                  <a:pt x="11435" y="1089213"/>
                </a:moveTo>
                <a:cubicBezTo>
                  <a:pt x="205" y="959272"/>
                  <a:pt x="-11024" y="829331"/>
                  <a:pt x="21060" y="723453"/>
                </a:cubicBezTo>
                <a:cubicBezTo>
                  <a:pt x="53144" y="617575"/>
                  <a:pt x="114104" y="519718"/>
                  <a:pt x="203940" y="453945"/>
                </a:cubicBezTo>
                <a:cubicBezTo>
                  <a:pt x="293776" y="388172"/>
                  <a:pt x="470239" y="348067"/>
                  <a:pt x="560075" y="328817"/>
                </a:cubicBezTo>
                <a:cubicBezTo>
                  <a:pt x="649911" y="309567"/>
                  <a:pt x="712475" y="368922"/>
                  <a:pt x="742955" y="338442"/>
                </a:cubicBezTo>
                <a:cubicBezTo>
                  <a:pt x="773435" y="307962"/>
                  <a:pt x="734934" y="195667"/>
                  <a:pt x="742955" y="145937"/>
                </a:cubicBezTo>
                <a:cubicBezTo>
                  <a:pt x="750976" y="96207"/>
                  <a:pt x="752580" y="64122"/>
                  <a:pt x="791081" y="40059"/>
                </a:cubicBezTo>
                <a:cubicBezTo>
                  <a:pt x="829582" y="15996"/>
                  <a:pt x="948294" y="6371"/>
                  <a:pt x="973961" y="1558"/>
                </a:cubicBezTo>
                <a:cubicBezTo>
                  <a:pt x="999628" y="-3255"/>
                  <a:pt x="972356" y="3964"/>
                  <a:pt x="945085" y="11183"/>
                </a:cubicBezTo>
              </a:path>
            </a:pathLst>
          </a:cu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337" name="Forma Livre 14336"/>
          <p:cNvSpPr/>
          <p:nvPr/>
        </p:nvSpPr>
        <p:spPr>
          <a:xfrm>
            <a:off x="3723725" y="1931319"/>
            <a:ext cx="706885" cy="640226"/>
          </a:xfrm>
          <a:custGeom>
            <a:avLst/>
            <a:gdLst>
              <a:gd name="connsiteX0" fmla="*/ 0 w 706885"/>
              <a:gd name="connsiteY0" fmla="*/ 665701 h 665701"/>
              <a:gd name="connsiteX1" fmla="*/ 115504 w 706885"/>
              <a:gd name="connsiteY1" fmla="*/ 194064 h 665701"/>
              <a:gd name="connsiteX2" fmla="*/ 298384 w 706885"/>
              <a:gd name="connsiteY2" fmla="*/ 40059 h 665701"/>
              <a:gd name="connsiteX3" fmla="*/ 673769 w 706885"/>
              <a:gd name="connsiteY3" fmla="*/ 1558 h 665701"/>
              <a:gd name="connsiteX4" fmla="*/ 664144 w 706885"/>
              <a:gd name="connsiteY4" fmla="*/ 11184 h 665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6885" h="665701">
                <a:moveTo>
                  <a:pt x="0" y="665701"/>
                </a:moveTo>
                <a:cubicBezTo>
                  <a:pt x="32886" y="482019"/>
                  <a:pt x="65773" y="298337"/>
                  <a:pt x="115504" y="194064"/>
                </a:cubicBezTo>
                <a:cubicBezTo>
                  <a:pt x="165235" y="89791"/>
                  <a:pt x="205340" y="72143"/>
                  <a:pt x="298384" y="40059"/>
                </a:cubicBezTo>
                <a:cubicBezTo>
                  <a:pt x="391428" y="7975"/>
                  <a:pt x="612809" y="6371"/>
                  <a:pt x="673769" y="1558"/>
                </a:cubicBezTo>
                <a:cubicBezTo>
                  <a:pt x="734729" y="-3255"/>
                  <a:pt x="699436" y="3964"/>
                  <a:pt x="664144" y="11184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7838495" y="2279350"/>
            <a:ext cx="38658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1600" b="1" dirty="0" smtClean="0">
                <a:solidFill>
                  <a:srgbClr val="0000FF"/>
                </a:solidFill>
              </a:rPr>
              <a:t>Proteção da captação e da EAB existentes no Rio das Velhas </a:t>
            </a:r>
            <a:endParaRPr lang="pt-BR" sz="1600" dirty="0">
              <a:solidFill>
                <a:srgbClr val="0000FF"/>
              </a:solidFill>
            </a:endParaRPr>
          </a:p>
        </p:txBody>
      </p:sp>
      <p:sp>
        <p:nvSpPr>
          <p:cNvPr id="4" name="Elipse 3"/>
          <p:cNvSpPr/>
          <p:nvPr/>
        </p:nvSpPr>
        <p:spPr>
          <a:xfrm flipV="1">
            <a:off x="6770229" y="3858258"/>
            <a:ext cx="210357" cy="204501"/>
          </a:xfrm>
          <a:prstGeom prst="ellipse">
            <a:avLst/>
          </a:prstGeom>
          <a:solidFill>
            <a:schemeClr val="accent5"/>
          </a:solidFill>
          <a:ln>
            <a:solidFill>
              <a:srgbClr val="002060"/>
            </a:solidFill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Elipse 4"/>
          <p:cNvSpPr/>
          <p:nvPr/>
        </p:nvSpPr>
        <p:spPr>
          <a:xfrm flipV="1">
            <a:off x="6784369" y="3925675"/>
            <a:ext cx="196217" cy="18223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169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4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2" grpId="0"/>
      <p:bldP spid="21" grpId="0"/>
      <p:bldP spid="23" grpId="0"/>
      <p:bldP spid="24" grpId="0"/>
      <p:bldP spid="28" grpId="0"/>
      <p:bldP spid="29" grpId="0"/>
      <p:bldP spid="14336" grpId="0" animBg="1"/>
      <p:bldP spid="14337" grpId="0" animBg="1"/>
      <p:bldP spid="3" grpId="0"/>
      <p:bldP spid="4" grpId="0" animBg="1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ângulo 14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Retângulo 15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2" name="CaixaDeTexto 21"/>
          <p:cNvSpPr txBox="1"/>
          <p:nvPr/>
        </p:nvSpPr>
        <p:spPr>
          <a:xfrm>
            <a:off x="0" y="19050"/>
            <a:ext cx="121920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Captação a montante do Córrego do Feijão e Adutora proposta até ETA Rio Manso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23" name="Conector reto 22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9434558" y="3043583"/>
            <a:ext cx="254664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Traçado Preliminar da Linha de Recalque da</a:t>
            </a:r>
          </a:p>
          <a:p>
            <a:r>
              <a:rPr lang="pt-BR" b="1" dirty="0" smtClean="0">
                <a:solidFill>
                  <a:srgbClr val="FF6600"/>
                </a:solidFill>
              </a:rPr>
              <a:t>Nova Captação</a:t>
            </a:r>
          </a:p>
          <a:p>
            <a:r>
              <a:rPr lang="pt-BR" b="1" dirty="0" smtClean="0">
                <a:solidFill>
                  <a:srgbClr val="FF6600"/>
                </a:solidFill>
              </a:rPr>
              <a:t>no Rio Paraopeba</a:t>
            </a:r>
          </a:p>
          <a:p>
            <a:r>
              <a:rPr lang="pt-BR" b="1" dirty="0" smtClean="0">
                <a:solidFill>
                  <a:srgbClr val="FF6600"/>
                </a:solidFill>
              </a:rPr>
              <a:t>a montante do curso principal impactado.</a:t>
            </a:r>
            <a:endParaRPr lang="pt-BR" dirty="0">
              <a:solidFill>
                <a:srgbClr val="FF6600"/>
              </a:solidFill>
            </a:endParaRPr>
          </a:p>
        </p:txBody>
      </p:sp>
      <p:cxnSp>
        <p:nvCxnSpPr>
          <p:cNvPr id="6" name="Conector de Seta Reta 5"/>
          <p:cNvCxnSpPr/>
          <p:nvPr/>
        </p:nvCxnSpPr>
        <p:spPr>
          <a:xfrm flipH="1" flipV="1">
            <a:off x="6229885" y="2754483"/>
            <a:ext cx="3204673" cy="256374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de Seta Reta 17"/>
          <p:cNvCxnSpPr/>
          <p:nvPr/>
        </p:nvCxnSpPr>
        <p:spPr>
          <a:xfrm flipH="1" flipV="1">
            <a:off x="2726108" y="4629732"/>
            <a:ext cx="6708451" cy="1024409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412" y="918368"/>
            <a:ext cx="7962901" cy="497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Seta para a direita 27">
            <a:hlinkClick r:id="rId4" action="ppaction://hlinksldjump"/>
          </p:cNvPr>
          <p:cNvSpPr/>
          <p:nvPr/>
        </p:nvSpPr>
        <p:spPr bwMode="auto">
          <a:xfrm flipH="1">
            <a:off x="11745912" y="5985591"/>
            <a:ext cx="446088" cy="300038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pt-BR">
              <a:solidFill>
                <a:srgbClr val="FF0000"/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49033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ângulo 14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Retângulo 15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2" name="CaixaDeTexto 21"/>
          <p:cNvSpPr txBox="1"/>
          <p:nvPr/>
        </p:nvSpPr>
        <p:spPr>
          <a:xfrm>
            <a:off x="0" y="19050"/>
            <a:ext cx="121920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CAPTAÇÃO MACAÚBAS PARA GARANTIA DA PRODUÇÃO DO SISTEMA RIO MANSO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23" name="Conector reto 22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tângulo 10"/>
          <p:cNvSpPr/>
          <p:nvPr/>
        </p:nvSpPr>
        <p:spPr>
          <a:xfrm>
            <a:off x="8970727" y="1752648"/>
            <a:ext cx="284347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altLang="pt-BR" sz="1300" b="1" dirty="0" smtClean="0">
                <a:solidFill>
                  <a:srgbClr val="FF0000"/>
                </a:solidFill>
              </a:rPr>
              <a:t>Adutora de Água Bruta </a:t>
            </a:r>
            <a:r>
              <a:rPr lang="pt-BR" altLang="pt-BR" sz="1300" b="1" dirty="0" smtClean="0"/>
              <a:t>2:</a:t>
            </a:r>
          </a:p>
          <a:p>
            <a:r>
              <a:rPr lang="pt-BR" altLang="pt-BR" sz="1300" b="1" dirty="0" smtClean="0"/>
              <a:t>Macaúbas &gt; Nova captação Paraopeba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15" y="714678"/>
            <a:ext cx="8624112" cy="5455601"/>
          </a:xfrm>
          <a:prstGeom prst="rect">
            <a:avLst/>
          </a:prstGeom>
        </p:spPr>
      </p:pic>
      <p:sp>
        <p:nvSpPr>
          <p:cNvPr id="12" name="Retângulo 11"/>
          <p:cNvSpPr/>
          <p:nvPr/>
        </p:nvSpPr>
        <p:spPr>
          <a:xfrm>
            <a:off x="8970727" y="2627965"/>
            <a:ext cx="3221273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1300" b="1" dirty="0" smtClean="0">
                <a:solidFill>
                  <a:srgbClr val="FF0000"/>
                </a:solidFill>
              </a:rPr>
              <a:t>Adutora de Água Bruta </a:t>
            </a:r>
            <a:r>
              <a:rPr lang="pt-BR" altLang="pt-BR" sz="1300" b="1" dirty="0" smtClean="0"/>
              <a:t>1:</a:t>
            </a:r>
          </a:p>
          <a:p>
            <a:r>
              <a:rPr lang="pt-BR" altLang="pt-BR" sz="1300" b="1" dirty="0" smtClean="0"/>
              <a:t>Nova captação Paraopeba &gt; ETA Rio Manso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8970727" y="3503282"/>
            <a:ext cx="322127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1300" b="1" dirty="0" smtClean="0">
                <a:solidFill>
                  <a:srgbClr val="00B0F0"/>
                </a:solidFill>
              </a:rPr>
              <a:t>Represa</a:t>
            </a:r>
            <a:r>
              <a:rPr lang="pt-BR" altLang="pt-BR" sz="1300" b="1" dirty="0" smtClean="0"/>
              <a:t> Macaúbas</a:t>
            </a:r>
          </a:p>
          <a:p>
            <a:r>
              <a:rPr lang="pt-BR" altLang="pt-BR" sz="1300" b="1" dirty="0" smtClean="0"/>
              <a:t>Próxima a Santo Antônio do Vargem Alegre, como Reservatório de Regularização de Vazão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8970727" y="943835"/>
            <a:ext cx="1698670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altLang="pt-BR" sz="1300" b="1" dirty="0" smtClean="0">
                <a:solidFill>
                  <a:srgbClr val="FF0000"/>
                </a:solidFill>
              </a:rPr>
              <a:t>Traçados Preliminares</a:t>
            </a:r>
          </a:p>
        </p:txBody>
      </p:sp>
      <p:sp>
        <p:nvSpPr>
          <p:cNvPr id="19" name="Seta para a direita 27">
            <a:hlinkClick r:id="rId4" action="ppaction://hlinksldjump"/>
          </p:cNvPr>
          <p:cNvSpPr/>
          <p:nvPr/>
        </p:nvSpPr>
        <p:spPr bwMode="auto">
          <a:xfrm flipH="1">
            <a:off x="11745912" y="5985591"/>
            <a:ext cx="446088" cy="300038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pt-BR">
              <a:solidFill>
                <a:srgbClr val="FF0000"/>
              </a:solidFill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6807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ângulo 14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Retângulo 15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2" name="CaixaDeTexto 21"/>
          <p:cNvSpPr txBox="1"/>
          <p:nvPr/>
        </p:nvSpPr>
        <p:spPr>
          <a:xfrm>
            <a:off x="0" y="19050"/>
            <a:ext cx="121920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OBRAS COMPLEMENTARES para Transferência SBP &gt; SRV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23" name="Conector reto 22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Seta para a direita 27">
            <a:hlinkClick r:id="rId3" action="ppaction://hlinksldjump"/>
          </p:cNvPr>
          <p:cNvSpPr/>
          <p:nvPr/>
        </p:nvSpPr>
        <p:spPr bwMode="auto">
          <a:xfrm flipH="1">
            <a:off x="11745912" y="5985591"/>
            <a:ext cx="446088" cy="300038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pt-BR">
              <a:solidFill>
                <a:srgbClr val="FF000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300" y="725754"/>
            <a:ext cx="10093757" cy="5409856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53067" y="1681541"/>
            <a:ext cx="34929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/>
              <a:t>Incrementos em </a:t>
            </a: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</a:rPr>
              <a:t>verde</a:t>
            </a:r>
            <a:r>
              <a:rPr lang="pt-BR" b="1" dirty="0" smtClean="0"/>
              <a:t> para 9m³/s 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1525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ângulo 14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Retângulo 15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2" name="CaixaDeTexto 21"/>
          <p:cNvSpPr txBox="1"/>
          <p:nvPr/>
        </p:nvSpPr>
        <p:spPr>
          <a:xfrm>
            <a:off x="0" y="19050"/>
            <a:ext cx="121920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“Linha Vermelha” – Transferência SBP para SRV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23" name="Conector reto 22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tângulo 10"/>
          <p:cNvSpPr/>
          <p:nvPr/>
        </p:nvSpPr>
        <p:spPr>
          <a:xfrm>
            <a:off x="8246225" y="1346428"/>
            <a:ext cx="38664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Adutora SBP &gt; SRV – “Linha Vermelha”</a:t>
            </a:r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8246225" y="2184301"/>
            <a:ext cx="361494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Incremento de 2m³/s na capacidade de</a:t>
            </a:r>
          </a:p>
          <a:p>
            <a:r>
              <a:rPr lang="pt-BR" b="1" dirty="0" smtClean="0"/>
              <a:t>Transferência dos Sistemas Paraopeba</a:t>
            </a:r>
          </a:p>
          <a:p>
            <a:r>
              <a:rPr lang="pt-BR" b="1" dirty="0" smtClean="0"/>
              <a:t>para as zonas abastecidas pelo Sistema</a:t>
            </a:r>
          </a:p>
          <a:p>
            <a:r>
              <a:rPr lang="pt-BR" b="1" dirty="0" smtClean="0"/>
              <a:t>Rio das Velhas</a:t>
            </a:r>
            <a:endParaRPr lang="pt-BR" dirty="0"/>
          </a:p>
        </p:txBody>
      </p:sp>
      <p:pic>
        <p:nvPicPr>
          <p:cNvPr id="2050" name="Imagem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8" y="827441"/>
            <a:ext cx="8157477" cy="5287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eta para a direita 27">
            <a:hlinkClick r:id="rId4" action="ppaction://hlinksldjump"/>
          </p:cNvPr>
          <p:cNvSpPr/>
          <p:nvPr/>
        </p:nvSpPr>
        <p:spPr bwMode="auto">
          <a:xfrm flipH="1">
            <a:off x="11745912" y="5985591"/>
            <a:ext cx="446088" cy="300038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pt-BR">
              <a:solidFill>
                <a:srgbClr val="FF0000"/>
              </a:solidFill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94104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ângulo 14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Retângulo 15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2" name="CaixaDeTexto 21"/>
          <p:cNvSpPr txBox="1"/>
          <p:nvPr/>
        </p:nvSpPr>
        <p:spPr>
          <a:xfrm>
            <a:off x="0" y="19050"/>
            <a:ext cx="121920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ALTERNATIVA para NOVA LIMA, RAPOSOS e SABARÁ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23" name="Conector reto 22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tângulo 10"/>
          <p:cNvSpPr/>
          <p:nvPr/>
        </p:nvSpPr>
        <p:spPr>
          <a:xfrm>
            <a:off x="9892846" y="2068083"/>
            <a:ext cx="215469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altLang="pt-BR" b="1" dirty="0" smtClean="0"/>
              <a:t>600 L/s</a:t>
            </a:r>
          </a:p>
          <a:p>
            <a:r>
              <a:rPr lang="pt-BR" b="1" dirty="0" smtClean="0"/>
              <a:t>Em nova captação</a:t>
            </a:r>
          </a:p>
          <a:p>
            <a:r>
              <a:rPr lang="pt-BR" b="1" dirty="0" smtClean="0"/>
              <a:t>no Ribeirão da Prata</a:t>
            </a:r>
            <a:endParaRPr lang="pt-BR" dirty="0"/>
          </a:p>
        </p:txBody>
      </p:sp>
      <p:pic>
        <p:nvPicPr>
          <p:cNvPr id="12" name="Imagem 1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240993"/>
            <a:ext cx="8880617" cy="4925071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Retângulo 12"/>
          <p:cNvSpPr/>
          <p:nvPr/>
        </p:nvSpPr>
        <p:spPr>
          <a:xfrm>
            <a:off x="1462165" y="776074"/>
            <a:ext cx="835869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altLang="pt-BR" b="1" dirty="0" smtClean="0"/>
              <a:t>Nova captação – </a:t>
            </a:r>
            <a:r>
              <a:rPr lang="pt-BR" altLang="pt-BR" sz="2100" b="1" dirty="0" smtClean="0">
                <a:solidFill>
                  <a:srgbClr val="002060"/>
                </a:solidFill>
              </a:rPr>
              <a:t>Ribeirão da Prata </a:t>
            </a:r>
            <a:r>
              <a:rPr lang="pt-BR" altLang="pt-BR" b="1" dirty="0" smtClean="0"/>
              <a:t>(Raposos-MG) com destino a ETA Rio das Velhas</a:t>
            </a:r>
            <a:endParaRPr lang="pt-BR" dirty="0"/>
          </a:p>
        </p:txBody>
      </p:sp>
      <p:sp>
        <p:nvSpPr>
          <p:cNvPr id="18" name="Seta para a direita 27">
            <a:hlinkClick r:id="rId4" action="ppaction://hlinksldjump"/>
          </p:cNvPr>
          <p:cNvSpPr/>
          <p:nvPr/>
        </p:nvSpPr>
        <p:spPr bwMode="auto">
          <a:xfrm flipH="1">
            <a:off x="11745912" y="5985591"/>
            <a:ext cx="446088" cy="300038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pt-BR">
              <a:solidFill>
                <a:srgbClr val="FF0000"/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9780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ângulo 14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Retângulo 15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2" name="CaixaDeTexto 21"/>
          <p:cNvSpPr txBox="1"/>
          <p:nvPr/>
        </p:nvSpPr>
        <p:spPr>
          <a:xfrm>
            <a:off x="0" y="19050"/>
            <a:ext cx="121920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DESASSOREAMENTO DA REPRESA DA PCH RIO DE PEDRAS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23" name="Conector reto 22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tângulo 10"/>
          <p:cNvSpPr/>
          <p:nvPr/>
        </p:nvSpPr>
        <p:spPr>
          <a:xfrm>
            <a:off x="9451911" y="1384828"/>
            <a:ext cx="2595627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2100" b="1" dirty="0" smtClean="0"/>
              <a:t>Desassoreamento da represa da Usina de Rio de Pedras, no município de Itabirito, MG.</a:t>
            </a:r>
          </a:p>
          <a:p>
            <a:endParaRPr lang="pt-BR" altLang="pt-BR" sz="2100" b="1" dirty="0"/>
          </a:p>
          <a:p>
            <a:r>
              <a:rPr lang="pt-BR" altLang="pt-BR" sz="2100" b="1" dirty="0" smtClean="0"/>
              <a:t>N</a:t>
            </a:r>
            <a:r>
              <a:rPr lang="pt-BR" altLang="pt-BR" sz="1300" b="1" dirty="0" smtClean="0"/>
              <a:t>ecessário para aumentar o volume atual, em 3,24 milhões m³, para um valor próximo dos 17,7 milhões m³ correspondente a capacidade projetada para aquela represa, a fim de regularizar vazão em torno de 4m³/s</a:t>
            </a:r>
            <a:endParaRPr lang="pt-BR" sz="1300" dirty="0"/>
          </a:p>
        </p:txBody>
      </p:sp>
      <p:sp>
        <p:nvSpPr>
          <p:cNvPr id="13" name="Seta para a direita 27">
            <a:hlinkClick r:id="rId3" action="ppaction://hlinksldjump"/>
          </p:cNvPr>
          <p:cNvSpPr/>
          <p:nvPr/>
        </p:nvSpPr>
        <p:spPr bwMode="auto">
          <a:xfrm rot="10800000" flipH="1">
            <a:off x="11745912" y="5985591"/>
            <a:ext cx="446088" cy="300038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pt-BR">
              <a:solidFill>
                <a:srgbClr val="FF0000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148" y="614363"/>
            <a:ext cx="8534400" cy="564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386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ângulo 14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Retângulo 15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2" name="CaixaDeTexto 21"/>
          <p:cNvSpPr txBox="1"/>
          <p:nvPr/>
        </p:nvSpPr>
        <p:spPr>
          <a:xfrm>
            <a:off x="0" y="19050"/>
            <a:ext cx="121920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RIO DE PEDRAS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23" name="Conector reto 22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052" y="635538"/>
            <a:ext cx="9271284" cy="5890140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10213716" y="1782333"/>
            <a:ext cx="1833821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1300" b="1" dirty="0" smtClean="0">
                <a:solidFill>
                  <a:srgbClr val="FF0000"/>
                </a:solidFill>
              </a:rPr>
              <a:t>Traçado preliminar </a:t>
            </a:r>
            <a:r>
              <a:rPr lang="pt-BR" altLang="pt-BR" sz="1300" b="1" dirty="0" smtClean="0"/>
              <a:t>de 37km da</a:t>
            </a:r>
          </a:p>
          <a:p>
            <a:r>
              <a:rPr lang="pt-BR" sz="1300" b="1" dirty="0" smtClean="0"/>
              <a:t>Represa Rio de Pedras até a ETA existente - Rio das Velhas</a:t>
            </a:r>
            <a:endParaRPr lang="pt-BR" sz="1300" dirty="0"/>
          </a:p>
        </p:txBody>
      </p:sp>
      <p:sp>
        <p:nvSpPr>
          <p:cNvPr id="13" name="Seta para a direita 27">
            <a:hlinkClick r:id="rId4" action="ppaction://hlinksldjump"/>
          </p:cNvPr>
          <p:cNvSpPr/>
          <p:nvPr/>
        </p:nvSpPr>
        <p:spPr bwMode="auto">
          <a:xfrm flipH="1">
            <a:off x="11745912" y="5985591"/>
            <a:ext cx="446088" cy="300038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pt-BR">
              <a:solidFill>
                <a:srgbClr val="FF0000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0546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m 11"/>
          <p:cNvPicPr>
            <a:picLocks noChangeAspect="1"/>
          </p:cNvPicPr>
          <p:nvPr/>
        </p:nvPicPr>
        <p:blipFill>
          <a:blip r:embed="rId2" cstate="print"/>
          <a:srcRect l="21277"/>
          <a:stretch>
            <a:fillRect/>
          </a:stretch>
        </p:blipFill>
        <p:spPr bwMode="auto">
          <a:xfrm>
            <a:off x="-38407" y="-2916"/>
            <a:ext cx="281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upo 37"/>
          <p:cNvGrpSpPr>
            <a:grpSpLocks/>
          </p:cNvGrpSpPr>
          <p:nvPr/>
        </p:nvGrpSpPr>
        <p:grpSpPr bwMode="auto">
          <a:xfrm>
            <a:off x="6282977" y="655638"/>
            <a:ext cx="5785326" cy="3091842"/>
            <a:chOff x="2045650" y="999117"/>
            <a:chExt cx="4828469" cy="3093112"/>
          </a:xfrm>
        </p:grpSpPr>
        <p:sp>
          <p:nvSpPr>
            <p:cNvPr id="15381" name="CaixaDeTexto 2"/>
            <p:cNvSpPr txBox="1">
              <a:spLocks noChangeArrowheads="1"/>
            </p:cNvSpPr>
            <p:nvPr/>
          </p:nvSpPr>
          <p:spPr bwMode="auto">
            <a:xfrm>
              <a:off x="2045650" y="999117"/>
              <a:ext cx="4828469" cy="4002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lvl="1"/>
              <a:r>
                <a:rPr lang="pt-BR" altLang="pt-BR" sz="2000" b="1" dirty="0" smtClean="0">
                  <a:latin typeface="Calibri" pitchFamily="34" charset="0"/>
                </a:rPr>
                <a:t>Redução continuada do volume das barragens</a:t>
              </a:r>
              <a:endParaRPr lang="pt-BR" sz="2000" dirty="0">
                <a:latin typeface="Calibri" pitchFamily="34" charset="0"/>
              </a:endParaRPr>
            </a:p>
          </p:txBody>
        </p:sp>
        <p:pic>
          <p:nvPicPr>
            <p:cNvPr id="5" name="Imagem 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98167" y="1752881"/>
              <a:ext cx="3411805" cy="2339348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9" name="Mais 38"/>
          <p:cNvSpPr/>
          <p:nvPr/>
        </p:nvSpPr>
        <p:spPr>
          <a:xfrm>
            <a:off x="5811762" y="2075542"/>
            <a:ext cx="896937" cy="941387"/>
          </a:xfrm>
          <a:prstGeom prst="mathPlus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grpSp>
        <p:nvGrpSpPr>
          <p:cNvPr id="3" name="Grupo 1"/>
          <p:cNvGrpSpPr>
            <a:grpSpLocks/>
          </p:cNvGrpSpPr>
          <p:nvPr/>
        </p:nvGrpSpPr>
        <p:grpSpPr bwMode="auto">
          <a:xfrm>
            <a:off x="4517059" y="3463884"/>
            <a:ext cx="7282774" cy="2592387"/>
            <a:chOff x="3341878" y="3678114"/>
            <a:chExt cx="8405098" cy="2591800"/>
          </a:xfrm>
        </p:grpSpPr>
        <p:sp>
          <p:nvSpPr>
            <p:cNvPr id="42" name="CaixaDeTexto 41"/>
            <p:cNvSpPr txBox="1"/>
            <p:nvPr/>
          </p:nvSpPr>
          <p:spPr>
            <a:xfrm>
              <a:off x="7163500" y="4823504"/>
              <a:ext cx="4583476" cy="1123130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marL="0" lvl="1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altLang="pt-BR" sz="3200" b="1" dirty="0" smtClean="0">
                  <a:solidFill>
                    <a:schemeClr val="accent2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= </a:t>
              </a:r>
              <a:r>
                <a:rPr lang="pt-BR" altLang="pt-BR" sz="3500" b="1" dirty="0" smtClean="0">
                  <a:solidFill>
                    <a:schemeClr val="accent2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RACIONAMENTO</a:t>
              </a:r>
              <a:endParaRPr lang="pt-BR" sz="35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40" name="Imagem 39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41878" y="3678114"/>
              <a:ext cx="4018254" cy="259180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2" name="Retângulo 21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7" name="CaixaDeTexto 36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PREMISSAS</a:t>
            </a:r>
            <a:endParaRPr lang="pt-BR" sz="2400" b="1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45" name="Conector reto 44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reto 45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Imagem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-677710" y="4468619"/>
            <a:ext cx="519476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r">
              <a:buFont typeface="Arial" pitchFamily="34" charset="0"/>
              <a:buChar char="•"/>
            </a:pPr>
            <a:r>
              <a:rPr lang="pt-BR" sz="2000" b="1" dirty="0">
                <a:latin typeface="Calibri" pitchFamily="34" charset="0"/>
              </a:rPr>
              <a:t> </a:t>
            </a:r>
            <a:r>
              <a:rPr lang="pt-BR" sz="2000" b="1" dirty="0" smtClean="0">
                <a:latin typeface="Calibri" pitchFamily="34" charset="0"/>
              </a:rPr>
              <a:t>E sem substituição por nova captação</a:t>
            </a:r>
          </a:p>
          <a:p>
            <a:pPr marL="0" lvl="1" algn="r"/>
            <a:r>
              <a:rPr lang="pt-BR" sz="2000" b="1" dirty="0" smtClean="0">
                <a:latin typeface="Calibri" pitchFamily="34" charset="0"/>
              </a:rPr>
              <a:t>no Rio </a:t>
            </a:r>
            <a:r>
              <a:rPr lang="pt-BR" sz="2000" b="1" dirty="0">
                <a:latin typeface="Calibri" pitchFamily="34" charset="0"/>
              </a:rPr>
              <a:t>Paraopeba para ETA Rio </a:t>
            </a:r>
            <a:r>
              <a:rPr lang="pt-BR" sz="2000" b="1" dirty="0" smtClean="0">
                <a:latin typeface="Calibri" pitchFamily="34" charset="0"/>
              </a:rPr>
              <a:t>Manso</a:t>
            </a:r>
          </a:p>
          <a:p>
            <a:pPr marL="0" lvl="1" algn="r"/>
            <a:r>
              <a:rPr lang="pt-BR" sz="2000" b="1" dirty="0" smtClean="0">
                <a:latin typeface="Calibri" pitchFamily="34" charset="0"/>
              </a:rPr>
              <a:t>até setembro de 2020;</a:t>
            </a:r>
            <a:endParaRPr lang="pt-BR" sz="2000" b="1" dirty="0">
              <a:latin typeface="Calibri" pitchFamily="34" charset="0"/>
            </a:endParaRPr>
          </a:p>
        </p:txBody>
      </p:sp>
      <p:grpSp>
        <p:nvGrpSpPr>
          <p:cNvPr id="6" name="Agrupar 5"/>
          <p:cNvGrpSpPr/>
          <p:nvPr/>
        </p:nvGrpSpPr>
        <p:grpSpPr>
          <a:xfrm>
            <a:off x="549912" y="608013"/>
            <a:ext cx="5003579" cy="3478740"/>
            <a:chOff x="492124" y="780650"/>
            <a:chExt cx="5003579" cy="3478740"/>
          </a:xfrm>
        </p:grpSpPr>
        <p:pic>
          <p:nvPicPr>
            <p:cNvPr id="8" name="Imagem 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7344" y="1345729"/>
              <a:ext cx="4368359" cy="2913661"/>
            </a:xfrm>
            <a:prstGeom prst="ellipse">
              <a:avLst/>
            </a:prstGeom>
            <a:ln w="63500" cap="rnd">
              <a:noFill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sp>
          <p:nvSpPr>
            <p:cNvPr id="15373" name="CaixaDeTexto 3"/>
            <p:cNvSpPr txBox="1">
              <a:spLocks noChangeArrowheads="1"/>
            </p:cNvSpPr>
            <p:nvPr/>
          </p:nvSpPr>
          <p:spPr bwMode="auto">
            <a:xfrm>
              <a:off x="492124" y="780650"/>
              <a:ext cx="4687694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lvl="1"/>
              <a:r>
                <a:rPr lang="pt-BR" altLang="pt-BR" sz="2000" b="1" dirty="0" smtClean="0">
                  <a:latin typeface="Calibri" pitchFamily="34" charset="0"/>
                </a:rPr>
                <a:t>A impossibilidade de captação a fio d’água</a:t>
              </a:r>
            </a:p>
            <a:p>
              <a:pPr marL="0" lvl="1"/>
              <a:r>
                <a:rPr lang="pt-BR" sz="2000" b="1" dirty="0" smtClean="0">
                  <a:latin typeface="Calibri" pitchFamily="34" charset="0"/>
                </a:rPr>
                <a:t>no Rio Paraopeba</a:t>
              </a:r>
              <a:endParaRPr lang="pt-BR" sz="2000" dirty="0">
                <a:latin typeface="Calibri" pitchFamily="34" charset="0"/>
              </a:endParaRPr>
            </a:p>
          </p:txBody>
        </p:sp>
      </p:grpSp>
      <p:sp>
        <p:nvSpPr>
          <p:cNvPr id="25" name="CaixaDeTexto 24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1570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9" name="Imagem 9"/>
          <p:cNvPicPr>
            <a:picLocks noChangeAspect="1"/>
          </p:cNvPicPr>
          <p:nvPr/>
        </p:nvPicPr>
        <p:blipFill>
          <a:blip r:embed="rId2" cstate="print"/>
          <a:srcRect l="20926"/>
          <a:stretch>
            <a:fillRect/>
          </a:stretch>
        </p:blipFill>
        <p:spPr bwMode="auto">
          <a:xfrm>
            <a:off x="-11113" y="352425"/>
            <a:ext cx="4471988" cy="604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upo 6"/>
          <p:cNvGrpSpPr>
            <a:grpSpLocks/>
          </p:cNvGrpSpPr>
          <p:nvPr/>
        </p:nvGrpSpPr>
        <p:grpSpPr bwMode="auto">
          <a:xfrm>
            <a:off x="4524502" y="636174"/>
            <a:ext cx="7242627" cy="1721249"/>
            <a:chOff x="5822869" y="750874"/>
            <a:chExt cx="5547324" cy="1735790"/>
          </a:xfrm>
        </p:grpSpPr>
        <p:sp>
          <p:nvSpPr>
            <p:cNvPr id="21" name="Text Box 6"/>
            <p:cNvSpPr txBox="1">
              <a:spLocks noChangeArrowheads="1"/>
            </p:cNvSpPr>
            <p:nvPr/>
          </p:nvSpPr>
          <p:spPr bwMode="auto">
            <a:xfrm>
              <a:off x="5822869" y="833652"/>
              <a:ext cx="3751948" cy="70815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>
              <a:lvl1pPr marL="457200" indent="-45720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lvl="1" indent="0" fontAlgn="auto">
                <a:spcBef>
                  <a:spcPct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pt-BR" altLang="pt-BR" sz="2000" b="1" dirty="0">
                  <a:latin typeface="+mn-lt"/>
                </a:rPr>
                <a:t>Contaminação da </a:t>
              </a:r>
              <a:r>
                <a:rPr lang="pt-BR" altLang="pt-BR" sz="2000" b="1" dirty="0" smtClean="0">
                  <a:latin typeface="+mn-lt"/>
                </a:rPr>
                <a:t>água</a:t>
              </a:r>
            </a:p>
            <a:p>
              <a:pPr marL="0" lvl="1" indent="0" fontAlgn="auto">
                <a:spcBef>
                  <a:spcPct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pt-BR" altLang="pt-BR" sz="2000" b="1" dirty="0" smtClean="0">
                  <a:latin typeface="+mn-lt"/>
                </a:rPr>
                <a:t>Reclamações pela presença de ar na rede</a:t>
              </a:r>
              <a:endParaRPr lang="pt-BR" altLang="pt-BR" sz="2000" dirty="0">
                <a:latin typeface="+mn-lt"/>
              </a:endParaRPr>
            </a:p>
          </p:txBody>
        </p:sp>
        <p:pic>
          <p:nvPicPr>
            <p:cNvPr id="2" name="Imagem 1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74713" y="750874"/>
              <a:ext cx="1995480" cy="173579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6" name="Grupo 4"/>
          <p:cNvGrpSpPr/>
          <p:nvPr/>
        </p:nvGrpSpPr>
        <p:grpSpPr>
          <a:xfrm>
            <a:off x="663838" y="1001018"/>
            <a:ext cx="8604771" cy="2207774"/>
            <a:chOff x="1760005" y="1960603"/>
            <a:chExt cx="8262929" cy="2207774"/>
          </a:xfrm>
        </p:grpSpPr>
        <p:pic>
          <p:nvPicPr>
            <p:cNvPr id="3" name="Imagem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0005" y="1960603"/>
              <a:ext cx="3273316" cy="2207774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7426" name="CaixaDeTexto 4"/>
            <p:cNvSpPr txBox="1">
              <a:spLocks noChangeArrowheads="1"/>
            </p:cNvSpPr>
            <p:nvPr/>
          </p:nvSpPr>
          <p:spPr bwMode="auto">
            <a:xfrm>
              <a:off x="5075243" y="2676033"/>
              <a:ext cx="4947691" cy="1323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lvl="1"/>
              <a:r>
                <a:rPr lang="pt-BR" altLang="pt-BR" sz="2000" b="1" dirty="0">
                  <a:latin typeface="Calibri" pitchFamily="34" charset="0"/>
                </a:rPr>
                <a:t>Aumento do número de </a:t>
              </a:r>
              <a:r>
                <a:rPr lang="pt-BR" altLang="pt-BR" sz="2000" b="1" dirty="0" smtClean="0">
                  <a:latin typeface="Calibri" pitchFamily="34" charset="0"/>
                </a:rPr>
                <a:t>vazamentos</a:t>
              </a:r>
            </a:p>
            <a:p>
              <a:pPr marL="0" lvl="1"/>
              <a:r>
                <a:rPr lang="pt-BR" altLang="pt-BR" sz="2000" b="1" dirty="0" smtClean="0">
                  <a:latin typeface="Calibri" pitchFamily="34" charset="0"/>
                </a:rPr>
                <a:t>Rompimento de adutoras</a:t>
              </a:r>
            </a:p>
            <a:p>
              <a:pPr marL="0" lvl="1"/>
              <a:r>
                <a:rPr lang="pt-BR" altLang="pt-BR" sz="2000" b="1" dirty="0" smtClean="0">
                  <a:latin typeface="Calibri" pitchFamily="34" charset="0"/>
                </a:rPr>
                <a:t>Custos envolvidos na recuperação de adutoras</a:t>
              </a:r>
              <a:endParaRPr lang="pt-BR" dirty="0">
                <a:latin typeface="Calibri" pitchFamily="34" charset="0"/>
              </a:endParaRPr>
            </a:p>
          </p:txBody>
        </p:sp>
      </p:grpSp>
      <p:grpSp>
        <p:nvGrpSpPr>
          <p:cNvPr id="7" name="Grupo 8"/>
          <p:cNvGrpSpPr>
            <a:grpSpLocks/>
          </p:cNvGrpSpPr>
          <p:nvPr/>
        </p:nvGrpSpPr>
        <p:grpSpPr bwMode="auto">
          <a:xfrm>
            <a:off x="5470425" y="2570787"/>
            <a:ext cx="6493137" cy="2358404"/>
            <a:chOff x="3833511" y="4477137"/>
            <a:chExt cx="5888284" cy="2182838"/>
          </a:xfrm>
        </p:grpSpPr>
        <p:pic>
          <p:nvPicPr>
            <p:cNvPr id="4" name="Imagem 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484100" y="4477137"/>
              <a:ext cx="3237695" cy="2182838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7424" name="CaixaDeTexto 5"/>
            <p:cNvSpPr txBox="1">
              <a:spLocks noChangeArrowheads="1"/>
            </p:cNvSpPr>
            <p:nvPr/>
          </p:nvSpPr>
          <p:spPr bwMode="auto">
            <a:xfrm>
              <a:off x="3833511" y="5214680"/>
              <a:ext cx="2916854" cy="7077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lvl="1"/>
              <a:r>
                <a:rPr lang="pt-BR" altLang="pt-BR" sz="2000" b="1" dirty="0">
                  <a:latin typeface="Calibri" pitchFamily="34" charset="0"/>
                </a:rPr>
                <a:t>Manifestações </a:t>
              </a:r>
              <a:r>
                <a:rPr lang="pt-BR" altLang="pt-BR" sz="2000" b="1" dirty="0" smtClean="0">
                  <a:latin typeface="Calibri" pitchFamily="34" charset="0"/>
                </a:rPr>
                <a:t>populares</a:t>
              </a:r>
            </a:p>
            <a:p>
              <a:pPr marL="0" lvl="1"/>
              <a:r>
                <a:rPr lang="pt-BR" sz="2000" b="1" dirty="0" smtClean="0">
                  <a:latin typeface="Calibri" pitchFamily="34" charset="0"/>
                </a:rPr>
                <a:t>Ações judiciais </a:t>
              </a:r>
              <a:endParaRPr lang="pt-BR" b="1" dirty="0">
                <a:latin typeface="Calibri" pitchFamily="34" charset="0"/>
              </a:endParaRPr>
            </a:p>
          </p:txBody>
        </p:sp>
      </p:grpSp>
      <p:sp>
        <p:nvSpPr>
          <p:cNvPr id="20" name="Retângulo 19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9" name="CaixaDeTexto 28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RISCOS POTENCIAIS</a:t>
            </a:r>
          </a:p>
        </p:txBody>
      </p:sp>
      <p:cxnSp>
        <p:nvCxnSpPr>
          <p:cNvPr id="37" name="Conector reto 36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to 37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aixaDeTexto 24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PLANO DE RACIONAMENTO NO ABASTECIMENTO 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pic>
        <p:nvPicPr>
          <p:cNvPr id="23" name="Imagem 3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Agrupar 9"/>
          <p:cNvGrpSpPr/>
          <p:nvPr/>
        </p:nvGrpSpPr>
        <p:grpSpPr>
          <a:xfrm>
            <a:off x="1965519" y="3574645"/>
            <a:ext cx="9445084" cy="2677294"/>
            <a:chOff x="2444955" y="3573632"/>
            <a:chExt cx="8314515" cy="2757789"/>
          </a:xfrm>
        </p:grpSpPr>
        <p:sp>
          <p:nvSpPr>
            <p:cNvPr id="8" name="Retângulo 7"/>
            <p:cNvSpPr/>
            <p:nvPr/>
          </p:nvSpPr>
          <p:spPr>
            <a:xfrm>
              <a:off x="5812084" y="4948883"/>
              <a:ext cx="4947386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lvl="1"/>
              <a:r>
                <a:rPr lang="pt-BR" altLang="pt-BR" sz="2000" b="1" dirty="0">
                  <a:latin typeface="Calibri" pitchFamily="34" charset="0"/>
                </a:rPr>
                <a:t>Desequilíbrio </a:t>
              </a:r>
              <a:r>
                <a:rPr lang="pt-BR" altLang="pt-BR" sz="2000" b="1" dirty="0" smtClean="0">
                  <a:latin typeface="Calibri" pitchFamily="34" charset="0"/>
                </a:rPr>
                <a:t>econômico-financeiro</a:t>
              </a:r>
            </a:p>
            <a:p>
              <a:pPr marL="0" lvl="1"/>
              <a:r>
                <a:rPr lang="pt-BR" altLang="pt-BR" sz="2000" b="1" dirty="0" smtClean="0">
                  <a:latin typeface="Calibri" pitchFamily="34" charset="0"/>
                </a:rPr>
                <a:t>Prejuízos intangíveis / Danos a imagem da Empresa</a:t>
              </a:r>
              <a:endParaRPr lang="pt-BR" altLang="pt-BR" sz="2000" b="1" dirty="0">
                <a:latin typeface="Calibri" pitchFamily="34" charset="0"/>
              </a:endParaRPr>
            </a:p>
          </p:txBody>
        </p:sp>
        <p:pic>
          <p:nvPicPr>
            <p:cNvPr id="9" name="Imagem 8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444955" y="3573632"/>
              <a:ext cx="3367129" cy="2757789"/>
            </a:xfrm>
            <a:prstGeom prst="ellipse">
              <a:avLst/>
            </a:prstGeom>
            <a:ln w="63500" cap="rnd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</p:grpSp>
    </p:spTree>
    <p:extLst>
      <p:ext uri="{BB962C8B-B14F-4D97-AF65-F5344CB8AC3E}">
        <p14:creationId xmlns:p14="http://schemas.microsoft.com/office/powerpoint/2010/main" val="4238731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9" name="Imagem 9"/>
          <p:cNvPicPr>
            <a:picLocks noChangeAspect="1"/>
          </p:cNvPicPr>
          <p:nvPr/>
        </p:nvPicPr>
        <p:blipFill>
          <a:blip r:embed="rId2" cstate="print"/>
          <a:srcRect l="20926"/>
          <a:stretch>
            <a:fillRect/>
          </a:stretch>
        </p:blipFill>
        <p:spPr bwMode="auto">
          <a:xfrm>
            <a:off x="-11113" y="352425"/>
            <a:ext cx="4471988" cy="604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tângulo 19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9" name="CaixaDeTexto 28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CAOS E TRANSTORNOS PARA A POPULAÇÃO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37" name="Conector reto 36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to 37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aixaDeTexto 24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PLANO DE RACIONAMENTO NO ABASTECIMENTO 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pic>
        <p:nvPicPr>
          <p:cNvPr id="14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035" y="1102839"/>
            <a:ext cx="7610475" cy="4569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46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9" name="Imagem 9"/>
          <p:cNvPicPr>
            <a:picLocks noChangeAspect="1"/>
          </p:cNvPicPr>
          <p:nvPr/>
        </p:nvPicPr>
        <p:blipFill>
          <a:blip r:embed="rId4" cstate="print"/>
          <a:srcRect l="20926"/>
          <a:stretch>
            <a:fillRect/>
          </a:stretch>
        </p:blipFill>
        <p:spPr bwMode="auto">
          <a:xfrm>
            <a:off x="-11113" y="352425"/>
            <a:ext cx="4471988" cy="604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tângulo 19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9" name="CaixaDeTexto 28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ADUTORAS EM MAIOR RISCO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37" name="Conector reto 36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to 37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aixaDeTexto 24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PLANO DE RACIONAMENTO NO ABASTECIMENTO 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pic>
        <p:nvPicPr>
          <p:cNvPr id="2" name="VID-20150504-WA0007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 rot="5400000">
            <a:off x="4072638" y="1505730"/>
            <a:ext cx="4943004" cy="3564593"/>
          </a:xfrm>
          <a:prstGeom prst="rect">
            <a:avLst/>
          </a:prstGeom>
        </p:spPr>
      </p:pic>
      <p:pic>
        <p:nvPicPr>
          <p:cNvPr id="14" name="Imagem 3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84376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Imagem 3"/>
          <p:cNvPicPr>
            <a:picLocks noChangeAspect="1"/>
          </p:cNvPicPr>
          <p:nvPr/>
        </p:nvPicPr>
        <p:blipFill>
          <a:blip r:embed="rId3" cstate="print"/>
          <a:srcRect r="13756" b="15158"/>
          <a:stretch>
            <a:fillRect/>
          </a:stretch>
        </p:blipFill>
        <p:spPr bwMode="auto">
          <a:xfrm>
            <a:off x="-36513" y="0"/>
            <a:ext cx="12228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9805" y="0"/>
            <a:ext cx="4208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aixaDeTexto 8"/>
          <p:cNvSpPr txBox="1"/>
          <p:nvPr/>
        </p:nvSpPr>
        <p:spPr>
          <a:xfrm>
            <a:off x="3791939" y="1566919"/>
            <a:ext cx="7852728" cy="175432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PROPOSTAS PARA UM EVENTUAL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PLANO DE RACIONAMENTO E RODÍZIO DE ABASTECIMENTO DE ÁGUA</a:t>
            </a:r>
            <a:r>
              <a:rPr lang="pt-B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 </a:t>
            </a:r>
            <a:endParaRPr lang="pt-BR" sz="36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408488" y="3398354"/>
            <a:ext cx="6477000" cy="243143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RMBH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Região Metropolitana de Belo </a:t>
            </a:r>
            <a:r>
              <a:rPr lang="pt-B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Horizonte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Maio de 2019</a:t>
            </a:r>
            <a:endParaRPr lang="pt-BR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13320" name="Imagem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99467" y="6333435"/>
            <a:ext cx="890401" cy="447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74064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830918" y="1841642"/>
            <a:ext cx="901068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algn="just">
              <a:buFont typeface="Arial" pitchFamily="34" charset="0"/>
              <a:buChar char="•"/>
              <a:defRPr sz="2000"/>
            </a:lvl1pPr>
          </a:lstStyle>
          <a:p>
            <a:r>
              <a:rPr lang="pt-BR" b="1" dirty="0" smtClean="0"/>
              <a:t> Resolução </a:t>
            </a:r>
            <a:r>
              <a:rPr lang="pt-BR" b="1" dirty="0"/>
              <a:t>ARSAE nº 68/2015 </a:t>
            </a:r>
            <a:r>
              <a:rPr lang="pt-BR" dirty="0"/>
              <a:t>– Estabelece as diretrizes gerais para a adoção de medidas de racionamento do abastecimento  público e conteúdo do Plano de Racionamento;</a:t>
            </a:r>
          </a:p>
          <a:p>
            <a:endParaRPr lang="pt-BR" dirty="0"/>
          </a:p>
          <a:p>
            <a:r>
              <a:rPr lang="pt-BR" dirty="0"/>
              <a:t> Medida de racionamento: qualquer ação adotada para restrição da oferta de água.</a:t>
            </a:r>
          </a:p>
          <a:p>
            <a:endParaRPr lang="pt-BR" dirty="0"/>
          </a:p>
          <a:p>
            <a:pPr>
              <a:buNone/>
            </a:pP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6" name="Conector reto 5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aixaDeTexto 6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PLANO DE RACIONAMENTO NO ABASTECIMENTO 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pic>
        <p:nvPicPr>
          <p:cNvPr id="8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tângulo 8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CaixaDeTexto 9"/>
          <p:cNvSpPr txBox="1"/>
          <p:nvPr/>
        </p:nvSpPr>
        <p:spPr>
          <a:xfrm>
            <a:off x="0" y="19050"/>
            <a:ext cx="121920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Medidas de Racionamento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11" name="Conector reto 10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148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m 13"/>
          <p:cNvPicPr>
            <a:picLocks noChangeAspect="1"/>
          </p:cNvPicPr>
          <p:nvPr/>
        </p:nvPicPr>
        <p:blipFill>
          <a:blip r:embed="rId2" cstate="print"/>
          <a:srcRect l="7088"/>
          <a:stretch>
            <a:fillRect/>
          </a:stretch>
        </p:blipFill>
        <p:spPr bwMode="auto">
          <a:xfrm>
            <a:off x="141061" y="0"/>
            <a:ext cx="3216275" cy="658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CaixaDeTexto 9"/>
          <p:cNvSpPr txBox="1">
            <a:spLocks noChangeArrowheads="1"/>
          </p:cNvSpPr>
          <p:nvPr/>
        </p:nvSpPr>
        <p:spPr bwMode="auto">
          <a:xfrm>
            <a:off x="617182" y="1313344"/>
            <a:ext cx="1107732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 algn="ctr"/>
            <a:r>
              <a:rPr lang="pt-BR" altLang="pt-BR" sz="2800" b="1" dirty="0">
                <a:latin typeface="Calibri" pitchFamily="34" charset="0"/>
              </a:rPr>
              <a:t>Racionamento </a:t>
            </a:r>
            <a:r>
              <a:rPr lang="pt-BR" altLang="pt-BR" sz="2800" b="1" dirty="0" smtClean="0">
                <a:latin typeface="Calibri" pitchFamily="34" charset="0"/>
              </a:rPr>
              <a:t>planejado prevê uma </a:t>
            </a:r>
            <a:r>
              <a:rPr lang="pt-BR" altLang="pt-BR" sz="2800" b="1" dirty="0" smtClean="0">
                <a:solidFill>
                  <a:srgbClr val="FF0000"/>
                </a:solidFill>
                <a:latin typeface="Calibri" pitchFamily="34" charset="0"/>
              </a:rPr>
              <a:t>paralisação semanal dos sistemas </a:t>
            </a:r>
            <a:r>
              <a:rPr lang="pt-BR" altLang="pt-BR" sz="2800" b="1" dirty="0" smtClean="0">
                <a:latin typeface="Calibri" pitchFamily="34" charset="0"/>
              </a:rPr>
              <a:t>produtores que tiverem volume remanescente na Bacia do Paraopeba, com duração mínima de 24 horas (sempre com início às 8:00)</a:t>
            </a:r>
            <a:endParaRPr lang="pt-BR" sz="2800" b="1" dirty="0">
              <a:latin typeface="Calibri" pitchFamily="34" charset="0"/>
            </a:endParaRPr>
          </a:p>
        </p:txBody>
      </p:sp>
      <p:sp>
        <p:nvSpPr>
          <p:cNvPr id="18435" name="CaixaDeTexto 10"/>
          <p:cNvSpPr txBox="1">
            <a:spLocks noChangeArrowheads="1"/>
          </p:cNvSpPr>
          <p:nvPr/>
        </p:nvSpPr>
        <p:spPr bwMode="auto">
          <a:xfrm>
            <a:off x="467413" y="3101736"/>
            <a:ext cx="1097301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42950" lvl="1" indent="-285750" algn="just">
              <a:lnSpc>
                <a:spcPct val="150000"/>
              </a:lnSpc>
              <a:buFont typeface="Arial" charset="0"/>
              <a:buChar char="•"/>
            </a:pPr>
            <a:r>
              <a:rPr lang="pt-BR" altLang="pt-BR" sz="2800" b="1" dirty="0" smtClean="0">
                <a:latin typeface="Calibri" pitchFamily="34" charset="0"/>
              </a:rPr>
              <a:t>Impactos de desabastecimento de até </a:t>
            </a:r>
            <a:r>
              <a:rPr lang="pt-BR" altLang="pt-BR" sz="2800" b="1" u="sng" dirty="0" smtClean="0">
                <a:latin typeface="Calibri" pitchFamily="34" charset="0"/>
              </a:rPr>
              <a:t>48 horas</a:t>
            </a:r>
            <a:r>
              <a:rPr lang="pt-BR" altLang="pt-BR" sz="2800" b="1" dirty="0" smtClean="0">
                <a:latin typeface="Calibri" pitchFamily="34" charset="0"/>
              </a:rPr>
              <a:t> em algumas regiões</a:t>
            </a:r>
            <a:endParaRPr lang="pt-BR" altLang="pt-BR" sz="2800" b="1" dirty="0">
              <a:latin typeface="Calibri" pitchFamily="34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Retângulo 15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2" name="CaixaDeTexto 21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RACIONAMENTO BACIA DO PARAOPEBA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23" name="Conector reto 22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ixaDeTexto 16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PLANO DE RACIONAMENTO NO ABASTECIMENTO 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Paraopeba -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sp>
        <p:nvSpPr>
          <p:cNvPr id="19" name="CaixaDeTexto 9"/>
          <p:cNvSpPr txBox="1">
            <a:spLocks noChangeArrowheads="1"/>
          </p:cNvSpPr>
          <p:nvPr/>
        </p:nvSpPr>
        <p:spPr bwMode="auto">
          <a:xfrm>
            <a:off x="733671" y="4298279"/>
            <a:ext cx="1107732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 algn="ctr"/>
            <a:r>
              <a:rPr lang="pt-BR" sz="2800" b="1" dirty="0" smtClean="0">
                <a:solidFill>
                  <a:srgbClr val="FF0000"/>
                </a:solidFill>
                <a:latin typeface="Calibri" pitchFamily="34" charset="0"/>
              </a:rPr>
              <a:t>ESTE RACIONAMENTO AFETARÁ UMA POPULAÇÃO DE 2,4 MILHÕES DE HABITANTES</a:t>
            </a:r>
            <a:endParaRPr lang="pt-BR" sz="28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20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04823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  <p:bldP spid="1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391586" y="1911298"/>
            <a:ext cx="51721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pt-BR" sz="2400" dirty="0"/>
              <a:t> </a:t>
            </a:r>
            <a:r>
              <a:rPr lang="pt-BR" sz="2400" b="1" dirty="0" smtClean="0"/>
              <a:t>Atendimento a clientes essenciais:</a:t>
            </a:r>
          </a:p>
          <a:p>
            <a:pPr algn="just">
              <a:buFont typeface="Arial" pitchFamily="34" charset="0"/>
              <a:buChar char="•"/>
            </a:pPr>
            <a:endParaRPr lang="pt-BR" sz="2400" dirty="0" smtClean="0"/>
          </a:p>
          <a:p>
            <a:pPr algn="just"/>
            <a:r>
              <a:rPr lang="pt-BR" sz="2400" dirty="0"/>
              <a:t>	</a:t>
            </a:r>
            <a:r>
              <a:rPr lang="pt-BR" sz="2400" dirty="0" smtClean="0"/>
              <a:t>285 </a:t>
            </a:r>
            <a:r>
              <a:rPr lang="pt-BR" sz="2400" dirty="0"/>
              <a:t>creches</a:t>
            </a:r>
            <a:r>
              <a:rPr lang="pt-BR" sz="2400" dirty="0" smtClean="0"/>
              <a:t>,</a:t>
            </a:r>
          </a:p>
          <a:p>
            <a:pPr algn="just"/>
            <a:r>
              <a:rPr lang="pt-BR" sz="2400" dirty="0"/>
              <a:t>	</a:t>
            </a:r>
            <a:r>
              <a:rPr lang="pt-BR" sz="2400" dirty="0" smtClean="0"/>
              <a:t>852 </a:t>
            </a:r>
            <a:r>
              <a:rPr lang="pt-BR" sz="2400" dirty="0"/>
              <a:t>escolas públicas</a:t>
            </a:r>
            <a:r>
              <a:rPr lang="pt-BR" sz="2400" dirty="0" smtClean="0"/>
              <a:t>,</a:t>
            </a:r>
          </a:p>
          <a:p>
            <a:pPr algn="just"/>
            <a:r>
              <a:rPr lang="pt-BR" sz="2400" dirty="0"/>
              <a:t>	</a:t>
            </a:r>
            <a:r>
              <a:rPr lang="pt-BR" sz="2400" dirty="0" smtClean="0"/>
              <a:t>20 </a:t>
            </a:r>
            <a:r>
              <a:rPr lang="pt-BR" sz="2400" dirty="0"/>
              <a:t>presídios</a:t>
            </a:r>
            <a:r>
              <a:rPr lang="pt-BR" sz="2400" dirty="0" smtClean="0"/>
              <a:t>,</a:t>
            </a:r>
          </a:p>
          <a:p>
            <a:pPr algn="just"/>
            <a:r>
              <a:rPr lang="pt-BR" sz="2400" dirty="0"/>
              <a:t>	</a:t>
            </a:r>
            <a:r>
              <a:rPr lang="pt-BR" sz="2400" dirty="0" smtClean="0"/>
              <a:t>113 hospitais</a:t>
            </a:r>
          </a:p>
        </p:txBody>
      </p:sp>
      <p:sp>
        <p:nvSpPr>
          <p:cNvPr id="5" name="Retângulo 4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6" name="Conector reto 5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aixaDeTexto 6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PLANO DE RACIONAMENTO NO ABASTECIMENTO 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pic>
        <p:nvPicPr>
          <p:cNvPr id="8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tângulo 8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CaixaDeTexto 9"/>
          <p:cNvSpPr txBox="1"/>
          <p:nvPr/>
        </p:nvSpPr>
        <p:spPr>
          <a:xfrm>
            <a:off x="0" y="19050"/>
            <a:ext cx="121920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Abastecimento Clientes Essenciais e Contratados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11" name="Conector reto 10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tângulo 2"/>
          <p:cNvSpPr/>
          <p:nvPr/>
        </p:nvSpPr>
        <p:spPr>
          <a:xfrm>
            <a:off x="9456116" y="5543847"/>
            <a:ext cx="2419188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300" dirty="0" smtClean="0"/>
              <a:t>Quantitativos com base em 2015</a:t>
            </a:r>
            <a:endParaRPr lang="pt-BR" sz="1300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3391586" y="4343517"/>
            <a:ext cx="51721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pt-BR" sz="2400" dirty="0"/>
              <a:t> </a:t>
            </a:r>
            <a:r>
              <a:rPr lang="pt-BR" sz="2400" b="1" dirty="0" smtClean="0"/>
              <a:t>Contratados – acima de 200m³/mês</a:t>
            </a:r>
            <a:r>
              <a:rPr lang="pt-BR" sz="2400" dirty="0" smtClean="0"/>
              <a:t>:</a:t>
            </a:r>
          </a:p>
          <a:p>
            <a:pPr algn="just">
              <a:buFont typeface="Arial" pitchFamily="34" charset="0"/>
              <a:buChar char="•"/>
            </a:pPr>
            <a:endParaRPr lang="pt-BR" sz="2400" dirty="0" smtClean="0"/>
          </a:p>
          <a:p>
            <a:pPr algn="just"/>
            <a:r>
              <a:rPr lang="pt-BR" sz="2400" dirty="0"/>
              <a:t>	</a:t>
            </a:r>
            <a:r>
              <a:rPr lang="pt-BR" sz="2400" dirty="0" smtClean="0"/>
              <a:t>142 clientes</a:t>
            </a:r>
          </a:p>
        </p:txBody>
      </p:sp>
      <p:sp>
        <p:nvSpPr>
          <p:cNvPr id="2" name="Retângulo 1"/>
          <p:cNvSpPr/>
          <p:nvPr/>
        </p:nvSpPr>
        <p:spPr>
          <a:xfrm>
            <a:off x="1181615" y="983751"/>
            <a:ext cx="895520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100" b="1" dirty="0" smtClean="0"/>
              <a:t>A quantidade de clientes prioritários em um racionamento na RMBH é imensa,</a:t>
            </a:r>
          </a:p>
          <a:p>
            <a:r>
              <a:rPr lang="pt-BR" sz="2100" b="1" dirty="0" smtClean="0"/>
              <a:t>alguns essenciais como exemplo: </a:t>
            </a:r>
            <a:endParaRPr lang="pt-BR" sz="2100" dirty="0"/>
          </a:p>
        </p:txBody>
      </p:sp>
    </p:spTree>
    <p:extLst>
      <p:ext uri="{BB962C8B-B14F-4D97-AF65-F5344CB8AC3E}">
        <p14:creationId xmlns:p14="http://schemas.microsoft.com/office/powerpoint/2010/main" val="25272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ângulo 12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4" name="Retângulo 13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0486" name="CaixaDeTexto 19"/>
          <p:cNvSpPr txBox="1">
            <a:spLocks noChangeArrowheads="1"/>
          </p:cNvSpPr>
          <p:nvPr/>
        </p:nvSpPr>
        <p:spPr bwMode="auto">
          <a:xfrm>
            <a:off x="0" y="-25400"/>
            <a:ext cx="12192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algn="ctr">
              <a:lnSpc>
                <a:spcPct val="150000"/>
              </a:lnSpc>
            </a:pPr>
            <a:r>
              <a:rPr lang="pt-BR" altLang="pt-BR" sz="2000" b="1" dirty="0" smtClean="0">
                <a:solidFill>
                  <a:schemeClr val="bg1"/>
                </a:solidFill>
                <a:latin typeface="Calibri" pitchFamily="34" charset="0"/>
              </a:rPr>
              <a:t>PARALISAÇÃO DE 24 h DOS SISTEMAS PARAOPEBA – SIMULAÇÃO INTERRUPÇÃO NO DOMINGO</a:t>
            </a:r>
            <a:endParaRPr lang="pt-BR" altLang="pt-BR" sz="20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cxnSp>
        <p:nvCxnSpPr>
          <p:cNvPr id="21" name="Conector reto 20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to 21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ixaDeTexto 14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PLANO DE RACIONAMENTO NO ABASTECIMENTO 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- PARAOPEBA 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pic>
        <p:nvPicPr>
          <p:cNvPr id="17" name="video 02_3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429838" y="914400"/>
            <a:ext cx="9555355" cy="5374888"/>
          </a:xfrm>
          <a:prstGeom prst="rect">
            <a:avLst/>
          </a:prstGeom>
        </p:spPr>
      </p:pic>
      <p:pic>
        <p:nvPicPr>
          <p:cNvPr id="18" name="Imagem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01544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48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0" t="3227" r="14563" b="2114"/>
          <a:stretch/>
        </p:blipFill>
        <p:spPr>
          <a:xfrm>
            <a:off x="579007" y="746706"/>
            <a:ext cx="6572750" cy="547260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Retângulo 4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6" name="Conector reto 5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ixaDeTexto 7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PLANO DE RACIONAMENTO NO ABASTECIMENTO 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–PARAOPEBA 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pic>
        <p:nvPicPr>
          <p:cNvPr id="9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tângulo 9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0" y="19050"/>
            <a:ext cx="121920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Impacto negativo mesmo após retorno normal dos Sistemas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12" name="Conector reto 11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7650477" y="2475174"/>
            <a:ext cx="3918065" cy="2354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100" dirty="0" smtClean="0"/>
              <a:t>Zonas que devem demorar mais tempo a ter abastecimento normalizado após período de racionamento geral:</a:t>
            </a:r>
          </a:p>
          <a:p>
            <a:pPr algn="ctr"/>
            <a:endParaRPr lang="pt-BR" sz="2100" dirty="0" smtClean="0"/>
          </a:p>
          <a:p>
            <a:pPr algn="ctr"/>
            <a:r>
              <a:rPr lang="pt-BR" sz="2100" dirty="0" smtClean="0"/>
              <a:t> Cerca de 15% da população:</a:t>
            </a:r>
          </a:p>
          <a:p>
            <a:pPr algn="ctr"/>
            <a:r>
              <a:rPr lang="pt-BR" sz="2100" b="1" dirty="0" smtClean="0">
                <a:solidFill>
                  <a:srgbClr val="FF0000"/>
                </a:solidFill>
              </a:rPr>
              <a:t>&gt; 4.000 caminhões-pipa por dia!</a:t>
            </a:r>
          </a:p>
        </p:txBody>
      </p:sp>
      <p:sp>
        <p:nvSpPr>
          <p:cNvPr id="13" name="CaixaDeTexto 12"/>
          <p:cNvSpPr txBox="1">
            <a:spLocks noChangeArrowheads="1"/>
          </p:cNvSpPr>
          <p:nvPr/>
        </p:nvSpPr>
        <p:spPr bwMode="auto">
          <a:xfrm>
            <a:off x="7650477" y="915043"/>
            <a:ext cx="391806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/>
              <a:t>Paralisações nos Sistemas da Bacia do Paraopeba</a:t>
            </a:r>
            <a:endParaRPr lang="pt-BR" sz="2800" b="1" dirty="0"/>
          </a:p>
        </p:txBody>
      </p:sp>
      <p:sp>
        <p:nvSpPr>
          <p:cNvPr id="14" name="CaixaDeTexto 13"/>
          <p:cNvSpPr txBox="1">
            <a:spLocks noChangeArrowheads="1"/>
          </p:cNvSpPr>
          <p:nvPr/>
        </p:nvSpPr>
        <p:spPr bwMode="auto">
          <a:xfrm>
            <a:off x="7650477" y="5119614"/>
            <a:ext cx="3918065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600" b="1" dirty="0" smtClean="0">
                <a:solidFill>
                  <a:srgbClr val="FF0000"/>
                </a:solidFill>
              </a:rPr>
              <a:t>INVIÁVEL!</a:t>
            </a:r>
          </a:p>
        </p:txBody>
      </p:sp>
    </p:spTree>
    <p:extLst>
      <p:ext uri="{BB962C8B-B14F-4D97-AF65-F5344CB8AC3E}">
        <p14:creationId xmlns:p14="http://schemas.microsoft.com/office/powerpoint/2010/main" val="133601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9" name="Imagem 9"/>
          <p:cNvPicPr>
            <a:picLocks noChangeAspect="1"/>
          </p:cNvPicPr>
          <p:nvPr/>
        </p:nvPicPr>
        <p:blipFill>
          <a:blip r:embed="rId2" cstate="print"/>
          <a:srcRect l="20926"/>
          <a:stretch>
            <a:fillRect/>
          </a:stretch>
        </p:blipFill>
        <p:spPr bwMode="auto">
          <a:xfrm>
            <a:off x="-11113" y="352425"/>
            <a:ext cx="4471988" cy="604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tângulo 19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9" name="CaixaDeTexto 28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CENÁRIO: PARALISAÇÃO PROLONGADA NA BACIA DO RIO DAS VELHAS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37" name="Conector reto 36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to 37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aixaDeTexto 24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PLANO DE RACIONAMENTO NO ABASTECIMENTO 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RIO DAS VELHAS 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pic>
        <p:nvPicPr>
          <p:cNvPr id="14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aixaDeTexto 40"/>
          <p:cNvSpPr txBox="1">
            <a:spLocks noChangeArrowheads="1"/>
          </p:cNvSpPr>
          <p:nvPr/>
        </p:nvSpPr>
        <p:spPr bwMode="auto">
          <a:xfrm>
            <a:off x="2715209" y="1693337"/>
            <a:ext cx="932750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>
              <a:buFont typeface="Arial" pitchFamily="34" charset="0"/>
              <a:buChar char="•"/>
            </a:pPr>
            <a:r>
              <a:rPr lang="pt-BR" sz="2000" b="1" dirty="0" smtClean="0">
                <a:latin typeface="Calibri" pitchFamily="34" charset="0"/>
              </a:rPr>
              <a:t>Conjugado ao aumento da capacidade de TRANSFERÊNCIA dos Sistemas do Paraopeba para as zonas abastecidas pelo Sistema Rio das Velhas</a:t>
            </a:r>
            <a:endParaRPr lang="pt-BR" sz="2000" dirty="0">
              <a:latin typeface="Calibri" pitchFamily="34" charset="0"/>
            </a:endParaRPr>
          </a:p>
        </p:txBody>
      </p:sp>
      <p:sp>
        <p:nvSpPr>
          <p:cNvPr id="12" name="CaixaDeTexto 40"/>
          <p:cNvSpPr txBox="1">
            <a:spLocks noChangeArrowheads="1"/>
          </p:cNvSpPr>
          <p:nvPr/>
        </p:nvSpPr>
        <p:spPr bwMode="auto">
          <a:xfrm>
            <a:off x="2715209" y="996586"/>
            <a:ext cx="98531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>
              <a:buFont typeface="Arial" pitchFamily="34" charset="0"/>
              <a:buChar char="•"/>
            </a:pPr>
            <a:r>
              <a:rPr lang="pt-BR" sz="2000" b="1" dirty="0" smtClean="0">
                <a:latin typeface="Calibri" pitchFamily="34" charset="0"/>
              </a:rPr>
              <a:t> Requer AUMENTO IMEDIATO da capacidade de PRODUÇÃO da BACIA do PARAOPEBA</a:t>
            </a:r>
            <a:endParaRPr lang="pt-BR" sz="2000" dirty="0">
              <a:latin typeface="Calibri" pitchFamily="34" charset="0"/>
            </a:endParaRPr>
          </a:p>
        </p:txBody>
      </p:sp>
      <p:grpSp>
        <p:nvGrpSpPr>
          <p:cNvPr id="13" name="Grupo 1"/>
          <p:cNvGrpSpPr>
            <a:grpSpLocks/>
          </p:cNvGrpSpPr>
          <p:nvPr/>
        </p:nvGrpSpPr>
        <p:grpSpPr bwMode="auto">
          <a:xfrm>
            <a:off x="4102934" y="3531730"/>
            <a:ext cx="7350025" cy="2592387"/>
            <a:chOff x="3341878" y="3678114"/>
            <a:chExt cx="8482713" cy="2591800"/>
          </a:xfrm>
        </p:grpSpPr>
        <p:sp>
          <p:nvSpPr>
            <p:cNvPr id="15" name="CaixaDeTexto 14"/>
            <p:cNvSpPr txBox="1"/>
            <p:nvPr/>
          </p:nvSpPr>
          <p:spPr>
            <a:xfrm>
              <a:off x="7241115" y="4549725"/>
              <a:ext cx="4583476" cy="1123130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marL="0" lvl="1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altLang="pt-BR" sz="3200" b="1" dirty="0" smtClean="0">
                  <a:solidFill>
                    <a:schemeClr val="accent2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HAVERÁ </a:t>
              </a:r>
              <a:r>
                <a:rPr lang="pt-BR" altLang="pt-BR" sz="3500" b="1" dirty="0" smtClean="0">
                  <a:solidFill>
                    <a:schemeClr val="accent2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RACIONAMENTO</a:t>
              </a:r>
              <a:endParaRPr lang="pt-BR" sz="35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6" name="Imagem 15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41878" y="3678114"/>
              <a:ext cx="4018254" cy="259180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7" name="Retângulo 16"/>
          <p:cNvSpPr/>
          <p:nvPr/>
        </p:nvSpPr>
        <p:spPr>
          <a:xfrm>
            <a:off x="901192" y="2823844"/>
            <a:ext cx="104492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r"/>
            <a:r>
              <a:rPr lang="pt-BR" sz="2000" b="1" dirty="0" smtClean="0">
                <a:solidFill>
                  <a:srgbClr val="FF0000"/>
                </a:solidFill>
                <a:latin typeface="Calibri" pitchFamily="34" charset="0"/>
              </a:rPr>
              <a:t>CASO NÃO SEJAM TOMADAS AS MEDIDAS DE AUMENTO DE PRODUÇÃO E DE TRANSFERÊNCIA </a:t>
            </a:r>
            <a:r>
              <a:rPr lang="pt-BR" sz="2000" b="1" dirty="0" smtClean="0">
                <a:latin typeface="Calibri" pitchFamily="34" charset="0"/>
              </a:rPr>
              <a:t>DOS SISTEMAS DO PARAOPEBA PARA ZONAS ATUALMENTE DO RIO DAS VELHAS:</a:t>
            </a:r>
            <a:endParaRPr lang="pt-BR" sz="2000" b="1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5384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ângulo 17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4347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CaixaDeTexto 13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CAPACIDADE ATUAL DO SISTEMA PARAOPEBA ABASTECER ZONAS DO RIO DAS VELHAS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17" name="Conector reto 16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to 19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rupo 29"/>
          <p:cNvGrpSpPr>
            <a:grpSpLocks/>
          </p:cNvGrpSpPr>
          <p:nvPr/>
        </p:nvGrpSpPr>
        <p:grpSpPr bwMode="auto">
          <a:xfrm>
            <a:off x="80839" y="1249246"/>
            <a:ext cx="2119555" cy="461665"/>
            <a:chOff x="-1622230" y="1863703"/>
            <a:chExt cx="2119482" cy="462490"/>
          </a:xfrm>
        </p:grpSpPr>
        <p:sp>
          <p:nvSpPr>
            <p:cNvPr id="26" name="CaixaDeTexto 24"/>
            <p:cNvSpPr txBox="1">
              <a:spLocks noChangeArrowheads="1"/>
            </p:cNvSpPr>
            <p:nvPr/>
          </p:nvSpPr>
          <p:spPr bwMode="auto">
            <a:xfrm>
              <a:off x="-1622230" y="1863703"/>
              <a:ext cx="2119482" cy="462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pt-BR" altLang="pt-BR" sz="2400" b="1" dirty="0" smtClean="0">
                  <a:solidFill>
                    <a:srgbClr val="FF0000"/>
                  </a:solidFill>
                </a:rPr>
                <a:t>SBP        SRV</a:t>
              </a:r>
              <a:endParaRPr lang="pt-BR" altLang="pt-BR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27" name="Seta para a direita 25"/>
            <p:cNvSpPr/>
            <p:nvPr/>
          </p:nvSpPr>
          <p:spPr>
            <a:xfrm>
              <a:off x="-793377" y="1955792"/>
              <a:ext cx="446072" cy="278309"/>
            </a:xfrm>
            <a:prstGeom prst="rightArrow">
              <a:avLst/>
            </a:prstGeom>
            <a:solidFill>
              <a:srgbClr val="FF0000"/>
            </a:solidFill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pt-BR">
                <a:solidFill>
                  <a:srgbClr val="FF0000"/>
                </a:solidFill>
              </a:endParaRPr>
            </a:p>
          </p:txBody>
        </p:sp>
      </p:grpSp>
      <p:sp>
        <p:nvSpPr>
          <p:cNvPr id="38" name="Retângulo 37"/>
          <p:cNvSpPr/>
          <p:nvPr/>
        </p:nvSpPr>
        <p:spPr>
          <a:xfrm>
            <a:off x="299103" y="1809657"/>
            <a:ext cx="2009301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1300" dirty="0" smtClean="0"/>
              <a:t>Sem obras complementares:</a:t>
            </a:r>
          </a:p>
          <a:p>
            <a:pPr algn="r"/>
            <a:r>
              <a:rPr lang="pt-BR" sz="1300" dirty="0" smtClean="0"/>
              <a:t>Máximo de 2m³/s mesmo assim em Sistema de abastecimento intermitente do tipo rodízio.</a:t>
            </a:r>
          </a:p>
          <a:p>
            <a:pPr algn="r"/>
            <a:r>
              <a:rPr lang="pt-BR" sz="1300" dirty="0" smtClean="0"/>
              <a:t>Insuficiência da capacidade de transporte.</a:t>
            </a:r>
            <a:endParaRPr lang="pt-BR" sz="1300" dirty="0"/>
          </a:p>
        </p:txBody>
      </p:sp>
      <p:pic>
        <p:nvPicPr>
          <p:cNvPr id="36" name="Imagem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837" y="689388"/>
            <a:ext cx="7159800" cy="3902091"/>
          </a:xfrm>
          <a:prstGeom prst="rect">
            <a:avLst/>
          </a:prstGeom>
        </p:spPr>
      </p:pic>
      <p:sp>
        <p:nvSpPr>
          <p:cNvPr id="30" name="Retângulo 29"/>
          <p:cNvSpPr/>
          <p:nvPr/>
        </p:nvSpPr>
        <p:spPr>
          <a:xfrm>
            <a:off x="710466" y="4614305"/>
            <a:ext cx="107710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b="1" dirty="0" smtClean="0"/>
              <a:t>Destaques das principais adutoras existentes do Sistema Integrado com capacidade de transferência de água dos Sistemas Paraopeba para zonas abastecidas pelo Rio das Velhas:</a:t>
            </a:r>
          </a:p>
        </p:txBody>
      </p:sp>
      <p:sp>
        <p:nvSpPr>
          <p:cNvPr id="32" name="Retângulo 31"/>
          <p:cNvSpPr/>
          <p:nvPr/>
        </p:nvSpPr>
        <p:spPr>
          <a:xfrm>
            <a:off x="1350717" y="5211039"/>
            <a:ext cx="2242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b="1" dirty="0" smtClean="0"/>
              <a:t>- Linha Azul</a:t>
            </a:r>
          </a:p>
        </p:txBody>
      </p:sp>
      <p:sp>
        <p:nvSpPr>
          <p:cNvPr id="39" name="Retângulo 38"/>
          <p:cNvSpPr/>
          <p:nvPr/>
        </p:nvSpPr>
        <p:spPr>
          <a:xfrm>
            <a:off x="1350717" y="5563156"/>
            <a:ext cx="38615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b="1" dirty="0" smtClean="0"/>
              <a:t>- Adutoras SRV-A e Carlos Prates</a:t>
            </a:r>
          </a:p>
        </p:txBody>
      </p:sp>
      <p:sp>
        <p:nvSpPr>
          <p:cNvPr id="40" name="Retângulo 39"/>
          <p:cNvSpPr/>
          <p:nvPr/>
        </p:nvSpPr>
        <p:spPr>
          <a:xfrm>
            <a:off x="1350717" y="5882891"/>
            <a:ext cx="38615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b="1" dirty="0" smtClean="0"/>
              <a:t>- Adutora de Integração Noroeste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SISTEMAS DE ABASTECIMENTO </a:t>
            </a: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RMBH - APRESENTA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sp>
        <p:nvSpPr>
          <p:cNvPr id="22" name="Retângulo 21"/>
          <p:cNvSpPr/>
          <p:nvPr/>
        </p:nvSpPr>
        <p:spPr>
          <a:xfrm>
            <a:off x="9795070" y="1643160"/>
            <a:ext cx="2009301" cy="141577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pt-BR" sz="1300" dirty="0" smtClean="0"/>
              <a:t>A água dos Sistemas Paraopeba só têm condições de abastecer as </a:t>
            </a:r>
            <a:r>
              <a:rPr lang="pt-BR" sz="1300" b="1" dirty="0" smtClean="0"/>
              <a:t>zonas adjacentes </a:t>
            </a:r>
            <a:r>
              <a:rPr lang="pt-BR" sz="1300" dirty="0" smtClean="0"/>
              <a:t>aos tubos em </a:t>
            </a:r>
            <a:r>
              <a:rPr lang="pt-BR" sz="2100" dirty="0" smtClean="0"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AMARELO</a:t>
            </a:r>
            <a:r>
              <a:rPr lang="pt-BR" sz="1300" dirty="0" smtClean="0">
                <a:solidFill>
                  <a:schemeClr val="accent4"/>
                </a:solidFill>
              </a:rPr>
              <a:t> </a:t>
            </a:r>
            <a:r>
              <a:rPr lang="pt-BR" sz="1300" dirty="0" smtClean="0"/>
              <a:t>no esquema ao lado.</a:t>
            </a:r>
            <a:endParaRPr lang="pt-BR" sz="1300" dirty="0"/>
          </a:p>
        </p:txBody>
      </p:sp>
    </p:spTree>
    <p:extLst>
      <p:ext uri="{BB962C8B-B14F-4D97-AF65-F5344CB8AC3E}">
        <p14:creationId xmlns:p14="http://schemas.microsoft.com/office/powerpoint/2010/main" val="1759561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m 13"/>
          <p:cNvPicPr>
            <a:picLocks noChangeAspect="1"/>
          </p:cNvPicPr>
          <p:nvPr/>
        </p:nvPicPr>
        <p:blipFill>
          <a:blip r:embed="rId2" cstate="print"/>
          <a:srcRect l="7088"/>
          <a:stretch>
            <a:fillRect/>
          </a:stretch>
        </p:blipFill>
        <p:spPr bwMode="auto">
          <a:xfrm>
            <a:off x="141061" y="0"/>
            <a:ext cx="3216275" cy="658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CaixaDeTexto 9"/>
          <p:cNvSpPr txBox="1">
            <a:spLocks noChangeArrowheads="1"/>
          </p:cNvSpPr>
          <p:nvPr/>
        </p:nvSpPr>
        <p:spPr bwMode="auto">
          <a:xfrm>
            <a:off x="480753" y="1484725"/>
            <a:ext cx="11230493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 algn="ctr"/>
            <a:r>
              <a:rPr lang="pt-BR" altLang="pt-BR" sz="2600" b="1" dirty="0" smtClean="0">
                <a:latin typeface="Calibri" pitchFamily="34" charset="0"/>
              </a:rPr>
              <a:t>A COPASA </a:t>
            </a:r>
            <a:r>
              <a:rPr lang="pt-BR" altLang="pt-BR" sz="2600" dirty="0" smtClean="0">
                <a:latin typeface="Calibri" pitchFamily="34" charset="0"/>
              </a:rPr>
              <a:t>divide o Sistema Integrado de Abastecimento de Água da </a:t>
            </a:r>
            <a:r>
              <a:rPr lang="pt-BR" altLang="pt-BR" sz="2600" b="1" dirty="0" smtClean="0">
                <a:latin typeface="Calibri" pitchFamily="34" charset="0"/>
              </a:rPr>
              <a:t>RMBH em 7 (sete) grandes zonas, </a:t>
            </a:r>
            <a:r>
              <a:rPr lang="pt-BR" altLang="pt-BR" sz="2600" dirty="0" smtClean="0">
                <a:latin typeface="Calibri" pitchFamily="34" charset="0"/>
              </a:rPr>
              <a:t>sendo</a:t>
            </a:r>
            <a:r>
              <a:rPr lang="pt-BR" altLang="pt-BR" sz="2600" b="1" dirty="0" smtClean="0">
                <a:latin typeface="Calibri" pitchFamily="34" charset="0"/>
              </a:rPr>
              <a:t> 6 (seis) com condições técnicas para receber água desde os Sistemas Paraopeba.</a:t>
            </a:r>
          </a:p>
          <a:p>
            <a:pPr marL="0" lvl="1" algn="ctr"/>
            <a:endParaRPr lang="pt-BR" altLang="pt-BR" sz="2600" b="1" dirty="0" smtClean="0">
              <a:latin typeface="Calibri" pitchFamily="34" charset="0"/>
            </a:endParaRPr>
          </a:p>
          <a:p>
            <a:pPr marL="0" lvl="1" algn="ctr"/>
            <a:r>
              <a:rPr lang="pt-BR" altLang="pt-BR" sz="2600" dirty="0" smtClean="0"/>
              <a:t>A sétima </a:t>
            </a:r>
            <a:r>
              <a:rPr lang="pt-BR" altLang="pt-BR" sz="2600" dirty="0"/>
              <a:t>zona </a:t>
            </a:r>
            <a:r>
              <a:rPr lang="pt-BR" altLang="pt-BR" sz="2600" dirty="0" smtClean="0"/>
              <a:t>compreende sedes dos municípios de Nova Lima, Sabará e Raposos, e não </a:t>
            </a:r>
            <a:r>
              <a:rPr lang="pt-BR" altLang="pt-BR" sz="2600" dirty="0"/>
              <a:t>tem condições de abastecimento alternativo pelo Paraopeba</a:t>
            </a:r>
            <a:r>
              <a:rPr lang="pt-BR" altLang="pt-BR" sz="2600" dirty="0" smtClean="0"/>
              <a:t>.</a:t>
            </a:r>
            <a:endParaRPr lang="pt-BR" altLang="pt-BR" sz="2600" b="1" dirty="0" smtClean="0">
              <a:latin typeface="Calibri" pitchFamily="34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Retângulo 15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2" name="CaixaDeTexto 21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PROPOSTA DE RACIONAMENTO – INTERRUPÇÃO DO SISTEMA RIO DAS VELHAS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23" name="Conector reto 22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ixaDeTexto 16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PLANO DE RACIONAMENTO NO ABASTECIMENTO 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RIO DAS VELHAS 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pic>
        <p:nvPicPr>
          <p:cNvPr id="20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CaixaDeTexto 9"/>
          <p:cNvSpPr txBox="1">
            <a:spLocks noChangeArrowheads="1"/>
          </p:cNvSpPr>
          <p:nvPr/>
        </p:nvSpPr>
        <p:spPr bwMode="auto">
          <a:xfrm>
            <a:off x="480753" y="4359311"/>
            <a:ext cx="11230493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 algn="ctr"/>
            <a:r>
              <a:rPr lang="pt-BR" altLang="pt-BR" sz="2600" b="1" dirty="0" smtClean="0">
                <a:latin typeface="Calibri" pitchFamily="34" charset="0"/>
              </a:rPr>
              <a:t>A COPASA tem condições operacionais de também isolar/desabastecer por inteiro cada uma das 6 zonas. </a:t>
            </a:r>
          </a:p>
        </p:txBody>
      </p:sp>
    </p:spTree>
    <p:extLst>
      <p:ext uri="{BB962C8B-B14F-4D97-AF65-F5344CB8AC3E}">
        <p14:creationId xmlns:p14="http://schemas.microsoft.com/office/powerpoint/2010/main" val="1541149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m 13"/>
          <p:cNvPicPr>
            <a:picLocks noChangeAspect="1"/>
          </p:cNvPicPr>
          <p:nvPr/>
        </p:nvPicPr>
        <p:blipFill>
          <a:blip r:embed="rId2" cstate="print"/>
          <a:srcRect l="7088"/>
          <a:stretch>
            <a:fillRect/>
          </a:stretch>
        </p:blipFill>
        <p:spPr bwMode="auto">
          <a:xfrm>
            <a:off x="141061" y="0"/>
            <a:ext cx="3216275" cy="658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CaixaDeTexto 9"/>
          <p:cNvSpPr txBox="1">
            <a:spLocks noChangeArrowheads="1"/>
          </p:cNvSpPr>
          <p:nvPr/>
        </p:nvSpPr>
        <p:spPr bwMode="auto">
          <a:xfrm>
            <a:off x="590203" y="1168764"/>
            <a:ext cx="1123049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 algn="ctr"/>
            <a:r>
              <a:rPr lang="pt-BR" altLang="pt-BR" sz="2600" b="1" dirty="0" smtClean="0">
                <a:latin typeface="Calibri" pitchFamily="34" charset="0"/>
              </a:rPr>
              <a:t>O Plano propõe interromper o abastecimento de 2 zonas alternadas a cada 24h.</a:t>
            </a:r>
          </a:p>
        </p:txBody>
      </p:sp>
      <p:sp>
        <p:nvSpPr>
          <p:cNvPr id="18435" name="CaixaDeTexto 10"/>
          <p:cNvSpPr txBox="1">
            <a:spLocks noChangeArrowheads="1"/>
          </p:cNvSpPr>
          <p:nvPr/>
        </p:nvSpPr>
        <p:spPr bwMode="auto">
          <a:xfrm>
            <a:off x="230639" y="3456179"/>
            <a:ext cx="11730721" cy="89255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pt-BR"/>
            </a:defPPr>
            <a:lvl2pPr marL="0" lvl="1" algn="ctr">
              <a:defRPr sz="2800" b="1">
                <a:latin typeface="Calibri" pitchFamily="34" charset="0"/>
              </a:defRPr>
            </a:lvl2pPr>
          </a:lstStyle>
          <a:p>
            <a:pPr lvl="1"/>
            <a:r>
              <a:rPr lang="pt-BR" altLang="pt-BR" sz="2600" dirty="0"/>
              <a:t>Em algumas </a:t>
            </a:r>
            <a:r>
              <a:rPr lang="pt-BR" altLang="pt-BR" sz="2600" dirty="0" smtClean="0"/>
              <a:t>regiões das 6 zonas, </a:t>
            </a:r>
            <a:r>
              <a:rPr lang="pt-BR" altLang="pt-BR" sz="2600" dirty="0"/>
              <a:t>o impacto deve atingir 48 horas. </a:t>
            </a:r>
            <a:r>
              <a:rPr lang="pt-BR" altLang="pt-BR" sz="2600" dirty="0" smtClean="0"/>
              <a:t>Para </a:t>
            </a:r>
            <a:r>
              <a:rPr lang="pt-BR" altLang="pt-BR" sz="2600" dirty="0"/>
              <a:t>estas </a:t>
            </a:r>
            <a:r>
              <a:rPr lang="pt-BR" altLang="pt-BR" sz="2600" dirty="0" smtClean="0"/>
              <a:t>regiões e, principalmente, para a sétima zona, </a:t>
            </a:r>
            <a:r>
              <a:rPr lang="pt-BR" altLang="pt-BR" sz="2600" dirty="0"/>
              <a:t>outras alternativas devem ser usadas.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Retângulo 15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23" name="Conector reto 22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ixaDeTexto 16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PLANO DE RACIONAMENTO NO ABASTECIMENTO 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RIO DAS VELHAS 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sp>
        <p:nvSpPr>
          <p:cNvPr id="19" name="CaixaDeTexto 9"/>
          <p:cNvSpPr txBox="1">
            <a:spLocks noChangeArrowheads="1"/>
          </p:cNvSpPr>
          <p:nvPr/>
        </p:nvSpPr>
        <p:spPr bwMode="auto">
          <a:xfrm>
            <a:off x="733671" y="4679093"/>
            <a:ext cx="1119820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 algn="ctr"/>
            <a:r>
              <a:rPr lang="pt-BR" sz="2800" b="1" dirty="0" smtClean="0">
                <a:solidFill>
                  <a:srgbClr val="FF0000"/>
                </a:solidFill>
                <a:latin typeface="Calibri" pitchFamily="34" charset="0"/>
              </a:rPr>
              <a:t>Portanto, um racionamento motivado pela paralisação do Sistema</a:t>
            </a:r>
          </a:p>
          <a:p>
            <a:pPr marL="0" lvl="1" algn="ctr"/>
            <a:r>
              <a:rPr lang="pt-BR" sz="2800" b="1" dirty="0" smtClean="0">
                <a:solidFill>
                  <a:srgbClr val="FF0000"/>
                </a:solidFill>
                <a:latin typeface="Calibri" pitchFamily="34" charset="0"/>
              </a:rPr>
              <a:t>Rio das Velhas é muito mais severo e afetaria TODA A POPULAÇÃO da RMBH</a:t>
            </a:r>
            <a:endParaRPr lang="pt-BR" sz="28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20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tângulo 1"/>
          <p:cNvSpPr/>
          <p:nvPr/>
        </p:nvSpPr>
        <p:spPr>
          <a:xfrm>
            <a:off x="854549" y="2133735"/>
            <a:ext cx="1088882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/>
            <a:r>
              <a:rPr lang="pt-BR" altLang="pt-BR" sz="2800" b="1" dirty="0">
                <a:latin typeface="Calibri" pitchFamily="34" charset="0"/>
              </a:rPr>
              <a:t>Assim, </a:t>
            </a:r>
            <a:r>
              <a:rPr lang="pt-BR" altLang="pt-BR" sz="3500" b="1" dirty="0">
                <a:solidFill>
                  <a:srgbClr val="FF0000"/>
                </a:solidFill>
                <a:latin typeface="Calibri" pitchFamily="34" charset="0"/>
              </a:rPr>
              <a:t>a cada 3 dias </a:t>
            </a:r>
            <a:r>
              <a:rPr lang="pt-BR" altLang="pt-BR" sz="2800" b="1" dirty="0">
                <a:latin typeface="Calibri" pitchFamily="34" charset="0"/>
              </a:rPr>
              <a:t>todo Sistema Integrado da RMBH terá sofrido racionamento de água.</a:t>
            </a:r>
            <a:endParaRPr lang="pt-BR" sz="2800" b="1" dirty="0">
              <a:latin typeface="Calibri" pitchFamily="34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-98425" y="25400"/>
            <a:ext cx="122904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PROPOSTA DE RACIONAMENTO – INTERRUPÇÃO DO SISTEMA RIO DAS VELHAS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5883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  <p:bldP spid="19" grpId="0"/>
      <p:bldP spid="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102" y="558625"/>
            <a:ext cx="8156351" cy="5807427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6" name="Conector reto 5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ixaDeTexto 7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PLANO DE RACIONAMENTO NO ABASTECIMENTO 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RIO DAS VELHAS -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pic>
        <p:nvPicPr>
          <p:cNvPr id="9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tângulo 9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0" y="19050"/>
            <a:ext cx="121920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Paralisação do Rio das Velhas - RODÍZIO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12" name="Conector reto 11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3644" y="4055337"/>
            <a:ext cx="2041485" cy="1832459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9353644" y="1310050"/>
            <a:ext cx="2428857" cy="25132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3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ABASTECIMENTO - DIA 1: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3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590.226 economias/clientes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3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3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ABASTECIMENTO - DIA 2: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3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544.363 economias/clientes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3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3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ABASTECIMENTO DIA 3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3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699.418 economias/clientes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9221319" y="6119831"/>
            <a:ext cx="297709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000" dirty="0" smtClean="0">
                <a:solidFill>
                  <a:srgbClr val="002060"/>
                </a:solidFill>
              </a:rPr>
              <a:t>Fonte: COPASA - </a:t>
            </a:r>
            <a:r>
              <a:rPr lang="pt-BR" sz="1000" dirty="0" err="1" smtClean="0">
                <a:solidFill>
                  <a:srgbClr val="002060"/>
                </a:solidFill>
              </a:rPr>
              <a:t>CopaGIS</a:t>
            </a:r>
            <a:r>
              <a:rPr lang="pt-BR" sz="1000" dirty="0" smtClean="0">
                <a:solidFill>
                  <a:srgbClr val="002060"/>
                </a:solidFill>
              </a:rPr>
              <a:t> / SICOM – Base: Maio/2019</a:t>
            </a:r>
            <a:endParaRPr lang="pt-BR" sz="1000" dirty="0"/>
          </a:p>
        </p:txBody>
      </p:sp>
    </p:spTree>
    <p:extLst>
      <p:ext uri="{BB962C8B-B14F-4D97-AF65-F5344CB8AC3E}">
        <p14:creationId xmlns:p14="http://schemas.microsoft.com/office/powerpoint/2010/main" val="409379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6" name="Conector reto 5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ixaDeTexto 7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PLANO DE RACIONAMENTO NO ABASTECIMENTO 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RIO DAS VELHAS –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pic>
        <p:nvPicPr>
          <p:cNvPr id="9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tângulo 9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0" y="19050"/>
            <a:ext cx="121920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Impacto negativo mesmo após retorno normal dos Sistemas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12" name="Conector reto 11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8714047" y="2923615"/>
            <a:ext cx="323691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100" dirty="0" smtClean="0">
                <a:solidFill>
                  <a:srgbClr val="FF0000"/>
                </a:solidFill>
              </a:rPr>
              <a:t>Zonas que não teriam abastecimento normalizado mesmo após período de racionamento geral.</a:t>
            </a:r>
            <a:endParaRPr lang="pt-BR" sz="2100" dirty="0">
              <a:solidFill>
                <a:srgbClr val="FF0000"/>
              </a:solidFill>
            </a:endParaRPr>
          </a:p>
        </p:txBody>
      </p:sp>
      <p:sp>
        <p:nvSpPr>
          <p:cNvPr id="13" name="CaixaDeTexto 12"/>
          <p:cNvSpPr txBox="1">
            <a:spLocks noChangeArrowheads="1"/>
          </p:cNvSpPr>
          <p:nvPr/>
        </p:nvSpPr>
        <p:spPr bwMode="auto">
          <a:xfrm>
            <a:off x="8273935" y="1191985"/>
            <a:ext cx="391806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/>
              <a:t>Paralisações nos Sistemas da Bacia do Velhas</a:t>
            </a:r>
            <a:endParaRPr lang="pt-BR" sz="2800" b="1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157" y="655638"/>
            <a:ext cx="8221545" cy="565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8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6394450"/>
            <a:ext cx="12192000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6" name="Conector reto 5"/>
          <p:cNvCxnSpPr/>
          <p:nvPr/>
        </p:nvCxnSpPr>
        <p:spPr>
          <a:xfrm flipH="1">
            <a:off x="0" y="6394450"/>
            <a:ext cx="12192000" cy="1588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ixaDeTexto 7"/>
          <p:cNvSpPr txBox="1"/>
          <p:nvPr/>
        </p:nvSpPr>
        <p:spPr>
          <a:xfrm>
            <a:off x="2109788" y="6503988"/>
            <a:ext cx="9937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0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PLANO DE RACIONAMENTO NO ABASTECIMENTO DE ÁGUA </a:t>
            </a:r>
            <a:r>
              <a:rPr lang="pt-BR" altLang="pt-BR" sz="1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– RIO DAS VELHAS - RMBH - PROPOSTAS </a:t>
            </a:r>
            <a:endParaRPr lang="pt-BR" sz="1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pic>
        <p:nvPicPr>
          <p:cNvPr id="9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55" y="6504859"/>
            <a:ext cx="532516" cy="26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tângulo 9"/>
          <p:cNvSpPr/>
          <p:nvPr/>
        </p:nvSpPr>
        <p:spPr>
          <a:xfrm>
            <a:off x="0" y="0"/>
            <a:ext cx="12192000" cy="547688"/>
          </a:xfrm>
          <a:prstGeom prst="rect">
            <a:avLst/>
          </a:prstGeom>
          <a:solidFill>
            <a:srgbClr val="1A41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0" y="19050"/>
            <a:ext cx="121920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Paralisação do Rio das Velhas</a:t>
            </a:r>
            <a:endParaRPr lang="pt-BR" sz="2400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12" name="Conector reto 11"/>
          <p:cNvCxnSpPr/>
          <p:nvPr/>
        </p:nvCxnSpPr>
        <p:spPr>
          <a:xfrm flipH="1">
            <a:off x="0" y="54768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55" y="758455"/>
            <a:ext cx="8836049" cy="5425227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9037204" y="4535090"/>
            <a:ext cx="3116174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300" dirty="0" smtClean="0">
                <a:solidFill>
                  <a:srgbClr val="002060"/>
                </a:solidFill>
              </a:rPr>
              <a:t>Zona Hospitalar Barro Preto/Sto. Agostinho</a:t>
            </a:r>
            <a:endParaRPr lang="pt-BR" sz="1300" dirty="0">
              <a:solidFill>
                <a:srgbClr val="002060"/>
              </a:solidFill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9037204" y="5027647"/>
            <a:ext cx="2239524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300" dirty="0" smtClean="0">
                <a:solidFill>
                  <a:srgbClr val="FF0000"/>
                </a:solidFill>
              </a:rPr>
              <a:t>Zona Hospitalar Santa Efigênia</a:t>
            </a:r>
            <a:endParaRPr lang="pt-BR" sz="13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44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2070</TotalTime>
  <Words>3072</Words>
  <Application>Microsoft Office PowerPoint</Application>
  <PresentationFormat>Widescreen</PresentationFormat>
  <Paragraphs>832</Paragraphs>
  <Slides>56</Slides>
  <Notes>4</Notes>
  <HiddenSlides>0</HiddenSlides>
  <MMClips>2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56</vt:i4>
      </vt:variant>
    </vt:vector>
  </HeadingPairs>
  <TitlesOfParts>
    <vt:vector size="62" baseType="lpstr">
      <vt:lpstr>Arial</vt:lpstr>
      <vt:lpstr>Calibri</vt:lpstr>
      <vt:lpstr>Calibri Light</vt:lpstr>
      <vt:lpstr>Times New Roman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ImageMaker</dc:creator>
  <cp:lastModifiedBy>ImageMaker</cp:lastModifiedBy>
  <cp:revision>245</cp:revision>
  <dcterms:created xsi:type="dcterms:W3CDTF">2019-05-16T21:10:00Z</dcterms:created>
  <dcterms:modified xsi:type="dcterms:W3CDTF">2019-05-24T13:40:56Z</dcterms:modified>
</cp:coreProperties>
</file>