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8288000" cy="10287000"/>
  <p:notesSz cx="6858000" cy="9144000"/>
  <p:embeddedFontLst>
    <p:embeddedFont>
      <p:font typeface="Arial Black" panose="020B0A04020102020204" pitchFamily="3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rebuchet MS" panose="020B0603020202020204" pitchFamily="34" charset="0"/>
      <p:regular r:id="rId28"/>
      <p:bold r:id="rId29"/>
      <p:italic r:id="rId30"/>
      <p:boldItalic r:id="rId31"/>
    </p:embeddedFont>
    <p:embeddedFont>
      <p:font typeface="Verdana" panose="020B0604030504040204" pitchFamily="34" charset="0"/>
      <p:regular r:id="rId32"/>
      <p:bold r:id="rId33"/>
      <p:italic r:id="rId34"/>
      <p:boldItalic r:id="rId3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6" roundtripDataSignature="AMtx7mj5HhLg0QmulHZ4fAaBCjFbEk8mV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8C3EFDD-F690-4869-897E-438FE9E56723}">
  <a:tblStyle styleId="{B8C3EFDD-F690-4869-897E-438FE9E5672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874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9" Type="http://schemas.openxmlformats.org/officeDocument/2006/relationships/theme" Target="theme/theme1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H:\.shortcut-targets-by-id\1nQjF_N4OLP6p2w98zJwx2zPi0fr9SYxk\COMPARTILHAMENTO%20ASPLAN\02.%20Gest&#227;o%20e%20Planejamento%20Setorial\04.%20RDQA\2023%202%20RDQA\Apresenta&#231;&#227;o\Entrega%20CMD%20-%20Relatorio%20Pop%20Rua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H:\.shortcut-targets-by-id\1nQjF_N4OLP6p2w98zJwx2zPi0fr9SYxk\COMPARTILHAMENTO%20ASPLAN\02.%20Gest&#227;o%20e%20Planejamento%20Setorial\04.%20RDQA\2023%202%20RDQA\Apresenta&#231;&#227;o\grafico%20vacina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r115103\Desktop\Avulso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Pasta1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581643311356781E-3"/>
          <c:y val="7.1415680026896217E-2"/>
          <c:w val="0.97642002866223998"/>
          <c:h val="0.86858418287827377"/>
        </c:manualLayout>
      </c:layout>
      <c:lineChart>
        <c:grouping val="standard"/>
        <c:varyColors val="0"/>
        <c:ser>
          <c:idx val="0"/>
          <c:order val="0"/>
          <c:tx>
            <c:strRef>
              <c:f>Planilha1!$B$1</c:f>
              <c:strCache>
                <c:ptCount val="1"/>
                <c:pt idx="0">
                  <c:v>Atendimentos</c:v>
                </c:pt>
              </c:strCache>
            </c:strRef>
          </c:tx>
          <c:spPr>
            <a:ln w="28575" cap="rnd" cmpd="sng" algn="ctr">
              <a:solidFill>
                <a:srgbClr val="1879EC"/>
              </a:solidFill>
              <a:prstDash val="solid"/>
              <a:round/>
            </a:ln>
            <a:effectLst/>
          </c:spPr>
          <c:marker>
            <c:symbol val="circle"/>
            <c:size val="17"/>
            <c:spPr>
              <a:solidFill>
                <a:srgbClr val="1879EC"/>
              </a:solidFill>
              <a:ln w="0" cap="flat" cmpd="sng" algn="ctr">
                <a:solidFill>
                  <a:srgbClr val="1879EC"/>
                </a:solidFill>
                <a:prstDash val="solid"/>
                <a:round/>
              </a:ln>
              <a:effectLst/>
            </c:spPr>
          </c:marker>
          <c:dPt>
            <c:idx val="1"/>
            <c:marker>
              <c:symbol val="circle"/>
              <c:size val="24"/>
            </c:marker>
            <c:bubble3D val="0"/>
            <c:extLst>
              <c:ext xmlns:c16="http://schemas.microsoft.com/office/drawing/2014/chart" uri="{C3380CC4-5D6E-409C-BE32-E72D297353CC}">
                <c16:uniqueId val="{00000000-D8F0-489A-9D0C-4003C70222FA}"/>
              </c:ext>
            </c:extLst>
          </c:dPt>
          <c:dPt>
            <c:idx val="2"/>
            <c:marker>
              <c:symbol val="circle"/>
              <c:size val="30"/>
            </c:marker>
            <c:bubble3D val="0"/>
            <c:extLst>
              <c:ext xmlns:c16="http://schemas.microsoft.com/office/drawing/2014/chart" uri="{C3380CC4-5D6E-409C-BE32-E72D297353CC}">
                <c16:uniqueId val="{00000001-D8F0-489A-9D0C-4003C70222FA}"/>
              </c:ext>
            </c:extLst>
          </c:dPt>
          <c:dPt>
            <c:idx val="3"/>
            <c:marker>
              <c:symbol val="circle"/>
              <c:size val="33"/>
            </c:marker>
            <c:bubble3D val="0"/>
            <c:extLst>
              <c:ext xmlns:c16="http://schemas.microsoft.com/office/drawing/2014/chart" uri="{C3380CC4-5D6E-409C-BE32-E72D297353CC}">
                <c16:uniqueId val="{00000002-D8F0-489A-9D0C-4003C70222FA}"/>
              </c:ext>
            </c:extLst>
          </c:dPt>
          <c:dPt>
            <c:idx val="4"/>
            <c:marker>
              <c:symbol val="circle"/>
              <c:size val="57"/>
            </c:marker>
            <c:bubble3D val="0"/>
            <c:extLst>
              <c:ext xmlns:c16="http://schemas.microsoft.com/office/drawing/2014/chart" uri="{C3380CC4-5D6E-409C-BE32-E72D297353CC}">
                <c16:uniqueId val="{00000003-D8F0-489A-9D0C-4003C70222FA}"/>
              </c:ext>
            </c:extLst>
          </c:dPt>
          <c:dLbls>
            <c:dLbl>
              <c:idx val="0"/>
              <c:layout>
                <c:manualLayout>
                  <c:x val="-6.75054366899802E-2"/>
                  <c:y val="4.585313298719755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54864" tIns="0" rIns="0" bIns="0" anchor="ctr" anchorCtr="1">
                  <a:no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rial Rounded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7.7713984148471249E-2"/>
                      <c:h val="4.108883769441483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D8F0-489A-9D0C-4003C70222FA}"/>
                </c:ext>
              </c:extLst>
            </c:dLbl>
            <c:dLbl>
              <c:idx val="1"/>
              <c:layout>
                <c:manualLayout>
                  <c:x val="-6.8120169070905734E-2"/>
                  <c:y val="7.526696789612065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6000" tIns="72000" rIns="72000" bIns="0" anchor="ctr" anchorCtr="0">
                  <a:noAutofit/>
                </a:bodyPr>
                <a:lstStyle/>
                <a:p>
                  <a:pPr algn="ctr">
                    <a:defRPr sz="1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rial Rounded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6.4371520874487137E-2"/>
                      <c:h val="7.743123146713397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D8F0-489A-9D0C-4003C70222FA}"/>
                </c:ext>
              </c:extLst>
            </c:dLbl>
            <c:dLbl>
              <c:idx val="2"/>
              <c:layout>
                <c:manualLayout>
                  <c:x val="-5.7312404608275781E-2"/>
                  <c:y val="6.4725375753806685E-2"/>
                </c:manualLayout>
              </c:layout>
              <c:tx>
                <c:rich>
                  <a:bodyPr rot="0" spcFirstLastPara="1" vertOverflow="ellipsis" vert="horz" wrap="square" lIns="0" tIns="19050" rIns="38100" bIns="19050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Rounded"/>
                        <a:ea typeface="+mn-ea"/>
                        <a:cs typeface="+mn-cs"/>
                      </a:defRPr>
                    </a:pPr>
                    <a:r>
                      <a:rPr lang="en-US" sz="1800" b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Rounded"/>
                      </a:rPr>
                      <a:t>360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showDataLabelsRange val="0"/>
                </c:ext>
                <c:ext xmlns:c16="http://schemas.microsoft.com/office/drawing/2014/chart" uri="{C3380CC4-5D6E-409C-BE32-E72D297353CC}">
                  <c16:uniqueId val="{00000001-D8F0-489A-9D0C-4003C70222FA}"/>
                </c:ext>
              </c:extLst>
            </c:dLbl>
            <c:dLbl>
              <c:idx val="3"/>
              <c:layout>
                <c:manualLayout>
                  <c:x val="-6.2552008479358934E-2"/>
                  <c:y val="5.903291599695738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rial Rounded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8F0-489A-9D0C-4003C70222FA}"/>
                </c:ext>
              </c:extLst>
            </c:dLbl>
            <c:dLbl>
              <c:idx val="4"/>
              <c:layout>
                <c:manualLayout>
                  <c:x val="-7.795509928114655E-2"/>
                  <c:y val="-0.1096325582800637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rial Rounded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8F0-489A-9D0C-4003C70222F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Rounded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Planilha1!$A$2:$A$6</c:f>
              <c:strCache>
                <c:ptCount val="5"/>
                <c:pt idx="0">
                  <c:v>Abril</c:v>
                </c:pt>
                <c:pt idx="1">
                  <c:v>Maio</c:v>
                </c:pt>
                <c:pt idx="2">
                  <c:v>Junho</c:v>
                </c:pt>
                <c:pt idx="3">
                  <c:v>Julho</c:v>
                </c:pt>
                <c:pt idx="4">
                  <c:v>Agosto</c:v>
                </c:pt>
              </c:strCache>
            </c:strRef>
          </c:cat>
          <c:val>
            <c:numRef>
              <c:f>Planilha1!$B$2:$B$6</c:f>
              <c:numCache>
                <c:formatCode>General</c:formatCode>
                <c:ptCount val="5"/>
                <c:pt idx="0">
                  <c:v>329</c:v>
                </c:pt>
                <c:pt idx="1">
                  <c:v>281</c:v>
                </c:pt>
                <c:pt idx="2">
                  <c:v>360</c:v>
                </c:pt>
                <c:pt idx="3">
                  <c:v>417</c:v>
                </c:pt>
                <c:pt idx="4" formatCode="#,##0">
                  <c:v>1387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D8F0-489A-9D0C-4003C70222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75147384"/>
        <c:axId val="575139544"/>
      </c:lineChart>
      <c:catAx>
        <c:axId val="57514738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575139544"/>
        <c:crosses val="autoZero"/>
        <c:auto val="1"/>
        <c:lblAlgn val="ctr"/>
        <c:lblOffset val="100"/>
        <c:noMultiLvlLbl val="0"/>
      </c:catAx>
      <c:valAx>
        <c:axId val="575139544"/>
        <c:scaling>
          <c:orientation val="minMax"/>
          <c:min val="0"/>
        </c:scaling>
        <c:delete val="1"/>
        <c:axPos val="l"/>
        <c:numFmt formatCode="General" sourceLinked="1"/>
        <c:majorTickMark val="out"/>
        <c:minorTickMark val="none"/>
        <c:tickLblPos val="nextTo"/>
        <c:crossAx val="575147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prstDash val="solid"/>
    </a:ln>
    <a:effectLst/>
  </c:spPr>
  <c:txPr>
    <a:bodyPr/>
    <a:lstStyle/>
    <a:p>
      <a:pPr>
        <a:defRPr/>
      </a:pPr>
      <a:endParaRPr lang="pt-B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Planilha1!$C$24</c:f>
              <c:strCache>
                <c:ptCount val="1"/>
                <c:pt idx="0">
                  <c:v>1 Q</c:v>
                </c:pt>
              </c:strCache>
            </c:strRef>
          </c:tx>
          <c:spPr>
            <a:solidFill>
              <a:srgbClr val="81E0FF"/>
            </a:solidFill>
            <a:ln>
              <a:noFill/>
            </a:ln>
            <a:effectLst/>
          </c:spPr>
          <c:invertIfNegative val="0"/>
          <c:dLbls>
            <c:spPr>
              <a:solidFill>
                <a:schemeClr val="tx2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Planilha1!$B$25:$B$27</c:f>
              <c:strCache>
                <c:ptCount val="3"/>
                <c:pt idx="0">
                  <c:v>Saúde da Mulher e 
Promoção a Saúde</c:v>
                </c:pt>
                <c:pt idx="1">
                  <c:v>Vacinação</c:v>
                </c:pt>
                <c:pt idx="2">
                  <c:v>Testes Rápidos</c:v>
                </c:pt>
              </c:strCache>
            </c:strRef>
          </c:cat>
          <c:val>
            <c:numRef>
              <c:f>Planilha1!$C$25:$C$27</c:f>
              <c:numCache>
                <c:formatCode>General</c:formatCode>
                <c:ptCount val="3"/>
                <c:pt idx="0">
                  <c:v>281</c:v>
                </c:pt>
                <c:pt idx="1">
                  <c:v>333</c:v>
                </c:pt>
                <c:pt idx="2">
                  <c:v>516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A0-4511-A1C2-97C78E475A1B}"/>
            </c:ext>
          </c:extLst>
        </c:ser>
        <c:ser>
          <c:idx val="1"/>
          <c:order val="1"/>
          <c:tx>
            <c:strRef>
              <c:f>Planilha1!$D$24</c:f>
              <c:strCache>
                <c:ptCount val="1"/>
                <c:pt idx="0">
                  <c:v>2 Q</c:v>
                </c:pt>
              </c:strCache>
            </c:strRef>
          </c:tx>
          <c:spPr>
            <a:solidFill>
              <a:srgbClr val="3898F2"/>
            </a:solidFill>
            <a:ln>
              <a:noFill/>
            </a:ln>
            <a:effectLst/>
          </c:spPr>
          <c:invertIfNegative val="0"/>
          <c:dLbls>
            <c:spPr>
              <a:solidFill>
                <a:schemeClr val="tx2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Planilha1!$B$25:$B$27</c:f>
              <c:strCache>
                <c:ptCount val="3"/>
                <c:pt idx="0">
                  <c:v>Saúde da Mulher e 
Promoção a Saúde</c:v>
                </c:pt>
                <c:pt idx="1">
                  <c:v>Vacinação</c:v>
                </c:pt>
                <c:pt idx="2">
                  <c:v>Testes Rápidos</c:v>
                </c:pt>
              </c:strCache>
            </c:strRef>
          </c:cat>
          <c:val>
            <c:numRef>
              <c:f>Planilha1!$D$25:$D$27</c:f>
              <c:numCache>
                <c:formatCode>General</c:formatCode>
                <c:ptCount val="3"/>
                <c:pt idx="0">
                  <c:v>544</c:v>
                </c:pt>
                <c:pt idx="1">
                  <c:v>542</c:v>
                </c:pt>
                <c:pt idx="2">
                  <c:v>772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8A0-4511-A1C2-97C78E475A1B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43"/>
        <c:overlap val="100"/>
        <c:axId val="579521280"/>
        <c:axId val="583880688"/>
      </c:barChart>
      <c:catAx>
        <c:axId val="5795212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83880688"/>
        <c:crosses val="autoZero"/>
        <c:auto val="1"/>
        <c:lblAlgn val="ctr"/>
        <c:lblOffset val="100"/>
        <c:noMultiLvlLbl val="0"/>
      </c:catAx>
      <c:valAx>
        <c:axId val="5838806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795212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Planilha1!$F$5</c:f>
              <c:strCache>
                <c:ptCount val="1"/>
                <c:pt idx="0">
                  <c:v>1° Q/2023</c:v>
                </c:pt>
              </c:strCache>
            </c:strRef>
          </c:tx>
          <c:spPr>
            <a:solidFill>
              <a:srgbClr val="81E0FF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2421752738654153E-2"/>
                  <c:y val="6.453252032520246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A72-4DBF-A85D-2C9B8BBA401C}"/>
                </c:ext>
              </c:extLst>
            </c:dLbl>
            <c:dLbl>
              <c:idx val="1"/>
              <c:layout>
                <c:manualLayout>
                  <c:x val="-1.4906103286384977E-2"/>
                  <c:y val="-2.151084010840187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A72-4DBF-A85D-2C9B8BBA401C}"/>
                </c:ext>
              </c:extLst>
            </c:dLbl>
            <c:dLbl>
              <c:idx val="2"/>
              <c:layout>
                <c:manualLayout>
                  <c:x val="-1.2421752738654148E-2"/>
                  <c:y val="-6.453252032520404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A72-4DBF-A85D-2C9B8BBA401C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Planilha1!$E$6:$E$8</c:f>
              <c:strCache>
                <c:ptCount val="3"/>
                <c:pt idx="0">
                  <c:v>Influenza</c:v>
                </c:pt>
                <c:pt idx="1">
                  <c:v>Meningo C e 
Meningo ACWY</c:v>
                </c:pt>
                <c:pt idx="2">
                  <c:v>Covid Bivalente</c:v>
                </c:pt>
              </c:strCache>
            </c:strRef>
          </c:cat>
          <c:val>
            <c:numRef>
              <c:f>Planilha1!$F$6:$F$8</c:f>
              <c:numCache>
                <c:formatCode>#,##0</c:formatCode>
                <c:ptCount val="3"/>
                <c:pt idx="0">
                  <c:v>317349</c:v>
                </c:pt>
                <c:pt idx="1">
                  <c:v>364136</c:v>
                </c:pt>
                <c:pt idx="2">
                  <c:v>241728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04-4B6C-8B62-F33949BD9A2A}"/>
            </c:ext>
          </c:extLst>
        </c:ser>
        <c:ser>
          <c:idx val="1"/>
          <c:order val="1"/>
          <c:tx>
            <c:strRef>
              <c:f>Planilha1!$G$5</c:f>
              <c:strCache>
                <c:ptCount val="1"/>
                <c:pt idx="0">
                  <c:v>2 Q/2023</c:v>
                </c:pt>
              </c:strCache>
            </c:strRef>
          </c:tx>
          <c:spPr>
            <a:solidFill>
              <a:srgbClr val="3898F2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3.7265258215962442E-3"/>
                  <c:y val="-6.453252032520404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A72-4DBF-A85D-2C9B8BBA401C}"/>
                </c:ext>
              </c:extLst>
            </c:dLbl>
            <c:dLbl>
              <c:idx val="2"/>
              <c:layout>
                <c:manualLayout>
                  <c:x val="-6.2108763693271649E-3"/>
                  <c:y val="1.075542005420054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A72-4DBF-A85D-2C9B8BBA401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Planilha1!$E$6:$E$8</c:f>
              <c:strCache>
                <c:ptCount val="3"/>
                <c:pt idx="0">
                  <c:v>Influenza</c:v>
                </c:pt>
                <c:pt idx="1">
                  <c:v>Meningo C e 
Meningo ACWY</c:v>
                </c:pt>
                <c:pt idx="2">
                  <c:v>Covid Bivalente</c:v>
                </c:pt>
              </c:strCache>
            </c:strRef>
          </c:cat>
          <c:val>
            <c:numRef>
              <c:f>Planilha1!$G$6:$G$8</c:f>
              <c:numCache>
                <c:formatCode>#,##0</c:formatCode>
                <c:ptCount val="3"/>
                <c:pt idx="0">
                  <c:v>335881</c:v>
                </c:pt>
                <c:pt idx="1">
                  <c:v>355371</c:v>
                </c:pt>
                <c:pt idx="2">
                  <c:v>631950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604-4B6C-8B62-F33949BD9A2A}"/>
            </c:ext>
          </c:extLst>
        </c:ser>
        <c:ser>
          <c:idx val="2"/>
          <c:order val="2"/>
          <c:tx>
            <c:strRef>
              <c:f>Planilha1!$H$5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Planilha1!$E$6:$E$8</c:f>
              <c:strCache>
                <c:ptCount val="3"/>
                <c:pt idx="0">
                  <c:v>Influenza</c:v>
                </c:pt>
                <c:pt idx="1">
                  <c:v>Meningo C e 
Meningo ACWY</c:v>
                </c:pt>
                <c:pt idx="2">
                  <c:v>Covid Bivalente</c:v>
                </c:pt>
              </c:strCache>
            </c:strRef>
          </c:cat>
          <c:val>
            <c:numRef>
              <c:f>Planilha1!$H$6:$H$8</c:f>
              <c:numCache>
                <c:formatCode>#,##0</c:formatCode>
                <c:ptCount val="3"/>
                <c:pt idx="0">
                  <c:v>653230</c:v>
                </c:pt>
                <c:pt idx="1">
                  <c:v>719507</c:v>
                </c:pt>
                <c:pt idx="2">
                  <c:v>873678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604-4B6C-8B62-F33949BD9A2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24"/>
        <c:axId val="636095359"/>
        <c:axId val="551146431"/>
      </c:barChart>
      <c:catAx>
        <c:axId val="63609535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51146431"/>
        <c:crosses val="autoZero"/>
        <c:auto val="1"/>
        <c:lblAlgn val="ctr"/>
        <c:lblOffset val="100"/>
        <c:noMultiLvlLbl val="0"/>
      </c:catAx>
      <c:valAx>
        <c:axId val="551146431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63609535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3.3201291079812213E-2"/>
          <c:y val="3.0115176151761517E-2"/>
          <c:w val="0.43921156103286385"/>
          <c:h val="5.5732215447154475E-2"/>
        </c:manualLayout>
      </c:layout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50000"/>
        </a:schemeClr>
      </a:solidFill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7160580300629062"/>
          <c:y val="2.2333572122969894E-2"/>
          <c:w val="0.52839420761625011"/>
          <c:h val="0.95533285575406024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1879EC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ctr">
                    <a:defRPr sz="1600" b="0" i="0" u="none" strike="noStrike" kern="1200" baseline="0">
                      <a:solidFill>
                        <a:srgbClr val="1879EC"/>
                      </a:solidFill>
                      <a:latin typeface="Museo Slab Rounded 1" panose="020B0604020202020204" charset="0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553719903732684"/>
                      <c:h val="4.917446516530279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3C48-4C4B-9C56-180E3D08B77C}"/>
                </c:ext>
              </c:extLst>
            </c:dLbl>
            <c:dLbl>
              <c:idx val="1"/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242040172081568"/>
                      <c:h val="3.902284147304375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426F-442E-9B19-2EFA55529FE9}"/>
                </c:ext>
              </c:extLst>
            </c:dLbl>
            <c:dLbl>
              <c:idx val="7"/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5216977563108702"/>
                      <c:h val="3.06782067980068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26F-442E-9B19-2EFA55529FE9}"/>
                </c:ext>
              </c:extLst>
            </c:dLbl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rgbClr val="1879EC"/>
                    </a:solidFill>
                    <a:latin typeface="Museo Slab Rounded 1" panose="020B0604020202020204" charset="0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Planilha3!$D$4:$D$11</c:f>
              <c:strCache>
                <c:ptCount val="8"/>
                <c:pt idx="0">
                  <c:v>Rede Hospitalar</c:v>
                </c:pt>
                <c:pt idx="1">
                  <c:v>Construção, Ampliação e Reforma de Unidades de Saúde</c:v>
                </c:pt>
                <c:pt idx="2">
                  <c:v>Atenção Primária à Saúde</c:v>
                </c:pt>
                <c:pt idx="3">
                  <c:v>Rede de Urgência e Emergência</c:v>
                </c:pt>
                <c:pt idx="4">
                  <c:v>Gestão das Parcerias Público-Privadas</c:v>
                </c:pt>
                <c:pt idx="5">
                  <c:v>Rede Especializada</c:v>
                </c:pt>
                <c:pt idx="6">
                  <c:v>Vigilância em Saúde</c:v>
                </c:pt>
                <c:pt idx="7">
                  <c:v>Participação Popular</c:v>
                </c:pt>
              </c:strCache>
            </c:strRef>
          </c:cat>
          <c:val>
            <c:numRef>
              <c:f>Planilha3!$E$4:$E$11</c:f>
              <c:numCache>
                <c:formatCode>"R$"#,##0.00_);[Red]\("R$"#,##0.00\)</c:formatCode>
                <c:ptCount val="8"/>
                <c:pt idx="0">
                  <c:v>26555042</c:v>
                </c:pt>
                <c:pt idx="1">
                  <c:v>11264120</c:v>
                </c:pt>
                <c:pt idx="2">
                  <c:v>8057863</c:v>
                </c:pt>
                <c:pt idx="3">
                  <c:v>8054660</c:v>
                </c:pt>
                <c:pt idx="4">
                  <c:v>4930000</c:v>
                </c:pt>
                <c:pt idx="5">
                  <c:v>2997444</c:v>
                </c:pt>
                <c:pt idx="6">
                  <c:v>2244000</c:v>
                </c:pt>
                <c:pt idx="7">
                  <c:v>20000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C48-4C4B-9C56-180E3D08B77C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50"/>
        <c:axId val="1091393935"/>
        <c:axId val="1091391855"/>
      </c:barChart>
      <c:catAx>
        <c:axId val="1091393935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useo Slab Rounded 1" panose="020B0604020202020204" charset="0"/>
                <a:ea typeface="+mn-ea"/>
                <a:cs typeface="+mn-cs"/>
              </a:defRPr>
            </a:pPr>
            <a:endParaRPr lang="pt-BR"/>
          </a:p>
        </c:txPr>
        <c:crossAx val="1091391855"/>
        <c:crosses val="autoZero"/>
        <c:auto val="1"/>
        <c:lblAlgn val="ctr"/>
        <c:lblOffset val="100"/>
        <c:noMultiLvlLbl val="0"/>
      </c:catAx>
      <c:valAx>
        <c:axId val="1091391855"/>
        <c:scaling>
          <c:orientation val="minMax"/>
        </c:scaling>
        <c:delete val="1"/>
        <c:axPos val="t"/>
        <c:numFmt formatCode="&quot;R$&quot;#,##0.00_);[Red]\(&quot;R$&quot;#,##0.00\)" sourceLinked="1"/>
        <c:majorTickMark val="none"/>
        <c:minorTickMark val="none"/>
        <c:tickLblPos val="nextTo"/>
        <c:crossAx val="109139393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400">
          <a:latin typeface="Museo Slab Rounded 1" panose="020B0604020202020204" charset="0"/>
        </a:defRPr>
      </a:pPr>
      <a:endParaRPr lang="pt-B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8355240384997553E-2"/>
          <c:y val="5.2503522283542173E-2"/>
          <c:w val="0.95961847115300536"/>
          <c:h val="0.79870121995585841"/>
        </c:manualLayout>
      </c:layout>
      <c:barChart>
        <c:barDir val="col"/>
        <c:grouping val="clustered"/>
        <c:varyColors val="0"/>
        <c:ser>
          <c:idx val="1"/>
          <c:order val="1"/>
          <c:spPr>
            <a:solidFill>
              <a:srgbClr val="1879EC"/>
            </a:solidFill>
            <a:ln>
              <a:noFill/>
            </a:ln>
            <a:effectLst/>
          </c:spPr>
          <c:invertIfNegative val="0"/>
          <c:cat>
            <c:strRef>
              <c:f>Planilha1!$C$3:$C$4</c:f>
              <c:strCache>
                <c:ptCount val="2"/>
                <c:pt idx="0">
                  <c:v>Custeio dos Serviços de Atenção Básica</c:v>
                </c:pt>
                <c:pt idx="1">
                  <c:v>Custeio dos Serviços de Assistência Hospitalar e Ambulatorial</c:v>
                </c:pt>
              </c:strCache>
            </c:strRef>
          </c:cat>
          <c:val>
            <c:numRef>
              <c:f>Planilha1!$E$3:$E$4</c:f>
              <c:numCache>
                <c:formatCode>#,##0</c:formatCode>
                <c:ptCount val="2"/>
                <c:pt idx="0">
                  <c:v>7167619</c:v>
                </c:pt>
                <c:pt idx="1">
                  <c:v>88828382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36A-44F0-A35D-3FA000F45F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6"/>
        <c:overlap val="-27"/>
        <c:axId val="198382623"/>
        <c:axId val="554995071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Planilha1!$C$3:$C$4</c15:sqref>
                        </c15:formulaRef>
                      </c:ext>
                    </c:extLst>
                    <c:strCache>
                      <c:ptCount val="2"/>
                      <c:pt idx="0">
                        <c:v>Custeio dos Serviços de Atenção Básica</c:v>
                      </c:pt>
                      <c:pt idx="1">
                        <c:v>Custeio dos Serviços de Assistência Hospitalar e Ambulatorial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Planilha1!$D$3:$D$4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936A-44F0-A35D-3FA000F45F27}"/>
                  </c:ext>
                </c:extLst>
              </c15:ser>
            </c15:filteredBarSeries>
          </c:ext>
        </c:extLst>
      </c:barChart>
      <c:catAx>
        <c:axId val="198382623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badi" panose="020B0604020104020204" pitchFamily="34" charset="0"/>
                <a:ea typeface="+mn-ea"/>
                <a:cs typeface="+mn-cs"/>
              </a:defRPr>
            </a:pPr>
            <a:endParaRPr lang="pt-BR"/>
          </a:p>
        </c:txPr>
        <c:crossAx val="554995071"/>
        <c:crosses val="autoZero"/>
        <c:auto val="1"/>
        <c:lblAlgn val="ctr"/>
        <c:lblOffset val="100"/>
        <c:noMultiLvlLbl val="0"/>
      </c:catAx>
      <c:valAx>
        <c:axId val="554995071"/>
        <c:scaling>
          <c:orientation val="minMax"/>
        </c:scaling>
        <c:delete val="1"/>
        <c:axPos val="l"/>
        <c:numFmt formatCode="#,##0" sourceLinked="1"/>
        <c:majorTickMark val="out"/>
        <c:minorTickMark val="none"/>
        <c:tickLblPos val="nextTo"/>
        <c:crossAx val="1983826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pt-B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aude.mg.gov.br/sus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2" name="Google Shape;92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4" name="Google Shape;12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5" name="Google Shape;12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3" name="Google Shape;13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134" name="Google Shape;134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8" name="Google Shape;158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159" name="Google Shape;159;p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1" name="Google Shape;191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marR="0" lvl="0" indent="-1714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alibri"/>
              <a:buChar char="-"/>
            </a:pPr>
            <a:r>
              <a:rPr lang="pt-BR" b="1">
                <a:solidFill>
                  <a:srgbClr val="FF0000"/>
                </a:solidFill>
              </a:rPr>
              <a:t>Estratégia Campos Fixos: </a:t>
            </a:r>
            <a:r>
              <a:rPr lang="pt-BR" sz="1200" b="0">
                <a:solidFill>
                  <a:schemeClr val="lt1"/>
                </a:solidFill>
              </a:rPr>
              <a:t>oferta de Assistência à Saúde em pontos maior de concentração de população em situação de rua</a:t>
            </a:r>
            <a:endParaRPr/>
          </a:p>
          <a:p>
            <a:pPr marL="171450" marR="0" lvl="0" indent="-1714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alibri"/>
              <a:buChar char="-"/>
            </a:pPr>
            <a:r>
              <a:rPr lang="pt-BR" b="1">
                <a:solidFill>
                  <a:schemeClr val="lt1"/>
                </a:solidFill>
              </a:rPr>
              <a:t>Quartas da Saúde: </a:t>
            </a:r>
            <a:r>
              <a:rPr lang="pt-BR" sz="1200" b="0">
                <a:solidFill>
                  <a:schemeClr val="lt1"/>
                </a:solidFill>
              </a:rPr>
              <a:t>Ações de promoção e prevenção realizadas nos Centros POP Noroeste, Centro-Sul e Leste Sempre às quartas-feiras (13:30 às 16:30h)</a:t>
            </a:r>
            <a:endParaRPr/>
          </a:p>
          <a:p>
            <a:pPr marL="1085850" marR="0" lvl="2" indent="-825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alibri"/>
              <a:buNone/>
            </a:pPr>
            <a:endParaRPr b="1">
              <a:solidFill>
                <a:srgbClr val="FF0000"/>
              </a:solidFill>
            </a:endParaRPr>
          </a:p>
          <a:p>
            <a:pPr marL="914400" marR="0" lvl="2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b="1">
                <a:solidFill>
                  <a:srgbClr val="FF0000"/>
                </a:solidFill>
              </a:rPr>
              <a:t>Observação: </a:t>
            </a:r>
            <a:r>
              <a:rPr lang="pt-BR" b="0">
                <a:solidFill>
                  <a:srgbClr val="FF0000"/>
                </a:solidFill>
              </a:rPr>
              <a:t>Não é estratégico a ampla divulgação dos pontos fixos, considerando que trata-se de ação específica para a População em Situação de Rua (PSR) e há riscos de acionamento pela comunidade local. Neste sentido, serão construídas ações estratégicas de comunicação e divulgação pelos serviços que atendem PSR na cidade de forma ampliada e descentralizada.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br>
              <a:rPr lang="pt-BR"/>
            </a:br>
            <a:endParaRPr/>
          </a:p>
        </p:txBody>
      </p:sp>
      <p:sp>
        <p:nvSpPr>
          <p:cNvPr id="212" name="Google Shape;212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pt-BR" b="0"/>
              <a:t>DADOS da Meningo (DRES SMSA-BH 06/09) 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pt-BR" b="0"/>
              <a:t>DADOS da Covid Bivalente e Influenza (Localiza SUS 25/09)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b="1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pt-BR" b="1"/>
              <a:t>OBSERVAÇÃO: </a:t>
            </a:r>
            <a:r>
              <a:rPr lang="pt-BR"/>
              <a:t>a vacinação para população geral com a Meningo C iniciou-se em 24/04/2023. Em 14/06/23, as unidades passaram a utilizar a vacina meningocócica ACWY ao invés da Meningocócica C, seguindo a recomendação da Coordenação Estadual do Programa de Imunizações que ampliou temporariamente o público-alvo dessa vacina.</a:t>
            </a:r>
            <a:br>
              <a:rPr lang="pt-BR"/>
            </a:br>
            <a:br>
              <a:rPr lang="pt-BR"/>
            </a:br>
            <a:endParaRPr/>
          </a:p>
        </p:txBody>
      </p:sp>
      <p:sp>
        <p:nvSpPr>
          <p:cNvPr id="229" name="Google Shape;229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5" name="Google Shape;245;p4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pt-BR" b="1"/>
              <a:t>Centros de Saúde </a:t>
            </a:r>
            <a:r>
              <a:rPr lang="pt-BR"/>
              <a:t>abertos aos sábados atenderam mais de 3.000 usuários. A definição da abertura se dá por meio do acompanhamento do cenário epidemiológico.</a:t>
            </a:r>
            <a:endParaRPr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pt-BR"/>
              <a:t>As vistorias de combate ao </a:t>
            </a:r>
            <a:r>
              <a:rPr lang="pt-BR" b="1"/>
              <a:t>Aedes aegypti</a:t>
            </a:r>
            <a:r>
              <a:rPr lang="pt-BR"/>
              <a:t> nas escolas é realizado no período de recesso escolar</a:t>
            </a:r>
            <a:endParaRPr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pt-BR" b="1" i="0">
                <a:solidFill>
                  <a:srgbClr val="7E7E7E"/>
                </a:solidFill>
                <a:latin typeface="Arial"/>
                <a:ea typeface="Arial"/>
                <a:cs typeface="Arial"/>
                <a:sym typeface="Arial"/>
              </a:rPr>
              <a:t>Academia da Cidade: </a:t>
            </a:r>
            <a:r>
              <a:rPr lang="pt-BR" b="0" i="0">
                <a:solidFill>
                  <a:srgbClr val="7E7E7E"/>
                </a:solidFill>
                <a:latin typeface="Arial"/>
                <a:ea typeface="Arial"/>
                <a:cs typeface="Arial"/>
                <a:sym typeface="Arial"/>
              </a:rPr>
              <a:t>unidade Novo Horizonte, que funciona no Centro de Referência de Assistência Social (CRAS) Taquaril, na regional Leste, é a 80ª unidade do programa em funcionamento.</a:t>
            </a:r>
            <a:endParaRPr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pt-BR" b="1" i="0">
                <a:solidFill>
                  <a:srgbClr val="7E7E7E"/>
                </a:solidFill>
                <a:latin typeface="Arial"/>
                <a:ea typeface="Arial"/>
                <a:cs typeface="Arial"/>
                <a:sym typeface="Arial"/>
              </a:rPr>
              <a:t>Mais médicos: </a:t>
            </a:r>
            <a:r>
              <a:rPr lang="pt-BR" b="0" i="0">
                <a:solidFill>
                  <a:srgbClr val="7E7E7E"/>
                </a:solidFill>
                <a:latin typeface="Arial"/>
                <a:ea typeface="Arial"/>
                <a:cs typeface="Arial"/>
                <a:sym typeface="Arial"/>
              </a:rPr>
              <a:t>a previsão é que os profissionais se apresentem ao município a partir de outubro</a:t>
            </a:r>
            <a:endParaRPr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pt-BR" b="1" i="0">
                <a:solidFill>
                  <a:srgbClr val="7E7E7E"/>
                </a:solidFill>
                <a:latin typeface="Arial"/>
                <a:ea typeface="Arial"/>
                <a:cs typeface="Arial"/>
                <a:sym typeface="Arial"/>
              </a:rPr>
              <a:t>Reabilitação Auditiva: </a:t>
            </a:r>
            <a:r>
              <a:rPr lang="pt-BR" b="0" i="0">
                <a:solidFill>
                  <a:srgbClr val="7E7E7E"/>
                </a:solidFill>
                <a:latin typeface="Arial"/>
                <a:ea typeface="Arial"/>
                <a:cs typeface="Arial"/>
                <a:sym typeface="Arial"/>
              </a:rPr>
              <a:t>o serviço foi iniciado em 2020, agora passa a contar com a participação do recurso federal para completar o custeio.</a:t>
            </a:r>
            <a:endParaRPr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pt-BR" b="0" i="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O </a:t>
            </a:r>
            <a:r>
              <a:rPr lang="pt-BR" b="1" i="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Saúde em Rede</a:t>
            </a:r>
            <a:r>
              <a:rPr lang="pt-BR" b="0" i="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 é um processo de educação permanente que tem como propósito desenvolver a competência das equipes para o planejamento e organização da atenção à saúde com foco nas necessidades dos usuários do </a:t>
            </a:r>
            <a:r>
              <a:rPr lang="pt-BR" b="1" i="0" u="sng" strike="noStrike">
                <a:solidFill>
                  <a:srgbClr val="E02C2C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Sistema Único de Saúde (SUS)</a:t>
            </a:r>
            <a:r>
              <a:rPr lang="pt-BR" b="0" i="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. </a:t>
            </a:r>
            <a:endParaRPr/>
          </a:p>
        </p:txBody>
      </p:sp>
      <p:sp>
        <p:nvSpPr>
          <p:cNvPr id="246" name="Google Shape;246;p4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pt-B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1" name="Google Shape;271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marR="0" lvl="0" indent="-95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 b="0" i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272" name="Google Shape;272;p4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5" name="Google Shape;285;p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marR="0" lvl="0" indent="-95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 b="0" i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286" name="Google Shape;286;p4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1" name="Google Shape;321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marR="0" lvl="0" indent="-95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pt-BR" sz="1200" b="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PRECISA ATUALIZAR – Aguardando área</a:t>
            </a:r>
            <a:endParaRPr sz="1200" b="0" i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322" name="Google Shape;322;p4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5" name="Google Shape;355;p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pt-BR" sz="1200" b="0" i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 diferença entre a despesa empenhada e liquidada ocorre em função do fluxo da execução orçamentária. </a:t>
            </a:r>
            <a:r>
              <a:rPr lang="pt-BR" sz="1200" b="1" i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 liquidação da despesa ocorre, à medida que os serviços e bens são entregues</a:t>
            </a:r>
            <a:r>
              <a:rPr lang="pt-BR" sz="1200" b="0" i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6" name="Google Shape;356;p4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pt-B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14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1" name="Google Shape;391;p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2" name="Google Shape;392;p4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0" name="Google Shape;400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pt-BR" b="1"/>
              <a:t>Concluídas: </a:t>
            </a:r>
            <a:r>
              <a:rPr lang="pt-BR" b="0"/>
              <a:t>CS Granja de Freitas (Entregue 22/05), CS Padre Eustáquio, CS Fábio Corrêa Lima, CS Trevo, CS Primeiro de Maio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r>
              <a:rPr lang="pt-BR" b="1"/>
              <a:t>A iniciar: </a:t>
            </a:r>
            <a:r>
              <a:rPr lang="pt-BR" b="0"/>
              <a:t>CS Horto, CS Santa Maria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endParaRPr b="1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r>
              <a:rPr lang="pt-BR" b="1"/>
              <a:t>Aditivo - PP prevê a construção de +6 Centros de Saúde em 2024</a:t>
            </a:r>
            <a:endParaRPr b="1"/>
          </a:p>
        </p:txBody>
      </p:sp>
      <p:sp>
        <p:nvSpPr>
          <p:cNvPr id="401" name="Google Shape;401;p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9" name="Google Shape;419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420" name="Google Shape;420;p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8" name="Google Shape;438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439" name="Google Shape;439;p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pt-BR"/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9" name="Google Shape;459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6"/>
          <p:cNvSpPr txBox="1"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 sz="9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6"/>
          <p:cNvSpPr txBox="1"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32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800"/>
              <a:buNone/>
              <a:defRPr sz="3000"/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400"/>
            </a:lvl9pPr>
          </a:lstStyle>
          <a:p>
            <a:endParaRPr/>
          </a:p>
        </p:txBody>
      </p:sp>
      <p:sp>
        <p:nvSpPr>
          <p:cNvPr id="18" name="Google Shape;18;p4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7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7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0" name="Google Shape;40;p29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1" name="Google Shape;41;p29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2" name="Google Shape;42;p29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3" name="Google Shape;43;p2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3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3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1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4" name="Google Shape;54;p31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5" name="Google Shape;55;p3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2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2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32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3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3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3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4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4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3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3.png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5.png"/><Relationship Id="rId10" Type="http://schemas.openxmlformats.org/officeDocument/2006/relationships/image" Target="../media/image14.png"/><Relationship Id="rId4" Type="http://schemas.openxmlformats.org/officeDocument/2006/relationships/image" Target="../media/image4.png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3.pn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jp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79EC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"/>
          <p:cNvPicPr preferRelativeResize="0"/>
          <p:nvPr/>
        </p:nvPicPr>
        <p:blipFill rotWithShape="1">
          <a:blip r:embed="rId3">
            <a:alphaModFix/>
          </a:blip>
          <a:srcRect l="285" t="585" b="585"/>
          <a:stretch/>
        </p:blipFill>
        <p:spPr>
          <a:xfrm>
            <a:off x="0" y="0"/>
            <a:ext cx="4572000" cy="10287000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"/>
          <p:cNvSpPr/>
          <p:nvPr/>
        </p:nvSpPr>
        <p:spPr>
          <a:xfrm>
            <a:off x="2902226" y="3194133"/>
            <a:ext cx="14034918" cy="3243807"/>
          </a:xfrm>
          <a:prstGeom prst="rect">
            <a:avLst/>
          </a:prstGeom>
          <a:solidFill>
            <a:srgbClr val="FD640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400" b="0" i="0" u="none" strike="noStrike" cap="none">
              <a:solidFill>
                <a:srgbClr val="FD640C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83" name="Google Shape;83;p1"/>
          <p:cNvSpPr/>
          <p:nvPr/>
        </p:nvSpPr>
        <p:spPr>
          <a:xfrm>
            <a:off x="2673626" y="2993667"/>
            <a:ext cx="14034918" cy="3243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400" b="0" i="0" u="none" strike="noStrike" cap="none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84" name="Google Shape;84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5054" y="8128896"/>
            <a:ext cx="3828567" cy="1719611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/>
        </p:nvSpPr>
        <p:spPr>
          <a:xfrm>
            <a:off x="3291840" y="3622992"/>
            <a:ext cx="13054818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6000" b="0" i="0" u="none" strike="noStrike" cap="none">
                <a:solidFill>
                  <a:srgbClr val="FD640C"/>
                </a:solidFill>
                <a:latin typeface="Arial Black"/>
                <a:ea typeface="Arial Black"/>
                <a:cs typeface="Arial Black"/>
                <a:sym typeface="Arial Black"/>
              </a:rPr>
              <a:t>RELATÓRIO DETALHADO DO QUADRIMESTRE ANTERIOR </a:t>
            </a:r>
            <a:endParaRPr/>
          </a:p>
        </p:txBody>
      </p:sp>
      <p:sp>
        <p:nvSpPr>
          <p:cNvPr id="86" name="Google Shape;86;p1"/>
          <p:cNvSpPr/>
          <p:nvPr/>
        </p:nvSpPr>
        <p:spPr>
          <a:xfrm>
            <a:off x="1591922" y="1313497"/>
            <a:ext cx="2830235" cy="62815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100" b="0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PBH.GOV.BR</a:t>
            </a:r>
            <a:endParaRPr/>
          </a:p>
        </p:txBody>
      </p:sp>
      <p:sp>
        <p:nvSpPr>
          <p:cNvPr id="87" name="Google Shape;87;p1"/>
          <p:cNvSpPr txBox="1"/>
          <p:nvPr/>
        </p:nvSpPr>
        <p:spPr>
          <a:xfrm>
            <a:off x="11071273" y="2604769"/>
            <a:ext cx="5345723" cy="584735"/>
          </a:xfrm>
          <a:prstGeom prst="rect">
            <a:avLst/>
          </a:prstGeom>
          <a:solidFill>
            <a:srgbClr val="1879EC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pt-BR" sz="3200" b="1" i="0" u="none" strike="noStrike" cap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°</a:t>
            </a:r>
            <a:r>
              <a:rPr lang="pt-BR" sz="3200" b="0" i="0" u="none" strike="noStrike" cap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 Quadrimestre - 2023</a:t>
            </a:r>
            <a:endParaRPr/>
          </a:p>
        </p:txBody>
      </p:sp>
      <p:sp>
        <p:nvSpPr>
          <p:cNvPr id="88" name="Google Shape;88;p1"/>
          <p:cNvSpPr txBox="1"/>
          <p:nvPr/>
        </p:nvSpPr>
        <p:spPr>
          <a:xfrm>
            <a:off x="5227650" y="6272449"/>
            <a:ext cx="8707404" cy="707846"/>
          </a:xfrm>
          <a:prstGeom prst="rect">
            <a:avLst/>
          </a:prstGeom>
          <a:solidFill>
            <a:srgbClr val="FD640C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pt-BR" sz="4000" b="1" i="0" u="none" strike="noStrike" cap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Secretaria Municipal de Saúde </a:t>
            </a: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/>
          <p:nvPr/>
        </p:nvSpPr>
        <p:spPr>
          <a:xfrm>
            <a:off x="716707" y="768564"/>
            <a:ext cx="16964825" cy="8655404"/>
          </a:xfrm>
          <a:prstGeom prst="rect">
            <a:avLst/>
          </a:prstGeom>
          <a:noFill/>
          <a:ln w="25400" cap="flat" cmpd="sng">
            <a:solidFill>
              <a:srgbClr val="1879E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2"/>
          <p:cNvSpPr/>
          <p:nvPr/>
        </p:nvSpPr>
        <p:spPr>
          <a:xfrm>
            <a:off x="836395" y="194548"/>
            <a:ext cx="6387477" cy="886965"/>
          </a:xfrm>
          <a:prstGeom prst="rect">
            <a:avLst/>
          </a:prstGeom>
          <a:solidFill>
            <a:srgbClr val="81E0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6" name="Google Shape;96;p2"/>
          <p:cNvGrpSpPr/>
          <p:nvPr/>
        </p:nvGrpSpPr>
        <p:grpSpPr>
          <a:xfrm>
            <a:off x="2018015" y="1638459"/>
            <a:ext cx="15071930" cy="7695008"/>
            <a:chOff x="1638186" y="1638459"/>
            <a:chExt cx="15071930" cy="7695008"/>
          </a:xfrm>
        </p:grpSpPr>
        <p:grpSp>
          <p:nvGrpSpPr>
            <p:cNvPr id="97" name="Google Shape;97;p2"/>
            <p:cNvGrpSpPr/>
            <p:nvPr/>
          </p:nvGrpSpPr>
          <p:grpSpPr>
            <a:xfrm>
              <a:off x="1638186" y="1663644"/>
              <a:ext cx="4886864" cy="7669823"/>
              <a:chOff x="1844297" y="2196885"/>
              <a:chExt cx="4886864" cy="7669823"/>
            </a:xfrm>
          </p:grpSpPr>
          <p:sp>
            <p:nvSpPr>
              <p:cNvPr id="98" name="Google Shape;98;p2"/>
              <p:cNvSpPr/>
              <p:nvPr/>
            </p:nvSpPr>
            <p:spPr>
              <a:xfrm>
                <a:off x="1844297" y="2196885"/>
                <a:ext cx="4886864" cy="76698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1879EC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99" name="Google Shape;99;p2"/>
              <p:cNvGrpSpPr/>
              <p:nvPr/>
            </p:nvGrpSpPr>
            <p:grpSpPr>
              <a:xfrm>
                <a:off x="2016898" y="2335020"/>
                <a:ext cx="4260755" cy="7412984"/>
                <a:chOff x="2016898" y="2335020"/>
                <a:chExt cx="4260755" cy="7412984"/>
              </a:xfrm>
            </p:grpSpPr>
            <p:sp>
              <p:nvSpPr>
                <p:cNvPr id="100" name="Google Shape;100;p2"/>
                <p:cNvSpPr/>
                <p:nvPr/>
              </p:nvSpPr>
              <p:spPr>
                <a:xfrm>
                  <a:off x="2057400" y="2335020"/>
                  <a:ext cx="3268942" cy="178510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5400"/>
                    <a:buFont typeface="Arial"/>
                    <a:buNone/>
                  </a:pPr>
                  <a:r>
                    <a:rPr lang="pt-BR" sz="5400" b="1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596</a:t>
                  </a:r>
                  <a:r>
                    <a:rPr lang="pt-BR" sz="3600" b="0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 </a:t>
                  </a:r>
                  <a:endParaRPr sz="1400" b="0" i="0" u="none" strike="noStrike" cap="none">
                    <a:solidFill>
                      <a:srgbClr val="1879EC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800"/>
                    <a:buFont typeface="Arial"/>
                    <a:buNone/>
                  </a:pPr>
                  <a:r>
                    <a:rPr lang="pt-BR" sz="2800" b="1" i="0" u="none" strike="noStrike" cap="none">
                      <a:solidFill>
                        <a:srgbClr val="7F7F7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Equipes de Saúde da Família</a:t>
                  </a:r>
                  <a:endParaRPr sz="2800" b="1" i="0" u="none" strike="noStrike" cap="none">
                    <a:solidFill>
                      <a:srgbClr val="7F7F7F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</p:txBody>
            </p:sp>
            <p:sp>
              <p:nvSpPr>
                <p:cNvPr id="101" name="Google Shape;101;p2"/>
                <p:cNvSpPr/>
                <p:nvPr/>
              </p:nvSpPr>
              <p:spPr>
                <a:xfrm>
                  <a:off x="2016898" y="4185404"/>
                  <a:ext cx="3268942" cy="178510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5400"/>
                    <a:buFont typeface="Arial"/>
                    <a:buNone/>
                  </a:pPr>
                  <a:r>
                    <a:rPr lang="pt-BR" sz="5400" b="1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81</a:t>
                  </a:r>
                  <a:endParaRPr sz="1400" b="0" i="0" u="none" strike="noStrike" cap="none">
                    <a:solidFill>
                      <a:srgbClr val="1879EC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pt-BR" sz="2800" b="1" i="0" u="none" strike="noStrike" cap="none">
                      <a:solidFill>
                        <a:srgbClr val="7F7F7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Academias da Cidade</a:t>
                  </a:r>
                  <a:endParaRPr sz="2800" b="1" i="0" u="none" strike="noStrike" cap="none">
                    <a:solidFill>
                      <a:srgbClr val="7F7F7F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</p:txBody>
            </p:sp>
            <p:sp>
              <p:nvSpPr>
                <p:cNvPr id="102" name="Google Shape;102;p2"/>
                <p:cNvSpPr/>
                <p:nvPr/>
              </p:nvSpPr>
              <p:spPr>
                <a:xfrm>
                  <a:off x="2054816" y="6101616"/>
                  <a:ext cx="4222837" cy="178506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5400"/>
                    <a:buFont typeface="Arial"/>
                    <a:buNone/>
                  </a:pPr>
                  <a:r>
                    <a:rPr lang="pt-BR" sz="5400" b="1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16</a:t>
                  </a:r>
                  <a:endParaRPr sz="1400" b="0" i="0" u="none" strike="noStrike" cap="none">
                    <a:solidFill>
                      <a:srgbClr val="1879EC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800"/>
                    <a:buFont typeface="Arial"/>
                    <a:buNone/>
                  </a:pPr>
                  <a:r>
                    <a:rPr lang="pt-BR" sz="2800" b="1" i="0" u="none" strike="noStrike" cap="none">
                      <a:solidFill>
                        <a:srgbClr val="7F7F7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Centros de Referência em Saúde Mental </a:t>
                  </a:r>
                  <a:endParaRPr sz="2800" b="1" i="0" u="none" strike="noStrike" cap="none">
                    <a:solidFill>
                      <a:srgbClr val="7F7F7F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</p:txBody>
            </p:sp>
            <p:sp>
              <p:nvSpPr>
                <p:cNvPr id="103" name="Google Shape;103;p2"/>
                <p:cNvSpPr/>
                <p:nvPr/>
              </p:nvSpPr>
              <p:spPr>
                <a:xfrm>
                  <a:off x="2054817" y="7962900"/>
                  <a:ext cx="2898183" cy="178510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5400"/>
                    <a:buFont typeface="Arial"/>
                    <a:buNone/>
                  </a:pPr>
                  <a:r>
                    <a:rPr lang="pt-BR" sz="5400" b="1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152</a:t>
                  </a:r>
                  <a:endParaRPr sz="4400" b="0" i="0" u="none" strike="noStrike" cap="none">
                    <a:solidFill>
                      <a:srgbClr val="1879EC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pt-BR" sz="2800" b="1" i="0" u="none" strike="noStrike" cap="none">
                      <a:solidFill>
                        <a:srgbClr val="7F7F7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Centros de Saúde</a:t>
                  </a:r>
                  <a:endParaRPr sz="2800" b="1" i="0" u="none" strike="noStrike" cap="none">
                    <a:solidFill>
                      <a:srgbClr val="7F7F7F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</p:txBody>
            </p:sp>
          </p:grpSp>
        </p:grpSp>
        <p:grpSp>
          <p:nvGrpSpPr>
            <p:cNvPr id="104" name="Google Shape;104;p2"/>
            <p:cNvGrpSpPr/>
            <p:nvPr/>
          </p:nvGrpSpPr>
          <p:grpSpPr>
            <a:xfrm>
              <a:off x="6718109" y="1663644"/>
              <a:ext cx="4886864" cy="7669823"/>
              <a:chOff x="1763107" y="2196886"/>
              <a:chExt cx="4886864" cy="7669823"/>
            </a:xfrm>
          </p:grpSpPr>
          <p:sp>
            <p:nvSpPr>
              <p:cNvPr id="105" name="Google Shape;105;p2"/>
              <p:cNvSpPr/>
              <p:nvPr/>
            </p:nvSpPr>
            <p:spPr>
              <a:xfrm>
                <a:off x="1763107" y="2196886"/>
                <a:ext cx="4886864" cy="76698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1879EC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06" name="Google Shape;106;p2"/>
              <p:cNvGrpSpPr/>
              <p:nvPr/>
            </p:nvGrpSpPr>
            <p:grpSpPr>
              <a:xfrm>
                <a:off x="1987802" y="2335071"/>
                <a:ext cx="4639316" cy="7412849"/>
                <a:chOff x="1987802" y="2335071"/>
                <a:chExt cx="4639316" cy="7412849"/>
              </a:xfrm>
            </p:grpSpPr>
            <p:sp>
              <p:nvSpPr>
                <p:cNvPr id="107" name="Google Shape;107;p2"/>
                <p:cNvSpPr/>
                <p:nvPr/>
              </p:nvSpPr>
              <p:spPr>
                <a:xfrm>
                  <a:off x="2075349" y="4151458"/>
                  <a:ext cx="4287600" cy="17850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5400"/>
                    <a:buFont typeface="Arial"/>
                    <a:buNone/>
                  </a:pPr>
                  <a:r>
                    <a:rPr lang="pt-BR" sz="5400" b="1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9</a:t>
                  </a:r>
                  <a:r>
                    <a:rPr lang="pt-BR" sz="3600" b="0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 </a:t>
                  </a:r>
                  <a:endParaRPr sz="1400" b="0" i="0" u="none" strike="noStrike" cap="none">
                    <a:solidFill>
                      <a:srgbClr val="1879EC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800"/>
                    <a:buFont typeface="Arial"/>
                    <a:buNone/>
                  </a:pPr>
                  <a:r>
                    <a:rPr lang="pt-BR" sz="2800" b="1" i="0" u="none" strike="noStrike" cap="none">
                      <a:solidFill>
                        <a:srgbClr val="7F7F7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Centros de Especialidades Médicas</a:t>
                  </a:r>
                  <a:endParaRPr sz="2800" b="1" i="0" u="none" strike="noStrike" cap="none">
                    <a:solidFill>
                      <a:srgbClr val="7F7F7F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</p:txBody>
            </p:sp>
            <p:sp>
              <p:nvSpPr>
                <p:cNvPr id="108" name="Google Shape;108;p2"/>
                <p:cNvSpPr/>
                <p:nvPr/>
              </p:nvSpPr>
              <p:spPr>
                <a:xfrm>
                  <a:off x="1987802" y="6090696"/>
                  <a:ext cx="4462800" cy="17850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5400"/>
                    <a:buFont typeface="Arial"/>
                    <a:buNone/>
                  </a:pPr>
                  <a:r>
                    <a:rPr lang="pt-BR" sz="5400" b="1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2</a:t>
                  </a:r>
                  <a:endParaRPr sz="5400" b="1" i="0" u="none" strike="noStrike" cap="none">
                    <a:solidFill>
                      <a:srgbClr val="1879EC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pt-BR" sz="2800" b="1" i="0" u="none" strike="noStrike" cap="none">
                      <a:solidFill>
                        <a:srgbClr val="7F7F7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Centros de Referência em Saúde do Trabalhador</a:t>
                  </a:r>
                  <a:endParaRPr sz="2800" b="1" i="0" u="none" strike="noStrike" cap="none">
                    <a:solidFill>
                      <a:srgbClr val="7F7F7F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</p:txBody>
            </p:sp>
            <p:sp>
              <p:nvSpPr>
                <p:cNvPr id="109" name="Google Shape;109;p2"/>
                <p:cNvSpPr/>
                <p:nvPr/>
              </p:nvSpPr>
              <p:spPr>
                <a:xfrm>
                  <a:off x="2073991" y="2335071"/>
                  <a:ext cx="4290300" cy="17850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5400"/>
                    <a:buFont typeface="Arial"/>
                    <a:buNone/>
                  </a:pPr>
                  <a:r>
                    <a:rPr lang="pt-BR" sz="5400" b="1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9</a:t>
                  </a:r>
                  <a:endParaRPr sz="5400" b="1" i="0" u="none" strike="noStrike" cap="none">
                    <a:solidFill>
                      <a:srgbClr val="1879EC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pt-BR" sz="2800" b="1" i="0" u="none" strike="noStrike" cap="none">
                      <a:solidFill>
                        <a:srgbClr val="7F7F7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Unidades de Pronto Atendimento</a:t>
                  </a:r>
                  <a:endParaRPr sz="2800" b="1" i="0" u="none" strike="noStrike" cap="none">
                    <a:solidFill>
                      <a:srgbClr val="7F7F7F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</p:txBody>
            </p:sp>
            <p:sp>
              <p:nvSpPr>
                <p:cNvPr id="110" name="Google Shape;110;p2"/>
                <p:cNvSpPr/>
                <p:nvPr/>
              </p:nvSpPr>
              <p:spPr>
                <a:xfrm>
                  <a:off x="2054817" y="7962920"/>
                  <a:ext cx="4572300" cy="17850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5400"/>
                    <a:buFont typeface="Arial"/>
                    <a:buNone/>
                  </a:pPr>
                  <a:r>
                    <a:rPr lang="pt-BR" sz="5400" b="1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6</a:t>
                  </a:r>
                  <a:endParaRPr sz="4400" b="0" i="0" u="none" strike="noStrike" cap="none">
                    <a:solidFill>
                      <a:srgbClr val="1879EC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800"/>
                    <a:buFont typeface="Arial"/>
                    <a:buNone/>
                  </a:pPr>
                  <a:r>
                    <a:rPr lang="pt-BR" sz="2800" b="1" i="0" u="none" strike="noStrike" cap="none">
                      <a:solidFill>
                        <a:srgbClr val="7F7F7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Centros de Esterilização de cães e gatos</a:t>
                  </a:r>
                  <a:endParaRPr/>
                </a:p>
              </p:txBody>
            </p:sp>
          </p:grpSp>
        </p:grpSp>
        <p:grpSp>
          <p:nvGrpSpPr>
            <p:cNvPr id="111" name="Google Shape;111;p2"/>
            <p:cNvGrpSpPr/>
            <p:nvPr/>
          </p:nvGrpSpPr>
          <p:grpSpPr>
            <a:xfrm>
              <a:off x="11823252" y="1638459"/>
              <a:ext cx="4886864" cy="7669823"/>
              <a:chOff x="12166523" y="2171700"/>
              <a:chExt cx="4886864" cy="7669823"/>
            </a:xfrm>
          </p:grpSpPr>
          <p:sp>
            <p:nvSpPr>
              <p:cNvPr id="112" name="Google Shape;112;p2"/>
              <p:cNvSpPr/>
              <p:nvPr/>
            </p:nvSpPr>
            <p:spPr>
              <a:xfrm>
                <a:off x="12166523" y="2171700"/>
                <a:ext cx="4886864" cy="76698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1879EC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" name="Google Shape;113;p2"/>
              <p:cNvSpPr/>
              <p:nvPr/>
            </p:nvSpPr>
            <p:spPr>
              <a:xfrm>
                <a:off x="12375110" y="2324120"/>
                <a:ext cx="3918907" cy="17850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5400"/>
                  <a:buFont typeface="Arial"/>
                  <a:buNone/>
                </a:pPr>
                <a:r>
                  <a:rPr lang="pt-BR" sz="5400" b="1" i="0" u="none" strike="noStrike" cap="none">
                    <a:solidFill>
                      <a:srgbClr val="1879EC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2</a:t>
                </a:r>
                <a:r>
                  <a:rPr lang="pt-BR" sz="3600" b="0" i="0" u="none" strike="noStrike" cap="none">
                    <a:solidFill>
                      <a:srgbClr val="1879EC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 </a:t>
                </a:r>
                <a:endParaRPr sz="1400" b="0" i="0" u="none" strike="noStrike" cap="none">
                  <a:solidFill>
                    <a:srgbClr val="1879EC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800"/>
                  <a:buFont typeface="Arial"/>
                  <a:buNone/>
                </a:pPr>
                <a:r>
                  <a:rPr lang="pt-BR" sz="2800" b="1" i="0" u="none" strike="noStrike" cap="none">
                    <a:solidFill>
                      <a:srgbClr val="7F7F7F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Hospitais Gerais de Gestão Municipal </a:t>
                </a:r>
                <a:endParaRPr/>
              </a:p>
            </p:txBody>
          </p:sp>
          <p:sp>
            <p:nvSpPr>
              <p:cNvPr id="114" name="Google Shape;114;p2"/>
              <p:cNvSpPr/>
              <p:nvPr/>
            </p:nvSpPr>
            <p:spPr>
              <a:xfrm>
                <a:off x="12372527" y="4151428"/>
                <a:ext cx="4536847" cy="17850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5400"/>
                  <a:buFont typeface="Arial"/>
                  <a:buNone/>
                </a:pPr>
                <a:r>
                  <a:rPr lang="pt-BR" sz="5400" b="1" i="0" u="none" strike="noStrike" cap="none">
                    <a:solidFill>
                      <a:srgbClr val="1879EC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4</a:t>
                </a:r>
                <a:endParaRPr sz="5400" b="1" i="0" u="none" strike="noStrike" cap="none">
                  <a:solidFill>
                    <a:srgbClr val="1879EC"/>
                  </a:solidFill>
                  <a:latin typeface="Trebuchet MS"/>
                  <a:ea typeface="Trebuchet MS"/>
                  <a:cs typeface="Trebuchet MS"/>
                  <a:sym typeface="Trebuchet MS"/>
                </a:endParaRPr>
              </a:p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800"/>
                  <a:buFont typeface="Arial"/>
                  <a:buNone/>
                </a:pPr>
                <a:r>
                  <a:rPr lang="pt-BR" sz="2800" b="1" i="0" u="none" strike="noStrike" cap="none">
                    <a:solidFill>
                      <a:srgbClr val="7F7F7F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Centro de Especialidades Odontológicas</a:t>
                </a:r>
                <a:endParaRPr sz="2800" b="1" i="0" u="none" strike="noStrike" cap="none">
                  <a:solidFill>
                    <a:srgbClr val="7F7F7F"/>
                  </a:solidFill>
                  <a:latin typeface="Trebuchet MS"/>
                  <a:ea typeface="Trebuchet MS"/>
                  <a:cs typeface="Trebuchet MS"/>
                  <a:sym typeface="Trebuchet MS"/>
                </a:endParaRPr>
              </a:p>
            </p:txBody>
          </p:sp>
          <p:sp>
            <p:nvSpPr>
              <p:cNvPr id="115" name="Google Shape;115;p2"/>
              <p:cNvSpPr/>
              <p:nvPr/>
            </p:nvSpPr>
            <p:spPr>
              <a:xfrm>
                <a:off x="12400663" y="6090676"/>
                <a:ext cx="4290270" cy="178510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5400"/>
                  <a:buFont typeface="Arial"/>
                  <a:buNone/>
                </a:pPr>
                <a:r>
                  <a:rPr lang="pt-BR" sz="5400" b="1" i="0" u="none" strike="noStrike" cap="none">
                    <a:solidFill>
                      <a:srgbClr val="1879EC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9</a:t>
                </a:r>
                <a:endParaRPr sz="5400" b="1" i="0" u="none" strike="noStrike" cap="none">
                  <a:solidFill>
                    <a:srgbClr val="1879EC"/>
                  </a:solidFill>
                  <a:latin typeface="Trebuchet MS"/>
                  <a:ea typeface="Trebuchet MS"/>
                  <a:cs typeface="Trebuchet MS"/>
                  <a:sym typeface="Trebuchet MS"/>
                </a:endParaRPr>
              </a:p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800"/>
                  <a:buFont typeface="Arial"/>
                  <a:buNone/>
                </a:pPr>
                <a:r>
                  <a:rPr lang="pt-BR" sz="2800" b="1" i="0" u="none" strike="noStrike" cap="none">
                    <a:solidFill>
                      <a:srgbClr val="7F7F7F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Farmácias </a:t>
                </a:r>
                <a:endParaRPr sz="1400" b="0" i="0" u="none" strike="noStrike" cap="none">
                  <a:solidFill>
                    <a:srgbClr val="7F7F7F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800"/>
                  <a:buFont typeface="Arial"/>
                  <a:buNone/>
                </a:pPr>
                <a:r>
                  <a:rPr lang="pt-BR" sz="2800" b="1" i="0" u="none" strike="noStrike" cap="none">
                    <a:solidFill>
                      <a:srgbClr val="7F7F7F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Regionais</a:t>
                </a:r>
                <a:endParaRPr sz="2800" b="1" i="0" u="none" strike="noStrike" cap="none">
                  <a:solidFill>
                    <a:srgbClr val="7F7F7F"/>
                  </a:solidFill>
                  <a:latin typeface="Trebuchet MS"/>
                  <a:ea typeface="Trebuchet MS"/>
                  <a:cs typeface="Trebuchet MS"/>
                  <a:sym typeface="Trebuchet MS"/>
                </a:endParaRPr>
              </a:p>
            </p:txBody>
          </p:sp>
          <p:sp>
            <p:nvSpPr>
              <p:cNvPr id="116" name="Google Shape;116;p2"/>
              <p:cNvSpPr/>
              <p:nvPr/>
            </p:nvSpPr>
            <p:spPr>
              <a:xfrm>
                <a:off x="12456935" y="7952000"/>
                <a:ext cx="4596452" cy="17850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5400"/>
                  <a:buFont typeface="Arial"/>
                  <a:buNone/>
                </a:pPr>
                <a:r>
                  <a:rPr lang="pt-BR" sz="5400" b="1" i="0" u="none" strike="noStrike" cap="none">
                    <a:solidFill>
                      <a:srgbClr val="1879EC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5</a:t>
                </a:r>
                <a:endParaRPr sz="4400" b="0" i="0" u="none" strike="noStrike" cap="none">
                  <a:solidFill>
                    <a:srgbClr val="1879EC"/>
                  </a:solidFill>
                  <a:latin typeface="Trebuchet MS"/>
                  <a:ea typeface="Trebuchet MS"/>
                  <a:cs typeface="Trebuchet MS"/>
                  <a:sym typeface="Trebuchet MS"/>
                </a:endParaRPr>
              </a:p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800"/>
                  <a:buFont typeface="Arial"/>
                  <a:buNone/>
                </a:pPr>
                <a:r>
                  <a:rPr lang="pt-BR" sz="2800" b="1" i="0" u="none" strike="noStrike" cap="none">
                    <a:solidFill>
                      <a:srgbClr val="7F7F7F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Centros de </a:t>
                </a:r>
                <a:endParaRPr/>
              </a:p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800"/>
                  <a:buFont typeface="Arial"/>
                  <a:buNone/>
                </a:pPr>
                <a:r>
                  <a:rPr lang="pt-BR" sz="2800" b="1" i="0" u="none" strike="noStrike" cap="none">
                    <a:solidFill>
                      <a:srgbClr val="7F7F7F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Reabilitação</a:t>
                </a:r>
                <a:endParaRPr sz="2800" b="1" i="0" u="none" strike="noStrike" cap="none">
                  <a:solidFill>
                    <a:srgbClr val="7F7F7F"/>
                  </a:solidFill>
                  <a:latin typeface="Trebuchet MS"/>
                  <a:ea typeface="Trebuchet MS"/>
                  <a:cs typeface="Trebuchet MS"/>
                  <a:sym typeface="Trebuchet MS"/>
                </a:endParaRPr>
              </a:p>
            </p:txBody>
          </p:sp>
        </p:grpSp>
      </p:grpSp>
      <p:pic>
        <p:nvPicPr>
          <p:cNvPr id="117" name="Google Shape;117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30499" y="9770347"/>
            <a:ext cx="748956" cy="3535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8" name="Google Shape;118;p2"/>
          <p:cNvGrpSpPr/>
          <p:nvPr/>
        </p:nvGrpSpPr>
        <p:grpSpPr>
          <a:xfrm>
            <a:off x="15681367" y="9629586"/>
            <a:ext cx="1428977" cy="570244"/>
            <a:chOff x="16036448" y="231615"/>
            <a:chExt cx="1908000" cy="818026"/>
          </a:xfrm>
        </p:grpSpPr>
        <p:pic>
          <p:nvPicPr>
            <p:cNvPr id="119" name="Google Shape;119;p2"/>
            <p:cNvPicPr preferRelativeResize="0"/>
            <p:nvPr/>
          </p:nvPicPr>
          <p:blipFill rotWithShape="1">
            <a:blip r:embed="rId4">
              <a:alphaModFix/>
            </a:blip>
            <a:srcRect b="26056"/>
            <a:stretch/>
          </p:blipFill>
          <p:spPr>
            <a:xfrm>
              <a:off x="16036448" y="231615"/>
              <a:ext cx="1908000" cy="66549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0" name="Google Shape;120;p2"/>
            <p:cNvPicPr preferRelativeResize="0"/>
            <p:nvPr/>
          </p:nvPicPr>
          <p:blipFill rotWithShape="1">
            <a:blip r:embed="rId5">
              <a:alphaModFix/>
            </a:blip>
            <a:srcRect t="75879"/>
            <a:stretch/>
          </p:blipFill>
          <p:spPr>
            <a:xfrm>
              <a:off x="16379097" y="897531"/>
              <a:ext cx="1404000" cy="15211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1" name="Google Shape;121;p2"/>
          <p:cNvSpPr txBox="1"/>
          <p:nvPr/>
        </p:nvSpPr>
        <p:spPr>
          <a:xfrm>
            <a:off x="864532" y="312972"/>
            <a:ext cx="6253720" cy="830956"/>
          </a:xfrm>
          <a:prstGeom prst="rect">
            <a:avLst/>
          </a:prstGeom>
          <a:solidFill>
            <a:srgbClr val="1879EC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7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pt-BR" sz="4800" b="1" i="0" u="none" strike="noStrike" cap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NÚMEROS DA REDE 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3"/>
          <p:cNvSpPr/>
          <p:nvPr/>
        </p:nvSpPr>
        <p:spPr>
          <a:xfrm>
            <a:off x="-1" y="0"/>
            <a:ext cx="18283427" cy="10287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8" name="Google Shape;128;p3" descr="Faça especialização em Gestão de Serviços de Saúde"/>
          <p:cNvPicPr preferRelativeResize="0"/>
          <p:nvPr/>
        </p:nvPicPr>
        <p:blipFill rotWithShape="1">
          <a:blip r:embed="rId3">
            <a:alphaModFix/>
          </a:blip>
          <a:srcRect l="6917" r="6918" b="2"/>
          <a:stretch/>
        </p:blipFill>
        <p:spPr>
          <a:xfrm>
            <a:off x="1" y="10"/>
            <a:ext cx="14504463" cy="10286990"/>
          </a:xfrm>
          <a:prstGeom prst="rect">
            <a:avLst/>
          </a:prstGeom>
          <a:solidFill>
            <a:srgbClr val="FF6207"/>
          </a:solidFill>
          <a:ln>
            <a:noFill/>
          </a:ln>
        </p:spPr>
      </p:pic>
      <p:sp>
        <p:nvSpPr>
          <p:cNvPr id="129" name="Google Shape;129;p3"/>
          <p:cNvSpPr/>
          <p:nvPr/>
        </p:nvSpPr>
        <p:spPr>
          <a:xfrm flipH="1">
            <a:off x="7687528" y="0"/>
            <a:ext cx="10600467" cy="10287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3"/>
          <p:cNvSpPr txBox="1"/>
          <p:nvPr/>
        </p:nvSpPr>
        <p:spPr>
          <a:xfrm>
            <a:off x="9811400" y="2374479"/>
            <a:ext cx="8023859" cy="55380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6600" b="1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PROGRAMAÇÃO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BR" sz="6600" b="1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ANUAL DE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BR" sz="6600" b="1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SAÚDE</a:t>
            </a:r>
            <a:r>
              <a:rPr lang="pt-BR" sz="6600" b="0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pt-BR" sz="6600" b="1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2023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4"/>
          <p:cNvSpPr/>
          <p:nvPr/>
        </p:nvSpPr>
        <p:spPr>
          <a:xfrm>
            <a:off x="802885" y="239311"/>
            <a:ext cx="7674139" cy="1335274"/>
          </a:xfrm>
          <a:prstGeom prst="rect">
            <a:avLst/>
          </a:prstGeom>
          <a:solidFill>
            <a:srgbClr val="81E0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7" name="Google Shape;137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30499" y="9770347"/>
            <a:ext cx="748956" cy="3535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8" name="Google Shape;138;p4"/>
          <p:cNvGrpSpPr/>
          <p:nvPr/>
        </p:nvGrpSpPr>
        <p:grpSpPr>
          <a:xfrm>
            <a:off x="15681367" y="9629586"/>
            <a:ext cx="1428977" cy="570244"/>
            <a:chOff x="16036448" y="231615"/>
            <a:chExt cx="1908000" cy="818026"/>
          </a:xfrm>
        </p:grpSpPr>
        <p:pic>
          <p:nvPicPr>
            <p:cNvPr id="139" name="Google Shape;139;p4"/>
            <p:cNvPicPr preferRelativeResize="0"/>
            <p:nvPr/>
          </p:nvPicPr>
          <p:blipFill rotWithShape="1">
            <a:blip r:embed="rId4">
              <a:alphaModFix/>
            </a:blip>
            <a:srcRect b="26056"/>
            <a:stretch/>
          </p:blipFill>
          <p:spPr>
            <a:xfrm>
              <a:off x="16036448" y="231615"/>
              <a:ext cx="1908000" cy="66549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0" name="Google Shape;140;p4"/>
            <p:cNvPicPr preferRelativeResize="0"/>
            <p:nvPr/>
          </p:nvPicPr>
          <p:blipFill rotWithShape="1">
            <a:blip r:embed="rId5">
              <a:alphaModFix/>
            </a:blip>
            <a:srcRect t="75879"/>
            <a:stretch/>
          </p:blipFill>
          <p:spPr>
            <a:xfrm>
              <a:off x="16379097" y="897531"/>
              <a:ext cx="1404000" cy="15211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41" name="Google Shape;141;p4"/>
          <p:cNvGrpSpPr/>
          <p:nvPr/>
        </p:nvGrpSpPr>
        <p:grpSpPr>
          <a:xfrm>
            <a:off x="802885" y="699861"/>
            <a:ext cx="16964825" cy="8655404"/>
            <a:chOff x="816530" y="1285325"/>
            <a:chExt cx="16964825" cy="8655404"/>
          </a:xfrm>
        </p:grpSpPr>
        <p:sp>
          <p:nvSpPr>
            <p:cNvPr id="142" name="Google Shape;142;p4"/>
            <p:cNvSpPr/>
            <p:nvPr/>
          </p:nvSpPr>
          <p:spPr>
            <a:xfrm>
              <a:off x="816530" y="1285325"/>
              <a:ext cx="16964825" cy="8655404"/>
            </a:xfrm>
            <a:prstGeom prst="rect">
              <a:avLst/>
            </a:prstGeom>
            <a:noFill/>
            <a:ln w="25400" cap="flat" cmpd="sng">
              <a:solidFill>
                <a:srgbClr val="1879E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43" name="Google Shape;143;p4"/>
            <p:cNvGrpSpPr/>
            <p:nvPr/>
          </p:nvGrpSpPr>
          <p:grpSpPr>
            <a:xfrm>
              <a:off x="1429007" y="2516952"/>
              <a:ext cx="15774222" cy="6630657"/>
              <a:chOff x="1294578" y="2735921"/>
              <a:chExt cx="15774222" cy="6630657"/>
            </a:xfrm>
          </p:grpSpPr>
          <p:grpSp>
            <p:nvGrpSpPr>
              <p:cNvPr id="144" name="Google Shape;144;p4"/>
              <p:cNvGrpSpPr/>
              <p:nvPr/>
            </p:nvGrpSpPr>
            <p:grpSpPr>
              <a:xfrm>
                <a:off x="1678564" y="2735921"/>
                <a:ext cx="15390236" cy="6372201"/>
                <a:chOff x="1678564" y="2720238"/>
                <a:chExt cx="15393214" cy="6179116"/>
              </a:xfrm>
            </p:grpSpPr>
            <p:sp>
              <p:nvSpPr>
                <p:cNvPr id="145" name="Google Shape;145;p4"/>
                <p:cNvSpPr/>
                <p:nvPr/>
              </p:nvSpPr>
              <p:spPr>
                <a:xfrm>
                  <a:off x="1678564" y="2890866"/>
                  <a:ext cx="6191573" cy="187743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4400"/>
                    <a:buFont typeface="Arial"/>
                    <a:buNone/>
                  </a:pPr>
                  <a:r>
                    <a:rPr lang="pt-BR" sz="4400" b="1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4.085.946</a:t>
                  </a:r>
                  <a:r>
                    <a:rPr lang="pt-BR" sz="4400" b="1" i="0" u="none" strike="noStrike" cap="none">
                      <a:solidFill>
                        <a:srgbClr val="389818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 </a:t>
                  </a:r>
                  <a:endParaRPr sz="1400" b="0" i="0" u="none" strike="noStrike" cap="none">
                    <a:solidFill>
                      <a:srgbClr val="389818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800"/>
                    <a:buFont typeface="Arial"/>
                    <a:buNone/>
                  </a:pPr>
                  <a:r>
                    <a:rPr lang="pt-BR" sz="2800" b="0" i="0" u="none" strike="noStrike" cap="none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atendimentos individuais da população nos Centros de Saúde </a:t>
                  </a:r>
                  <a:endParaRPr sz="1400" b="0" i="0" u="none" strike="noStrike" cap="none">
                    <a:solidFill>
                      <a:srgbClr val="3F3F3F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600"/>
                    <a:buFont typeface="Arial"/>
                    <a:buNone/>
                  </a:pPr>
                  <a:r>
                    <a:rPr lang="pt-BR" sz="1600" b="0" i="0" u="none" strike="noStrike" cap="none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(meta anual: 4.450.000)</a:t>
                  </a:r>
                  <a:endParaRPr sz="1600" b="0" i="0" u="none" strike="noStrike" cap="none">
                    <a:solidFill>
                      <a:srgbClr val="3F3F3F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</p:txBody>
            </p:sp>
            <p:sp>
              <p:nvSpPr>
                <p:cNvPr id="146" name="Google Shape;146;p4"/>
                <p:cNvSpPr/>
                <p:nvPr/>
              </p:nvSpPr>
              <p:spPr>
                <a:xfrm>
                  <a:off x="1678564" y="5166192"/>
                  <a:ext cx="6443085" cy="176081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4000"/>
                    <a:buFont typeface="Arial"/>
                    <a:buNone/>
                  </a:pPr>
                  <a:r>
                    <a:rPr lang="pt-BR" sz="4000" b="1" i="0" u="none" strike="noStrike" cap="none" dirty="0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571.134</a:t>
                  </a:r>
                  <a:endParaRPr sz="4000" b="0" i="0" u="none" strike="noStrike" cap="none" dirty="0">
                    <a:solidFill>
                      <a:srgbClr val="1879EC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800"/>
                    <a:buFont typeface="Arial"/>
                    <a:buNone/>
                  </a:pPr>
                  <a:r>
                    <a:rPr lang="pt-BR" sz="2800" b="0" i="0" u="none" strike="noStrike" cap="none" dirty="0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atendimentos à população na Rede de Urgência e Emergência</a:t>
                  </a:r>
                  <a:endParaRPr sz="1400" b="0" i="0" u="none" strike="noStrike" cap="none" dirty="0">
                    <a:solidFill>
                      <a:srgbClr val="3F3F3F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600"/>
                    <a:buFont typeface="Arial"/>
                    <a:buNone/>
                  </a:pPr>
                  <a:r>
                    <a:rPr lang="pt-BR" sz="1600" b="0" i="0" u="none" strike="noStrike" cap="none" dirty="0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(meta anual: 700.000)</a:t>
                  </a:r>
                  <a:endParaRPr sz="1600" b="0" i="0" u="none" strike="noStrike" cap="none" dirty="0">
                    <a:solidFill>
                      <a:srgbClr val="3F3F3F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</p:txBody>
            </p:sp>
            <p:sp>
              <p:nvSpPr>
                <p:cNvPr id="147" name="Google Shape;147;p4"/>
                <p:cNvSpPr txBox="1"/>
                <p:nvPr/>
              </p:nvSpPr>
              <p:spPr>
                <a:xfrm>
                  <a:off x="9917784" y="5049909"/>
                  <a:ext cx="5629800" cy="19704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137125" tIns="137125" rIns="137125" bIns="137125" anchor="t" anchorCtr="0">
                  <a:spAutoFit/>
                </a:bodyPr>
                <a:lstStyle/>
                <a:p>
                  <a:pPr marL="209550" marR="0" lvl="0" indent="0" algn="just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4000"/>
                    <a:buFont typeface="Arial"/>
                    <a:buNone/>
                  </a:pPr>
                  <a:r>
                    <a:rPr lang="pt-BR" sz="4000" b="1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70.022</a:t>
                  </a:r>
                  <a:endParaRPr sz="2800" b="0" i="0" u="none" strike="noStrike" cap="none">
                    <a:solidFill>
                      <a:schemeClr val="dk1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  <a:p>
                  <a:pPr marL="209550" marR="0" lvl="0" indent="0" algn="just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800"/>
                    <a:buFont typeface="Arial"/>
                    <a:buNone/>
                  </a:pPr>
                  <a:r>
                    <a:rPr lang="pt-BR" sz="2800" b="0" i="0" u="none" strike="noStrike" cap="none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atendimentos da frota de </a:t>
                  </a:r>
                  <a:r>
                    <a:rPr lang="pt-BR" sz="2800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Transporte</a:t>
                  </a:r>
                  <a:r>
                    <a:rPr lang="pt-BR" sz="2800" b="0" i="0" u="none" strike="noStrike" cap="none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 em </a:t>
                  </a:r>
                  <a:r>
                    <a:rPr lang="pt-BR" sz="2800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S</a:t>
                  </a:r>
                  <a:r>
                    <a:rPr lang="pt-BR" sz="2800" b="0" i="0" u="none" strike="noStrike" cap="none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aúde </a:t>
                  </a:r>
                  <a:endParaRPr sz="1400" b="0" i="0" u="none" strike="noStrike" cap="none">
                    <a:solidFill>
                      <a:srgbClr val="3F3F3F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209550" marR="0" lvl="0" indent="0" algn="just" rtl="0">
                    <a:lnSpc>
                      <a:spcPct val="115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rPr lang="pt-BR" sz="1800" b="0" i="0" u="none" strike="noStrike" cap="none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(meta anual: 79.500)</a:t>
                  </a:r>
                  <a:endParaRPr sz="1800" b="0" i="0" u="none" strike="noStrike" cap="none">
                    <a:solidFill>
                      <a:srgbClr val="3F3F3F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</p:txBody>
            </p:sp>
            <p:sp>
              <p:nvSpPr>
                <p:cNvPr id="148" name="Google Shape;148;p4"/>
                <p:cNvSpPr txBox="1"/>
                <p:nvPr/>
              </p:nvSpPr>
              <p:spPr>
                <a:xfrm>
                  <a:off x="9917785" y="7318992"/>
                  <a:ext cx="5276973" cy="158036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137125" tIns="137125" rIns="137125" bIns="137125" anchor="t" anchorCtr="0">
                  <a:spAutoFit/>
                </a:bodyPr>
                <a:lstStyle/>
                <a:p>
                  <a:pPr marL="209550" marR="0" lvl="0" indent="0" algn="just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3600"/>
                    <a:buFont typeface="Arial"/>
                    <a:buNone/>
                  </a:pPr>
                  <a:r>
                    <a:rPr lang="pt-BR" sz="3600" b="1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85.018</a:t>
                  </a:r>
                  <a:r>
                    <a:rPr lang="pt-BR" sz="2800" b="1" i="0" u="none" strike="noStrike" cap="none">
                      <a:solidFill>
                        <a:schemeClr val="dk1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 </a:t>
                  </a:r>
                  <a:r>
                    <a:rPr lang="pt-BR" sz="2800" b="0" i="0" u="none" strike="noStrike" cap="none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atendimentos do Serviço Móvel de Urgência </a:t>
                  </a:r>
                  <a:endParaRPr sz="1400" b="0" i="0" u="none" strike="noStrike" cap="none">
                    <a:solidFill>
                      <a:srgbClr val="3F3F3F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209550" marR="0" lvl="0" indent="0" algn="just" rtl="0">
                    <a:lnSpc>
                      <a:spcPct val="115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rPr lang="pt-BR" sz="1800" b="0" i="0" u="none" strike="noStrike" cap="none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(meta anual: 117.000)</a:t>
                  </a:r>
                  <a:endParaRPr sz="1800" b="0" i="0" u="none" strike="noStrike" cap="none">
                    <a:solidFill>
                      <a:srgbClr val="3F3F3F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</p:txBody>
            </p:sp>
            <p:sp>
              <p:nvSpPr>
                <p:cNvPr id="149" name="Google Shape;149;p4"/>
                <p:cNvSpPr txBox="1"/>
                <p:nvPr/>
              </p:nvSpPr>
              <p:spPr>
                <a:xfrm>
                  <a:off x="9917784" y="2720238"/>
                  <a:ext cx="7153994" cy="192492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205700" tIns="205700" rIns="205700" bIns="205700" anchor="ctr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pt-BR" sz="4400" b="1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309.162</a:t>
                  </a:r>
                  <a:endParaRPr/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pt-BR" sz="2800" b="0" i="0" u="none" strike="noStrike" cap="none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atendimentos ao usuário realizados nos serviços de Saúde Mental</a:t>
                  </a:r>
                  <a:r>
                    <a:rPr lang="pt-BR" sz="3000" b="0" i="0" u="none" strike="noStrike" cap="none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 </a:t>
                  </a:r>
                  <a:r>
                    <a:rPr lang="pt-BR" sz="1800" b="0" i="0" u="none" strike="noStrike" cap="none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(meta anual: 410.000)</a:t>
                  </a:r>
                  <a:endParaRPr sz="1800" b="0" i="0" u="none" strike="noStrike" cap="none">
                    <a:solidFill>
                      <a:srgbClr val="3F3F3F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</p:txBody>
            </p:sp>
          </p:grpSp>
          <p:grpSp>
            <p:nvGrpSpPr>
              <p:cNvPr id="150" name="Google Shape;150;p4"/>
              <p:cNvGrpSpPr/>
              <p:nvPr/>
            </p:nvGrpSpPr>
            <p:grpSpPr>
              <a:xfrm>
                <a:off x="1294578" y="7104005"/>
                <a:ext cx="8102640" cy="2262573"/>
                <a:chOff x="1553168" y="7104005"/>
                <a:chExt cx="8470630" cy="2262573"/>
              </a:xfrm>
            </p:grpSpPr>
            <p:sp>
              <p:nvSpPr>
                <p:cNvPr id="151" name="Google Shape;151;p4"/>
                <p:cNvSpPr/>
                <p:nvPr/>
              </p:nvSpPr>
              <p:spPr>
                <a:xfrm>
                  <a:off x="1553168" y="7104005"/>
                  <a:ext cx="8470630" cy="178510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700"/>
                    <a:buFont typeface="Arial"/>
                    <a:buNone/>
                  </a:pPr>
                  <a:endParaRPr sz="2700" b="0" i="0" u="none" strike="noStrike" cap="none">
                    <a:solidFill>
                      <a:srgbClr val="1879EC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52" name="Google Shape;152;p4"/>
                <p:cNvSpPr txBox="1"/>
                <p:nvPr/>
              </p:nvSpPr>
              <p:spPr>
                <a:xfrm>
                  <a:off x="1553168" y="7457978"/>
                  <a:ext cx="8022600" cy="19086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205700" tIns="205700" rIns="205700" bIns="205700" anchor="t" anchorCtr="0">
                  <a:spAutoFit/>
                </a:bodyPr>
                <a:lstStyle/>
                <a:p>
                  <a:pPr marL="314325" marR="0" lvl="0" indent="0" algn="l" rtl="0">
                    <a:lnSpc>
                      <a:spcPct val="115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3200"/>
                    <a:buFont typeface="Arial"/>
                    <a:buNone/>
                  </a:pPr>
                  <a:r>
                    <a:rPr lang="pt-BR" sz="3200" b="1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IMPLANTAÇÃO</a:t>
                  </a:r>
                  <a:endParaRPr/>
                </a:p>
                <a:p>
                  <a:pPr marL="314325" marR="0" lvl="0" indent="0" algn="l" rtl="0">
                    <a:lnSpc>
                      <a:spcPct val="115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800"/>
                    <a:buFont typeface="Arial"/>
                    <a:buNone/>
                  </a:pPr>
                  <a:r>
                    <a:rPr lang="pt-BR" sz="2800" b="1" i="0" u="none" strike="noStrike" cap="none">
                      <a:solidFill>
                        <a:srgbClr val="1879EC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do Centro de Referência em Reabilitação  </a:t>
                  </a:r>
                  <a:r>
                    <a:rPr lang="pt-BR" sz="2800">
                      <a:solidFill>
                        <a:srgbClr val="3F3F3F"/>
                      </a:solidFill>
                      <a:latin typeface="Trebuchet MS"/>
                      <a:ea typeface="Trebuchet MS"/>
                      <a:cs typeface="Trebuchet MS"/>
                      <a:sym typeface="Trebuchet MS"/>
                    </a:rPr>
                    <a:t>(CREAB Barreiro)</a:t>
                  </a:r>
                  <a:endParaRPr sz="1400" b="0" i="0" u="none" strike="noStrike" cap="none">
                    <a:solidFill>
                      <a:srgbClr val="595959"/>
                    </a:solidFill>
                    <a:latin typeface="Trebuchet MS"/>
                    <a:ea typeface="Trebuchet MS"/>
                    <a:cs typeface="Trebuchet MS"/>
                    <a:sym typeface="Trebuchet MS"/>
                  </a:endParaRPr>
                </a:p>
              </p:txBody>
            </p:sp>
          </p:grpSp>
        </p:grpSp>
      </p:grpSp>
      <p:sp>
        <p:nvSpPr>
          <p:cNvPr id="153" name="Google Shape;153;p4"/>
          <p:cNvSpPr/>
          <p:nvPr/>
        </p:nvSpPr>
        <p:spPr>
          <a:xfrm>
            <a:off x="850464" y="107256"/>
            <a:ext cx="7438302" cy="1314463"/>
          </a:xfrm>
          <a:prstGeom prst="rect">
            <a:avLst/>
          </a:prstGeom>
          <a:solidFill>
            <a:srgbClr val="1879EC"/>
          </a:solidFill>
          <a:ln w="25400" cap="flat" cmpd="sng">
            <a:solidFill>
              <a:srgbClr val="1879E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4"/>
          <p:cNvSpPr txBox="1"/>
          <p:nvPr/>
        </p:nvSpPr>
        <p:spPr>
          <a:xfrm>
            <a:off x="850464" y="298910"/>
            <a:ext cx="7438302" cy="905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1" i="0" u="none" strike="noStrike" cap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PROGRAMAÇÃO ANUAL DE SAÚDE</a:t>
            </a:r>
            <a:endParaRPr sz="2800" b="1" i="0" u="none" strike="noStrike" cap="none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Resultados - 2 ° Quadrimestre</a:t>
            </a:r>
            <a:endParaRPr sz="2400" b="1" i="0" u="none" strike="noStrike" cap="none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55" name="Google Shape;155;p4"/>
          <p:cNvSpPr txBox="1"/>
          <p:nvPr/>
        </p:nvSpPr>
        <p:spPr>
          <a:xfrm>
            <a:off x="850475" y="9355275"/>
            <a:ext cx="70896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279400" algn="just" rtl="0">
              <a:spcBef>
                <a:spcPts val="0"/>
              </a:spcBef>
              <a:spcAft>
                <a:spcPts val="0"/>
              </a:spcAft>
              <a:buSzPts val="800"/>
              <a:buChar char="●"/>
            </a:pPr>
            <a:r>
              <a:rPr lang="pt-BR" sz="1800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Dados preliminares sujeitos à variação</a:t>
            </a:r>
            <a:endParaRPr sz="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35"/>
          <p:cNvSpPr/>
          <p:nvPr/>
        </p:nvSpPr>
        <p:spPr>
          <a:xfrm>
            <a:off x="802885" y="239311"/>
            <a:ext cx="7674139" cy="1335274"/>
          </a:xfrm>
          <a:prstGeom prst="rect">
            <a:avLst/>
          </a:prstGeom>
          <a:solidFill>
            <a:srgbClr val="81E0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2" name="Google Shape;162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30499" y="9770347"/>
            <a:ext cx="748956" cy="3535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3" name="Google Shape;163;p35"/>
          <p:cNvGrpSpPr/>
          <p:nvPr/>
        </p:nvGrpSpPr>
        <p:grpSpPr>
          <a:xfrm>
            <a:off x="15681367" y="9629586"/>
            <a:ext cx="1428977" cy="570244"/>
            <a:chOff x="16036448" y="231615"/>
            <a:chExt cx="1908000" cy="818026"/>
          </a:xfrm>
        </p:grpSpPr>
        <p:pic>
          <p:nvPicPr>
            <p:cNvPr id="164" name="Google Shape;164;p35"/>
            <p:cNvPicPr preferRelativeResize="0"/>
            <p:nvPr/>
          </p:nvPicPr>
          <p:blipFill rotWithShape="1">
            <a:blip r:embed="rId4">
              <a:alphaModFix/>
            </a:blip>
            <a:srcRect b="26056"/>
            <a:stretch/>
          </p:blipFill>
          <p:spPr>
            <a:xfrm>
              <a:off x="16036448" y="231615"/>
              <a:ext cx="1908000" cy="66549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5" name="Google Shape;165;p35"/>
            <p:cNvPicPr preferRelativeResize="0"/>
            <p:nvPr/>
          </p:nvPicPr>
          <p:blipFill rotWithShape="1">
            <a:blip r:embed="rId5">
              <a:alphaModFix/>
            </a:blip>
            <a:srcRect t="75879"/>
            <a:stretch/>
          </p:blipFill>
          <p:spPr>
            <a:xfrm>
              <a:off x="16379097" y="897531"/>
              <a:ext cx="1404000" cy="15211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66" name="Google Shape;166;p35"/>
          <p:cNvGrpSpPr/>
          <p:nvPr/>
        </p:nvGrpSpPr>
        <p:grpSpPr>
          <a:xfrm>
            <a:off x="716707" y="726365"/>
            <a:ext cx="16964825" cy="8655404"/>
            <a:chOff x="816530" y="1285325"/>
            <a:chExt cx="16964825" cy="8655404"/>
          </a:xfrm>
        </p:grpSpPr>
        <p:sp>
          <p:nvSpPr>
            <p:cNvPr id="167" name="Google Shape;167;p35"/>
            <p:cNvSpPr/>
            <p:nvPr/>
          </p:nvSpPr>
          <p:spPr>
            <a:xfrm>
              <a:off x="1429007" y="6885036"/>
              <a:ext cx="8102640" cy="178510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endParaRPr sz="2700" b="0" i="0" u="none" strike="noStrike" cap="none">
                <a:solidFill>
                  <a:srgbClr val="1879EC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8" name="Google Shape;168;p35"/>
            <p:cNvSpPr/>
            <p:nvPr/>
          </p:nvSpPr>
          <p:spPr>
            <a:xfrm>
              <a:off x="816530" y="1285325"/>
              <a:ext cx="16964825" cy="8655404"/>
            </a:xfrm>
            <a:prstGeom prst="rect">
              <a:avLst/>
            </a:prstGeom>
            <a:noFill/>
            <a:ln w="25400" cap="flat" cmpd="sng">
              <a:solidFill>
                <a:srgbClr val="1879E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9" name="Google Shape;169;p35"/>
          <p:cNvSpPr/>
          <p:nvPr/>
        </p:nvSpPr>
        <p:spPr>
          <a:xfrm>
            <a:off x="850464" y="107256"/>
            <a:ext cx="7438302" cy="1314463"/>
          </a:xfrm>
          <a:prstGeom prst="rect">
            <a:avLst/>
          </a:prstGeom>
          <a:solidFill>
            <a:srgbClr val="1879EC"/>
          </a:solidFill>
          <a:ln w="25400" cap="flat" cmpd="sng">
            <a:solidFill>
              <a:srgbClr val="1879E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35"/>
          <p:cNvSpPr txBox="1"/>
          <p:nvPr/>
        </p:nvSpPr>
        <p:spPr>
          <a:xfrm>
            <a:off x="850464" y="298910"/>
            <a:ext cx="7438302" cy="905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1" i="0" u="none" strike="noStrike" cap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PROGRAMAÇÃO ANUAL DE SAÚDE</a:t>
            </a:r>
            <a:endParaRPr sz="2800" b="1" i="0" u="none" strike="noStrike" cap="none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1270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Resultados - 2 ° Quadrimestre</a:t>
            </a:r>
            <a:endParaRPr sz="2400" b="1" i="0" u="none" strike="noStrike" cap="none">
              <a:solidFill>
                <a:schemeClr val="lt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grpSp>
        <p:nvGrpSpPr>
          <p:cNvPr id="171" name="Google Shape;171;p35"/>
          <p:cNvGrpSpPr/>
          <p:nvPr/>
        </p:nvGrpSpPr>
        <p:grpSpPr>
          <a:xfrm>
            <a:off x="1142691" y="2086602"/>
            <a:ext cx="15816125" cy="6524700"/>
            <a:chOff x="1164026" y="2364409"/>
            <a:chExt cx="15816125" cy="6524700"/>
          </a:xfrm>
        </p:grpSpPr>
        <p:sp>
          <p:nvSpPr>
            <p:cNvPr id="172" name="Google Shape;172;p35"/>
            <p:cNvSpPr/>
            <p:nvPr/>
          </p:nvSpPr>
          <p:spPr>
            <a:xfrm>
              <a:off x="10122239" y="6796902"/>
              <a:ext cx="6012904" cy="10771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rPr lang="pt-BR" sz="3600" b="1" i="0" u="none" strike="noStrike" cap="none">
                  <a:solidFill>
                    <a:srgbClr val="1879EC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21.792</a:t>
              </a:r>
              <a:r>
                <a:rPr lang="pt-BR" sz="3600" b="1" i="0" u="none" strike="noStrike" cap="none">
                  <a:solidFill>
                    <a:srgbClr val="FF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r>
                <a:rPr lang="pt-BR" sz="2800" b="0" i="0" u="none" strike="noStrike" cap="none">
                  <a:solidFill>
                    <a:srgbClr val="3F3F3F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cirurgias de esterilização de cães e gatos </a:t>
              </a:r>
              <a:r>
                <a:rPr lang="pt-BR" sz="1600" b="0" i="0" u="none" strike="noStrike" cap="none">
                  <a:solidFill>
                    <a:srgbClr val="3F3F3F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(meta anual: 35.000)</a:t>
              </a:r>
              <a:endPara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73" name="Google Shape;173;p35"/>
            <p:cNvSpPr txBox="1"/>
            <p:nvPr/>
          </p:nvSpPr>
          <p:spPr>
            <a:xfrm>
              <a:off x="9711923" y="4769466"/>
              <a:ext cx="7152925" cy="13710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5700" tIns="205700" rIns="205700" bIns="205700" anchor="ctr" anchorCtr="0">
              <a:spAutoFit/>
            </a:bodyPr>
            <a:lstStyle/>
            <a:p>
              <a:pPr marL="314325" marR="0" lvl="0" indent="0" algn="just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rPr lang="pt-BR" sz="3600" b="1" i="0" u="none" strike="noStrike" cap="none">
                  <a:solidFill>
                    <a:srgbClr val="1879EC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22.880 </a:t>
              </a:r>
              <a:r>
                <a:rPr lang="pt-BR" sz="2800" b="0" i="0" u="none" strike="noStrike" cap="none">
                  <a:solidFill>
                    <a:srgbClr val="3F3F3F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cirurgias eletivas realizadas </a:t>
              </a:r>
              <a:r>
                <a:rPr lang="pt-BR" sz="1800" b="0" i="0" u="none" strike="noStrike" cap="none">
                  <a:solidFill>
                    <a:srgbClr val="3F3F3F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(meta anual: 35.719)</a:t>
              </a:r>
              <a:endPara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grpSp>
          <p:nvGrpSpPr>
            <p:cNvPr id="174" name="Google Shape;174;p35"/>
            <p:cNvGrpSpPr/>
            <p:nvPr/>
          </p:nvGrpSpPr>
          <p:grpSpPr>
            <a:xfrm>
              <a:off x="1165694" y="6630096"/>
              <a:ext cx="8231524" cy="2259013"/>
              <a:chOff x="1159841" y="6630096"/>
              <a:chExt cx="8605367" cy="2259013"/>
            </a:xfrm>
          </p:grpSpPr>
          <p:sp>
            <p:nvSpPr>
              <p:cNvPr id="175" name="Google Shape;175;p35"/>
              <p:cNvSpPr/>
              <p:nvPr/>
            </p:nvSpPr>
            <p:spPr>
              <a:xfrm>
                <a:off x="1294578" y="7104005"/>
                <a:ext cx="8470630" cy="178510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700"/>
                  <a:buFont typeface="Arial"/>
                  <a:buNone/>
                </a:pPr>
                <a:endParaRPr sz="27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6" name="Google Shape;176;p35"/>
              <p:cNvSpPr txBox="1"/>
              <p:nvPr/>
            </p:nvSpPr>
            <p:spPr>
              <a:xfrm>
                <a:off x="1159841" y="6630096"/>
                <a:ext cx="7995803" cy="190197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205700" tIns="205700" rIns="205700" bIns="205700" anchor="t" anchorCtr="0">
                <a:spAutoFit/>
              </a:bodyPr>
              <a:lstStyle/>
              <a:p>
                <a:pPr marL="314325" marR="0" lvl="0" indent="0" algn="just" rtl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rPr lang="pt-BR" sz="3600" b="1" i="0" u="none" strike="noStrike" cap="none">
                    <a:solidFill>
                      <a:srgbClr val="1879EC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3.710.439</a:t>
                </a:r>
                <a:r>
                  <a:rPr lang="pt-BR" sz="2800" b="0" i="0" u="none" strike="noStrike" cap="none">
                    <a:solidFill>
                      <a:srgbClr val="1879EC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 </a:t>
                </a:r>
                <a:r>
                  <a:rPr lang="pt-BR" sz="2800" b="0" i="0" u="none" strike="noStrike" cap="none">
                    <a:solidFill>
                      <a:srgbClr val="3F3F3F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vistorias para o combate ao mosquito Aedes aegypti </a:t>
                </a:r>
                <a:endParaRPr/>
              </a:p>
              <a:p>
                <a:pPr marL="314325" marR="0" lvl="0" indent="0" algn="just" rtl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600"/>
                  <a:buFont typeface="Arial"/>
                  <a:buNone/>
                </a:pPr>
                <a:r>
                  <a:rPr lang="pt-BR" sz="1600" b="0" i="0" u="none" strike="noStrike" cap="none">
                    <a:solidFill>
                      <a:srgbClr val="3F3F3F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(meta anual: 4.200.000)</a:t>
                </a:r>
                <a:endParaRPr sz="1800" b="0" i="0" u="none" strike="noStrike" cap="none">
                  <a:solidFill>
                    <a:srgbClr val="3F3F3F"/>
                  </a:solidFill>
                  <a:latin typeface="Trebuchet MS"/>
                  <a:ea typeface="Trebuchet MS"/>
                  <a:cs typeface="Trebuchet MS"/>
                  <a:sym typeface="Trebuchet MS"/>
                </a:endParaRPr>
              </a:p>
            </p:txBody>
          </p:sp>
        </p:grpSp>
        <p:sp>
          <p:nvSpPr>
            <p:cNvPr id="177" name="Google Shape;177;p35"/>
            <p:cNvSpPr txBox="1"/>
            <p:nvPr/>
          </p:nvSpPr>
          <p:spPr>
            <a:xfrm>
              <a:off x="1164026" y="4653627"/>
              <a:ext cx="7219168" cy="18665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5700" tIns="205700" rIns="205700" bIns="205700" anchor="ctr" anchorCtr="0">
              <a:spAutoFit/>
            </a:bodyPr>
            <a:lstStyle/>
            <a:p>
              <a:pPr marL="314325" marR="0" lvl="0" indent="0" algn="just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rPr lang="pt-BR" sz="3600" b="1" i="0" u="none" strike="noStrike" cap="none">
                  <a:solidFill>
                    <a:srgbClr val="1879EC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90,88%</a:t>
              </a:r>
              <a:r>
                <a:rPr lang="pt-BR" sz="3600" b="0" i="0" u="none" strike="noStrike" cap="none">
                  <a:solidFill>
                    <a:srgbClr val="389818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r>
                <a:rPr lang="pt-BR" sz="2800" b="0" i="0" u="none" strike="noStrike" cap="none">
                  <a:solidFill>
                    <a:srgbClr val="3F3F3F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do índice de abastecimento de medicamentos nos Centros de Saúde </a:t>
              </a:r>
              <a:r>
                <a:rPr lang="pt-BR" sz="1800" b="0" i="0" u="none" strike="noStrike" cap="none">
                  <a:solidFill>
                    <a:srgbClr val="3F3F3F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(meta anual: 93,1%)</a:t>
              </a:r>
              <a:endParaRPr sz="1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8" name="Google Shape;178;p35"/>
            <p:cNvSpPr txBox="1"/>
            <p:nvPr/>
          </p:nvSpPr>
          <p:spPr>
            <a:xfrm>
              <a:off x="10100403" y="2364952"/>
              <a:ext cx="6879748" cy="18466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000"/>
                <a:buFont typeface="Arial"/>
                <a:buNone/>
              </a:pPr>
              <a:r>
                <a:rPr lang="pt-BR" sz="4000" b="1" i="0" u="none" strike="noStrike" cap="none">
                  <a:solidFill>
                    <a:srgbClr val="1879EC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69,42%</a:t>
              </a:r>
              <a:r>
                <a:rPr lang="pt-BR" sz="4000" b="0" i="0" u="none" strike="noStrike" cap="none">
                  <a:solidFill>
                    <a:srgbClr val="1879EC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</a:t>
              </a:r>
              <a:endParaRPr/>
            </a:p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None/>
              </a:pPr>
              <a:r>
                <a:rPr lang="pt-BR" sz="2800" b="0" i="0" u="none" strike="noStrike" cap="none">
                  <a:solidFill>
                    <a:srgbClr val="3F3F3F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da meta anual de cobertura vacinal de Poliomielite inativada e pentavalente </a:t>
              </a:r>
              <a:endParaRPr sz="1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pt-BR" sz="1800" b="0" i="0" u="none" strike="noStrike" cap="none">
                  <a:solidFill>
                    <a:srgbClr val="3F3F3F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(meta anual: 95,00)</a:t>
              </a:r>
              <a:endPara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79" name="Google Shape;179;p35"/>
            <p:cNvSpPr/>
            <p:nvPr/>
          </p:nvSpPr>
          <p:spPr>
            <a:xfrm>
              <a:off x="1662977" y="2364409"/>
              <a:ext cx="7233458" cy="187739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000"/>
                <a:buFont typeface="Arial"/>
                <a:buNone/>
              </a:pPr>
              <a:r>
                <a:rPr lang="pt-BR" sz="4000" b="1" i="0" u="none" strike="noStrike" cap="none">
                  <a:solidFill>
                    <a:srgbClr val="1879EC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11.184.928</a:t>
              </a:r>
              <a:endParaRPr sz="3200" b="1" i="0" u="none" strike="noStrike" cap="none">
                <a:solidFill>
                  <a:srgbClr val="1879EC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None/>
              </a:pPr>
              <a:r>
                <a:rPr lang="pt-BR" sz="2800" b="0" i="0" u="none" strike="noStrike" cap="none">
                  <a:solidFill>
                    <a:srgbClr val="3F3F3F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atendimentos realizados à população na rede ambulatorial especializada </a:t>
              </a:r>
              <a:r>
                <a:rPr lang="pt-BR" sz="1600" b="0" i="0" u="none" strike="noStrike" cap="none">
                  <a:solidFill>
                    <a:srgbClr val="3F3F3F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(meta anual: 15.000.000)</a:t>
              </a:r>
              <a:endPara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sp>
        <p:nvSpPr>
          <p:cNvPr id="2" name="Google Shape;155;p4">
            <a:extLst>
              <a:ext uri="{FF2B5EF4-FFF2-40B4-BE49-F238E27FC236}">
                <a16:creationId xmlns:a16="http://schemas.microsoft.com/office/drawing/2014/main" id="{1E41FFC5-F2B5-6978-EE58-2001DD9C20CB}"/>
              </a:ext>
            </a:extLst>
          </p:cNvPr>
          <p:cNvSpPr txBox="1"/>
          <p:nvPr/>
        </p:nvSpPr>
        <p:spPr>
          <a:xfrm>
            <a:off x="850475" y="9355275"/>
            <a:ext cx="70896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279400" algn="just" rtl="0">
              <a:spcBef>
                <a:spcPts val="0"/>
              </a:spcBef>
              <a:spcAft>
                <a:spcPts val="0"/>
              </a:spcAft>
              <a:buSzPts val="800"/>
              <a:buChar char="●"/>
            </a:pPr>
            <a:r>
              <a:rPr lang="pt-BR" sz="1800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Dados preliminares sujeitos à variação</a:t>
            </a:r>
            <a:endParaRPr sz="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6"/>
          <p:cNvSpPr/>
          <p:nvPr/>
        </p:nvSpPr>
        <p:spPr>
          <a:xfrm>
            <a:off x="-1" y="0"/>
            <a:ext cx="18283427" cy="10287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6" name="Google Shape;186;p36" descr="Padrão do plano de fundo&#10;&#10;Descrição gerada automaticamente"/>
          <p:cNvPicPr preferRelativeResize="0"/>
          <p:nvPr/>
        </p:nvPicPr>
        <p:blipFill rotWithShape="1">
          <a:blip r:embed="rId3">
            <a:alphaModFix/>
          </a:blip>
          <a:srcRect l="11876"/>
          <a:stretch/>
        </p:blipFill>
        <p:spPr>
          <a:xfrm>
            <a:off x="3783537" y="10"/>
            <a:ext cx="14504463" cy="10286990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36"/>
          <p:cNvSpPr/>
          <p:nvPr/>
        </p:nvSpPr>
        <p:spPr>
          <a:xfrm>
            <a:off x="0" y="0"/>
            <a:ext cx="10600467" cy="10287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36"/>
          <p:cNvSpPr txBox="1"/>
          <p:nvPr/>
        </p:nvSpPr>
        <p:spPr>
          <a:xfrm>
            <a:off x="1428342" y="1115170"/>
            <a:ext cx="6707473" cy="55380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pt-BR" sz="6600" b="1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SAÚDE EM NÚMEROS E RESULTADOS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35000">
              <a:srgbClr val="FFFFFF"/>
            </a:gs>
            <a:gs pos="100000">
              <a:schemeClr val="accent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7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chemeClr val="accent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4" name="Google Shape;194;p37" descr="PBH ofertará 100 teleconsultas a mais por semana a partir de segunda-feira"/>
          <p:cNvPicPr preferRelativeResize="0"/>
          <p:nvPr/>
        </p:nvPicPr>
        <p:blipFill rotWithShape="1">
          <a:blip r:embed="rId3">
            <a:alphaModFix/>
          </a:blip>
          <a:srcRect l="3110"/>
          <a:stretch/>
        </p:blipFill>
        <p:spPr>
          <a:xfrm>
            <a:off x="-8001000" y="1"/>
            <a:ext cx="18288000" cy="10286999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37"/>
          <p:cNvSpPr/>
          <p:nvPr/>
        </p:nvSpPr>
        <p:spPr>
          <a:xfrm>
            <a:off x="9291388" y="914400"/>
            <a:ext cx="8058152" cy="8270650"/>
          </a:xfrm>
          <a:custGeom>
            <a:avLst/>
            <a:gdLst/>
            <a:ahLst/>
            <a:cxnLst/>
            <a:rect l="l" t="t" r="r" b="b"/>
            <a:pathLst>
              <a:path w="5372101" h="5513767" extrusionOk="0">
                <a:moveTo>
                  <a:pt x="0" y="0"/>
                </a:moveTo>
                <a:lnTo>
                  <a:pt x="5372101" y="0"/>
                </a:lnTo>
                <a:lnTo>
                  <a:pt x="5372101" y="5513767"/>
                </a:lnTo>
                <a:lnTo>
                  <a:pt x="5363126" y="5512835"/>
                </a:lnTo>
                <a:cubicBezTo>
                  <a:pt x="5345779" y="5509071"/>
                  <a:pt x="5329767" y="5502649"/>
                  <a:pt x="5316714" y="5491247"/>
                </a:cubicBezTo>
                <a:cubicBezTo>
                  <a:pt x="5295689" y="5478131"/>
                  <a:pt x="5219502" y="5459909"/>
                  <a:pt x="5198331" y="5470092"/>
                </a:cubicBezTo>
                <a:cubicBezTo>
                  <a:pt x="5181052" y="5469102"/>
                  <a:pt x="5165047" y="5459569"/>
                  <a:pt x="5150428" y="5472506"/>
                </a:cubicBezTo>
                <a:cubicBezTo>
                  <a:pt x="5129562" y="5487248"/>
                  <a:pt x="5088050" y="5445894"/>
                  <a:pt x="5085506" y="5468851"/>
                </a:cubicBezTo>
                <a:cubicBezTo>
                  <a:pt x="5055692" y="5440170"/>
                  <a:pt x="5006122" y="5469577"/>
                  <a:pt x="4968663" y="5470487"/>
                </a:cubicBezTo>
                <a:cubicBezTo>
                  <a:pt x="4947085" y="5444049"/>
                  <a:pt x="4889767" y="5472037"/>
                  <a:pt x="4815623" y="5458622"/>
                </a:cubicBezTo>
                <a:cubicBezTo>
                  <a:pt x="4792418" y="5428488"/>
                  <a:pt x="4765548" y="5449887"/>
                  <a:pt x="4716679" y="5405365"/>
                </a:cubicBezTo>
                <a:cubicBezTo>
                  <a:pt x="4713235" y="5407807"/>
                  <a:pt x="4709266" y="5409883"/>
                  <a:pt x="4704891" y="5411529"/>
                </a:cubicBezTo>
                <a:cubicBezTo>
                  <a:pt x="4679473" y="5421092"/>
                  <a:pt x="4646164" y="5414379"/>
                  <a:pt x="4630496" y="5396532"/>
                </a:cubicBezTo>
                <a:cubicBezTo>
                  <a:pt x="4590205" y="5365061"/>
                  <a:pt x="4548419" y="5412094"/>
                  <a:pt x="4506964" y="5396685"/>
                </a:cubicBezTo>
                <a:lnTo>
                  <a:pt x="4427135" y="5358585"/>
                </a:lnTo>
                <a:cubicBezTo>
                  <a:pt x="4319267" y="5308575"/>
                  <a:pt x="4152341" y="5340956"/>
                  <a:pt x="4028338" y="5313494"/>
                </a:cubicBezTo>
                <a:lnTo>
                  <a:pt x="4015367" y="5320766"/>
                </a:lnTo>
                <a:lnTo>
                  <a:pt x="4002837" y="5322294"/>
                </a:lnTo>
                <a:lnTo>
                  <a:pt x="3997650" y="5329513"/>
                </a:lnTo>
                <a:lnTo>
                  <a:pt x="3991991" y="5331908"/>
                </a:lnTo>
                <a:cubicBezTo>
                  <a:pt x="3969659" y="5338581"/>
                  <a:pt x="3978880" y="5316131"/>
                  <a:pt x="3925210" y="5319395"/>
                </a:cubicBezTo>
                <a:cubicBezTo>
                  <a:pt x="3947765" y="5277139"/>
                  <a:pt x="3837331" y="5338342"/>
                  <a:pt x="3837014" y="5289023"/>
                </a:cubicBezTo>
                <a:cubicBezTo>
                  <a:pt x="3824001" y="5291376"/>
                  <a:pt x="3811407" y="5295212"/>
                  <a:pt x="3798765" y="5299431"/>
                </a:cubicBezTo>
                <a:lnTo>
                  <a:pt x="3792144" y="5301616"/>
                </a:lnTo>
                <a:lnTo>
                  <a:pt x="3766249" y="5301869"/>
                </a:lnTo>
                <a:lnTo>
                  <a:pt x="3718651" y="5320541"/>
                </a:lnTo>
                <a:cubicBezTo>
                  <a:pt x="3703968" y="5321892"/>
                  <a:pt x="3688308" y="5321427"/>
                  <a:pt x="3671207" y="5318046"/>
                </a:cubicBezTo>
                <a:cubicBezTo>
                  <a:pt x="3616458" y="5288532"/>
                  <a:pt x="3514048" y="5333307"/>
                  <a:pt x="3446863" y="5294348"/>
                </a:cubicBezTo>
                <a:cubicBezTo>
                  <a:pt x="3420930" y="5283822"/>
                  <a:pt x="3333157" y="5274511"/>
                  <a:pt x="3312000" y="5286923"/>
                </a:cubicBezTo>
                <a:cubicBezTo>
                  <a:pt x="3292759" y="5287903"/>
                  <a:pt x="3273112" y="5280334"/>
                  <a:pt x="3259756" y="5294712"/>
                </a:cubicBezTo>
                <a:cubicBezTo>
                  <a:pt x="3239905" y="5311572"/>
                  <a:pt x="3185410" y="5275588"/>
                  <a:pt x="3187481" y="5298457"/>
                </a:cubicBezTo>
                <a:cubicBezTo>
                  <a:pt x="3168018" y="5286036"/>
                  <a:pt x="3146200" y="5288458"/>
                  <a:pt x="3124115" y="5294626"/>
                </a:cubicBezTo>
                <a:lnTo>
                  <a:pt x="3099907" y="5302443"/>
                </a:lnTo>
                <a:lnTo>
                  <a:pt x="3017494" y="5301439"/>
                </a:lnTo>
                <a:lnTo>
                  <a:pt x="3010848" y="5307225"/>
                </a:lnTo>
                <a:lnTo>
                  <a:pt x="2994286" y="5309060"/>
                </a:lnTo>
                <a:lnTo>
                  <a:pt x="2988160" y="5310041"/>
                </a:lnTo>
                <a:lnTo>
                  <a:pt x="2984260" y="5307528"/>
                </a:lnTo>
                <a:cubicBezTo>
                  <a:pt x="2981957" y="5306419"/>
                  <a:pt x="2980273" y="5306402"/>
                  <a:pt x="2979127" y="5308389"/>
                </a:cubicBezTo>
                <a:cubicBezTo>
                  <a:pt x="2978971" y="5309447"/>
                  <a:pt x="2978816" y="5310505"/>
                  <a:pt x="2978660" y="5311563"/>
                </a:cubicBezTo>
                <a:lnTo>
                  <a:pt x="2946326" y="5316745"/>
                </a:lnTo>
                <a:lnTo>
                  <a:pt x="2713134" y="5331381"/>
                </a:lnTo>
                <a:cubicBezTo>
                  <a:pt x="2610698" y="5372328"/>
                  <a:pt x="2466037" y="5325762"/>
                  <a:pt x="2352072" y="5342761"/>
                </a:cubicBezTo>
                <a:cubicBezTo>
                  <a:pt x="2293501" y="5293708"/>
                  <a:pt x="2324138" y="5338538"/>
                  <a:pt x="2260922" y="5328122"/>
                </a:cubicBezTo>
                <a:cubicBezTo>
                  <a:pt x="2275681" y="5372347"/>
                  <a:pt x="2185007" y="5301703"/>
                  <a:pt x="2178497" y="5351065"/>
                </a:cubicBezTo>
                <a:cubicBezTo>
                  <a:pt x="2133294" y="5337229"/>
                  <a:pt x="2097074" y="5300208"/>
                  <a:pt x="2034408" y="5307958"/>
                </a:cubicBezTo>
                <a:cubicBezTo>
                  <a:pt x="1981894" y="5332879"/>
                  <a:pt x="1896288" y="5279365"/>
                  <a:pt x="1831505" y="5312691"/>
                </a:cubicBezTo>
                <a:cubicBezTo>
                  <a:pt x="1807063" y="5321035"/>
                  <a:pt x="1727674" y="5322925"/>
                  <a:pt x="1710387" y="5308705"/>
                </a:cubicBezTo>
                <a:cubicBezTo>
                  <a:pt x="1693367" y="5306094"/>
                  <a:pt x="1674901" y="5312009"/>
                  <a:pt x="1664816" y="5296479"/>
                </a:cubicBezTo>
                <a:cubicBezTo>
                  <a:pt x="1649255" y="5277912"/>
                  <a:pt x="1596152" y="5309335"/>
                  <a:pt x="1600883" y="5286607"/>
                </a:cubicBezTo>
                <a:cubicBezTo>
                  <a:pt x="1563066" y="5308189"/>
                  <a:pt x="1524339" y="5269513"/>
                  <a:pt x="1488397" y="5260898"/>
                </a:cubicBezTo>
                <a:cubicBezTo>
                  <a:pt x="1459246" y="5282011"/>
                  <a:pt x="1412580" y="5243108"/>
                  <a:pt x="1336670" y="5240770"/>
                </a:cubicBezTo>
                <a:cubicBezTo>
                  <a:pt x="1304792" y="5265122"/>
                  <a:pt x="1285508" y="5238878"/>
                  <a:pt x="1224297" y="5271845"/>
                </a:cubicBezTo>
                <a:cubicBezTo>
                  <a:pt x="1221731" y="5268771"/>
                  <a:pt x="1218543" y="5265944"/>
                  <a:pt x="1214830" y="5263450"/>
                </a:cubicBezTo>
                <a:cubicBezTo>
                  <a:pt x="1193241" y="5248952"/>
                  <a:pt x="1158925" y="5248567"/>
                  <a:pt x="1138181" y="5262590"/>
                </a:cubicBezTo>
                <a:lnTo>
                  <a:pt x="943575" y="5290808"/>
                </a:lnTo>
                <a:cubicBezTo>
                  <a:pt x="823587" y="5316899"/>
                  <a:pt x="658340" y="5217603"/>
                  <a:pt x="529813" y="5218555"/>
                </a:cubicBezTo>
                <a:lnTo>
                  <a:pt x="519546" y="5208845"/>
                </a:lnTo>
                <a:lnTo>
                  <a:pt x="507906" y="5204779"/>
                </a:lnTo>
                <a:lnTo>
                  <a:pt x="505153" y="5196726"/>
                </a:lnTo>
                <a:lnTo>
                  <a:pt x="500429" y="5193241"/>
                </a:lnTo>
                <a:cubicBezTo>
                  <a:pt x="480923" y="5182176"/>
                  <a:pt x="482807" y="5205793"/>
                  <a:pt x="431923" y="5191553"/>
                </a:cubicBezTo>
                <a:cubicBezTo>
                  <a:pt x="440499" y="5237077"/>
                  <a:pt x="352872" y="5155083"/>
                  <a:pt x="337115" y="5202714"/>
                </a:cubicBezTo>
                <a:cubicBezTo>
                  <a:pt x="325265" y="5197752"/>
                  <a:pt x="314288" y="5191441"/>
                  <a:pt x="303383" y="5184750"/>
                </a:cubicBezTo>
                <a:lnTo>
                  <a:pt x="297664" y="5181269"/>
                </a:lnTo>
                <a:lnTo>
                  <a:pt x="272701" y="5175678"/>
                </a:lnTo>
                <a:lnTo>
                  <a:pt x="268242" y="5163678"/>
                </a:lnTo>
                <a:lnTo>
                  <a:pt x="232517" y="5147792"/>
                </a:lnTo>
                <a:cubicBezTo>
                  <a:pt x="218741" y="5143453"/>
                  <a:pt x="203450" y="5140668"/>
                  <a:pt x="185851" y="5140408"/>
                </a:cubicBezTo>
                <a:cubicBezTo>
                  <a:pt x="139207" y="5153337"/>
                  <a:pt x="79723" y="5120316"/>
                  <a:pt x="20337" y="5113040"/>
                </a:cubicBezTo>
                <a:lnTo>
                  <a:pt x="0" y="5112243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chemeClr val="accent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25400" dist="12700" dir="3000000" algn="tl" rotWithShape="0">
              <a:srgbClr val="000000">
                <a:alpha val="26666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37"/>
          <p:cNvSpPr/>
          <p:nvPr/>
        </p:nvSpPr>
        <p:spPr>
          <a:xfrm>
            <a:off x="9291388" y="914400"/>
            <a:ext cx="8058152" cy="8270650"/>
          </a:xfrm>
          <a:custGeom>
            <a:avLst/>
            <a:gdLst/>
            <a:ahLst/>
            <a:cxnLst/>
            <a:rect l="l" t="t" r="r" b="b"/>
            <a:pathLst>
              <a:path w="5372101" h="5513767" extrusionOk="0">
                <a:moveTo>
                  <a:pt x="0" y="0"/>
                </a:moveTo>
                <a:lnTo>
                  <a:pt x="5372101" y="0"/>
                </a:lnTo>
                <a:lnTo>
                  <a:pt x="5372101" y="5513767"/>
                </a:lnTo>
                <a:lnTo>
                  <a:pt x="5363126" y="5512835"/>
                </a:lnTo>
                <a:cubicBezTo>
                  <a:pt x="5345779" y="5509071"/>
                  <a:pt x="5329767" y="5502649"/>
                  <a:pt x="5316714" y="5491247"/>
                </a:cubicBezTo>
                <a:cubicBezTo>
                  <a:pt x="5295689" y="5478131"/>
                  <a:pt x="5219502" y="5459909"/>
                  <a:pt x="5198331" y="5470092"/>
                </a:cubicBezTo>
                <a:cubicBezTo>
                  <a:pt x="5181052" y="5469102"/>
                  <a:pt x="5165047" y="5459569"/>
                  <a:pt x="5150428" y="5472506"/>
                </a:cubicBezTo>
                <a:cubicBezTo>
                  <a:pt x="5129562" y="5487248"/>
                  <a:pt x="5088050" y="5445894"/>
                  <a:pt x="5085506" y="5468851"/>
                </a:cubicBezTo>
                <a:cubicBezTo>
                  <a:pt x="5055692" y="5440170"/>
                  <a:pt x="5006122" y="5469577"/>
                  <a:pt x="4968663" y="5470487"/>
                </a:cubicBezTo>
                <a:cubicBezTo>
                  <a:pt x="4947085" y="5444049"/>
                  <a:pt x="4889767" y="5472037"/>
                  <a:pt x="4815623" y="5458622"/>
                </a:cubicBezTo>
                <a:cubicBezTo>
                  <a:pt x="4792418" y="5428488"/>
                  <a:pt x="4765548" y="5449887"/>
                  <a:pt x="4716679" y="5405365"/>
                </a:cubicBezTo>
                <a:cubicBezTo>
                  <a:pt x="4713235" y="5407807"/>
                  <a:pt x="4709266" y="5409883"/>
                  <a:pt x="4704891" y="5411529"/>
                </a:cubicBezTo>
                <a:cubicBezTo>
                  <a:pt x="4679473" y="5421092"/>
                  <a:pt x="4646164" y="5414379"/>
                  <a:pt x="4630496" y="5396532"/>
                </a:cubicBezTo>
                <a:cubicBezTo>
                  <a:pt x="4590205" y="5365061"/>
                  <a:pt x="4548419" y="5412094"/>
                  <a:pt x="4506964" y="5396685"/>
                </a:cubicBezTo>
                <a:lnTo>
                  <a:pt x="4427135" y="5358585"/>
                </a:lnTo>
                <a:cubicBezTo>
                  <a:pt x="4319267" y="5308575"/>
                  <a:pt x="4152341" y="5340956"/>
                  <a:pt x="4028338" y="5313494"/>
                </a:cubicBezTo>
                <a:lnTo>
                  <a:pt x="4015367" y="5320766"/>
                </a:lnTo>
                <a:lnTo>
                  <a:pt x="4002837" y="5322294"/>
                </a:lnTo>
                <a:lnTo>
                  <a:pt x="3997650" y="5329513"/>
                </a:lnTo>
                <a:lnTo>
                  <a:pt x="3991991" y="5331908"/>
                </a:lnTo>
                <a:cubicBezTo>
                  <a:pt x="3969659" y="5338581"/>
                  <a:pt x="3978880" y="5316131"/>
                  <a:pt x="3925210" y="5319395"/>
                </a:cubicBezTo>
                <a:cubicBezTo>
                  <a:pt x="3947765" y="5277139"/>
                  <a:pt x="3837331" y="5338342"/>
                  <a:pt x="3837014" y="5289023"/>
                </a:cubicBezTo>
                <a:cubicBezTo>
                  <a:pt x="3824001" y="5291376"/>
                  <a:pt x="3811407" y="5295212"/>
                  <a:pt x="3798765" y="5299431"/>
                </a:cubicBezTo>
                <a:lnTo>
                  <a:pt x="3792144" y="5301616"/>
                </a:lnTo>
                <a:lnTo>
                  <a:pt x="3766249" y="5301869"/>
                </a:lnTo>
                <a:lnTo>
                  <a:pt x="3718651" y="5320541"/>
                </a:lnTo>
                <a:cubicBezTo>
                  <a:pt x="3703968" y="5321892"/>
                  <a:pt x="3688308" y="5321427"/>
                  <a:pt x="3671207" y="5318046"/>
                </a:cubicBezTo>
                <a:cubicBezTo>
                  <a:pt x="3616458" y="5288532"/>
                  <a:pt x="3514048" y="5333307"/>
                  <a:pt x="3446863" y="5294348"/>
                </a:cubicBezTo>
                <a:cubicBezTo>
                  <a:pt x="3420930" y="5283822"/>
                  <a:pt x="3333157" y="5274511"/>
                  <a:pt x="3312000" y="5286923"/>
                </a:cubicBezTo>
                <a:cubicBezTo>
                  <a:pt x="3292759" y="5287903"/>
                  <a:pt x="3273112" y="5280334"/>
                  <a:pt x="3259756" y="5294712"/>
                </a:cubicBezTo>
                <a:cubicBezTo>
                  <a:pt x="3239905" y="5311572"/>
                  <a:pt x="3185410" y="5275588"/>
                  <a:pt x="3187481" y="5298457"/>
                </a:cubicBezTo>
                <a:cubicBezTo>
                  <a:pt x="3168018" y="5286036"/>
                  <a:pt x="3146200" y="5288458"/>
                  <a:pt x="3124115" y="5294626"/>
                </a:cubicBezTo>
                <a:lnTo>
                  <a:pt x="3099907" y="5302443"/>
                </a:lnTo>
                <a:lnTo>
                  <a:pt x="3017494" y="5301439"/>
                </a:lnTo>
                <a:lnTo>
                  <a:pt x="3010848" y="5307225"/>
                </a:lnTo>
                <a:lnTo>
                  <a:pt x="2994286" y="5309060"/>
                </a:lnTo>
                <a:lnTo>
                  <a:pt x="2988160" y="5310041"/>
                </a:lnTo>
                <a:lnTo>
                  <a:pt x="2984260" y="5307528"/>
                </a:lnTo>
                <a:cubicBezTo>
                  <a:pt x="2981957" y="5306419"/>
                  <a:pt x="2980273" y="5306402"/>
                  <a:pt x="2979127" y="5308389"/>
                </a:cubicBezTo>
                <a:cubicBezTo>
                  <a:pt x="2978971" y="5309447"/>
                  <a:pt x="2978816" y="5310505"/>
                  <a:pt x="2978660" y="5311563"/>
                </a:cubicBezTo>
                <a:lnTo>
                  <a:pt x="2946326" y="5316745"/>
                </a:lnTo>
                <a:lnTo>
                  <a:pt x="2713134" y="5331381"/>
                </a:lnTo>
                <a:cubicBezTo>
                  <a:pt x="2610698" y="5372328"/>
                  <a:pt x="2466037" y="5325762"/>
                  <a:pt x="2352072" y="5342761"/>
                </a:cubicBezTo>
                <a:cubicBezTo>
                  <a:pt x="2293501" y="5293708"/>
                  <a:pt x="2324138" y="5338538"/>
                  <a:pt x="2260922" y="5328122"/>
                </a:cubicBezTo>
                <a:cubicBezTo>
                  <a:pt x="2275681" y="5372347"/>
                  <a:pt x="2185007" y="5301703"/>
                  <a:pt x="2178497" y="5351065"/>
                </a:cubicBezTo>
                <a:cubicBezTo>
                  <a:pt x="2133294" y="5337229"/>
                  <a:pt x="2097074" y="5300208"/>
                  <a:pt x="2034408" y="5307958"/>
                </a:cubicBezTo>
                <a:cubicBezTo>
                  <a:pt x="1981894" y="5332879"/>
                  <a:pt x="1896288" y="5279365"/>
                  <a:pt x="1831505" y="5312691"/>
                </a:cubicBezTo>
                <a:cubicBezTo>
                  <a:pt x="1807063" y="5321035"/>
                  <a:pt x="1727674" y="5322925"/>
                  <a:pt x="1710387" y="5308705"/>
                </a:cubicBezTo>
                <a:cubicBezTo>
                  <a:pt x="1693367" y="5306094"/>
                  <a:pt x="1674901" y="5312009"/>
                  <a:pt x="1664816" y="5296479"/>
                </a:cubicBezTo>
                <a:cubicBezTo>
                  <a:pt x="1649255" y="5277912"/>
                  <a:pt x="1596152" y="5309335"/>
                  <a:pt x="1600883" y="5286607"/>
                </a:cubicBezTo>
                <a:cubicBezTo>
                  <a:pt x="1563066" y="5308189"/>
                  <a:pt x="1524339" y="5269513"/>
                  <a:pt x="1488397" y="5260898"/>
                </a:cubicBezTo>
                <a:cubicBezTo>
                  <a:pt x="1459246" y="5282011"/>
                  <a:pt x="1412580" y="5243108"/>
                  <a:pt x="1336670" y="5240770"/>
                </a:cubicBezTo>
                <a:cubicBezTo>
                  <a:pt x="1304792" y="5265122"/>
                  <a:pt x="1285508" y="5238878"/>
                  <a:pt x="1224297" y="5271845"/>
                </a:cubicBezTo>
                <a:cubicBezTo>
                  <a:pt x="1221731" y="5268771"/>
                  <a:pt x="1218543" y="5265944"/>
                  <a:pt x="1214830" y="5263450"/>
                </a:cubicBezTo>
                <a:cubicBezTo>
                  <a:pt x="1193241" y="5248952"/>
                  <a:pt x="1158925" y="5248567"/>
                  <a:pt x="1138181" y="5262590"/>
                </a:cubicBezTo>
                <a:lnTo>
                  <a:pt x="943575" y="5290808"/>
                </a:lnTo>
                <a:cubicBezTo>
                  <a:pt x="823587" y="5316899"/>
                  <a:pt x="658340" y="5217603"/>
                  <a:pt x="529813" y="5218555"/>
                </a:cubicBezTo>
                <a:lnTo>
                  <a:pt x="519546" y="5208845"/>
                </a:lnTo>
                <a:lnTo>
                  <a:pt x="507906" y="5204779"/>
                </a:lnTo>
                <a:lnTo>
                  <a:pt x="505153" y="5196726"/>
                </a:lnTo>
                <a:lnTo>
                  <a:pt x="500429" y="5193241"/>
                </a:lnTo>
                <a:cubicBezTo>
                  <a:pt x="480923" y="5182176"/>
                  <a:pt x="482807" y="5205793"/>
                  <a:pt x="431923" y="5191553"/>
                </a:cubicBezTo>
                <a:cubicBezTo>
                  <a:pt x="440499" y="5237077"/>
                  <a:pt x="352872" y="5155083"/>
                  <a:pt x="337115" y="5202714"/>
                </a:cubicBezTo>
                <a:cubicBezTo>
                  <a:pt x="325265" y="5197752"/>
                  <a:pt x="314288" y="5191441"/>
                  <a:pt x="303383" y="5184750"/>
                </a:cubicBezTo>
                <a:lnTo>
                  <a:pt x="297664" y="5181269"/>
                </a:lnTo>
                <a:lnTo>
                  <a:pt x="272701" y="5175678"/>
                </a:lnTo>
                <a:lnTo>
                  <a:pt x="268242" y="5163678"/>
                </a:lnTo>
                <a:lnTo>
                  <a:pt x="232517" y="5147792"/>
                </a:lnTo>
                <a:cubicBezTo>
                  <a:pt x="218741" y="5143453"/>
                  <a:pt x="203450" y="5140668"/>
                  <a:pt x="185851" y="5140408"/>
                </a:cubicBezTo>
                <a:cubicBezTo>
                  <a:pt x="139207" y="5153337"/>
                  <a:pt x="79723" y="5120316"/>
                  <a:pt x="20337" y="5113040"/>
                </a:cubicBezTo>
                <a:lnTo>
                  <a:pt x="0" y="5112243"/>
                </a:lnTo>
                <a:close/>
              </a:path>
            </a:pathLst>
          </a:custGeom>
          <a:solidFill>
            <a:srgbClr val="82766A">
              <a:alpha val="14901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37"/>
          <p:cNvSpPr/>
          <p:nvPr/>
        </p:nvSpPr>
        <p:spPr>
          <a:xfrm>
            <a:off x="12039651" y="599296"/>
            <a:ext cx="2561626" cy="643476"/>
          </a:xfrm>
          <a:custGeom>
            <a:avLst/>
            <a:gdLst/>
            <a:ahLst/>
            <a:cxnLst/>
            <a:rect l="l" t="t" r="r" b="b"/>
            <a:pathLst>
              <a:path w="2201784" h="594531" extrusionOk="0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98" name="Google Shape;198;p37" descr="Gráfico"/>
          <p:cNvGraphicFramePr/>
          <p:nvPr/>
        </p:nvGraphicFramePr>
        <p:xfrm>
          <a:off x="9485928" y="1454592"/>
          <a:ext cx="7659072" cy="6543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99" name="Google Shape;199;p37"/>
          <p:cNvSpPr txBox="1"/>
          <p:nvPr/>
        </p:nvSpPr>
        <p:spPr>
          <a:xfrm>
            <a:off x="10186209" y="3462021"/>
            <a:ext cx="4644940" cy="126440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522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595959"/>
                </a:solidFill>
                <a:latin typeface="Arial Black"/>
                <a:ea typeface="Arial Black"/>
                <a:cs typeface="Arial Black"/>
                <a:sym typeface="Arial Black"/>
              </a:rPr>
              <a:t>+300% de aumento nos atendimentos realizados por meio de Teleconsultas </a:t>
            </a:r>
            <a:endParaRPr sz="2800" b="1" i="0" u="none" strike="noStrike" cap="none">
              <a:solidFill>
                <a:srgbClr val="595959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00" name="Google Shape;200;p37"/>
          <p:cNvSpPr/>
          <p:nvPr/>
        </p:nvSpPr>
        <p:spPr>
          <a:xfrm>
            <a:off x="11681436" y="625568"/>
            <a:ext cx="3654817" cy="59093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70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b="1" i="0" u="none" strike="noStrike" cap="none" dirty="0">
                <a:solidFill>
                  <a:schemeClr val="lt1"/>
                </a:solidFill>
                <a:highlight>
                  <a:srgbClr val="FD640C"/>
                </a:highlight>
                <a:latin typeface="Arial Black"/>
                <a:ea typeface="Arial Black"/>
                <a:cs typeface="Arial Black"/>
                <a:sym typeface="Arial Black"/>
              </a:rPr>
              <a:t>DESTAQUES</a:t>
            </a:r>
            <a:endParaRPr sz="3600" b="1" i="0" u="none" strike="noStrike" cap="none" dirty="0">
              <a:solidFill>
                <a:schemeClr val="lt1"/>
              </a:solidFill>
              <a:highlight>
                <a:srgbClr val="FD640C"/>
              </a:highlight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201" name="Google Shape;201;p3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7230499" y="9770347"/>
            <a:ext cx="748956" cy="3535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2" name="Google Shape;202;p37"/>
          <p:cNvGrpSpPr/>
          <p:nvPr/>
        </p:nvGrpSpPr>
        <p:grpSpPr>
          <a:xfrm>
            <a:off x="15681367" y="9629586"/>
            <a:ext cx="1428977" cy="570244"/>
            <a:chOff x="16036448" y="231615"/>
            <a:chExt cx="1908000" cy="818026"/>
          </a:xfrm>
        </p:grpSpPr>
        <p:pic>
          <p:nvPicPr>
            <p:cNvPr id="203" name="Google Shape;203;p37"/>
            <p:cNvPicPr preferRelativeResize="0"/>
            <p:nvPr/>
          </p:nvPicPr>
          <p:blipFill rotWithShape="1">
            <a:blip r:embed="rId6">
              <a:alphaModFix/>
            </a:blip>
            <a:srcRect b="26056"/>
            <a:stretch/>
          </p:blipFill>
          <p:spPr>
            <a:xfrm>
              <a:off x="16036448" y="231615"/>
              <a:ext cx="1908000" cy="66549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4" name="Google Shape;204;p37"/>
            <p:cNvPicPr preferRelativeResize="0"/>
            <p:nvPr/>
          </p:nvPicPr>
          <p:blipFill rotWithShape="1">
            <a:blip r:embed="rId7">
              <a:alphaModFix/>
            </a:blip>
            <a:srcRect t="75879"/>
            <a:stretch/>
          </p:blipFill>
          <p:spPr>
            <a:xfrm>
              <a:off x="16379097" y="897531"/>
              <a:ext cx="1404000" cy="15211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05" name="Google Shape;205;p37"/>
          <p:cNvSpPr txBox="1"/>
          <p:nvPr/>
        </p:nvSpPr>
        <p:spPr>
          <a:xfrm>
            <a:off x="9925187" y="6878472"/>
            <a:ext cx="464083" cy="230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900" b="0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Abril</a:t>
            </a:r>
            <a:endParaRPr/>
          </a:p>
        </p:txBody>
      </p:sp>
      <p:sp>
        <p:nvSpPr>
          <p:cNvPr id="206" name="Google Shape;206;p37"/>
          <p:cNvSpPr txBox="1"/>
          <p:nvPr/>
        </p:nvSpPr>
        <p:spPr>
          <a:xfrm>
            <a:off x="11449394" y="7238369"/>
            <a:ext cx="464083" cy="230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900" b="0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Maio</a:t>
            </a:r>
            <a:endParaRPr/>
          </a:p>
        </p:txBody>
      </p:sp>
      <p:sp>
        <p:nvSpPr>
          <p:cNvPr id="207" name="Google Shape;207;p37"/>
          <p:cNvSpPr txBox="1"/>
          <p:nvPr/>
        </p:nvSpPr>
        <p:spPr>
          <a:xfrm>
            <a:off x="14451559" y="6647640"/>
            <a:ext cx="614238" cy="230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900" b="0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Julho</a:t>
            </a:r>
            <a:endParaRPr/>
          </a:p>
        </p:txBody>
      </p:sp>
      <p:sp>
        <p:nvSpPr>
          <p:cNvPr id="208" name="Google Shape;208;p37"/>
          <p:cNvSpPr txBox="1"/>
          <p:nvPr/>
        </p:nvSpPr>
        <p:spPr>
          <a:xfrm>
            <a:off x="12931414" y="6878472"/>
            <a:ext cx="543727" cy="230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900" b="0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Junho</a:t>
            </a:r>
            <a:endParaRPr/>
          </a:p>
        </p:txBody>
      </p:sp>
      <p:sp>
        <p:nvSpPr>
          <p:cNvPr id="209" name="Google Shape;209;p37"/>
          <p:cNvSpPr txBox="1"/>
          <p:nvPr/>
        </p:nvSpPr>
        <p:spPr>
          <a:xfrm>
            <a:off x="15937990" y="1627538"/>
            <a:ext cx="543727" cy="230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900" b="0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Agosto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8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38"/>
          <p:cNvSpPr/>
          <p:nvPr/>
        </p:nvSpPr>
        <p:spPr>
          <a:xfrm>
            <a:off x="9291388" y="914400"/>
            <a:ext cx="8058152" cy="8270650"/>
          </a:xfrm>
          <a:custGeom>
            <a:avLst/>
            <a:gdLst/>
            <a:ahLst/>
            <a:cxnLst/>
            <a:rect l="l" t="t" r="r" b="b"/>
            <a:pathLst>
              <a:path w="5372101" h="5513767" extrusionOk="0">
                <a:moveTo>
                  <a:pt x="0" y="0"/>
                </a:moveTo>
                <a:lnTo>
                  <a:pt x="5372101" y="0"/>
                </a:lnTo>
                <a:lnTo>
                  <a:pt x="5372101" y="5513767"/>
                </a:lnTo>
                <a:lnTo>
                  <a:pt x="5363126" y="5512835"/>
                </a:lnTo>
                <a:cubicBezTo>
                  <a:pt x="5345779" y="5509071"/>
                  <a:pt x="5329767" y="5502649"/>
                  <a:pt x="5316714" y="5491247"/>
                </a:cubicBezTo>
                <a:cubicBezTo>
                  <a:pt x="5295689" y="5478131"/>
                  <a:pt x="5219502" y="5459909"/>
                  <a:pt x="5198331" y="5470092"/>
                </a:cubicBezTo>
                <a:cubicBezTo>
                  <a:pt x="5181052" y="5469102"/>
                  <a:pt x="5165047" y="5459569"/>
                  <a:pt x="5150428" y="5472506"/>
                </a:cubicBezTo>
                <a:cubicBezTo>
                  <a:pt x="5129562" y="5487248"/>
                  <a:pt x="5088050" y="5445894"/>
                  <a:pt x="5085506" y="5468851"/>
                </a:cubicBezTo>
                <a:cubicBezTo>
                  <a:pt x="5055692" y="5440170"/>
                  <a:pt x="5006122" y="5469577"/>
                  <a:pt x="4968663" y="5470487"/>
                </a:cubicBezTo>
                <a:cubicBezTo>
                  <a:pt x="4947085" y="5444049"/>
                  <a:pt x="4889767" y="5472037"/>
                  <a:pt x="4815623" y="5458622"/>
                </a:cubicBezTo>
                <a:cubicBezTo>
                  <a:pt x="4792418" y="5428488"/>
                  <a:pt x="4765548" y="5449887"/>
                  <a:pt x="4716679" y="5405365"/>
                </a:cubicBezTo>
                <a:cubicBezTo>
                  <a:pt x="4713235" y="5407807"/>
                  <a:pt x="4709266" y="5409883"/>
                  <a:pt x="4704891" y="5411529"/>
                </a:cubicBezTo>
                <a:cubicBezTo>
                  <a:pt x="4679473" y="5421092"/>
                  <a:pt x="4646164" y="5414379"/>
                  <a:pt x="4630496" y="5396532"/>
                </a:cubicBezTo>
                <a:cubicBezTo>
                  <a:pt x="4590205" y="5365061"/>
                  <a:pt x="4548419" y="5412094"/>
                  <a:pt x="4506964" y="5396685"/>
                </a:cubicBezTo>
                <a:lnTo>
                  <a:pt x="4427135" y="5358585"/>
                </a:lnTo>
                <a:cubicBezTo>
                  <a:pt x="4319267" y="5308575"/>
                  <a:pt x="4152341" y="5340956"/>
                  <a:pt x="4028338" y="5313494"/>
                </a:cubicBezTo>
                <a:lnTo>
                  <a:pt x="4015367" y="5320766"/>
                </a:lnTo>
                <a:lnTo>
                  <a:pt x="4002837" y="5322294"/>
                </a:lnTo>
                <a:lnTo>
                  <a:pt x="3997650" y="5329513"/>
                </a:lnTo>
                <a:lnTo>
                  <a:pt x="3991991" y="5331908"/>
                </a:lnTo>
                <a:cubicBezTo>
                  <a:pt x="3969659" y="5338581"/>
                  <a:pt x="3978880" y="5316131"/>
                  <a:pt x="3925210" y="5319395"/>
                </a:cubicBezTo>
                <a:cubicBezTo>
                  <a:pt x="3947765" y="5277139"/>
                  <a:pt x="3837331" y="5338342"/>
                  <a:pt x="3837014" y="5289023"/>
                </a:cubicBezTo>
                <a:cubicBezTo>
                  <a:pt x="3824001" y="5291376"/>
                  <a:pt x="3811407" y="5295212"/>
                  <a:pt x="3798765" y="5299431"/>
                </a:cubicBezTo>
                <a:lnTo>
                  <a:pt x="3792144" y="5301616"/>
                </a:lnTo>
                <a:lnTo>
                  <a:pt x="3766249" y="5301869"/>
                </a:lnTo>
                <a:lnTo>
                  <a:pt x="3718651" y="5320541"/>
                </a:lnTo>
                <a:cubicBezTo>
                  <a:pt x="3703968" y="5321892"/>
                  <a:pt x="3688308" y="5321427"/>
                  <a:pt x="3671207" y="5318046"/>
                </a:cubicBezTo>
                <a:cubicBezTo>
                  <a:pt x="3616458" y="5288532"/>
                  <a:pt x="3514048" y="5333307"/>
                  <a:pt x="3446863" y="5294348"/>
                </a:cubicBezTo>
                <a:cubicBezTo>
                  <a:pt x="3420930" y="5283822"/>
                  <a:pt x="3333157" y="5274511"/>
                  <a:pt x="3312000" y="5286923"/>
                </a:cubicBezTo>
                <a:cubicBezTo>
                  <a:pt x="3292759" y="5287903"/>
                  <a:pt x="3273112" y="5280334"/>
                  <a:pt x="3259756" y="5294712"/>
                </a:cubicBezTo>
                <a:cubicBezTo>
                  <a:pt x="3239905" y="5311572"/>
                  <a:pt x="3185410" y="5275588"/>
                  <a:pt x="3187481" y="5298457"/>
                </a:cubicBezTo>
                <a:cubicBezTo>
                  <a:pt x="3168018" y="5286036"/>
                  <a:pt x="3146200" y="5288458"/>
                  <a:pt x="3124115" y="5294626"/>
                </a:cubicBezTo>
                <a:lnTo>
                  <a:pt x="3099907" y="5302443"/>
                </a:lnTo>
                <a:lnTo>
                  <a:pt x="3017494" y="5301439"/>
                </a:lnTo>
                <a:lnTo>
                  <a:pt x="3010848" y="5307225"/>
                </a:lnTo>
                <a:lnTo>
                  <a:pt x="2994286" y="5309060"/>
                </a:lnTo>
                <a:lnTo>
                  <a:pt x="2988160" y="5310041"/>
                </a:lnTo>
                <a:lnTo>
                  <a:pt x="2984260" y="5307528"/>
                </a:lnTo>
                <a:cubicBezTo>
                  <a:pt x="2981957" y="5306419"/>
                  <a:pt x="2980273" y="5306402"/>
                  <a:pt x="2979127" y="5308389"/>
                </a:cubicBezTo>
                <a:cubicBezTo>
                  <a:pt x="2978971" y="5309447"/>
                  <a:pt x="2978816" y="5310505"/>
                  <a:pt x="2978660" y="5311563"/>
                </a:cubicBezTo>
                <a:lnTo>
                  <a:pt x="2946326" y="5316745"/>
                </a:lnTo>
                <a:lnTo>
                  <a:pt x="2713134" y="5331381"/>
                </a:lnTo>
                <a:cubicBezTo>
                  <a:pt x="2610698" y="5372328"/>
                  <a:pt x="2466037" y="5325762"/>
                  <a:pt x="2352072" y="5342761"/>
                </a:cubicBezTo>
                <a:cubicBezTo>
                  <a:pt x="2293501" y="5293708"/>
                  <a:pt x="2324138" y="5338538"/>
                  <a:pt x="2260922" y="5328122"/>
                </a:cubicBezTo>
                <a:cubicBezTo>
                  <a:pt x="2275681" y="5372347"/>
                  <a:pt x="2185007" y="5301703"/>
                  <a:pt x="2178497" y="5351065"/>
                </a:cubicBezTo>
                <a:cubicBezTo>
                  <a:pt x="2133294" y="5337229"/>
                  <a:pt x="2097074" y="5300208"/>
                  <a:pt x="2034408" y="5307958"/>
                </a:cubicBezTo>
                <a:cubicBezTo>
                  <a:pt x="1981894" y="5332879"/>
                  <a:pt x="1896288" y="5279365"/>
                  <a:pt x="1831505" y="5312691"/>
                </a:cubicBezTo>
                <a:cubicBezTo>
                  <a:pt x="1807063" y="5321035"/>
                  <a:pt x="1727674" y="5322925"/>
                  <a:pt x="1710387" y="5308705"/>
                </a:cubicBezTo>
                <a:cubicBezTo>
                  <a:pt x="1693367" y="5306094"/>
                  <a:pt x="1674901" y="5312009"/>
                  <a:pt x="1664816" y="5296479"/>
                </a:cubicBezTo>
                <a:cubicBezTo>
                  <a:pt x="1649255" y="5277912"/>
                  <a:pt x="1596152" y="5309335"/>
                  <a:pt x="1600883" y="5286607"/>
                </a:cubicBezTo>
                <a:cubicBezTo>
                  <a:pt x="1563066" y="5308189"/>
                  <a:pt x="1524339" y="5269513"/>
                  <a:pt x="1488397" y="5260898"/>
                </a:cubicBezTo>
                <a:cubicBezTo>
                  <a:pt x="1459246" y="5282011"/>
                  <a:pt x="1412580" y="5243108"/>
                  <a:pt x="1336670" y="5240770"/>
                </a:cubicBezTo>
                <a:cubicBezTo>
                  <a:pt x="1304792" y="5265122"/>
                  <a:pt x="1285508" y="5238878"/>
                  <a:pt x="1224297" y="5271845"/>
                </a:cubicBezTo>
                <a:cubicBezTo>
                  <a:pt x="1221731" y="5268771"/>
                  <a:pt x="1218543" y="5265944"/>
                  <a:pt x="1214830" y="5263450"/>
                </a:cubicBezTo>
                <a:cubicBezTo>
                  <a:pt x="1193241" y="5248952"/>
                  <a:pt x="1158925" y="5248567"/>
                  <a:pt x="1138181" y="5262590"/>
                </a:cubicBezTo>
                <a:lnTo>
                  <a:pt x="943575" y="5290808"/>
                </a:lnTo>
                <a:cubicBezTo>
                  <a:pt x="823587" y="5316899"/>
                  <a:pt x="658340" y="5217603"/>
                  <a:pt x="529813" y="5218555"/>
                </a:cubicBezTo>
                <a:lnTo>
                  <a:pt x="519546" y="5208845"/>
                </a:lnTo>
                <a:lnTo>
                  <a:pt x="507906" y="5204779"/>
                </a:lnTo>
                <a:lnTo>
                  <a:pt x="505153" y="5196726"/>
                </a:lnTo>
                <a:lnTo>
                  <a:pt x="500429" y="5193241"/>
                </a:lnTo>
                <a:cubicBezTo>
                  <a:pt x="480923" y="5182176"/>
                  <a:pt x="482807" y="5205793"/>
                  <a:pt x="431923" y="5191553"/>
                </a:cubicBezTo>
                <a:cubicBezTo>
                  <a:pt x="440499" y="5237077"/>
                  <a:pt x="352872" y="5155083"/>
                  <a:pt x="337115" y="5202714"/>
                </a:cubicBezTo>
                <a:cubicBezTo>
                  <a:pt x="325265" y="5197752"/>
                  <a:pt x="314288" y="5191441"/>
                  <a:pt x="303383" y="5184750"/>
                </a:cubicBezTo>
                <a:lnTo>
                  <a:pt x="297664" y="5181269"/>
                </a:lnTo>
                <a:lnTo>
                  <a:pt x="272701" y="5175678"/>
                </a:lnTo>
                <a:lnTo>
                  <a:pt x="268242" y="5163678"/>
                </a:lnTo>
                <a:lnTo>
                  <a:pt x="232517" y="5147792"/>
                </a:lnTo>
                <a:cubicBezTo>
                  <a:pt x="218741" y="5143453"/>
                  <a:pt x="203450" y="5140668"/>
                  <a:pt x="185851" y="5140408"/>
                </a:cubicBezTo>
                <a:cubicBezTo>
                  <a:pt x="139207" y="5153337"/>
                  <a:pt x="79723" y="5120316"/>
                  <a:pt x="20337" y="5113040"/>
                </a:cubicBezTo>
                <a:lnTo>
                  <a:pt x="0" y="5112243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  <a:effectLst>
            <a:outerShdw blurRad="25400" dist="12700" dir="3000000" algn="tl" rotWithShape="0">
              <a:srgbClr val="000000">
                <a:alpha val="26666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38"/>
          <p:cNvSpPr/>
          <p:nvPr/>
        </p:nvSpPr>
        <p:spPr>
          <a:xfrm>
            <a:off x="9291388" y="914400"/>
            <a:ext cx="8058152" cy="8270650"/>
          </a:xfrm>
          <a:custGeom>
            <a:avLst/>
            <a:gdLst/>
            <a:ahLst/>
            <a:cxnLst/>
            <a:rect l="l" t="t" r="r" b="b"/>
            <a:pathLst>
              <a:path w="5372101" h="5513767" extrusionOk="0">
                <a:moveTo>
                  <a:pt x="0" y="0"/>
                </a:moveTo>
                <a:lnTo>
                  <a:pt x="5372101" y="0"/>
                </a:lnTo>
                <a:lnTo>
                  <a:pt x="5372101" y="5513767"/>
                </a:lnTo>
                <a:lnTo>
                  <a:pt x="5363126" y="5512835"/>
                </a:lnTo>
                <a:cubicBezTo>
                  <a:pt x="5345779" y="5509071"/>
                  <a:pt x="5329767" y="5502649"/>
                  <a:pt x="5316714" y="5491247"/>
                </a:cubicBezTo>
                <a:cubicBezTo>
                  <a:pt x="5295689" y="5478131"/>
                  <a:pt x="5219502" y="5459909"/>
                  <a:pt x="5198331" y="5470092"/>
                </a:cubicBezTo>
                <a:cubicBezTo>
                  <a:pt x="5181052" y="5469102"/>
                  <a:pt x="5165047" y="5459569"/>
                  <a:pt x="5150428" y="5472506"/>
                </a:cubicBezTo>
                <a:cubicBezTo>
                  <a:pt x="5129562" y="5487248"/>
                  <a:pt x="5088050" y="5445894"/>
                  <a:pt x="5085506" y="5468851"/>
                </a:cubicBezTo>
                <a:cubicBezTo>
                  <a:pt x="5055692" y="5440170"/>
                  <a:pt x="5006122" y="5469577"/>
                  <a:pt x="4968663" y="5470487"/>
                </a:cubicBezTo>
                <a:cubicBezTo>
                  <a:pt x="4947085" y="5444049"/>
                  <a:pt x="4889767" y="5472037"/>
                  <a:pt x="4815623" y="5458622"/>
                </a:cubicBezTo>
                <a:cubicBezTo>
                  <a:pt x="4792418" y="5428488"/>
                  <a:pt x="4765548" y="5449887"/>
                  <a:pt x="4716679" y="5405365"/>
                </a:cubicBezTo>
                <a:cubicBezTo>
                  <a:pt x="4713235" y="5407807"/>
                  <a:pt x="4709266" y="5409883"/>
                  <a:pt x="4704891" y="5411529"/>
                </a:cubicBezTo>
                <a:cubicBezTo>
                  <a:pt x="4679473" y="5421092"/>
                  <a:pt x="4646164" y="5414379"/>
                  <a:pt x="4630496" y="5396532"/>
                </a:cubicBezTo>
                <a:cubicBezTo>
                  <a:pt x="4590205" y="5365061"/>
                  <a:pt x="4548419" y="5412094"/>
                  <a:pt x="4506964" y="5396685"/>
                </a:cubicBezTo>
                <a:lnTo>
                  <a:pt x="4427135" y="5358585"/>
                </a:lnTo>
                <a:cubicBezTo>
                  <a:pt x="4319267" y="5308575"/>
                  <a:pt x="4152341" y="5340956"/>
                  <a:pt x="4028338" y="5313494"/>
                </a:cubicBezTo>
                <a:lnTo>
                  <a:pt x="4015367" y="5320766"/>
                </a:lnTo>
                <a:lnTo>
                  <a:pt x="4002837" y="5322294"/>
                </a:lnTo>
                <a:lnTo>
                  <a:pt x="3997650" y="5329513"/>
                </a:lnTo>
                <a:lnTo>
                  <a:pt x="3991991" y="5331908"/>
                </a:lnTo>
                <a:cubicBezTo>
                  <a:pt x="3969659" y="5338581"/>
                  <a:pt x="3978880" y="5316131"/>
                  <a:pt x="3925210" y="5319395"/>
                </a:cubicBezTo>
                <a:cubicBezTo>
                  <a:pt x="3947765" y="5277139"/>
                  <a:pt x="3837331" y="5338342"/>
                  <a:pt x="3837014" y="5289023"/>
                </a:cubicBezTo>
                <a:cubicBezTo>
                  <a:pt x="3824001" y="5291376"/>
                  <a:pt x="3811407" y="5295212"/>
                  <a:pt x="3798765" y="5299431"/>
                </a:cubicBezTo>
                <a:lnTo>
                  <a:pt x="3792144" y="5301616"/>
                </a:lnTo>
                <a:lnTo>
                  <a:pt x="3766249" y="5301869"/>
                </a:lnTo>
                <a:lnTo>
                  <a:pt x="3718651" y="5320541"/>
                </a:lnTo>
                <a:cubicBezTo>
                  <a:pt x="3703968" y="5321892"/>
                  <a:pt x="3688308" y="5321427"/>
                  <a:pt x="3671207" y="5318046"/>
                </a:cubicBezTo>
                <a:cubicBezTo>
                  <a:pt x="3616458" y="5288532"/>
                  <a:pt x="3514048" y="5333307"/>
                  <a:pt x="3446863" y="5294348"/>
                </a:cubicBezTo>
                <a:cubicBezTo>
                  <a:pt x="3420930" y="5283822"/>
                  <a:pt x="3333157" y="5274511"/>
                  <a:pt x="3312000" y="5286923"/>
                </a:cubicBezTo>
                <a:cubicBezTo>
                  <a:pt x="3292759" y="5287903"/>
                  <a:pt x="3273112" y="5280334"/>
                  <a:pt x="3259756" y="5294712"/>
                </a:cubicBezTo>
                <a:cubicBezTo>
                  <a:pt x="3239905" y="5311572"/>
                  <a:pt x="3185410" y="5275588"/>
                  <a:pt x="3187481" y="5298457"/>
                </a:cubicBezTo>
                <a:cubicBezTo>
                  <a:pt x="3168018" y="5286036"/>
                  <a:pt x="3146200" y="5288458"/>
                  <a:pt x="3124115" y="5294626"/>
                </a:cubicBezTo>
                <a:lnTo>
                  <a:pt x="3099907" y="5302443"/>
                </a:lnTo>
                <a:lnTo>
                  <a:pt x="3017494" y="5301439"/>
                </a:lnTo>
                <a:lnTo>
                  <a:pt x="3010848" y="5307225"/>
                </a:lnTo>
                <a:lnTo>
                  <a:pt x="2994286" y="5309060"/>
                </a:lnTo>
                <a:lnTo>
                  <a:pt x="2988160" y="5310041"/>
                </a:lnTo>
                <a:lnTo>
                  <a:pt x="2984260" y="5307528"/>
                </a:lnTo>
                <a:cubicBezTo>
                  <a:pt x="2981957" y="5306419"/>
                  <a:pt x="2980273" y="5306402"/>
                  <a:pt x="2979127" y="5308389"/>
                </a:cubicBezTo>
                <a:cubicBezTo>
                  <a:pt x="2978971" y="5309447"/>
                  <a:pt x="2978816" y="5310505"/>
                  <a:pt x="2978660" y="5311563"/>
                </a:cubicBezTo>
                <a:lnTo>
                  <a:pt x="2946326" y="5316745"/>
                </a:lnTo>
                <a:lnTo>
                  <a:pt x="2713134" y="5331381"/>
                </a:lnTo>
                <a:cubicBezTo>
                  <a:pt x="2610698" y="5372328"/>
                  <a:pt x="2466037" y="5325762"/>
                  <a:pt x="2352072" y="5342761"/>
                </a:cubicBezTo>
                <a:cubicBezTo>
                  <a:pt x="2293501" y="5293708"/>
                  <a:pt x="2324138" y="5338538"/>
                  <a:pt x="2260922" y="5328122"/>
                </a:cubicBezTo>
                <a:cubicBezTo>
                  <a:pt x="2275681" y="5372347"/>
                  <a:pt x="2185007" y="5301703"/>
                  <a:pt x="2178497" y="5351065"/>
                </a:cubicBezTo>
                <a:cubicBezTo>
                  <a:pt x="2133294" y="5337229"/>
                  <a:pt x="2097074" y="5300208"/>
                  <a:pt x="2034408" y="5307958"/>
                </a:cubicBezTo>
                <a:cubicBezTo>
                  <a:pt x="1981894" y="5332879"/>
                  <a:pt x="1896288" y="5279365"/>
                  <a:pt x="1831505" y="5312691"/>
                </a:cubicBezTo>
                <a:cubicBezTo>
                  <a:pt x="1807063" y="5321035"/>
                  <a:pt x="1727674" y="5322925"/>
                  <a:pt x="1710387" y="5308705"/>
                </a:cubicBezTo>
                <a:cubicBezTo>
                  <a:pt x="1693367" y="5306094"/>
                  <a:pt x="1674901" y="5312009"/>
                  <a:pt x="1664816" y="5296479"/>
                </a:cubicBezTo>
                <a:cubicBezTo>
                  <a:pt x="1649255" y="5277912"/>
                  <a:pt x="1596152" y="5309335"/>
                  <a:pt x="1600883" y="5286607"/>
                </a:cubicBezTo>
                <a:cubicBezTo>
                  <a:pt x="1563066" y="5308189"/>
                  <a:pt x="1524339" y="5269513"/>
                  <a:pt x="1488397" y="5260898"/>
                </a:cubicBezTo>
                <a:cubicBezTo>
                  <a:pt x="1459246" y="5282011"/>
                  <a:pt x="1412580" y="5243108"/>
                  <a:pt x="1336670" y="5240770"/>
                </a:cubicBezTo>
                <a:cubicBezTo>
                  <a:pt x="1304792" y="5265122"/>
                  <a:pt x="1285508" y="5238878"/>
                  <a:pt x="1224297" y="5271845"/>
                </a:cubicBezTo>
                <a:cubicBezTo>
                  <a:pt x="1221731" y="5268771"/>
                  <a:pt x="1218543" y="5265944"/>
                  <a:pt x="1214830" y="5263450"/>
                </a:cubicBezTo>
                <a:cubicBezTo>
                  <a:pt x="1193241" y="5248952"/>
                  <a:pt x="1158925" y="5248567"/>
                  <a:pt x="1138181" y="5262590"/>
                </a:cubicBezTo>
                <a:lnTo>
                  <a:pt x="943575" y="5290808"/>
                </a:lnTo>
                <a:cubicBezTo>
                  <a:pt x="823587" y="5316899"/>
                  <a:pt x="658340" y="5217603"/>
                  <a:pt x="529813" y="5218555"/>
                </a:cubicBezTo>
                <a:lnTo>
                  <a:pt x="519546" y="5208845"/>
                </a:lnTo>
                <a:lnTo>
                  <a:pt x="507906" y="5204779"/>
                </a:lnTo>
                <a:lnTo>
                  <a:pt x="505153" y="5196726"/>
                </a:lnTo>
                <a:lnTo>
                  <a:pt x="500429" y="5193241"/>
                </a:lnTo>
                <a:cubicBezTo>
                  <a:pt x="480923" y="5182176"/>
                  <a:pt x="482807" y="5205793"/>
                  <a:pt x="431923" y="5191553"/>
                </a:cubicBezTo>
                <a:cubicBezTo>
                  <a:pt x="440499" y="5237077"/>
                  <a:pt x="352872" y="5155083"/>
                  <a:pt x="337115" y="5202714"/>
                </a:cubicBezTo>
                <a:cubicBezTo>
                  <a:pt x="325265" y="5197752"/>
                  <a:pt x="314288" y="5191441"/>
                  <a:pt x="303383" y="5184750"/>
                </a:cubicBezTo>
                <a:lnTo>
                  <a:pt x="297664" y="5181269"/>
                </a:lnTo>
                <a:lnTo>
                  <a:pt x="272701" y="5175678"/>
                </a:lnTo>
                <a:lnTo>
                  <a:pt x="268242" y="5163678"/>
                </a:lnTo>
                <a:lnTo>
                  <a:pt x="232517" y="5147792"/>
                </a:lnTo>
                <a:cubicBezTo>
                  <a:pt x="218741" y="5143453"/>
                  <a:pt x="203450" y="5140668"/>
                  <a:pt x="185851" y="5140408"/>
                </a:cubicBezTo>
                <a:cubicBezTo>
                  <a:pt x="139207" y="5153337"/>
                  <a:pt x="79723" y="5120316"/>
                  <a:pt x="20337" y="5113040"/>
                </a:cubicBezTo>
                <a:lnTo>
                  <a:pt x="0" y="5112243"/>
                </a:lnTo>
                <a:close/>
              </a:path>
            </a:pathLst>
          </a:custGeom>
          <a:solidFill>
            <a:srgbClr val="82766A">
              <a:alpha val="14901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38"/>
          <p:cNvSpPr/>
          <p:nvPr/>
        </p:nvSpPr>
        <p:spPr>
          <a:xfrm>
            <a:off x="12039651" y="599296"/>
            <a:ext cx="2561626" cy="643476"/>
          </a:xfrm>
          <a:custGeom>
            <a:avLst/>
            <a:gdLst/>
            <a:ahLst/>
            <a:cxnLst/>
            <a:rect l="l" t="t" r="r" b="b"/>
            <a:pathLst>
              <a:path w="2201784" h="594531" extrusionOk="0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38"/>
          <p:cNvSpPr/>
          <p:nvPr/>
        </p:nvSpPr>
        <p:spPr>
          <a:xfrm>
            <a:off x="11681436" y="625568"/>
            <a:ext cx="3771924" cy="59093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70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b="1" i="0" u="none" strike="noStrike" cap="none" dirty="0">
                <a:solidFill>
                  <a:schemeClr val="lt1"/>
                </a:solidFill>
                <a:highlight>
                  <a:srgbClr val="FD640C"/>
                </a:highlight>
                <a:latin typeface="Arial Black"/>
                <a:ea typeface="Arial Black"/>
                <a:cs typeface="Arial Black"/>
                <a:sym typeface="Arial Black"/>
              </a:rPr>
              <a:t>DESTAQUES</a:t>
            </a:r>
            <a:endParaRPr sz="3600" b="1" i="0" u="none" strike="noStrike" cap="none" dirty="0">
              <a:solidFill>
                <a:schemeClr val="lt1"/>
              </a:solidFill>
              <a:highlight>
                <a:srgbClr val="FD640C"/>
              </a:highlight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219" name="Google Shape;219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30499" y="9770347"/>
            <a:ext cx="748956" cy="3535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0" name="Google Shape;220;p38"/>
          <p:cNvGrpSpPr/>
          <p:nvPr/>
        </p:nvGrpSpPr>
        <p:grpSpPr>
          <a:xfrm>
            <a:off x="15681367" y="9629586"/>
            <a:ext cx="1428977" cy="570244"/>
            <a:chOff x="16036448" y="231615"/>
            <a:chExt cx="1908000" cy="818026"/>
          </a:xfrm>
        </p:grpSpPr>
        <p:pic>
          <p:nvPicPr>
            <p:cNvPr id="221" name="Google Shape;221;p38"/>
            <p:cNvPicPr preferRelativeResize="0"/>
            <p:nvPr/>
          </p:nvPicPr>
          <p:blipFill rotWithShape="1">
            <a:blip r:embed="rId4">
              <a:alphaModFix/>
            </a:blip>
            <a:srcRect b="26056"/>
            <a:stretch/>
          </p:blipFill>
          <p:spPr>
            <a:xfrm>
              <a:off x="16036448" y="231615"/>
              <a:ext cx="1908000" cy="66549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2" name="Google Shape;222;p38"/>
            <p:cNvPicPr preferRelativeResize="0"/>
            <p:nvPr/>
          </p:nvPicPr>
          <p:blipFill rotWithShape="1">
            <a:blip r:embed="rId5">
              <a:alphaModFix/>
            </a:blip>
            <a:srcRect t="75879"/>
            <a:stretch/>
          </p:blipFill>
          <p:spPr>
            <a:xfrm>
              <a:off x="16379097" y="897531"/>
              <a:ext cx="1404000" cy="15211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23" name="Google Shape;223;p38"/>
          <p:cNvSpPr/>
          <p:nvPr/>
        </p:nvSpPr>
        <p:spPr>
          <a:xfrm>
            <a:off x="9539785" y="1555845"/>
            <a:ext cx="7608826" cy="646903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38"/>
          <p:cNvSpPr txBox="1"/>
          <p:nvPr/>
        </p:nvSpPr>
        <p:spPr>
          <a:xfrm>
            <a:off x="1478985" y="2037087"/>
            <a:ext cx="6873943" cy="5850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pt-BR" sz="6600" b="1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Ações de cuidado para população em situação de rua</a:t>
            </a:r>
            <a:endParaRPr sz="6600" b="1" i="0" u="none" strike="noStrike" cap="none">
              <a:solidFill>
                <a:srgbClr val="1879EC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graphicFrame>
        <p:nvGraphicFramePr>
          <p:cNvPr id="225" name="Google Shape;225;p38"/>
          <p:cNvGraphicFramePr/>
          <p:nvPr/>
        </p:nvGraphicFramePr>
        <p:xfrm>
          <a:off x="9796671" y="1993648"/>
          <a:ext cx="7200000" cy="54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26" name="Google Shape;226;p38"/>
          <p:cNvSpPr txBox="1"/>
          <p:nvPr/>
        </p:nvSpPr>
        <p:spPr>
          <a:xfrm>
            <a:off x="12549277" y="7721397"/>
            <a:ext cx="2052000" cy="307777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Ações e Assistência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9"/>
          <p:cNvSpPr/>
          <p:nvPr/>
        </p:nvSpPr>
        <p:spPr>
          <a:xfrm>
            <a:off x="336884" y="1411705"/>
            <a:ext cx="10491537" cy="7906673"/>
          </a:xfrm>
          <a:prstGeom prst="rect">
            <a:avLst/>
          </a:prstGeom>
          <a:solidFill>
            <a:schemeClr val="dk2"/>
          </a:solidFill>
          <a:ln w="25400" cap="flat" cmpd="sng">
            <a:solidFill>
              <a:srgbClr val="7F7F7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39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39"/>
          <p:cNvSpPr txBox="1"/>
          <p:nvPr/>
        </p:nvSpPr>
        <p:spPr>
          <a:xfrm>
            <a:off x="11055927" y="1683544"/>
            <a:ext cx="6752013" cy="4806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pt-BR" sz="6600" b="1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Campanhas de vacinação</a:t>
            </a:r>
            <a:endParaRPr/>
          </a:p>
        </p:txBody>
      </p:sp>
      <p:sp>
        <p:nvSpPr>
          <p:cNvPr id="234" name="Google Shape;234;p39"/>
          <p:cNvSpPr/>
          <p:nvPr/>
        </p:nvSpPr>
        <p:spPr>
          <a:xfrm rot="5400000">
            <a:off x="12195810" y="520187"/>
            <a:ext cx="219456" cy="10561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39"/>
          <p:cNvSpPr/>
          <p:nvPr/>
        </p:nvSpPr>
        <p:spPr>
          <a:xfrm>
            <a:off x="11777472" y="6820380"/>
            <a:ext cx="6035040" cy="27432"/>
          </a:xfrm>
          <a:prstGeom prst="rect">
            <a:avLst/>
          </a:prstGeom>
          <a:solidFill>
            <a:srgbClr val="D5D5D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6" name="Google Shape;236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30499" y="9770347"/>
            <a:ext cx="748956" cy="353528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39"/>
          <p:cNvSpPr/>
          <p:nvPr/>
        </p:nvSpPr>
        <p:spPr>
          <a:xfrm>
            <a:off x="11681436" y="625568"/>
            <a:ext cx="3802404" cy="590931"/>
          </a:xfrm>
          <a:prstGeom prst="rect">
            <a:avLst/>
          </a:prstGeom>
          <a:solidFill>
            <a:srgbClr val="FDE9D8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70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 b="1" i="0" u="none" strike="noStrike" cap="none" dirty="0">
                <a:solidFill>
                  <a:schemeClr val="lt1"/>
                </a:solidFill>
                <a:highlight>
                  <a:srgbClr val="FD640C"/>
                </a:highlight>
                <a:latin typeface="Arial Black"/>
                <a:ea typeface="Arial Black"/>
                <a:cs typeface="Arial Black"/>
                <a:sym typeface="Arial Black"/>
              </a:rPr>
              <a:t>DESTAQUES</a:t>
            </a:r>
            <a:endParaRPr sz="3600" b="1" i="0" u="none" strike="noStrike" cap="none" dirty="0">
              <a:solidFill>
                <a:schemeClr val="lt1"/>
              </a:solidFill>
              <a:highlight>
                <a:srgbClr val="FD640C"/>
              </a:highlight>
              <a:latin typeface="Arial Black"/>
              <a:ea typeface="Arial Black"/>
              <a:cs typeface="Arial Black"/>
              <a:sym typeface="Arial Black"/>
            </a:endParaRPr>
          </a:p>
        </p:txBody>
      </p:sp>
      <p:grpSp>
        <p:nvGrpSpPr>
          <p:cNvPr id="238" name="Google Shape;238;p39"/>
          <p:cNvGrpSpPr/>
          <p:nvPr/>
        </p:nvGrpSpPr>
        <p:grpSpPr>
          <a:xfrm>
            <a:off x="15681367" y="9629586"/>
            <a:ext cx="1428977" cy="570244"/>
            <a:chOff x="16036448" y="231615"/>
            <a:chExt cx="1908000" cy="818026"/>
          </a:xfrm>
        </p:grpSpPr>
        <p:pic>
          <p:nvPicPr>
            <p:cNvPr id="239" name="Google Shape;239;p39"/>
            <p:cNvPicPr preferRelativeResize="0"/>
            <p:nvPr/>
          </p:nvPicPr>
          <p:blipFill rotWithShape="1">
            <a:blip r:embed="rId4">
              <a:alphaModFix/>
            </a:blip>
            <a:srcRect b="26056"/>
            <a:stretch/>
          </p:blipFill>
          <p:spPr>
            <a:xfrm>
              <a:off x="16036448" y="231615"/>
              <a:ext cx="1908000" cy="66549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0" name="Google Shape;240;p39"/>
            <p:cNvPicPr preferRelativeResize="0"/>
            <p:nvPr/>
          </p:nvPicPr>
          <p:blipFill rotWithShape="1">
            <a:blip r:embed="rId5">
              <a:alphaModFix/>
            </a:blip>
            <a:srcRect t="75879"/>
            <a:stretch/>
          </p:blipFill>
          <p:spPr>
            <a:xfrm>
              <a:off x="16379097" y="897531"/>
              <a:ext cx="1404000" cy="15211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41" name="Google Shape;241;p39"/>
          <p:cNvSpPr/>
          <p:nvPr/>
        </p:nvSpPr>
        <p:spPr>
          <a:xfrm>
            <a:off x="156756" y="1920378"/>
            <a:ext cx="10671665" cy="5904000"/>
          </a:xfrm>
          <a:prstGeom prst="rect">
            <a:avLst/>
          </a:prstGeom>
          <a:solidFill>
            <a:srgbClr val="C5D8F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242" name="Google Shape;242;p39"/>
          <p:cNvGraphicFramePr/>
          <p:nvPr>
            <p:extLst>
              <p:ext uri="{D42A27DB-BD31-4B8C-83A1-F6EECF244321}">
                <p14:modId xmlns:p14="http://schemas.microsoft.com/office/powerpoint/2010/main" val="338946197"/>
              </p:ext>
            </p:extLst>
          </p:nvPr>
        </p:nvGraphicFramePr>
        <p:xfrm>
          <a:off x="336884" y="2137500"/>
          <a:ext cx="10224000" cy="590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Google Shape;248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30499" y="9770347"/>
            <a:ext cx="748956" cy="3535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9" name="Google Shape;249;p40"/>
          <p:cNvGrpSpPr/>
          <p:nvPr/>
        </p:nvGrpSpPr>
        <p:grpSpPr>
          <a:xfrm>
            <a:off x="15681367" y="9629586"/>
            <a:ext cx="1428977" cy="570244"/>
            <a:chOff x="16036448" y="231615"/>
            <a:chExt cx="1908000" cy="818026"/>
          </a:xfrm>
        </p:grpSpPr>
        <p:pic>
          <p:nvPicPr>
            <p:cNvPr id="250" name="Google Shape;250;p40"/>
            <p:cNvPicPr preferRelativeResize="0"/>
            <p:nvPr/>
          </p:nvPicPr>
          <p:blipFill rotWithShape="1">
            <a:blip r:embed="rId4">
              <a:alphaModFix/>
            </a:blip>
            <a:srcRect b="26056"/>
            <a:stretch/>
          </p:blipFill>
          <p:spPr>
            <a:xfrm>
              <a:off x="16036448" y="231615"/>
              <a:ext cx="1908000" cy="66549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1" name="Google Shape;251;p40"/>
            <p:cNvPicPr preferRelativeResize="0"/>
            <p:nvPr/>
          </p:nvPicPr>
          <p:blipFill rotWithShape="1">
            <a:blip r:embed="rId5">
              <a:alphaModFix/>
            </a:blip>
            <a:srcRect t="75879"/>
            <a:stretch/>
          </p:blipFill>
          <p:spPr>
            <a:xfrm>
              <a:off x="16379097" y="897531"/>
              <a:ext cx="1404000" cy="15211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52" name="Google Shape;252;p40"/>
          <p:cNvSpPr/>
          <p:nvPr/>
        </p:nvSpPr>
        <p:spPr>
          <a:xfrm>
            <a:off x="-2133600" y="-514350"/>
            <a:ext cx="3086100" cy="11255205"/>
          </a:xfrm>
          <a:custGeom>
            <a:avLst/>
            <a:gdLst/>
            <a:ahLst/>
            <a:cxnLst/>
            <a:rect l="l" t="t" r="r" b="b"/>
            <a:pathLst>
              <a:path w="812800" h="2964334" extrusionOk="0">
                <a:moveTo>
                  <a:pt x="0" y="0"/>
                </a:moveTo>
                <a:lnTo>
                  <a:pt x="812800" y="0"/>
                </a:lnTo>
                <a:lnTo>
                  <a:pt x="812800" y="2964334"/>
                </a:lnTo>
                <a:lnTo>
                  <a:pt x="0" y="2964334"/>
                </a:lnTo>
                <a:close/>
              </a:path>
            </a:pathLst>
          </a:custGeom>
          <a:solidFill>
            <a:srgbClr val="81E0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40"/>
          <p:cNvSpPr txBox="1"/>
          <p:nvPr/>
        </p:nvSpPr>
        <p:spPr>
          <a:xfrm>
            <a:off x="1662977" y="318754"/>
            <a:ext cx="16106408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pt-BR" sz="4400" b="1" i="0" u="none" strike="noStrike" cap="none">
                <a:solidFill>
                  <a:schemeClr val="lt1"/>
                </a:solidFill>
                <a:highlight>
                  <a:srgbClr val="FF6207"/>
                </a:highlight>
                <a:latin typeface="Arial Black"/>
                <a:ea typeface="Arial Black"/>
                <a:cs typeface="Arial Black"/>
                <a:sym typeface="Arial Black"/>
              </a:rPr>
              <a:t>DESTAQUES</a:t>
            </a:r>
            <a:endParaRPr sz="4400" b="1" i="0" u="none" strike="noStrike" cap="none">
              <a:solidFill>
                <a:schemeClr val="lt1"/>
              </a:solidFill>
              <a:highlight>
                <a:srgbClr val="FF6207"/>
              </a:highlight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54" name="Google Shape;254;p40"/>
          <p:cNvSpPr/>
          <p:nvPr/>
        </p:nvSpPr>
        <p:spPr>
          <a:xfrm>
            <a:off x="12306181" y="1655344"/>
            <a:ext cx="5981819" cy="7973950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55" name="Google Shape;255;p40"/>
          <p:cNvGrpSpPr/>
          <p:nvPr/>
        </p:nvGrpSpPr>
        <p:grpSpPr>
          <a:xfrm>
            <a:off x="2159149" y="1955300"/>
            <a:ext cx="14564961" cy="3525449"/>
            <a:chOff x="1923572" y="741453"/>
            <a:chExt cx="15605439" cy="3777292"/>
          </a:xfrm>
        </p:grpSpPr>
        <p:pic>
          <p:nvPicPr>
            <p:cNvPr id="256" name="Google Shape;256;p40" descr="Homem e mulher sentados em frente a espelho&#10;&#10;Descrição gerada automaticamente com confiança baixa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2237413" y="1727571"/>
              <a:ext cx="4312202" cy="2783849"/>
            </a:xfrm>
            <a:prstGeom prst="rect">
              <a:avLst/>
            </a:prstGeom>
            <a:noFill/>
            <a:ln w="571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</p:spPr>
        </p:pic>
        <p:sp>
          <p:nvSpPr>
            <p:cNvPr id="257" name="Google Shape;257;p40"/>
            <p:cNvSpPr/>
            <p:nvPr/>
          </p:nvSpPr>
          <p:spPr>
            <a:xfrm>
              <a:off x="1923572" y="741453"/>
              <a:ext cx="4939884" cy="915103"/>
            </a:xfrm>
            <a:prstGeom prst="round2DiagRect">
              <a:avLst>
                <a:gd name="adj1" fmla="val 16667"/>
                <a:gd name="adj2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522"/>
                </a:spcAft>
                <a:buNone/>
              </a:pPr>
              <a:r>
                <a:rPr lang="pt-BR" sz="2000" b="1" i="0" u="none" strike="noStrike" cap="none">
                  <a:solidFill>
                    <a:srgbClr val="1879EC"/>
                  </a:solidFill>
                  <a:latin typeface="Arial Black"/>
                  <a:ea typeface="Arial Black"/>
                  <a:cs typeface="Arial Black"/>
                  <a:sym typeface="Arial Black"/>
                </a:rPr>
                <a:t>Manutenção dos Centros de Saúde abertos aos sábados</a:t>
              </a:r>
              <a:endParaRPr sz="2000" b="1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endParaRPr>
            </a:p>
          </p:txBody>
        </p:sp>
        <p:sp>
          <p:nvSpPr>
            <p:cNvPr id="258" name="Google Shape;258;p40"/>
            <p:cNvSpPr txBox="1"/>
            <p:nvPr/>
          </p:nvSpPr>
          <p:spPr>
            <a:xfrm>
              <a:off x="12589127" y="741453"/>
              <a:ext cx="4939884" cy="82711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522"/>
                </a:spcAft>
                <a:buNone/>
              </a:pPr>
              <a:r>
                <a:rPr lang="pt-BR" sz="2000" b="1" i="0" u="none" strike="noStrike" cap="none">
                  <a:solidFill>
                    <a:srgbClr val="1879EC"/>
                  </a:solidFill>
                  <a:latin typeface="Arial Black"/>
                  <a:ea typeface="Arial Black"/>
                  <a:cs typeface="Arial Black"/>
                  <a:sym typeface="Arial Black"/>
                </a:rPr>
                <a:t>PBH abre a 80ª Academia da Cidade – Novo Horizonte</a:t>
              </a:r>
              <a:endParaRPr sz="2000" b="1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endParaRPr>
            </a:p>
          </p:txBody>
        </p:sp>
        <p:pic>
          <p:nvPicPr>
            <p:cNvPr id="259" name="Google Shape;259;p40" descr="Grupo de pessoas dançando&#10;&#10;Descrição gerada automaticamente com confiança média"/>
            <p:cNvPicPr preferRelativeResize="0"/>
            <p:nvPr/>
          </p:nvPicPr>
          <p:blipFill rotWithShape="1">
            <a:blip r:embed="rId7">
              <a:alphaModFix/>
            </a:blip>
            <a:srcRect l="16748" t="12545" r="12880"/>
            <a:stretch/>
          </p:blipFill>
          <p:spPr>
            <a:xfrm>
              <a:off x="12902967" y="1734896"/>
              <a:ext cx="4312203" cy="2783849"/>
            </a:xfrm>
            <a:prstGeom prst="rect">
              <a:avLst/>
            </a:prstGeom>
            <a:noFill/>
            <a:ln w="571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</p:spPr>
        </p:pic>
        <p:sp>
          <p:nvSpPr>
            <p:cNvPr id="260" name="Google Shape;260;p40"/>
            <p:cNvSpPr txBox="1"/>
            <p:nvPr/>
          </p:nvSpPr>
          <p:spPr>
            <a:xfrm>
              <a:off x="7061412" y="741453"/>
              <a:ext cx="5278520" cy="82711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522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lang="pt-BR" sz="2000" b="1" i="0" u="none" strike="noStrike" cap="none">
                  <a:solidFill>
                    <a:srgbClr val="1879EC"/>
                  </a:solidFill>
                  <a:latin typeface="Arial Black"/>
                  <a:ea typeface="Arial Black"/>
                  <a:cs typeface="Arial Black"/>
                  <a:sym typeface="Arial Black"/>
                </a:rPr>
                <a:t>Ações de combate ao Aedes aegypti nas escolas municipais</a:t>
              </a:r>
              <a:endParaRPr sz="2400" b="1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endParaRPr>
            </a:p>
          </p:txBody>
        </p:sp>
        <p:pic>
          <p:nvPicPr>
            <p:cNvPr id="261" name="Google Shape;261;p40" descr="Prefeitura intensifica vistorias contra o Aedes aegypti nas escolas municipais"/>
            <p:cNvPicPr preferRelativeResize="0"/>
            <p:nvPr/>
          </p:nvPicPr>
          <p:blipFill rotWithShape="1">
            <a:blip r:embed="rId8">
              <a:alphaModFix/>
            </a:blip>
            <a:srcRect l="14166" t="8884" r="13917" b="4409"/>
            <a:stretch/>
          </p:blipFill>
          <p:spPr>
            <a:xfrm>
              <a:off x="7584070" y="1762888"/>
              <a:ext cx="4233205" cy="2748533"/>
            </a:xfrm>
            <a:prstGeom prst="rect">
              <a:avLst/>
            </a:prstGeom>
            <a:noFill/>
            <a:ln w="571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</p:spPr>
        </p:pic>
      </p:grpSp>
      <p:grpSp>
        <p:nvGrpSpPr>
          <p:cNvPr id="262" name="Google Shape;262;p40"/>
          <p:cNvGrpSpPr/>
          <p:nvPr/>
        </p:nvGrpSpPr>
        <p:grpSpPr>
          <a:xfrm>
            <a:off x="2108988" y="5940178"/>
            <a:ext cx="14551312" cy="3322329"/>
            <a:chOff x="1938195" y="816094"/>
            <a:chExt cx="15590815" cy="3559663"/>
          </a:xfrm>
        </p:grpSpPr>
        <p:pic>
          <p:nvPicPr>
            <p:cNvPr id="263" name="Google Shape;263;p40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2237413" y="1978757"/>
              <a:ext cx="4312202" cy="2352106"/>
            </a:xfrm>
            <a:prstGeom prst="rect">
              <a:avLst/>
            </a:prstGeom>
            <a:noFill/>
            <a:ln w="571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</p:spPr>
        </p:pic>
        <p:sp>
          <p:nvSpPr>
            <p:cNvPr id="264" name="Google Shape;264;p40"/>
            <p:cNvSpPr txBox="1"/>
            <p:nvPr/>
          </p:nvSpPr>
          <p:spPr>
            <a:xfrm>
              <a:off x="1938195" y="946625"/>
              <a:ext cx="4939884" cy="82711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522"/>
                </a:spcAft>
                <a:buNone/>
              </a:pPr>
              <a:r>
                <a:rPr lang="pt-BR" sz="2000" b="1" i="0" u="none" strike="noStrike" cap="none">
                  <a:solidFill>
                    <a:srgbClr val="1879EC"/>
                  </a:solidFill>
                  <a:latin typeface="Arial Black"/>
                  <a:ea typeface="Arial Black"/>
                  <a:cs typeface="Arial Black"/>
                  <a:sym typeface="Arial Black"/>
                </a:rPr>
                <a:t>BH terá mais 54 médicos profissionais do Mais Médicos</a:t>
              </a:r>
              <a:endParaRPr sz="2000" b="1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endParaRPr>
            </a:p>
          </p:txBody>
        </p:sp>
        <p:sp>
          <p:nvSpPr>
            <p:cNvPr id="265" name="Google Shape;265;p40"/>
            <p:cNvSpPr txBox="1"/>
            <p:nvPr/>
          </p:nvSpPr>
          <p:spPr>
            <a:xfrm>
              <a:off x="12589126" y="816094"/>
              <a:ext cx="4939884" cy="1088174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BR" sz="2000" b="1" i="0" u="none" strike="noStrike" cap="none" dirty="0">
                  <a:solidFill>
                    <a:srgbClr val="1879EC"/>
                  </a:solidFill>
                  <a:latin typeface="Arial Black"/>
                  <a:ea typeface="Arial Black"/>
                  <a:cs typeface="Arial Black"/>
                  <a:sym typeface="Arial Black"/>
                </a:rPr>
                <a:t>Formação de </a:t>
              </a:r>
              <a:r>
                <a:rPr lang="pt-BR" sz="2000" b="1" dirty="0">
                  <a:solidFill>
                    <a:srgbClr val="1879EC"/>
                  </a:solidFill>
                  <a:latin typeface="Arial Black"/>
                  <a:sym typeface="Arial Black"/>
                </a:rPr>
                <a:t>22 </a:t>
              </a:r>
              <a:r>
                <a:rPr lang="pt-BR" sz="2000" b="1" i="0" u="none" strike="noStrike" cap="none" dirty="0">
                  <a:solidFill>
                    <a:srgbClr val="1879EC"/>
                  </a:solidFill>
                  <a:latin typeface="Arial Black"/>
                  <a:ea typeface="Arial Black"/>
                  <a:cs typeface="Arial Black"/>
                  <a:sym typeface="Arial Black"/>
                </a:rPr>
                <a:t>tutores e realização de 72 oficinas no Programa Saúde em Rede</a:t>
              </a:r>
              <a:endParaRPr dirty="0"/>
            </a:p>
          </p:txBody>
        </p:sp>
        <p:pic>
          <p:nvPicPr>
            <p:cNvPr id="266" name="Google Shape;266;p40"/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12902967" y="2017190"/>
              <a:ext cx="4312203" cy="2358567"/>
            </a:xfrm>
            <a:prstGeom prst="rect">
              <a:avLst/>
            </a:prstGeom>
            <a:noFill/>
            <a:ln w="571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</p:spPr>
        </p:pic>
        <p:sp>
          <p:nvSpPr>
            <p:cNvPr id="267" name="Google Shape;267;p40"/>
            <p:cNvSpPr txBox="1"/>
            <p:nvPr/>
          </p:nvSpPr>
          <p:spPr>
            <a:xfrm>
              <a:off x="7076035" y="931552"/>
              <a:ext cx="5278520" cy="758411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lang="pt-BR" sz="2000" b="1" i="0" u="none" strike="noStrike" cap="none">
                  <a:solidFill>
                    <a:srgbClr val="1879EC"/>
                  </a:solidFill>
                  <a:latin typeface="Arial Black"/>
                  <a:ea typeface="Arial Black"/>
                  <a:cs typeface="Arial Black"/>
                  <a:sym typeface="Arial Black"/>
                </a:rPr>
                <a:t>Habilitação/MS do serviço de Reabilitação auditiva – CREAB/VN</a:t>
              </a:r>
              <a:endParaRPr/>
            </a:p>
          </p:txBody>
        </p:sp>
        <p:pic>
          <p:nvPicPr>
            <p:cNvPr id="268" name="Google Shape;268;p40"/>
            <p:cNvPicPr preferRelativeResize="0"/>
            <p:nvPr/>
          </p:nvPicPr>
          <p:blipFill rotWithShape="1">
            <a:blip r:embed="rId11">
              <a:alphaModFix/>
            </a:blip>
            <a:srcRect/>
            <a:stretch/>
          </p:blipFill>
          <p:spPr>
            <a:xfrm>
              <a:off x="7528717" y="1972311"/>
              <a:ext cx="4233205" cy="2309017"/>
            </a:xfrm>
            <a:prstGeom prst="rect">
              <a:avLst/>
            </a:prstGeom>
            <a:noFill/>
            <a:ln w="571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Google Shape;274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30499" y="9770347"/>
            <a:ext cx="748956" cy="3535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75" name="Google Shape;275;p41"/>
          <p:cNvGrpSpPr/>
          <p:nvPr/>
        </p:nvGrpSpPr>
        <p:grpSpPr>
          <a:xfrm>
            <a:off x="15681367" y="9629586"/>
            <a:ext cx="1428977" cy="570244"/>
            <a:chOff x="16036448" y="231615"/>
            <a:chExt cx="1908000" cy="818026"/>
          </a:xfrm>
        </p:grpSpPr>
        <p:pic>
          <p:nvPicPr>
            <p:cNvPr id="276" name="Google Shape;276;p41"/>
            <p:cNvPicPr preferRelativeResize="0"/>
            <p:nvPr/>
          </p:nvPicPr>
          <p:blipFill rotWithShape="1">
            <a:blip r:embed="rId4">
              <a:alphaModFix/>
            </a:blip>
            <a:srcRect b="26056"/>
            <a:stretch/>
          </p:blipFill>
          <p:spPr>
            <a:xfrm>
              <a:off x="16036448" y="231615"/>
              <a:ext cx="1908000" cy="66549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7" name="Google Shape;277;p41"/>
            <p:cNvPicPr preferRelativeResize="0"/>
            <p:nvPr/>
          </p:nvPicPr>
          <p:blipFill rotWithShape="1">
            <a:blip r:embed="rId5">
              <a:alphaModFix/>
            </a:blip>
            <a:srcRect t="75879"/>
            <a:stretch/>
          </p:blipFill>
          <p:spPr>
            <a:xfrm>
              <a:off x="16379097" y="897531"/>
              <a:ext cx="1404000" cy="152110"/>
            </a:xfrm>
            <a:prstGeom prst="rect">
              <a:avLst/>
            </a:prstGeom>
            <a:noFill/>
            <a:ln>
              <a:noFill/>
            </a:ln>
          </p:spPr>
        </p:pic>
      </p:grpSp>
      <p:graphicFrame>
        <p:nvGraphicFramePr>
          <p:cNvPr id="278" name="Google Shape;278;p41"/>
          <p:cNvGraphicFramePr/>
          <p:nvPr>
            <p:extLst>
              <p:ext uri="{D42A27DB-BD31-4B8C-83A1-F6EECF244321}">
                <p14:modId xmlns:p14="http://schemas.microsoft.com/office/powerpoint/2010/main" val="748576755"/>
              </p:ext>
            </p:extLst>
          </p:nvPr>
        </p:nvGraphicFramePr>
        <p:xfrm>
          <a:off x="596037" y="711325"/>
          <a:ext cx="10095425" cy="8889025"/>
        </p:xfrm>
        <a:graphic>
          <a:graphicData uri="http://schemas.openxmlformats.org/drawingml/2006/table">
            <a:tbl>
              <a:tblPr>
                <a:noFill/>
                <a:tableStyleId>{B8C3EFDD-F690-4869-897E-438FE9E56723}</a:tableStyleId>
              </a:tblPr>
              <a:tblGrid>
                <a:gridCol w="744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9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3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 i="0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EDITAL CONCURSO 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 i="0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n° 01/2020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187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 i="0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NOMEAÇÕES 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400" b="1" i="0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2Q/2023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187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Médicos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94</a:t>
                      </a:r>
                      <a:endParaRPr dirty="0"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Assistente Social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53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Biólogo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dirty="0"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Enfermeiro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135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Farmacêutico 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46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Fisioterapeuta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58</a:t>
                      </a:r>
                      <a:endParaRPr dirty="0"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Fonoaudiólogo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75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2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Técnico de Higiene Bucal 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139</a:t>
                      </a:r>
                      <a:endParaRPr dirty="0"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2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Técnico de Laboratório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18</a:t>
                      </a:r>
                      <a:endParaRPr dirty="0"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2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Terapeuta Ocupacional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36</a:t>
                      </a:r>
                      <a:endParaRPr dirty="0"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2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Veterinário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dirty="0"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62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Agente Comunitário de Saúde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36</a:t>
                      </a:r>
                      <a:endParaRPr dirty="0"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62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 i="0" u="none" strike="noStrike" cap="non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Total Geral</a:t>
                      </a:r>
                      <a:endParaRPr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898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28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698</a:t>
                      </a:r>
                      <a:endParaRPr dirty="0"/>
                    </a:p>
                  </a:txBody>
                  <a:tcPr marL="9525" marR="9525" marT="95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898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279" name="Google Shape;279;p41"/>
          <p:cNvSpPr txBox="1"/>
          <p:nvPr/>
        </p:nvSpPr>
        <p:spPr>
          <a:xfrm>
            <a:off x="11368940" y="7130512"/>
            <a:ext cx="6323022" cy="1569620"/>
          </a:xfrm>
          <a:prstGeom prst="rect">
            <a:avLst/>
          </a:prstGeom>
          <a:solidFill>
            <a:srgbClr val="DAE5F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pt-BR" sz="4000" b="1" i="0" u="none" strike="noStrike" cap="none" dirty="0">
                <a:solidFill>
                  <a:srgbClr val="1879EC"/>
                </a:solidFill>
                <a:latin typeface="Trebuchet MS"/>
                <a:ea typeface="Trebuchet MS"/>
                <a:cs typeface="Trebuchet MS"/>
                <a:sym typeface="Trebuchet MS"/>
              </a:rPr>
              <a:t>1.744.984 </a:t>
            </a:r>
            <a:r>
              <a:rPr lang="pt-BR" sz="28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horas de vivência nas vagas de estágio ofertadas em cenários de prática</a:t>
            </a:r>
            <a:endParaRPr sz="2400" b="0" i="0" u="none" strike="noStrike" cap="none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41"/>
          <p:cNvSpPr txBox="1"/>
          <p:nvPr/>
        </p:nvSpPr>
        <p:spPr>
          <a:xfrm>
            <a:off x="11368939" y="5602302"/>
            <a:ext cx="6323023" cy="1138733"/>
          </a:xfrm>
          <a:prstGeom prst="rect">
            <a:avLst/>
          </a:prstGeom>
          <a:solidFill>
            <a:srgbClr val="DAE5F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pt-BR" sz="4000" b="1" i="0" u="none" strike="noStrike" cap="none" dirty="0">
                <a:solidFill>
                  <a:srgbClr val="1879EC"/>
                </a:solidFill>
                <a:latin typeface="Trebuchet MS"/>
                <a:ea typeface="Trebuchet MS"/>
                <a:cs typeface="Trebuchet MS"/>
                <a:sym typeface="Trebuchet MS"/>
              </a:rPr>
              <a:t>473</a:t>
            </a:r>
            <a:r>
              <a:rPr lang="pt-BR" sz="4000" b="1" i="0" u="none" strike="noStrike" cap="none" dirty="0">
                <a:solidFill>
                  <a:srgbClr val="00686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pt-BR" sz="2800" b="1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r</a:t>
            </a:r>
            <a:r>
              <a:rPr lang="pt-BR" sz="2800" b="0" i="0" u="none" strike="noStrike" cap="none" dirty="0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esidentes atuando em cenários de prática</a:t>
            </a:r>
            <a:endParaRPr sz="1200" b="0" i="0" u="none" strike="noStrike" cap="none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41"/>
          <p:cNvSpPr txBox="1"/>
          <p:nvPr/>
        </p:nvSpPr>
        <p:spPr>
          <a:xfrm>
            <a:off x="11225192" y="719466"/>
            <a:ext cx="6610516" cy="2554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i="0" u="none" strike="noStrike" cap="none" dirty="0">
                <a:solidFill>
                  <a:schemeClr val="lt1"/>
                </a:solidFill>
                <a:highlight>
                  <a:srgbClr val="FD640C"/>
                </a:highlight>
                <a:latin typeface="Arial Black"/>
                <a:ea typeface="Arial Black"/>
                <a:cs typeface="Arial Black"/>
                <a:sym typeface="Arial Black"/>
              </a:rPr>
              <a:t>RECURSOS HUMANOS E AÇÕES DE EDUCAÇÃO PERMANENTE</a:t>
            </a:r>
            <a:endParaRPr dirty="0"/>
          </a:p>
        </p:txBody>
      </p:sp>
      <p:sp>
        <p:nvSpPr>
          <p:cNvPr id="282" name="Google Shape;282;p41"/>
          <p:cNvSpPr txBox="1"/>
          <p:nvPr/>
        </p:nvSpPr>
        <p:spPr>
          <a:xfrm>
            <a:off x="11368939" y="4065650"/>
            <a:ext cx="6323023" cy="1138733"/>
          </a:xfrm>
          <a:prstGeom prst="rect">
            <a:avLst/>
          </a:prstGeom>
          <a:solidFill>
            <a:srgbClr val="DAE5F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pt-BR" sz="4000" b="1" i="0" u="none" strike="noStrike" cap="none">
                <a:solidFill>
                  <a:srgbClr val="1879EC"/>
                </a:solidFill>
                <a:latin typeface="Trebuchet MS"/>
                <a:ea typeface="Trebuchet MS"/>
                <a:cs typeface="Trebuchet MS"/>
                <a:sym typeface="Trebuchet MS"/>
              </a:rPr>
              <a:t>71,43%</a:t>
            </a:r>
            <a:r>
              <a:rPr lang="pt-BR" sz="2400" b="1" i="0" u="none" strike="noStrike" cap="none">
                <a:solidFill>
                  <a:srgbClr val="1879EC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pt-BR" sz="2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das vagas do programa de educação permanente ocupadas</a:t>
            </a:r>
            <a:endParaRPr sz="1800" b="0" i="0" u="none" strike="noStrike" cap="none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42"/>
          <p:cNvSpPr/>
          <p:nvPr/>
        </p:nvSpPr>
        <p:spPr>
          <a:xfrm>
            <a:off x="869795" y="2369137"/>
            <a:ext cx="14811572" cy="7166663"/>
          </a:xfrm>
          <a:prstGeom prst="rect">
            <a:avLst/>
          </a:prstGeom>
          <a:solidFill>
            <a:srgbClr val="DAE5F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9" name="Google Shape;289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30499" y="9770347"/>
            <a:ext cx="748956" cy="3535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90" name="Google Shape;290;p42"/>
          <p:cNvGrpSpPr/>
          <p:nvPr/>
        </p:nvGrpSpPr>
        <p:grpSpPr>
          <a:xfrm>
            <a:off x="15681367" y="9629586"/>
            <a:ext cx="1428977" cy="570244"/>
            <a:chOff x="16036448" y="231615"/>
            <a:chExt cx="1908000" cy="818026"/>
          </a:xfrm>
        </p:grpSpPr>
        <p:pic>
          <p:nvPicPr>
            <p:cNvPr id="291" name="Google Shape;291;p42"/>
            <p:cNvPicPr preferRelativeResize="0"/>
            <p:nvPr/>
          </p:nvPicPr>
          <p:blipFill rotWithShape="1">
            <a:blip r:embed="rId4">
              <a:alphaModFix/>
            </a:blip>
            <a:srcRect b="26056"/>
            <a:stretch/>
          </p:blipFill>
          <p:spPr>
            <a:xfrm>
              <a:off x="16036448" y="231615"/>
              <a:ext cx="1908000" cy="66549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2" name="Google Shape;292;p42"/>
            <p:cNvPicPr preferRelativeResize="0"/>
            <p:nvPr/>
          </p:nvPicPr>
          <p:blipFill rotWithShape="1">
            <a:blip r:embed="rId5">
              <a:alphaModFix/>
            </a:blip>
            <a:srcRect t="75879"/>
            <a:stretch/>
          </p:blipFill>
          <p:spPr>
            <a:xfrm>
              <a:off x="16379097" y="897531"/>
              <a:ext cx="1404000" cy="15211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93" name="Google Shape;293;p42"/>
          <p:cNvSpPr txBox="1"/>
          <p:nvPr/>
        </p:nvSpPr>
        <p:spPr>
          <a:xfrm>
            <a:off x="869795" y="318754"/>
            <a:ext cx="1690239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pt-BR" sz="4000" b="1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INCORPORAÇÃO DE RECURSOS FEDERAIS A REDE SUS-BH</a:t>
            </a:r>
            <a:endParaRPr sz="4000" b="1" i="0" u="none" strike="noStrike" cap="none">
              <a:solidFill>
                <a:srgbClr val="1879EC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grpSp>
        <p:nvGrpSpPr>
          <p:cNvPr id="294" name="Google Shape;294;p42"/>
          <p:cNvGrpSpPr/>
          <p:nvPr/>
        </p:nvGrpSpPr>
        <p:grpSpPr>
          <a:xfrm>
            <a:off x="1078373" y="1949156"/>
            <a:ext cx="14349196" cy="7378336"/>
            <a:chOff x="659457" y="3273437"/>
            <a:chExt cx="14349196" cy="6235287"/>
          </a:xfrm>
        </p:grpSpPr>
        <p:sp>
          <p:nvSpPr>
            <p:cNvPr id="295" name="Google Shape;295;p42"/>
            <p:cNvSpPr/>
            <p:nvPr/>
          </p:nvSpPr>
          <p:spPr>
            <a:xfrm>
              <a:off x="659457" y="3865212"/>
              <a:ext cx="14349196" cy="5643512"/>
            </a:xfrm>
            <a:prstGeom prst="rect">
              <a:avLst/>
            </a:prstGeom>
            <a:solidFill>
              <a:srgbClr val="3898F2"/>
            </a:solidFill>
            <a:ln w="25400" cap="flat" cmpd="sng">
              <a:solidFill>
                <a:srgbClr val="1879E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96" name="Google Shape;296;p42"/>
            <p:cNvGrpSpPr/>
            <p:nvPr/>
          </p:nvGrpSpPr>
          <p:grpSpPr>
            <a:xfrm>
              <a:off x="753244" y="4297019"/>
              <a:ext cx="13927160" cy="4734051"/>
              <a:chOff x="621860" y="1401155"/>
              <a:chExt cx="13927160" cy="4734051"/>
            </a:xfrm>
          </p:grpSpPr>
          <p:grpSp>
            <p:nvGrpSpPr>
              <p:cNvPr id="297" name="Google Shape;297;p42"/>
              <p:cNvGrpSpPr/>
              <p:nvPr/>
            </p:nvGrpSpPr>
            <p:grpSpPr>
              <a:xfrm>
                <a:off x="621860" y="1401155"/>
                <a:ext cx="13927160" cy="4734051"/>
                <a:chOff x="924055" y="2163341"/>
                <a:chExt cx="15152352" cy="4734051"/>
              </a:xfrm>
            </p:grpSpPr>
            <p:grpSp>
              <p:nvGrpSpPr>
                <p:cNvPr id="298" name="Google Shape;298;p42"/>
                <p:cNvGrpSpPr/>
                <p:nvPr/>
              </p:nvGrpSpPr>
              <p:grpSpPr>
                <a:xfrm>
                  <a:off x="924055" y="2163341"/>
                  <a:ext cx="15152352" cy="900000"/>
                  <a:chOff x="907045" y="2653990"/>
                  <a:chExt cx="17228298" cy="1062022"/>
                </a:xfrm>
              </p:grpSpPr>
              <p:sp>
                <p:nvSpPr>
                  <p:cNvPr id="299" name="Google Shape;299;p42"/>
                  <p:cNvSpPr/>
                  <p:nvPr/>
                </p:nvSpPr>
                <p:spPr>
                  <a:xfrm>
                    <a:off x="907045" y="2653990"/>
                    <a:ext cx="17228298" cy="1062022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2400" b="0" i="0" u="none" strike="noStrike" cap="none">
                      <a:solidFill>
                        <a:schemeClr val="lt1"/>
                      </a:solidFill>
                      <a:latin typeface="Arial Rounded"/>
                      <a:ea typeface="Arial Rounded"/>
                      <a:cs typeface="Arial Rounded"/>
                      <a:sym typeface="Arial Rounded"/>
                    </a:endParaRPr>
                  </a:p>
                </p:txBody>
              </p:sp>
              <p:sp>
                <p:nvSpPr>
                  <p:cNvPr id="300" name="Google Shape;300;p42"/>
                  <p:cNvSpPr txBox="1"/>
                  <p:nvPr/>
                </p:nvSpPr>
                <p:spPr>
                  <a:xfrm>
                    <a:off x="1080447" y="2997348"/>
                    <a:ext cx="12721019" cy="521763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pt-BR" sz="2700" b="0" i="0" u="none" strike="noStrike" cap="none" dirty="0">
                        <a:solidFill>
                          <a:srgbClr val="1879EC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rPr>
                      <a:t>PT 897/2023 – Aditivo ao Plano de Urgências e Emergências</a:t>
                    </a:r>
                    <a:endParaRPr dirty="0"/>
                  </a:p>
                </p:txBody>
              </p:sp>
            </p:grpSp>
            <p:grpSp>
              <p:nvGrpSpPr>
                <p:cNvPr id="301" name="Google Shape;301;p42"/>
                <p:cNvGrpSpPr/>
                <p:nvPr/>
              </p:nvGrpSpPr>
              <p:grpSpPr>
                <a:xfrm>
                  <a:off x="924055" y="3118976"/>
                  <a:ext cx="15152351" cy="900000"/>
                  <a:chOff x="924055" y="2653990"/>
                  <a:chExt cx="15152351" cy="1062022"/>
                </a:xfrm>
              </p:grpSpPr>
              <p:sp>
                <p:nvSpPr>
                  <p:cNvPr id="302" name="Google Shape;302;p42"/>
                  <p:cNvSpPr/>
                  <p:nvPr/>
                </p:nvSpPr>
                <p:spPr>
                  <a:xfrm>
                    <a:off x="924055" y="2653990"/>
                    <a:ext cx="15152351" cy="1062022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2400" b="0" i="0" u="none" strike="noStrike" cap="none">
                      <a:solidFill>
                        <a:schemeClr val="lt1"/>
                      </a:solidFill>
                      <a:latin typeface="Arial Rounded"/>
                      <a:ea typeface="Arial Rounded"/>
                      <a:cs typeface="Arial Rounded"/>
                      <a:sym typeface="Arial Rounded"/>
                    </a:endParaRPr>
                  </a:p>
                </p:txBody>
              </p:sp>
              <p:sp>
                <p:nvSpPr>
                  <p:cNvPr id="303" name="Google Shape;303;p42"/>
                  <p:cNvSpPr txBox="1"/>
                  <p:nvPr/>
                </p:nvSpPr>
                <p:spPr>
                  <a:xfrm>
                    <a:off x="1061940" y="2992251"/>
                    <a:ext cx="10826801" cy="521763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pt-BR" sz="2700" b="0" i="0" u="none" strike="noStrike" cap="none" dirty="0">
                        <a:solidFill>
                          <a:srgbClr val="1879EC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rPr>
                      <a:t>PT 961/2023 – Atualização do Incentivo 100% SUS</a:t>
                    </a:r>
                    <a:endParaRPr dirty="0"/>
                  </a:p>
                </p:txBody>
              </p:sp>
            </p:grpSp>
            <p:grpSp>
              <p:nvGrpSpPr>
                <p:cNvPr id="304" name="Google Shape;304;p42"/>
                <p:cNvGrpSpPr/>
                <p:nvPr/>
              </p:nvGrpSpPr>
              <p:grpSpPr>
                <a:xfrm>
                  <a:off x="924055" y="4061541"/>
                  <a:ext cx="15152351" cy="900000"/>
                  <a:chOff x="924055" y="2630609"/>
                  <a:chExt cx="15152351" cy="1062022"/>
                </a:xfrm>
              </p:grpSpPr>
              <p:sp>
                <p:nvSpPr>
                  <p:cNvPr id="305" name="Google Shape;305;p42"/>
                  <p:cNvSpPr/>
                  <p:nvPr/>
                </p:nvSpPr>
                <p:spPr>
                  <a:xfrm>
                    <a:off x="924055" y="2630609"/>
                    <a:ext cx="15152351" cy="1062022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2400" b="0" i="0" u="none" strike="noStrike" cap="none">
                      <a:solidFill>
                        <a:srgbClr val="1879EC"/>
                      </a:solidFill>
                      <a:latin typeface="Arial Rounded"/>
                      <a:ea typeface="Arial Rounded"/>
                      <a:cs typeface="Arial Rounded"/>
                      <a:sym typeface="Arial Rounded"/>
                    </a:endParaRPr>
                  </a:p>
                </p:txBody>
              </p:sp>
              <p:sp>
                <p:nvSpPr>
                  <p:cNvPr id="306" name="Google Shape;306;p42"/>
                  <p:cNvSpPr txBox="1"/>
                  <p:nvPr/>
                </p:nvSpPr>
                <p:spPr>
                  <a:xfrm>
                    <a:off x="1048214" y="2965578"/>
                    <a:ext cx="11916129" cy="521763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pt-BR" sz="2700" b="0" i="0" u="none" strike="noStrike" cap="none" dirty="0">
                        <a:solidFill>
                          <a:srgbClr val="1879EC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rPr>
                      <a:t>PT 936/2023 – Incorporação da Média e Alta Complexidade (MAC)</a:t>
                    </a:r>
                    <a:endParaRPr dirty="0"/>
                  </a:p>
                </p:txBody>
              </p:sp>
            </p:grpSp>
            <p:grpSp>
              <p:nvGrpSpPr>
                <p:cNvPr id="307" name="Google Shape;307;p42"/>
                <p:cNvGrpSpPr/>
                <p:nvPr/>
              </p:nvGrpSpPr>
              <p:grpSpPr>
                <a:xfrm>
                  <a:off x="924055" y="5037906"/>
                  <a:ext cx="15152351" cy="900000"/>
                  <a:chOff x="924055" y="2653990"/>
                  <a:chExt cx="15152351" cy="1062022"/>
                </a:xfrm>
              </p:grpSpPr>
              <p:sp>
                <p:nvSpPr>
                  <p:cNvPr id="308" name="Google Shape;308;p42"/>
                  <p:cNvSpPr/>
                  <p:nvPr/>
                </p:nvSpPr>
                <p:spPr>
                  <a:xfrm>
                    <a:off x="924055" y="2653990"/>
                    <a:ext cx="15152351" cy="1062022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2400" b="0" i="0" u="none" strike="noStrike" cap="none">
                      <a:solidFill>
                        <a:schemeClr val="dk2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09" name="Google Shape;309;p42"/>
                  <p:cNvSpPr txBox="1"/>
                  <p:nvPr/>
                </p:nvSpPr>
                <p:spPr>
                  <a:xfrm>
                    <a:off x="1076564" y="2988177"/>
                    <a:ext cx="11549596" cy="521763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pt-BR" sz="2700" b="0" i="0" u="none" strike="noStrike" cap="none">
                        <a:solidFill>
                          <a:srgbClr val="1879EC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rPr>
                      <a:t>PT 958/2023 – Atualização do Custeio SAMU</a:t>
                    </a:r>
                    <a:endParaRPr/>
                  </a:p>
                </p:txBody>
              </p:sp>
            </p:grpSp>
            <p:grpSp>
              <p:nvGrpSpPr>
                <p:cNvPr id="310" name="Google Shape;310;p42"/>
                <p:cNvGrpSpPr/>
                <p:nvPr/>
              </p:nvGrpSpPr>
              <p:grpSpPr>
                <a:xfrm>
                  <a:off x="924055" y="5997392"/>
                  <a:ext cx="15152348" cy="900000"/>
                  <a:chOff x="924055" y="2653990"/>
                  <a:chExt cx="15152348" cy="1062022"/>
                </a:xfrm>
              </p:grpSpPr>
              <p:sp>
                <p:nvSpPr>
                  <p:cNvPr id="311" name="Google Shape;311;p42"/>
                  <p:cNvSpPr/>
                  <p:nvPr/>
                </p:nvSpPr>
                <p:spPr>
                  <a:xfrm>
                    <a:off x="924055" y="2653990"/>
                    <a:ext cx="15152348" cy="1062022"/>
                  </a:xfrm>
                  <a:prstGeom prst="rect">
                    <a:avLst/>
                  </a:pr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2400" b="0" i="0" u="none" strike="noStrike" cap="none">
                      <a:solidFill>
                        <a:schemeClr val="lt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12" name="Google Shape;312;p42"/>
                  <p:cNvSpPr txBox="1"/>
                  <p:nvPr/>
                </p:nvSpPr>
                <p:spPr>
                  <a:xfrm>
                    <a:off x="1102071" y="2974252"/>
                    <a:ext cx="10826801" cy="521763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pt-BR" sz="2700" b="1" i="0" u="none" strike="noStrike" cap="none">
                        <a:solidFill>
                          <a:srgbClr val="1879EC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rPr>
                      <a:t>TOTAL </a:t>
                    </a:r>
                    <a:endParaRPr/>
                  </a:p>
                </p:txBody>
              </p:sp>
            </p:grpSp>
          </p:grpSp>
          <p:sp>
            <p:nvSpPr>
              <p:cNvPr id="313" name="Google Shape;313;p42"/>
              <p:cNvSpPr txBox="1"/>
              <p:nvPr/>
            </p:nvSpPr>
            <p:spPr>
              <a:xfrm>
                <a:off x="11037856" y="1676063"/>
                <a:ext cx="3420627" cy="4421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pt-BR" sz="2700" b="0" i="0" u="none" strike="noStrike" cap="none">
                    <a:solidFill>
                      <a:srgbClr val="1879EC"/>
                    </a:solidFill>
                    <a:latin typeface="Arial Rounded"/>
                    <a:ea typeface="Arial Rounded"/>
                    <a:cs typeface="Arial Rounded"/>
                    <a:sym typeface="Arial Rounded"/>
                  </a:rPr>
                  <a:t>R$ 10.908.053,64 </a:t>
                </a:r>
                <a:endParaRPr/>
              </a:p>
            </p:txBody>
          </p:sp>
          <p:sp>
            <p:nvSpPr>
              <p:cNvPr id="314" name="Google Shape;314;p42"/>
              <p:cNvSpPr txBox="1"/>
              <p:nvPr/>
            </p:nvSpPr>
            <p:spPr>
              <a:xfrm>
                <a:off x="11009763" y="2607746"/>
                <a:ext cx="3426388" cy="4421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pt-BR" sz="2700" b="0" i="0" u="none" strike="noStrike" cap="none">
                    <a:solidFill>
                      <a:srgbClr val="1879EC"/>
                    </a:solidFill>
                    <a:latin typeface="Arial Rounded"/>
                    <a:ea typeface="Arial Rounded"/>
                    <a:cs typeface="Arial Rounded"/>
                    <a:sym typeface="Arial Rounded"/>
                  </a:rPr>
                  <a:t>R$ 22.852.719,37</a:t>
                </a:r>
                <a:endParaRPr/>
              </a:p>
            </p:txBody>
          </p:sp>
          <p:sp>
            <p:nvSpPr>
              <p:cNvPr id="315" name="Google Shape;315;p42"/>
              <p:cNvSpPr txBox="1"/>
              <p:nvPr/>
            </p:nvSpPr>
            <p:spPr>
              <a:xfrm>
                <a:off x="11032096" y="3591303"/>
                <a:ext cx="3426388" cy="4421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pt-BR" sz="2700" b="0" i="0" u="none" strike="noStrike" cap="none">
                    <a:solidFill>
                      <a:srgbClr val="1879EC"/>
                    </a:solidFill>
                    <a:latin typeface="Arial Rounded"/>
                    <a:ea typeface="Arial Rounded"/>
                    <a:cs typeface="Arial Rounded"/>
                    <a:sym typeface="Arial Rounded"/>
                  </a:rPr>
                  <a:t>R$ 101.524.847,46 </a:t>
                </a:r>
                <a:endParaRPr/>
              </a:p>
            </p:txBody>
          </p:sp>
          <p:sp>
            <p:nvSpPr>
              <p:cNvPr id="316" name="Google Shape;316;p42"/>
              <p:cNvSpPr txBox="1"/>
              <p:nvPr/>
            </p:nvSpPr>
            <p:spPr>
              <a:xfrm>
                <a:off x="11051652" y="4539108"/>
                <a:ext cx="3426388" cy="4421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pt-BR" sz="2700" b="0" i="0" u="none" strike="noStrike" cap="none">
                    <a:solidFill>
                      <a:srgbClr val="1879EC"/>
                    </a:solidFill>
                    <a:latin typeface="Arial Rounded"/>
                    <a:ea typeface="Arial Rounded"/>
                    <a:cs typeface="Arial Rounded"/>
                    <a:sym typeface="Arial Rounded"/>
                  </a:rPr>
                  <a:t>R$ 4.179.847,80 </a:t>
                </a:r>
                <a:endParaRPr/>
              </a:p>
            </p:txBody>
          </p:sp>
          <p:sp>
            <p:nvSpPr>
              <p:cNvPr id="317" name="Google Shape;317;p42"/>
              <p:cNvSpPr txBox="1"/>
              <p:nvPr/>
            </p:nvSpPr>
            <p:spPr>
              <a:xfrm>
                <a:off x="11010693" y="5500113"/>
                <a:ext cx="3426388" cy="4421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pt-BR" sz="2700" b="1" i="0" u="none" strike="noStrike" cap="none">
                    <a:solidFill>
                      <a:srgbClr val="1879EC"/>
                    </a:solidFill>
                    <a:latin typeface="Arial Rounded"/>
                    <a:ea typeface="Arial Rounded"/>
                    <a:cs typeface="Arial Rounded"/>
                    <a:sym typeface="Arial Rounded"/>
                  </a:rPr>
                  <a:t>R$ 139.465.468,27</a:t>
                </a:r>
                <a:endParaRPr/>
              </a:p>
            </p:txBody>
          </p:sp>
        </p:grpSp>
        <p:sp>
          <p:nvSpPr>
            <p:cNvPr id="318" name="Google Shape;318;p42"/>
            <p:cNvSpPr txBox="1"/>
            <p:nvPr/>
          </p:nvSpPr>
          <p:spPr>
            <a:xfrm>
              <a:off x="11483081" y="3273437"/>
              <a:ext cx="3084454" cy="806297"/>
            </a:xfrm>
            <a:prstGeom prst="rect">
              <a:avLst/>
            </a:prstGeom>
            <a:solidFill>
              <a:srgbClr val="FD640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BR" sz="2800" b="0" i="0" u="none" strike="noStrike" cap="none">
                  <a:solidFill>
                    <a:schemeClr val="lt1"/>
                  </a:solidFill>
                  <a:latin typeface="Arial Black"/>
                  <a:ea typeface="Arial Black"/>
                  <a:cs typeface="Arial Black"/>
                  <a:sym typeface="Arial Black"/>
                </a:rPr>
                <a:t>Valor ANUAL incorporado</a:t>
              </a:r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43"/>
          <p:cNvSpPr/>
          <p:nvPr/>
        </p:nvSpPr>
        <p:spPr>
          <a:xfrm>
            <a:off x="560953" y="2323888"/>
            <a:ext cx="8149390" cy="7055023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rgbClr val="7F7F7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43"/>
          <p:cNvSpPr txBox="1"/>
          <p:nvPr/>
        </p:nvSpPr>
        <p:spPr>
          <a:xfrm>
            <a:off x="869795" y="318754"/>
            <a:ext cx="15492407" cy="1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pt-BR" sz="4000" b="1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EMENDAS PARLAMENTARES </a:t>
            </a:r>
            <a:endParaRPr/>
          </a:p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pt-BR" sz="4000" b="1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NA REDE SUS-BH</a:t>
            </a:r>
            <a:endParaRPr sz="4000" b="1" i="0" u="none" strike="noStrike" cap="none">
              <a:solidFill>
                <a:srgbClr val="1879EC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326" name="Google Shape;326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03229" y="9822116"/>
            <a:ext cx="748956" cy="3535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7" name="Google Shape;327;p43"/>
          <p:cNvGrpSpPr/>
          <p:nvPr/>
        </p:nvGrpSpPr>
        <p:grpSpPr>
          <a:xfrm>
            <a:off x="560953" y="1464462"/>
            <a:ext cx="16868294" cy="7844976"/>
            <a:chOff x="560953" y="1464462"/>
            <a:chExt cx="16868294" cy="7844976"/>
          </a:xfrm>
        </p:grpSpPr>
        <p:grpSp>
          <p:nvGrpSpPr>
            <p:cNvPr id="328" name="Google Shape;328;p43"/>
            <p:cNvGrpSpPr/>
            <p:nvPr/>
          </p:nvGrpSpPr>
          <p:grpSpPr>
            <a:xfrm>
              <a:off x="560953" y="2319710"/>
              <a:ext cx="8149391" cy="6989728"/>
              <a:chOff x="9681409" y="2420972"/>
              <a:chExt cx="8149391" cy="6989728"/>
            </a:xfrm>
          </p:grpSpPr>
          <p:sp>
            <p:nvSpPr>
              <p:cNvPr id="329" name="Google Shape;329;p43"/>
              <p:cNvSpPr txBox="1"/>
              <p:nvPr/>
            </p:nvSpPr>
            <p:spPr>
              <a:xfrm>
                <a:off x="9681410" y="2420972"/>
                <a:ext cx="6553524" cy="523180"/>
              </a:xfrm>
              <a:prstGeom prst="rect">
                <a:avLst/>
              </a:pr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800"/>
                  <a:buFont typeface="Arial"/>
                  <a:buNone/>
                </a:pPr>
                <a:r>
                  <a:rPr lang="pt-BR" sz="2800" b="0" i="0" u="none" strike="noStrike" cap="none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Indicações | Orçamento Municipal</a:t>
                </a:r>
                <a:endParaRPr sz="16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aphicFrame>
            <p:nvGraphicFramePr>
              <p:cNvPr id="330" name="Google Shape;330;p43"/>
              <p:cNvGraphicFramePr/>
              <p:nvPr/>
            </p:nvGraphicFramePr>
            <p:xfrm>
              <a:off x="9681409" y="3155543"/>
              <a:ext cx="8149391" cy="6255157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</p:grpSp>
        <p:grpSp>
          <p:nvGrpSpPr>
            <p:cNvPr id="331" name="Google Shape;331;p43"/>
            <p:cNvGrpSpPr/>
            <p:nvPr/>
          </p:nvGrpSpPr>
          <p:grpSpPr>
            <a:xfrm>
              <a:off x="9641944" y="1464462"/>
              <a:ext cx="7787303" cy="7844975"/>
              <a:chOff x="662028" y="1423044"/>
              <a:chExt cx="7787303" cy="7844975"/>
            </a:xfrm>
          </p:grpSpPr>
          <p:grpSp>
            <p:nvGrpSpPr>
              <p:cNvPr id="332" name="Google Shape;332;p43"/>
              <p:cNvGrpSpPr/>
              <p:nvPr/>
            </p:nvGrpSpPr>
            <p:grpSpPr>
              <a:xfrm>
                <a:off x="684330" y="1423044"/>
                <a:ext cx="7765001" cy="3206749"/>
                <a:chOff x="949295" y="6137499"/>
                <a:chExt cx="7765001" cy="3206749"/>
              </a:xfrm>
            </p:grpSpPr>
            <p:sp>
              <p:nvSpPr>
                <p:cNvPr id="333" name="Google Shape;333;p43"/>
                <p:cNvSpPr/>
                <p:nvPr/>
              </p:nvSpPr>
              <p:spPr>
                <a:xfrm>
                  <a:off x="949295" y="6342850"/>
                  <a:ext cx="7765001" cy="3001398"/>
                </a:xfrm>
                <a:prstGeom prst="rect">
                  <a:avLst/>
                </a:prstGeom>
                <a:solidFill>
                  <a:schemeClr val="lt1"/>
                </a:solidFill>
                <a:ln w="25400" cap="flat" cmpd="sng">
                  <a:solidFill>
                    <a:srgbClr val="7F7F7F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400" b="0" i="0" u="none" strike="noStrike" cap="none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grpSp>
              <p:nvGrpSpPr>
                <p:cNvPr id="334" name="Google Shape;334;p43"/>
                <p:cNvGrpSpPr/>
                <p:nvPr/>
              </p:nvGrpSpPr>
              <p:grpSpPr>
                <a:xfrm>
                  <a:off x="1166456" y="6974394"/>
                  <a:ext cx="7270226" cy="2160317"/>
                  <a:chOff x="1336365" y="2746723"/>
                  <a:chExt cx="7270226" cy="2160317"/>
                </a:xfrm>
              </p:grpSpPr>
              <p:sp>
                <p:nvSpPr>
                  <p:cNvPr id="335" name="Google Shape;335;p43"/>
                  <p:cNvSpPr/>
                  <p:nvPr/>
                </p:nvSpPr>
                <p:spPr>
                  <a:xfrm>
                    <a:off x="2548069" y="3429041"/>
                    <a:ext cx="2271945" cy="1330701"/>
                  </a:xfrm>
                  <a:prstGeom prst="rect">
                    <a:avLst/>
                  </a:prstGeom>
                  <a:solidFill>
                    <a:srgbClr val="CFD7E7">
                      <a:alpha val="89411"/>
                    </a:srgbClr>
                  </a:solidFill>
                  <a:ln w="9525" cap="flat" cmpd="sng">
                    <a:solidFill>
                      <a:srgbClr val="CFD7E7">
                        <a:alpha val="89411"/>
                      </a:srgbClr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Arial"/>
                      <a:buNone/>
                    </a:pPr>
                    <a:endParaRPr sz="1400" b="0" i="0" u="none" strike="noStrike" cap="non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6" name="Google Shape;336;p43"/>
                  <p:cNvSpPr txBox="1"/>
                  <p:nvPr/>
                </p:nvSpPr>
                <p:spPr>
                  <a:xfrm>
                    <a:off x="2911581" y="3284077"/>
                    <a:ext cx="2130246" cy="1622963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0" tIns="135125" rIns="135125" bIns="135125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2000"/>
                      <a:buFont typeface="Arial"/>
                      <a:buNone/>
                    </a:pPr>
                    <a:r>
                      <a:rPr lang="pt-BR" sz="2000" b="1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rPr>
                      <a:t>MILHOES</a:t>
                    </a:r>
                    <a:endParaRPr/>
                  </a:p>
                  <a:p>
                    <a:pPr marL="0" marR="0" lvl="0" indent="0" algn="l" rtl="0">
                      <a:lnSpc>
                        <a:spcPct val="9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rPr lang="pt-BR" sz="1800" b="1" i="0" u="none" strike="noStrike" cap="none">
                        <a:solidFill>
                          <a:srgbClr val="7F7F7F"/>
                        </a:solidFill>
                        <a:latin typeface="Arial"/>
                        <a:ea typeface="Arial"/>
                        <a:cs typeface="Arial"/>
                        <a:sym typeface="Arial"/>
                      </a:rPr>
                      <a:t>INDICADOS</a:t>
                    </a:r>
                    <a:endParaRPr sz="1200" b="1" i="0" u="none" strike="noStrike" cap="none">
                      <a:solidFill>
                        <a:srgbClr val="7F7F7F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7" name="Google Shape;337;p43"/>
                  <p:cNvSpPr/>
                  <p:nvPr/>
                </p:nvSpPr>
                <p:spPr>
                  <a:xfrm>
                    <a:off x="1336365" y="2746723"/>
                    <a:ext cx="1514630" cy="1475999"/>
                  </a:xfrm>
                  <a:prstGeom prst="ellipse">
                    <a:avLst/>
                  </a:prstGeom>
                  <a:solidFill>
                    <a:srgbClr val="1879EC"/>
                  </a:solidFill>
                  <a:ln>
                    <a:noFill/>
                  </a:ln>
                  <a:effectLst>
                    <a:outerShdw blurRad="40000" dist="23000" dir="5400000" rotWithShape="0">
                      <a:srgbClr val="000000">
                        <a:alpha val="34509"/>
                      </a:srgbClr>
                    </a:outerShdw>
                  </a:effectLst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Arial"/>
                      <a:buNone/>
                    </a:pPr>
                    <a:endParaRPr sz="1400" b="0" i="0" u="none" strike="noStrike" cap="none">
                      <a:solidFill>
                        <a:schemeClr val="lt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38" name="Google Shape;338;p43"/>
                  <p:cNvSpPr txBox="1"/>
                  <p:nvPr/>
                </p:nvSpPr>
                <p:spPr>
                  <a:xfrm>
                    <a:off x="1472541" y="2913484"/>
                    <a:ext cx="1252178" cy="1147036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0" tIns="0" rIns="0" bIns="0" anchor="ctr" anchorCtr="0">
                    <a:noAutofit/>
                  </a:bodyPr>
                  <a:lstStyle/>
                  <a:p>
                    <a:pPr marL="0" marR="0" lvl="0" indent="0" algn="ctr" rtl="0">
                      <a:lnSpc>
                        <a:spcPct val="9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2800"/>
                      <a:buFont typeface="Arial"/>
                      <a:buNone/>
                    </a:pPr>
                    <a:r>
                      <a:rPr lang="pt-BR" sz="2800" b="1" i="0" u="none" strike="noStrike" cap="none">
                        <a:solidFill>
                          <a:schemeClr val="lt1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rPr>
                      <a:t>R$ 36,8</a:t>
                    </a:r>
                    <a:endParaRPr sz="2800" b="1" i="0" u="none" strike="noStrike" cap="none">
                      <a:solidFill>
                        <a:schemeClr val="lt1"/>
                      </a:solidFill>
                      <a:latin typeface="Arial Rounded"/>
                      <a:ea typeface="Arial Rounded"/>
                      <a:cs typeface="Arial Rounded"/>
                      <a:sym typeface="Arial Rounded"/>
                    </a:endParaRPr>
                  </a:p>
                </p:txBody>
              </p:sp>
              <p:sp>
                <p:nvSpPr>
                  <p:cNvPr id="339" name="Google Shape;339;p43"/>
                  <p:cNvSpPr/>
                  <p:nvPr/>
                </p:nvSpPr>
                <p:spPr>
                  <a:xfrm>
                    <a:off x="6334646" y="3429041"/>
                    <a:ext cx="2271945" cy="1330701"/>
                  </a:xfrm>
                  <a:prstGeom prst="rect">
                    <a:avLst/>
                  </a:prstGeom>
                  <a:solidFill>
                    <a:srgbClr val="CFD7E7">
                      <a:alpha val="89411"/>
                    </a:srgbClr>
                  </a:solidFill>
                  <a:ln w="9525" cap="flat" cmpd="sng">
                    <a:solidFill>
                      <a:srgbClr val="CFD7E7">
                        <a:alpha val="89411"/>
                      </a:srgbClr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Arial"/>
                      <a:buNone/>
                    </a:pPr>
                    <a:endParaRPr sz="1400" b="0" i="0" u="none" strike="noStrike" cap="none">
                      <a:solidFill>
                        <a:schemeClr val="dk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0" name="Google Shape;340;p43"/>
                  <p:cNvSpPr txBox="1"/>
                  <p:nvPr/>
                </p:nvSpPr>
                <p:spPr>
                  <a:xfrm>
                    <a:off x="6698157" y="3284077"/>
                    <a:ext cx="1908434" cy="1622963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0" tIns="135125" rIns="135125" bIns="135125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2000"/>
                      <a:buFont typeface="Arial"/>
                      <a:buNone/>
                    </a:pPr>
                    <a:r>
                      <a:rPr lang="pt-BR" sz="2000" b="1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rPr>
                      <a:t>MILHOES</a:t>
                    </a:r>
                    <a:endParaRPr sz="2000" b="1" i="0" u="none" strike="noStrike" cap="none">
                      <a:solidFill>
                        <a:schemeClr val="lt1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  <a:p>
                    <a:pPr marL="0" marR="0" lvl="0" indent="0" algn="l" rtl="0">
                      <a:lnSpc>
                        <a:spcPct val="9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rPr lang="pt-BR" sz="1800" b="1" i="0" u="none" strike="noStrike" cap="none">
                        <a:solidFill>
                          <a:srgbClr val="7F7F7F"/>
                        </a:solidFill>
                        <a:latin typeface="Arial"/>
                        <a:ea typeface="Arial"/>
                        <a:cs typeface="Arial"/>
                        <a:sym typeface="Arial"/>
                      </a:rPr>
                      <a:t>REPASSADOS</a:t>
                    </a:r>
                    <a:endParaRPr sz="1200" b="1" i="0" u="none" strike="noStrike" cap="none">
                      <a:solidFill>
                        <a:srgbClr val="7F7F7F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1" name="Google Shape;341;p43"/>
                  <p:cNvSpPr/>
                  <p:nvPr/>
                </p:nvSpPr>
                <p:spPr>
                  <a:xfrm>
                    <a:off x="5122941" y="2746723"/>
                    <a:ext cx="1514630" cy="1475999"/>
                  </a:xfrm>
                  <a:prstGeom prst="ellipse">
                    <a:avLst/>
                  </a:prstGeom>
                  <a:solidFill>
                    <a:srgbClr val="1879EC"/>
                  </a:solidFill>
                  <a:ln>
                    <a:noFill/>
                  </a:ln>
                  <a:effectLst>
                    <a:outerShdw blurRad="40000" dist="23000" dir="5400000" rotWithShape="0">
                      <a:srgbClr val="000000">
                        <a:alpha val="34509"/>
                      </a:srgbClr>
                    </a:outerShdw>
                  </a:effectLst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Arial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342" name="Google Shape;342;p43"/>
                  <p:cNvSpPr txBox="1"/>
                  <p:nvPr/>
                </p:nvSpPr>
                <p:spPr>
                  <a:xfrm>
                    <a:off x="5180993" y="2867486"/>
                    <a:ext cx="1353404" cy="1147036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0" tIns="0" rIns="0" bIns="0" anchor="ctr" anchorCtr="0">
                    <a:noAutofit/>
                  </a:bodyPr>
                  <a:lstStyle/>
                  <a:p>
                    <a:pPr marL="0" marR="0" lvl="0" indent="0" algn="ctr" rtl="0">
                      <a:lnSpc>
                        <a:spcPct val="9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2800"/>
                      <a:buFont typeface="Arial"/>
                      <a:buNone/>
                    </a:pPr>
                    <a:r>
                      <a:rPr lang="pt-BR" sz="2800" b="1" i="0" u="none" strike="noStrike" cap="none">
                        <a:solidFill>
                          <a:schemeClr val="lt1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rPr>
                      <a:t>R$ 32,6</a:t>
                    </a:r>
                    <a:endParaRPr sz="1000" b="0" i="0" u="none" strike="noStrike" cap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343" name="Google Shape;343;p43"/>
                <p:cNvSpPr txBox="1"/>
                <p:nvPr/>
              </p:nvSpPr>
              <p:spPr>
                <a:xfrm>
                  <a:off x="1149666" y="6137499"/>
                  <a:ext cx="3500439" cy="461624"/>
                </a:xfrm>
                <a:prstGeom prst="rect">
                  <a:avLst/>
                </a:prstGeom>
                <a:solidFill>
                  <a:srgbClr val="7F7F7F"/>
                </a:solidFill>
                <a:ln w="9525" cap="flat" cmpd="sng">
                  <a:solidFill>
                    <a:srgbClr val="7F7F7F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400"/>
                    <a:buFont typeface="Arial"/>
                    <a:buNone/>
                  </a:pPr>
                  <a:r>
                    <a:rPr lang="pt-BR" sz="2400" b="0" i="0" u="none" strike="noStrike" cap="none">
                      <a:solidFill>
                        <a:schemeClr val="lt1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Governo Estadual</a:t>
                  </a:r>
                  <a:endParaRPr sz="2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344" name="Google Shape;344;p43"/>
              <p:cNvGrpSpPr/>
              <p:nvPr/>
            </p:nvGrpSpPr>
            <p:grpSpPr>
              <a:xfrm>
                <a:off x="662028" y="5635956"/>
                <a:ext cx="7765001" cy="3632063"/>
                <a:chOff x="1478254" y="6133376"/>
                <a:chExt cx="6919005" cy="3632063"/>
              </a:xfrm>
            </p:grpSpPr>
            <p:graphicFrame>
              <p:nvGraphicFramePr>
                <p:cNvPr id="345" name="Google Shape;345;p43"/>
                <p:cNvGraphicFramePr/>
                <p:nvPr/>
              </p:nvGraphicFramePr>
              <p:xfrm>
                <a:off x="1478254" y="6133376"/>
                <a:ext cx="6919005" cy="3632063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5"/>
                </a:graphicData>
              </a:graphic>
            </p:graphicFrame>
            <p:sp>
              <p:nvSpPr>
                <p:cNvPr id="346" name="Google Shape;346;p43"/>
                <p:cNvSpPr txBox="1"/>
                <p:nvPr/>
              </p:nvSpPr>
              <p:spPr>
                <a:xfrm>
                  <a:off x="5760334" y="6774541"/>
                  <a:ext cx="1679554" cy="4001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pt-BR" sz="2000" b="1" i="0" u="none" strike="noStrike" cap="none">
                      <a:solidFill>
                        <a:schemeClr val="lt1"/>
                      </a:solidFill>
                      <a:highlight>
                        <a:srgbClr val="FD640C"/>
                      </a:highlight>
                      <a:latin typeface="Arial"/>
                      <a:ea typeface="Arial"/>
                      <a:cs typeface="Arial"/>
                      <a:sym typeface="Arial"/>
                    </a:rPr>
                    <a:t>R$ 88.828.382</a:t>
                  </a:r>
                  <a:endParaRPr/>
                </a:p>
              </p:txBody>
            </p:sp>
            <p:sp>
              <p:nvSpPr>
                <p:cNvPr id="347" name="Google Shape;347;p43"/>
                <p:cNvSpPr txBox="1"/>
                <p:nvPr/>
              </p:nvSpPr>
              <p:spPr>
                <a:xfrm>
                  <a:off x="2499951" y="8494273"/>
                  <a:ext cx="1587889" cy="4001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pt-BR" sz="2000" b="1" i="0" u="none" strike="noStrike" cap="none">
                      <a:solidFill>
                        <a:schemeClr val="lt1"/>
                      </a:solidFill>
                      <a:highlight>
                        <a:srgbClr val="FD640C"/>
                      </a:highlight>
                      <a:latin typeface="Arial"/>
                      <a:ea typeface="Arial"/>
                      <a:cs typeface="Arial"/>
                      <a:sym typeface="Arial"/>
                    </a:rPr>
                    <a:t>R$ 7.167.619</a:t>
                  </a:r>
                  <a:endParaRPr/>
                </a:p>
              </p:txBody>
            </p:sp>
          </p:grpSp>
          <p:sp>
            <p:nvSpPr>
              <p:cNvPr id="348" name="Google Shape;348;p43"/>
              <p:cNvSpPr/>
              <p:nvPr/>
            </p:nvSpPr>
            <p:spPr>
              <a:xfrm>
                <a:off x="662029" y="5635957"/>
                <a:ext cx="7731656" cy="3632062"/>
              </a:xfrm>
              <a:prstGeom prst="rect">
                <a:avLst/>
              </a:prstGeom>
              <a:noFill/>
              <a:ln w="25400" cap="flat" cmpd="sng">
                <a:solidFill>
                  <a:srgbClr val="21364F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9" name="Google Shape;349;p43"/>
              <p:cNvSpPr txBox="1"/>
              <p:nvPr/>
            </p:nvSpPr>
            <p:spPr>
              <a:xfrm>
                <a:off x="884701" y="5276308"/>
                <a:ext cx="3641991" cy="830956"/>
              </a:xfrm>
              <a:prstGeom prst="rect">
                <a:avLst/>
              </a:prstGeom>
              <a:solidFill>
                <a:srgbClr val="7F7F7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Arial"/>
                  <a:buNone/>
                </a:pPr>
                <a:r>
                  <a:rPr lang="pt-BR" sz="2400" b="0" i="0" u="none" strike="noStrike" cap="none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Governo Federal</a:t>
                </a:r>
                <a:endParaRPr/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Arial"/>
                  <a:buNone/>
                </a:pPr>
                <a:r>
                  <a:rPr lang="pt-BR" sz="2400" b="0" i="0" u="none" strike="noStrike" cap="none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Valores habilitados 2°Q</a:t>
                </a:r>
                <a:endParaRPr sz="1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350" name="Google Shape;350;p43"/>
          <p:cNvGrpSpPr/>
          <p:nvPr/>
        </p:nvGrpSpPr>
        <p:grpSpPr>
          <a:xfrm>
            <a:off x="15681367" y="9629586"/>
            <a:ext cx="1428977" cy="570244"/>
            <a:chOff x="16036448" y="231615"/>
            <a:chExt cx="1908000" cy="818026"/>
          </a:xfrm>
        </p:grpSpPr>
        <p:pic>
          <p:nvPicPr>
            <p:cNvPr id="351" name="Google Shape;351;p43"/>
            <p:cNvPicPr preferRelativeResize="0"/>
            <p:nvPr/>
          </p:nvPicPr>
          <p:blipFill rotWithShape="1">
            <a:blip r:embed="rId6">
              <a:alphaModFix/>
            </a:blip>
            <a:srcRect b="26056"/>
            <a:stretch/>
          </p:blipFill>
          <p:spPr>
            <a:xfrm>
              <a:off x="16036448" y="231615"/>
              <a:ext cx="1908000" cy="66549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2" name="Google Shape;352;p43"/>
            <p:cNvPicPr preferRelativeResize="0"/>
            <p:nvPr/>
          </p:nvPicPr>
          <p:blipFill rotWithShape="1">
            <a:blip r:embed="rId7">
              <a:alphaModFix/>
            </a:blip>
            <a:srcRect t="75879"/>
            <a:stretch/>
          </p:blipFill>
          <p:spPr>
            <a:xfrm>
              <a:off x="16379097" y="897531"/>
              <a:ext cx="1404000" cy="15211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9" name="Google Shape;359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30499" y="9770347"/>
            <a:ext cx="748956" cy="3535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0" name="Google Shape;360;p44"/>
          <p:cNvGrpSpPr/>
          <p:nvPr/>
        </p:nvGrpSpPr>
        <p:grpSpPr>
          <a:xfrm>
            <a:off x="15681367" y="9629586"/>
            <a:ext cx="1428977" cy="570244"/>
            <a:chOff x="16036448" y="231615"/>
            <a:chExt cx="1908000" cy="818026"/>
          </a:xfrm>
        </p:grpSpPr>
        <p:pic>
          <p:nvPicPr>
            <p:cNvPr id="361" name="Google Shape;361;p44"/>
            <p:cNvPicPr preferRelativeResize="0"/>
            <p:nvPr/>
          </p:nvPicPr>
          <p:blipFill rotWithShape="1">
            <a:blip r:embed="rId4">
              <a:alphaModFix/>
            </a:blip>
            <a:srcRect b="26056"/>
            <a:stretch/>
          </p:blipFill>
          <p:spPr>
            <a:xfrm>
              <a:off x="16036448" y="231615"/>
              <a:ext cx="1908000" cy="66549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2" name="Google Shape;362;p44"/>
            <p:cNvPicPr preferRelativeResize="0"/>
            <p:nvPr/>
          </p:nvPicPr>
          <p:blipFill rotWithShape="1">
            <a:blip r:embed="rId5">
              <a:alphaModFix/>
            </a:blip>
            <a:srcRect t="75879"/>
            <a:stretch/>
          </p:blipFill>
          <p:spPr>
            <a:xfrm>
              <a:off x="16379097" y="897531"/>
              <a:ext cx="1404000" cy="15211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63" name="Google Shape;363;p44"/>
          <p:cNvSpPr txBox="1"/>
          <p:nvPr/>
        </p:nvSpPr>
        <p:spPr>
          <a:xfrm>
            <a:off x="949313" y="318754"/>
            <a:ext cx="16120056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400" b="1" i="0" u="none" strike="noStrike" cap="none">
                <a:solidFill>
                  <a:srgbClr val="1879EC"/>
                </a:solidFill>
                <a:latin typeface="Arial Black"/>
                <a:ea typeface="Arial Black"/>
                <a:cs typeface="Arial Black"/>
                <a:sym typeface="Arial Black"/>
              </a:rPr>
              <a:t>APLICAÇÃO PELO MUNICÍPIO EM AÇÕES E SERVIÇOS PÚBLICOS DE SAÚDE</a:t>
            </a:r>
            <a:endParaRPr sz="4400" b="1" i="0" u="none" strike="noStrike" cap="none">
              <a:solidFill>
                <a:srgbClr val="1879EC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grpSp>
        <p:nvGrpSpPr>
          <p:cNvPr id="365" name="Google Shape;365;p44"/>
          <p:cNvGrpSpPr/>
          <p:nvPr/>
        </p:nvGrpSpPr>
        <p:grpSpPr>
          <a:xfrm>
            <a:off x="2286000" y="3343119"/>
            <a:ext cx="13997109" cy="4114800"/>
            <a:chOff x="2743200" y="2901159"/>
            <a:chExt cx="13997109" cy="4114800"/>
          </a:xfrm>
        </p:grpSpPr>
        <p:grpSp>
          <p:nvGrpSpPr>
            <p:cNvPr id="366" name="Google Shape;366;p44"/>
            <p:cNvGrpSpPr/>
            <p:nvPr/>
          </p:nvGrpSpPr>
          <p:grpSpPr>
            <a:xfrm>
              <a:off x="10965292" y="3246474"/>
              <a:ext cx="5493909" cy="1479016"/>
              <a:chOff x="14522941" y="-2157750"/>
              <a:chExt cx="3942289" cy="1479205"/>
            </a:xfrm>
          </p:grpSpPr>
          <p:sp>
            <p:nvSpPr>
              <p:cNvPr id="367" name="Google Shape;367;p44"/>
              <p:cNvSpPr/>
              <p:nvPr/>
            </p:nvSpPr>
            <p:spPr>
              <a:xfrm>
                <a:off x="14522941" y="-2143314"/>
                <a:ext cx="1065136" cy="1464769"/>
              </a:xfrm>
              <a:prstGeom prst="ellipse">
                <a:avLst/>
              </a:prstGeom>
              <a:solidFill>
                <a:srgbClr val="FF6207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Calibri"/>
                  <a:buNone/>
                </a:pPr>
                <a:endParaRPr sz="2000" b="0" i="0" u="none" strike="noStrike" cap="none">
                  <a:solidFill>
                    <a:srgbClr val="00686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8" name="Google Shape;368;p44"/>
              <p:cNvSpPr txBox="1"/>
              <p:nvPr/>
            </p:nvSpPr>
            <p:spPr>
              <a:xfrm>
                <a:off x="14544289" y="-1711109"/>
                <a:ext cx="1065102" cy="60947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800"/>
                  <a:buFont typeface="Trebuchet MS"/>
                  <a:buNone/>
                </a:pPr>
                <a:r>
                  <a:rPr lang="pt-BR" sz="2800" b="1" i="0" u="none" strike="noStrike" cap="none" dirty="0">
                    <a:solidFill>
                      <a:schemeClr val="lt1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70,05%</a:t>
                </a:r>
                <a:endParaRPr sz="2800" b="1" i="0" u="none" strike="noStrike" cap="none" dirty="0">
                  <a:solidFill>
                    <a:schemeClr val="lt1"/>
                  </a:solidFill>
                  <a:latin typeface="Trebuchet MS"/>
                  <a:ea typeface="Trebuchet MS"/>
                  <a:cs typeface="Trebuchet MS"/>
                  <a:sym typeface="Trebuchet MS"/>
                </a:endParaRPr>
              </a:p>
            </p:txBody>
          </p:sp>
          <p:sp>
            <p:nvSpPr>
              <p:cNvPr id="369" name="Google Shape;369;p44"/>
              <p:cNvSpPr/>
              <p:nvPr/>
            </p:nvSpPr>
            <p:spPr>
              <a:xfrm>
                <a:off x="15421933" y="-2157750"/>
                <a:ext cx="3043297" cy="13851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Trebuchet MS"/>
                  <a:buNone/>
                </a:pPr>
                <a:r>
                  <a:rPr lang="pt-BR" sz="2800" b="0" i="0" u="none" strike="noStrike" cap="none" dirty="0">
                    <a:solidFill>
                      <a:srgbClr val="595959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Execução do orçamento da </a:t>
                </a:r>
                <a:r>
                  <a:rPr lang="pt-BR" sz="2800" b="1" i="0" u="none" strike="noStrike" cap="none" dirty="0">
                    <a:solidFill>
                      <a:srgbClr val="595959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saúde </a:t>
                </a:r>
                <a:r>
                  <a:rPr lang="pt-BR" sz="2800" i="0" u="none" strike="noStrike" cap="none" dirty="0">
                    <a:solidFill>
                      <a:srgbClr val="595959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até 2º quadrimestre</a:t>
                </a:r>
                <a:endParaRPr sz="2800" i="0" u="none" strike="noStrike" cap="none" dirty="0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endParaRPr>
              </a:p>
            </p:txBody>
          </p:sp>
        </p:grpSp>
        <p:grpSp>
          <p:nvGrpSpPr>
            <p:cNvPr id="370" name="Google Shape;370;p44"/>
            <p:cNvGrpSpPr/>
            <p:nvPr/>
          </p:nvGrpSpPr>
          <p:grpSpPr>
            <a:xfrm>
              <a:off x="2743200" y="2901159"/>
              <a:ext cx="13997109" cy="4114800"/>
              <a:chOff x="2461591" y="2849395"/>
              <a:chExt cx="13997109" cy="4114800"/>
            </a:xfrm>
          </p:grpSpPr>
          <p:sp>
            <p:nvSpPr>
              <p:cNvPr id="371" name="Google Shape;371;p44"/>
              <p:cNvSpPr/>
              <p:nvPr/>
            </p:nvSpPr>
            <p:spPr>
              <a:xfrm>
                <a:off x="2461592" y="2849395"/>
                <a:ext cx="6507220" cy="4114800"/>
              </a:xfrm>
              <a:prstGeom prst="rect">
                <a:avLst/>
              </a:prstGeom>
              <a:solidFill>
                <a:srgbClr val="DAEEF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DFDFD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372" name="Google Shape;372;p44"/>
              <p:cNvGrpSpPr/>
              <p:nvPr/>
            </p:nvGrpSpPr>
            <p:grpSpPr>
              <a:xfrm>
                <a:off x="2461591" y="2984805"/>
                <a:ext cx="13997109" cy="3853447"/>
                <a:chOff x="2525001" y="3018178"/>
                <a:chExt cx="13997109" cy="3853447"/>
              </a:xfrm>
            </p:grpSpPr>
            <p:grpSp>
              <p:nvGrpSpPr>
                <p:cNvPr id="373" name="Google Shape;373;p44"/>
                <p:cNvGrpSpPr/>
                <p:nvPr/>
              </p:nvGrpSpPr>
              <p:grpSpPr>
                <a:xfrm>
                  <a:off x="2525001" y="3876102"/>
                  <a:ext cx="6404090" cy="2609282"/>
                  <a:chOff x="846240" y="3261850"/>
                  <a:chExt cx="8526578" cy="2609282"/>
                </a:xfrm>
              </p:grpSpPr>
              <p:sp>
                <p:nvSpPr>
                  <p:cNvPr id="374" name="Google Shape;374;p44"/>
                  <p:cNvSpPr txBox="1"/>
                  <p:nvPr/>
                </p:nvSpPr>
                <p:spPr>
                  <a:xfrm>
                    <a:off x="1240434" y="4117089"/>
                    <a:ext cx="7877365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rPr lang="pt-BR" sz="1800" b="1" i="0" u="none" strike="noStrike" cap="none">
                        <a:solidFill>
                          <a:srgbClr val="595959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rPr>
                      <a:t>DESPESA EM SAÚDE EMPENHADA EM 2023</a:t>
                    </a:r>
                    <a:endParaRPr sz="1800" b="1" i="0" u="none" strike="noStrike" cap="none">
                      <a:solidFill>
                        <a:srgbClr val="595959"/>
                      </a:solidFill>
                      <a:latin typeface="Arial Rounded"/>
                      <a:ea typeface="Arial Rounded"/>
                      <a:cs typeface="Arial Rounded"/>
                      <a:sym typeface="Arial Rounded"/>
                    </a:endParaRPr>
                  </a:p>
                </p:txBody>
              </p:sp>
              <p:sp>
                <p:nvSpPr>
                  <p:cNvPr id="375" name="Google Shape;375;p44"/>
                  <p:cNvSpPr txBox="1"/>
                  <p:nvPr/>
                </p:nvSpPr>
                <p:spPr>
                  <a:xfrm>
                    <a:off x="916818" y="3261850"/>
                    <a:ext cx="8403894" cy="830997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ct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4800"/>
                      <a:buFont typeface="Arial"/>
                      <a:buNone/>
                    </a:pPr>
                    <a:r>
                      <a:rPr lang="pt-BR" sz="4800" b="1" i="0" u="none" strike="noStrike" cap="none" dirty="0">
                        <a:solidFill>
                          <a:srgbClr val="002060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rPr>
                      <a:t>R$ 4.006.458.806</a:t>
                    </a:r>
                    <a:endParaRPr sz="4800" b="1" i="0" u="none" strike="noStrike" cap="none" dirty="0">
                      <a:solidFill>
                        <a:srgbClr val="002060"/>
                      </a:solidFill>
                      <a:latin typeface="Arial Rounded"/>
                      <a:ea typeface="Arial Rounded"/>
                      <a:cs typeface="Arial Rounded"/>
                      <a:sym typeface="Arial Rounded"/>
                    </a:endParaRPr>
                  </a:p>
                </p:txBody>
              </p:sp>
              <p:sp>
                <p:nvSpPr>
                  <p:cNvPr id="376" name="Google Shape;376;p44"/>
                  <p:cNvSpPr txBox="1"/>
                  <p:nvPr/>
                </p:nvSpPr>
                <p:spPr>
                  <a:xfrm>
                    <a:off x="1240437" y="5490016"/>
                    <a:ext cx="7877363" cy="381116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r>
                      <a:rPr lang="pt-BR" sz="1800" b="1" i="0" u="none" strike="noStrike" cap="none">
                        <a:solidFill>
                          <a:srgbClr val="595959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rPr>
                      <a:t>DESPESA EM SAÚDE LIQUIDADA EM 2023</a:t>
                    </a:r>
                    <a:endParaRPr sz="1800" b="1" i="0" u="none" strike="noStrike" cap="none">
                      <a:solidFill>
                        <a:srgbClr val="595959"/>
                      </a:solidFill>
                      <a:latin typeface="Arial Rounded"/>
                      <a:ea typeface="Arial Rounded"/>
                      <a:cs typeface="Arial Rounded"/>
                      <a:sym typeface="Arial Rounded"/>
                    </a:endParaRPr>
                  </a:p>
                </p:txBody>
              </p:sp>
              <p:sp>
                <p:nvSpPr>
                  <p:cNvPr id="377" name="Google Shape;377;p44"/>
                  <p:cNvSpPr txBox="1"/>
                  <p:nvPr/>
                </p:nvSpPr>
                <p:spPr>
                  <a:xfrm>
                    <a:off x="846240" y="4648402"/>
                    <a:ext cx="8526578" cy="830997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ct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4800"/>
                      <a:buFont typeface="Arial"/>
                      <a:buNone/>
                    </a:pPr>
                    <a:r>
                      <a:rPr lang="pt-BR" sz="4800" b="1" i="0" u="none" strike="noStrike" cap="none" dirty="0">
                        <a:solidFill>
                          <a:srgbClr val="002060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rPr>
                      <a:t>R$ 3.372.920.207</a:t>
                    </a:r>
                    <a:endParaRPr sz="4800" b="1" i="0" u="none" strike="noStrike" cap="none" dirty="0">
                      <a:solidFill>
                        <a:srgbClr val="002060"/>
                      </a:solidFill>
                      <a:latin typeface="Arial Rounded"/>
                      <a:ea typeface="Arial Rounded"/>
                      <a:cs typeface="Arial Rounded"/>
                      <a:sym typeface="Arial Rounded"/>
                    </a:endParaRPr>
                  </a:p>
                </p:txBody>
              </p:sp>
            </p:grpSp>
            <p:sp>
              <p:nvSpPr>
                <p:cNvPr id="378" name="Google Shape;378;p44"/>
                <p:cNvSpPr txBox="1"/>
                <p:nvPr/>
              </p:nvSpPr>
              <p:spPr>
                <a:xfrm>
                  <a:off x="2775740" y="3018178"/>
                  <a:ext cx="5916483" cy="523220"/>
                </a:xfrm>
                <a:prstGeom prst="rect">
                  <a:avLst/>
                </a:prstGeom>
                <a:solidFill>
                  <a:srgbClr val="1879EC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800"/>
                    <a:buFont typeface="Arial"/>
                    <a:buNone/>
                  </a:pPr>
                  <a:r>
                    <a:rPr lang="pt-BR" sz="2800" b="1" i="0" u="none" strike="noStrike" cap="none" dirty="0">
                      <a:solidFill>
                        <a:schemeClr val="lt1"/>
                      </a:solidFill>
                      <a:latin typeface="Arial Rounded"/>
                      <a:ea typeface="Arial Rounded"/>
                      <a:cs typeface="Arial Rounded"/>
                      <a:sym typeface="Arial Rounded"/>
                    </a:rPr>
                    <a:t>FUNÇÃO SAÚDE</a:t>
                  </a:r>
                  <a:endParaRPr sz="2800" b="1" i="0" u="none" strike="noStrike" cap="none" dirty="0">
                    <a:solidFill>
                      <a:schemeClr val="lt1"/>
                    </a:solidFill>
                    <a:latin typeface="Arial Rounded"/>
                    <a:ea typeface="Arial Rounded"/>
                    <a:cs typeface="Arial Rounded"/>
                    <a:sym typeface="Arial Rounded"/>
                  </a:endParaRPr>
                </a:p>
              </p:txBody>
            </p:sp>
            <p:sp>
              <p:nvSpPr>
                <p:cNvPr id="379" name="Google Shape;379;p44"/>
                <p:cNvSpPr/>
                <p:nvPr/>
              </p:nvSpPr>
              <p:spPr>
                <a:xfrm>
                  <a:off x="2628132" y="3582694"/>
                  <a:ext cx="6415712" cy="323422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80" name="Google Shape;380;p44"/>
                <p:cNvSpPr/>
                <p:nvPr/>
              </p:nvSpPr>
              <p:spPr>
                <a:xfrm>
                  <a:off x="10106398" y="3625124"/>
                  <a:ext cx="6415712" cy="324650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</p:grpSp>
      <p:sp>
        <p:nvSpPr>
          <p:cNvPr id="2" name="Google Shape;367;p44">
            <a:extLst>
              <a:ext uri="{FF2B5EF4-FFF2-40B4-BE49-F238E27FC236}">
                <a16:creationId xmlns:a16="http://schemas.microsoft.com/office/drawing/2014/main" id="{3B8BD410-4B6D-06A6-AD3D-135653ECD84E}"/>
              </a:ext>
            </a:extLst>
          </p:cNvPr>
          <p:cNvSpPr/>
          <p:nvPr/>
        </p:nvSpPr>
        <p:spPr>
          <a:xfrm>
            <a:off x="10508092" y="5721543"/>
            <a:ext cx="1484356" cy="1464582"/>
          </a:xfrm>
          <a:prstGeom prst="ellipse">
            <a:avLst/>
          </a:prstGeom>
          <a:solidFill>
            <a:srgbClr val="FF620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endParaRPr sz="2000" b="0" i="0" u="none" strike="noStrike" cap="none">
              <a:solidFill>
                <a:srgbClr val="00686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368;p44">
            <a:extLst>
              <a:ext uri="{FF2B5EF4-FFF2-40B4-BE49-F238E27FC236}">
                <a16:creationId xmlns:a16="http://schemas.microsoft.com/office/drawing/2014/main" id="{59EFF85D-C584-EB4E-D023-4E9C5D0DB539}"/>
              </a:ext>
            </a:extLst>
          </p:cNvPr>
          <p:cNvSpPr txBox="1"/>
          <p:nvPr/>
        </p:nvSpPr>
        <p:spPr>
          <a:xfrm>
            <a:off x="10537844" y="6153693"/>
            <a:ext cx="1484309" cy="609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rebuchet MS"/>
              <a:buNone/>
            </a:pPr>
            <a:r>
              <a:rPr lang="pt-BR" sz="2800" b="1" i="0" u="none" strike="noStrike" cap="none" dirty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34,92%</a:t>
            </a:r>
            <a:endParaRPr sz="2800" b="1" i="0" u="none" strike="noStrike" cap="none" dirty="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" name="Google Shape;369;p44">
            <a:extLst>
              <a:ext uri="{FF2B5EF4-FFF2-40B4-BE49-F238E27FC236}">
                <a16:creationId xmlns:a16="http://schemas.microsoft.com/office/drawing/2014/main" id="{D7B652C7-FDB2-39CB-D098-A1C486685FFD}"/>
              </a:ext>
            </a:extLst>
          </p:cNvPr>
          <p:cNvSpPr/>
          <p:nvPr/>
        </p:nvSpPr>
        <p:spPr>
          <a:xfrm>
            <a:off x="11737153" y="5745015"/>
            <a:ext cx="4161716" cy="1692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rebuchet MS"/>
              <a:buNone/>
            </a:pPr>
            <a:r>
              <a:rPr lang="pt-BR" sz="2800" b="0" i="0" u="none" strike="noStrike" cap="none" dirty="0">
                <a:solidFill>
                  <a:srgbClr val="595959"/>
                </a:solidFill>
                <a:latin typeface="Trebuchet MS"/>
                <a:ea typeface="Trebuchet MS"/>
                <a:cs typeface="Trebuchet MS"/>
                <a:sym typeface="Trebuchet MS"/>
              </a:rPr>
              <a:t>Representatividade da despesa da </a:t>
            </a:r>
            <a:r>
              <a:rPr lang="pt-BR" sz="2800" b="1" i="0" u="none" strike="noStrike" cap="none" dirty="0">
                <a:solidFill>
                  <a:srgbClr val="595959"/>
                </a:solidFill>
                <a:latin typeface="Trebuchet MS"/>
                <a:ea typeface="Trebuchet MS"/>
                <a:cs typeface="Trebuchet MS"/>
                <a:sym typeface="Trebuchet MS"/>
              </a:rPr>
              <a:t>saúde</a:t>
            </a:r>
            <a:br>
              <a:rPr lang="pt-BR" sz="2800" b="1" i="0" u="none" strike="noStrike" cap="none" dirty="0">
                <a:solidFill>
                  <a:srgbClr val="595959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pt-BR" sz="2800" b="0" i="0" u="none" strike="noStrike" cap="none" dirty="0">
                <a:solidFill>
                  <a:srgbClr val="595959"/>
                </a:solidFill>
                <a:latin typeface="Trebuchet MS"/>
                <a:ea typeface="Trebuchet MS"/>
                <a:cs typeface="Trebuchet MS"/>
                <a:sym typeface="Trebuchet MS"/>
              </a:rPr>
              <a:t>frente ao total da PBH </a:t>
            </a:r>
            <a:r>
              <a:rPr lang="pt-BR" sz="1800" b="0" i="0" u="none" strike="noStrike" cap="none" dirty="0">
                <a:solidFill>
                  <a:srgbClr val="595959"/>
                </a:solidFill>
                <a:latin typeface="Trebuchet MS"/>
                <a:ea typeface="Trebuchet MS"/>
                <a:cs typeface="Trebuchet MS"/>
                <a:sym typeface="Trebuchet MS"/>
              </a:rPr>
              <a:t>(empenhado)</a:t>
            </a:r>
            <a:endParaRPr sz="2800" b="0" i="0" u="none" strike="noStrike" cap="none" dirty="0">
              <a:solidFill>
                <a:srgbClr val="595959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5"/>
          <p:cNvSpPr/>
          <p:nvPr/>
        </p:nvSpPr>
        <p:spPr>
          <a:xfrm>
            <a:off x="4573" y="0"/>
            <a:ext cx="18283428" cy="10287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5" name="Google Shape;395;p45" descr="Diagrama, Desenho técnico&#10;&#10;Descrição gerada automaticamente"/>
          <p:cNvPicPr preferRelativeResize="0"/>
          <p:nvPr/>
        </p:nvPicPr>
        <p:blipFill rotWithShape="1">
          <a:blip r:embed="rId3">
            <a:alphaModFix/>
          </a:blip>
          <a:srcRect r="5884"/>
          <a:stretch/>
        </p:blipFill>
        <p:spPr>
          <a:xfrm>
            <a:off x="3783534" y="10"/>
            <a:ext cx="14504463" cy="10286990"/>
          </a:xfrm>
          <a:prstGeom prst="rect">
            <a:avLst/>
          </a:prstGeom>
          <a:noFill/>
          <a:ln>
            <a:noFill/>
          </a:ln>
        </p:spPr>
      </p:pic>
      <p:sp>
        <p:nvSpPr>
          <p:cNvPr id="396" name="Google Shape;396;p45"/>
          <p:cNvSpPr/>
          <p:nvPr/>
        </p:nvSpPr>
        <p:spPr>
          <a:xfrm>
            <a:off x="-1" y="0"/>
            <a:ext cx="11085394" cy="10287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p45"/>
          <p:cNvSpPr txBox="1"/>
          <p:nvPr/>
        </p:nvSpPr>
        <p:spPr>
          <a:xfrm>
            <a:off x="1257300" y="3651301"/>
            <a:ext cx="5733283" cy="56141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6600" b="1" i="0" u="none" strike="noStrike" cap="none">
                <a:solidFill>
                  <a:srgbClr val="1879EC"/>
                </a:solidFill>
                <a:latin typeface="Arial"/>
                <a:ea typeface="Arial"/>
                <a:cs typeface="Arial"/>
                <a:sym typeface="Arial"/>
              </a:rPr>
              <a:t>BALANÇO </a:t>
            </a:r>
            <a:endParaRPr sz="6600" b="1" i="0" u="none" strike="noStrike" cap="none">
              <a:solidFill>
                <a:srgbClr val="1879E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pt-BR" sz="6600" b="1" i="0" u="none" strike="noStrike" cap="none">
                <a:solidFill>
                  <a:srgbClr val="1879EC"/>
                </a:solidFill>
                <a:latin typeface="Arial"/>
                <a:ea typeface="Arial"/>
                <a:cs typeface="Arial"/>
                <a:sym typeface="Arial"/>
              </a:rPr>
              <a:t>DE OBRAS</a:t>
            </a:r>
            <a:endParaRPr sz="6600" b="1" i="0" u="none" strike="noStrike" cap="none">
              <a:solidFill>
                <a:srgbClr val="1879EC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3" name="Google Shape;403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03229" y="9822116"/>
            <a:ext cx="748956" cy="35352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4" name="Google Shape;404;p19"/>
          <p:cNvGrpSpPr/>
          <p:nvPr/>
        </p:nvGrpSpPr>
        <p:grpSpPr>
          <a:xfrm>
            <a:off x="3124198" y="2781299"/>
            <a:ext cx="13335004" cy="5486401"/>
            <a:chOff x="3693631" y="3235191"/>
            <a:chExt cx="12053294" cy="4576854"/>
          </a:xfrm>
        </p:grpSpPr>
        <p:sp>
          <p:nvSpPr>
            <p:cNvPr id="405" name="Google Shape;405;p19"/>
            <p:cNvSpPr txBox="1"/>
            <p:nvPr/>
          </p:nvSpPr>
          <p:spPr>
            <a:xfrm>
              <a:off x="3695969" y="4140538"/>
              <a:ext cx="4325778" cy="1001336"/>
            </a:xfrm>
            <a:prstGeom prst="rect">
              <a:avLst/>
            </a:prstGeom>
            <a:noFill/>
            <a:ln w="9525" cap="flat" cmpd="sng">
              <a:solidFill>
                <a:schemeClr val="accent1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861"/>
                </a:buClr>
                <a:buSzPts val="4000"/>
                <a:buFont typeface="Trebuchet MS"/>
                <a:buNone/>
              </a:pPr>
              <a:r>
                <a:rPr lang="pt-BR" sz="4000" b="1" i="0" u="none" strike="noStrike" cap="none">
                  <a:solidFill>
                    <a:srgbClr val="1879EC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48</a:t>
              </a:r>
              <a:endParaRPr sz="4000" b="1" i="0" u="none" strike="noStrike" cap="none">
                <a:solidFill>
                  <a:srgbClr val="1879EC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Trebuchet MS"/>
                <a:buNone/>
              </a:pPr>
              <a:r>
                <a:rPr lang="pt-BR" sz="2200" b="1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Obras concluídas 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" name="Google Shape;406;p19"/>
            <p:cNvSpPr txBox="1"/>
            <p:nvPr/>
          </p:nvSpPr>
          <p:spPr>
            <a:xfrm>
              <a:off x="3693631" y="5500685"/>
              <a:ext cx="4325778" cy="1232379"/>
            </a:xfrm>
            <a:prstGeom prst="rect">
              <a:avLst/>
            </a:prstGeom>
            <a:noFill/>
            <a:ln w="9525" cap="flat" cmpd="sng">
              <a:solidFill>
                <a:schemeClr val="accent1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861"/>
                </a:buClr>
                <a:buSzPts val="3600"/>
                <a:buFont typeface="Trebuchet MS"/>
                <a:buNone/>
              </a:pPr>
              <a:r>
                <a:rPr lang="pt-BR" sz="3600" b="1" i="0" u="none" strike="noStrike" cap="none">
                  <a:solidFill>
                    <a:srgbClr val="1879EC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02</a:t>
              </a:r>
              <a:endParaRPr sz="3600" b="1" i="0" u="none" strike="noStrike" cap="none">
                <a:solidFill>
                  <a:srgbClr val="1879EC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Trebuchet MS"/>
                <a:buNone/>
              </a:pPr>
              <a:r>
                <a:rPr lang="pt-BR" sz="2200" b="1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Obras com execução em andamento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7" name="Google Shape;407;p19"/>
            <p:cNvSpPr txBox="1"/>
            <p:nvPr/>
          </p:nvSpPr>
          <p:spPr>
            <a:xfrm>
              <a:off x="8894610" y="4000542"/>
              <a:ext cx="6783439" cy="28499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spAutoFit/>
            </a:bodyPr>
            <a:lstStyle/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lang="pt-BR" sz="2400" b="1" i="0" u="none" strike="noStrike" cap="none">
                  <a:solidFill>
                    <a:srgbClr val="595959"/>
                  </a:solidFill>
                  <a:latin typeface="Verdana"/>
                  <a:ea typeface="Verdana"/>
                  <a:cs typeface="Verdana"/>
                  <a:sym typeface="Verdana"/>
                </a:rPr>
                <a:t>SOBRE A PPP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1" i="0" u="none" strike="noStrike" cap="none">
                <a:solidFill>
                  <a:srgbClr val="595959"/>
                </a:solidFill>
                <a:latin typeface="Verdana"/>
                <a:ea typeface="Verdana"/>
                <a:cs typeface="Verdana"/>
                <a:sym typeface="Verdana"/>
              </a:endParaRPr>
            </a:p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lang="pt-BR" sz="2400" b="0" i="0" u="none" strike="noStrike" cap="none">
                  <a:solidFill>
                    <a:srgbClr val="595959"/>
                  </a:solidFill>
                  <a:latin typeface="Verdana"/>
                  <a:ea typeface="Verdana"/>
                  <a:cs typeface="Verdana"/>
                  <a:sym typeface="Verdana"/>
                </a:rPr>
                <a:t>Pacote de obras da PBH que prevê a reconstrução de 50 Centros de Saúde. </a:t>
              </a:r>
              <a:endParaRPr sz="2400" b="0" i="0" u="none" strike="noStrike" cap="none">
                <a:solidFill>
                  <a:srgbClr val="595959"/>
                </a:solidFill>
                <a:latin typeface="Verdana"/>
                <a:ea typeface="Verdana"/>
                <a:cs typeface="Verdana"/>
                <a:sym typeface="Verdana"/>
              </a:endParaRPr>
            </a:p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rgbClr val="595959"/>
                </a:solidFill>
                <a:latin typeface="Verdana"/>
                <a:ea typeface="Verdana"/>
                <a:cs typeface="Verdana"/>
                <a:sym typeface="Verdana"/>
              </a:endParaRPr>
            </a:p>
            <a:p>
              <a:pPr marL="0" marR="0" lvl="0" indent="0" algn="just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lang="pt-BR" sz="2400" b="0" i="0" u="none" strike="noStrike" cap="none">
                  <a:solidFill>
                    <a:srgbClr val="595959"/>
                  </a:solidFill>
                  <a:latin typeface="Verdana"/>
                  <a:ea typeface="Verdana"/>
                  <a:cs typeface="Verdana"/>
                  <a:sym typeface="Verdana"/>
                </a:rPr>
                <a:t>Todos os Centros de Saúde contemplados terão espaço físico padronizado e áreas com 100% de acessibilidade para pessoas com mobilidade reduzida.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" name="Google Shape;408;p19"/>
            <p:cNvSpPr/>
            <p:nvPr/>
          </p:nvSpPr>
          <p:spPr>
            <a:xfrm>
              <a:off x="8817995" y="3235191"/>
              <a:ext cx="6928930" cy="4576854"/>
            </a:xfrm>
            <a:prstGeom prst="rect">
              <a:avLst/>
            </a:prstGeom>
            <a:noFill/>
            <a:ln w="9525" cap="flat" cmpd="sng">
              <a:solidFill>
                <a:schemeClr val="accent1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409" name="Google Shape;409;p19"/>
            <p:cNvCxnSpPr/>
            <p:nvPr/>
          </p:nvCxnSpPr>
          <p:spPr>
            <a:xfrm rot="10800000" flipH="1">
              <a:off x="8019409" y="3235193"/>
              <a:ext cx="798586" cy="905345"/>
            </a:xfrm>
            <a:prstGeom prst="straightConnector1">
              <a:avLst/>
            </a:prstGeom>
            <a:noFill/>
            <a:ln w="9525" cap="flat" cmpd="sng">
              <a:solidFill>
                <a:schemeClr val="accent1"/>
              </a:solidFill>
              <a:prstDash val="dot"/>
              <a:round/>
              <a:headEnd type="none" w="sm" len="sm"/>
              <a:tailEnd type="none" w="sm" len="sm"/>
            </a:ln>
          </p:spPr>
        </p:cxnSp>
      </p:grpSp>
      <p:sp>
        <p:nvSpPr>
          <p:cNvPr id="410" name="Google Shape;410;p19"/>
          <p:cNvSpPr txBox="1"/>
          <p:nvPr/>
        </p:nvSpPr>
        <p:spPr>
          <a:xfrm>
            <a:off x="1662977" y="318754"/>
            <a:ext cx="1304362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pt-BR" sz="4000" b="1" i="0" u="none" strike="noStrike" cap="none">
                <a:solidFill>
                  <a:srgbClr val="1879EC"/>
                </a:solidFill>
                <a:latin typeface="Arial Rounded"/>
                <a:ea typeface="Arial Rounded"/>
                <a:cs typeface="Arial Rounded"/>
                <a:sym typeface="Arial Rounded"/>
              </a:rPr>
              <a:t>BALANÇO DE OBRAS: PPP</a:t>
            </a:r>
            <a:endParaRPr sz="4000" b="1" i="0" u="none" strike="noStrike" cap="none">
              <a:solidFill>
                <a:srgbClr val="1879EC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3200" b="1" i="0" u="none" strike="noStrike" cap="none">
                <a:solidFill>
                  <a:srgbClr val="1879EC"/>
                </a:solidFill>
                <a:latin typeface="Arial Rounded"/>
                <a:ea typeface="Arial Rounded"/>
                <a:cs typeface="Arial Rounded"/>
                <a:sym typeface="Arial Rounded"/>
              </a:rPr>
              <a:t>Resultados</a:t>
            </a:r>
            <a:endParaRPr sz="3600" b="1" i="0" u="none" strike="noStrike" cap="none">
              <a:solidFill>
                <a:srgbClr val="1879EC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grpSp>
        <p:nvGrpSpPr>
          <p:cNvPr id="411" name="Google Shape;411;p19"/>
          <p:cNvGrpSpPr/>
          <p:nvPr/>
        </p:nvGrpSpPr>
        <p:grpSpPr>
          <a:xfrm>
            <a:off x="16015855" y="231614"/>
            <a:ext cx="1928593" cy="830997"/>
            <a:chOff x="16036448" y="231615"/>
            <a:chExt cx="1908000" cy="818026"/>
          </a:xfrm>
        </p:grpSpPr>
        <p:pic>
          <p:nvPicPr>
            <p:cNvPr id="412" name="Google Shape;412;p19"/>
            <p:cNvPicPr preferRelativeResize="0"/>
            <p:nvPr/>
          </p:nvPicPr>
          <p:blipFill rotWithShape="1">
            <a:blip r:embed="rId4">
              <a:alphaModFix/>
            </a:blip>
            <a:srcRect b="26056"/>
            <a:stretch/>
          </p:blipFill>
          <p:spPr>
            <a:xfrm>
              <a:off x="16036448" y="231615"/>
              <a:ext cx="1908000" cy="66549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13" name="Google Shape;413;p19"/>
            <p:cNvPicPr preferRelativeResize="0"/>
            <p:nvPr/>
          </p:nvPicPr>
          <p:blipFill rotWithShape="1">
            <a:blip r:embed="rId5">
              <a:alphaModFix/>
            </a:blip>
            <a:srcRect t="75879"/>
            <a:stretch/>
          </p:blipFill>
          <p:spPr>
            <a:xfrm>
              <a:off x="16379097" y="897531"/>
              <a:ext cx="1404000" cy="15211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14" name="Google Shape;414;p19"/>
          <p:cNvGrpSpPr/>
          <p:nvPr/>
        </p:nvGrpSpPr>
        <p:grpSpPr>
          <a:xfrm>
            <a:off x="-2133600" y="-659011"/>
            <a:ext cx="3086100" cy="11399866"/>
            <a:chOff x="0" y="-38100"/>
            <a:chExt cx="812800" cy="3002434"/>
          </a:xfrm>
        </p:grpSpPr>
        <p:sp>
          <p:nvSpPr>
            <p:cNvPr id="415" name="Google Shape;415;p19"/>
            <p:cNvSpPr/>
            <p:nvPr/>
          </p:nvSpPr>
          <p:spPr>
            <a:xfrm>
              <a:off x="0" y="0"/>
              <a:ext cx="812800" cy="2964334"/>
            </a:xfrm>
            <a:custGeom>
              <a:avLst/>
              <a:gdLst/>
              <a:ahLst/>
              <a:cxnLst/>
              <a:rect l="l" t="t" r="r" b="b"/>
              <a:pathLst>
                <a:path w="812800" h="2964334" extrusionOk="0">
                  <a:moveTo>
                    <a:pt x="0" y="0"/>
                  </a:moveTo>
                  <a:lnTo>
                    <a:pt x="812800" y="0"/>
                  </a:lnTo>
                  <a:lnTo>
                    <a:pt x="812800" y="2964334"/>
                  </a:lnTo>
                  <a:lnTo>
                    <a:pt x="0" y="2964334"/>
                  </a:lnTo>
                  <a:close/>
                </a:path>
              </a:pathLst>
            </a:custGeom>
            <a:solidFill>
              <a:srgbClr val="81E0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6" name="Google Shape;416;p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solidFill>
              <a:srgbClr val="81E0FF"/>
            </a:solidFill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20"/>
          <p:cNvSpPr txBox="1"/>
          <p:nvPr/>
        </p:nvSpPr>
        <p:spPr>
          <a:xfrm>
            <a:off x="1662977" y="318754"/>
            <a:ext cx="1304362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pt-BR" sz="4000" b="1" i="0" u="none" strike="noStrike" cap="none">
                <a:solidFill>
                  <a:srgbClr val="1879EC"/>
                </a:solidFill>
                <a:latin typeface="Arial Rounded"/>
                <a:ea typeface="Arial Rounded"/>
                <a:cs typeface="Arial Rounded"/>
                <a:sym typeface="Arial Rounded"/>
              </a:rPr>
              <a:t>BALANÇO DE OBRAS: PPP</a:t>
            </a:r>
            <a:endParaRPr sz="4000" b="1" i="0" u="none" strike="noStrike" cap="none">
              <a:solidFill>
                <a:srgbClr val="1879EC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3200" b="1" i="0" u="none" strike="noStrike" cap="none">
                <a:solidFill>
                  <a:srgbClr val="1879EC"/>
                </a:solidFill>
                <a:latin typeface="Arial Rounded"/>
                <a:ea typeface="Arial Rounded"/>
                <a:cs typeface="Arial Rounded"/>
                <a:sym typeface="Arial Rounded"/>
              </a:rPr>
              <a:t>Resultados</a:t>
            </a:r>
            <a:endParaRPr sz="3600" b="1" i="0" u="none" strike="noStrike" cap="none">
              <a:solidFill>
                <a:srgbClr val="1879EC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grpSp>
        <p:nvGrpSpPr>
          <p:cNvPr id="423" name="Google Shape;423;p20"/>
          <p:cNvGrpSpPr/>
          <p:nvPr/>
        </p:nvGrpSpPr>
        <p:grpSpPr>
          <a:xfrm>
            <a:off x="1584412" y="5184654"/>
            <a:ext cx="16290566" cy="4862829"/>
            <a:chOff x="4038600" y="2705100"/>
            <a:chExt cx="11467812" cy="5931851"/>
          </a:xfrm>
        </p:grpSpPr>
        <p:sp>
          <p:nvSpPr>
            <p:cNvPr id="424" name="Google Shape;424;p20"/>
            <p:cNvSpPr txBox="1"/>
            <p:nvPr/>
          </p:nvSpPr>
          <p:spPr>
            <a:xfrm>
              <a:off x="4038600" y="2705100"/>
              <a:ext cx="3787018" cy="59318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959"/>
                </a:buClr>
                <a:buSzPts val="1400"/>
                <a:buFont typeface="Trebuchet MS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1. Centro de Saúde Cabana (dezembro/2019)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95959"/>
                </a:buClr>
                <a:buSzPts val="1400"/>
                <a:buFont typeface="Trebuchet MS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2. Centro de Saúde Boa Vista (dezembro/2020)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95959"/>
                </a:buClr>
                <a:buSzPts val="1400"/>
                <a:buFont typeface="Trebuchet MS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3. Centro de Saúde Itaipu/Jatobá (janeiro/2021)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95959"/>
                </a:buClr>
                <a:buSzPts val="1400"/>
                <a:buFont typeface="Trebuchet MS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4. Centro de Saúde Coqueiros (fevereiro/2021)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95959"/>
                </a:buClr>
                <a:buSzPts val="1400"/>
                <a:buFont typeface="Trebuchet MS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5. Centro de Saúde Serra Verde (março/2021)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95959"/>
                </a:buClr>
                <a:buSzPts val="1400"/>
                <a:buFont typeface="Trebuchet MS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6. Centro de Saúde Lajedo (março/2021)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95959"/>
                </a:buClr>
                <a:buSzPts val="1400"/>
                <a:buFont typeface="Trebuchet MS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7. Centro de Saúde Copacabana (março/2021)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95959"/>
                </a:buClr>
                <a:buSzPts val="1400"/>
                <a:buFont typeface="Trebuchet MS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8. Centro de Saúde Santa Mônica (abril/2021)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95959"/>
                </a:buClr>
                <a:buSzPts val="1400"/>
                <a:buFont typeface="Trebuchet MS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9. Centro de Saúde Marivanda Baleeiro/Paulo VI (abril/2021)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95959"/>
                </a:buClr>
                <a:buSzPts val="1400"/>
                <a:buFont typeface="Trebuchet MS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10. Centro de Saúde Carlos Renato Dias (maio/2021)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95959"/>
                </a:buClr>
                <a:buSzPts val="1400"/>
                <a:buFont typeface="Trebuchet MS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11. Centro de Saúde Aarão Reis (maio/2021)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95959"/>
                </a:buClr>
                <a:buSzPts val="1400"/>
                <a:buFont typeface="Trebuchet MS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12. Centro de Saúde Vila Maria/João Vital maio/2021)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595959"/>
                </a:buClr>
                <a:buSzPts val="1400"/>
                <a:buFont typeface="Trebuchet MS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13. Centro de Saúde Confisco (maio/2021)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14. Centro de Saúde Lisandra Angélica David Justino/Túnel de Ibirité (junho/2021)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5" name="Google Shape;425;p20"/>
            <p:cNvSpPr txBox="1"/>
            <p:nvPr/>
          </p:nvSpPr>
          <p:spPr>
            <a:xfrm>
              <a:off x="7929149" y="2705100"/>
              <a:ext cx="3577050" cy="57065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15. Centro de Saúde Mantiqueira (julho/2021)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16. Centro de Saúde São Paulo (agosto/2021</a:t>
              </a:r>
              <a:endParaRPr sz="1500" b="0" i="0" u="none" strike="noStrike" cap="none">
                <a:solidFill>
                  <a:srgbClr val="595959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17. Centro de Saúde Piratininga (agosto/2021)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18. Centro de Saúde  Santa Maria (agosto/2021)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19. Centro de Saúde Vila Pinho (setembro/2021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20. Centro de Saúde Urucuia (setembro/2021)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21. Centro de Saúde Etelvina Carneiro (outubro/2021)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22. Centro de Saúde Rio Branco (outubro/2021)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23. Centro de Saúde Jardim Alvorada (outubro/2021)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24. Centro de Saúde Carlos Prates (novembro/2021)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25. Centro de Saúde Zilah Spósito (novembro/2021)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26. Centro de Saúde João Pinheiro (dezembro/2021)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27. Centro de Saúde MG 20 (dezembro/2021)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28. Centro de Saúde Havaí (dezembro/2021)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6" name="Google Shape;426;p20"/>
            <p:cNvSpPr txBox="1"/>
            <p:nvPr/>
          </p:nvSpPr>
          <p:spPr>
            <a:xfrm>
              <a:off x="11609731" y="2705100"/>
              <a:ext cx="3896681" cy="56815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29. Centro de Saúde São Jorge (dezembro/2021)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30. Centro de Saúde Jardim Comerciários (fevereiro/2022)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31. Centro de Saúde Ventosa (fevereiro/2022)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32. Centro de Saúde Floramar (março/2022)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33. Centro de Saúde Felicidade II (março/2022)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34. Centro de Saúde São Bernardo (abril/2022)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35. Centro de Saúde Cícero Idelfonso (abril/2022)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36. Centro de Saúde Mariano de Abreu (maio/2022)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37. Centro de Saúde Tupi (junho/2022)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38. Centro de Saúde Pedreira Prado Lopes (julho/2022)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39. Centro de Saúde Serrano (julho/2022)</a:t>
              </a:r>
              <a:endParaRPr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40. Centro de Saúde Jardim Leblon (outubro/2022)</a:t>
              </a:r>
              <a:endParaRPr/>
            </a:p>
            <a:p>
              <a:pPr marL="0" marR="0" lvl="0" indent="0" algn="l" rtl="0">
                <a:lnSpc>
                  <a:spcPct val="8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41. Centro de Saúde Santa Amélia (06/02/2023)</a:t>
              </a:r>
              <a:endParaRPr/>
            </a:p>
            <a:p>
              <a:pPr marL="0" marR="0" lvl="0" indent="0" algn="l" rtl="0">
                <a:lnSpc>
                  <a:spcPct val="8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42. Centro de Saúde Campo Alegre (27/02/2023)</a:t>
              </a:r>
              <a:endParaRPr/>
            </a:p>
            <a:p>
              <a:pPr marL="0" marR="0" lvl="0" indent="0" algn="l" rtl="0">
                <a:lnSpc>
                  <a:spcPct val="8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Arial"/>
                <a:buNone/>
              </a:pPr>
              <a:r>
                <a:rPr lang="pt-BR" sz="1500" b="0" i="0" u="none" strike="noStrike" cap="none">
                  <a:solidFill>
                    <a:srgbClr val="595959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43. Centro de Saúde Maria Goretti/Ipê (13/03/2023)</a:t>
              </a:r>
              <a:endParaRPr/>
            </a:p>
          </p:txBody>
        </p:sp>
      </p:grpSp>
      <p:sp>
        <p:nvSpPr>
          <p:cNvPr id="427" name="Google Shape;427;p20"/>
          <p:cNvSpPr txBox="1"/>
          <p:nvPr/>
        </p:nvSpPr>
        <p:spPr>
          <a:xfrm>
            <a:off x="1579020" y="1836394"/>
            <a:ext cx="16145567" cy="2400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b="0" i="0" u="none" strike="noStrike" cap="none">
                <a:solidFill>
                  <a:srgbClr val="1879EC"/>
                </a:solidFill>
                <a:latin typeface="Trebuchet MS"/>
                <a:ea typeface="Trebuchet MS"/>
                <a:cs typeface="Trebuchet MS"/>
                <a:sym typeface="Trebuchet MS"/>
              </a:rPr>
              <a:t>44. Centro de Saúde Granja de Freitas (22/05/2023)</a:t>
            </a:r>
            <a:endParaRPr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b="0" i="0" u="none" strike="noStrike" cap="none">
                <a:solidFill>
                  <a:srgbClr val="1879EC"/>
                </a:solidFill>
                <a:latin typeface="Trebuchet MS"/>
                <a:ea typeface="Trebuchet MS"/>
                <a:cs typeface="Trebuchet MS"/>
                <a:sym typeface="Trebuchet MS"/>
              </a:rPr>
              <a:t>45. Centro de Saúde Padre Eustáquio (05/06/2023)</a:t>
            </a:r>
            <a:endParaRPr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b="0" i="0" u="none" strike="noStrike" cap="none">
                <a:solidFill>
                  <a:srgbClr val="1879EC"/>
                </a:solidFill>
                <a:latin typeface="Trebuchet MS"/>
                <a:ea typeface="Trebuchet MS"/>
                <a:cs typeface="Trebuchet MS"/>
                <a:sym typeface="Trebuchet MS"/>
              </a:rPr>
              <a:t>46. Centro de Saúde Fábio Correa Lima (19/06/2023)</a:t>
            </a:r>
            <a:endParaRPr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b="0" i="0" u="none" strike="noStrike" cap="none">
                <a:solidFill>
                  <a:srgbClr val="1879EC"/>
                </a:solidFill>
                <a:latin typeface="Trebuchet MS"/>
                <a:ea typeface="Trebuchet MS"/>
                <a:cs typeface="Trebuchet MS"/>
                <a:sym typeface="Trebuchet MS"/>
              </a:rPr>
              <a:t>47. Centro de Saúde Trevo (10/07/2023)</a:t>
            </a:r>
            <a:endParaRPr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pt-BR" sz="2000" b="0" i="0" u="none" strike="noStrike" cap="none">
                <a:solidFill>
                  <a:srgbClr val="1879EC"/>
                </a:solidFill>
                <a:latin typeface="Trebuchet MS"/>
                <a:ea typeface="Trebuchet MS"/>
                <a:cs typeface="Trebuchet MS"/>
                <a:sym typeface="Trebuchet MS"/>
              </a:rPr>
              <a:t>48. Centro de Saúde Primeiro de Maio (17/07/2023)</a:t>
            </a:r>
            <a:endParaRPr sz="1400" b="0" i="0" u="none" strike="noStrike" cap="none">
              <a:solidFill>
                <a:srgbClr val="1879E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8" name="Google Shape;428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03229" y="9822116"/>
            <a:ext cx="748956" cy="353528"/>
          </a:xfrm>
          <a:prstGeom prst="rect">
            <a:avLst/>
          </a:prstGeom>
          <a:noFill/>
          <a:ln>
            <a:noFill/>
          </a:ln>
        </p:spPr>
      </p:pic>
      <p:sp>
        <p:nvSpPr>
          <p:cNvPr id="429" name="Google Shape;429;p20"/>
          <p:cNvSpPr txBox="1"/>
          <p:nvPr/>
        </p:nvSpPr>
        <p:spPr>
          <a:xfrm>
            <a:off x="1662977" y="4740102"/>
            <a:ext cx="10207690" cy="313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Trebuchet MS"/>
              <a:buNone/>
            </a:pPr>
            <a:r>
              <a:rPr lang="pt-BR" sz="1800" b="1" i="0" u="none" strike="noStrike" cap="none">
                <a:solidFill>
                  <a:srgbClr val="595959"/>
                </a:solidFill>
                <a:latin typeface="Trebuchet MS"/>
                <a:ea typeface="Trebuchet MS"/>
                <a:cs typeface="Trebuchet MS"/>
                <a:sym typeface="Trebuchet MS"/>
              </a:rPr>
              <a:t>ANTERIORES: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30" name="Google Shape;430;p20"/>
          <p:cNvGrpSpPr/>
          <p:nvPr/>
        </p:nvGrpSpPr>
        <p:grpSpPr>
          <a:xfrm>
            <a:off x="16015855" y="231614"/>
            <a:ext cx="1928593" cy="830997"/>
            <a:chOff x="16036448" y="231615"/>
            <a:chExt cx="1908000" cy="818026"/>
          </a:xfrm>
        </p:grpSpPr>
        <p:pic>
          <p:nvPicPr>
            <p:cNvPr id="431" name="Google Shape;431;p20"/>
            <p:cNvPicPr preferRelativeResize="0"/>
            <p:nvPr/>
          </p:nvPicPr>
          <p:blipFill rotWithShape="1">
            <a:blip r:embed="rId4">
              <a:alphaModFix/>
            </a:blip>
            <a:srcRect b="26056"/>
            <a:stretch/>
          </p:blipFill>
          <p:spPr>
            <a:xfrm>
              <a:off x="16036448" y="231615"/>
              <a:ext cx="1908000" cy="66549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32" name="Google Shape;432;p20"/>
            <p:cNvPicPr preferRelativeResize="0"/>
            <p:nvPr/>
          </p:nvPicPr>
          <p:blipFill rotWithShape="1">
            <a:blip r:embed="rId5">
              <a:alphaModFix/>
            </a:blip>
            <a:srcRect t="75879"/>
            <a:stretch/>
          </p:blipFill>
          <p:spPr>
            <a:xfrm>
              <a:off x="16379097" y="897531"/>
              <a:ext cx="1404000" cy="15211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33" name="Google Shape;433;p20"/>
          <p:cNvGrpSpPr/>
          <p:nvPr/>
        </p:nvGrpSpPr>
        <p:grpSpPr>
          <a:xfrm>
            <a:off x="-2133600" y="-659011"/>
            <a:ext cx="3086100" cy="11399866"/>
            <a:chOff x="0" y="-38100"/>
            <a:chExt cx="812800" cy="3002434"/>
          </a:xfrm>
        </p:grpSpPr>
        <p:sp>
          <p:nvSpPr>
            <p:cNvPr id="434" name="Google Shape;434;p20"/>
            <p:cNvSpPr/>
            <p:nvPr/>
          </p:nvSpPr>
          <p:spPr>
            <a:xfrm>
              <a:off x="0" y="0"/>
              <a:ext cx="812800" cy="2964334"/>
            </a:xfrm>
            <a:custGeom>
              <a:avLst/>
              <a:gdLst/>
              <a:ahLst/>
              <a:cxnLst/>
              <a:rect l="l" t="t" r="r" b="b"/>
              <a:pathLst>
                <a:path w="812800" h="2964334" extrusionOk="0">
                  <a:moveTo>
                    <a:pt x="0" y="0"/>
                  </a:moveTo>
                  <a:lnTo>
                    <a:pt x="812800" y="0"/>
                  </a:lnTo>
                  <a:lnTo>
                    <a:pt x="812800" y="2964334"/>
                  </a:lnTo>
                  <a:lnTo>
                    <a:pt x="0" y="2964334"/>
                  </a:lnTo>
                  <a:close/>
                </a:path>
              </a:pathLst>
            </a:custGeom>
            <a:solidFill>
              <a:srgbClr val="81E0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5" name="Google Shape;435;p20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solidFill>
              <a:srgbClr val="81E0FF"/>
            </a:solidFill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21"/>
          <p:cNvSpPr txBox="1"/>
          <p:nvPr/>
        </p:nvSpPr>
        <p:spPr>
          <a:xfrm>
            <a:off x="1662977" y="318754"/>
            <a:ext cx="1304362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pt-BR" sz="4000" b="1" i="0" u="none" strike="noStrike" cap="none">
                <a:solidFill>
                  <a:srgbClr val="1879EC"/>
                </a:solidFill>
                <a:latin typeface="Arial Rounded"/>
                <a:ea typeface="Arial Rounded"/>
                <a:cs typeface="Arial Rounded"/>
                <a:sym typeface="Arial Rounded"/>
              </a:rPr>
              <a:t>BALANÇO DE OBRAS: PPP</a:t>
            </a:r>
            <a:endParaRPr sz="4000" b="1" i="0" u="none" strike="noStrike" cap="none">
              <a:solidFill>
                <a:srgbClr val="1879EC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pt-BR" sz="3200" b="1" i="0" u="none" strike="noStrike" cap="none">
                <a:solidFill>
                  <a:srgbClr val="1879EC"/>
                </a:solidFill>
                <a:latin typeface="Arial Rounded"/>
                <a:ea typeface="Arial Rounded"/>
                <a:cs typeface="Arial Rounded"/>
                <a:sym typeface="Arial Rounded"/>
              </a:rPr>
              <a:t>Resultados</a:t>
            </a:r>
            <a:endParaRPr sz="3200" b="1" i="0" u="none" strike="noStrike" cap="none">
              <a:solidFill>
                <a:srgbClr val="1879EC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442" name="Google Shape;442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03229" y="9822116"/>
            <a:ext cx="748956" cy="353528"/>
          </a:xfrm>
          <a:prstGeom prst="rect">
            <a:avLst/>
          </a:prstGeom>
          <a:noFill/>
          <a:ln>
            <a:noFill/>
          </a:ln>
        </p:spPr>
      </p:pic>
      <p:sp>
        <p:nvSpPr>
          <p:cNvPr id="443" name="Google Shape;443;p21"/>
          <p:cNvSpPr txBox="1"/>
          <p:nvPr/>
        </p:nvSpPr>
        <p:spPr>
          <a:xfrm>
            <a:off x="1716845" y="4737057"/>
            <a:ext cx="11059116" cy="437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800"/>
              <a:buFont typeface="Trebuchet MS"/>
              <a:buNone/>
            </a:pPr>
            <a:r>
              <a:rPr lang="pt-BR" sz="2800" b="1" i="0" u="none" strike="noStrike" cap="none">
                <a:solidFill>
                  <a:srgbClr val="595959"/>
                </a:solidFill>
                <a:latin typeface="Trebuchet MS"/>
                <a:ea typeface="Trebuchet MS"/>
                <a:cs typeface="Trebuchet MS"/>
                <a:sym typeface="Trebuchet MS"/>
              </a:rPr>
              <a:t>OBRAS EM ANDAMENTO: MATERNIDADE HOB </a:t>
            </a:r>
            <a:endParaRPr sz="2800" b="1" i="0" u="none" strike="noStrike" cap="none">
              <a:solidFill>
                <a:srgbClr val="595959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44" name="Google Shape;444;p21"/>
          <p:cNvSpPr txBox="1"/>
          <p:nvPr/>
        </p:nvSpPr>
        <p:spPr>
          <a:xfrm>
            <a:off x="1666284" y="1901815"/>
            <a:ext cx="1590707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1879EC"/>
                </a:solidFill>
                <a:latin typeface="Trebuchet MS"/>
                <a:ea typeface="Trebuchet MS"/>
                <a:cs typeface="Trebuchet MS"/>
                <a:sym typeface="Trebuchet MS"/>
              </a:rPr>
              <a:t>49. Centro de Saúde Horto (previsão: 2024)</a:t>
            </a:r>
            <a:endParaRPr sz="2400" b="0" i="0" u="none" strike="noStrike" cap="none">
              <a:solidFill>
                <a:srgbClr val="1879EC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>
                <a:solidFill>
                  <a:srgbClr val="1879EC"/>
                </a:solidFill>
                <a:latin typeface="Trebuchet MS"/>
                <a:ea typeface="Trebuchet MS"/>
                <a:cs typeface="Trebuchet MS"/>
                <a:sym typeface="Trebuchet MS"/>
              </a:rPr>
              <a:t>50. Centro de Saúde Santa Maria (previsão: 2024)</a:t>
            </a:r>
            <a:endParaRPr sz="2400" b="0" i="0" u="none" strike="noStrike" cap="none">
              <a:solidFill>
                <a:srgbClr val="1879EC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445" name="Google Shape;445;p21"/>
          <p:cNvGrpSpPr/>
          <p:nvPr/>
        </p:nvGrpSpPr>
        <p:grpSpPr>
          <a:xfrm>
            <a:off x="16015855" y="231614"/>
            <a:ext cx="1928593" cy="830997"/>
            <a:chOff x="16036448" y="231615"/>
            <a:chExt cx="1908000" cy="818026"/>
          </a:xfrm>
        </p:grpSpPr>
        <p:pic>
          <p:nvPicPr>
            <p:cNvPr id="446" name="Google Shape;446;p21"/>
            <p:cNvPicPr preferRelativeResize="0"/>
            <p:nvPr/>
          </p:nvPicPr>
          <p:blipFill rotWithShape="1">
            <a:blip r:embed="rId4">
              <a:alphaModFix/>
            </a:blip>
            <a:srcRect b="26056"/>
            <a:stretch/>
          </p:blipFill>
          <p:spPr>
            <a:xfrm>
              <a:off x="16036448" y="231615"/>
              <a:ext cx="1908000" cy="66549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47" name="Google Shape;447;p21"/>
            <p:cNvPicPr preferRelativeResize="0"/>
            <p:nvPr/>
          </p:nvPicPr>
          <p:blipFill rotWithShape="1">
            <a:blip r:embed="rId5">
              <a:alphaModFix/>
            </a:blip>
            <a:srcRect t="75879"/>
            <a:stretch/>
          </p:blipFill>
          <p:spPr>
            <a:xfrm>
              <a:off x="16379097" y="897531"/>
              <a:ext cx="1404000" cy="15211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48" name="Google Shape;448;p21"/>
          <p:cNvGrpSpPr/>
          <p:nvPr/>
        </p:nvGrpSpPr>
        <p:grpSpPr>
          <a:xfrm>
            <a:off x="1785642" y="5314664"/>
            <a:ext cx="15668354" cy="3939869"/>
            <a:chOff x="1905000" y="5795340"/>
            <a:chExt cx="15668354" cy="3939869"/>
          </a:xfrm>
        </p:grpSpPr>
        <p:pic>
          <p:nvPicPr>
            <p:cNvPr id="449" name="Google Shape;449;p21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905000" y="5859999"/>
              <a:ext cx="5111824" cy="3833868"/>
            </a:xfrm>
            <a:prstGeom prst="rect">
              <a:avLst/>
            </a:prstGeom>
            <a:noFill/>
            <a:ln>
              <a:noFill/>
            </a:ln>
            <a:effectLst>
              <a:outerShdw blurRad="190500" algn="tl" rotWithShape="0">
                <a:srgbClr val="000000">
                  <a:alpha val="69411"/>
                </a:srgbClr>
              </a:outerShdw>
            </a:effectLst>
          </p:spPr>
        </p:pic>
        <p:pic>
          <p:nvPicPr>
            <p:cNvPr id="450" name="Google Shape;450;p21" descr="Ponte e prédios ao fundo&#10;&#10;Descrição gerada automaticamente com confiança baixa"/>
            <p:cNvPicPr preferRelativeResize="0"/>
            <p:nvPr/>
          </p:nvPicPr>
          <p:blipFill rotWithShape="1">
            <a:blip r:embed="rId7">
              <a:alphaModFix/>
            </a:blip>
            <a:srcRect t="25845" r="7744" b="34810"/>
            <a:stretch/>
          </p:blipFill>
          <p:spPr>
            <a:xfrm>
              <a:off x="7383780" y="5859999"/>
              <a:ext cx="5338313" cy="3875210"/>
            </a:xfrm>
            <a:prstGeom prst="rect">
              <a:avLst/>
            </a:prstGeom>
            <a:noFill/>
            <a:ln>
              <a:noFill/>
            </a:ln>
            <a:effectLst>
              <a:outerShdw blurRad="190500" algn="tl" rotWithShape="0">
                <a:srgbClr val="000000">
                  <a:alpha val="69411"/>
                </a:srgbClr>
              </a:outerShdw>
            </a:effectLst>
          </p:spPr>
        </p:pic>
        <p:pic>
          <p:nvPicPr>
            <p:cNvPr id="451" name="Google Shape;451;p21" descr="Ponte e prédios ao fundo&#10;&#10;Descrição gerada automaticamente com confiança média"/>
            <p:cNvPicPr preferRelativeResize="0"/>
            <p:nvPr/>
          </p:nvPicPr>
          <p:blipFill rotWithShape="1">
            <a:blip r:embed="rId8">
              <a:alphaModFix/>
            </a:blip>
            <a:srcRect t="23748" r="5406" b="13921"/>
            <a:stretch/>
          </p:blipFill>
          <p:spPr>
            <a:xfrm>
              <a:off x="13089049" y="5795340"/>
              <a:ext cx="4484305" cy="3939869"/>
            </a:xfrm>
            <a:prstGeom prst="rect">
              <a:avLst/>
            </a:prstGeom>
            <a:noFill/>
            <a:ln>
              <a:noFill/>
            </a:ln>
            <a:effectLst>
              <a:outerShdw blurRad="190500" algn="tl" rotWithShape="0">
                <a:srgbClr val="000000">
                  <a:alpha val="69411"/>
                </a:srgbClr>
              </a:outerShdw>
            </a:effectLst>
          </p:spPr>
        </p:pic>
        <p:sp>
          <p:nvSpPr>
            <p:cNvPr id="452" name="Google Shape;452;p21"/>
            <p:cNvSpPr txBox="1"/>
            <p:nvPr/>
          </p:nvSpPr>
          <p:spPr>
            <a:xfrm>
              <a:off x="2050474" y="9021276"/>
              <a:ext cx="2529840" cy="480060"/>
            </a:xfrm>
            <a:prstGeom prst="rect">
              <a:avLst/>
            </a:prstGeom>
            <a:solidFill>
              <a:srgbClr val="FF6207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BR" sz="2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1° Quadrimestre</a:t>
              </a:r>
              <a:endParaRPr/>
            </a:p>
          </p:txBody>
        </p:sp>
        <p:sp>
          <p:nvSpPr>
            <p:cNvPr id="453" name="Google Shape;453;p21"/>
            <p:cNvSpPr txBox="1"/>
            <p:nvPr/>
          </p:nvSpPr>
          <p:spPr>
            <a:xfrm>
              <a:off x="11630399" y="9021276"/>
              <a:ext cx="2529840" cy="480060"/>
            </a:xfrm>
            <a:prstGeom prst="rect">
              <a:avLst/>
            </a:prstGeom>
            <a:solidFill>
              <a:srgbClr val="FF6207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BR" sz="2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2° Quadrimestre</a:t>
              </a:r>
              <a:endParaRPr/>
            </a:p>
          </p:txBody>
        </p:sp>
      </p:grpSp>
      <p:grpSp>
        <p:nvGrpSpPr>
          <p:cNvPr id="454" name="Google Shape;454;p21"/>
          <p:cNvGrpSpPr/>
          <p:nvPr/>
        </p:nvGrpSpPr>
        <p:grpSpPr>
          <a:xfrm>
            <a:off x="-2133600" y="-659011"/>
            <a:ext cx="3086100" cy="11399866"/>
            <a:chOff x="0" y="-38100"/>
            <a:chExt cx="812800" cy="3002434"/>
          </a:xfrm>
        </p:grpSpPr>
        <p:sp>
          <p:nvSpPr>
            <p:cNvPr id="455" name="Google Shape;455;p21"/>
            <p:cNvSpPr/>
            <p:nvPr/>
          </p:nvSpPr>
          <p:spPr>
            <a:xfrm>
              <a:off x="0" y="0"/>
              <a:ext cx="812800" cy="2964334"/>
            </a:xfrm>
            <a:custGeom>
              <a:avLst/>
              <a:gdLst/>
              <a:ahLst/>
              <a:cxnLst/>
              <a:rect l="l" t="t" r="r" b="b"/>
              <a:pathLst>
                <a:path w="812800" h="2964334" extrusionOk="0">
                  <a:moveTo>
                    <a:pt x="0" y="0"/>
                  </a:moveTo>
                  <a:lnTo>
                    <a:pt x="812800" y="0"/>
                  </a:lnTo>
                  <a:lnTo>
                    <a:pt x="812800" y="2964334"/>
                  </a:lnTo>
                  <a:lnTo>
                    <a:pt x="0" y="2964334"/>
                  </a:lnTo>
                  <a:close/>
                </a:path>
              </a:pathLst>
            </a:custGeom>
            <a:solidFill>
              <a:srgbClr val="81E0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6" name="Google Shape;456;p2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solidFill>
              <a:srgbClr val="81E0FF"/>
            </a:solidFill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79EC"/>
        </a:solidFill>
        <a:effectLst/>
      </p:bgPr>
    </p:bg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22"/>
          <p:cNvSpPr/>
          <p:nvPr/>
        </p:nvSpPr>
        <p:spPr>
          <a:xfrm>
            <a:off x="3" y="0"/>
            <a:ext cx="18287995" cy="10287000"/>
          </a:xfrm>
          <a:prstGeom prst="rect">
            <a:avLst/>
          </a:prstGeom>
          <a:solidFill>
            <a:srgbClr val="1879E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22"/>
          <p:cNvSpPr/>
          <p:nvPr/>
        </p:nvSpPr>
        <p:spPr>
          <a:xfrm>
            <a:off x="5836329" y="1474842"/>
            <a:ext cx="12451668" cy="8812158"/>
          </a:xfrm>
          <a:custGeom>
            <a:avLst/>
            <a:gdLst/>
            <a:ahLst/>
            <a:cxnLst/>
            <a:rect l="l" t="t" r="r" b="b"/>
            <a:pathLst>
              <a:path w="8301112" h="5874772" extrusionOk="0">
                <a:moveTo>
                  <a:pt x="3607511" y="0"/>
                </a:moveTo>
                <a:cubicBezTo>
                  <a:pt x="3607511" y="0"/>
                  <a:pt x="3607511" y="0"/>
                  <a:pt x="8106431" y="0"/>
                </a:cubicBezTo>
                <a:lnTo>
                  <a:pt x="8301112" y="0"/>
                </a:lnTo>
                <a:lnTo>
                  <a:pt x="8301112" y="5874772"/>
                </a:lnTo>
                <a:lnTo>
                  <a:pt x="27685" y="5874772"/>
                </a:lnTo>
                <a:lnTo>
                  <a:pt x="24376" y="5862584"/>
                </a:lnTo>
                <a:cubicBezTo>
                  <a:pt x="-24375" y="5631005"/>
                  <a:pt x="0" y="5362863"/>
                  <a:pt x="97502" y="5167850"/>
                </a:cubicBezTo>
                <a:cubicBezTo>
                  <a:pt x="97502" y="5167850"/>
                  <a:pt x="97502" y="5167850"/>
                  <a:pt x="2827510" y="438782"/>
                </a:cubicBezTo>
                <a:cubicBezTo>
                  <a:pt x="2973760" y="195014"/>
                  <a:pt x="3331265" y="0"/>
                  <a:pt x="3607511" y="0"/>
                </a:cubicBezTo>
                <a:close/>
              </a:path>
            </a:pathLst>
          </a:custGeom>
          <a:solidFill>
            <a:srgbClr val="1879E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3" name="Google Shape;463;p22"/>
          <p:cNvSpPr/>
          <p:nvPr/>
        </p:nvSpPr>
        <p:spPr>
          <a:xfrm>
            <a:off x="400050" y="540034"/>
            <a:ext cx="8014209" cy="6679752"/>
          </a:xfrm>
          <a:custGeom>
            <a:avLst/>
            <a:gdLst/>
            <a:ahLst/>
            <a:cxnLst/>
            <a:rect l="l" t="t" r="r" b="b"/>
            <a:pathLst>
              <a:path w="5342806" h="4453168" extrusionOk="0">
                <a:moveTo>
                  <a:pt x="313737" y="2699726"/>
                </a:moveTo>
                <a:cubicBezTo>
                  <a:pt x="313737" y="2699726"/>
                  <a:pt x="313737" y="2699726"/>
                  <a:pt x="775980" y="2699726"/>
                </a:cubicBezTo>
                <a:cubicBezTo>
                  <a:pt x="804933" y="2699726"/>
                  <a:pt x="832887" y="2715641"/>
                  <a:pt x="846865" y="2741502"/>
                </a:cubicBezTo>
                <a:cubicBezTo>
                  <a:pt x="846865" y="2741502"/>
                  <a:pt x="846865" y="2741502"/>
                  <a:pt x="1078485" y="3140369"/>
                </a:cubicBezTo>
                <a:cubicBezTo>
                  <a:pt x="1093461" y="3165236"/>
                  <a:pt x="1093461" y="3197066"/>
                  <a:pt x="1078485" y="3221933"/>
                </a:cubicBezTo>
                <a:cubicBezTo>
                  <a:pt x="1078485" y="3221933"/>
                  <a:pt x="1078485" y="3221933"/>
                  <a:pt x="846865" y="3620799"/>
                </a:cubicBezTo>
                <a:cubicBezTo>
                  <a:pt x="832887" y="3646661"/>
                  <a:pt x="804933" y="3662576"/>
                  <a:pt x="775980" y="3662576"/>
                </a:cubicBezTo>
                <a:cubicBezTo>
                  <a:pt x="775980" y="3662576"/>
                  <a:pt x="775980" y="3662576"/>
                  <a:pt x="313737" y="3662576"/>
                </a:cubicBezTo>
                <a:cubicBezTo>
                  <a:pt x="283786" y="3662576"/>
                  <a:pt x="256830" y="3646661"/>
                  <a:pt x="241855" y="3620799"/>
                </a:cubicBezTo>
                <a:cubicBezTo>
                  <a:pt x="241855" y="3620799"/>
                  <a:pt x="241855" y="3620799"/>
                  <a:pt x="11232" y="3221933"/>
                </a:cubicBezTo>
                <a:cubicBezTo>
                  <a:pt x="-3743" y="3197066"/>
                  <a:pt x="-3743" y="3165236"/>
                  <a:pt x="11232" y="3140369"/>
                </a:cubicBezTo>
                <a:cubicBezTo>
                  <a:pt x="11232" y="3140369"/>
                  <a:pt x="11232" y="3140369"/>
                  <a:pt x="241855" y="2741502"/>
                </a:cubicBezTo>
                <a:cubicBezTo>
                  <a:pt x="256830" y="2715641"/>
                  <a:pt x="283786" y="2699726"/>
                  <a:pt x="313737" y="2699726"/>
                </a:cubicBezTo>
                <a:close/>
                <a:moveTo>
                  <a:pt x="2150770" y="492430"/>
                </a:moveTo>
                <a:cubicBezTo>
                  <a:pt x="2150770" y="492430"/>
                  <a:pt x="2150770" y="492430"/>
                  <a:pt x="2388454" y="492430"/>
                </a:cubicBezTo>
                <a:lnTo>
                  <a:pt x="2416181" y="492430"/>
                </a:lnTo>
                <a:lnTo>
                  <a:pt x="2442639" y="537992"/>
                </a:lnTo>
                <a:cubicBezTo>
                  <a:pt x="2479480" y="601434"/>
                  <a:pt x="2522349" y="675258"/>
                  <a:pt x="2572233" y="761161"/>
                </a:cubicBezTo>
                <a:cubicBezTo>
                  <a:pt x="2595168" y="799246"/>
                  <a:pt x="2595168" y="847994"/>
                  <a:pt x="2572233" y="886078"/>
                </a:cubicBezTo>
                <a:cubicBezTo>
                  <a:pt x="2572233" y="886078"/>
                  <a:pt x="2572233" y="886078"/>
                  <a:pt x="2217501" y="1496950"/>
                </a:cubicBezTo>
                <a:cubicBezTo>
                  <a:pt x="2196094" y="1536558"/>
                  <a:pt x="2153283" y="1560931"/>
                  <a:pt x="2108941" y="1560931"/>
                </a:cubicBezTo>
                <a:cubicBezTo>
                  <a:pt x="2108941" y="1560931"/>
                  <a:pt x="2108941" y="1560931"/>
                  <a:pt x="1401007" y="1560931"/>
                </a:cubicBezTo>
                <a:cubicBezTo>
                  <a:pt x="1389539" y="1560931"/>
                  <a:pt x="1378359" y="1559408"/>
                  <a:pt x="1367679" y="1556504"/>
                </a:cubicBezTo>
                <a:lnTo>
                  <a:pt x="1344756" y="1546893"/>
                </a:lnTo>
                <a:lnTo>
                  <a:pt x="1358765" y="1522665"/>
                </a:lnTo>
                <a:cubicBezTo>
                  <a:pt x="1485427" y="1303600"/>
                  <a:pt x="1647555" y="1023197"/>
                  <a:pt x="1855078" y="664281"/>
                </a:cubicBezTo>
                <a:cubicBezTo>
                  <a:pt x="1916680" y="557897"/>
                  <a:pt x="2027565" y="492430"/>
                  <a:pt x="2150770" y="492430"/>
                </a:cubicBezTo>
                <a:close/>
                <a:moveTo>
                  <a:pt x="1359084" y="0"/>
                </a:moveTo>
                <a:cubicBezTo>
                  <a:pt x="1359084" y="0"/>
                  <a:pt x="1359084" y="0"/>
                  <a:pt x="2157630" y="0"/>
                </a:cubicBezTo>
                <a:cubicBezTo>
                  <a:pt x="2207647" y="0"/>
                  <a:pt x="2255938" y="27495"/>
                  <a:pt x="2280085" y="72172"/>
                </a:cubicBezTo>
                <a:cubicBezTo>
                  <a:pt x="2280085" y="72172"/>
                  <a:pt x="2280085" y="72172"/>
                  <a:pt x="2494708" y="441767"/>
                </a:cubicBezTo>
                <a:lnTo>
                  <a:pt x="2518954" y="483519"/>
                </a:lnTo>
                <a:lnTo>
                  <a:pt x="2499877" y="483519"/>
                </a:lnTo>
                <a:lnTo>
                  <a:pt x="2409708" y="483519"/>
                </a:lnTo>
                <a:lnTo>
                  <a:pt x="2370537" y="416064"/>
                </a:lnTo>
                <a:cubicBezTo>
                  <a:pt x="2220885" y="158353"/>
                  <a:pt x="2220885" y="158353"/>
                  <a:pt x="2220885" y="158353"/>
                </a:cubicBezTo>
                <a:cubicBezTo>
                  <a:pt x="2199478" y="118745"/>
                  <a:pt x="2156666" y="94371"/>
                  <a:pt x="2112324" y="94371"/>
                </a:cubicBezTo>
                <a:cubicBezTo>
                  <a:pt x="1404390" y="94371"/>
                  <a:pt x="1404390" y="94371"/>
                  <a:pt x="1404390" y="94371"/>
                </a:cubicBezTo>
                <a:cubicBezTo>
                  <a:pt x="1358520" y="94371"/>
                  <a:pt x="1317236" y="118745"/>
                  <a:pt x="1294301" y="158353"/>
                </a:cubicBezTo>
                <a:cubicBezTo>
                  <a:pt x="941098" y="769224"/>
                  <a:pt x="941098" y="769224"/>
                  <a:pt x="941098" y="769224"/>
                </a:cubicBezTo>
                <a:cubicBezTo>
                  <a:pt x="918163" y="807309"/>
                  <a:pt x="918163" y="856057"/>
                  <a:pt x="941098" y="894141"/>
                </a:cubicBezTo>
                <a:cubicBezTo>
                  <a:pt x="1294301" y="1505013"/>
                  <a:pt x="1294301" y="1505013"/>
                  <a:pt x="1294301" y="1505013"/>
                </a:cubicBezTo>
                <a:cubicBezTo>
                  <a:pt x="1305769" y="1524817"/>
                  <a:pt x="1321823" y="1540812"/>
                  <a:pt x="1340745" y="1551856"/>
                </a:cubicBezTo>
                <a:lnTo>
                  <a:pt x="1346119" y="1554109"/>
                </a:lnTo>
                <a:lnTo>
                  <a:pt x="1317310" y="1603934"/>
                </a:lnTo>
                <a:lnTo>
                  <a:pt x="1295884" y="1640991"/>
                </a:lnTo>
                <a:lnTo>
                  <a:pt x="1318107" y="1650309"/>
                </a:lnTo>
                <a:cubicBezTo>
                  <a:pt x="1330154" y="1653584"/>
                  <a:pt x="1342766" y="1655302"/>
                  <a:pt x="1355700" y="1655302"/>
                </a:cubicBezTo>
                <a:cubicBezTo>
                  <a:pt x="2154247" y="1655302"/>
                  <a:pt x="2154247" y="1655302"/>
                  <a:pt x="2154247" y="1655302"/>
                </a:cubicBezTo>
                <a:cubicBezTo>
                  <a:pt x="2204264" y="1655302"/>
                  <a:pt x="2252555" y="1627810"/>
                  <a:pt x="2276701" y="1583132"/>
                </a:cubicBezTo>
                <a:cubicBezTo>
                  <a:pt x="2676837" y="894072"/>
                  <a:pt x="2676837" y="894072"/>
                  <a:pt x="2676837" y="894072"/>
                </a:cubicBezTo>
                <a:cubicBezTo>
                  <a:pt x="2702708" y="851114"/>
                  <a:pt x="2702708" y="796127"/>
                  <a:pt x="2676837" y="753167"/>
                </a:cubicBezTo>
                <a:cubicBezTo>
                  <a:pt x="2626820" y="667035"/>
                  <a:pt x="2583056" y="591669"/>
                  <a:pt x="2544761" y="525724"/>
                </a:cubicBezTo>
                <a:lnTo>
                  <a:pt x="2525427" y="492430"/>
                </a:lnTo>
                <a:lnTo>
                  <a:pt x="2614995" y="492430"/>
                </a:lnTo>
                <a:cubicBezTo>
                  <a:pt x="2893530" y="492430"/>
                  <a:pt x="3339185" y="492430"/>
                  <a:pt x="4052233" y="492430"/>
                </a:cubicBezTo>
                <a:cubicBezTo>
                  <a:pt x="4171332" y="492430"/>
                  <a:pt x="4286323" y="557897"/>
                  <a:pt x="4343819" y="664281"/>
                </a:cubicBezTo>
                <a:cubicBezTo>
                  <a:pt x="4343819" y="664281"/>
                  <a:pt x="4343819" y="664281"/>
                  <a:pt x="5296604" y="2305041"/>
                </a:cubicBezTo>
                <a:cubicBezTo>
                  <a:pt x="5358207" y="2407332"/>
                  <a:pt x="5358207" y="2538266"/>
                  <a:pt x="5296604" y="2640558"/>
                </a:cubicBezTo>
                <a:cubicBezTo>
                  <a:pt x="5296604" y="2640558"/>
                  <a:pt x="5296604" y="2640558"/>
                  <a:pt x="4343819" y="4281318"/>
                </a:cubicBezTo>
                <a:cubicBezTo>
                  <a:pt x="4286323" y="4387702"/>
                  <a:pt x="4171332" y="4453168"/>
                  <a:pt x="4052233" y="4453168"/>
                </a:cubicBezTo>
                <a:cubicBezTo>
                  <a:pt x="4052233" y="4453168"/>
                  <a:pt x="4052233" y="4453168"/>
                  <a:pt x="2150770" y="4453168"/>
                </a:cubicBezTo>
                <a:cubicBezTo>
                  <a:pt x="2027565" y="4453168"/>
                  <a:pt x="1916680" y="4387702"/>
                  <a:pt x="1855078" y="4281318"/>
                </a:cubicBezTo>
                <a:cubicBezTo>
                  <a:pt x="1855078" y="4281318"/>
                  <a:pt x="1855078" y="4281318"/>
                  <a:pt x="906399" y="2640558"/>
                </a:cubicBezTo>
                <a:cubicBezTo>
                  <a:pt x="844796" y="2538266"/>
                  <a:pt x="844796" y="2407332"/>
                  <a:pt x="906399" y="2305041"/>
                </a:cubicBezTo>
                <a:cubicBezTo>
                  <a:pt x="906399" y="2305041"/>
                  <a:pt x="906399" y="2305041"/>
                  <a:pt x="1258651" y="1695815"/>
                </a:cubicBezTo>
                <a:lnTo>
                  <a:pt x="1288338" y="1644472"/>
                </a:lnTo>
                <a:lnTo>
                  <a:pt x="1287293" y="1644034"/>
                </a:lnTo>
                <a:cubicBezTo>
                  <a:pt x="1265949" y="1631576"/>
                  <a:pt x="1247840" y="1613534"/>
                  <a:pt x="1234904" y="1591195"/>
                </a:cubicBezTo>
                <a:cubicBezTo>
                  <a:pt x="1234904" y="1591195"/>
                  <a:pt x="1234904" y="1591195"/>
                  <a:pt x="836494" y="902135"/>
                </a:cubicBezTo>
                <a:cubicBezTo>
                  <a:pt x="810622" y="859177"/>
                  <a:pt x="810622" y="804190"/>
                  <a:pt x="836494" y="761230"/>
                </a:cubicBezTo>
                <a:cubicBezTo>
                  <a:pt x="836494" y="761230"/>
                  <a:pt x="836494" y="761230"/>
                  <a:pt x="1234904" y="72172"/>
                </a:cubicBezTo>
                <a:cubicBezTo>
                  <a:pt x="1260775" y="27495"/>
                  <a:pt x="1307343" y="0"/>
                  <a:pt x="1359084" y="0"/>
                </a:cubicBezTo>
                <a:close/>
              </a:path>
            </a:pathLst>
          </a:custGeom>
          <a:solidFill>
            <a:srgbClr val="7F7F7F">
              <a:alpha val="14901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4" name="Google Shape;464;p22" descr="O SUS funciona"/>
          <p:cNvPicPr preferRelativeResize="0"/>
          <p:nvPr/>
        </p:nvPicPr>
        <p:blipFill rotWithShape="1">
          <a:blip r:embed="rId3">
            <a:alphaModFix/>
          </a:blip>
          <a:srcRect t="17772" r="13011" b="17708"/>
          <a:stretch/>
        </p:blipFill>
        <p:spPr>
          <a:xfrm>
            <a:off x="4407154" y="3879910"/>
            <a:ext cx="2203366" cy="12256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65" name="Google Shape;465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781010" y="4492758"/>
            <a:ext cx="5506740" cy="247336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66" name="Google Shape;466;p22"/>
          <p:cNvGrpSpPr/>
          <p:nvPr/>
        </p:nvGrpSpPr>
        <p:grpSpPr>
          <a:xfrm>
            <a:off x="-1600197" y="-943428"/>
            <a:ext cx="3048000" cy="13861382"/>
            <a:chOff x="0" y="0"/>
            <a:chExt cx="3048000" cy="13861382"/>
          </a:xfrm>
        </p:grpSpPr>
        <p:pic>
          <p:nvPicPr>
            <p:cNvPr id="467" name="Google Shape;467;p22"/>
            <p:cNvPicPr preferRelativeResize="0"/>
            <p:nvPr/>
          </p:nvPicPr>
          <p:blipFill rotWithShape="1">
            <a:blip r:embed="rId5">
              <a:alphaModFix/>
            </a:blip>
            <a:srcRect l="285" t="585" b="585"/>
            <a:stretch/>
          </p:blipFill>
          <p:spPr>
            <a:xfrm>
              <a:off x="0" y="0"/>
              <a:ext cx="3048000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68" name="Google Shape;468;p22"/>
            <p:cNvPicPr preferRelativeResize="0"/>
            <p:nvPr/>
          </p:nvPicPr>
          <p:blipFill rotWithShape="1">
            <a:blip r:embed="rId5">
              <a:alphaModFix/>
            </a:blip>
            <a:srcRect l="285" t="585" b="585"/>
            <a:stretch/>
          </p:blipFill>
          <p:spPr>
            <a:xfrm>
              <a:off x="0" y="7003382"/>
              <a:ext cx="3048000" cy="68580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1758</Words>
  <Application>Microsoft Office PowerPoint</Application>
  <PresentationFormat>Personalizar</PresentationFormat>
  <Paragraphs>270</Paragraphs>
  <Slides>19</Slides>
  <Notes>19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7" baseType="lpstr">
      <vt:lpstr>Arial</vt:lpstr>
      <vt:lpstr>Trebuchet MS</vt:lpstr>
      <vt:lpstr>Calibri</vt:lpstr>
      <vt:lpstr>Museo Slab Rounded 1</vt:lpstr>
      <vt:lpstr>Arial Black</vt:lpstr>
      <vt:lpstr>Verdana</vt:lpstr>
      <vt:lpstr>Arial Rounded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Lígia P Silva</dc:creator>
  <cp:lastModifiedBy>Nadine Daniele Magalhães</cp:lastModifiedBy>
  <cp:revision>3</cp:revision>
  <dcterms:created xsi:type="dcterms:W3CDTF">2006-08-16T00:00:00Z</dcterms:created>
  <dcterms:modified xsi:type="dcterms:W3CDTF">2023-09-28T13:21:04Z</dcterms:modified>
</cp:coreProperties>
</file>