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notesSlides/notesSlide14.xml" ContentType="application/vnd.openxmlformats-officedocument.presentationml.notesSlide+xml"/>
  <Override PartName="/ppt/charts/chart12.xml" ContentType="application/vnd.openxmlformats-officedocument.drawingml.chart+xml"/>
  <Override PartName="/ppt/theme/themeOverride12.xml" ContentType="application/vnd.openxmlformats-officedocument.themeOverride+xml"/>
  <Override PartName="/ppt/charts/chart13.xml" ContentType="application/vnd.openxmlformats-officedocument.drawingml.chart+xml"/>
  <Override PartName="/ppt/theme/themeOverride13.xml" ContentType="application/vnd.openxmlformats-officedocument.themeOverride+xml"/>
  <Override PartName="/ppt/charts/chart14.xml" ContentType="application/vnd.openxmlformats-officedocument.drawingml.chart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76" r:id="rId2"/>
    <p:sldMasterId id="2147483661" r:id="rId3"/>
  </p:sldMasterIdLst>
  <p:notesMasterIdLst>
    <p:notesMasterId r:id="rId42"/>
  </p:notesMasterIdLst>
  <p:handoutMasterIdLst>
    <p:handoutMasterId r:id="rId43"/>
  </p:handoutMasterIdLst>
  <p:sldIdLst>
    <p:sldId id="592" r:id="rId4"/>
    <p:sldId id="619" r:id="rId5"/>
    <p:sldId id="620" r:id="rId6"/>
    <p:sldId id="621" r:id="rId7"/>
    <p:sldId id="640" r:id="rId8"/>
    <p:sldId id="641" r:id="rId9"/>
    <p:sldId id="642" r:id="rId10"/>
    <p:sldId id="643" r:id="rId11"/>
    <p:sldId id="644" r:id="rId12"/>
    <p:sldId id="645" r:id="rId13"/>
    <p:sldId id="646" r:id="rId14"/>
    <p:sldId id="647" r:id="rId15"/>
    <p:sldId id="648" r:id="rId16"/>
    <p:sldId id="649" r:id="rId17"/>
    <p:sldId id="650" r:id="rId18"/>
    <p:sldId id="651" r:id="rId19"/>
    <p:sldId id="652" r:id="rId20"/>
    <p:sldId id="653" r:id="rId21"/>
    <p:sldId id="608" r:id="rId22"/>
    <p:sldId id="609" r:id="rId23"/>
    <p:sldId id="580" r:id="rId24"/>
    <p:sldId id="636" r:id="rId25"/>
    <p:sldId id="581" r:id="rId26"/>
    <p:sldId id="582" r:id="rId27"/>
    <p:sldId id="583" r:id="rId28"/>
    <p:sldId id="637" r:id="rId29"/>
    <p:sldId id="584" r:id="rId30"/>
    <p:sldId id="585" r:id="rId31"/>
    <p:sldId id="586" r:id="rId32"/>
    <p:sldId id="638" r:id="rId33"/>
    <p:sldId id="587" r:id="rId34"/>
    <p:sldId id="588" r:id="rId35"/>
    <p:sldId id="589" r:id="rId36"/>
    <p:sldId id="639" r:id="rId37"/>
    <p:sldId id="590" r:id="rId38"/>
    <p:sldId id="591" r:id="rId39"/>
    <p:sldId id="560" r:id="rId40"/>
    <p:sldId id="540" r:id="rId41"/>
  </p:sldIdLst>
  <p:sldSz cx="9144000" cy="6858000" type="screen4x3"/>
  <p:notesSz cx="6819900" cy="9931400"/>
  <p:embeddedFontLst>
    <p:embeddedFont>
      <p:font typeface="Calibri Light" panose="020F0302020204030204" pitchFamily="34" charset="0"/>
      <p:regular r:id="rId44"/>
      <p:italic r:id="rId45"/>
    </p:embeddedFont>
    <p:embeddedFont>
      <p:font typeface="Century Gothic" panose="020B0502020202020204" pitchFamily="34" charset="0"/>
      <p:regular r:id="rId46"/>
      <p:bold r:id="rId47"/>
      <p:italic r:id="rId48"/>
      <p:boldItalic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Batang" panose="020B0604020202020204" charset="-127"/>
      <p:regular r:id="rId54"/>
    </p:embeddedFont>
    <p:embeddedFont>
      <p:font typeface="Arial Narrow" panose="020B0606020202030204" pitchFamily="34" charset="0"/>
      <p:regular r:id="rId55"/>
      <p:bold r:id="rId56"/>
      <p:italic r:id="rId57"/>
      <p:boldItalic r:id="rId58"/>
    </p:embeddedFont>
    <p:embeddedFont>
      <p:font typeface="Verdana" panose="020B0604030504040204" pitchFamily="34" charset="0"/>
      <p:regular r:id="rId59"/>
      <p:bold r:id="rId60"/>
      <p:italic r:id="rId61"/>
      <p:boldItalic r:id="rId62"/>
    </p:embeddedFont>
  </p:embeddedFontLst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000000"/>
    <a:srgbClr val="50ABD8"/>
    <a:srgbClr val="4AA7D6"/>
    <a:srgbClr val="FFC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5" autoAdjust="0"/>
    <p:restoredTop sz="94605" autoAdjust="0"/>
  </p:normalViewPr>
  <p:slideViewPr>
    <p:cSldViewPr>
      <p:cViewPr varScale="1">
        <p:scale>
          <a:sx n="70" d="100"/>
          <a:sy n="70" d="100"/>
        </p:scale>
        <p:origin x="129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font" Target="fonts/font11.fntdata"/><Relationship Id="rId62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font" Target="fonts/font15.fntdata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6.fntdata"/><Relationship Id="rId57" Type="http://schemas.openxmlformats.org/officeDocument/2006/relationships/font" Target="fonts/font14.fntdata"/><Relationship Id="rId61" Type="http://schemas.openxmlformats.org/officeDocument/2006/relationships/font" Target="fonts/font18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font" Target="fonts/font17.fntdata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handoutMaster" Target="handoutMasters/handoutMaster1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3.fntdata"/><Relationship Id="rId59" Type="http://schemas.openxmlformats.org/officeDocument/2006/relationships/font" Target="fonts/font16.fntdata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PPAg%20Financeiro%20por%20Programa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13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r079062\Google%20Drive\Gerencia%20Indicadores\PPAG%202018-2021\Plano%20de%20Metas%202017-2020\Indicadores%20Setoriais\Relat&#243;rios%20PPAG\MODLEO%20GRAFICOS.xlsx" TargetMode="External"/><Relationship Id="rId1" Type="http://schemas.openxmlformats.org/officeDocument/2006/relationships/themeOverride" Target="../theme/themeOverride1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7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97201314359467E-2"/>
          <c:y val="0.1061320162264989"/>
          <c:w val="0.87040222553101521"/>
          <c:h val="0.75429347604578489"/>
        </c:manualLayout>
      </c:layout>
      <c:pie3DChart>
        <c:varyColors val="1"/>
        <c:ser>
          <c:idx val="0"/>
          <c:order val="0"/>
          <c:explosion val="10"/>
          <c:dPt>
            <c:idx val="0"/>
            <c:bubble3D val="0"/>
            <c:spPr>
              <a:solidFill>
                <a:srgbClr val="E5233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864-4C2C-B7E6-9669696539C4}"/>
              </c:ext>
            </c:extLst>
          </c:dPt>
          <c:dPt>
            <c:idx val="1"/>
            <c:bubble3D val="0"/>
            <c:spPr>
              <a:solidFill>
                <a:srgbClr val="DDA73A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864-4C2C-B7E6-9669696539C4}"/>
              </c:ext>
            </c:extLst>
          </c:dPt>
          <c:dPt>
            <c:idx val="2"/>
            <c:bubble3D val="0"/>
            <c:spPr>
              <a:solidFill>
                <a:srgbClr val="4CA14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864-4C2C-B7E6-9669696539C4}"/>
              </c:ext>
            </c:extLst>
          </c:dPt>
          <c:dPt>
            <c:idx val="3"/>
            <c:bubble3D val="0"/>
            <c:spPr>
              <a:solidFill>
                <a:srgbClr val="C7212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864-4C2C-B7E6-9669696539C4}"/>
              </c:ext>
            </c:extLst>
          </c:dPt>
          <c:dPt>
            <c:idx val="4"/>
            <c:bubble3D val="0"/>
            <c:spPr>
              <a:solidFill>
                <a:srgbClr val="EF402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864-4C2C-B7E6-9669696539C4}"/>
              </c:ext>
            </c:extLst>
          </c:dPt>
          <c:dPt>
            <c:idx val="5"/>
            <c:bubble3D val="0"/>
            <c:spPr>
              <a:solidFill>
                <a:srgbClr val="27BFE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864-4C2C-B7E6-9669696539C4}"/>
              </c:ext>
            </c:extLst>
          </c:dPt>
          <c:dPt>
            <c:idx val="6"/>
            <c:bubble3D val="0"/>
            <c:spPr>
              <a:solidFill>
                <a:srgbClr val="A31C4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0864-4C2C-B7E6-9669696539C4}"/>
              </c:ext>
            </c:extLst>
          </c:dPt>
          <c:dPt>
            <c:idx val="7"/>
            <c:bubble3D val="0"/>
            <c:spPr>
              <a:solidFill>
                <a:srgbClr val="F26A2E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0864-4C2C-B7E6-9669696539C4}"/>
              </c:ext>
            </c:extLst>
          </c:dPt>
          <c:dPt>
            <c:idx val="8"/>
            <c:bubble3D val="0"/>
            <c:spPr>
              <a:solidFill>
                <a:srgbClr val="DE176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0864-4C2C-B7E6-9669696539C4}"/>
              </c:ext>
            </c:extLst>
          </c:dPt>
          <c:dPt>
            <c:idx val="9"/>
            <c:bubble3D val="0"/>
            <c:spPr>
              <a:solidFill>
                <a:srgbClr val="F89D2A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0864-4C2C-B7E6-9669696539C4}"/>
              </c:ext>
            </c:extLst>
          </c:dPt>
          <c:dPt>
            <c:idx val="10"/>
            <c:bubble3D val="0"/>
            <c:spPr>
              <a:solidFill>
                <a:srgbClr val="BF8D2C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0864-4C2C-B7E6-9669696539C4}"/>
              </c:ext>
            </c:extLst>
          </c:dPt>
          <c:dPt>
            <c:idx val="11"/>
            <c:bubble3D val="0"/>
            <c:spPr>
              <a:solidFill>
                <a:srgbClr val="407F4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0864-4C2C-B7E6-9669696539C4}"/>
              </c:ext>
            </c:extLst>
          </c:dPt>
          <c:dPt>
            <c:idx val="12"/>
            <c:bubble3D val="0"/>
            <c:spPr>
              <a:solidFill>
                <a:srgbClr val="59BA4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0864-4C2C-B7E6-9669696539C4}"/>
              </c:ext>
            </c:extLst>
          </c:dPt>
          <c:dPt>
            <c:idx val="13"/>
            <c:bubble3D val="0"/>
            <c:spPr>
              <a:solidFill>
                <a:srgbClr val="136A9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0864-4C2C-B7E6-9669696539C4}"/>
              </c:ext>
            </c:extLst>
          </c:dPt>
          <c:dPt>
            <c:idx val="14"/>
            <c:bubble3D val="0"/>
            <c:spPr>
              <a:solidFill>
                <a:srgbClr val="14496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0864-4C2C-B7E6-9669696539C4}"/>
              </c:ext>
            </c:extLst>
          </c:dPt>
          <c:dLbls>
            <c:dLbl>
              <c:idx val="0"/>
              <c:layout>
                <c:manualLayout>
                  <c:x val="-2.9628407220213017E-2"/>
                  <c:y val="1.027023924686686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9216172435144188E-2"/>
                  <c:y val="7.2797989737413194E-4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757776362683487E-2"/>
                  <c:y val="-1.287273410850327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7364894494154E-2"/>
                  <c:y val="-2.72077495922164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4115962315396755E-2"/>
                  <c:y val="1.516181166514588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7.4507407852861685E-3"/>
                  <c:y val="2.150002786486124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1.6436019764495574E-2"/>
                  <c:y val="3.470630852140728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2.3675376955324099E-2"/>
                  <c:y val="3.523449320471689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6.4996596418526884E-2"/>
                  <c:y val="1.713797098893640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3.8567224282189276E-2"/>
                  <c:y val="-2.428900935011657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13"/>
              <c:layout>
                <c:manualLayout>
                  <c:x val="-3.8408207464011176E-2"/>
                  <c:y val="-7.554704545133172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B-0864-4C2C-B7E6-9669696539C4}"/>
                </c:ext>
                <c:ext xmlns:c15="http://schemas.microsoft.com/office/drawing/2012/chart" uri="{CE6537A1-D6FC-4f65-9D91-7224C49458BB}"/>
              </c:extLst>
            </c:dLbl>
            <c:dLbl>
              <c:idx val="14"/>
              <c:layout>
                <c:manualLayout>
                  <c:x val="-1.7711780100562857E-2"/>
                  <c:y val="-2.8330661911063486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D-0864-4C2C-B7E6-9669696539C4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4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Planilha4!$A$3:$A$17</c:f>
              <c:numCache>
                <c:formatCode>General</c:formatCode>
                <c:ptCount val="1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8</c:v>
                </c:pt>
                <c:pt idx="7">
                  <c:v>9</c:v>
                </c:pt>
                <c:pt idx="8">
                  <c:v>10</c:v>
                </c:pt>
                <c:pt idx="9">
                  <c:v>11</c:v>
                </c:pt>
                <c:pt idx="10">
                  <c:v>12</c:v>
                </c:pt>
                <c:pt idx="11">
                  <c:v>13</c:v>
                </c:pt>
                <c:pt idx="12">
                  <c:v>15</c:v>
                </c:pt>
                <c:pt idx="13">
                  <c:v>16</c:v>
                </c:pt>
                <c:pt idx="14">
                  <c:v>17</c:v>
                </c:pt>
              </c:numCache>
            </c:numRef>
          </c:cat>
          <c:val>
            <c:numRef>
              <c:f>Planilha4!$G$3:$G$17</c:f>
              <c:numCache>
                <c:formatCode>_(* #,##0.00_);_(* \(#,##0.00\);_(* "-"??_);_(@_)</c:formatCode>
                <c:ptCount val="15"/>
                <c:pt idx="0">
                  <c:v>1022512846</c:v>
                </c:pt>
                <c:pt idx="1">
                  <c:v>418501129</c:v>
                </c:pt>
                <c:pt idx="2">
                  <c:v>16851686238</c:v>
                </c:pt>
                <c:pt idx="3">
                  <c:v>8264006116</c:v>
                </c:pt>
                <c:pt idx="4">
                  <c:v>32982032</c:v>
                </c:pt>
                <c:pt idx="5">
                  <c:v>1837038239</c:v>
                </c:pt>
                <c:pt idx="6">
                  <c:v>161616221</c:v>
                </c:pt>
                <c:pt idx="7">
                  <c:v>116888849</c:v>
                </c:pt>
                <c:pt idx="8">
                  <c:v>107898786</c:v>
                </c:pt>
                <c:pt idx="9">
                  <c:v>9543431395</c:v>
                </c:pt>
                <c:pt idx="10">
                  <c:v>157004667</c:v>
                </c:pt>
                <c:pt idx="11">
                  <c:v>23424025</c:v>
                </c:pt>
                <c:pt idx="12">
                  <c:v>364247975</c:v>
                </c:pt>
                <c:pt idx="13">
                  <c:v>855129859</c:v>
                </c:pt>
                <c:pt idx="14">
                  <c:v>13457988126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E-0864-4C2C-B7E6-9669696539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b"/>
      <c:overlay val="0"/>
      <c:spPr>
        <a:noFill/>
        <a:ln w="25400">
          <a:noFill/>
        </a:ln>
      </c:spPr>
      <c:txPr>
        <a:bodyPr rot="0" spcFirstLastPara="1" vertOverflow="ellipsis" vert="horz" wrap="square" anchor="ctr" anchorCtr="1"/>
        <a:lstStyle/>
        <a:p>
          <a:pPr rtl="0"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1400" b="0">
              <a:solidFill>
                <a:srgbClr val="595959"/>
              </a:solidFill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GRAFICOS!$C$339</c:f>
              <c:strCache>
                <c:ptCount val="1"/>
                <c:pt idx="0">
                  <c:v>Percentual de Orientações para o Licenciamento de Empreendimento de Impacto - OLEIs emitidas em até 45 dias (percentual)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GRAFICOS!$D$338:$H$338</c:f>
              <c:strCache>
                <c:ptCount val="5"/>
                <c:pt idx="0">
                  <c:v>2016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GRAFICOS!$D$339:$H$339</c:f>
              <c:numCache>
                <c:formatCode>0.0</c:formatCode>
                <c:ptCount val="5"/>
                <c:pt idx="0">
                  <c:v>29</c:v>
                </c:pt>
                <c:pt idx="1">
                  <c:v>60</c:v>
                </c:pt>
                <c:pt idx="2">
                  <c:v>70</c:v>
                </c:pt>
                <c:pt idx="3">
                  <c:v>75</c:v>
                </c:pt>
                <c:pt idx="4">
                  <c:v>80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DA4-4394-B9D7-00654E6D5A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6152264"/>
        <c:axId val="146150696"/>
      </c:lineChart>
      <c:catAx>
        <c:axId val="146152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6150696"/>
        <c:crosses val="autoZero"/>
        <c:auto val="1"/>
        <c:lblAlgn val="ctr"/>
        <c:lblOffset val="100"/>
        <c:noMultiLvlLbl val="0"/>
      </c:catAx>
      <c:valAx>
        <c:axId val="14615069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461522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1400" b="0">
              <a:solidFill>
                <a:srgbClr val="595959"/>
              </a:solidFill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GRAFICOS!$C$352</c:f>
              <c:strCache>
                <c:ptCount val="1"/>
                <c:pt idx="0">
                  <c:v>Percentual de vistorias para fins de emissão da Certidão de Baixa de Construção realizadas em até 16 dias (percentual)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GRAFICOS!$D$351:$H$351</c:f>
              <c:strCache>
                <c:ptCount val="5"/>
                <c:pt idx="0">
                  <c:v>2016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GRAFICOS!$D$352:$H$352</c:f>
              <c:numCache>
                <c:formatCode>0.0</c:formatCode>
                <c:ptCount val="5"/>
                <c:pt idx="0">
                  <c:v>87</c:v>
                </c:pt>
                <c:pt idx="1">
                  <c:v>90</c:v>
                </c:pt>
                <c:pt idx="2">
                  <c:v>92</c:v>
                </c:pt>
                <c:pt idx="3">
                  <c:v>92</c:v>
                </c:pt>
                <c:pt idx="4">
                  <c:v>92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B334-4B85-8083-E9D6D4F578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6147168"/>
        <c:axId val="146147952"/>
      </c:lineChart>
      <c:catAx>
        <c:axId val="146147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6147952"/>
        <c:crosses val="autoZero"/>
        <c:auto val="1"/>
        <c:lblAlgn val="ctr"/>
        <c:lblOffset val="100"/>
        <c:noMultiLvlLbl val="0"/>
      </c:catAx>
      <c:valAx>
        <c:axId val="14614795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46147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1400" b="0">
              <a:solidFill>
                <a:srgbClr val="595959"/>
              </a:solidFill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GRAFICOS!$C$366</c:f>
              <c:strCache>
                <c:ptCount val="1"/>
                <c:pt idx="0">
                  <c:v>Percentual de unidades habitacionais regularizadas em conjuntos habitacionais produzidos pela PBH (percentual)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GRAFICOS!$D$365:$H$365</c:f>
              <c:strCache>
                <c:ptCount val="5"/>
                <c:pt idx="0">
                  <c:v>jan/17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GRAFICOS!$D$366:$H$366</c:f>
              <c:numCache>
                <c:formatCode>0.0</c:formatCode>
                <c:ptCount val="5"/>
                <c:pt idx="0">
                  <c:v>35.5</c:v>
                </c:pt>
                <c:pt idx="1">
                  <c:v>62.06</c:v>
                </c:pt>
                <c:pt idx="2">
                  <c:v>69.25</c:v>
                </c:pt>
                <c:pt idx="3">
                  <c:v>73.33</c:v>
                </c:pt>
                <c:pt idx="4">
                  <c:v>73.33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621-4B9E-B91F-015A700975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6148344"/>
        <c:axId val="146149520"/>
      </c:lineChart>
      <c:catAx>
        <c:axId val="146148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6149520"/>
        <c:crosses val="autoZero"/>
        <c:auto val="1"/>
        <c:lblAlgn val="ctr"/>
        <c:lblOffset val="100"/>
        <c:noMultiLvlLbl val="0"/>
      </c:catAx>
      <c:valAx>
        <c:axId val="14614952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46148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GRAFICOS!$C$232</c:f>
              <c:strCache>
                <c:ptCount val="1"/>
                <c:pt idx="0">
                  <c:v>Índice de desempenho operacional - IDO (índice)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GRAFICOS!$D$231:$H$231</c:f>
              <c:strCache>
                <c:ptCount val="5"/>
                <c:pt idx="0">
                  <c:v>2016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GRAFICOS!$D$232:$H$232</c:f>
              <c:numCache>
                <c:formatCode>0</c:formatCode>
                <c:ptCount val="5"/>
                <c:pt idx="0">
                  <c:v>65</c:v>
                </c:pt>
                <c:pt idx="1">
                  <c:v>77</c:v>
                </c:pt>
                <c:pt idx="2">
                  <c:v>78</c:v>
                </c:pt>
                <c:pt idx="3">
                  <c:v>79</c:v>
                </c:pt>
                <c:pt idx="4">
                  <c:v>80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EF69-47DC-A837-FA55812C17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6151480"/>
        <c:axId val="146148736"/>
      </c:lineChart>
      <c:catAx>
        <c:axId val="146151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6148736"/>
        <c:crosses val="autoZero"/>
        <c:auto val="1"/>
        <c:lblAlgn val="ctr"/>
        <c:lblOffset val="100"/>
        <c:noMultiLvlLbl val="0"/>
      </c:catAx>
      <c:valAx>
        <c:axId val="146148736"/>
        <c:scaling>
          <c:orientation val="minMax"/>
          <c:min val="50"/>
        </c:scaling>
        <c:delete val="1"/>
        <c:axPos val="l"/>
        <c:numFmt formatCode="0" sourceLinked="1"/>
        <c:majorTickMark val="out"/>
        <c:minorTickMark val="none"/>
        <c:tickLblPos val="nextTo"/>
        <c:crossAx val="1461514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1400" b="0">
              <a:solidFill>
                <a:srgbClr val="595959"/>
              </a:solidFill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GRAFICOS!$C$249</c:f>
              <c:strCache>
                <c:ptCount val="1"/>
                <c:pt idx="0">
                  <c:v>Percentual de interseções semaforizadas com travessia total para pedestres (em relação ao total de interseções semaforizadas) (percentual)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GRAFICOS!$D$248:$H$248</c:f>
              <c:strCache>
                <c:ptCount val="5"/>
                <c:pt idx="0">
                  <c:v>2015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GRAFICOS!$D$249:$H$249</c:f>
              <c:numCache>
                <c:formatCode>0.0</c:formatCode>
                <c:ptCount val="5"/>
                <c:pt idx="0">
                  <c:v>13.600000000000001</c:v>
                </c:pt>
                <c:pt idx="1">
                  <c:v>17.399999999999999</c:v>
                </c:pt>
                <c:pt idx="2">
                  <c:v>18.7</c:v>
                </c:pt>
                <c:pt idx="3">
                  <c:v>20</c:v>
                </c:pt>
                <c:pt idx="4">
                  <c:v>38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B40-4964-9A5B-04B86D81B0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6151872"/>
        <c:axId val="146149912"/>
      </c:lineChart>
      <c:catAx>
        <c:axId val="146151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6149912"/>
        <c:crosses val="autoZero"/>
        <c:auto val="1"/>
        <c:lblAlgn val="ctr"/>
        <c:lblOffset val="100"/>
        <c:noMultiLvlLbl val="0"/>
      </c:catAx>
      <c:valAx>
        <c:axId val="14614991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46151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1400" b="0">
              <a:solidFill>
                <a:srgbClr val="595959"/>
              </a:solidFill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GRAFICOS!$C$276</c:f>
              <c:strCache>
                <c:ptCount val="1"/>
                <c:pt idx="0">
                  <c:v>Percentual da extensão da rede cicloviária implantada em relação à rede viária total (percentual)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GRAFICOS!$D$275:$H$275</c:f>
              <c:strCache>
                <c:ptCount val="5"/>
                <c:pt idx="0">
                  <c:v>2016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GRAFICOS!$D$276:$H$276</c:f>
              <c:numCache>
                <c:formatCode>0.0</c:formatCode>
                <c:ptCount val="5"/>
                <c:pt idx="0">
                  <c:v>1.6</c:v>
                </c:pt>
                <c:pt idx="1">
                  <c:v>3.4</c:v>
                </c:pt>
                <c:pt idx="2">
                  <c:v>5.87</c:v>
                </c:pt>
                <c:pt idx="3">
                  <c:v>8.1</c:v>
                </c:pt>
                <c:pt idx="4">
                  <c:v>9.91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1AD-4CBC-A4DB-7807533211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6145208"/>
        <c:axId val="146145992"/>
      </c:lineChart>
      <c:catAx>
        <c:axId val="146145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6145992"/>
        <c:crosses val="autoZero"/>
        <c:auto val="1"/>
        <c:lblAlgn val="ctr"/>
        <c:lblOffset val="100"/>
        <c:noMultiLvlLbl val="0"/>
      </c:catAx>
      <c:valAx>
        <c:axId val="14614599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46145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1400" b="0">
              <a:solidFill>
                <a:srgbClr val="595959"/>
              </a:solidFill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GRAFICOS!$C$261</c:f>
              <c:strCache>
                <c:ptCount val="1"/>
                <c:pt idx="0">
                  <c:v>Taxa de mortalidade por acidentes de trânsito por 100 mil habitantes (óbitos/100.000)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GRAFICOS!$D$260:$H$260</c:f>
              <c:strCache>
                <c:ptCount val="5"/>
                <c:pt idx="0">
                  <c:v>2015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GRAFICOS!$D$261:$H$261</c:f>
              <c:numCache>
                <c:formatCode>0.0</c:formatCode>
                <c:ptCount val="5"/>
                <c:pt idx="0">
                  <c:v>5.99</c:v>
                </c:pt>
                <c:pt idx="1">
                  <c:v>5.69</c:v>
                </c:pt>
                <c:pt idx="2">
                  <c:v>5.33</c:v>
                </c:pt>
                <c:pt idx="3">
                  <c:v>4.97</c:v>
                </c:pt>
                <c:pt idx="4">
                  <c:v>4.62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55C-4DB1-96DC-BFCA9B1018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6146384"/>
        <c:axId val="147057248"/>
      </c:lineChart>
      <c:catAx>
        <c:axId val="146146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7057248"/>
        <c:crosses val="autoZero"/>
        <c:auto val="1"/>
        <c:lblAlgn val="ctr"/>
        <c:lblOffset val="100"/>
        <c:noMultiLvlLbl val="0"/>
      </c:catAx>
      <c:valAx>
        <c:axId val="147057248"/>
        <c:scaling>
          <c:orientation val="minMax"/>
          <c:min val="4"/>
        </c:scaling>
        <c:delete val="1"/>
        <c:axPos val="l"/>
        <c:numFmt formatCode="0.0" sourceLinked="1"/>
        <c:majorTickMark val="out"/>
        <c:minorTickMark val="none"/>
        <c:tickLblPos val="nextTo"/>
        <c:crossAx val="146146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GRAFICOS!$C$113</c:f>
              <c:strCache>
                <c:ptCount val="1"/>
                <c:pt idx="0">
                  <c:v>Quantitativo de registros de furtos nos Centros de Saúde (registros)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GRAFICOS!$D$112:$H$112</c:f>
              <c:strCache>
                <c:ptCount val="5"/>
                <c:pt idx="0">
                  <c:v>2016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GRAFICOS!$D$113:$H$113</c:f>
              <c:numCache>
                <c:formatCode>General</c:formatCode>
                <c:ptCount val="5"/>
                <c:pt idx="0">
                  <c:v>165</c:v>
                </c:pt>
                <c:pt idx="1">
                  <c:v>149</c:v>
                </c:pt>
                <c:pt idx="2">
                  <c:v>142</c:v>
                </c:pt>
                <c:pt idx="3">
                  <c:v>135</c:v>
                </c:pt>
                <c:pt idx="4">
                  <c:v>128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8F17-4694-8B1D-50D04886C9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7062344"/>
        <c:axId val="147054896"/>
      </c:lineChart>
      <c:catAx>
        <c:axId val="147062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7054896"/>
        <c:crosses val="autoZero"/>
        <c:auto val="1"/>
        <c:lblAlgn val="ctr"/>
        <c:lblOffset val="100"/>
        <c:noMultiLvlLbl val="0"/>
      </c:catAx>
      <c:valAx>
        <c:axId val="147054896"/>
        <c:scaling>
          <c:orientation val="minMax"/>
          <c:min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147062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GRAFICOS!$C$131</c:f>
              <c:strCache>
                <c:ptCount val="1"/>
                <c:pt idx="0">
                  <c:v>Quantitativo de registros de furtos nas UPAs (registros)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GRAFICOS!$D$130:$H$130</c:f>
              <c:strCache>
                <c:ptCount val="5"/>
                <c:pt idx="0">
                  <c:v>2016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GRAFICOS!$D$131:$H$131</c:f>
              <c:numCache>
                <c:formatCode>General</c:formatCode>
                <c:ptCount val="5"/>
                <c:pt idx="0">
                  <c:v>54</c:v>
                </c:pt>
                <c:pt idx="1">
                  <c:v>48</c:v>
                </c:pt>
                <c:pt idx="2">
                  <c:v>46</c:v>
                </c:pt>
                <c:pt idx="3">
                  <c:v>44</c:v>
                </c:pt>
                <c:pt idx="4">
                  <c:v>42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A75-493C-960D-5C95A44B0E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7056464"/>
        <c:axId val="147059600"/>
      </c:lineChart>
      <c:catAx>
        <c:axId val="147056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7059600"/>
        <c:crosses val="autoZero"/>
        <c:auto val="1"/>
        <c:lblAlgn val="ctr"/>
        <c:lblOffset val="100"/>
        <c:noMultiLvlLbl val="0"/>
      </c:catAx>
      <c:valAx>
        <c:axId val="147059600"/>
        <c:scaling>
          <c:orientation val="minMax"/>
          <c:min val="30"/>
        </c:scaling>
        <c:delete val="1"/>
        <c:axPos val="l"/>
        <c:numFmt formatCode="General" sourceLinked="1"/>
        <c:majorTickMark val="out"/>
        <c:minorTickMark val="none"/>
        <c:tickLblPos val="nextTo"/>
        <c:crossAx val="1470564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GRAFICOS!$C$149</c:f>
              <c:strCache>
                <c:ptCount val="1"/>
                <c:pt idx="0">
                  <c:v>Quantitativo de ocorrências nas Escolas Municipais com encaminhamentos aos órgãos de atendimento ao adolescente autor de ato infracional (ocorrências)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GRAFICOS!$D$148:$H$148</c:f>
              <c:strCache>
                <c:ptCount val="5"/>
                <c:pt idx="0">
                  <c:v>2016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GRAFICOS!$D$149:$H$149</c:f>
              <c:numCache>
                <c:formatCode>General</c:formatCode>
                <c:ptCount val="5"/>
                <c:pt idx="0">
                  <c:v>91</c:v>
                </c:pt>
                <c:pt idx="1">
                  <c:v>82</c:v>
                </c:pt>
                <c:pt idx="2">
                  <c:v>78</c:v>
                </c:pt>
                <c:pt idx="3">
                  <c:v>74</c:v>
                </c:pt>
                <c:pt idx="4">
                  <c:v>70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E6D-4B1C-B0E0-CA13C9D960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7057640"/>
        <c:axId val="147061952"/>
      </c:lineChart>
      <c:catAx>
        <c:axId val="147057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7061952"/>
        <c:crosses val="autoZero"/>
        <c:auto val="1"/>
        <c:lblAlgn val="ctr"/>
        <c:lblOffset val="100"/>
        <c:noMultiLvlLbl val="0"/>
      </c:catAx>
      <c:valAx>
        <c:axId val="147061952"/>
        <c:scaling>
          <c:orientation val="minMax"/>
          <c:min val="50"/>
        </c:scaling>
        <c:delete val="1"/>
        <c:axPos val="l"/>
        <c:numFmt formatCode="General" sourceLinked="1"/>
        <c:majorTickMark val="out"/>
        <c:minorTickMark val="none"/>
        <c:tickLblPos val="nextTo"/>
        <c:crossAx val="147057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1400" b="0">
              <a:solidFill>
                <a:srgbClr val="595959"/>
              </a:solidFill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GRAFICOS!$C$288</c:f>
              <c:strCache>
                <c:ptCount val="1"/>
                <c:pt idx="0">
                  <c:v>Abrangência dos serviços de limpeza em ZEIS (percentual)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GRAFICOS!$D$287:$H$287</c:f>
              <c:strCache>
                <c:ptCount val="5"/>
                <c:pt idx="0">
                  <c:v>dez/16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GRAFICOS!$D$288:$H$288</c:f>
              <c:numCache>
                <c:formatCode>0.0</c:formatCode>
                <c:ptCount val="5"/>
                <c:pt idx="0">
                  <c:v>69</c:v>
                </c:pt>
                <c:pt idx="1">
                  <c:v>85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4D83-46A1-B315-11C3D14C28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7059208"/>
        <c:axId val="147060384"/>
      </c:lineChart>
      <c:catAx>
        <c:axId val="147059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7060384"/>
        <c:crosses val="autoZero"/>
        <c:auto val="1"/>
        <c:lblAlgn val="ctr"/>
        <c:lblOffset val="100"/>
        <c:noMultiLvlLbl val="0"/>
      </c:catAx>
      <c:valAx>
        <c:axId val="14706038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47059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1400" b="0">
              <a:solidFill>
                <a:srgbClr val="595959"/>
              </a:solidFill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GRAFICOS!$C$305</c:f>
              <c:strCache>
                <c:ptCount val="1"/>
                <c:pt idx="0">
                  <c:v>População atendida por coleta seletiva (percentual)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GRAFICOS!$D$304:$H$304</c:f>
              <c:strCache>
                <c:ptCount val="5"/>
                <c:pt idx="0">
                  <c:v>dez/16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GRAFICOS!$D$305:$H$305</c:f>
              <c:numCache>
                <c:formatCode>0.0</c:formatCode>
                <c:ptCount val="5"/>
                <c:pt idx="0">
                  <c:v>20</c:v>
                </c:pt>
                <c:pt idx="1">
                  <c:v>29</c:v>
                </c:pt>
                <c:pt idx="2">
                  <c:v>37</c:v>
                </c:pt>
                <c:pt idx="3">
                  <c:v>41</c:v>
                </c:pt>
                <c:pt idx="4">
                  <c:v>41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970-4E1C-ADDC-0B66BD8C09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7058424"/>
        <c:axId val="147061560"/>
      </c:lineChart>
      <c:catAx>
        <c:axId val="147058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7061560"/>
        <c:crosses val="autoZero"/>
        <c:auto val="1"/>
        <c:lblAlgn val="ctr"/>
        <c:lblOffset val="100"/>
        <c:noMultiLvlLbl val="0"/>
      </c:catAx>
      <c:valAx>
        <c:axId val="14706156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47058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1400" b="0">
              <a:solidFill>
                <a:srgbClr val="595959"/>
              </a:solidFill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GRAFICOS!$C$322</c:f>
              <c:strCache>
                <c:ptCount val="1"/>
                <c:pt idx="0">
                  <c:v>Área verde por habitante (m2/hab.)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ysDash"/>
              <a:round/>
            </a:ln>
            <a:effectLst/>
          </c:spPr>
          <c:marker>
            <c:symbol val="none"/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GRAFICOS!$D$321:$H$321</c:f>
              <c:strCache>
                <c:ptCount val="5"/>
                <c:pt idx="0">
                  <c:v>2016</c:v>
                </c:pt>
                <c:pt idx="1">
                  <c:v>META 2018</c:v>
                </c:pt>
                <c:pt idx="2">
                  <c:v>META 2019</c:v>
                </c:pt>
                <c:pt idx="3">
                  <c:v>META 2020</c:v>
                </c:pt>
                <c:pt idx="4">
                  <c:v>META 2021</c:v>
                </c:pt>
              </c:strCache>
            </c:strRef>
          </c:cat>
          <c:val>
            <c:numRef>
              <c:f>GRAFICOS!$D$322:$H$322</c:f>
              <c:numCache>
                <c:formatCode>0.0</c:formatCode>
                <c:ptCount val="5"/>
                <c:pt idx="0">
                  <c:v>18</c:v>
                </c:pt>
                <c:pt idx="1">
                  <c:v>18.75</c:v>
                </c:pt>
                <c:pt idx="2">
                  <c:v>19.25</c:v>
                </c:pt>
                <c:pt idx="3">
                  <c:v>19.75</c:v>
                </c:pt>
                <c:pt idx="4">
                  <c:v>19.75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357-4A67-8598-8D75B1101C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7055680"/>
        <c:axId val="147060776"/>
      </c:lineChart>
      <c:catAx>
        <c:axId val="147055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7060776"/>
        <c:crosses val="autoZero"/>
        <c:auto val="1"/>
        <c:lblAlgn val="ctr"/>
        <c:lblOffset val="100"/>
        <c:noMultiLvlLbl val="0"/>
      </c:catAx>
      <c:valAx>
        <c:axId val="14706077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47055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63032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597D1AD-FB38-4E0A-B99F-84E49DD0CB53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63032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71F43DA-F1EC-4512-83FB-B6285A1698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83732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F63258-D563-4755-8350-6D3C9EF85F4D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271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1990" y="4717415"/>
            <a:ext cx="5455920" cy="446913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63032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B885A49-0AB3-4FEE-A416-64F700F4447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50719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883585">
              <a:spcBef>
                <a:spcPct val="20000"/>
              </a:spcBef>
              <a:spcAft>
                <a:spcPts val="580"/>
              </a:spcAft>
              <a:defRPr/>
            </a:pPr>
            <a:endParaRPr lang="pt-BR" kern="0" dirty="0" smtClean="0"/>
          </a:p>
        </p:txBody>
      </p:sp>
      <p:sp>
        <p:nvSpPr>
          <p:cNvPr id="143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93198E-B1E4-479C-A83B-622F139B2205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98025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883585">
              <a:spcBef>
                <a:spcPct val="20000"/>
              </a:spcBef>
              <a:spcAft>
                <a:spcPts val="580"/>
              </a:spcAft>
              <a:defRPr/>
            </a:pPr>
            <a:endParaRPr lang="pt-BR" kern="0" dirty="0" smtClean="0"/>
          </a:p>
        </p:txBody>
      </p:sp>
      <p:sp>
        <p:nvSpPr>
          <p:cNvPr id="163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58401C6-683B-47E1-868F-58940A99EE38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653594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883585">
              <a:spcBef>
                <a:spcPct val="20000"/>
              </a:spcBef>
              <a:spcAft>
                <a:spcPts val="580"/>
              </a:spcAft>
              <a:defRPr/>
            </a:pPr>
            <a:endParaRPr lang="pt-BR" kern="0" dirty="0" smtClean="0"/>
          </a:p>
        </p:txBody>
      </p:sp>
      <p:sp>
        <p:nvSpPr>
          <p:cNvPr id="184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A97D51-0583-4307-8B16-A90831AC9B6D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84925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883585">
              <a:spcBef>
                <a:spcPct val="20000"/>
              </a:spcBef>
              <a:spcAft>
                <a:spcPts val="580"/>
              </a:spcAft>
              <a:defRPr/>
            </a:pPr>
            <a:endParaRPr lang="pt-BR" kern="0" dirty="0" smtClean="0"/>
          </a:p>
        </p:txBody>
      </p:sp>
      <p:sp>
        <p:nvSpPr>
          <p:cNvPr id="204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D50E9F4-4A03-4492-9EAE-1D9B3E3451F8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9957340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883585">
              <a:spcBef>
                <a:spcPct val="20000"/>
              </a:spcBef>
              <a:spcAft>
                <a:spcPts val="580"/>
              </a:spcAft>
              <a:defRPr/>
            </a:pPr>
            <a:endParaRPr lang="pt-BR" kern="0" dirty="0" smtClean="0"/>
          </a:p>
        </p:txBody>
      </p:sp>
      <p:sp>
        <p:nvSpPr>
          <p:cNvPr id="256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8C63CB-776D-4310-8133-615358DEB102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0915880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883585">
              <a:spcBef>
                <a:spcPct val="20000"/>
              </a:spcBef>
              <a:spcAft>
                <a:spcPts val="580"/>
              </a:spcAft>
              <a:defRPr/>
            </a:pPr>
            <a:endParaRPr lang="pt-BR" kern="0" dirty="0" smtClean="0"/>
          </a:p>
        </p:txBody>
      </p:sp>
      <p:sp>
        <p:nvSpPr>
          <p:cNvPr id="276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56DBDF-66D5-4D5A-893F-3D491770FC1D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41481309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883585">
              <a:spcBef>
                <a:spcPct val="20000"/>
              </a:spcBef>
              <a:spcAft>
                <a:spcPts val="580"/>
              </a:spcAft>
              <a:defRPr/>
            </a:pPr>
            <a:endParaRPr lang="pt-BR" kern="0" dirty="0" smtClean="0"/>
          </a:p>
        </p:txBody>
      </p:sp>
      <p:sp>
        <p:nvSpPr>
          <p:cNvPr id="297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D551CF-2D71-4ACA-83A8-22E9DBF12E05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0873538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58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85F6DF-5B29-4163-9A90-7CEC01E99A6A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084078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89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E6EABC-C4D7-41F7-B7EF-10725763E53E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4716606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09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A92A35-3E65-40B9-AC6F-53BDCECF5B3A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2789964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50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1E7E28-8CF3-4D9B-817F-09B9CF00FEF4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1014015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71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3D6BE00-BB44-4D03-9C8A-FFD0E290E72E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6560199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512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476EC9D-0270-425C-A4D0-3AC0903D7CAD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5267816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563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922582-0FCD-45E4-967D-B8C6F2A84B16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280098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FC4B3-D713-40DA-84E2-DA586D090A9E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F5EAE-D75E-4708-8566-E2AE151F29C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91789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D1584-51B2-4CF1-BB99-C9F35FD65A25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70962-29EA-485D-9596-F377EB5FDBD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55258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5BC1D-CD8D-4160-99EF-024848A83C15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865A8-3735-45A1-B160-D3BC25B186C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0163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F47CF-BF90-45F2-B49D-4AAD69AE3B4C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10743-774C-4412-95B7-801197FAFB5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2996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CC5E6-020A-4563-A0AE-243022F56B86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FCFA0-9029-4882-9BF6-3843246366B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9971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7EC40-BB48-41DF-8FB7-1EFE84360A21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E1A8D-00FC-4C76-9356-348B8DB2702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945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013"/>
            <a:ext cx="9036050" cy="166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B06FD-FD95-4F8F-AC2D-9C2687762FBF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27CC6-5103-4FDC-BAD6-F4C86419B5F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4244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A379A-DD5D-483C-9DE2-09A48147C629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6A124-60B7-4AD3-A2EC-ECDD3998DDB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9928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71D41-1922-44A4-BE9B-DA710435DD4B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10D01-7E4F-414D-AB4A-F674CEC0C31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76730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653CC-FC43-4816-A4A6-CDEA7C08BD4A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8B9F2-071F-47A2-BFB3-18EE4060C38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6316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C7E44-8CD0-4C79-A31F-23444052F684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4E59E-E70E-4DC3-84A8-6A82FB3E865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6235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CD9DE-A353-4E43-B4B8-7D3721384E9E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9A474-1FB4-4ED1-901C-794A3C39A99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19144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93683-05F7-4817-A64B-4CA29ED79310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915BE-FC96-4C7F-A1E5-C66EF7B0D45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6860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751DC-A8AC-42C7-9634-148A43B76E07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C9DB8-3566-4D1F-B479-FEC0D5EDF56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49106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D6616-6956-4934-8EA8-4DD9FC215CD3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B7E31-BF63-4C31-A90E-2BA324F17FE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411670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0FE9D-A59F-4997-9100-52A8A03604CD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16B81-B4A9-4A24-B077-4576E63657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971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12298A7-726A-4278-AD66-D333D9F252DB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2DD4CD6-5E48-4360-AC93-9569946520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1939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4C796-99C8-48AE-BA92-65DFA4885BAC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99E79-DF15-41EC-B511-8F6E4BF323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629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67BDD-FB10-454F-ADE3-B451C0892421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C5F91-11E0-4EBE-A522-1A2EAC7B5E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1309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AF906-8695-4FAD-A135-E49C7DC691EF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C2FCC-1B52-4D03-92D9-36C0C52830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67001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333BD-CF23-4944-B28E-1DF4FDD76801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24DF9-04EA-4B4C-A89A-937BA143C3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70164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DBF72-A958-4F5F-B0EB-6EA667698929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27F90-58CB-40E8-B3FB-C830950DA4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60443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BF699-5B71-459F-A876-43253C103982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0AE88-E8F6-47A2-921F-BD293ADA3A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04560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44FFA-0F0A-47B2-8920-2A5A718E32FC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C1B3A-F181-4D74-BB99-EBBF6E0186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69127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544B7-D749-44A3-9E7F-2B1A0034B733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00CF2-F6BE-4D5E-A01A-1B5543741C7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61559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69F6B-92F6-423D-8963-2FAE5DBBEC36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B9416-FA2C-40C4-9DBA-5FCA18832B6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26409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1CB2C-7637-4219-9F71-979E0DF67C4B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514DD-8591-4F25-9B21-5A2619350F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75465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47EC8-E11A-42E0-8133-7D8FAC23543B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45D0B-BB30-4413-9F7F-304E3C3BBB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0823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A61766-5565-472D-93B3-DBD69786D020}" type="datetimeFigureOut">
              <a:rPr lang="pt-BR"/>
              <a:pPr>
                <a:defRPr/>
              </a:pPr>
              <a:t>18/10/2017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79B441-B702-4704-A0C3-C75EAF69FD2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37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205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853F6E6-C69C-4A18-8298-FF99AC678896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CB087F3-1C3E-46CD-ADCB-076138D07E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38" r:id="rId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3075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469DB0E-95FF-45CE-AC2B-E9E0A7B98393}" type="datetimeFigureOut">
              <a:rPr lang="pt-BR"/>
              <a:pPr>
                <a:defRPr/>
              </a:pPr>
              <a:t>18/10/2017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59E36DE-5B03-43CC-9131-07ED8B7DE3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6.xml"/><Relationship Id="rId4" Type="http://schemas.openxmlformats.org/officeDocument/2006/relationships/chart" Target="../charts/chart1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6.xml"/><Relationship Id="rId4" Type="http://schemas.openxmlformats.org/officeDocument/2006/relationships/chart" Target="../charts/char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ctrTitle"/>
          </p:nvPr>
        </p:nvSpPr>
        <p:spPr>
          <a:xfrm>
            <a:off x="685800" y="1716088"/>
            <a:ext cx="7772400" cy="1470025"/>
          </a:xfrm>
        </p:spPr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8196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Imagem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6" r="18484" b="35297"/>
          <a:stretch>
            <a:fillRect/>
          </a:stretch>
        </p:blipFill>
        <p:spPr bwMode="auto">
          <a:xfrm>
            <a:off x="1403350" y="620713"/>
            <a:ext cx="2808288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CaixaDeTexto 5"/>
          <p:cNvSpPr txBox="1">
            <a:spLocks noChangeArrowheads="1"/>
          </p:cNvSpPr>
          <p:nvPr/>
        </p:nvSpPr>
        <p:spPr bwMode="auto">
          <a:xfrm>
            <a:off x="4608513" y="1646238"/>
            <a:ext cx="3524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400" b="1">
                <a:solidFill>
                  <a:schemeClr val="bg1"/>
                </a:solidFill>
                <a:latin typeface="Arial Narrow" panose="020B0606020202030204" pitchFamily="34" charset="0"/>
              </a:rPr>
              <a:t>E</a:t>
            </a:r>
          </a:p>
        </p:txBody>
      </p:sp>
      <p:pic>
        <p:nvPicPr>
          <p:cNvPr id="8199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5" t="24788" r="44489" b="38330"/>
          <a:stretch>
            <a:fillRect/>
          </a:stretch>
        </p:blipFill>
        <p:spPr bwMode="auto">
          <a:xfrm>
            <a:off x="5357813" y="674688"/>
            <a:ext cx="2814637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CaixaDeTexto 7"/>
          <p:cNvSpPr txBox="1">
            <a:spLocks noChangeArrowheads="1"/>
          </p:cNvSpPr>
          <p:nvPr/>
        </p:nvSpPr>
        <p:spPr bwMode="auto">
          <a:xfrm>
            <a:off x="2479675" y="3482975"/>
            <a:ext cx="425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400" b="1">
                <a:solidFill>
                  <a:schemeClr val="bg1"/>
                </a:solidFill>
                <a:latin typeface="Arial Narrow" panose="020B0606020202030204" pitchFamily="34" charset="0"/>
              </a:rPr>
              <a:t>Apresentação dos Projetos de Lei</a:t>
            </a:r>
          </a:p>
        </p:txBody>
      </p:sp>
      <p:sp>
        <p:nvSpPr>
          <p:cNvPr id="8201" name="CaixaDeTexto 8"/>
          <p:cNvSpPr txBox="1">
            <a:spLocks noChangeArrowheads="1"/>
          </p:cNvSpPr>
          <p:nvPr/>
        </p:nvSpPr>
        <p:spPr bwMode="auto">
          <a:xfrm>
            <a:off x="0" y="5759450"/>
            <a:ext cx="9180513" cy="11382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latin typeface="Arial Narrow" panose="020B0606020202030204" pitchFamily="34" charset="0"/>
              </a:rPr>
              <a:t>Áreas de Resultado: Mobilidade Urbana; Habitação, Urbanização, Regulação e Ambiente Urbano; Segurança; Sustentabilidade Ambiental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b="1">
              <a:latin typeface="Arial Narrow" panose="020B0606020202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latin typeface="Arial Narrow" panose="020B0606020202030204" pitchFamily="34" charset="0"/>
              </a:rPr>
              <a:t>CMBH, 18/10/17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9219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1" name="CaixaDeTexto 1"/>
          <p:cNvSpPr txBox="1">
            <a:spLocks noChangeArrowheads="1"/>
          </p:cNvSpPr>
          <p:nvPr/>
        </p:nvSpPr>
        <p:spPr bwMode="auto">
          <a:xfrm>
            <a:off x="307975" y="333375"/>
            <a:ext cx="548481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3">
                    <a:lumMod val="75000"/>
                  </a:schemeClr>
                </a:solidFill>
              </a:rPr>
              <a:t>Diretrizes e Metodologia PPAG 2018-2021</a:t>
            </a:r>
            <a:endParaRPr lang="pt-BR" sz="3200" b="1" dirty="0">
              <a:solidFill>
                <a:schemeClr val="accent3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2" name="Espaço Reservado para Conteúdo 2"/>
          <p:cNvSpPr txBox="1">
            <a:spLocks/>
          </p:cNvSpPr>
          <p:nvPr/>
        </p:nvSpPr>
        <p:spPr bwMode="auto">
          <a:xfrm>
            <a:off x="177800" y="1844675"/>
            <a:ext cx="8345488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b="1" dirty="0">
                <a:latin typeface="+mn-lt"/>
              </a:rPr>
              <a:t> Diagnósticos e Identificação dos Desafios;</a:t>
            </a:r>
          </a:p>
          <a:p>
            <a:pPr algn="just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b="1" dirty="0">
                <a:latin typeface="+mn-lt"/>
              </a:rPr>
              <a:t> Programa de Metas da Gestão;</a:t>
            </a:r>
          </a:p>
          <a:p>
            <a:pPr algn="just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b="1" dirty="0">
                <a:latin typeface="+mn-lt"/>
              </a:rPr>
              <a:t> Dimensão Estratégica;</a:t>
            </a:r>
          </a:p>
          <a:p>
            <a:pPr algn="just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b="1" kern="0" dirty="0">
                <a:latin typeface="+mn-lt"/>
              </a:rPr>
              <a:t> Diretrizes Gerais do PPAG 2018-2021;</a:t>
            </a:r>
          </a:p>
          <a:p>
            <a:pPr algn="just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400" b="1" kern="0" dirty="0">
                <a:latin typeface="+mn-lt"/>
              </a:rPr>
              <a:t> Carteira de Projetos Estratégicos e Transformadores.</a:t>
            </a:r>
            <a:endParaRPr lang="pt-BR" sz="2400" kern="0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0243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1" name="CaixaDeTexto 1"/>
          <p:cNvSpPr txBox="1">
            <a:spLocks noChangeArrowheads="1"/>
          </p:cNvSpPr>
          <p:nvPr/>
        </p:nvSpPr>
        <p:spPr bwMode="auto">
          <a:xfrm>
            <a:off x="1258888" y="169863"/>
            <a:ext cx="53990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3">
                    <a:lumMod val="75000"/>
                  </a:schemeClr>
                </a:solidFill>
              </a:rPr>
              <a:t>Mapa Estratégico </a:t>
            </a:r>
            <a:endParaRPr lang="pt-BR" sz="3200" b="1" dirty="0">
              <a:solidFill>
                <a:schemeClr val="accent3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0245" name="Imagem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08050"/>
            <a:ext cx="7488238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2"/>
          <p:cNvSpPr txBox="1">
            <a:spLocks noChangeArrowheads="1"/>
          </p:cNvSpPr>
          <p:nvPr/>
        </p:nvSpPr>
        <p:spPr bwMode="auto">
          <a:xfrm>
            <a:off x="889000" y="1916113"/>
            <a:ext cx="6408738" cy="277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3600" b="1" dirty="0">
                <a:solidFill>
                  <a:srgbClr val="1F497D"/>
                </a:solidFill>
                <a:latin typeface="+mj-lt"/>
              </a:rPr>
              <a:t>	RECEITAS /2018-2021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3200" b="1" dirty="0">
              <a:latin typeface="Century Gothic" pitchFamily="34" charset="0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3200" b="1" dirty="0">
              <a:latin typeface="Century Gothic" pitchFamily="34" charset="0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1600" b="1" dirty="0">
              <a:latin typeface="Century Gothic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cxnSp>
        <p:nvCxnSpPr>
          <p:cNvPr id="9" name="Conector reto 8"/>
          <p:cNvCxnSpPr/>
          <p:nvPr/>
        </p:nvCxnSpPr>
        <p:spPr>
          <a:xfrm>
            <a:off x="2609850" y="2924175"/>
            <a:ext cx="6534150" cy="0"/>
          </a:xfrm>
          <a:prstGeom prst="line">
            <a:avLst/>
          </a:prstGeom>
          <a:ln w="2222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/>
          <p:cNvCxnSpPr/>
          <p:nvPr/>
        </p:nvCxnSpPr>
        <p:spPr>
          <a:xfrm flipV="1">
            <a:off x="2609850" y="2997200"/>
            <a:ext cx="6534150" cy="3175"/>
          </a:xfrm>
          <a:prstGeom prst="line">
            <a:avLst/>
          </a:prstGeom>
          <a:ln w="2222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684213" y="-44450"/>
            <a:ext cx="8229601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</a:rPr>
              <a:t>Receitas PPAG 2018-2021</a:t>
            </a:r>
            <a:endParaRPr lang="pt-BR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49263" y="1196975"/>
          <a:ext cx="8231188" cy="5016512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881856">
                  <a:extLst>
                    <a:ext uri="{9D8B030D-6E8A-4147-A177-3AD203B41FA5}"/>
                  </a:extLst>
                </a:gridCol>
                <a:gridCol w="1337333">
                  <a:extLst>
                    <a:ext uri="{9D8B030D-6E8A-4147-A177-3AD203B41FA5}"/>
                  </a:extLst>
                </a:gridCol>
                <a:gridCol w="1337333">
                  <a:extLst>
                    <a:ext uri="{9D8B030D-6E8A-4147-A177-3AD203B41FA5}"/>
                  </a:extLst>
                </a:gridCol>
                <a:gridCol w="1337333">
                  <a:extLst>
                    <a:ext uri="{9D8B030D-6E8A-4147-A177-3AD203B41FA5}"/>
                  </a:extLst>
                </a:gridCol>
                <a:gridCol w="1337333">
                  <a:extLst>
                    <a:ext uri="{9D8B030D-6E8A-4147-A177-3AD203B41FA5}"/>
                  </a:extLst>
                </a:gridCol>
              </a:tblGrid>
              <a:tr h="24055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RECEITA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2018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2019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2020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2021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u="none" strike="noStrike" dirty="0">
                          <a:effectLst/>
                        </a:rPr>
                        <a:t>Receitas Correntes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10.384.591.493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10.936.536.545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11.565.962.626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12.239.939.290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2774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</a:rPr>
                        <a:t>  </a:t>
                      </a:r>
                      <a:r>
                        <a:rPr lang="pt-BR" sz="1200" u="none" strike="noStrike" dirty="0" smtClean="0"/>
                        <a:t>Impostos, Taxas e Contribuições de Melhoria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3.816.889.769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4.045.603.152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4.288.039.338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4.545.021.701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      Impostos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3.461.170.608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3.668.840.842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3.888.971.291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4.122.309.570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      Taxas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350.719.161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371.762.310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394.068.047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417.712.131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      Contribuição de Melhoria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5.000.000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5.000.000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5.000.000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5.000.000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Receitas de Contribuições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372.513.325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376.965.320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382.604.068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389.299.717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Receita Patrimonial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295.543.904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303.879.126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316.746.643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338.001.010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Receita Agropecuária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20.000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21.200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22.472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23.820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Receita de Serviços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91.877.955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98.635.497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104.400.534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110.632.810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Transferências Correntes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5.577.682.027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5.885.209.074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6.235.269.530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6.604.663.284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Outras Receitas Correntes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230.064.513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226.223.176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238.880.041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252.296.948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u="none" strike="noStrike" dirty="0">
                          <a:effectLst/>
                        </a:rPr>
                        <a:t>Receitas de Capital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1.818.002.878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1.842.051.974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1.720.047.183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1.493.062.705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Operação de Crédito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1.324.148.314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1.324.148.314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1.290.287.278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1.120.629.182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    </a:t>
                      </a:r>
                      <a:r>
                        <a:rPr lang="pt-BR" sz="1200" u="none" strike="noStrike" dirty="0" smtClean="0">
                          <a:effectLst/>
                        </a:rPr>
                        <a:t>Alienação </a:t>
                      </a:r>
                      <a:r>
                        <a:rPr lang="pt-BR" sz="1200" u="none" strike="noStrike" dirty="0">
                          <a:effectLst/>
                        </a:rPr>
                        <a:t>de Bens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100.451.556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106.711.445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113.114.133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54.900.980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Transferência Capital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375.085.312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391.775.457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296.064.009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295.715.874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Outras Receitas de Capital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18.317.696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19.416.758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20.581.763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21.816.669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u="none" strike="noStrike" dirty="0">
                          <a:effectLst/>
                        </a:rPr>
                        <a:t>Receita </a:t>
                      </a:r>
                      <a:r>
                        <a:rPr lang="pt-BR" sz="1200" b="1" u="none" strike="noStrike" dirty="0" err="1">
                          <a:effectLst/>
                        </a:rPr>
                        <a:t>Intraorçamentária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768.802.413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775.256.783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782.733.466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793.403.547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Corrente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756.576.721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767.000.427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778.943.477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792.386.163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De Capital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12.225.692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8.256.356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>
                          <a:effectLst/>
                        </a:rPr>
                        <a:t>3.789.989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u="none" strike="noStrike" dirty="0">
                          <a:effectLst/>
                        </a:rPr>
                        <a:t>1.017.384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extLst>
                  <a:ext uri="{0D108BD9-81ED-4DB2-BD59-A6C34878D82A}"/>
                </a:extLst>
              </a:tr>
              <a:tr h="21963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u="none" strike="noStrike" dirty="0">
                          <a:effectLst/>
                        </a:rPr>
                        <a:t> Dedução Rec. Formação FUNDEB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-435.680.125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-461.853.336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-489.562.531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-518.938.408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30096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TOTAL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12.535.716.659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13.091.991.966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13.579.180.744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u="none" strike="noStrike" dirty="0">
                          <a:effectLst/>
                        </a:rPr>
                        <a:t>14.007.467.134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2431" name="CaixaDeTexto 6"/>
          <p:cNvSpPr txBox="1">
            <a:spLocks noChangeArrowheads="1"/>
          </p:cNvSpPr>
          <p:nvPr/>
        </p:nvSpPr>
        <p:spPr bwMode="auto">
          <a:xfrm>
            <a:off x="7885113" y="836613"/>
            <a:ext cx="8302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R$ 1,00</a:t>
            </a:r>
          </a:p>
        </p:txBody>
      </p:sp>
      <p:sp>
        <p:nvSpPr>
          <p:cNvPr id="12432" name="CaixaDeTexto 7"/>
          <p:cNvSpPr txBox="1">
            <a:spLocks noChangeArrowheads="1"/>
          </p:cNvSpPr>
          <p:nvPr/>
        </p:nvSpPr>
        <p:spPr bwMode="auto">
          <a:xfrm>
            <a:off x="7881938" y="6311900"/>
            <a:ext cx="79851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3" name="Retângulo 2"/>
          <p:cNvSpPr/>
          <p:nvPr/>
        </p:nvSpPr>
        <p:spPr>
          <a:xfrm>
            <a:off x="3348038" y="1217613"/>
            <a:ext cx="1331912" cy="49958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3315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3316" name="CaixaDeTexto 1"/>
          <p:cNvSpPr txBox="1">
            <a:spLocks noChangeArrowheads="1"/>
          </p:cNvSpPr>
          <p:nvPr/>
        </p:nvSpPr>
        <p:spPr bwMode="auto">
          <a:xfrm>
            <a:off x="1042988" y="133350"/>
            <a:ext cx="82883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400" b="1">
                <a:solidFill>
                  <a:schemeClr val="tx2"/>
                </a:solidFill>
                <a:cs typeface="Arial" panose="020B0604020202020204" pitchFamily="34" charset="0"/>
              </a:rPr>
              <a:t>Estimativa das Receitas / LOA 2017 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400" b="1">
                <a:solidFill>
                  <a:schemeClr val="tx2"/>
                </a:solidFill>
                <a:cs typeface="Arial" panose="020B0604020202020204" pitchFamily="34" charset="0"/>
              </a:rPr>
              <a:t>PLOA 2018</a:t>
            </a:r>
            <a:endParaRPr lang="pt-BR" altLang="pt-BR" sz="2400" b="1">
              <a:solidFill>
                <a:schemeClr val="tx2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13317" name="CaixaDeTexto 9"/>
          <p:cNvSpPr txBox="1">
            <a:spLocks noChangeArrowheads="1"/>
          </p:cNvSpPr>
          <p:nvPr/>
        </p:nvSpPr>
        <p:spPr bwMode="auto">
          <a:xfrm>
            <a:off x="7180263" y="6330950"/>
            <a:ext cx="91281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13318" name="CaixaDeTexto 11"/>
          <p:cNvSpPr txBox="1">
            <a:spLocks noChangeArrowheads="1"/>
          </p:cNvSpPr>
          <p:nvPr/>
        </p:nvSpPr>
        <p:spPr bwMode="auto">
          <a:xfrm>
            <a:off x="7256463" y="833438"/>
            <a:ext cx="8366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mil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1093788" y="1125538"/>
          <a:ext cx="6842126" cy="5175247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501422">
                  <a:extLst>
                    <a:ext uri="{9D8B030D-6E8A-4147-A177-3AD203B41FA5}"/>
                  </a:extLst>
                </a:gridCol>
                <a:gridCol w="1544997">
                  <a:extLst>
                    <a:ext uri="{9D8B030D-6E8A-4147-A177-3AD203B41FA5}"/>
                  </a:extLst>
                </a:gridCol>
                <a:gridCol w="1471425">
                  <a:extLst>
                    <a:ext uri="{9D8B030D-6E8A-4147-A177-3AD203B41FA5}"/>
                  </a:extLst>
                </a:gridCol>
                <a:gridCol w="1324282">
                  <a:extLst>
                    <a:ext uri="{9D8B030D-6E8A-4147-A177-3AD203B41FA5}"/>
                  </a:extLst>
                </a:gridCol>
              </a:tblGrid>
              <a:tr h="511133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/>
                        <a:t>RECEITA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 smtClean="0"/>
                        <a:t>LOA 2017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PLOA</a:t>
                      </a:r>
                      <a:r>
                        <a:rPr lang="pt-BR" sz="120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2018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 smtClean="0"/>
                        <a:t>AH %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1" u="none" strike="noStrike" dirty="0"/>
                        <a:t> Receitas Correntes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9.778.166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10.384.591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6,20%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8505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Impostos, Taxas e Contribuições de Melhoria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3.366.782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3.816.890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13,37%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Receita </a:t>
                      </a:r>
                      <a:r>
                        <a:rPr lang="pt-BR" sz="1200" u="none" strike="noStrike" dirty="0"/>
                        <a:t>de Contribuição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378.344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372.513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-1,54%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Receita </a:t>
                      </a:r>
                      <a:r>
                        <a:rPr lang="pt-BR" sz="1200" u="none" strike="noStrike" dirty="0"/>
                        <a:t>Patrimonial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210.541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295.544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40,37%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Receita Agropecuária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Receita </a:t>
                      </a:r>
                      <a:r>
                        <a:rPr lang="pt-BR" sz="1200" u="none" strike="noStrike" dirty="0"/>
                        <a:t>de Serviços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104.636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91.878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-12,19%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 smtClean="0"/>
                        <a:t>    Transferências </a:t>
                      </a:r>
                      <a:r>
                        <a:rPr lang="pt-BR" sz="1200" u="none" strike="noStrike" dirty="0"/>
                        <a:t>Correntes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5.214.554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5.577.682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6,96%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 smtClean="0"/>
                        <a:t>    Outras </a:t>
                      </a:r>
                      <a:r>
                        <a:rPr lang="pt-BR" sz="1200" u="none" strike="noStrike" dirty="0"/>
                        <a:t>Receitas Correntes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503.309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230.065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-54,29%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1" u="none" strike="noStrike" dirty="0"/>
                        <a:t> Receitas de Capital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1.462.176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1.818.003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24,34%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Operação </a:t>
                      </a:r>
                      <a:r>
                        <a:rPr lang="pt-BR" sz="1200" u="none" strike="noStrike" dirty="0"/>
                        <a:t>de Crédito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847.628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1.324.148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56,22%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Alienação </a:t>
                      </a:r>
                      <a:r>
                        <a:rPr lang="pt-BR" sz="1200" u="none" strike="noStrike" dirty="0"/>
                        <a:t>de Bens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81.099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100.452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23,86%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Transferência </a:t>
                      </a:r>
                      <a:r>
                        <a:rPr lang="pt-BR" sz="1200" u="none" strike="noStrike" dirty="0"/>
                        <a:t>Capital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528.448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375.085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-29,02%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Outras </a:t>
                      </a:r>
                      <a:r>
                        <a:rPr lang="pt-BR" sz="1200" u="none" strike="noStrike" dirty="0"/>
                        <a:t>Receitas de Capital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5.000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18.318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266,35%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1" u="none" strike="noStrike" dirty="0"/>
                        <a:t> </a:t>
                      </a:r>
                      <a:r>
                        <a:rPr lang="pt-BR" sz="1200" b="1" u="none" strike="noStrike" dirty="0" smtClean="0"/>
                        <a:t>Receitas </a:t>
                      </a:r>
                      <a:r>
                        <a:rPr lang="pt-BR" sz="1200" b="1" u="none" strike="noStrike" dirty="0" err="1" smtClean="0"/>
                        <a:t>Intraorçamentárias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749.805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768.802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2,53%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35650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Corrente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7" marR="9527" marT="95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747.757</a:t>
                      </a:r>
                    </a:p>
                  </a:txBody>
                  <a:tcPr marL="9527" marR="9527" marT="95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756.577</a:t>
                      </a:r>
                    </a:p>
                  </a:txBody>
                  <a:tcPr marL="9527" marR="9527" marT="95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1,18%</a:t>
                      </a:r>
                    </a:p>
                  </a:txBody>
                  <a:tcPr marL="9527" marR="9527" marT="9523" marB="0" anchor="b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De </a:t>
                      </a:r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Capital</a:t>
                      </a:r>
                    </a:p>
                  </a:txBody>
                  <a:tcPr marL="9527" marR="9527" marT="9523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2.048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12.226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496,96%</a:t>
                      </a:r>
                    </a:p>
                  </a:txBody>
                  <a:tcPr marL="9527" marR="9527" marT="9523" marB="0" anchor="b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 smtClean="0"/>
                        <a:t>    Outras </a:t>
                      </a:r>
                      <a:r>
                        <a:rPr lang="pt-BR" sz="1200" u="none" strike="noStrike" dirty="0"/>
                        <a:t>Receitas </a:t>
                      </a:r>
                      <a:r>
                        <a:rPr lang="pt-BR" sz="1200" u="none" strike="noStrike" dirty="0" err="1" smtClean="0"/>
                        <a:t>Intra</a:t>
                      </a:r>
                      <a:r>
                        <a:rPr lang="pt-BR" sz="1200" u="none" strike="noStrike" dirty="0" smtClean="0"/>
                        <a:t> Correntes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29.271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11.419</a:t>
                      </a:r>
                    </a:p>
                  </a:txBody>
                  <a:tcPr marL="9527" marR="9527" marT="95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-60,99%</a:t>
                      </a:r>
                    </a:p>
                  </a:txBody>
                  <a:tcPr marL="9527" marR="9527" marT="9523" marB="0" anchor="ctr"/>
                </a:tc>
                <a:extLst>
                  <a:ext uri="{0D108BD9-81ED-4DB2-BD59-A6C34878D82A}"/>
                </a:extLst>
              </a:tr>
              <a:tr h="23731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1" u="none" strike="noStrike" dirty="0"/>
                        <a:t> Dedução Rec. Formação </a:t>
                      </a:r>
                      <a:r>
                        <a:rPr lang="pt-BR" sz="1200" b="1" u="none" strike="noStrike" dirty="0" err="1"/>
                        <a:t>Fundeb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-409.791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-435.680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6,32%</a:t>
                      </a:r>
                    </a:p>
                  </a:txBody>
                  <a:tcPr marL="9527" marR="9527" marT="9523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46437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100" b="1" u="none" strike="noStrike" dirty="0"/>
                        <a:t>TOTAL 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1" marR="6741" marT="673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11.580.356</a:t>
                      </a:r>
                    </a:p>
                  </a:txBody>
                  <a:tcPr marL="9527" marR="9527" marT="9523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12.535.717</a:t>
                      </a:r>
                    </a:p>
                  </a:txBody>
                  <a:tcPr marL="9527" marR="9527" marT="9523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8,25%</a:t>
                      </a:r>
                    </a:p>
                  </a:txBody>
                  <a:tcPr marL="9527" marR="9527" marT="9523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5363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5364" name="CaixaDeTexto 1"/>
          <p:cNvSpPr txBox="1">
            <a:spLocks noChangeArrowheads="1"/>
          </p:cNvSpPr>
          <p:nvPr/>
        </p:nvSpPr>
        <p:spPr bwMode="auto">
          <a:xfrm>
            <a:off x="1187450" y="249238"/>
            <a:ext cx="70548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chemeClr val="tx2"/>
                </a:solidFill>
                <a:cs typeface="Arial" panose="020B0604020202020204" pitchFamily="34" charset="0"/>
              </a:rPr>
              <a:t>Estimativa das Receitas / 2018</a:t>
            </a:r>
            <a:endParaRPr lang="pt-BR" altLang="pt-BR" sz="2800" b="1">
              <a:solidFill>
                <a:schemeClr val="tx2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15365" name="CaixaDeTexto 9"/>
          <p:cNvSpPr txBox="1">
            <a:spLocks noChangeArrowheads="1"/>
          </p:cNvSpPr>
          <p:nvPr/>
        </p:nvSpPr>
        <p:spPr bwMode="auto">
          <a:xfrm>
            <a:off x="7305675" y="6005513"/>
            <a:ext cx="91281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15366" name="CaixaDeTexto 11"/>
          <p:cNvSpPr txBox="1">
            <a:spLocks noChangeArrowheads="1"/>
          </p:cNvSpPr>
          <p:nvPr/>
        </p:nvSpPr>
        <p:spPr bwMode="auto">
          <a:xfrm>
            <a:off x="7358063" y="869950"/>
            <a:ext cx="9271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R$ 1,00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14" name="Tabela 13"/>
          <p:cNvGraphicFramePr>
            <a:graphicFrameLocks noGrp="1"/>
          </p:cNvGraphicFramePr>
          <p:nvPr/>
        </p:nvGraphicFramePr>
        <p:xfrm>
          <a:off x="1077913" y="1130300"/>
          <a:ext cx="7056437" cy="477838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499155">
                  <a:extLst>
                    <a:ext uri="{9D8B030D-6E8A-4147-A177-3AD203B41FA5}"/>
                  </a:extLst>
                </a:gridCol>
                <a:gridCol w="1470091">
                  <a:extLst>
                    <a:ext uri="{9D8B030D-6E8A-4147-A177-3AD203B41FA5}"/>
                  </a:extLst>
                </a:gridCol>
                <a:gridCol w="1539081">
                  <a:extLst>
                    <a:ext uri="{9D8B030D-6E8A-4147-A177-3AD203B41FA5}"/>
                  </a:extLst>
                </a:gridCol>
                <a:gridCol w="1548110">
                  <a:extLst>
                    <a:ext uri="{9D8B030D-6E8A-4147-A177-3AD203B41FA5}"/>
                  </a:extLst>
                </a:gridCol>
              </a:tblGrid>
              <a:tr h="494616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/>
                        <a:t>RECEITA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/>
                        <a:t>RECURSOS ORDINÁRIOS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/>
                        <a:t>RECURSOS VINCULADOS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/>
                        <a:t>TOTAL ESTIMADO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1" u="none" strike="noStrike" dirty="0"/>
                        <a:t> Receitas Correntes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7.482.889.220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2.901.702.273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10.384.591.493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260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Impostos, Taxas e Contribuições de Melhoria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3.816.889.769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3.816.889.769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Receita </a:t>
                      </a:r>
                      <a:r>
                        <a:rPr lang="pt-BR" sz="1200" u="none" strike="noStrike" dirty="0"/>
                        <a:t>de Contribuição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132.869.000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239.644.325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372.513.325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Receita </a:t>
                      </a:r>
                      <a:r>
                        <a:rPr lang="pt-BR" sz="1200" u="none" strike="noStrike" dirty="0"/>
                        <a:t>Patrimonial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232.097.678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63.446.226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295.543.904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Receita Agropecuária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20.000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20.000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Receita </a:t>
                      </a:r>
                      <a:r>
                        <a:rPr lang="pt-BR" sz="1200" u="none" strike="noStrike" dirty="0"/>
                        <a:t>de Serviços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38.467.037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53.410.918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91.877.955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 smtClean="0"/>
                        <a:t>    Transferências </a:t>
                      </a:r>
                      <a:r>
                        <a:rPr lang="pt-BR" sz="1200" u="none" strike="noStrike" dirty="0"/>
                        <a:t>Correntes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3.048.025.230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2.529.656.797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5.577.682.027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 smtClean="0"/>
                        <a:t>    Outras </a:t>
                      </a:r>
                      <a:r>
                        <a:rPr lang="pt-BR" sz="1200" u="none" strike="noStrike" dirty="0"/>
                        <a:t>Receitas Correntes 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214.540.506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15.524.007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230.064.513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1" u="none" strike="noStrike" dirty="0"/>
                        <a:t> Receitas de Capital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118.668.252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1.699.334.626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1.818.002.878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Operação </a:t>
                      </a:r>
                      <a:r>
                        <a:rPr lang="pt-BR" sz="1200" u="none" strike="noStrike" dirty="0"/>
                        <a:t>de Crédito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1.324.148.314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1.324.148.314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Alienação </a:t>
                      </a:r>
                      <a:r>
                        <a:rPr lang="pt-BR" sz="1200" u="none" strike="noStrike" dirty="0"/>
                        <a:t>de Bens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100.350.556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101.000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100.451.556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Transferência </a:t>
                      </a:r>
                      <a:r>
                        <a:rPr lang="pt-BR" sz="1200" u="none" strike="noStrike" dirty="0"/>
                        <a:t>Capital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375.085.312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375.085.312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Outras </a:t>
                      </a:r>
                      <a:r>
                        <a:rPr lang="pt-BR" sz="1200" u="none" strike="noStrike" dirty="0"/>
                        <a:t>Receitas de Capital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18.317.696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18.317.696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1" u="none" strike="noStrike" dirty="0"/>
                        <a:t> </a:t>
                      </a:r>
                      <a:r>
                        <a:rPr lang="pt-BR" sz="1200" b="1" u="none" strike="noStrike" dirty="0" smtClean="0"/>
                        <a:t>Receitas </a:t>
                      </a:r>
                      <a:r>
                        <a:rPr lang="pt-BR" sz="1200" b="1" u="none" strike="noStrike" dirty="0" err="1" smtClean="0"/>
                        <a:t>Intraorçamentárias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768.802.413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768.802.413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28036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Corrente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pt-BR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756.576.721</a:t>
                      </a:r>
                    </a:p>
                  </a:txBody>
                  <a:tcPr marL="9525" marR="9525" marT="9528" marB="0" anchor="b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pt-BR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756.576.721</a:t>
                      </a:r>
                    </a:p>
                  </a:txBody>
                  <a:tcPr marL="9525" marR="9525" marT="9528" marB="0" anchor="b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/>
                        <a:t> </a:t>
                      </a:r>
                      <a:r>
                        <a:rPr lang="pt-BR" sz="1200" u="none" strike="noStrike" dirty="0" smtClean="0"/>
                        <a:t>   De Capital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pt-BR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12.225.692</a:t>
                      </a:r>
                    </a:p>
                  </a:txBody>
                  <a:tcPr marL="9525" marR="9525" marT="9528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pt-BR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12.225.692</a:t>
                      </a:r>
                    </a:p>
                  </a:txBody>
                  <a:tcPr marL="9525" marR="9525" marT="9528" marB="0" anchor="ctr"/>
                </a:tc>
                <a:extLst>
                  <a:ext uri="{0D108BD9-81ED-4DB2-BD59-A6C34878D82A}"/>
                </a:extLst>
              </a:tr>
              <a:tr h="2296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1" u="none" strike="noStrike" dirty="0"/>
                        <a:t> Dedução Rec. Formação </a:t>
                      </a:r>
                      <a:r>
                        <a:rPr lang="pt-BR" sz="1200" b="1" u="none" strike="noStrike" dirty="0" err="1"/>
                        <a:t>Fundeb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-435.680.125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-435.680.125</a:t>
                      </a:r>
                    </a:p>
                  </a:txBody>
                  <a:tcPr marL="9525" marR="9525" marT="952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38474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100" b="1" u="none" strike="noStrike" dirty="0"/>
                        <a:t>TOTAL 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740" marR="6740" marT="6742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7.165.877.347</a:t>
                      </a:r>
                    </a:p>
                  </a:txBody>
                  <a:tcPr marL="9525" marR="9525" marT="952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5.369.839.312</a:t>
                      </a:r>
                    </a:p>
                  </a:txBody>
                  <a:tcPr marL="9525" marR="9525" marT="952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12.535.716.659</a:t>
                      </a:r>
                    </a:p>
                  </a:txBody>
                  <a:tcPr marL="9525" marR="9525" marT="952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7411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7412" name="CaixaDeTexto 1"/>
          <p:cNvSpPr txBox="1">
            <a:spLocks noChangeArrowheads="1"/>
          </p:cNvSpPr>
          <p:nvPr/>
        </p:nvSpPr>
        <p:spPr bwMode="auto">
          <a:xfrm>
            <a:off x="460375" y="255588"/>
            <a:ext cx="74882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chemeClr val="tx2"/>
                </a:solidFill>
                <a:cs typeface="Arial" panose="020B0604020202020204" pitchFamily="34" charset="0"/>
              </a:rPr>
              <a:t>Síntese dos Orçamentos das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chemeClr val="tx2"/>
                </a:solidFill>
                <a:cs typeface="Arial" panose="020B0604020202020204" pitchFamily="34" charset="0"/>
              </a:rPr>
              <a:t>Empresas</a:t>
            </a:r>
          </a:p>
        </p:txBody>
      </p:sp>
      <p:sp>
        <p:nvSpPr>
          <p:cNvPr id="17413" name="CaixaDeTexto 12"/>
          <p:cNvSpPr txBox="1">
            <a:spLocks noChangeArrowheads="1"/>
          </p:cNvSpPr>
          <p:nvPr/>
        </p:nvSpPr>
        <p:spPr bwMode="auto">
          <a:xfrm>
            <a:off x="7685088" y="1079500"/>
            <a:ext cx="928687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R$ 1,00</a:t>
            </a:r>
          </a:p>
        </p:txBody>
      </p:sp>
      <p:sp>
        <p:nvSpPr>
          <p:cNvPr id="17414" name="CaixaDeTexto 9"/>
          <p:cNvSpPr txBox="1">
            <a:spLocks noChangeArrowheads="1"/>
          </p:cNvSpPr>
          <p:nvPr/>
        </p:nvSpPr>
        <p:spPr bwMode="auto">
          <a:xfrm>
            <a:off x="7777163" y="5018088"/>
            <a:ext cx="9128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460375" y="1471613"/>
          <a:ext cx="8229600" cy="3414711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004915">
                  <a:extLst>
                    <a:ext uri="{9D8B030D-6E8A-4147-A177-3AD203B41FA5}"/>
                  </a:extLst>
                </a:gridCol>
                <a:gridCol w="1073803">
                  <a:extLst>
                    <a:ext uri="{9D8B030D-6E8A-4147-A177-3AD203B41FA5}"/>
                  </a:extLst>
                </a:gridCol>
                <a:gridCol w="995865">
                  <a:extLst>
                    <a:ext uri="{9D8B030D-6E8A-4147-A177-3AD203B41FA5}"/>
                  </a:extLst>
                </a:gridCol>
                <a:gridCol w="1096895">
                  <a:extLst>
                    <a:ext uri="{9D8B030D-6E8A-4147-A177-3AD203B41FA5}"/>
                  </a:extLst>
                </a:gridCol>
                <a:gridCol w="995865">
                  <a:extLst>
                    <a:ext uri="{9D8B030D-6E8A-4147-A177-3AD203B41FA5}"/>
                  </a:extLst>
                </a:gridCol>
                <a:gridCol w="1062257">
                  <a:extLst>
                    <a:ext uri="{9D8B030D-6E8A-4147-A177-3AD203B41FA5}"/>
                  </a:extLst>
                </a:gridCol>
              </a:tblGrid>
              <a:tr h="312533">
                <a:tc>
                  <a:txBody>
                    <a:bodyPr/>
                    <a:lstStyle/>
                    <a:p>
                      <a:pPr algn="ctr" rtl="0" fontAlgn="t"/>
                      <a:r>
                        <a:rPr lang="pt-BR" sz="900" u="none" strike="noStrike" dirty="0">
                          <a:effectLst/>
                        </a:rPr>
                        <a:t> 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69" marR="8669" marT="8666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 err="1">
                          <a:effectLst/>
                        </a:rPr>
                        <a:t>Prodabel</a:t>
                      </a:r>
                      <a:r>
                        <a:rPr lang="pt-BR" sz="1400" b="1" u="none" strike="noStrike" dirty="0">
                          <a:effectLst/>
                        </a:rPr>
                        <a:t> 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 err="1">
                          <a:effectLst/>
                        </a:rPr>
                        <a:t>Urbel</a:t>
                      </a:r>
                      <a:r>
                        <a:rPr lang="pt-BR" sz="1400" b="1" u="none" strike="noStrike" dirty="0">
                          <a:effectLst/>
                        </a:rPr>
                        <a:t> 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 err="1">
                          <a:effectLst/>
                        </a:rPr>
                        <a:t>BHTrans</a:t>
                      </a:r>
                      <a:r>
                        <a:rPr lang="pt-BR" sz="1400" b="1" u="none" strike="noStrike" dirty="0">
                          <a:effectLst/>
                        </a:rPr>
                        <a:t> 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 err="1">
                          <a:effectLst/>
                        </a:rPr>
                        <a:t>Belotur</a:t>
                      </a:r>
                      <a:r>
                        <a:rPr lang="pt-BR" sz="1400" b="1" u="none" strike="noStrike" dirty="0">
                          <a:effectLst/>
                        </a:rPr>
                        <a:t> 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>
                          <a:effectLst/>
                        </a:rPr>
                        <a:t>TOTAL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79866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 Receitas Correntes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3.795.598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151.000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28.997.828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4.683.400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37.627.826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extLst>
                  <a:ext uri="{0D108BD9-81ED-4DB2-BD59-A6C34878D82A}"/>
                </a:extLst>
              </a:tr>
              <a:tr h="27663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 Receitas de Capital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7.410.881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50.000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7.460.881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extLst>
                  <a:ext uri="{0D108BD9-81ED-4DB2-BD59-A6C34878D82A}"/>
                </a:extLst>
              </a:tr>
              <a:tr h="346244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 Receitas  </a:t>
                      </a:r>
                      <a:r>
                        <a:rPr lang="pt-BR" sz="1400" u="none" strike="noStrike" dirty="0" err="1">
                          <a:effectLst/>
                          <a:latin typeface="+mn-lt"/>
                        </a:rPr>
                        <a:t>Intraorçamentárias</a:t>
                      </a:r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 Correntes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210.000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210.000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extLst>
                  <a:ext uri="{0D108BD9-81ED-4DB2-BD59-A6C34878D82A}"/>
                </a:extLst>
              </a:tr>
              <a:tr h="359651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 Receitas  Intraorçamentárias de Capital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12.209.492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10.000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6.200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12.225.692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extLst>
                  <a:ext uri="{0D108BD9-81ED-4DB2-BD59-A6C34878D82A}"/>
                </a:extLst>
              </a:tr>
              <a:tr h="25623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Total Receitas Próprias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>
                          <a:effectLst/>
                          <a:latin typeface="+mn-lt"/>
                        </a:rPr>
                        <a:t>23.415.971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>
                          <a:effectLst/>
                          <a:latin typeface="+mn-lt"/>
                        </a:rPr>
                        <a:t>211.000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29.207.828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4.689.600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57.524.399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7663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 Despesas Correntes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13.017.566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101.000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23.309.116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4.582.500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41.010.182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extLst>
                  <a:ext uri="{0D108BD9-81ED-4DB2-BD59-A6C34878D82A}"/>
                </a:extLst>
              </a:tr>
              <a:tr h="252584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 Despesas de Capital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10.398.405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110.000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5.898.712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107.100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u="none" strike="noStrike">
                          <a:effectLst/>
                          <a:latin typeface="+mn-lt"/>
                        </a:rPr>
                        <a:t>16.514.217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/>
                </a:tc>
                <a:extLst>
                  <a:ext uri="{0D108BD9-81ED-4DB2-BD59-A6C34878D82A}"/>
                </a:extLst>
              </a:tr>
              <a:tr h="49396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Total Despesas Financiadas com Rec. Próprias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>
                          <a:effectLst/>
                          <a:latin typeface="+mn-lt"/>
                        </a:rPr>
                        <a:t>23.415.971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>
                          <a:effectLst/>
                          <a:latin typeface="+mn-lt"/>
                        </a:rPr>
                        <a:t>211.000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>
                          <a:effectLst/>
                          <a:latin typeface="+mn-lt"/>
                        </a:rPr>
                        <a:t>29.207.828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4.689.600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57.524.399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09036">
                <a:tc>
                  <a:txBody>
                    <a:bodyPr/>
                    <a:lstStyle/>
                    <a:p>
                      <a:pPr algn="l" fontAlgn="b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b"/>
                </a:tc>
                <a:extLst>
                  <a:ext uri="{0D108BD9-81ED-4DB2-BD59-A6C34878D82A}"/>
                </a:extLst>
              </a:tr>
              <a:tr h="251317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Total Despesas Financiadas com ROT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111.440.435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63.361.989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165.200.937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20.597.786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360.601.147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669" marR="8669" marT="8666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9459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19460" name="CaixaDeTexto 1"/>
          <p:cNvSpPr txBox="1">
            <a:spLocks noChangeArrowheads="1"/>
          </p:cNvSpPr>
          <p:nvPr/>
        </p:nvSpPr>
        <p:spPr bwMode="auto">
          <a:xfrm>
            <a:off x="460375" y="260350"/>
            <a:ext cx="748823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chemeClr val="tx2"/>
                </a:solidFill>
                <a:cs typeface="Arial" panose="020B0604020202020204" pitchFamily="34" charset="0"/>
              </a:rPr>
              <a:t> Síntese dos Orçamentos das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chemeClr val="tx2"/>
                </a:solidFill>
                <a:cs typeface="Arial" panose="020B0604020202020204" pitchFamily="34" charset="0"/>
              </a:rPr>
              <a:t> Autarquias e Fundações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 i="1">
                <a:solidFill>
                  <a:schemeClr val="tx2"/>
                </a:solidFill>
                <a:cs typeface="Arial" panose="020B0604020202020204" pitchFamily="34" charset="0"/>
              </a:rPr>
              <a:t>   </a:t>
            </a:r>
            <a:endParaRPr lang="pt-BR" altLang="pt-BR" sz="1800" b="1" i="1">
              <a:solidFill>
                <a:schemeClr val="tx2"/>
              </a:solidFill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2800" b="1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19461" name="CaixaDeTexto 12"/>
          <p:cNvSpPr txBox="1">
            <a:spLocks noChangeArrowheads="1"/>
          </p:cNvSpPr>
          <p:nvPr/>
        </p:nvSpPr>
        <p:spPr bwMode="auto">
          <a:xfrm>
            <a:off x="7893050" y="1211263"/>
            <a:ext cx="92868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R$ 1,00</a:t>
            </a:r>
          </a:p>
        </p:txBody>
      </p:sp>
      <p:sp>
        <p:nvSpPr>
          <p:cNvPr id="19462" name="CaixaDeTexto 9"/>
          <p:cNvSpPr txBox="1">
            <a:spLocks noChangeArrowheads="1"/>
          </p:cNvSpPr>
          <p:nvPr/>
        </p:nvSpPr>
        <p:spPr bwMode="auto">
          <a:xfrm>
            <a:off x="7948613" y="5145088"/>
            <a:ext cx="9128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460375" y="1670050"/>
          <a:ext cx="8361362" cy="3344861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538128"/>
                <a:gridCol w="923686"/>
                <a:gridCol w="923686"/>
                <a:gridCol w="1017392"/>
                <a:gridCol w="1017392"/>
                <a:gridCol w="923686"/>
                <a:gridCol w="1017392"/>
              </a:tblGrid>
              <a:tr h="259190">
                <a:tc>
                  <a:txBody>
                    <a:bodyPr/>
                    <a:lstStyle/>
                    <a:p>
                      <a:pPr algn="ctr" rtl="0" fontAlgn="t"/>
                      <a:r>
                        <a:rPr lang="pt-BR" sz="12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HOB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FPMZB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SUDECAP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SLU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FMC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TOTAL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49590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 Receitas Correntes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38.565.045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 dirty="0">
                          <a:effectLst/>
                          <a:latin typeface="+mn-lt"/>
                        </a:rPr>
                        <a:t>14.601.643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 dirty="0">
                          <a:effectLst/>
                          <a:latin typeface="+mn-lt"/>
                        </a:rPr>
                        <a:t>3.237.000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13.111.947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4.664.233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74.179.868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</a:tr>
              <a:tr h="239990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 Receitas de Capital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2.000.000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15.271.000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 dirty="0">
                          <a:effectLst/>
                          <a:latin typeface="+mn-lt"/>
                        </a:rPr>
                        <a:t>5.400.000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1.400.000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24.071.000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</a:tr>
              <a:tr h="434706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 Receita   </a:t>
                      </a:r>
                      <a:r>
                        <a:rPr lang="pt-BR" sz="1400" u="none" strike="noStrike" dirty="0" err="1">
                          <a:effectLst/>
                          <a:latin typeface="+mn-lt"/>
                        </a:rPr>
                        <a:t>Intraorçamentária</a:t>
                      </a:r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   Corrente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310.644.002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310.644.002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</a:tr>
              <a:tr h="27838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Total Receitas Próprias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>
                          <a:effectLst/>
                          <a:latin typeface="+mn-lt"/>
                        </a:rPr>
                        <a:t>349.209.047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>
                          <a:effectLst/>
                          <a:latin typeface="+mn-lt"/>
                        </a:rPr>
                        <a:t>16.601.643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>
                          <a:effectLst/>
                          <a:latin typeface="+mn-lt"/>
                        </a:rPr>
                        <a:t>18.508.000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>
                          <a:effectLst/>
                          <a:latin typeface="+mn-lt"/>
                        </a:rPr>
                        <a:t>18.511.947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+mn-lt"/>
                        </a:rPr>
                        <a:t>6.064.233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+mn-lt"/>
                        </a:rPr>
                        <a:t>408.894.870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49590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 Despesas  Correntes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325.074.288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14.238.343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3.237.000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12.411.947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 dirty="0">
                          <a:effectLst/>
                          <a:latin typeface="+mn-lt"/>
                        </a:rPr>
                        <a:t>4.404.233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359.365.811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</a:tr>
              <a:tr h="239990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u="none" strike="noStrike" dirty="0">
                          <a:effectLst/>
                          <a:latin typeface="+mn-lt"/>
                        </a:rPr>
                        <a:t> Despesas de  Capital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24.134.759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2.363.300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15.271.000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6.100.000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>
                          <a:effectLst/>
                          <a:latin typeface="+mn-lt"/>
                        </a:rPr>
                        <a:t>1.660.000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u="none" strike="noStrike" dirty="0">
                          <a:effectLst/>
                          <a:latin typeface="+mn-lt"/>
                        </a:rPr>
                        <a:t>49.529.059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/>
                </a:tc>
              </a:tr>
              <a:tr h="54717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Total Despesas Financiadas com Rec. Próprias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>
                          <a:effectLst/>
                          <a:latin typeface="+mn-lt"/>
                        </a:rPr>
                        <a:t>349.209.047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>
                          <a:effectLst/>
                          <a:latin typeface="+mn-lt"/>
                        </a:rPr>
                        <a:t>16.601.643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>
                          <a:effectLst/>
                          <a:latin typeface="+mn-lt"/>
                        </a:rPr>
                        <a:t>18.508.000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>
                          <a:effectLst/>
                          <a:latin typeface="+mn-lt"/>
                        </a:rPr>
                        <a:t>18.511.947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>
                          <a:effectLst/>
                          <a:latin typeface="+mn-lt"/>
                        </a:rPr>
                        <a:t>6.064.233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+mn-lt"/>
                        </a:rPr>
                        <a:t>408.894.870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9060">
                <a:tc>
                  <a:txBody>
                    <a:bodyPr/>
                    <a:lstStyle/>
                    <a:p>
                      <a:pPr algn="l" fontAlgn="b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b"/>
                </a:tc>
              </a:tr>
              <a:tr h="54717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1" u="none" strike="noStrike" dirty="0">
                          <a:effectLst/>
                          <a:latin typeface="+mn-lt"/>
                        </a:rPr>
                        <a:t>Total Despesas Financiadas com ROT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+mn-lt"/>
                        </a:rPr>
                        <a:t>10.030.000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+mn-lt"/>
                        </a:rPr>
                        <a:t>40.101.716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+mn-lt"/>
                        </a:rPr>
                        <a:t>169.347.132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+mn-lt"/>
                        </a:rPr>
                        <a:t>410.977.520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+mn-lt"/>
                        </a:rPr>
                        <a:t>53.269.130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+mn-lt"/>
                        </a:rPr>
                        <a:t>683.725.498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4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ector reto 10"/>
          <p:cNvCxnSpPr/>
          <p:nvPr/>
        </p:nvCxnSpPr>
        <p:spPr>
          <a:xfrm>
            <a:off x="2609850" y="2924175"/>
            <a:ext cx="6534150" cy="0"/>
          </a:xfrm>
          <a:prstGeom prst="line">
            <a:avLst/>
          </a:prstGeom>
          <a:ln w="22225">
            <a:solidFill>
              <a:srgbClr val="7CB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 flipV="1">
            <a:off x="2609850" y="2997200"/>
            <a:ext cx="6534150" cy="3175"/>
          </a:xfrm>
          <a:prstGeom prst="line">
            <a:avLst/>
          </a:prstGeom>
          <a:ln w="22225">
            <a:solidFill>
              <a:srgbClr val="309C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aixaDeTexto 2"/>
          <p:cNvSpPr txBox="1">
            <a:spLocks noChangeArrowheads="1"/>
          </p:cNvSpPr>
          <p:nvPr/>
        </p:nvSpPr>
        <p:spPr bwMode="auto">
          <a:xfrm>
            <a:off x="944563" y="1916113"/>
            <a:ext cx="6408737" cy="277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3600" b="1" dirty="0">
                <a:solidFill>
                  <a:srgbClr val="309C42"/>
                </a:solidFill>
                <a:latin typeface="+mj-lt"/>
              </a:rPr>
              <a:t>	 DESPESAS /2018-2021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3200" b="1" dirty="0">
              <a:latin typeface="Century Gothic" pitchFamily="34" charset="0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3200" b="1" dirty="0">
              <a:latin typeface="Century Gothic" pitchFamily="34" charset="0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1600" b="1" dirty="0">
              <a:latin typeface="Century Gothic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65100"/>
            <a:ext cx="8229600" cy="1143000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2800" b="1" dirty="0">
                <a:solidFill>
                  <a:srgbClr val="339966"/>
                </a:solidFill>
                <a:ea typeface="+mn-ea"/>
                <a:cs typeface="Arial" charset="0"/>
              </a:rPr>
              <a:t>Despesas por Função de Governo – </a:t>
            </a:r>
            <a:r>
              <a:rPr lang="pt-BR" sz="2800" b="1" dirty="0" smtClean="0">
                <a:solidFill>
                  <a:srgbClr val="339966"/>
                </a:solidFill>
                <a:ea typeface="+mn-ea"/>
                <a:cs typeface="Arial" charset="0"/>
              </a:rPr>
              <a:t/>
            </a:r>
            <a:br>
              <a:rPr lang="pt-BR" sz="2800" b="1" dirty="0" smtClean="0">
                <a:solidFill>
                  <a:srgbClr val="339966"/>
                </a:solidFill>
                <a:ea typeface="+mn-ea"/>
                <a:cs typeface="Arial" charset="0"/>
              </a:rPr>
            </a:br>
            <a:r>
              <a:rPr lang="pt-BR" sz="2800" b="1" dirty="0" smtClean="0">
                <a:solidFill>
                  <a:srgbClr val="339966"/>
                </a:solidFill>
                <a:ea typeface="+mn-ea"/>
                <a:cs typeface="Arial" charset="0"/>
              </a:rPr>
              <a:t>PPAG </a:t>
            </a:r>
            <a:r>
              <a:rPr lang="pt-BR" sz="2800" b="1" dirty="0">
                <a:solidFill>
                  <a:srgbClr val="339966"/>
                </a:solidFill>
                <a:ea typeface="+mn-ea"/>
                <a:cs typeface="Arial" charset="0"/>
              </a:rPr>
              <a:t>2018-2021</a:t>
            </a:r>
          </a:p>
        </p:txBody>
      </p:sp>
      <p:sp>
        <p:nvSpPr>
          <p:cNvPr id="22531" name="CaixaDeTexto 6"/>
          <p:cNvSpPr txBox="1">
            <a:spLocks noChangeArrowheads="1"/>
          </p:cNvSpPr>
          <p:nvPr/>
        </p:nvSpPr>
        <p:spPr bwMode="auto">
          <a:xfrm>
            <a:off x="7380288" y="1125538"/>
            <a:ext cx="83026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R$ 1,00</a:t>
            </a:r>
          </a:p>
        </p:txBody>
      </p:sp>
      <p:sp>
        <p:nvSpPr>
          <p:cNvPr id="22532" name="CaixaDeTexto 7"/>
          <p:cNvSpPr txBox="1">
            <a:spLocks noChangeArrowheads="1"/>
          </p:cNvSpPr>
          <p:nvPr/>
        </p:nvSpPr>
        <p:spPr bwMode="auto">
          <a:xfrm>
            <a:off x="7473950" y="5980113"/>
            <a:ext cx="7985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042988" y="1385888"/>
          <a:ext cx="7167561" cy="4491032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058453">
                  <a:extLst>
                    <a:ext uri="{9D8B030D-6E8A-4147-A177-3AD203B41FA5}"/>
                  </a:extLst>
                </a:gridCol>
                <a:gridCol w="1277277">
                  <a:extLst>
                    <a:ext uri="{9D8B030D-6E8A-4147-A177-3AD203B41FA5}"/>
                  </a:extLst>
                </a:gridCol>
                <a:gridCol w="1277277">
                  <a:extLst>
                    <a:ext uri="{9D8B030D-6E8A-4147-A177-3AD203B41FA5}"/>
                  </a:extLst>
                </a:gridCol>
                <a:gridCol w="1277277">
                  <a:extLst>
                    <a:ext uri="{9D8B030D-6E8A-4147-A177-3AD203B41FA5}"/>
                  </a:extLst>
                </a:gridCol>
                <a:gridCol w="1277277">
                  <a:extLst>
                    <a:ext uri="{9D8B030D-6E8A-4147-A177-3AD203B41FA5}"/>
                  </a:extLst>
                </a:gridCol>
              </a:tblGrid>
              <a:tr h="270816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Função de Governo</a:t>
                      </a:r>
                      <a:endParaRPr lang="pt-BR" sz="1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2018</a:t>
                      </a:r>
                      <a:endParaRPr lang="pt-BR" sz="1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2019</a:t>
                      </a:r>
                      <a:endParaRPr lang="pt-BR" sz="1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2020</a:t>
                      </a:r>
                      <a:endParaRPr lang="pt-BR" sz="1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2021</a:t>
                      </a:r>
                      <a:endParaRPr lang="pt-BR" sz="1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Saúde</a:t>
                      </a:r>
                      <a:endParaRPr lang="pt-BR" sz="1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4.016.736.873,00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4.092.676.205,00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4.203.952.073,00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4.370.296.779,00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Educação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1.844.590.576,00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2.034.600.190,00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2.180.250.162,00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2.318.880.984,00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Saneamento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1.131.485.002,00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974.768.131,00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913.618.466,00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853.458.576,00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Previdência Social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1.110.252.950,00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1.314.710.273,00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1.476.515.629,00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1.658.065.623,00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Urbanismo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778.603.158,00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730.353.588,00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737.840.325,00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740.081.734,00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Encargos Especiais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778.124.759,00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745.936.448,00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734.240.095,00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722.046.496,00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Transporte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498.991.920,00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729.062.766,00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751.747.529,00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655.158.152,00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>
                          <a:effectLst/>
                        </a:rPr>
                        <a:t>Administração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100" u="none" strike="noStrike">
                          <a:effectLst/>
                        </a:rPr>
                        <a:t>495.735.165,00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100" u="none" strike="noStrike">
                          <a:effectLst/>
                        </a:rPr>
                        <a:t>529.587.497,00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100" u="none" strike="noStrike">
                          <a:effectLst/>
                        </a:rPr>
                        <a:t>576.189.158,00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100" u="none" strike="noStrike">
                          <a:effectLst/>
                        </a:rPr>
                        <a:t>621.542.206,00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Habitação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332.198.523,00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328.303.511,00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326.317.094,00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308.250.093,00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Assistência Social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314.304.420,00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352.566.123,00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361.080.203,00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384.337.987,00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Legislativa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234.405.000,00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248.469.000,00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268.164.003,00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284.252.550,00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Gestão Ambiental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212.603.719,00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212.353.964,00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210.384.319,00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210.116.875,00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Reserva de Contingência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196.035.752,00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201.065.241,00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203.037.554,00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209.015.367,00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Segurança Pública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163.598.614,00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179.783.703,00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187.730.729,00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195.924.965,00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Ciência e Tecnologia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145.312.200,00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143.719.700,00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148.234.622,00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152.739.790,00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Comércio e Serviços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83.351.975,00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58.538.626,00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63.339.027,00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66.866.600,00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Cultura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77.055.282,00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83.951.888,00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91.588.847,00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93.128.371,00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Trabalho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68.437.092,00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70.474.578,00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79.831.059,00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84.531.855,00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Desporto e Lazer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43.522.379,00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49.379.100,00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53.253.859,00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66.366.812,00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Direitos da Cidadania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7.909.800,00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9.048.203,00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9.190.183,00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9.584.519,00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Agricultura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2.461.500,00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2.643.231,00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2.675.808,00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2.820.800,00</a:t>
                      </a:r>
                      <a:endParaRPr lang="pt-BR" sz="1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/>
                </a:extLst>
              </a:tr>
              <a:tr h="19182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</a:rPr>
                        <a:t>Total</a:t>
                      </a:r>
                      <a:endParaRPr lang="pt-BR" sz="1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1" u="none" strike="noStrike" dirty="0">
                          <a:effectLst/>
                        </a:rPr>
                        <a:t>12.535.716.659,00</a:t>
                      </a:r>
                      <a:endParaRPr lang="pt-BR" sz="1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1" u="none" strike="noStrike" dirty="0">
                          <a:effectLst/>
                        </a:rPr>
                        <a:t>13.091.991.966,00</a:t>
                      </a:r>
                      <a:endParaRPr lang="pt-BR" sz="1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1" u="none" strike="noStrike" dirty="0">
                          <a:effectLst/>
                        </a:rPr>
                        <a:t>13.579.180.744,00</a:t>
                      </a:r>
                      <a:endParaRPr lang="pt-BR" sz="1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1" u="none" strike="noStrike" dirty="0">
                          <a:effectLst/>
                        </a:rPr>
                        <a:t>14.007.467.134,00</a:t>
                      </a:r>
                      <a:endParaRPr lang="pt-BR" sz="1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2" name="Retângulo 11"/>
          <p:cNvSpPr/>
          <p:nvPr/>
        </p:nvSpPr>
        <p:spPr>
          <a:xfrm>
            <a:off x="3095625" y="1385888"/>
            <a:ext cx="1331913" cy="45370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pic>
        <p:nvPicPr>
          <p:cNvPr id="23555" name="Gráfico 3"/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8" y="1543050"/>
            <a:ext cx="8289925" cy="491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487363" y="222250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rgbClr val="339966"/>
                </a:solidFill>
                <a:ea typeface="+mn-ea"/>
                <a:cs typeface="Arial" charset="0"/>
              </a:rPr>
              <a:t>Despesas por Função de Governo – </a:t>
            </a:r>
            <a:br>
              <a:rPr lang="pt-BR" sz="2800" b="1" dirty="0" smtClean="0">
                <a:solidFill>
                  <a:srgbClr val="339966"/>
                </a:solidFill>
                <a:ea typeface="+mn-ea"/>
                <a:cs typeface="Arial" charset="0"/>
              </a:rPr>
            </a:br>
            <a:r>
              <a:rPr lang="pt-BR" sz="2800" b="1" dirty="0" smtClean="0">
                <a:solidFill>
                  <a:srgbClr val="339966"/>
                </a:solidFill>
                <a:ea typeface="+mn-ea"/>
                <a:cs typeface="Arial" charset="0"/>
              </a:rPr>
              <a:t>PLOA 2018 (em %)</a:t>
            </a:r>
            <a:endParaRPr lang="pt-BR" sz="2800" b="1" dirty="0">
              <a:solidFill>
                <a:srgbClr val="339966"/>
              </a:solidFill>
              <a:ea typeface="+mn-ea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24579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24580" name="CaixaDeTexto 1"/>
          <p:cNvSpPr txBox="1">
            <a:spLocks noChangeArrowheads="1"/>
          </p:cNvSpPr>
          <p:nvPr/>
        </p:nvSpPr>
        <p:spPr bwMode="auto">
          <a:xfrm>
            <a:off x="460375" y="187325"/>
            <a:ext cx="901223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rgbClr val="339966"/>
                </a:solidFill>
                <a:cs typeface="Arial" panose="020B0604020202020204" pitchFamily="34" charset="0"/>
              </a:rPr>
              <a:t>Demonstrativo Despesas por Função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rgbClr val="339966"/>
                </a:solidFill>
                <a:cs typeface="Arial" panose="020B0604020202020204" pitchFamily="34" charset="0"/>
              </a:rPr>
              <a:t>de Governo - LOA/2017 e PLOA 2018</a:t>
            </a:r>
          </a:p>
        </p:txBody>
      </p:sp>
      <p:sp>
        <p:nvSpPr>
          <p:cNvPr id="24581" name="CaixaDeTexto 7"/>
          <p:cNvSpPr txBox="1">
            <a:spLocks noChangeArrowheads="1"/>
          </p:cNvSpPr>
          <p:nvPr/>
        </p:nvSpPr>
        <p:spPr bwMode="auto">
          <a:xfrm>
            <a:off x="7723188" y="879475"/>
            <a:ext cx="92868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R$ 1,00</a:t>
            </a:r>
          </a:p>
        </p:txBody>
      </p:sp>
      <p:sp>
        <p:nvSpPr>
          <p:cNvPr id="24582" name="CaixaDeTexto 8"/>
          <p:cNvSpPr txBox="1">
            <a:spLocks noChangeArrowheads="1"/>
          </p:cNvSpPr>
          <p:nvPr/>
        </p:nvSpPr>
        <p:spPr bwMode="auto">
          <a:xfrm>
            <a:off x="8029575" y="6453188"/>
            <a:ext cx="9128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15" name="Tabela 14"/>
          <p:cNvGraphicFramePr>
            <a:graphicFrameLocks noGrp="1"/>
          </p:cNvGraphicFramePr>
          <p:nvPr/>
        </p:nvGraphicFramePr>
        <p:xfrm>
          <a:off x="1031875" y="1166813"/>
          <a:ext cx="7454900" cy="5286366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414968">
                  <a:extLst>
                    <a:ext uri="{9D8B030D-6E8A-4147-A177-3AD203B41FA5}"/>
                  </a:extLst>
                </a:gridCol>
                <a:gridCol w="1602201">
                  <a:extLst>
                    <a:ext uri="{9D8B030D-6E8A-4147-A177-3AD203B41FA5}"/>
                  </a:extLst>
                </a:gridCol>
                <a:gridCol w="917765">
                  <a:extLst>
                    <a:ext uri="{9D8B030D-6E8A-4147-A177-3AD203B41FA5}"/>
                  </a:extLst>
                </a:gridCol>
                <a:gridCol w="1602201">
                  <a:extLst>
                    <a:ext uri="{9D8B030D-6E8A-4147-A177-3AD203B41FA5}"/>
                  </a:extLst>
                </a:gridCol>
                <a:gridCol w="917765">
                  <a:extLst>
                    <a:ext uri="{9D8B030D-6E8A-4147-A177-3AD203B41FA5}"/>
                  </a:extLst>
                </a:gridCol>
              </a:tblGrid>
              <a:tr h="229443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 smtClean="0"/>
                        <a:t>FUNÇÃO DE </a:t>
                      </a:r>
                      <a:r>
                        <a:rPr lang="pt-BR" sz="1200" b="1" u="none" strike="noStrike" dirty="0"/>
                        <a:t>GOVERNO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056" marR="7056" marT="7056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/>
                        <a:t>LOA </a:t>
                      </a:r>
                      <a:r>
                        <a:rPr lang="pt-BR" sz="1200" b="1" u="none" strike="noStrike" dirty="0" smtClean="0"/>
                        <a:t>2017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056" marR="7056" marT="7056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/>
                        <a:t>AV %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056" marR="7056" marT="7056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/>
                        <a:t>PLOA </a:t>
                      </a:r>
                      <a:r>
                        <a:rPr lang="pt-BR" sz="1200" b="1" u="none" strike="noStrike" dirty="0" smtClean="0"/>
                        <a:t>2018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056" marR="7056" marT="7056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/>
                        <a:t>AV %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056" marR="7056" marT="7056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Saúde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3.784.158.190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32,68%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4.016.736.873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32,04%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Educação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1.798.232.631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15,53%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1.844.590.576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14,71%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Saneamento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919.893.733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7,94%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1.131.485.002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9,03%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Previdência Social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966.147.520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8,34%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1.110.252.950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8,86%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Urbanismo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607.681.358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5,25%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778.603.158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6,21%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Encargos Especiais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736.859.000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6,36%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778.124.759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6,21%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Transporte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501.793.054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4,33%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498.991.920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3,98%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Administração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530.816.418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495.735.165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3,95%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Habitação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304.235.108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2,63%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332.198.523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2,65%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Assistência Social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300.471.184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314.304.420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Legislativa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216.720.000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234.405.000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1,87%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Gestão Ambiental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162.692.990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1,40%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212.603.719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Reserva de Contingência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182.586.913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196.035.752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1,56%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Segurança Pública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150.174.552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1,30%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163.598.614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1,31%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Ciência e Tecnologia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141.773.309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145.312.200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1,16%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Comércio e Serviços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50.496.098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83.351.975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0,66%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Cultura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100.342.443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0,87%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77.055.282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0,61%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Trabalho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43.293.676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68.437.092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Desporto e Lazer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60.636.245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43.522.379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Direitos da Cidadania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19.936.372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0,17%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7.909.800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0,06%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2944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Agricultura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1.415.450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2.461.500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0,02%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/>
                </a:extLst>
              </a:tr>
              <a:tr h="238620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/>
                        <a:t>TOTAL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056" marR="7056" marT="7056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11.580.356.244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100,00%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12.535.716.659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100,00%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>
            <a:off x="0" y="5445125"/>
            <a:ext cx="9144000" cy="1412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6627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26628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26629" name="CaixaDeTexto 1"/>
          <p:cNvSpPr txBox="1">
            <a:spLocks noChangeArrowheads="1"/>
          </p:cNvSpPr>
          <p:nvPr/>
        </p:nvSpPr>
        <p:spPr bwMode="auto">
          <a:xfrm>
            <a:off x="179388" y="160338"/>
            <a:ext cx="90138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rgbClr val="339966"/>
                </a:solidFill>
                <a:cs typeface="Arial" panose="020B0604020202020204" pitchFamily="34" charset="0"/>
              </a:rPr>
              <a:t>Demonstrativo Despesas por Função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rgbClr val="339966"/>
                </a:solidFill>
                <a:cs typeface="Arial" panose="020B0604020202020204" pitchFamily="34" charset="0"/>
              </a:rPr>
              <a:t>de Governo - LOA/2017 e PLOA 2018 - </a:t>
            </a:r>
            <a:r>
              <a:rPr lang="pt-BR" altLang="pt-BR" b="1">
                <a:solidFill>
                  <a:srgbClr val="339966"/>
                </a:solidFill>
                <a:cs typeface="Arial" panose="020B0604020202020204" pitchFamily="34" charset="0"/>
              </a:rPr>
              <a:t>ROT</a:t>
            </a:r>
            <a:endParaRPr lang="pt-BR" altLang="pt-BR" sz="2800" b="1">
              <a:solidFill>
                <a:srgbClr val="339966"/>
              </a:solidFill>
              <a:cs typeface="Arial" panose="020B0604020202020204" pitchFamily="34" charset="0"/>
            </a:endParaRPr>
          </a:p>
        </p:txBody>
      </p:sp>
      <p:sp>
        <p:nvSpPr>
          <p:cNvPr id="26630" name="CaixaDeTexto 7"/>
          <p:cNvSpPr txBox="1">
            <a:spLocks noChangeArrowheads="1"/>
          </p:cNvSpPr>
          <p:nvPr/>
        </p:nvSpPr>
        <p:spPr bwMode="auto">
          <a:xfrm>
            <a:off x="6824663" y="914400"/>
            <a:ext cx="92868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R$ 1,00</a:t>
            </a:r>
          </a:p>
        </p:txBody>
      </p:sp>
      <p:sp>
        <p:nvSpPr>
          <p:cNvPr id="26631" name="CaixaDeTexto 8"/>
          <p:cNvSpPr txBox="1">
            <a:spLocks noChangeArrowheads="1"/>
          </p:cNvSpPr>
          <p:nvPr/>
        </p:nvSpPr>
        <p:spPr bwMode="auto">
          <a:xfrm>
            <a:off x="7394575" y="6613525"/>
            <a:ext cx="91281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498600" y="1176338"/>
          <a:ext cx="5791201" cy="5591181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001491"/>
                <a:gridCol w="1312454"/>
                <a:gridCol w="1312454"/>
                <a:gridCol w="1164802"/>
              </a:tblGrid>
              <a:tr h="28676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 dirty="0">
                          <a:effectLst/>
                        </a:rPr>
                        <a:t>FUNÇÃO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 dirty="0">
                          <a:effectLst/>
                        </a:rPr>
                        <a:t>LOA 2017 </a:t>
                      </a:r>
                      <a:r>
                        <a:rPr lang="pt-BR" sz="1000" b="1" u="none" strike="noStrike" dirty="0" smtClean="0">
                          <a:effectLst/>
                        </a:rPr>
                        <a:t>(1)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 dirty="0">
                          <a:effectLst/>
                        </a:rPr>
                        <a:t> PLOA 2018 </a:t>
                      </a:r>
                      <a:r>
                        <a:rPr lang="pt-BR" sz="1000" b="1" u="none" strike="noStrike" dirty="0" smtClean="0">
                          <a:effectLst/>
                        </a:rPr>
                        <a:t>(2) 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 dirty="0">
                          <a:effectLst/>
                        </a:rPr>
                        <a:t> </a:t>
                      </a:r>
                      <a:r>
                        <a:rPr lang="pt-BR" sz="1000" b="1" u="none" strike="noStrike" dirty="0" smtClean="0">
                          <a:effectLst/>
                        </a:rPr>
                        <a:t>(2)-(1) 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Previdência Social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 dirty="0">
                          <a:effectLst/>
                        </a:rPr>
                        <a:t>         396.637.205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 dirty="0">
                          <a:effectLst/>
                        </a:rPr>
                        <a:t>         549.513.782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 dirty="0">
                          <a:effectLst/>
                        </a:rPr>
                        <a:t>152.876.577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08858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Saúde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1.234.773.960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1.338.814.915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104.040.955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Encargos Especiais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724.859.000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772.124.759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47.265.759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Habitação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104.872.587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150.305.403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45.432.816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Urbanismo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361.797.012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402.152.315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40.355.303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Trabalho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40.872.648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65.861.862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24.989.214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Segurança Pública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142.722.552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 dirty="0">
                          <a:effectLst/>
                        </a:rPr>
                        <a:t>         161.098.614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18.376.062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Legislativa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216.720.000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234.405.000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17.685.000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Transporte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240.943.226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257.563.405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16.620.179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252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Educação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1.724.133.222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1.735.373.460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11.240.238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Ciência e Tecnologia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107.340.525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118.244.813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10.904.288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Comércio e Serviços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43.971.185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52.479.175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8.507.990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Gestão Ambiental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82.411.543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88.297.589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5.886.046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Assistência Social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203.364.412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204.134.915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770.503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Agricultura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      615.450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  1.365.000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749.550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166704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Reserva de Contingência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  9.234.056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  9.877.937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643.881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Cultura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71.765.643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70.306.049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-1.459.594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6187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Desporto e Lazer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27.653.293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25.558.934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-2.094.359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166704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Direitos da Cidadania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    9.655.489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 dirty="0">
                          <a:effectLst/>
                        </a:rPr>
                        <a:t>             7.037.600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-2.617.889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17074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>
                          <a:effectLst/>
                        </a:rPr>
                        <a:t>Saneamento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472.456.111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 dirty="0">
                          <a:effectLst/>
                        </a:rPr>
                        <a:t>         469.158.509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-3.297.602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225014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Administração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         495.114.681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 dirty="0">
                          <a:effectLst/>
                        </a:rPr>
                        <a:t>         452.203.311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u="none" strike="noStrike">
                          <a:effectLst/>
                        </a:rPr>
                        <a:t>-42.911.370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/>
                </a:tc>
              </a:tr>
              <a:tr h="166704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1" u="none" strike="noStrike" dirty="0">
                          <a:effectLst/>
                        </a:rPr>
                        <a:t>Total Geral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1" u="none" strike="noStrike" dirty="0">
                          <a:effectLst/>
                        </a:rPr>
                        <a:t>     6.711.913.800 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1" u="none" strike="noStrike" dirty="0">
                          <a:effectLst/>
                        </a:rPr>
                        <a:t>     7.165.877.347 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1" u="none" strike="noStrike" dirty="0">
                          <a:effectLst/>
                        </a:rPr>
                        <a:t>     453.963.547 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92" marR="6692" marT="6691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28675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28676" name="CaixaDeTexto 1"/>
          <p:cNvSpPr txBox="1">
            <a:spLocks noChangeArrowheads="1"/>
          </p:cNvSpPr>
          <p:nvPr/>
        </p:nvSpPr>
        <p:spPr bwMode="auto">
          <a:xfrm>
            <a:off x="363538" y="325438"/>
            <a:ext cx="78327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rgbClr val="339966"/>
                </a:solidFill>
                <a:cs typeface="Arial" panose="020B0604020202020204" pitchFamily="34" charset="0"/>
              </a:rPr>
              <a:t>Despesa por Categoria Econômica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rgbClr val="339966"/>
                </a:solidFill>
                <a:cs typeface="Arial" panose="020B0604020202020204" pitchFamily="34" charset="0"/>
              </a:rPr>
              <a:t>e Grupo de Despesa – LOA/2017 e PLOA 2018</a:t>
            </a:r>
          </a:p>
        </p:txBody>
      </p:sp>
      <p:sp>
        <p:nvSpPr>
          <p:cNvPr id="28677" name="CaixaDeTexto 8"/>
          <p:cNvSpPr txBox="1">
            <a:spLocks noChangeArrowheads="1"/>
          </p:cNvSpPr>
          <p:nvPr/>
        </p:nvSpPr>
        <p:spPr bwMode="auto">
          <a:xfrm>
            <a:off x="7240588" y="1290638"/>
            <a:ext cx="92868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R$ 1,00</a:t>
            </a:r>
          </a:p>
        </p:txBody>
      </p:sp>
      <p:sp>
        <p:nvSpPr>
          <p:cNvPr id="28678" name="CaixaDeTexto 7"/>
          <p:cNvSpPr txBox="1">
            <a:spLocks noChangeArrowheads="1"/>
          </p:cNvSpPr>
          <p:nvPr/>
        </p:nvSpPr>
        <p:spPr bwMode="auto">
          <a:xfrm>
            <a:off x="7113588" y="5767388"/>
            <a:ext cx="9128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12" name="Tabela 11"/>
          <p:cNvGraphicFramePr>
            <a:graphicFrameLocks noGrp="1"/>
          </p:cNvGraphicFramePr>
          <p:nvPr/>
        </p:nvGraphicFramePr>
        <p:xfrm>
          <a:off x="1185863" y="1582738"/>
          <a:ext cx="6697661" cy="4143374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502775">
                  <a:extLst>
                    <a:ext uri="{9D8B030D-6E8A-4147-A177-3AD203B41FA5}"/>
                  </a:extLst>
                </a:gridCol>
                <a:gridCol w="1674260">
                  <a:extLst>
                    <a:ext uri="{9D8B030D-6E8A-4147-A177-3AD203B41FA5}"/>
                  </a:extLst>
                </a:gridCol>
                <a:gridCol w="1532688">
                  <a:extLst>
                    <a:ext uri="{9D8B030D-6E8A-4147-A177-3AD203B41FA5}"/>
                  </a:extLst>
                </a:gridCol>
                <a:gridCol w="987938">
                  <a:extLst>
                    <a:ext uri="{9D8B030D-6E8A-4147-A177-3AD203B41FA5}"/>
                  </a:extLst>
                </a:gridCol>
              </a:tblGrid>
              <a:tr h="375358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300" b="1" u="none" strike="noStrike" dirty="0"/>
                        <a:t>ESPECIFICAÇÃO</a:t>
                      </a:r>
                      <a:endParaRPr lang="pt-BR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300" b="1" u="none" strike="noStrike" dirty="0"/>
                        <a:t>VALOR FIXADO </a:t>
                      </a:r>
                      <a:r>
                        <a:rPr lang="pt-BR" sz="1300" b="1" u="none" strike="noStrike" dirty="0" smtClean="0"/>
                        <a:t>2017</a:t>
                      </a:r>
                      <a:endParaRPr lang="pt-BR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300" b="1" u="none" strike="noStrike" dirty="0"/>
                        <a:t>PLOA </a:t>
                      </a:r>
                      <a:r>
                        <a:rPr lang="pt-BR" sz="1300" b="1" u="none" strike="noStrike" dirty="0" smtClean="0"/>
                        <a:t>2018</a:t>
                      </a:r>
                      <a:endParaRPr lang="pt-BR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300" b="1" u="none" strike="noStrike" dirty="0" smtClean="0"/>
                        <a:t>AH%</a:t>
                      </a:r>
                      <a:endParaRPr lang="pt-BR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53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300" b="1" u="none" strike="noStrike" dirty="0"/>
                        <a:t> Despesas Correntes</a:t>
                      </a:r>
                      <a:endParaRPr lang="pt-BR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9.486.673.809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9.984.021.289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5,24%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53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300" u="none" strike="noStrike"/>
                        <a:t> Pessoal e Encargos Sociais</a:t>
                      </a:r>
                      <a:endParaRPr lang="pt-BR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4.568.947.514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4.858.504.210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6,34%</a:t>
                      </a:r>
                    </a:p>
                  </a:txBody>
                  <a:tcPr marL="9526" marR="9526" marT="9525" marB="0" anchor="ctr"/>
                </a:tc>
                <a:extLst>
                  <a:ext uri="{0D108BD9-81ED-4DB2-BD59-A6C34878D82A}"/>
                </a:extLst>
              </a:tr>
              <a:tr h="3753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300" u="none" strike="noStrike"/>
                        <a:t> Juros e Encargos da Dívida</a:t>
                      </a:r>
                      <a:endParaRPr lang="pt-BR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213.000.000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227.000.000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6,57%</a:t>
                      </a:r>
                    </a:p>
                  </a:txBody>
                  <a:tcPr marL="9526" marR="9526" marT="9525" marB="0" anchor="ctr"/>
                </a:tc>
                <a:extLst>
                  <a:ext uri="{0D108BD9-81ED-4DB2-BD59-A6C34878D82A}"/>
                </a:extLst>
              </a:tr>
              <a:tr h="3753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300" u="none" strike="noStrike"/>
                        <a:t> Outras Despesas Correntes</a:t>
                      </a:r>
                      <a:endParaRPr lang="pt-BR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4.704.726.295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4.898.517.079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4,12%</a:t>
                      </a:r>
                    </a:p>
                  </a:txBody>
                  <a:tcPr marL="9526" marR="9526" marT="9525" marB="0" anchor="ctr"/>
                </a:tc>
                <a:extLst>
                  <a:ext uri="{0D108BD9-81ED-4DB2-BD59-A6C34878D82A}"/>
                </a:extLst>
              </a:tr>
              <a:tr h="3753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300" b="1" u="none" strike="noStrike" dirty="0"/>
                        <a:t> Despesas de Capital</a:t>
                      </a:r>
                      <a:endParaRPr lang="pt-BR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1.909.957.610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2.355.659.618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23,34%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753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300" u="none" strike="noStrike"/>
                        <a:t> Investimentos</a:t>
                      </a:r>
                      <a:endParaRPr lang="pt-BR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1.657.952.610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2.051.134.732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23,71%</a:t>
                      </a:r>
                    </a:p>
                  </a:txBody>
                  <a:tcPr marL="9526" marR="9526" marT="9525" marB="0" anchor="ctr"/>
                </a:tc>
                <a:extLst>
                  <a:ext uri="{0D108BD9-81ED-4DB2-BD59-A6C34878D82A}"/>
                </a:extLst>
              </a:tr>
              <a:tr h="3753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300" u="none" strike="noStrike"/>
                        <a:t> Inversões Financeiras</a:t>
                      </a:r>
                      <a:endParaRPr lang="pt-BR" sz="13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7.005.000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41.524.886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492,79%</a:t>
                      </a:r>
                    </a:p>
                  </a:txBody>
                  <a:tcPr marL="9526" marR="9526" marT="9525" marB="0" anchor="ctr"/>
                </a:tc>
                <a:extLst>
                  <a:ext uri="{0D108BD9-81ED-4DB2-BD59-A6C34878D82A}"/>
                </a:extLst>
              </a:tr>
              <a:tr h="3753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300" u="none" strike="noStrike" dirty="0"/>
                        <a:t> Amortização da Dívida</a:t>
                      </a:r>
                      <a:endParaRPr lang="pt-BR" sz="13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245.000.000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263.000.000</a:t>
                      </a:r>
                    </a:p>
                  </a:txBody>
                  <a:tcPr marL="9526" marR="9526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7,35%</a:t>
                      </a:r>
                    </a:p>
                  </a:txBody>
                  <a:tcPr marL="9526" marR="9526" marT="9525" marB="0" anchor="ctr"/>
                </a:tc>
                <a:extLst>
                  <a:ext uri="{0D108BD9-81ED-4DB2-BD59-A6C34878D82A}"/>
                </a:extLst>
              </a:tr>
              <a:tr h="3753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300" b="1" u="none" strike="noStrike" dirty="0"/>
                        <a:t> Reserva de Contingência</a:t>
                      </a:r>
                      <a:endParaRPr lang="pt-BR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183.724.825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196.035.752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6,70%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89794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300" b="1" u="none" strike="noStrike" dirty="0"/>
                        <a:t>TOTAL</a:t>
                      </a:r>
                      <a:endParaRPr lang="pt-BR" sz="13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436" marR="8436" marT="843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11.580.356.244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12.535.716.659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8,25%</a:t>
                      </a:r>
                    </a:p>
                  </a:txBody>
                  <a:tcPr marL="9526" marR="9526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/>
          <p:cNvSpPr/>
          <p:nvPr/>
        </p:nvSpPr>
        <p:spPr>
          <a:xfrm>
            <a:off x="0" y="5445125"/>
            <a:ext cx="9144000" cy="1412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6750" y="165100"/>
            <a:ext cx="8229600" cy="1143000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2800" b="1" dirty="0">
                <a:solidFill>
                  <a:srgbClr val="339966"/>
                </a:solidFill>
                <a:ea typeface="+mn-ea"/>
                <a:cs typeface="Arial" charset="0"/>
              </a:rPr>
              <a:t>Despesas por Área de </a:t>
            </a:r>
            <a:r>
              <a:rPr lang="pt-BR" sz="2800" b="1" dirty="0" smtClean="0">
                <a:solidFill>
                  <a:srgbClr val="339966"/>
                </a:solidFill>
                <a:ea typeface="+mn-ea"/>
                <a:cs typeface="Arial" charset="0"/>
              </a:rPr>
              <a:t>Resultado</a:t>
            </a:r>
            <a:br>
              <a:rPr lang="pt-BR" sz="2800" b="1" dirty="0" smtClean="0">
                <a:solidFill>
                  <a:srgbClr val="339966"/>
                </a:solidFill>
                <a:ea typeface="+mn-ea"/>
                <a:cs typeface="Arial" charset="0"/>
              </a:rPr>
            </a:br>
            <a:r>
              <a:rPr lang="pt-BR" sz="2800" b="1" dirty="0" smtClean="0">
                <a:solidFill>
                  <a:srgbClr val="339966"/>
                </a:solidFill>
                <a:ea typeface="+mn-ea"/>
                <a:cs typeface="Arial" charset="0"/>
              </a:rPr>
              <a:t>2018-2021</a:t>
            </a:r>
            <a:endParaRPr lang="pt-BR" sz="2800" b="1" dirty="0">
              <a:solidFill>
                <a:srgbClr val="339966"/>
              </a:solidFill>
              <a:ea typeface="+mn-ea"/>
              <a:cs typeface="Arial" charset="0"/>
            </a:endParaRPr>
          </a:p>
        </p:txBody>
      </p:sp>
      <p:graphicFrame>
        <p:nvGraphicFramePr>
          <p:cNvPr id="9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308100"/>
          <a:ext cx="8229599" cy="4510088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551094">
                  <a:extLst>
                    <a:ext uri="{9D8B030D-6E8A-4147-A177-3AD203B41FA5}"/>
                  </a:extLst>
                </a:gridCol>
                <a:gridCol w="1419399">
                  <a:extLst>
                    <a:ext uri="{9D8B030D-6E8A-4147-A177-3AD203B41FA5}"/>
                  </a:extLst>
                </a:gridCol>
                <a:gridCol w="1419399">
                  <a:extLst>
                    <a:ext uri="{9D8B030D-6E8A-4147-A177-3AD203B41FA5}"/>
                  </a:extLst>
                </a:gridCol>
                <a:gridCol w="1419399">
                  <a:extLst>
                    <a:ext uri="{9D8B030D-6E8A-4147-A177-3AD203B41FA5}"/>
                  </a:extLst>
                </a:gridCol>
                <a:gridCol w="1420308">
                  <a:extLst>
                    <a:ext uri="{9D8B030D-6E8A-4147-A177-3AD203B41FA5}"/>
                  </a:extLst>
                </a:gridCol>
              </a:tblGrid>
              <a:tr h="344017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ÁREA DE RESULTADO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2018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2019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2020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2021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244379">
                <a:tc>
                  <a:txBody>
                    <a:bodyPr/>
                    <a:lstStyle/>
                    <a:p>
                      <a:pPr marL="0" algn="l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1 – Saúde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4.016.736.873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4.079.232.560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4.189.164.265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4.354.030.390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233271">
                <a:tc>
                  <a:txBody>
                    <a:bodyPr/>
                    <a:lstStyle/>
                    <a:p>
                      <a:pPr marL="0" algn="l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2 – Educação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1.822.619.503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2.005.946.954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2.149.396.810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2.286.042.849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635070">
                <a:tc>
                  <a:txBody>
                    <a:bodyPr/>
                    <a:lstStyle/>
                    <a:p>
                      <a:pPr marL="0" algn="l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3 – Proteção Social, Segurança Alimentar e Esportes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396.022.679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442.585.787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458.484.350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497.324.127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233271">
                <a:tc>
                  <a:txBody>
                    <a:bodyPr/>
                    <a:lstStyle/>
                    <a:p>
                      <a:pPr marL="0" algn="l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4 – Segurança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171.083.636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188.265.883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196.675.883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205.342.944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233271">
                <a:tc>
                  <a:txBody>
                    <a:bodyPr/>
                    <a:lstStyle/>
                    <a:p>
                      <a:pPr marL="0" algn="l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5 – Cultura</a:t>
                      </a:r>
                      <a:endParaRPr lang="pt-BR" sz="14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79.261.466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86.843.244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94.679.234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96.370.659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426748">
                <a:tc>
                  <a:txBody>
                    <a:bodyPr/>
                    <a:lstStyle/>
                    <a:p>
                      <a:pPr marL="0" algn="l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6 – Desenvolvimento Econômico e Turismo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66.547.878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39.120.448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41.976.268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44.335.521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233271">
                <a:tc>
                  <a:txBody>
                    <a:bodyPr/>
                    <a:lstStyle/>
                    <a:p>
                      <a:pPr marL="0" algn="l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7- Mobilidade Urbana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917.310.141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975.746.441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961.778.856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858.556.021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423379">
                <a:tc>
                  <a:txBody>
                    <a:bodyPr/>
                    <a:lstStyle/>
                    <a:p>
                      <a:pPr marL="0" algn="l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8 – Sustentabilidade Ambiental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1.297.051.017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1.105.181.889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1.023.561.848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953.399.152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635070">
                <a:tc>
                  <a:txBody>
                    <a:bodyPr/>
                    <a:lstStyle/>
                    <a:p>
                      <a:pPr marL="0" algn="l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9 – Habitação, Urbanização, Regulação e Ambiente Urbano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700.296.019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882.277.978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944.233.134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948.599.202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635070">
                <a:tc>
                  <a:txBody>
                    <a:bodyPr/>
                    <a:lstStyle/>
                    <a:p>
                      <a:pPr marL="0" algn="l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10 – Atendimento ao Cidadão e Melhoria da Gestão </a:t>
                      </a:r>
                      <a:r>
                        <a:rPr lang="pt-BR" sz="1400" u="none" strike="noStrike" kern="1200" dirty="0" smtClean="0">
                          <a:solidFill>
                            <a:schemeClr val="tx1"/>
                          </a:solidFill>
                          <a:effectLst/>
                        </a:rPr>
                        <a:t>Pública*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 smtClean="0">
                          <a:solidFill>
                            <a:schemeClr val="tx1"/>
                          </a:solidFill>
                          <a:effectLst/>
                        </a:rPr>
                        <a:t>3.068.787.447*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3.286.790.782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>
                          <a:solidFill>
                            <a:schemeClr val="tx1"/>
                          </a:solidFill>
                          <a:effectLst/>
                        </a:rPr>
                        <a:t>3.519.230.096</a:t>
                      </a:r>
                      <a:endParaRPr lang="pt-BR" sz="1200" b="1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3.763.466.269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  <a:tr h="233271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pt-BR" sz="14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b="1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12.535.716.659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b="1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13.091.991.966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b="1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13.579.180.744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tc>
                  <a:txBody>
                    <a:bodyPr/>
                    <a:lstStyle/>
                    <a:p>
                      <a:pPr marL="0" algn="r" defTabSz="457200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pt-BR" sz="1200" b="1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14.007.467.134</a:t>
                      </a:r>
                      <a:endParaRPr lang="pt-BR" sz="1200" b="1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4864" marR="54864" marT="0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0804" name="CaixaDeTexto 6"/>
          <p:cNvSpPr txBox="1">
            <a:spLocks noChangeArrowheads="1"/>
          </p:cNvSpPr>
          <p:nvPr/>
        </p:nvSpPr>
        <p:spPr bwMode="auto">
          <a:xfrm>
            <a:off x="7856538" y="957263"/>
            <a:ext cx="8302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R$ 1,00</a:t>
            </a:r>
          </a:p>
        </p:txBody>
      </p:sp>
      <p:sp>
        <p:nvSpPr>
          <p:cNvPr id="30805" name="CaixaDeTexto 7"/>
          <p:cNvSpPr txBox="1">
            <a:spLocks noChangeArrowheads="1"/>
          </p:cNvSpPr>
          <p:nvPr/>
        </p:nvSpPr>
        <p:spPr bwMode="auto">
          <a:xfrm>
            <a:off x="7842250" y="5872163"/>
            <a:ext cx="7985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10" name="Retângulo 9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sp>
        <p:nvSpPr>
          <p:cNvPr id="30807" name="CaixaDeTexto 2"/>
          <p:cNvSpPr txBox="1">
            <a:spLocks noChangeArrowheads="1"/>
          </p:cNvSpPr>
          <p:nvPr/>
        </p:nvSpPr>
        <p:spPr bwMode="auto">
          <a:xfrm>
            <a:off x="508000" y="6076950"/>
            <a:ext cx="8128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i="1"/>
              <a:t>*Nessa Área de Resultado somam-se R$ 2.181.215.769,00, em 2018, com despesas da Câmara Municipal, Gestão da Dívida Pública, Gestão Previdenciária, Reserva de Contingência e Sentenças Judiciais.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490538" y="2728913"/>
            <a:ext cx="2525712" cy="2682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457200" y="3678238"/>
            <a:ext cx="2525713" cy="12636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4150" y="11113"/>
            <a:ext cx="8229600" cy="1143000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2400" b="1" dirty="0">
                <a:solidFill>
                  <a:srgbClr val="339966"/>
                </a:solidFill>
                <a:ea typeface="+mn-ea"/>
                <a:cs typeface="Arial" charset="0"/>
              </a:rPr>
              <a:t>Despesa prevista por Objetivo de </a:t>
            </a:r>
            <a:r>
              <a:rPr lang="pt-BR" sz="2400" b="1" dirty="0" smtClean="0">
                <a:solidFill>
                  <a:srgbClr val="339966"/>
                </a:solidFill>
                <a:ea typeface="+mn-ea"/>
                <a:cs typeface="Arial" charset="0"/>
              </a:rPr>
              <a:t/>
            </a:r>
            <a:br>
              <a:rPr lang="pt-BR" sz="2400" b="1" dirty="0" smtClean="0">
                <a:solidFill>
                  <a:srgbClr val="339966"/>
                </a:solidFill>
                <a:ea typeface="+mn-ea"/>
                <a:cs typeface="Arial" charset="0"/>
              </a:rPr>
            </a:br>
            <a:r>
              <a:rPr lang="pt-BR" sz="2400" b="1" dirty="0" smtClean="0">
                <a:solidFill>
                  <a:srgbClr val="339966"/>
                </a:solidFill>
                <a:ea typeface="+mn-ea"/>
                <a:cs typeface="Arial" charset="0"/>
              </a:rPr>
              <a:t>Desenvolvimento </a:t>
            </a:r>
            <a:r>
              <a:rPr lang="pt-BR" sz="2400" b="1" dirty="0">
                <a:solidFill>
                  <a:srgbClr val="339966"/>
                </a:solidFill>
                <a:ea typeface="+mn-ea"/>
                <a:cs typeface="Arial" charset="0"/>
              </a:rPr>
              <a:t>Sustentável </a:t>
            </a:r>
            <a:r>
              <a:rPr lang="pt-BR" sz="2400" b="1" dirty="0" smtClean="0">
                <a:solidFill>
                  <a:srgbClr val="339966"/>
                </a:solidFill>
                <a:ea typeface="+mn-ea"/>
                <a:cs typeface="Arial" charset="0"/>
              </a:rPr>
              <a:t>– ODS / 2018-2021</a:t>
            </a:r>
            <a:endParaRPr lang="pt-BR" sz="2400" b="1" dirty="0">
              <a:solidFill>
                <a:srgbClr val="339966"/>
              </a:solidFill>
              <a:ea typeface="+mn-ea"/>
              <a:cs typeface="Arial" charset="0"/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07988" y="1100138"/>
          <a:ext cx="8231185" cy="5622925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980621">
                  <a:extLst>
                    <a:ext uri="{9D8B030D-6E8A-4147-A177-3AD203B41FA5}"/>
                  </a:extLst>
                </a:gridCol>
                <a:gridCol w="1562641">
                  <a:extLst>
                    <a:ext uri="{9D8B030D-6E8A-4147-A177-3AD203B41FA5}"/>
                  </a:extLst>
                </a:gridCol>
                <a:gridCol w="1562641">
                  <a:extLst>
                    <a:ext uri="{9D8B030D-6E8A-4147-A177-3AD203B41FA5}"/>
                  </a:extLst>
                </a:gridCol>
                <a:gridCol w="1562641">
                  <a:extLst>
                    <a:ext uri="{9D8B030D-6E8A-4147-A177-3AD203B41FA5}"/>
                  </a:extLst>
                </a:gridCol>
                <a:gridCol w="1562641">
                  <a:extLst>
                    <a:ext uri="{9D8B030D-6E8A-4147-A177-3AD203B41FA5}"/>
                  </a:extLst>
                </a:gridCol>
              </a:tblGrid>
              <a:tr h="2623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 cap="all" dirty="0">
                          <a:solidFill>
                            <a:schemeClr val="tx1"/>
                          </a:solidFill>
                          <a:effectLst/>
                        </a:rPr>
                        <a:t>RESUMO ODS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 cap="all" dirty="0">
                          <a:solidFill>
                            <a:schemeClr val="tx1"/>
                          </a:solidFill>
                          <a:effectLst/>
                        </a:rPr>
                        <a:t>2018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 cap="all" dirty="0">
                          <a:solidFill>
                            <a:schemeClr val="tx1"/>
                          </a:solidFill>
                          <a:effectLst/>
                        </a:rPr>
                        <a:t>2019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 cap="all">
                          <a:solidFill>
                            <a:schemeClr val="tx1"/>
                          </a:solidFill>
                          <a:effectLst/>
                        </a:rPr>
                        <a:t>2020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100" cap="all">
                          <a:solidFill>
                            <a:schemeClr val="tx1"/>
                          </a:solidFill>
                          <a:effectLst/>
                        </a:rPr>
                        <a:t>2021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1 - Erradicação da pobreza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223.545.745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255.323.056 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263.203.992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280.440.053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2 - Fome zero e agricultura sustentável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91.916.082 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101.909.588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109.196.503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115.478.956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187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3 - Saúde e bem estar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4.060.259.252 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4.128.611.660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4.242.418.124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4.420.397.202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4 - Educação de qualidade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1.822.619.503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2.005.946.954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2.149.396.810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2.286.042.849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170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5 - Igualdade de gênero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7.296.300 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8.291.696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8.624.061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8.769.975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6 - Água potável e saneamento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739.160.583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473.758.805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353.955.860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270.162.991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182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7 - Energia limpa e acessível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n/a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n/a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n/a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n/a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8 - Trabalho decente e </a:t>
                      </a:r>
                      <a:endParaRPr lang="pt-BR" sz="11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 dirty="0" smtClean="0">
                          <a:solidFill>
                            <a:schemeClr val="tx1"/>
                          </a:solidFill>
                          <a:effectLst/>
                        </a:rPr>
                        <a:t>crescimento </a:t>
                      </a: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econômico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59.778.057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31.840.639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34.026.432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35.971.093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9 - Indústria, inovação e infraestrutura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30.089.125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28.904.440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27.783.473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30.111.811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10 - Redução das desigualdades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29.742.173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27.682.347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24.205.935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26.268.331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4131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11 - Cidades e comunidades sustentáveis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2.130.229.979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2.441.387.615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2.528.709.912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2.443.103.889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12 - Consumo e produção responsáveis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35.549.000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38.985.417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41.764.052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40.706.198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13 - Ação contra a mudança do clima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5.056.054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5.722.501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6.156.594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6.488.876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186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14 - Vida na água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83.923.027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90.195.214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93.666.654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96.463.080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170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15 - Vida terrestre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n/a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n/a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n/a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n/a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16 - Paz, justiça e instituições eficazes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192.389.267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210.596.558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220.632.956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231.511.078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341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17 - Parcerias e meios de implementação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3.024.162.512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3.242.835.476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3.475.439.386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3.715.550.752 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  <a:tr h="2927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pt-BR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chemeClr val="tx1"/>
                          </a:solidFill>
                          <a:effectLst/>
                        </a:rPr>
                        <a:t>12.535.716.659 </a:t>
                      </a:r>
                      <a:endParaRPr lang="pt-BR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chemeClr val="tx1"/>
                          </a:solidFill>
                          <a:effectLst/>
                        </a:rPr>
                        <a:t>13.091.991.966 </a:t>
                      </a:r>
                      <a:endParaRPr lang="pt-BR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chemeClr val="tx1"/>
                          </a:solidFill>
                          <a:effectLst/>
                        </a:rPr>
                        <a:t>13.579.180.744 </a:t>
                      </a:r>
                      <a:endParaRPr lang="pt-BR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chemeClr val="tx1"/>
                          </a:solidFill>
                          <a:effectLst/>
                        </a:rPr>
                        <a:t>14.007.467.134 </a:t>
                      </a:r>
                      <a:endParaRPr lang="pt-BR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Batang"/>
                        <a:cs typeface="Arial" panose="020B0604020202020204" pitchFamily="34" charset="0"/>
                      </a:endParaRPr>
                    </a:p>
                  </a:txBody>
                  <a:tcPr marL="48079" marR="48079" marT="0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  <p:sp>
        <p:nvSpPr>
          <p:cNvPr id="31870" name="CaixaDeTexto 5"/>
          <p:cNvSpPr txBox="1">
            <a:spLocks noChangeArrowheads="1"/>
          </p:cNvSpPr>
          <p:nvPr/>
        </p:nvSpPr>
        <p:spPr bwMode="auto">
          <a:xfrm>
            <a:off x="7807325" y="839788"/>
            <a:ext cx="8318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Em R$ 1,00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Gráfico 18"/>
          <p:cNvGraphicFramePr>
            <a:graphicFrameLocks noGrp="1"/>
          </p:cNvGraphicFramePr>
          <p:nvPr/>
        </p:nvGraphicFramePr>
        <p:xfrm>
          <a:off x="-1188640" y="1343787"/>
          <a:ext cx="8782971" cy="523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2771" name="CaixaDeTexto 1"/>
          <p:cNvSpPr txBox="1">
            <a:spLocks noChangeArrowheads="1"/>
          </p:cNvSpPr>
          <p:nvPr/>
        </p:nvSpPr>
        <p:spPr bwMode="auto">
          <a:xfrm>
            <a:off x="1065213" y="125413"/>
            <a:ext cx="568801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3000" b="1">
                <a:solidFill>
                  <a:srgbClr val="039D31"/>
                </a:solidFill>
              </a:rPr>
              <a:t>Distribuição da Despesa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3000" b="1">
                <a:solidFill>
                  <a:srgbClr val="039D31"/>
                </a:solidFill>
              </a:rPr>
              <a:t>prevista no período 2018-2021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3000" b="1">
                <a:solidFill>
                  <a:srgbClr val="039D31"/>
                </a:solidFill>
              </a:rPr>
              <a:t>por ODS (em %)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25" y="1679575"/>
            <a:ext cx="1030288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0" y="5094288"/>
            <a:ext cx="11223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2975"/>
            <a:ext cx="1189038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797050"/>
            <a:ext cx="112077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ângulo Arredondado 8"/>
          <p:cNvSpPr/>
          <p:nvPr/>
        </p:nvSpPr>
        <p:spPr>
          <a:xfrm>
            <a:off x="5937250" y="2911475"/>
            <a:ext cx="3060700" cy="2087563"/>
          </a:xfrm>
          <a:prstGeom prst="roundRect">
            <a:avLst>
              <a:gd name="adj" fmla="val 8367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Ações vinculadas aos ODS 3 (saúde), 4 (educação) e 11 (cidades) respondem por </a:t>
            </a:r>
            <a:r>
              <a:rPr lang="pt-BR" b="1" dirty="0"/>
              <a:t>65%</a:t>
            </a:r>
            <a:r>
              <a:rPr lang="pt-BR" dirty="0"/>
              <a:t> do orçamento previsto para os próximos 4 anos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613" y="2982913"/>
            <a:ext cx="5619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Imagem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49263"/>
            <a:ext cx="85407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chemeClr val="accent6">
                    <a:lumMod val="75000"/>
                  </a:schemeClr>
                </a:solidFill>
              </a:rPr>
              <a:t>Principais Indicadores e Metas Físicas </a:t>
            </a:r>
            <a:br>
              <a:rPr lang="pt-BR" sz="28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pt-BR" sz="2800" b="1" dirty="0" smtClean="0">
                <a:solidFill>
                  <a:schemeClr val="accent6">
                    <a:lumMod val="75000"/>
                  </a:schemeClr>
                </a:solidFill>
              </a:rPr>
              <a:t>por Áreas de Resultado </a:t>
            </a:r>
            <a:r>
              <a:rPr lang="pt-BR" sz="3600" b="1" dirty="0" smtClean="0"/>
              <a:t/>
            </a:r>
            <a:br>
              <a:rPr lang="pt-BR" sz="3600" b="1" dirty="0" smtClean="0"/>
            </a:br>
            <a:endParaRPr lang="pt-BR" sz="3600" b="1" dirty="0">
              <a:solidFill>
                <a:srgbClr val="FF0000"/>
              </a:solidFill>
            </a:endParaRP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z="2800" smtClean="0"/>
              <a:t>Mobilidade Urbana</a:t>
            </a:r>
          </a:p>
          <a:p>
            <a:pPr eaLnBrk="1" hangingPunct="1"/>
            <a:r>
              <a:rPr lang="pt-BR" altLang="pt-BR" sz="2800" smtClean="0"/>
              <a:t>Habitação, Urbanização, Regulação e Ambiente Urbano</a:t>
            </a:r>
          </a:p>
          <a:p>
            <a:pPr eaLnBrk="1" hangingPunct="1"/>
            <a:r>
              <a:rPr lang="pt-BR" altLang="pt-BR" sz="2800" smtClean="0"/>
              <a:t>Segurança</a:t>
            </a:r>
          </a:p>
          <a:p>
            <a:pPr eaLnBrk="1" hangingPunct="1"/>
            <a:r>
              <a:rPr lang="pt-BR" altLang="pt-BR" sz="2800" smtClean="0"/>
              <a:t>Sustentabilidade Ambiental </a:t>
            </a:r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7788" y="1874838"/>
            <a:ext cx="4343400" cy="6905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149225" y="1801813"/>
            <a:ext cx="1000125" cy="142875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SEGURANÇA</a:t>
            </a:r>
          </a:p>
        </p:txBody>
      </p:sp>
      <p:sp>
        <p:nvSpPr>
          <p:cNvPr id="34820" name="CaixaDeTexto 9"/>
          <p:cNvSpPr txBox="1">
            <a:spLocks noChangeArrowheads="1"/>
          </p:cNvSpPr>
          <p:nvPr/>
        </p:nvSpPr>
        <p:spPr bwMode="auto">
          <a:xfrm>
            <a:off x="34925" y="1973263"/>
            <a:ext cx="44164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Policiamento em áreas prioritárias e em unidades de atendimento à população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 b="1"/>
              <a:t>-Prevenção da violência em áreas de vulnerabilidade social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-Promoção da gestão integrada na resposta à emergências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77788" y="3192463"/>
            <a:ext cx="4343400" cy="1244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149225" y="3111500"/>
            <a:ext cx="2052638" cy="144463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SUSTENTABILIDADE AMBIENTAL </a:t>
            </a:r>
          </a:p>
        </p:txBody>
      </p:sp>
      <p:sp>
        <p:nvSpPr>
          <p:cNvPr id="34823" name="CaixaDeTexto 16"/>
          <p:cNvSpPr txBox="1">
            <a:spLocks noChangeArrowheads="1"/>
          </p:cNvSpPr>
          <p:nvPr/>
        </p:nvSpPr>
        <p:spPr bwMode="auto">
          <a:xfrm>
            <a:off x="34925" y="3249613"/>
            <a:ext cx="42164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Ampliação e qualificação do serviço de limpeza urbana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-Modernização do processo de licenciamento ambiental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-BH Verde: bem-estar e sustentabilidade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Recuperação ambiental em áreas degradadas, encostas, drenagem, tratamento de córregos e de fundo de vale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-Revitalização ambiental e desenvolvimento do potencial turístico dos parques, zoológico e Jardim Botânico</a:t>
            </a:r>
          </a:p>
        </p:txBody>
      </p:sp>
      <p:sp>
        <p:nvSpPr>
          <p:cNvPr id="27" name="Retângulo 26"/>
          <p:cNvSpPr/>
          <p:nvPr/>
        </p:nvSpPr>
        <p:spPr>
          <a:xfrm>
            <a:off x="4643438" y="1874838"/>
            <a:ext cx="4343400" cy="135731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4714875" y="1758950"/>
            <a:ext cx="3786188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HABITAÇÃO, URBANIZAÇÃO, REGULAÇÃO E AMBIENTE URBANO </a:t>
            </a:r>
          </a:p>
        </p:txBody>
      </p:sp>
      <p:sp>
        <p:nvSpPr>
          <p:cNvPr id="34826" name="CaixaDeTexto 28"/>
          <p:cNvSpPr txBox="1">
            <a:spLocks noChangeArrowheads="1"/>
          </p:cNvSpPr>
          <p:nvPr/>
        </p:nvSpPr>
        <p:spPr bwMode="auto">
          <a:xfrm>
            <a:off x="4643438" y="2025650"/>
            <a:ext cx="43434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 b="1"/>
              <a:t>-Regularização fundiária e urbanização em áreas de interesse soci</a:t>
            </a:r>
            <a:r>
              <a:rPr lang="pt-BR" altLang="pt-BR" sz="1000"/>
              <a:t>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-Gestão e redução do risco geológico em assentamentos de interesse social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-Provisão habitacional no município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-Simplificar, democratizar e modernizar a legislação urbanística e os serviços de licenciamento urbano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-Regularização urbanística de assentamentos informais de interesse social 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-Melhoria do ambiente urbano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4629150" y="3687763"/>
            <a:ext cx="4357688" cy="74295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4" name="CaixaDeTexto 33"/>
          <p:cNvSpPr txBox="1"/>
          <p:nvPr/>
        </p:nvSpPr>
        <p:spPr>
          <a:xfrm>
            <a:off x="4714875" y="3525838"/>
            <a:ext cx="1501775" cy="254000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MOBILIDADE URBANA</a:t>
            </a:r>
          </a:p>
        </p:txBody>
      </p:sp>
      <p:sp>
        <p:nvSpPr>
          <p:cNvPr id="34829" name="CaixaDeTexto 34"/>
          <p:cNvSpPr txBox="1">
            <a:spLocks noChangeArrowheads="1"/>
          </p:cNvSpPr>
          <p:nvPr/>
        </p:nvSpPr>
        <p:spPr bwMode="auto">
          <a:xfrm>
            <a:off x="4629150" y="3778250"/>
            <a:ext cx="43767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Qualidade do transporte coletivo: um direito de todos</a:t>
            </a:r>
            <a:r>
              <a:rPr lang="pt-BR" altLang="pt-BR" sz="100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-BH inclusiva, segura e cidadã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-Mobilidade: atendimento, operação, fiscalização e modernização tecnológica </a:t>
            </a:r>
          </a:p>
        </p:txBody>
      </p:sp>
      <p:sp>
        <p:nvSpPr>
          <p:cNvPr id="34830" name="CaixaDeTexto 17"/>
          <p:cNvSpPr txBox="1">
            <a:spLocks noChangeArrowheads="1"/>
          </p:cNvSpPr>
          <p:nvPr/>
        </p:nvSpPr>
        <p:spPr bwMode="auto">
          <a:xfrm>
            <a:off x="149225" y="231775"/>
            <a:ext cx="63722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3000" b="1">
                <a:solidFill>
                  <a:srgbClr val="039D31"/>
                </a:solidFill>
              </a:rPr>
              <a:t>Projetos Estratégicos e Transformadores  -  PPAG 2018-2021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380288" y="0"/>
            <a:ext cx="1763712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36867" name="CaixaDeTexto 12"/>
          <p:cNvSpPr txBox="1">
            <a:spLocks noChangeArrowheads="1"/>
          </p:cNvSpPr>
          <p:nvPr/>
        </p:nvSpPr>
        <p:spPr bwMode="auto">
          <a:xfrm>
            <a:off x="7380288" y="1125538"/>
            <a:ext cx="1728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altLang="pt-BR" sz="2400" b="1">
                <a:solidFill>
                  <a:schemeClr val="bg1"/>
                </a:solidFill>
              </a:rPr>
              <a:t> Principais Indicadores e Metas</a:t>
            </a:r>
          </a:p>
        </p:txBody>
      </p:sp>
      <p:pic>
        <p:nvPicPr>
          <p:cNvPr id="36868" name="Imagem 9" descr="C:\Users\pr044682\Downloads\COMUNICADO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3" t="6342" r="31973" b="74821"/>
          <a:stretch>
            <a:fillRect/>
          </a:stretch>
        </p:blipFill>
        <p:spPr bwMode="auto">
          <a:xfrm>
            <a:off x="7380288" y="2997200"/>
            <a:ext cx="1808162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 bwMode="auto">
          <a:xfrm>
            <a:off x="3779838" y="293688"/>
            <a:ext cx="347345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Habitação, Urbanização, Regulação e Ambiente Urbano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571500"/>
            <a:ext cx="2493962" cy="25384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795713"/>
            <a:ext cx="3395662" cy="23479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Picture 2" descr="\\Pc991006712000\urbel\DIRETORIA DE PLANEJAMENTO\ORÇAMENTO\1ORÇAMENTÁRIO\ORÇAMENTO_2016\FOTOS OBRAS ANDAMENTO\Fotos Santa Lúcia\Conj_06_1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3795713"/>
            <a:ext cx="3214688" cy="2411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7788" y="1874838"/>
            <a:ext cx="4343400" cy="6905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149225" y="1801813"/>
            <a:ext cx="1000125" cy="142875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SEGURANÇA</a:t>
            </a:r>
          </a:p>
        </p:txBody>
      </p:sp>
      <p:sp>
        <p:nvSpPr>
          <p:cNvPr id="37892" name="CaixaDeTexto 9"/>
          <p:cNvSpPr txBox="1">
            <a:spLocks noChangeArrowheads="1"/>
          </p:cNvSpPr>
          <p:nvPr/>
        </p:nvSpPr>
        <p:spPr bwMode="auto">
          <a:xfrm>
            <a:off x="34925" y="1973263"/>
            <a:ext cx="44164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Policiamento em áreas prioritárias e em unidades de atendimento à população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 b="1"/>
              <a:t>-Prevenção da violência em áreas de vulnerabilidade social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-Promoção da gestão integrada na resposta à emergências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77788" y="3192463"/>
            <a:ext cx="4343400" cy="1244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149225" y="3111500"/>
            <a:ext cx="2052638" cy="144463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SUSTENTABILIDADE AMBIENTAL </a:t>
            </a:r>
          </a:p>
        </p:txBody>
      </p:sp>
      <p:sp>
        <p:nvSpPr>
          <p:cNvPr id="37895" name="CaixaDeTexto 16"/>
          <p:cNvSpPr txBox="1">
            <a:spLocks noChangeArrowheads="1"/>
          </p:cNvSpPr>
          <p:nvPr/>
        </p:nvSpPr>
        <p:spPr bwMode="auto">
          <a:xfrm>
            <a:off x="34925" y="3249613"/>
            <a:ext cx="42164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Ampliação e qualificação do serviço de limpeza urbana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-Modernização do processo de licenciamento ambiental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-BH Verde: bem-estar e sustentabilidade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Recuperação ambiental em áreas degradadas, encostas, drenagem, tratamento de córregos e de fundo de vale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-Revitalização ambiental e desenvolvimento do potencial turístico dos parques, zoológico e Jardim Botânico</a:t>
            </a:r>
          </a:p>
        </p:txBody>
      </p:sp>
      <p:sp>
        <p:nvSpPr>
          <p:cNvPr id="27" name="Retângulo 26"/>
          <p:cNvSpPr/>
          <p:nvPr/>
        </p:nvSpPr>
        <p:spPr>
          <a:xfrm>
            <a:off x="4643438" y="1874838"/>
            <a:ext cx="4343400" cy="135731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4714875" y="1758950"/>
            <a:ext cx="3786188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HABITAÇÃO, URBANIZAÇÃO, REGULAÇÃO E AMBIENTE URBANO </a:t>
            </a:r>
          </a:p>
        </p:txBody>
      </p:sp>
      <p:sp>
        <p:nvSpPr>
          <p:cNvPr id="37898" name="CaixaDeTexto 28"/>
          <p:cNvSpPr txBox="1">
            <a:spLocks noChangeArrowheads="1"/>
          </p:cNvSpPr>
          <p:nvPr/>
        </p:nvSpPr>
        <p:spPr bwMode="auto">
          <a:xfrm>
            <a:off x="4643438" y="2025650"/>
            <a:ext cx="43434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 b="1"/>
              <a:t>-Regularização fundiária e urbanização em áreas de interesse soci</a:t>
            </a:r>
            <a:r>
              <a:rPr lang="pt-BR" altLang="pt-BR" sz="1000"/>
              <a:t>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-Gestão e redução do risco geológico em assentamentos de interesse social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-Provisão habitacional no município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-Simplificar, democratizar e modernizar a legislação urbanística e os serviços de licenciamento urbano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-Regularização urbanística de assentamentos informais de interesse social 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-Melhoria do ambiente urbano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4629150" y="3687763"/>
            <a:ext cx="4357688" cy="74295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4" name="CaixaDeTexto 33"/>
          <p:cNvSpPr txBox="1"/>
          <p:nvPr/>
        </p:nvSpPr>
        <p:spPr>
          <a:xfrm>
            <a:off x="4714875" y="3525838"/>
            <a:ext cx="1501775" cy="254000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MOBILIDADE URBANA</a:t>
            </a:r>
          </a:p>
        </p:txBody>
      </p:sp>
      <p:sp>
        <p:nvSpPr>
          <p:cNvPr id="37901" name="CaixaDeTexto 34"/>
          <p:cNvSpPr txBox="1">
            <a:spLocks noChangeArrowheads="1"/>
          </p:cNvSpPr>
          <p:nvPr/>
        </p:nvSpPr>
        <p:spPr bwMode="auto">
          <a:xfrm>
            <a:off x="4629150" y="3778250"/>
            <a:ext cx="43767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Qualidade do transporte coletivo: um direito de todos</a:t>
            </a:r>
            <a:r>
              <a:rPr lang="pt-BR" altLang="pt-BR" sz="100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-BH inclusiva, segura e cidadã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-Mobilidade: atendimento, operação, fiscalização e modernização tecnológica </a:t>
            </a:r>
          </a:p>
        </p:txBody>
      </p:sp>
      <p:sp>
        <p:nvSpPr>
          <p:cNvPr id="37902" name="CaixaDeTexto 17"/>
          <p:cNvSpPr txBox="1">
            <a:spLocks noChangeArrowheads="1"/>
          </p:cNvSpPr>
          <p:nvPr/>
        </p:nvSpPr>
        <p:spPr bwMode="auto">
          <a:xfrm>
            <a:off x="149225" y="231775"/>
            <a:ext cx="63722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3000" b="1">
                <a:solidFill>
                  <a:srgbClr val="039D31"/>
                </a:solidFill>
              </a:rPr>
              <a:t>Projetos Estratégicos e Transformadores  -  PPAG 2018-2021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1358900"/>
            <a:ext cx="9066213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1978025"/>
            <a:ext cx="8280400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aixaDeTexto 1"/>
          <p:cNvSpPr txBox="1">
            <a:spLocks noChangeArrowheads="1"/>
          </p:cNvSpPr>
          <p:nvPr/>
        </p:nvSpPr>
        <p:spPr bwMode="auto">
          <a:xfrm>
            <a:off x="107950" y="476250"/>
            <a:ext cx="5778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>
                <a:solidFill>
                  <a:srgbClr val="17375E"/>
                </a:solidFill>
              </a:rPr>
              <a:t>Principais Indicadores 2018-2021</a:t>
            </a:r>
          </a:p>
        </p:txBody>
      </p:sp>
      <p:sp>
        <p:nvSpPr>
          <p:cNvPr id="2" name="Retângulo 1"/>
          <p:cNvSpPr/>
          <p:nvPr/>
        </p:nvSpPr>
        <p:spPr>
          <a:xfrm>
            <a:off x="0" y="5300663"/>
            <a:ext cx="9144000" cy="155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aphicFrame>
        <p:nvGraphicFramePr>
          <p:cNvPr id="8" name="Gráfico 7"/>
          <p:cNvGraphicFramePr>
            <a:graphicFrameLocks/>
          </p:cNvGraphicFramePr>
          <p:nvPr/>
        </p:nvGraphicFramePr>
        <p:xfrm>
          <a:off x="29420" y="1340768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/>
        </p:nvGraphicFramePr>
        <p:xfrm>
          <a:off x="4824000" y="1340768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Gráfico 9"/>
          <p:cNvGraphicFramePr>
            <a:graphicFrameLocks/>
          </p:cNvGraphicFramePr>
          <p:nvPr/>
        </p:nvGraphicFramePr>
        <p:xfrm>
          <a:off x="2412000" y="4158000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aixaDeTexto 1"/>
          <p:cNvSpPr txBox="1">
            <a:spLocks noChangeArrowheads="1"/>
          </p:cNvSpPr>
          <p:nvPr/>
        </p:nvSpPr>
        <p:spPr bwMode="auto">
          <a:xfrm>
            <a:off x="179388" y="333375"/>
            <a:ext cx="556418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>
                <a:solidFill>
                  <a:srgbClr val="17375E"/>
                </a:solidFill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>
                <a:solidFill>
                  <a:srgbClr val="17375E"/>
                </a:solidFill>
              </a:rPr>
              <a:t>Resultados Previstos 2018-2021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Implantação do Vila Viva - </a:t>
            </a:r>
            <a:r>
              <a:rPr lang="pt-BR" sz="2000" dirty="0"/>
              <a:t>Complexo Várzea da </a:t>
            </a:r>
            <a:r>
              <a:rPr lang="pt-BR" sz="2000" dirty="0" smtClean="0"/>
              <a:t>Palma; Morro das Pedras; </a:t>
            </a:r>
            <a:r>
              <a:rPr lang="pt-BR" sz="2000" dirty="0" err="1" smtClean="0"/>
              <a:t>Taquaril</a:t>
            </a:r>
            <a:r>
              <a:rPr lang="pt-BR" sz="2000" dirty="0" smtClean="0"/>
              <a:t>; Pedreira </a:t>
            </a:r>
            <a:r>
              <a:rPr lang="pt-BR" sz="2000" dirty="0"/>
              <a:t>Prado Lopes; Vila Cemig/Alto das Antenas; Aglomerado Aeroporto/São Tomaz; Aglomerado da Serra; Aglomerado Santa </a:t>
            </a:r>
            <a:r>
              <a:rPr lang="pt-BR" sz="2000" dirty="0" smtClean="0"/>
              <a:t>Lúcia</a:t>
            </a:r>
            <a:r>
              <a:rPr lang="pt-BR" sz="2400" dirty="0" smtClean="0"/>
              <a:t>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Regularização de </a:t>
            </a:r>
            <a:r>
              <a:rPr lang="pt-BR" sz="2400" dirty="0" smtClean="0"/>
              <a:t>Domicílios </a:t>
            </a:r>
            <a:r>
              <a:rPr lang="pt-BR" sz="2400" dirty="0"/>
              <a:t>em ZEIS - Zona de Especial Interesse </a:t>
            </a:r>
            <a:r>
              <a:rPr lang="pt-BR" sz="2400" dirty="0" smtClean="0"/>
              <a:t>Social: mais de 9 mil domicílios regularizados até 2021;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Produção de Moradias do Programa Minha Casa Minha </a:t>
            </a:r>
            <a:r>
              <a:rPr lang="pt-BR" sz="2400" dirty="0" smtClean="0"/>
              <a:t>Vida: 2.485 Unidades Construídas até 2021;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Fiscalização das Áreas de </a:t>
            </a:r>
            <a:r>
              <a:rPr lang="pt-BR" sz="2400" dirty="0" smtClean="0"/>
              <a:t>Risco: 360 fiscalizações por ano;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Lote Limpo! - Ações de Fiscalização para Limpeza e Conservação de </a:t>
            </a:r>
            <a:r>
              <a:rPr lang="pt-BR" sz="2400" dirty="0" smtClean="0"/>
              <a:t>Lotes: 10 mil fiscalizações por ano.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380288" y="0"/>
            <a:ext cx="1763712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43011" name="CaixaDeTexto 12"/>
          <p:cNvSpPr txBox="1">
            <a:spLocks noChangeArrowheads="1"/>
          </p:cNvSpPr>
          <p:nvPr/>
        </p:nvSpPr>
        <p:spPr bwMode="auto">
          <a:xfrm>
            <a:off x="7380288" y="1125538"/>
            <a:ext cx="1728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altLang="pt-BR" sz="2400" b="1">
                <a:solidFill>
                  <a:schemeClr val="bg1"/>
                </a:solidFill>
              </a:rPr>
              <a:t> Principais Indicadores e Metas</a:t>
            </a:r>
          </a:p>
        </p:txBody>
      </p:sp>
      <p:pic>
        <p:nvPicPr>
          <p:cNvPr id="43012" name="Imagem 9" descr="C:\Users\pr044682\Downloads\COMUNICADO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3" t="6342" r="31973" b="74821"/>
          <a:stretch>
            <a:fillRect/>
          </a:stretch>
        </p:blipFill>
        <p:spPr bwMode="auto">
          <a:xfrm>
            <a:off x="7380288" y="2997200"/>
            <a:ext cx="1808162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 bwMode="auto">
          <a:xfrm>
            <a:off x="3924300" y="622300"/>
            <a:ext cx="33178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Mobilidade Urbana</a:t>
            </a:r>
          </a:p>
        </p:txBody>
      </p:sp>
      <p:pic>
        <p:nvPicPr>
          <p:cNvPr id="43014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768600"/>
            <a:ext cx="295275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839788"/>
            <a:ext cx="3241675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508500"/>
            <a:ext cx="2705100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7788" y="1874838"/>
            <a:ext cx="4343400" cy="6905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149225" y="1801813"/>
            <a:ext cx="1000125" cy="142875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SEGURANÇA</a:t>
            </a:r>
          </a:p>
        </p:txBody>
      </p:sp>
      <p:sp>
        <p:nvSpPr>
          <p:cNvPr id="44036" name="CaixaDeTexto 9"/>
          <p:cNvSpPr txBox="1">
            <a:spLocks noChangeArrowheads="1"/>
          </p:cNvSpPr>
          <p:nvPr/>
        </p:nvSpPr>
        <p:spPr bwMode="auto">
          <a:xfrm>
            <a:off x="34925" y="1973263"/>
            <a:ext cx="44164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Policiamento em áreas prioritárias e em unidades de atendimento à população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 b="1"/>
              <a:t>-Prevenção da violência em áreas de vulnerabilidade social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-Promoção da gestão integrada na resposta à emergências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77788" y="3192463"/>
            <a:ext cx="4343400" cy="1244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149225" y="3111500"/>
            <a:ext cx="2052638" cy="144463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SUSTENTABILIDADE AMBIENTAL </a:t>
            </a:r>
          </a:p>
        </p:txBody>
      </p:sp>
      <p:sp>
        <p:nvSpPr>
          <p:cNvPr id="44039" name="CaixaDeTexto 16"/>
          <p:cNvSpPr txBox="1">
            <a:spLocks noChangeArrowheads="1"/>
          </p:cNvSpPr>
          <p:nvPr/>
        </p:nvSpPr>
        <p:spPr bwMode="auto">
          <a:xfrm>
            <a:off x="34925" y="3249613"/>
            <a:ext cx="42164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Ampliação e qualificação do serviço de limpeza urbana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-Modernização do processo de licenciamento ambiental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-BH Verde: bem-estar e sustentabilidade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Recuperação ambiental em áreas degradadas, encostas, drenagem, tratamento de córregos e de fundo de vale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-Revitalização ambiental e desenvolvimento do potencial turístico dos parques, zoológico e Jardim Botânico</a:t>
            </a:r>
          </a:p>
        </p:txBody>
      </p:sp>
      <p:sp>
        <p:nvSpPr>
          <p:cNvPr id="27" name="Retângulo 26"/>
          <p:cNvSpPr/>
          <p:nvPr/>
        </p:nvSpPr>
        <p:spPr>
          <a:xfrm>
            <a:off x="4643438" y="1874838"/>
            <a:ext cx="4343400" cy="135731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4714875" y="1758950"/>
            <a:ext cx="3786188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HABITAÇÃO, URBANIZAÇÃO, REGULAÇÃO E AMBIENTE URBANO </a:t>
            </a:r>
          </a:p>
        </p:txBody>
      </p:sp>
      <p:sp>
        <p:nvSpPr>
          <p:cNvPr id="44042" name="CaixaDeTexto 28"/>
          <p:cNvSpPr txBox="1">
            <a:spLocks noChangeArrowheads="1"/>
          </p:cNvSpPr>
          <p:nvPr/>
        </p:nvSpPr>
        <p:spPr bwMode="auto">
          <a:xfrm>
            <a:off x="4643438" y="2025650"/>
            <a:ext cx="43434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 b="1"/>
              <a:t>-Regularização fundiária e urbanização em áreas de interesse soci</a:t>
            </a:r>
            <a:r>
              <a:rPr lang="pt-BR" altLang="pt-BR" sz="1000"/>
              <a:t>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-Gestão e redução do risco geológico em assentamentos de interesse social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-Provisão habitacional no município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-Simplificar, democratizar e modernizar a legislação urbanística e os serviços de licenciamento urbano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-Regularização urbanística de assentamentos informais de interesse social 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-Melhoria do ambiente urbano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4629150" y="3687763"/>
            <a:ext cx="4357688" cy="74295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4" name="CaixaDeTexto 33"/>
          <p:cNvSpPr txBox="1"/>
          <p:nvPr/>
        </p:nvSpPr>
        <p:spPr>
          <a:xfrm>
            <a:off x="4714875" y="3525838"/>
            <a:ext cx="1501775" cy="254000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MOBILIDADE URBANA</a:t>
            </a:r>
          </a:p>
        </p:txBody>
      </p:sp>
      <p:sp>
        <p:nvSpPr>
          <p:cNvPr id="44045" name="CaixaDeTexto 34"/>
          <p:cNvSpPr txBox="1">
            <a:spLocks noChangeArrowheads="1"/>
          </p:cNvSpPr>
          <p:nvPr/>
        </p:nvSpPr>
        <p:spPr bwMode="auto">
          <a:xfrm>
            <a:off x="4629150" y="3778250"/>
            <a:ext cx="43767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Qualidade do transporte coletivo: um direito de todos</a:t>
            </a:r>
            <a:r>
              <a:rPr lang="pt-BR" altLang="pt-BR" sz="100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-BH inclusiva, segura e cidadã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-Mobilidade: atendimento, operação, fiscalização e modernização tecnológica </a:t>
            </a:r>
          </a:p>
        </p:txBody>
      </p:sp>
      <p:sp>
        <p:nvSpPr>
          <p:cNvPr id="44046" name="CaixaDeTexto 17"/>
          <p:cNvSpPr txBox="1">
            <a:spLocks noChangeArrowheads="1"/>
          </p:cNvSpPr>
          <p:nvPr/>
        </p:nvSpPr>
        <p:spPr bwMode="auto">
          <a:xfrm>
            <a:off x="149225" y="231775"/>
            <a:ext cx="63722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3000" b="1">
                <a:solidFill>
                  <a:srgbClr val="039D31"/>
                </a:solidFill>
              </a:rPr>
              <a:t>Projetos Estratégicos e Transformadores  -  PPAG 2018-2021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1358900"/>
            <a:ext cx="9066213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573338"/>
            <a:ext cx="828040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CaixaDeTexto 1"/>
          <p:cNvSpPr txBox="1">
            <a:spLocks noChangeArrowheads="1"/>
          </p:cNvSpPr>
          <p:nvPr/>
        </p:nvSpPr>
        <p:spPr bwMode="auto">
          <a:xfrm>
            <a:off x="107950" y="476250"/>
            <a:ext cx="5778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>
                <a:solidFill>
                  <a:srgbClr val="17375E"/>
                </a:solidFill>
              </a:rPr>
              <a:t>Principais Indicadores 2018-2021</a:t>
            </a:r>
          </a:p>
        </p:txBody>
      </p:sp>
      <p:sp>
        <p:nvSpPr>
          <p:cNvPr id="3" name="Retângulo 2"/>
          <p:cNvSpPr/>
          <p:nvPr/>
        </p:nvSpPr>
        <p:spPr>
          <a:xfrm>
            <a:off x="0" y="5300663"/>
            <a:ext cx="9144000" cy="155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aphicFrame>
        <p:nvGraphicFramePr>
          <p:cNvPr id="4" name="Gráfico 3"/>
          <p:cNvGraphicFramePr>
            <a:graphicFrameLocks/>
          </p:cNvGraphicFramePr>
          <p:nvPr/>
        </p:nvGraphicFramePr>
        <p:xfrm>
          <a:off x="7605" y="1268760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áfico 4"/>
          <p:cNvGraphicFramePr>
            <a:graphicFrameLocks/>
          </p:cNvGraphicFramePr>
          <p:nvPr/>
        </p:nvGraphicFramePr>
        <p:xfrm>
          <a:off x="4789282" y="1268760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Gráfico 7"/>
          <p:cNvGraphicFramePr>
            <a:graphicFrameLocks/>
          </p:cNvGraphicFramePr>
          <p:nvPr/>
        </p:nvGraphicFramePr>
        <p:xfrm>
          <a:off x="4625752" y="4158000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3" name="Gráfico 12"/>
          <p:cNvGraphicFramePr>
            <a:graphicFrameLocks/>
          </p:cNvGraphicFramePr>
          <p:nvPr/>
        </p:nvGraphicFramePr>
        <p:xfrm>
          <a:off x="7605" y="4157999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CaixaDeTexto 1"/>
          <p:cNvSpPr txBox="1">
            <a:spLocks noChangeArrowheads="1"/>
          </p:cNvSpPr>
          <p:nvPr/>
        </p:nvSpPr>
        <p:spPr bwMode="auto">
          <a:xfrm>
            <a:off x="323850" y="188913"/>
            <a:ext cx="556418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>
                <a:solidFill>
                  <a:srgbClr val="17375E"/>
                </a:solidFill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>
                <a:solidFill>
                  <a:srgbClr val="17375E"/>
                </a:solidFill>
              </a:rPr>
              <a:t>Resultados Previstos 2018-2021</a:t>
            </a:r>
          </a:p>
        </p:txBody>
      </p:sp>
      <p:sp>
        <p:nvSpPr>
          <p:cNvPr id="2" name="Retângulo 1"/>
          <p:cNvSpPr/>
          <p:nvPr/>
        </p:nvSpPr>
        <p:spPr>
          <a:xfrm>
            <a:off x="0" y="5516563"/>
            <a:ext cx="9144000" cy="1341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8132" name="Espaço Reservado para Conteúdo 2"/>
          <p:cNvSpPr>
            <a:spLocks noGrp="1"/>
          </p:cNvSpPr>
          <p:nvPr>
            <p:ph idx="1"/>
          </p:nvPr>
        </p:nvSpPr>
        <p:spPr>
          <a:xfrm>
            <a:off x="322263" y="1265238"/>
            <a:ext cx="8642350" cy="5403850"/>
          </a:xfrm>
        </p:spPr>
        <p:txBody>
          <a:bodyPr/>
          <a:lstStyle/>
          <a:p>
            <a:pPr eaLnBrk="1" hangingPunct="1"/>
            <a:r>
              <a:rPr lang="pt-BR" altLang="pt-BR" sz="2400" smtClean="0"/>
              <a:t>Obras Estruturantes: conclusão Via 710; Boulevard III; Complexo da Lagoinha;</a:t>
            </a:r>
          </a:p>
          <a:p>
            <a:pPr eaLnBrk="1" hangingPunct="1"/>
            <a:r>
              <a:rPr lang="pt-BR" altLang="pt-BR" sz="2400" smtClean="0"/>
              <a:t>Implantação do Expresso Amazonas – Faixas Exclusivas para ônibus na Av. Amazonas;</a:t>
            </a:r>
          </a:p>
          <a:p>
            <a:pPr eaLnBrk="1" hangingPunct="1"/>
            <a:r>
              <a:rPr lang="pt-BR" altLang="pt-BR" sz="2400" smtClean="0"/>
              <a:t>Implantação da Estação São José;</a:t>
            </a:r>
          </a:p>
          <a:p>
            <a:pPr eaLnBrk="1" hangingPunct="1"/>
            <a:r>
              <a:rPr lang="pt-BR" altLang="pt-BR" sz="2400" smtClean="0"/>
              <a:t>Projeto Pedala BH: 388 Km de Ciclovias implantadas;</a:t>
            </a:r>
          </a:p>
          <a:p>
            <a:pPr eaLnBrk="1" hangingPunct="1"/>
            <a:r>
              <a:rPr lang="pt-BR" altLang="pt-BR" sz="2400" smtClean="0"/>
              <a:t>Implantação do Novo Terminal Rodoviário;</a:t>
            </a:r>
          </a:p>
          <a:p>
            <a:pPr eaLnBrk="1" hangingPunct="1"/>
            <a:r>
              <a:rPr lang="pt-BR" altLang="pt-BR" sz="2400" smtClean="0"/>
              <a:t>Substituição de 60% da Frota Municipal por Novos Ônibus com Suspensão a Ar e Ar Condicionado: 500 ônibus por ano até 2020;</a:t>
            </a:r>
          </a:p>
          <a:p>
            <a:pPr eaLnBrk="1" hangingPunct="1"/>
            <a:r>
              <a:rPr lang="pt-BR" altLang="pt-BR" sz="2400" smtClean="0"/>
              <a:t>Implantação de Abrigos em Pontos de Ônibus: 800 abrigos até 2020;</a:t>
            </a:r>
          </a:p>
          <a:p>
            <a:pPr eaLnBrk="1" hangingPunct="1"/>
            <a:r>
              <a:rPr lang="pt-BR" altLang="pt-BR" sz="2400" smtClean="0"/>
              <a:t>Projeto BH a pé - Melhorias das condições físicas e tempos semafóricos de travessias: 15 interseções por ano.</a:t>
            </a:r>
          </a:p>
          <a:p>
            <a:pPr eaLnBrk="1" hangingPunct="1"/>
            <a:endParaRPr lang="pt-BR" altLang="pt-BR" sz="2400" smtClean="0"/>
          </a:p>
          <a:p>
            <a:pPr eaLnBrk="1" hangingPunct="1"/>
            <a:endParaRPr lang="pt-BR" alt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380288" y="0"/>
            <a:ext cx="1763712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49155" name="CaixaDeTexto 12"/>
          <p:cNvSpPr txBox="1">
            <a:spLocks noChangeArrowheads="1"/>
          </p:cNvSpPr>
          <p:nvPr/>
        </p:nvSpPr>
        <p:spPr bwMode="auto">
          <a:xfrm>
            <a:off x="7380288" y="1125538"/>
            <a:ext cx="1728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altLang="pt-BR" sz="2400" b="1">
                <a:solidFill>
                  <a:schemeClr val="bg1"/>
                </a:solidFill>
              </a:rPr>
              <a:t> Principais Indicadores e Metas</a:t>
            </a:r>
          </a:p>
        </p:txBody>
      </p:sp>
      <p:pic>
        <p:nvPicPr>
          <p:cNvPr id="49156" name="Imagem 9" descr="C:\Users\pr044682\Downloads\COMUNICADO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3" t="6342" r="31973" b="74821"/>
          <a:stretch>
            <a:fillRect/>
          </a:stretch>
        </p:blipFill>
        <p:spPr bwMode="auto">
          <a:xfrm>
            <a:off x="7380288" y="2997200"/>
            <a:ext cx="1808162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 bwMode="auto">
          <a:xfrm>
            <a:off x="3455988" y="254000"/>
            <a:ext cx="3317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Segurança</a:t>
            </a:r>
          </a:p>
        </p:txBody>
      </p:sp>
      <p:pic>
        <p:nvPicPr>
          <p:cNvPr id="49158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263650"/>
            <a:ext cx="3097213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989138"/>
            <a:ext cx="3278187" cy="215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Picture 6" descr="http://portalpbh.pbh.gov.br/pbh/ecp/images.do?evento=imagem&amp;urlPlc=videomonitoramento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89363"/>
            <a:ext cx="3132138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7788" y="1874838"/>
            <a:ext cx="4343400" cy="6905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149225" y="1801813"/>
            <a:ext cx="1000125" cy="142875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SEGURANÇA</a:t>
            </a:r>
          </a:p>
        </p:txBody>
      </p:sp>
      <p:sp>
        <p:nvSpPr>
          <p:cNvPr id="50180" name="CaixaDeTexto 9"/>
          <p:cNvSpPr txBox="1">
            <a:spLocks noChangeArrowheads="1"/>
          </p:cNvSpPr>
          <p:nvPr/>
        </p:nvSpPr>
        <p:spPr bwMode="auto">
          <a:xfrm>
            <a:off x="34925" y="1973263"/>
            <a:ext cx="44164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Policiamento em áreas prioritárias e em unidades de atendimento à população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 b="1"/>
              <a:t>-Prevenção da violência em áreas de vulnerabilidade social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-Promoção da gestão integrada na resposta à emergências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77788" y="3192463"/>
            <a:ext cx="4343400" cy="1244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149225" y="3111500"/>
            <a:ext cx="2052638" cy="144463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SUSTENTABILIDADE AMBIENTAL </a:t>
            </a:r>
          </a:p>
        </p:txBody>
      </p:sp>
      <p:sp>
        <p:nvSpPr>
          <p:cNvPr id="50183" name="CaixaDeTexto 16"/>
          <p:cNvSpPr txBox="1">
            <a:spLocks noChangeArrowheads="1"/>
          </p:cNvSpPr>
          <p:nvPr/>
        </p:nvSpPr>
        <p:spPr bwMode="auto">
          <a:xfrm>
            <a:off x="34925" y="3249613"/>
            <a:ext cx="42164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Ampliação e qualificação do serviço de limpeza urbana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-Modernização do processo de licenciamento ambiental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-BH Verde: bem-estar e sustentabilidade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Recuperação ambiental em áreas degradadas, encostas, drenagem, tratamento de córregos e de fundo de vale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-Revitalização ambiental e desenvolvimento do potencial turístico dos parques, zoológico e Jardim Botânico</a:t>
            </a:r>
          </a:p>
        </p:txBody>
      </p:sp>
      <p:sp>
        <p:nvSpPr>
          <p:cNvPr id="27" name="Retângulo 26"/>
          <p:cNvSpPr/>
          <p:nvPr/>
        </p:nvSpPr>
        <p:spPr>
          <a:xfrm>
            <a:off x="4643438" y="1874838"/>
            <a:ext cx="4343400" cy="135731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4714875" y="1758950"/>
            <a:ext cx="3786188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HABITAÇÃO, URBANIZAÇÃO, REGULAÇÃO E AMBIENTE URBANO </a:t>
            </a:r>
          </a:p>
        </p:txBody>
      </p:sp>
      <p:sp>
        <p:nvSpPr>
          <p:cNvPr id="50186" name="CaixaDeTexto 28"/>
          <p:cNvSpPr txBox="1">
            <a:spLocks noChangeArrowheads="1"/>
          </p:cNvSpPr>
          <p:nvPr/>
        </p:nvSpPr>
        <p:spPr bwMode="auto">
          <a:xfrm>
            <a:off x="4643438" y="2025650"/>
            <a:ext cx="43434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 b="1"/>
              <a:t>-Regularização fundiária e urbanização em áreas de interesse soci</a:t>
            </a:r>
            <a:r>
              <a:rPr lang="pt-BR" altLang="pt-BR" sz="1000"/>
              <a:t>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-Gestão e redução do risco geológico em assentamentos de interesse social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-Provisão habitacional no município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-Simplificar, democratizar e modernizar a legislação urbanística e os serviços de licenciamento urbano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-Regularização urbanística de assentamentos informais de interesse social 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-Melhoria do ambiente urbano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4629150" y="3687763"/>
            <a:ext cx="4357688" cy="74295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4" name="CaixaDeTexto 33"/>
          <p:cNvSpPr txBox="1"/>
          <p:nvPr/>
        </p:nvSpPr>
        <p:spPr>
          <a:xfrm>
            <a:off x="4714875" y="3525838"/>
            <a:ext cx="1501775" cy="254000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MOBILIDADE URBANA</a:t>
            </a:r>
          </a:p>
        </p:txBody>
      </p:sp>
      <p:sp>
        <p:nvSpPr>
          <p:cNvPr id="50189" name="CaixaDeTexto 34"/>
          <p:cNvSpPr txBox="1">
            <a:spLocks noChangeArrowheads="1"/>
          </p:cNvSpPr>
          <p:nvPr/>
        </p:nvSpPr>
        <p:spPr bwMode="auto">
          <a:xfrm>
            <a:off x="4629150" y="3778250"/>
            <a:ext cx="43767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Qualidade do transporte coletivo: um direito de todos</a:t>
            </a:r>
            <a:r>
              <a:rPr lang="pt-BR" altLang="pt-BR" sz="100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-BH inclusiva, segura e cidadã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-Mobilidade: atendimento, operação, fiscalização e modernização tecnológica </a:t>
            </a:r>
          </a:p>
        </p:txBody>
      </p:sp>
      <p:sp>
        <p:nvSpPr>
          <p:cNvPr id="50190" name="CaixaDeTexto 17"/>
          <p:cNvSpPr txBox="1">
            <a:spLocks noChangeArrowheads="1"/>
          </p:cNvSpPr>
          <p:nvPr/>
        </p:nvSpPr>
        <p:spPr bwMode="auto">
          <a:xfrm>
            <a:off x="149225" y="231775"/>
            <a:ext cx="63722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3000" b="1">
                <a:solidFill>
                  <a:srgbClr val="039D31"/>
                </a:solidFill>
              </a:rPr>
              <a:t>Projetos Estratégicos e Transformadores  -  PPAG 2018-2021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1358900"/>
            <a:ext cx="9066213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676525"/>
            <a:ext cx="828040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CaixaDeTexto 1"/>
          <p:cNvSpPr txBox="1">
            <a:spLocks noChangeArrowheads="1"/>
          </p:cNvSpPr>
          <p:nvPr/>
        </p:nvSpPr>
        <p:spPr bwMode="auto">
          <a:xfrm>
            <a:off x="107950" y="476250"/>
            <a:ext cx="5778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</a:rPr>
              <a:t>Principais Indicadores 2018-2021</a:t>
            </a:r>
          </a:p>
        </p:txBody>
      </p:sp>
      <p:sp>
        <p:nvSpPr>
          <p:cNvPr id="3" name="Retângulo 2"/>
          <p:cNvSpPr/>
          <p:nvPr/>
        </p:nvSpPr>
        <p:spPr>
          <a:xfrm>
            <a:off x="0" y="5300663"/>
            <a:ext cx="9144000" cy="155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aphicFrame>
        <p:nvGraphicFramePr>
          <p:cNvPr id="4" name="Gráfico 3"/>
          <p:cNvGraphicFramePr>
            <a:graphicFrameLocks/>
          </p:cNvGraphicFramePr>
          <p:nvPr/>
        </p:nvGraphicFramePr>
        <p:xfrm>
          <a:off x="0" y="1268760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áfico 4"/>
          <p:cNvGraphicFramePr>
            <a:graphicFrameLocks/>
          </p:cNvGraphicFramePr>
          <p:nvPr/>
        </p:nvGraphicFramePr>
        <p:xfrm>
          <a:off x="4812140" y="1271770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áfico 6"/>
          <p:cNvGraphicFramePr>
            <a:graphicFrameLocks/>
          </p:cNvGraphicFramePr>
          <p:nvPr/>
        </p:nvGraphicFramePr>
        <p:xfrm>
          <a:off x="2412000" y="3948198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-4763" y="1268413"/>
            <a:ext cx="9144001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800"/>
              </a:spcAft>
              <a:buFontTx/>
              <a:buNone/>
            </a:pPr>
            <a:endParaRPr lang="pt-BR" altLang="pt-BR" sz="2800" b="1">
              <a:latin typeface="Arial Narrow" panose="020B0606020202030204" pitchFamily="34" charset="0"/>
              <a:ea typeface="Arial Narrow" panose="020B0606020202030204" pitchFamily="34" charset="0"/>
              <a:cs typeface="Arial Narrow" panose="020B0606020202030204" pitchFamily="34" charset="0"/>
            </a:endParaRP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Tx/>
              <a:buNone/>
            </a:pPr>
            <a:endParaRPr lang="pt-BR" altLang="pt-BR" sz="2800" b="1">
              <a:latin typeface="Arial Narrow" panose="020B0606020202030204" pitchFamily="34" charset="0"/>
              <a:ea typeface="Arial Narrow" panose="020B0606020202030204" pitchFamily="34" charset="0"/>
              <a:cs typeface="Arial Narrow" panose="020B0606020202030204" pitchFamily="34" charset="0"/>
            </a:endParaRPr>
          </a:p>
        </p:txBody>
      </p:sp>
      <p:sp>
        <p:nvSpPr>
          <p:cNvPr id="53251" name="CaixaDeTexto 1"/>
          <p:cNvSpPr txBox="1">
            <a:spLocks noChangeArrowheads="1"/>
          </p:cNvSpPr>
          <p:nvPr/>
        </p:nvSpPr>
        <p:spPr bwMode="auto">
          <a:xfrm>
            <a:off x="323850" y="357188"/>
            <a:ext cx="556418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</a:rPr>
              <a:t>Resultados Previstos 2018-2021</a:t>
            </a:r>
          </a:p>
        </p:txBody>
      </p:sp>
      <p:sp>
        <p:nvSpPr>
          <p:cNvPr id="53252" name="Espaço Reservado para Conteúdo 2"/>
          <p:cNvSpPr>
            <a:spLocks noGrp="1"/>
          </p:cNvSpPr>
          <p:nvPr>
            <p:ph idx="1"/>
          </p:nvPr>
        </p:nvSpPr>
        <p:spPr>
          <a:xfrm>
            <a:off x="452438" y="1847850"/>
            <a:ext cx="8229600" cy="4525963"/>
          </a:xfrm>
        </p:spPr>
        <p:txBody>
          <a:bodyPr/>
          <a:lstStyle/>
          <a:p>
            <a:pPr eaLnBrk="1" hangingPunct="1"/>
            <a:r>
              <a:rPr lang="pt-BR" altLang="pt-BR" sz="2400" smtClean="0"/>
              <a:t>Capacitação em Estágio de Qualificação Profissional na GMBH: 2.072 Guardas Municipais capacitados por ano;</a:t>
            </a:r>
          </a:p>
          <a:p>
            <a:pPr eaLnBrk="1" hangingPunct="1"/>
            <a:r>
              <a:rPr lang="pt-BR" altLang="pt-BR" sz="2400" smtClean="0"/>
              <a:t>Operações Especiais da Guarda Municipal de Belo Horizonte – GMBH: projeto Viagem Segura e outros: 700 ações por ano;</a:t>
            </a:r>
          </a:p>
          <a:p>
            <a:pPr eaLnBrk="1" hangingPunct="1"/>
            <a:r>
              <a:rPr lang="pt-BR" altLang="pt-BR" sz="2400" smtClean="0"/>
              <a:t>Projetos de Prevenção à Violência:</a:t>
            </a:r>
          </a:p>
          <a:p>
            <a:pPr lvl="1" eaLnBrk="1" hangingPunct="1"/>
            <a:r>
              <a:rPr lang="pt-BR" altLang="pt-BR" sz="2000" smtClean="0"/>
              <a:t>Prevenção à Violência nas Escolas</a:t>
            </a:r>
          </a:p>
          <a:p>
            <a:pPr lvl="1" eaLnBrk="1" hangingPunct="1"/>
            <a:r>
              <a:rPr lang="pt-BR" altLang="pt-BR" sz="2000" smtClean="0"/>
              <a:t>Prevenção à Criminalidade Juvenil</a:t>
            </a:r>
          </a:p>
          <a:p>
            <a:pPr lvl="1" eaLnBrk="1" hangingPunct="1"/>
            <a:r>
              <a:rPr lang="pt-BR" altLang="pt-BR" sz="2000" smtClean="0"/>
              <a:t>Mediação de Conflitos e Práticas Restaurativas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380288" y="0"/>
            <a:ext cx="1763712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54275" name="CaixaDeTexto 12"/>
          <p:cNvSpPr txBox="1">
            <a:spLocks noChangeArrowheads="1"/>
          </p:cNvSpPr>
          <p:nvPr/>
        </p:nvSpPr>
        <p:spPr bwMode="auto">
          <a:xfrm>
            <a:off x="7380288" y="1125538"/>
            <a:ext cx="1728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altLang="pt-BR" sz="2400" b="1">
                <a:solidFill>
                  <a:schemeClr val="bg1"/>
                </a:solidFill>
              </a:rPr>
              <a:t> Principais Indicadores e Metas</a:t>
            </a:r>
          </a:p>
        </p:txBody>
      </p:sp>
      <p:pic>
        <p:nvPicPr>
          <p:cNvPr id="54276" name="Imagem 9" descr="C:\Users\pr044682\Downloads\COMUNICADO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3" t="6342" r="31973" b="74821"/>
          <a:stretch>
            <a:fillRect/>
          </a:stretch>
        </p:blipFill>
        <p:spPr bwMode="auto">
          <a:xfrm>
            <a:off x="7380288" y="2997200"/>
            <a:ext cx="1808162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 bwMode="auto">
          <a:xfrm>
            <a:off x="2205038" y="104775"/>
            <a:ext cx="4321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Sustentabilidade Ambiental</a:t>
            </a:r>
          </a:p>
        </p:txBody>
      </p:sp>
      <p:pic>
        <p:nvPicPr>
          <p:cNvPr id="54278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132013"/>
            <a:ext cx="2881312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9" name="Picture 10" descr="http://faloutchau.com.br/wp-content/uploads/2012/04/parque-municip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03675"/>
            <a:ext cx="3529012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0" name="Picture 14" descr="http://www.vitruvius.com.br/media/images/magazines/grid_12/09e826cac6d6_mineirao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547813"/>
            <a:ext cx="352901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1" name="Picture 16" descr="https://encrypted-tbn1.gstatic.com/images?q=tbn:ANd9GcRNyMQD7rsbCtq8-yWD3xIc4uk92K6T2bjlnW4U5HmLazxTmgBhpQ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25" y="4795838"/>
            <a:ext cx="2713038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7788" y="1874838"/>
            <a:ext cx="4343400" cy="6905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149225" y="1801813"/>
            <a:ext cx="1000125" cy="142875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SEGURANÇA</a:t>
            </a:r>
          </a:p>
        </p:txBody>
      </p:sp>
      <p:sp>
        <p:nvSpPr>
          <p:cNvPr id="55300" name="CaixaDeTexto 9"/>
          <p:cNvSpPr txBox="1">
            <a:spLocks noChangeArrowheads="1"/>
          </p:cNvSpPr>
          <p:nvPr/>
        </p:nvSpPr>
        <p:spPr bwMode="auto">
          <a:xfrm>
            <a:off x="34925" y="1973263"/>
            <a:ext cx="44164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Policiamento em áreas prioritárias e em unidades de atendimento à população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 b="1"/>
              <a:t>-Prevenção da violência em áreas de vulnerabilidade social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-Promoção da gestão integrada na resposta à emergências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77788" y="3192463"/>
            <a:ext cx="4343400" cy="1244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149225" y="3111500"/>
            <a:ext cx="2052638" cy="144463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SUSTENTABILIDADE AMBIENTAL </a:t>
            </a:r>
          </a:p>
        </p:txBody>
      </p:sp>
      <p:sp>
        <p:nvSpPr>
          <p:cNvPr id="55303" name="CaixaDeTexto 16"/>
          <p:cNvSpPr txBox="1">
            <a:spLocks noChangeArrowheads="1"/>
          </p:cNvSpPr>
          <p:nvPr/>
        </p:nvSpPr>
        <p:spPr bwMode="auto">
          <a:xfrm>
            <a:off x="34925" y="3249613"/>
            <a:ext cx="42164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Ampliação e qualificação do serviço de limpeza urbana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-Modernização do processo de licenciamento ambiental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-BH Verde: bem-estar e sustentabilidade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Recuperação ambiental em áreas degradadas, encostas, drenagem, tratamento de córregos e de fundo de vale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-Revitalização ambiental e desenvolvimento do potencial turístico dos parques, zoológico e Jardim Botânico</a:t>
            </a:r>
          </a:p>
        </p:txBody>
      </p:sp>
      <p:sp>
        <p:nvSpPr>
          <p:cNvPr id="27" name="Retângulo 26"/>
          <p:cNvSpPr/>
          <p:nvPr/>
        </p:nvSpPr>
        <p:spPr>
          <a:xfrm>
            <a:off x="4643438" y="1874838"/>
            <a:ext cx="4343400" cy="135731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4714875" y="1758950"/>
            <a:ext cx="3786188" cy="144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HABITAÇÃO, URBANIZAÇÃO, REGULAÇÃO E AMBIENTE URBANO </a:t>
            </a:r>
          </a:p>
        </p:txBody>
      </p:sp>
      <p:sp>
        <p:nvSpPr>
          <p:cNvPr id="55306" name="CaixaDeTexto 28"/>
          <p:cNvSpPr txBox="1">
            <a:spLocks noChangeArrowheads="1"/>
          </p:cNvSpPr>
          <p:nvPr/>
        </p:nvSpPr>
        <p:spPr bwMode="auto">
          <a:xfrm>
            <a:off x="4643438" y="2025650"/>
            <a:ext cx="43434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 b="1"/>
              <a:t>-Regularização fundiária e urbanização em áreas de interesse soci</a:t>
            </a:r>
            <a:r>
              <a:rPr lang="pt-BR" altLang="pt-BR" sz="1000"/>
              <a:t>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-Gestão e redução do risco geológico em assentamentos de interesse social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-Provisão habitacional no município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-Simplificar, democratizar e modernizar a legislação urbanística e os serviços de licenciamento urbano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-Regularização urbanística de assentamentos informais de interesse social 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-Melhoria do ambiente urbano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4629150" y="3687763"/>
            <a:ext cx="4357688" cy="74295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4" name="CaixaDeTexto 33"/>
          <p:cNvSpPr txBox="1"/>
          <p:nvPr/>
        </p:nvSpPr>
        <p:spPr>
          <a:xfrm>
            <a:off x="4714875" y="3525838"/>
            <a:ext cx="1501775" cy="254000"/>
          </a:xfrm>
          <a:prstGeom prst="rect">
            <a:avLst/>
          </a:prstGeom>
          <a:solidFill>
            <a:schemeClr val="bg1"/>
          </a:solidFill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b="1" dirty="0">
                <a:latin typeface="+mn-lt"/>
              </a:rPr>
              <a:t>MOBILIDADE URBANA</a:t>
            </a:r>
          </a:p>
        </p:txBody>
      </p:sp>
      <p:sp>
        <p:nvSpPr>
          <p:cNvPr id="55309" name="CaixaDeTexto 34"/>
          <p:cNvSpPr txBox="1">
            <a:spLocks noChangeArrowheads="1"/>
          </p:cNvSpPr>
          <p:nvPr/>
        </p:nvSpPr>
        <p:spPr bwMode="auto">
          <a:xfrm>
            <a:off x="4629150" y="3778250"/>
            <a:ext cx="43767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</a:t>
            </a:r>
            <a:r>
              <a:rPr lang="pt-BR" altLang="pt-BR" sz="1000" b="1"/>
              <a:t>Qualidade do transporte coletivo: um direito de todos</a:t>
            </a:r>
            <a:r>
              <a:rPr lang="pt-BR" altLang="pt-BR" sz="100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-BH inclusiva, segura e cidadã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000"/>
              <a:t>-Mobilidade: atendimento, operação, fiscalização e modernização tecnológica </a:t>
            </a:r>
          </a:p>
        </p:txBody>
      </p:sp>
      <p:sp>
        <p:nvSpPr>
          <p:cNvPr id="55310" name="CaixaDeTexto 17"/>
          <p:cNvSpPr txBox="1">
            <a:spLocks noChangeArrowheads="1"/>
          </p:cNvSpPr>
          <p:nvPr/>
        </p:nvSpPr>
        <p:spPr bwMode="auto">
          <a:xfrm>
            <a:off x="149225" y="231775"/>
            <a:ext cx="63722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3000" b="1">
                <a:solidFill>
                  <a:srgbClr val="039D31"/>
                </a:solidFill>
              </a:rPr>
              <a:t>Projetos Estratégicos e Transformadores  -  PPAG 2018-2021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1358900"/>
            <a:ext cx="9066213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144713"/>
            <a:ext cx="8280400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CaixaDeTexto 1"/>
          <p:cNvSpPr txBox="1">
            <a:spLocks noChangeArrowheads="1"/>
          </p:cNvSpPr>
          <p:nvPr/>
        </p:nvSpPr>
        <p:spPr bwMode="auto">
          <a:xfrm>
            <a:off x="107950" y="476250"/>
            <a:ext cx="5778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>
                <a:solidFill>
                  <a:srgbClr val="17375E"/>
                </a:solidFill>
              </a:rPr>
              <a:t>Principais Indicadores 2018-2021</a:t>
            </a:r>
          </a:p>
        </p:txBody>
      </p:sp>
      <p:graphicFrame>
        <p:nvGraphicFramePr>
          <p:cNvPr id="3" name="Gráfico 2"/>
          <p:cNvGraphicFramePr>
            <a:graphicFrameLocks/>
          </p:cNvGraphicFramePr>
          <p:nvPr/>
        </p:nvGraphicFramePr>
        <p:xfrm>
          <a:off x="107504" y="1062816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áfico 3"/>
          <p:cNvGraphicFramePr>
            <a:graphicFrameLocks/>
          </p:cNvGraphicFramePr>
          <p:nvPr/>
        </p:nvGraphicFramePr>
        <p:xfrm>
          <a:off x="4572000" y="1067467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tângulo 4"/>
          <p:cNvSpPr/>
          <p:nvPr/>
        </p:nvSpPr>
        <p:spPr>
          <a:xfrm>
            <a:off x="0" y="5300663"/>
            <a:ext cx="9144000" cy="155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aphicFrame>
        <p:nvGraphicFramePr>
          <p:cNvPr id="7" name="Gráfico 6"/>
          <p:cNvGraphicFramePr>
            <a:graphicFrameLocks/>
          </p:cNvGraphicFramePr>
          <p:nvPr/>
        </p:nvGraphicFramePr>
        <p:xfrm>
          <a:off x="2412000" y="4129462"/>
          <a:ext cx="432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CaixaDeTexto 1"/>
          <p:cNvSpPr txBox="1">
            <a:spLocks noChangeArrowheads="1"/>
          </p:cNvSpPr>
          <p:nvPr/>
        </p:nvSpPr>
        <p:spPr bwMode="auto">
          <a:xfrm>
            <a:off x="250825" y="333375"/>
            <a:ext cx="556466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  <a:latin typeface="+mn-lt"/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  <a:latin typeface="+mn-lt"/>
              </a:rPr>
              <a:t>Resultados Previstos 2018-2021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28775"/>
            <a:ext cx="8229600" cy="4525963"/>
          </a:xfrm>
        </p:spPr>
        <p:txBody>
          <a:bodyPr rtlCol="0">
            <a:normAutofit fontScale="77500" lnSpcReduction="2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800" b="1" dirty="0" smtClean="0"/>
              <a:t>Meio Ambiente: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Recuperação de Áreas Localizadas em Encostas - Projeto Montes </a:t>
            </a:r>
            <a:r>
              <a:rPr lang="pt-BR" sz="2400" dirty="0" smtClean="0"/>
              <a:t>Verdes;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Certificação em Sustentabilidade Ambiental de Empreendimentos (Selo BH Sustentável</a:t>
            </a:r>
            <a:r>
              <a:rPr lang="pt-BR" sz="2400" dirty="0" smtClean="0"/>
              <a:t>): 80 por ano;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 smtClean="0"/>
              <a:t>Bem Estar Animal: Planos de Manejo; Elaboração </a:t>
            </a:r>
            <a:r>
              <a:rPr lang="pt-BR" sz="2400" dirty="0"/>
              <a:t>de Protocolo Municipal de Atendimento à Fauna; Fóruns ambientais sobre a causa </a:t>
            </a:r>
            <a:r>
              <a:rPr lang="pt-BR" sz="2400" dirty="0" smtClean="0"/>
              <a:t>animal, dentre outras ações;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800" b="1" dirty="0" smtClean="0"/>
              <a:t>Parques e Zoológico: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Manutenção e recuperação em parques e </a:t>
            </a:r>
            <a:r>
              <a:rPr lang="pt-BR" sz="2400" dirty="0" err="1" smtClean="0"/>
              <a:t>CEVAE's</a:t>
            </a:r>
            <a:r>
              <a:rPr lang="pt-BR" sz="2400" dirty="0" smtClean="0"/>
              <a:t>: 80 unidades por ano;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Eventos, Campanhas Educativas, Culturais e de </a:t>
            </a:r>
            <a:r>
              <a:rPr lang="pt-BR" sz="2400" dirty="0" smtClean="0"/>
              <a:t>Lazer: 80 mil eventos por ano;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800" b="1" dirty="0" smtClean="0"/>
              <a:t>Saneamento: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Drenagem e Tratamento de Fundos de Vale; Recuperação Ambiental do Córrego </a:t>
            </a:r>
            <a:r>
              <a:rPr lang="pt-BR" sz="2400" dirty="0" smtClean="0"/>
              <a:t>Bonsucesso;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CaixaDeTexto 1"/>
          <p:cNvSpPr txBox="1">
            <a:spLocks noChangeArrowheads="1"/>
          </p:cNvSpPr>
          <p:nvPr/>
        </p:nvSpPr>
        <p:spPr bwMode="auto">
          <a:xfrm>
            <a:off x="179388" y="260350"/>
            <a:ext cx="556466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  <a:latin typeface="+mn-lt"/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  <a:latin typeface="+mn-lt"/>
              </a:rPr>
              <a:t>Resultados Previstos 2018-2021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b="1" dirty="0">
              <a:solidFill>
                <a:srgbClr val="17375E"/>
              </a:solidFill>
              <a:latin typeface="+mn-lt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81025" y="1700213"/>
            <a:ext cx="7993063" cy="4340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1800"/>
              </a:spcAft>
              <a:defRPr/>
            </a:pPr>
            <a:r>
              <a:rPr lang="pt-BR" sz="2400" b="1" dirty="0">
                <a:latin typeface="+mn-lt"/>
                <a:ea typeface="Arial Narrow" pitchFamily="34" charset="0"/>
                <a:cs typeface="Arial Narrow" pitchFamily="34" charset="0"/>
              </a:rPr>
              <a:t>Limpeza Urbana: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Cobertura dos Serviços de Limpeza de Vias em Áreas Urbanas: 640 mil km de sarjetas varridas por ano;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Coleta Seletiva:</a:t>
            </a:r>
            <a:r>
              <a:rPr lang="pt-BR" sz="2400" b="1" dirty="0">
                <a:latin typeface="+mn-lt"/>
                <a:ea typeface="Arial Narrow" pitchFamily="34" charset="0"/>
                <a:cs typeface="Arial Narrow" pitchFamily="34" charset="0"/>
              </a:rPr>
              <a:t> </a:t>
            </a: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ampliação de 36 bairros atendidos para 47; ampliação de 82 Locais de Entrega Voluntária para 280 até 2021;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Serviço de Limpeza Urbana em Vilas e Favelas: ampliação de 53 mil km de vias atendidas para 77 mil km.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pt-BR" sz="2400" dirty="0">
              <a:solidFill>
                <a:srgbClr val="FF0000"/>
              </a:solidFill>
              <a:latin typeface="+mn-lt"/>
              <a:ea typeface="Arial Narrow" pitchFamily="34" charset="0"/>
              <a:cs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pr101060\Downloads\_MFR36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5" r="21381"/>
          <a:stretch>
            <a:fillRect/>
          </a:stretch>
        </p:blipFill>
        <p:spPr bwMode="auto">
          <a:xfrm>
            <a:off x="0" y="260350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 w="9525">
          <a:noFill/>
          <a:miter lim="800000"/>
          <a:headEnd/>
          <a:tailEnd/>
        </a:ln>
      </a:spPr>
      <a:bodyPr wrap="none">
        <a:prstTxWarp prst="textNoShape">
          <a:avLst/>
        </a:prstTxWarp>
        <a:spAutoFit/>
      </a:bodyPr>
      <a:lstStyle>
        <a:defPPr>
          <a:defRPr sz="2400" b="1" dirty="0" smtClean="0">
            <a:solidFill>
              <a:srgbClr val="17375E"/>
            </a:solidFill>
            <a:latin typeface="Arial Narrow" pitchFamily="-110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6937</TotalTime>
  <Words>3319</Words>
  <Application>Microsoft Office PowerPoint</Application>
  <PresentationFormat>Apresentação na tela (4:3)</PresentationFormat>
  <Paragraphs>1160</Paragraphs>
  <Slides>38</Slides>
  <Notes>14</Notes>
  <HiddenSlides>1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38</vt:i4>
      </vt:variant>
    </vt:vector>
  </HeadingPairs>
  <TitlesOfParts>
    <vt:vector size="48" baseType="lpstr">
      <vt:lpstr>Calibri Light</vt:lpstr>
      <vt:lpstr>Century Gothic</vt:lpstr>
      <vt:lpstr>Calibri</vt:lpstr>
      <vt:lpstr>Arial</vt:lpstr>
      <vt:lpstr>Batang</vt:lpstr>
      <vt:lpstr>Arial Narrow</vt:lpstr>
      <vt:lpstr>Verdana</vt:lpstr>
      <vt:lpstr>Tema do Office</vt:lpstr>
      <vt:lpstr>1_Tema do Office</vt:lpstr>
      <vt:lpstr>Personalizar design</vt:lpstr>
      <vt:lpstr>Apresentação do PowerPoint</vt:lpstr>
      <vt:lpstr>Apresentação do PowerPoint</vt:lpstr>
      <vt:lpstr>Apresentação do PowerPoint</vt:lpstr>
      <vt:lpstr>Apresentação do PowerPoint</vt:lpstr>
      <vt:lpstr>Receitas PPAG 2018-2021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Despesas por Função de Governo –  PPAG 2018-2021</vt:lpstr>
      <vt:lpstr>Apresentação do PowerPoint</vt:lpstr>
      <vt:lpstr>Apresentação do PowerPoint</vt:lpstr>
      <vt:lpstr>Apresentação do PowerPoint</vt:lpstr>
      <vt:lpstr>Apresentação do PowerPoint</vt:lpstr>
      <vt:lpstr>Despesas por Área de Resultado 2018-2021</vt:lpstr>
      <vt:lpstr>Despesa prevista por Objetivo de  Desenvolvimento Sustentável – ODS / 2018-2021</vt:lpstr>
      <vt:lpstr>Apresentação do PowerPoint</vt:lpstr>
      <vt:lpstr>Principais Indicadores e Metas Físicas  por Áreas de Resultado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PRODABEL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Prefeitura de Belo Horizonte</dc:creator>
  <cp:lastModifiedBy>DENISE REZENDE BARCELLOS BASTOS</cp:lastModifiedBy>
  <cp:revision>640</cp:revision>
  <cp:lastPrinted>2017-10-18T19:56:01Z</cp:lastPrinted>
  <dcterms:created xsi:type="dcterms:W3CDTF">2013-09-27T13:31:10Z</dcterms:created>
  <dcterms:modified xsi:type="dcterms:W3CDTF">2017-10-18T20:10:16Z</dcterms:modified>
</cp:coreProperties>
</file>