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Montserrat Bold" charset="1" panose="00000800000000000000"/>
      <p:regular r:id="rId11"/>
    </p:embeddedFont>
    <p:embeddedFont>
      <p:font typeface="Montserrat" charset="1" panose="00000500000000000000"/>
      <p:regular r:id="rId12"/>
    </p:embeddedFont>
    <p:embeddedFont>
      <p:font typeface="Open Sans Bold" charset="1" panose="020B0806030504020204"/>
      <p:regular r:id="rId13"/>
    </p:embeddedFont>
    <p:embeddedFont>
      <p:font typeface="Open Sans" charset="1" panose="020B06060305040202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VAG49rthh-o.mp4" Type="http://schemas.microsoft.com/office/2007/relationships/media"/><Relationship Id="rId2" Target="../media/image4.jpeg" Type="http://schemas.openxmlformats.org/officeDocument/2006/relationships/image"/><Relationship Id="rId3" Target="../media/VAG49hLV6Fg.mp4" Type="http://schemas.openxmlformats.org/officeDocument/2006/relationships/video"/><Relationship Id="rId4" Target="../media/VAG49hLV6Fg.mp4" Type="http://schemas.microsoft.com/office/2007/relationships/media"/><Relationship Id="rId5" Target="../media/image5.jpeg" Type="http://schemas.openxmlformats.org/officeDocument/2006/relationships/image"/><Relationship Id="rId6" Target="../media/VAG49g39fsc.mp4" Type="http://schemas.openxmlformats.org/officeDocument/2006/relationships/video"/><Relationship Id="rId7" Target="../media/VAG49g39fsc.mp4" Type="http://schemas.microsoft.com/office/2007/relationships/media"/><Relationship Id="rId8" Target="../media/image6.jpeg" Type="http://schemas.openxmlformats.org/officeDocument/2006/relationships/image"/><Relationship Id="rId9" Target="../media/VAG49rthh-o.mp4" Type="http://schemas.openxmlformats.org/officeDocument/2006/relationships/video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VAG49mXurCw.mp4" Type="http://schemas.openxmlformats.org/officeDocument/2006/relationships/video"/><Relationship Id="rId4" Target="../media/VAG49mXurCw.mp4" Type="http://schemas.microsoft.com/office/2007/relationships/media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../media/image10.jpeg" Type="http://schemas.openxmlformats.org/officeDocument/2006/relationships/image"/><Relationship Id="rId8" Target="../media/image11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https://g1.globo.com/mg/minas-gerais/mg2/video/incendios-consomem-areas-de-preservacao-ambiental-13984753.g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D3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783177" y="364356"/>
            <a:ext cx="4487489" cy="1685164"/>
          </a:xfrm>
          <a:custGeom>
            <a:avLst/>
            <a:gdLst/>
            <a:ahLst/>
            <a:cxnLst/>
            <a:rect r="r" b="b" t="t" l="l"/>
            <a:pathLst>
              <a:path h="1685164" w="4487489">
                <a:moveTo>
                  <a:pt x="0" y="0"/>
                </a:moveTo>
                <a:lnTo>
                  <a:pt x="4487488" y="0"/>
                </a:lnTo>
                <a:lnTo>
                  <a:pt x="4487488" y="1685164"/>
                </a:lnTo>
                <a:lnTo>
                  <a:pt x="0" y="16851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028700" y="6597650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ysDash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5437738" y="907558"/>
            <a:ext cx="2132553" cy="830704"/>
          </a:xfrm>
          <a:custGeom>
            <a:avLst/>
            <a:gdLst/>
            <a:ahLst/>
            <a:cxnLst/>
            <a:rect r="r" b="b" t="t" l="l"/>
            <a:pathLst>
              <a:path h="830704" w="2132553">
                <a:moveTo>
                  <a:pt x="0" y="0"/>
                </a:moveTo>
                <a:lnTo>
                  <a:pt x="2132553" y="0"/>
                </a:lnTo>
                <a:lnTo>
                  <a:pt x="2132553" y="830704"/>
                </a:lnTo>
                <a:lnTo>
                  <a:pt x="0" y="8307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537365" y="907558"/>
            <a:ext cx="2635880" cy="598760"/>
          </a:xfrm>
          <a:custGeom>
            <a:avLst/>
            <a:gdLst/>
            <a:ahLst/>
            <a:cxnLst/>
            <a:rect r="r" b="b" t="t" l="l"/>
            <a:pathLst>
              <a:path h="598760" w="2635880">
                <a:moveTo>
                  <a:pt x="0" y="0"/>
                </a:moveTo>
                <a:lnTo>
                  <a:pt x="2635881" y="0"/>
                </a:lnTo>
                <a:lnTo>
                  <a:pt x="2635881" y="598760"/>
                </a:lnTo>
                <a:lnTo>
                  <a:pt x="0" y="598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3332952"/>
            <a:ext cx="9309406" cy="2832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5000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Relatos enviados pela comunidade aos riscos vivenciados e/ou eminentes à Mata do Belmonte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7054850"/>
            <a:ext cx="770116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sz="2499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Audiência Pública sobre a Mata do Belmonte</a:t>
            </a:r>
          </a:p>
          <a:p>
            <a:pPr algn="l">
              <a:lnSpc>
                <a:spcPts val="2799"/>
              </a:lnSpc>
            </a:pPr>
            <a:r>
              <a:rPr lang="en-US" sz="24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Comissão de Meio Ambiente, Defesa do Animais e Política Urbana</a:t>
            </a:r>
          </a:p>
          <a:p>
            <a:pPr algn="l">
              <a:lnSpc>
                <a:spcPts val="2799"/>
              </a:lnSpc>
            </a:pPr>
          </a:p>
          <a:p>
            <a:pPr algn="l">
              <a:lnSpc>
                <a:spcPts val="2799"/>
              </a:lnSpc>
            </a:pPr>
            <a:r>
              <a:rPr lang="en-US" sz="24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17/11/2025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D3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28700" y="1028700"/>
            <a:ext cx="4658264" cy="8229600"/>
          </a:xfrm>
          <a:prstGeom prst="rect">
            <a:avLst/>
          </a:prstGeom>
        </p:spPr>
      </p:pic>
      <p:pic>
        <p:nvPicPr>
          <p:cNvPr name="Picture 3" id="3">
            <a:hlinkClick action="ppaction://media"/>
          </p:cNvPr>
          <p:cNvPicPr>
            <a:picLocks noChangeAspect="true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6849394" y="1028700"/>
            <a:ext cx="4589212" cy="8229600"/>
          </a:xfrm>
          <a:prstGeom prst="rect">
            <a:avLst/>
          </a:prstGeom>
        </p:spPr>
      </p:pic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9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12600656" y="1028700"/>
            <a:ext cx="4589212" cy="8229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28700" y="9573705"/>
            <a:ext cx="15830351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0"/>
              </a:lnSpc>
            </a:pPr>
            <a:r>
              <a:rPr lang="en-US" sz="247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Veiculação nas Redes Sociais. </a:t>
            </a:r>
            <a:r>
              <a:rPr lang="en-US" sz="247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Relatos enviados pela comunidade em grupo comunitário (2025)</a:t>
            </a: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D3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28700" y="1028700"/>
            <a:ext cx="4589212" cy="8229600"/>
          </a:xfrm>
          <a:prstGeom prst="rect">
            <a:avLst/>
          </a:prstGeom>
        </p:spPr>
      </p:pic>
      <p:sp>
        <p:nvSpPr>
          <p:cNvPr name="Freeform 3" id="3"/>
          <p:cNvSpPr/>
          <p:nvPr/>
        </p:nvSpPr>
        <p:spPr>
          <a:xfrm flipH="false" flipV="false" rot="0">
            <a:off x="6123748" y="1028700"/>
            <a:ext cx="3020252" cy="5094626"/>
          </a:xfrm>
          <a:custGeom>
            <a:avLst/>
            <a:gdLst/>
            <a:ahLst/>
            <a:cxnLst/>
            <a:rect r="r" b="b" t="t" l="l"/>
            <a:pathLst>
              <a:path h="5094626" w="3020252">
                <a:moveTo>
                  <a:pt x="0" y="0"/>
                </a:moveTo>
                <a:lnTo>
                  <a:pt x="3020252" y="0"/>
                </a:lnTo>
                <a:lnTo>
                  <a:pt x="3020252" y="5094626"/>
                </a:lnTo>
                <a:lnTo>
                  <a:pt x="0" y="50946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123748" y="6321941"/>
            <a:ext cx="3020252" cy="2936359"/>
          </a:xfrm>
          <a:custGeom>
            <a:avLst/>
            <a:gdLst/>
            <a:ahLst/>
            <a:cxnLst/>
            <a:rect r="r" b="b" t="t" l="l"/>
            <a:pathLst>
              <a:path h="2936359" w="3020252">
                <a:moveTo>
                  <a:pt x="0" y="0"/>
                </a:moveTo>
                <a:lnTo>
                  <a:pt x="3020252" y="0"/>
                </a:lnTo>
                <a:lnTo>
                  <a:pt x="3020252" y="2936359"/>
                </a:lnTo>
                <a:lnTo>
                  <a:pt x="0" y="29363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48392" r="0" b="-34552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648825" y="1028700"/>
            <a:ext cx="4137463" cy="7359070"/>
          </a:xfrm>
          <a:custGeom>
            <a:avLst/>
            <a:gdLst/>
            <a:ahLst/>
            <a:cxnLst/>
            <a:rect r="r" b="b" t="t" l="l"/>
            <a:pathLst>
              <a:path h="7359070" w="4137463">
                <a:moveTo>
                  <a:pt x="0" y="0"/>
                </a:moveTo>
                <a:lnTo>
                  <a:pt x="4137463" y="0"/>
                </a:lnTo>
                <a:lnTo>
                  <a:pt x="4137463" y="7359070"/>
                </a:lnTo>
                <a:lnTo>
                  <a:pt x="0" y="735907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291113" y="1028700"/>
            <a:ext cx="3591681" cy="6356958"/>
          </a:xfrm>
          <a:custGeom>
            <a:avLst/>
            <a:gdLst/>
            <a:ahLst/>
            <a:cxnLst/>
            <a:rect r="r" b="b" t="t" l="l"/>
            <a:pathLst>
              <a:path h="6356958" w="3591681">
                <a:moveTo>
                  <a:pt x="0" y="0"/>
                </a:moveTo>
                <a:lnTo>
                  <a:pt x="3591682" y="0"/>
                </a:lnTo>
                <a:lnTo>
                  <a:pt x="3591682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9573705"/>
            <a:ext cx="15830351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0"/>
              </a:lnSpc>
            </a:pPr>
            <a:r>
              <a:rPr lang="en-US" sz="247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Veiculação nas Redes Sociais. </a:t>
            </a:r>
            <a:r>
              <a:rPr lang="en-US" sz="247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Relatos enviados pela comunidade em grupo comunitário (2025)</a:t>
            </a: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D3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3" tooltip="https://g1.globo.com/mg/minas-gerais/mg2/video/incendios-consomem-areas-de-preservacao-ambiental-13984753.ghtml"/>
          </p:cNvPr>
          <p:cNvSpPr/>
          <p:nvPr/>
        </p:nvSpPr>
        <p:spPr>
          <a:xfrm flipH="false" flipV="false" rot="0">
            <a:off x="2699216" y="1307521"/>
            <a:ext cx="12889567" cy="7073150"/>
          </a:xfrm>
          <a:custGeom>
            <a:avLst/>
            <a:gdLst/>
            <a:ahLst/>
            <a:cxnLst/>
            <a:rect r="r" b="b" t="t" l="l"/>
            <a:pathLst>
              <a:path h="7073150" w="12889567">
                <a:moveTo>
                  <a:pt x="0" y="0"/>
                </a:moveTo>
                <a:lnTo>
                  <a:pt x="12889568" y="0"/>
                </a:lnTo>
                <a:lnTo>
                  <a:pt x="12889568" y="7073150"/>
                </a:lnTo>
                <a:lnTo>
                  <a:pt x="0" y="70731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699216" y="8549922"/>
            <a:ext cx="12889567" cy="12965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0"/>
              </a:lnSpc>
            </a:pPr>
            <a:r>
              <a:rPr lang="en-US" sz="247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Reportagem Imprensa. </a:t>
            </a:r>
            <a:r>
              <a:rPr lang="en-US" sz="247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Cobertura jornalística TV Globo Minas apresentada no MGTV2, em canal aberto sobre a devastação ambiental às áreas verdes em Belo Horizonte. (2025)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D3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746073"/>
            <a:ext cx="6801150" cy="6794853"/>
          </a:xfrm>
          <a:custGeom>
            <a:avLst/>
            <a:gdLst/>
            <a:ahLst/>
            <a:cxnLst/>
            <a:rect r="r" b="b" t="t" l="l"/>
            <a:pathLst>
              <a:path h="6794853" w="6801150">
                <a:moveTo>
                  <a:pt x="0" y="0"/>
                </a:moveTo>
                <a:lnTo>
                  <a:pt x="6801150" y="0"/>
                </a:lnTo>
                <a:lnTo>
                  <a:pt x="6801150" y="6794854"/>
                </a:lnTo>
                <a:lnTo>
                  <a:pt x="0" y="6794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335298" y="1784173"/>
            <a:ext cx="7839014" cy="212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5000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 que acontece quando as matas nao são priorizadas?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335298" y="7244335"/>
            <a:ext cx="8115300" cy="12965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0"/>
              </a:lnSpc>
            </a:pPr>
            <a:r>
              <a:rPr lang="en-US" sz="247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Veiculação Redes Sociais. </a:t>
            </a:r>
            <a:r>
              <a:rPr lang="en-US" sz="247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Fotografia aérea após incêndio no Parque Municipal Ursulina, no Castelo. (2020)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DAG49o4mNdY</dc:identifier>
  <dcterms:modified xsi:type="dcterms:W3CDTF">2011-08-01T06:04:30Z</dcterms:modified>
  <cp:revision>1</cp:revision>
  <dc:title>Apresentação Incêndios Mata do Belmonte</dc:title>
</cp:coreProperties>
</file>