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323" r:id="rId2"/>
    <p:sldId id="346" r:id="rId3"/>
    <p:sldId id="306" r:id="rId4"/>
    <p:sldId id="308" r:id="rId5"/>
    <p:sldId id="347" r:id="rId6"/>
    <p:sldId id="283" r:id="rId7"/>
    <p:sldId id="326" r:id="rId8"/>
    <p:sldId id="312" r:id="rId9"/>
    <p:sldId id="327" r:id="rId10"/>
    <p:sldId id="333" r:id="rId11"/>
    <p:sldId id="311" r:id="rId12"/>
    <p:sldId id="348" r:id="rId13"/>
    <p:sldId id="349" r:id="rId14"/>
    <p:sldId id="334" r:id="rId15"/>
    <p:sldId id="262" r:id="rId16"/>
    <p:sldId id="335" r:id="rId17"/>
    <p:sldId id="329" r:id="rId18"/>
    <p:sldId id="330" r:id="rId19"/>
    <p:sldId id="331" r:id="rId20"/>
    <p:sldId id="337" r:id="rId21"/>
    <p:sldId id="336" r:id="rId22"/>
    <p:sldId id="338" r:id="rId23"/>
    <p:sldId id="339" r:id="rId24"/>
    <p:sldId id="340" r:id="rId25"/>
    <p:sldId id="342" r:id="rId26"/>
    <p:sldId id="264" r:id="rId27"/>
    <p:sldId id="341" r:id="rId28"/>
    <p:sldId id="343" r:id="rId29"/>
    <p:sldId id="352" r:id="rId30"/>
    <p:sldId id="303" r:id="rId31"/>
    <p:sldId id="305" r:id="rId32"/>
    <p:sldId id="286" r:id="rId33"/>
    <p:sldId id="321" r:id="rId34"/>
    <p:sldId id="324" r:id="rId35"/>
    <p:sldId id="344" r:id="rId36"/>
    <p:sldId id="345" r:id="rId37"/>
    <p:sldId id="325" r:id="rId38"/>
    <p:sldId id="353" r:id="rId39"/>
    <p:sldId id="288" r:id="rId40"/>
    <p:sldId id="350" r:id="rId41"/>
    <p:sldId id="351" r:id="rId42"/>
    <p:sldId id="296" r:id="rId43"/>
    <p:sldId id="300" r:id="rId44"/>
    <p:sldId id="287" r:id="rId4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06BE"/>
    <a:srgbClr val="00682F"/>
    <a:srgbClr val="4F81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99" autoAdjust="0"/>
    <p:restoredTop sz="94660"/>
  </p:normalViewPr>
  <p:slideViewPr>
    <p:cSldViewPr>
      <p:cViewPr>
        <p:scale>
          <a:sx n="100" d="100"/>
          <a:sy n="100" d="100"/>
        </p:scale>
        <p:origin x="-7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49466-8A3C-4352-9F5D-C1974798026B}" type="datetimeFigureOut">
              <a:rPr lang="pt-BR"/>
              <a:pPr>
                <a:defRPr/>
              </a:pPr>
              <a:t>23/04/2025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BD086-4241-4A39-AC58-8D898943133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AF4D3-25B3-41D5-8FC4-CEE9286ADB7F}" type="datetimeFigureOut">
              <a:rPr lang="pt-BR"/>
              <a:pPr>
                <a:defRPr/>
              </a:pPr>
              <a:t>23/04/2025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E5A96-4084-4E30-BA34-64415EFCEED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A3599-56E3-4F74-B95D-D36662041B47}" type="datetimeFigureOut">
              <a:rPr lang="pt-BR"/>
              <a:pPr>
                <a:defRPr/>
              </a:pPr>
              <a:t>23/04/2025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F9DEA-A6DD-46D4-AA89-93AA295F27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551A6A-70AC-4EEB-8BCB-4EA5FBB54863}" type="datetimeFigureOut">
              <a:rPr lang="pt-BR"/>
              <a:pPr>
                <a:defRPr/>
              </a:pPr>
              <a:t>23/04/2025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D8963-0AAD-4F32-B51D-F5EB611F092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BFB97-D8CA-4B34-8A29-C2EFBAD1B1D1}" type="datetimeFigureOut">
              <a:rPr lang="pt-BR"/>
              <a:pPr>
                <a:defRPr/>
              </a:pPr>
              <a:t>23/04/2025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05C27-4B9A-4079-8936-B549207C1D8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698C6-D0D9-4EF7-B6C3-1B586096BECC}" type="datetimeFigureOut">
              <a:rPr lang="pt-BR"/>
              <a:pPr>
                <a:defRPr/>
              </a:pPr>
              <a:t>23/04/2025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FC3AD-D3C5-4451-BAC0-38CAB45ECC9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952AC-2805-4299-B2C8-4BB92F13E475}" type="datetimeFigureOut">
              <a:rPr lang="pt-BR"/>
              <a:pPr>
                <a:defRPr/>
              </a:pPr>
              <a:t>23/04/2025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678BA-99E4-426A-B7FA-4FA1F9542C3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2D522-B95A-4BA9-89BE-66B51C262913}" type="datetimeFigureOut">
              <a:rPr lang="pt-BR"/>
              <a:pPr>
                <a:defRPr/>
              </a:pPr>
              <a:t>23/04/2025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2BFC0E-DB58-4CE6-97EF-0DD497C1E9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C3FC0-100D-4D62-98DF-F1AA316C9EE7}" type="datetimeFigureOut">
              <a:rPr lang="pt-BR"/>
              <a:pPr>
                <a:defRPr/>
              </a:pPr>
              <a:t>23/04/2025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04F6F1-8C97-4F9C-A03B-803C65F3CB7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EDD0C-7439-4E70-A0A3-9C3D0F98A452}" type="datetimeFigureOut">
              <a:rPr lang="pt-BR"/>
              <a:pPr>
                <a:defRPr/>
              </a:pPr>
              <a:t>23/04/2025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AB94D-2B41-4904-9E0C-6D25D969B1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CD24E-080D-40DB-8393-7275859F4749}" type="datetimeFigureOut">
              <a:rPr lang="pt-BR"/>
              <a:pPr>
                <a:defRPr/>
              </a:pPr>
              <a:t>23/04/2025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D2713-3565-47B3-9A9A-5EBA2E94FF9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EDA614-D0F6-4115-AB57-9DD21868FC91}" type="datetimeFigureOut">
              <a:rPr lang="pt-BR"/>
              <a:pPr>
                <a:defRPr/>
              </a:pPr>
              <a:t>23/04/2025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9FE838-E962-4388-9783-4A64133406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45.png"/><Relationship Id="rId7" Type="http://schemas.openxmlformats.org/officeDocument/2006/relationships/hyperlink" Target="Carreata%20Mary%20.mp4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6.jpeg"/><Relationship Id="rId5" Type="http://schemas.openxmlformats.org/officeDocument/2006/relationships/oleObject" Target="../embeddings/oleObject1.bin"/><Relationship Id="rId4" Type="http://schemas.openxmlformats.org/officeDocument/2006/relationships/hyperlink" Target="1%20%20Fuad%20nomam%20.mp4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4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hyperlink" Target="WhatsApp%20Video%202025-02-07%20at%2011.01.33.mp4" TargetMode="External"/><Relationship Id="rId4" Type="http://schemas.openxmlformats.org/officeDocument/2006/relationships/image" Target="../media/image5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2" cstate="print"/>
          <a:srcRect l="40339" t="35036" r="42443" b="23594"/>
          <a:stretch>
            <a:fillRect/>
          </a:stretch>
        </p:blipFill>
        <p:spPr bwMode="auto">
          <a:xfrm>
            <a:off x="755576" y="590378"/>
            <a:ext cx="1514973" cy="2046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3" cstate="print"/>
          <a:srcRect l="4461" t="39375" r="76004" b="16924"/>
          <a:stretch>
            <a:fillRect/>
          </a:stretch>
        </p:blipFill>
        <p:spPr bwMode="auto">
          <a:xfrm>
            <a:off x="2987824" y="572437"/>
            <a:ext cx="1656184" cy="2083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611560" y="2708920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Deputado estadual</a:t>
            </a:r>
          </a:p>
          <a:p>
            <a:r>
              <a:rPr lang="pt-BR" dirty="0" smtClean="0"/>
              <a:t>João Vitor Xavier</a:t>
            </a: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2843808" y="2708920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Prefeito</a:t>
            </a:r>
          </a:p>
          <a:p>
            <a:r>
              <a:rPr lang="pt-BR" dirty="0" smtClean="0"/>
              <a:t>Márcio Lacerda</a:t>
            </a:r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1187624" y="4005064"/>
            <a:ext cx="2808312" cy="369332"/>
          </a:xfrm>
          <a:prstGeom prst="rect">
            <a:avLst/>
          </a:prstGeom>
          <a:noFill/>
          <a:ln w="41275">
            <a:solidFill>
              <a:srgbClr val="1C06BE"/>
            </a:solidFill>
          </a:ln>
        </p:spPr>
        <p:txBody>
          <a:bodyPr wrap="square" rtlCol="0">
            <a:spAutoFit/>
          </a:bodyPr>
          <a:lstStyle/>
          <a:p>
            <a:r>
              <a:rPr lang="pt-BR" dirty="0" smtClean="0"/>
              <a:t>Construção de uma UPA</a:t>
            </a: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467544" y="404664"/>
            <a:ext cx="4536504" cy="2952328"/>
          </a:xfrm>
          <a:prstGeom prst="rect">
            <a:avLst/>
          </a:prstGeom>
          <a:noFill/>
          <a:ln w="412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Seta para a direita 9"/>
          <p:cNvSpPr/>
          <p:nvPr/>
        </p:nvSpPr>
        <p:spPr>
          <a:xfrm rot="5400000">
            <a:off x="2429762" y="3338990"/>
            <a:ext cx="360040" cy="612068"/>
          </a:xfrm>
          <a:prstGeom prst="rightArrow">
            <a:avLst/>
          </a:prstGeom>
          <a:solidFill>
            <a:srgbClr val="1C06B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9" name="Picture 2" descr="C:\Users\Luciano Chequini\Downloads\WhatsApp Image 2023-05-24 at 07.25.05.jpeg"/>
          <p:cNvPicPr>
            <a:picLocks noChangeAspect="1" noChangeArrowheads="1"/>
          </p:cNvPicPr>
          <p:nvPr/>
        </p:nvPicPr>
        <p:blipFill>
          <a:blip r:embed="rId4" cstate="print"/>
          <a:srcRect l="13919" t="34408" r="72687" b="47735"/>
          <a:stretch>
            <a:fillRect/>
          </a:stretch>
        </p:blipFill>
        <p:spPr bwMode="auto">
          <a:xfrm>
            <a:off x="1475656" y="4509120"/>
            <a:ext cx="2232248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Freeform 4"/>
          <p:cNvSpPr>
            <a:spLocks/>
          </p:cNvSpPr>
          <p:nvPr/>
        </p:nvSpPr>
        <p:spPr bwMode="auto">
          <a:xfrm>
            <a:off x="1907704" y="1637858"/>
            <a:ext cx="166370" cy="397629"/>
          </a:xfrm>
          <a:custGeom>
            <a:avLst/>
            <a:gdLst/>
            <a:ahLst/>
            <a:cxnLst>
              <a:cxn ang="0">
                <a:pos x="252" y="0"/>
              </a:cxn>
              <a:cxn ang="0">
                <a:pos x="2" y="456"/>
              </a:cxn>
              <a:cxn ang="0">
                <a:pos x="262" y="626"/>
              </a:cxn>
            </a:cxnLst>
            <a:rect l="0" t="0" r="r" b="b"/>
            <a:pathLst>
              <a:path w="262" h="626">
                <a:moveTo>
                  <a:pt x="252" y="0"/>
                </a:moveTo>
                <a:cubicBezTo>
                  <a:pt x="126" y="176"/>
                  <a:pt x="0" y="352"/>
                  <a:pt x="2" y="456"/>
                </a:cubicBezTo>
                <a:cubicBezTo>
                  <a:pt x="4" y="560"/>
                  <a:pt x="225" y="601"/>
                  <a:pt x="262" y="626"/>
                </a:cubicBezTo>
              </a:path>
            </a:pathLst>
          </a:custGeom>
          <a:noFill/>
          <a:ln w="41275">
            <a:solidFill>
              <a:srgbClr val="000000"/>
            </a:solidFill>
            <a:round/>
            <a:headEnd/>
            <a:tailEnd type="stealth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35845" name="Freeform 5"/>
          <p:cNvSpPr>
            <a:spLocks/>
          </p:cNvSpPr>
          <p:nvPr/>
        </p:nvSpPr>
        <p:spPr bwMode="auto">
          <a:xfrm rot="9685156">
            <a:off x="8558913" y="939186"/>
            <a:ext cx="427481" cy="508703"/>
          </a:xfrm>
          <a:custGeom>
            <a:avLst/>
            <a:gdLst/>
            <a:ahLst/>
            <a:cxnLst>
              <a:cxn ang="0">
                <a:pos x="564" y="1244"/>
              </a:cxn>
              <a:cxn ang="0">
                <a:pos x="10" y="487"/>
              </a:cxn>
              <a:cxn ang="0">
                <a:pos x="502" y="0"/>
              </a:cxn>
            </a:cxnLst>
            <a:rect l="0" t="0" r="r" b="b"/>
            <a:pathLst>
              <a:path w="564" h="1244">
                <a:moveTo>
                  <a:pt x="564" y="1244"/>
                </a:moveTo>
                <a:cubicBezTo>
                  <a:pt x="292" y="969"/>
                  <a:pt x="20" y="694"/>
                  <a:pt x="10" y="487"/>
                </a:cubicBezTo>
                <a:cubicBezTo>
                  <a:pt x="0" y="280"/>
                  <a:pt x="251" y="140"/>
                  <a:pt x="502" y="0"/>
                </a:cubicBezTo>
              </a:path>
            </a:pathLst>
          </a:custGeom>
          <a:noFill/>
          <a:ln w="53975">
            <a:solidFill>
              <a:srgbClr val="000000"/>
            </a:solidFill>
            <a:round/>
            <a:headEnd/>
            <a:tailEnd type="stealth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35846" name="Freeform 6"/>
          <p:cNvSpPr>
            <a:spLocks/>
          </p:cNvSpPr>
          <p:nvPr/>
        </p:nvSpPr>
        <p:spPr bwMode="auto">
          <a:xfrm rot="10080967">
            <a:off x="8453669" y="3550948"/>
            <a:ext cx="553080" cy="686502"/>
          </a:xfrm>
          <a:custGeom>
            <a:avLst/>
            <a:gdLst/>
            <a:ahLst/>
            <a:cxnLst>
              <a:cxn ang="0">
                <a:pos x="564" y="1244"/>
              </a:cxn>
              <a:cxn ang="0">
                <a:pos x="10" y="487"/>
              </a:cxn>
              <a:cxn ang="0">
                <a:pos x="502" y="0"/>
              </a:cxn>
            </a:cxnLst>
            <a:rect l="0" t="0" r="r" b="b"/>
            <a:pathLst>
              <a:path w="564" h="1244">
                <a:moveTo>
                  <a:pt x="564" y="1244"/>
                </a:moveTo>
                <a:cubicBezTo>
                  <a:pt x="292" y="969"/>
                  <a:pt x="20" y="694"/>
                  <a:pt x="10" y="487"/>
                </a:cubicBezTo>
                <a:cubicBezTo>
                  <a:pt x="0" y="280"/>
                  <a:pt x="251" y="140"/>
                  <a:pt x="502" y="0"/>
                </a:cubicBezTo>
              </a:path>
            </a:pathLst>
          </a:custGeom>
          <a:noFill/>
          <a:ln w="53975">
            <a:solidFill>
              <a:srgbClr val="000000"/>
            </a:solidFill>
            <a:round/>
            <a:headEnd/>
            <a:tailEnd type="stealth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5220072" y="836712"/>
            <a:ext cx="3456384" cy="279483"/>
          </a:xfrm>
          <a:prstGeom prst="rect">
            <a:avLst/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10/01/2013 SARMU-P - Solicita mudança a SMMA 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48" name="Text Box 8"/>
          <p:cNvSpPr txBox="1">
            <a:spLocks noChangeArrowheads="1"/>
          </p:cNvSpPr>
          <p:nvPr/>
        </p:nvSpPr>
        <p:spPr bwMode="auto">
          <a:xfrm>
            <a:off x="5220072" y="1402838"/>
            <a:ext cx="3456384" cy="279483"/>
          </a:xfrm>
          <a:prstGeom prst="rect">
            <a:avLst/>
          </a:prstGeom>
          <a:solidFill>
            <a:srgbClr val="FFFFFF"/>
          </a:solidFill>
          <a:ln w="28575">
            <a:solidFill>
              <a:srgbClr val="C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18/01/2013 GEAVA – Parecer técnico contrário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49" name="Text Box 9"/>
          <p:cNvSpPr txBox="1">
            <a:spLocks noChangeArrowheads="1"/>
          </p:cNvSpPr>
          <p:nvPr/>
        </p:nvSpPr>
        <p:spPr bwMode="auto">
          <a:xfrm>
            <a:off x="5436097" y="1844824"/>
            <a:ext cx="3456383" cy="616134"/>
          </a:xfrm>
          <a:prstGeom prst="rect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Necessidade de Consulta aos moradores do entorno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Restrição a permuta de área dada pela SARMUP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Mudança Não se sustenta em argumentos técnicos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51" name="Text Box 11"/>
          <p:cNvSpPr txBox="1">
            <a:spLocks noChangeArrowheads="1"/>
          </p:cNvSpPr>
          <p:nvPr/>
        </p:nvSpPr>
        <p:spPr bwMode="auto">
          <a:xfrm>
            <a:off x="5282555" y="4204229"/>
            <a:ext cx="3302843" cy="304891"/>
          </a:xfrm>
          <a:prstGeom prst="rect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20/02/2013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solicitada abertura do processo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52" name="Freeform 12"/>
          <p:cNvSpPr>
            <a:spLocks/>
          </p:cNvSpPr>
          <p:nvPr/>
        </p:nvSpPr>
        <p:spPr bwMode="auto">
          <a:xfrm rot="10800000">
            <a:off x="8606348" y="2780928"/>
            <a:ext cx="358140" cy="792088"/>
          </a:xfrm>
          <a:custGeom>
            <a:avLst/>
            <a:gdLst/>
            <a:ahLst/>
            <a:cxnLst>
              <a:cxn ang="0">
                <a:pos x="564" y="1244"/>
              </a:cxn>
              <a:cxn ang="0">
                <a:pos x="10" y="487"/>
              </a:cxn>
              <a:cxn ang="0">
                <a:pos x="502" y="0"/>
              </a:cxn>
            </a:cxnLst>
            <a:rect l="0" t="0" r="r" b="b"/>
            <a:pathLst>
              <a:path w="564" h="1244">
                <a:moveTo>
                  <a:pt x="564" y="1244"/>
                </a:moveTo>
                <a:cubicBezTo>
                  <a:pt x="292" y="969"/>
                  <a:pt x="20" y="694"/>
                  <a:pt x="10" y="487"/>
                </a:cubicBezTo>
                <a:cubicBezTo>
                  <a:pt x="0" y="280"/>
                  <a:pt x="251" y="140"/>
                  <a:pt x="502" y="0"/>
                </a:cubicBezTo>
              </a:path>
            </a:pathLst>
          </a:custGeom>
          <a:noFill/>
          <a:ln w="53975">
            <a:solidFill>
              <a:srgbClr val="000000"/>
            </a:solidFill>
            <a:round/>
            <a:headEnd/>
            <a:tailEnd type="stealth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grpSp>
        <p:nvGrpSpPr>
          <p:cNvPr id="35853" name="Group 13"/>
          <p:cNvGrpSpPr>
            <a:grpSpLocks/>
          </p:cNvGrpSpPr>
          <p:nvPr/>
        </p:nvGrpSpPr>
        <p:grpSpPr bwMode="auto">
          <a:xfrm>
            <a:off x="5215825" y="409744"/>
            <a:ext cx="3799840" cy="398898"/>
            <a:chOff x="1076" y="926"/>
            <a:chExt cx="5984" cy="628"/>
          </a:xfrm>
        </p:grpSpPr>
        <p:sp>
          <p:nvSpPr>
            <p:cNvPr id="35854" name="Freeform 14"/>
            <p:cNvSpPr>
              <a:spLocks/>
            </p:cNvSpPr>
            <p:nvPr/>
          </p:nvSpPr>
          <p:spPr bwMode="auto">
            <a:xfrm rot="9685156">
              <a:off x="6367" y="1014"/>
              <a:ext cx="693" cy="540"/>
            </a:xfrm>
            <a:custGeom>
              <a:avLst/>
              <a:gdLst/>
              <a:ahLst/>
              <a:cxnLst>
                <a:cxn ang="0">
                  <a:pos x="564" y="1244"/>
                </a:cxn>
                <a:cxn ang="0">
                  <a:pos x="10" y="487"/>
                </a:cxn>
                <a:cxn ang="0">
                  <a:pos x="502" y="0"/>
                </a:cxn>
              </a:cxnLst>
              <a:rect l="0" t="0" r="r" b="b"/>
              <a:pathLst>
                <a:path w="564" h="1244">
                  <a:moveTo>
                    <a:pt x="564" y="1244"/>
                  </a:moveTo>
                  <a:cubicBezTo>
                    <a:pt x="292" y="969"/>
                    <a:pt x="20" y="694"/>
                    <a:pt x="10" y="487"/>
                  </a:cubicBezTo>
                  <a:cubicBezTo>
                    <a:pt x="0" y="280"/>
                    <a:pt x="251" y="140"/>
                    <a:pt x="502" y="0"/>
                  </a:cubicBezTo>
                </a:path>
              </a:pathLst>
            </a:custGeom>
            <a:noFill/>
            <a:ln w="53975">
              <a:solidFill>
                <a:srgbClr val="000000"/>
              </a:solidFill>
              <a:round/>
              <a:headEnd/>
              <a:tailEnd type="stealth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BR" sz="1200"/>
            </a:p>
          </p:txBody>
        </p:sp>
        <p:sp>
          <p:nvSpPr>
            <p:cNvPr id="35855" name="Text Box 15"/>
            <p:cNvSpPr txBox="1">
              <a:spLocks noChangeArrowheads="1"/>
            </p:cNvSpPr>
            <p:nvPr/>
          </p:nvSpPr>
          <p:spPr bwMode="auto">
            <a:xfrm>
              <a:off x="1076" y="926"/>
              <a:ext cx="5450" cy="440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pt-BR" sz="1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09/01/2013 SMAGEA - Parecer favorável a alteração </a:t>
              </a:r>
              <a:endPara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5856" name="Freeform 16"/>
          <p:cNvSpPr>
            <a:spLocks/>
          </p:cNvSpPr>
          <p:nvPr/>
        </p:nvSpPr>
        <p:spPr bwMode="auto">
          <a:xfrm rot="10080967">
            <a:off x="5579274" y="3303960"/>
            <a:ext cx="440055" cy="343002"/>
          </a:xfrm>
          <a:custGeom>
            <a:avLst/>
            <a:gdLst/>
            <a:ahLst/>
            <a:cxnLst>
              <a:cxn ang="0">
                <a:pos x="564" y="1244"/>
              </a:cxn>
              <a:cxn ang="0">
                <a:pos x="10" y="487"/>
              </a:cxn>
              <a:cxn ang="0">
                <a:pos x="502" y="0"/>
              </a:cxn>
            </a:cxnLst>
            <a:rect l="0" t="0" r="r" b="b"/>
            <a:pathLst>
              <a:path w="564" h="1244">
                <a:moveTo>
                  <a:pt x="564" y="1244"/>
                </a:moveTo>
                <a:cubicBezTo>
                  <a:pt x="292" y="969"/>
                  <a:pt x="20" y="694"/>
                  <a:pt x="10" y="487"/>
                </a:cubicBezTo>
                <a:cubicBezTo>
                  <a:pt x="0" y="280"/>
                  <a:pt x="251" y="140"/>
                  <a:pt x="502" y="0"/>
                </a:cubicBezTo>
              </a:path>
            </a:pathLst>
          </a:custGeom>
          <a:noFill/>
          <a:ln w="53975">
            <a:solidFill>
              <a:srgbClr val="000000"/>
            </a:solidFill>
            <a:round/>
            <a:headEnd/>
            <a:tailEnd type="stealth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35857" name="Text Box 17"/>
          <p:cNvSpPr txBox="1">
            <a:spLocks noChangeArrowheads="1"/>
          </p:cNvSpPr>
          <p:nvPr/>
        </p:nvSpPr>
        <p:spPr bwMode="auto">
          <a:xfrm>
            <a:off x="5282555" y="3284984"/>
            <a:ext cx="3302843" cy="470040"/>
          </a:xfrm>
          <a:prstGeom prst="rect">
            <a:avLst/>
          </a:prstGeom>
          <a:solidFill>
            <a:srgbClr val="FFFFFF"/>
          </a:soli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22/01/2013 – SMMA concluiu pela mudança da destinação da ÁREA VERDE</a:t>
            </a:r>
            <a:endParaRPr kumimoji="0" lang="pt-BR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Seta para a direita 34"/>
          <p:cNvSpPr/>
          <p:nvPr/>
        </p:nvSpPr>
        <p:spPr>
          <a:xfrm>
            <a:off x="5176639" y="1863758"/>
            <a:ext cx="178535" cy="612068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5850" name="Text Box 10"/>
          <p:cNvSpPr txBox="1">
            <a:spLocks noChangeArrowheads="1"/>
          </p:cNvSpPr>
          <p:nvPr/>
        </p:nvSpPr>
        <p:spPr bwMode="auto">
          <a:xfrm>
            <a:off x="5273030" y="2636912"/>
            <a:ext cx="3456384" cy="444633"/>
          </a:xfrm>
          <a:prstGeom prst="rect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SARMUP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informou – Dep. João Vitor Xavier e o Pref. Márcio Lacerda decidem pela UPA na Área Verde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CaixaDeTexto 35"/>
          <p:cNvSpPr txBox="1"/>
          <p:nvPr/>
        </p:nvSpPr>
        <p:spPr>
          <a:xfrm>
            <a:off x="6789390" y="3838173"/>
            <a:ext cx="1762100" cy="276999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t-BR" sz="1200" dirty="0" smtClean="0">
                <a:latin typeface="+mj-lt"/>
              </a:rPr>
              <a:t>Vasco de Oliveira Araújo</a:t>
            </a:r>
            <a:endParaRPr lang="pt-BR" sz="12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uciano Chequini\Desktop\Doc\ACAO Area Verde\Jornais\Sem títu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6912768" cy="5109820"/>
          </a:xfrm>
          <a:prstGeom prst="rect">
            <a:avLst/>
          </a:prstGeom>
          <a:noFill/>
        </p:spPr>
      </p:pic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621085" y="5661248"/>
            <a:ext cx="4238947" cy="304891"/>
          </a:xfrm>
          <a:prstGeom prst="rect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27/02/2013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mudança de destinação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611560" y="6148445"/>
            <a:ext cx="4248472" cy="304891"/>
          </a:xfrm>
          <a:prstGeom prst="rect">
            <a:avLst/>
          </a:prstGeom>
          <a:solidFill>
            <a:srgbClr val="FFFFFF"/>
          </a:solidFill>
          <a:ln w="2540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BR" sz="1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cs typeface="Arial" pitchFamily="34" charset="0"/>
              </a:rPr>
              <a:t>01/03/2013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Arial" pitchFamily="34" charset="0"/>
              </a:rPr>
              <a:t> Reuni</a:t>
            </a:r>
            <a:r>
              <a:rPr lang="pt-BR" sz="1200" dirty="0" smtClean="0">
                <a:latin typeface="Calibri" pitchFamily="34" charset="0"/>
                <a:cs typeface="Arial" pitchFamily="34" charset="0"/>
              </a:rPr>
              <a:t>ão na SARMUP – Secretário Humberto Pereira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aixaDeTexto 45"/>
          <p:cNvSpPr txBox="1">
            <a:spLocks noChangeArrowheads="1"/>
          </p:cNvSpPr>
          <p:nvPr/>
        </p:nvSpPr>
        <p:spPr bwMode="auto">
          <a:xfrm>
            <a:off x="863600" y="5607050"/>
            <a:ext cx="2916238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3500" b="1">
                <a:latin typeface="Calibri" pitchFamily="34" charset="0"/>
              </a:rPr>
              <a:t>13/03/2013</a:t>
            </a:r>
          </a:p>
        </p:txBody>
      </p:sp>
      <p:pic>
        <p:nvPicPr>
          <p:cNvPr id="7171" name="Picture 2" descr="C:\Users\Luciano Chequini\Downloads\WhatsApp Image 2023-06-06 at 19.45.32.jpeg"/>
          <p:cNvPicPr>
            <a:picLocks noChangeAspect="1" noChangeArrowheads="1"/>
          </p:cNvPicPr>
          <p:nvPr/>
        </p:nvPicPr>
        <p:blipFill>
          <a:blip r:embed="rId2" cstate="print"/>
          <a:srcRect t="41872" b="41591"/>
          <a:stretch>
            <a:fillRect/>
          </a:stretch>
        </p:blipFill>
        <p:spPr bwMode="auto">
          <a:xfrm>
            <a:off x="-200025" y="1341438"/>
            <a:ext cx="9451975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Seta para cima 39"/>
          <p:cNvSpPr/>
          <p:nvPr/>
        </p:nvSpPr>
        <p:spPr>
          <a:xfrm>
            <a:off x="1331913" y="4886325"/>
            <a:ext cx="792162" cy="6477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29" name="Conector reto 28"/>
          <p:cNvCxnSpPr/>
          <p:nvPr/>
        </p:nvCxnSpPr>
        <p:spPr>
          <a:xfrm>
            <a:off x="1906588" y="4149725"/>
            <a:ext cx="1081087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to 29"/>
          <p:cNvCxnSpPr/>
          <p:nvPr/>
        </p:nvCxnSpPr>
        <p:spPr>
          <a:xfrm>
            <a:off x="4097338" y="1874838"/>
            <a:ext cx="220345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Seta para cima 32"/>
          <p:cNvSpPr/>
          <p:nvPr/>
        </p:nvSpPr>
        <p:spPr>
          <a:xfrm rot="10800000">
            <a:off x="4716463" y="836613"/>
            <a:ext cx="792162" cy="647700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cxnSp>
        <p:nvCxnSpPr>
          <p:cNvPr id="36" name="Conector reto 35"/>
          <p:cNvCxnSpPr/>
          <p:nvPr/>
        </p:nvCxnSpPr>
        <p:spPr>
          <a:xfrm>
            <a:off x="1055688" y="2519363"/>
            <a:ext cx="220186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7" name="CaixaDeTexto 45"/>
          <p:cNvSpPr txBox="1">
            <a:spLocks noChangeArrowheads="1"/>
          </p:cNvSpPr>
          <p:nvPr/>
        </p:nvSpPr>
        <p:spPr bwMode="auto">
          <a:xfrm>
            <a:off x="2339975" y="115888"/>
            <a:ext cx="6659563" cy="63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3500" b="1">
                <a:latin typeface="Calibri" pitchFamily="34" charset="0"/>
              </a:rPr>
              <a:t>LAI – Lei de Acesso a Informação </a:t>
            </a:r>
          </a:p>
        </p:txBody>
      </p:sp>
      <p:cxnSp>
        <p:nvCxnSpPr>
          <p:cNvPr id="10" name="Conector reto 9"/>
          <p:cNvCxnSpPr/>
          <p:nvPr/>
        </p:nvCxnSpPr>
        <p:spPr>
          <a:xfrm>
            <a:off x="7015572" y="2292638"/>
            <a:ext cx="220345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to 12"/>
          <p:cNvCxnSpPr/>
          <p:nvPr/>
        </p:nvCxnSpPr>
        <p:spPr>
          <a:xfrm>
            <a:off x="971600" y="3429000"/>
            <a:ext cx="220186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 l="21303" t="26202" r="37189" b="6250"/>
          <a:stretch>
            <a:fillRect/>
          </a:stretch>
        </p:blipFill>
        <p:spPr bwMode="auto">
          <a:xfrm>
            <a:off x="0" y="0"/>
            <a:ext cx="6337300" cy="579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e 4"/>
          <p:cNvSpPr/>
          <p:nvPr/>
        </p:nvSpPr>
        <p:spPr>
          <a:xfrm>
            <a:off x="5435600" y="1773238"/>
            <a:ext cx="755650" cy="719137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Elipse 5"/>
          <p:cNvSpPr/>
          <p:nvPr/>
        </p:nvSpPr>
        <p:spPr>
          <a:xfrm>
            <a:off x="2339975" y="3213100"/>
            <a:ext cx="755650" cy="720725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lipse 6"/>
          <p:cNvSpPr/>
          <p:nvPr/>
        </p:nvSpPr>
        <p:spPr>
          <a:xfrm>
            <a:off x="3995738" y="3644900"/>
            <a:ext cx="720725" cy="720725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3" name="CaixaDeTexto 12"/>
          <p:cNvSpPr txBox="1"/>
          <p:nvPr/>
        </p:nvSpPr>
        <p:spPr>
          <a:xfrm>
            <a:off x="8243888" y="620713"/>
            <a:ext cx="1512887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10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8259763" y="1127125"/>
            <a:ext cx="15113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11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8259763" y="1701800"/>
            <a:ext cx="15113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12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8270875" y="2278063"/>
            <a:ext cx="1512888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13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8243888" y="188913"/>
            <a:ext cx="900112" cy="738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2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R</a:t>
            </a:r>
          </a:p>
        </p:txBody>
      </p:sp>
      <p:sp>
        <p:nvSpPr>
          <p:cNvPr id="6155" name="CaixaDeTexto 17"/>
          <p:cNvSpPr txBox="1">
            <a:spLocks noChangeArrowheads="1"/>
          </p:cNvSpPr>
          <p:nvPr/>
        </p:nvSpPr>
        <p:spPr bwMode="auto">
          <a:xfrm>
            <a:off x="8243888" y="3068638"/>
            <a:ext cx="900112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4200" b="1">
                <a:solidFill>
                  <a:srgbClr val="FF0000"/>
                </a:solidFill>
                <a:latin typeface="Calibri" pitchFamily="34" charset="0"/>
              </a:rPr>
              <a:t>Q</a:t>
            </a:r>
          </a:p>
        </p:txBody>
      </p:sp>
      <p:sp>
        <p:nvSpPr>
          <p:cNvPr id="6156" name="CaixaDeTexto 18"/>
          <p:cNvSpPr txBox="1">
            <a:spLocks noChangeArrowheads="1"/>
          </p:cNvSpPr>
          <p:nvPr/>
        </p:nvSpPr>
        <p:spPr bwMode="auto">
          <a:xfrm>
            <a:off x="8243888" y="3656013"/>
            <a:ext cx="15128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4000" b="1">
                <a:solidFill>
                  <a:srgbClr val="FF0000"/>
                </a:solidFill>
                <a:latin typeface="Calibri" pitchFamily="34" charset="0"/>
              </a:rPr>
              <a:t>22</a:t>
            </a:r>
          </a:p>
        </p:txBody>
      </p:sp>
      <p:sp>
        <p:nvSpPr>
          <p:cNvPr id="6157" name="CaixaDeTexto 19"/>
          <p:cNvSpPr txBox="1">
            <a:spLocks noChangeArrowheads="1"/>
          </p:cNvSpPr>
          <p:nvPr/>
        </p:nvSpPr>
        <p:spPr bwMode="auto">
          <a:xfrm>
            <a:off x="8259763" y="4160838"/>
            <a:ext cx="15113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4000" b="1">
                <a:solidFill>
                  <a:srgbClr val="FF0000"/>
                </a:solidFill>
                <a:latin typeface="Calibri" pitchFamily="34" charset="0"/>
              </a:rPr>
              <a:t>24</a:t>
            </a:r>
          </a:p>
        </p:txBody>
      </p:sp>
      <p:sp>
        <p:nvSpPr>
          <p:cNvPr id="6158" name="CaixaDeTexto 20"/>
          <p:cNvSpPr txBox="1">
            <a:spLocks noChangeArrowheads="1"/>
          </p:cNvSpPr>
          <p:nvPr/>
        </p:nvSpPr>
        <p:spPr bwMode="auto">
          <a:xfrm>
            <a:off x="8259763" y="4737100"/>
            <a:ext cx="15113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4000" b="1">
                <a:solidFill>
                  <a:srgbClr val="FF0000"/>
                </a:solidFill>
                <a:latin typeface="Calibri" pitchFamily="34" charset="0"/>
              </a:rPr>
              <a:t>25</a:t>
            </a:r>
          </a:p>
        </p:txBody>
      </p:sp>
      <p:sp>
        <p:nvSpPr>
          <p:cNvPr id="6159" name="CaixaDeTexto 21"/>
          <p:cNvSpPr txBox="1">
            <a:spLocks noChangeArrowheads="1"/>
          </p:cNvSpPr>
          <p:nvPr/>
        </p:nvSpPr>
        <p:spPr bwMode="auto">
          <a:xfrm>
            <a:off x="8270875" y="5313363"/>
            <a:ext cx="15128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4000" b="1">
                <a:solidFill>
                  <a:srgbClr val="FF0000"/>
                </a:solidFill>
                <a:latin typeface="Calibri" pitchFamily="34" charset="0"/>
              </a:rPr>
              <a:t>28</a:t>
            </a:r>
          </a:p>
        </p:txBody>
      </p:sp>
      <p:pic>
        <p:nvPicPr>
          <p:cNvPr id="6160" name="Picture 2"/>
          <p:cNvPicPr>
            <a:picLocks noChangeAspect="1" noChangeArrowheads="1"/>
          </p:cNvPicPr>
          <p:nvPr/>
        </p:nvPicPr>
        <p:blipFill>
          <a:blip r:embed="rId2" cstate="print"/>
          <a:srcRect l="40642" t="56406" r="50397" b="17587"/>
          <a:stretch>
            <a:fillRect/>
          </a:stretch>
        </p:blipFill>
        <p:spPr bwMode="auto">
          <a:xfrm>
            <a:off x="5364163" y="2852738"/>
            <a:ext cx="2879725" cy="4699000"/>
          </a:xfrm>
          <a:prstGeom prst="rect">
            <a:avLst/>
          </a:prstGeom>
          <a:noFill/>
          <a:ln w="19050">
            <a:solidFill>
              <a:srgbClr val="002060"/>
            </a:solidFill>
            <a:miter lim="800000"/>
            <a:headEnd/>
            <a:tailEnd/>
          </a:ln>
        </p:spPr>
      </p:pic>
      <p:cxnSp>
        <p:nvCxnSpPr>
          <p:cNvPr id="26" name="Conector reto 25"/>
          <p:cNvCxnSpPr/>
          <p:nvPr/>
        </p:nvCxnSpPr>
        <p:spPr>
          <a:xfrm>
            <a:off x="6156325" y="2133600"/>
            <a:ext cx="2087563" cy="1150938"/>
          </a:xfrm>
          <a:prstGeom prst="line">
            <a:avLst/>
          </a:prstGeom>
          <a:ln w="412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62" name="CaixaDeTexto 36"/>
          <p:cNvSpPr txBox="1">
            <a:spLocks noChangeArrowheads="1"/>
          </p:cNvSpPr>
          <p:nvPr/>
        </p:nvSpPr>
        <p:spPr bwMode="auto">
          <a:xfrm>
            <a:off x="1619250" y="3213100"/>
            <a:ext cx="15128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4000" b="1">
                <a:solidFill>
                  <a:srgbClr val="FF0000"/>
                </a:solidFill>
                <a:latin typeface="Calibri" pitchFamily="34" charset="0"/>
              </a:rPr>
              <a:t>25</a:t>
            </a:r>
          </a:p>
        </p:txBody>
      </p:sp>
      <p:sp>
        <p:nvSpPr>
          <p:cNvPr id="6163" name="CaixaDeTexto 37"/>
          <p:cNvSpPr txBox="1">
            <a:spLocks noChangeArrowheads="1"/>
          </p:cNvSpPr>
          <p:nvPr/>
        </p:nvSpPr>
        <p:spPr bwMode="auto">
          <a:xfrm>
            <a:off x="6227763" y="1557338"/>
            <a:ext cx="15128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4000" b="1">
                <a:solidFill>
                  <a:srgbClr val="FF0000"/>
                </a:solidFill>
                <a:latin typeface="Calibri" pitchFamily="34" charset="0"/>
              </a:rPr>
              <a:t>22</a:t>
            </a:r>
          </a:p>
        </p:txBody>
      </p:sp>
      <p:sp>
        <p:nvSpPr>
          <p:cNvPr id="6164" name="CaixaDeTexto 38"/>
          <p:cNvSpPr txBox="1">
            <a:spLocks noChangeArrowheads="1"/>
          </p:cNvSpPr>
          <p:nvPr/>
        </p:nvSpPr>
        <p:spPr bwMode="auto">
          <a:xfrm>
            <a:off x="3851275" y="4376738"/>
            <a:ext cx="15128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4000" b="1">
                <a:solidFill>
                  <a:srgbClr val="FF0000"/>
                </a:solidFill>
                <a:latin typeface="Calibri" pitchFamily="34" charset="0"/>
              </a:rPr>
              <a:t>24</a:t>
            </a:r>
          </a:p>
        </p:txBody>
      </p:sp>
      <p:sp>
        <p:nvSpPr>
          <p:cNvPr id="40" name="Seta para cima 39"/>
          <p:cNvSpPr/>
          <p:nvPr/>
        </p:nvSpPr>
        <p:spPr>
          <a:xfrm>
            <a:off x="250825" y="1052513"/>
            <a:ext cx="792163" cy="6477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2" name="Seta para cima 41"/>
          <p:cNvSpPr/>
          <p:nvPr/>
        </p:nvSpPr>
        <p:spPr>
          <a:xfrm rot="16200000">
            <a:off x="6941344" y="4731544"/>
            <a:ext cx="301625" cy="433387"/>
          </a:xfrm>
          <a:prstGeom prst="up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3" name="Seta para cima 42"/>
          <p:cNvSpPr/>
          <p:nvPr/>
        </p:nvSpPr>
        <p:spPr>
          <a:xfrm rot="732482">
            <a:off x="6488113" y="5464175"/>
            <a:ext cx="200025" cy="439738"/>
          </a:xfrm>
          <a:prstGeom prst="up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168" name="CaixaDeTexto 43"/>
          <p:cNvSpPr txBox="1">
            <a:spLocks noChangeArrowheads="1"/>
          </p:cNvSpPr>
          <p:nvPr/>
        </p:nvSpPr>
        <p:spPr bwMode="auto">
          <a:xfrm>
            <a:off x="5940425" y="4652963"/>
            <a:ext cx="15113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3300" b="1">
                <a:solidFill>
                  <a:srgbClr val="FF0000"/>
                </a:solidFill>
                <a:latin typeface="Calibri" pitchFamily="34" charset="0"/>
              </a:rPr>
              <a:t>60</a:t>
            </a:r>
          </a:p>
        </p:txBody>
      </p:sp>
      <p:sp>
        <p:nvSpPr>
          <p:cNvPr id="6169" name="CaixaDeTexto 44"/>
          <p:cNvSpPr txBox="1">
            <a:spLocks noChangeArrowheads="1"/>
          </p:cNvSpPr>
          <p:nvPr/>
        </p:nvSpPr>
        <p:spPr bwMode="auto">
          <a:xfrm>
            <a:off x="5954713" y="5060950"/>
            <a:ext cx="1512887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3300" b="1">
                <a:solidFill>
                  <a:srgbClr val="FF0000"/>
                </a:solidFill>
                <a:latin typeface="Calibri" pitchFamily="34" charset="0"/>
              </a:rPr>
              <a:t>85</a:t>
            </a:r>
          </a:p>
        </p:txBody>
      </p:sp>
      <p:sp>
        <p:nvSpPr>
          <p:cNvPr id="6170" name="CaixaDeTexto 45"/>
          <p:cNvSpPr txBox="1">
            <a:spLocks noChangeArrowheads="1"/>
          </p:cNvSpPr>
          <p:nvPr/>
        </p:nvSpPr>
        <p:spPr bwMode="auto">
          <a:xfrm>
            <a:off x="0" y="1844675"/>
            <a:ext cx="21240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200" b="1" dirty="0" smtClean="0">
                <a:latin typeface="Calibri" pitchFamily="34" charset="0"/>
              </a:rPr>
              <a:t>27/02/2013</a:t>
            </a:r>
            <a:endParaRPr lang="pt-BR" sz="22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/>
          <p:nvPr/>
        </p:nvPicPr>
        <p:blipFill>
          <a:blip r:embed="rId2" cstate="print"/>
          <a:srcRect l="14861" t="15547" r="14861" b="5704"/>
          <a:stretch>
            <a:fillRect/>
          </a:stretch>
        </p:blipFill>
        <p:spPr bwMode="auto">
          <a:xfrm>
            <a:off x="467544" y="476672"/>
            <a:ext cx="4536504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 cstate="print"/>
          <a:srcRect l="18182" t="15750" r="18174" b="5501"/>
          <a:stretch>
            <a:fillRect/>
          </a:stretch>
        </p:blipFill>
        <p:spPr bwMode="auto">
          <a:xfrm>
            <a:off x="3275348" y="2780928"/>
            <a:ext cx="5796644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4860032" y="4149080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22 de fevereiro de 2013</a:t>
            </a:r>
            <a:endParaRPr lang="pt-B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2" cstate="print"/>
          <a:srcRect l="27118" t="16360" r="22519" b="28187"/>
          <a:stretch>
            <a:fillRect/>
          </a:stretch>
        </p:blipFill>
        <p:spPr bwMode="auto">
          <a:xfrm>
            <a:off x="1835696" y="-27385"/>
            <a:ext cx="4536504" cy="280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3" cstate="print"/>
          <a:srcRect l="25649" t="18500" r="21221" b="21454"/>
          <a:stretch>
            <a:fillRect/>
          </a:stretch>
        </p:blipFill>
        <p:spPr bwMode="auto">
          <a:xfrm>
            <a:off x="1280880" y="2708920"/>
            <a:ext cx="6459472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899592" y="5517232"/>
            <a:ext cx="7272808" cy="504056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de cantos arredondados 6"/>
          <p:cNvSpPr/>
          <p:nvPr/>
        </p:nvSpPr>
        <p:spPr>
          <a:xfrm>
            <a:off x="2411760" y="1511822"/>
            <a:ext cx="4248472" cy="64807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4"/>
          <p:cNvSpPr txBox="1">
            <a:spLocks noChangeArrowheads="1"/>
          </p:cNvSpPr>
          <p:nvPr/>
        </p:nvSpPr>
        <p:spPr bwMode="auto">
          <a:xfrm>
            <a:off x="5651500" y="260350"/>
            <a:ext cx="3492500" cy="6318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3500" b="1">
                <a:solidFill>
                  <a:srgbClr val="FF0000"/>
                </a:solidFill>
              </a:rPr>
              <a:t>31 Março 2015 </a:t>
            </a:r>
          </a:p>
        </p:txBody>
      </p:sp>
      <p:pic>
        <p:nvPicPr>
          <p:cNvPr id="9" name="Imagem 8"/>
          <p:cNvPicPr/>
          <p:nvPr/>
        </p:nvPicPr>
        <p:blipFill>
          <a:blip r:embed="rId2" cstate="print"/>
          <a:srcRect l="25091" t="29263" r="49863" b="41318"/>
          <a:stretch>
            <a:fillRect/>
          </a:stretch>
        </p:blipFill>
        <p:spPr bwMode="auto">
          <a:xfrm>
            <a:off x="179512" y="1124744"/>
            <a:ext cx="525658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9"/>
          <p:cNvPicPr/>
          <p:nvPr/>
        </p:nvPicPr>
        <p:blipFill>
          <a:blip r:embed="rId3" cstate="print"/>
          <a:srcRect l="56813" t="54567" r="29030" b="11486"/>
          <a:stretch>
            <a:fillRect/>
          </a:stretch>
        </p:blipFill>
        <p:spPr bwMode="auto">
          <a:xfrm>
            <a:off x="5508104" y="1158652"/>
            <a:ext cx="3456384" cy="3782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ChangeAspect="1" noChangeArrowheads="1"/>
          </p:cNvPicPr>
          <p:nvPr/>
        </p:nvPicPr>
        <p:blipFill>
          <a:blip r:embed="rId2" cstate="print"/>
          <a:srcRect l="21085" t="15341" r="49207" b="6248"/>
          <a:stretch>
            <a:fillRect/>
          </a:stretch>
        </p:blipFill>
        <p:spPr bwMode="auto">
          <a:xfrm>
            <a:off x="0" y="-130175"/>
            <a:ext cx="9144000" cy="135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CaixaDeTexto 2"/>
          <p:cNvSpPr txBox="1">
            <a:spLocks noChangeArrowheads="1"/>
          </p:cNvSpPr>
          <p:nvPr/>
        </p:nvSpPr>
        <p:spPr bwMode="auto">
          <a:xfrm>
            <a:off x="395536" y="5371182"/>
            <a:ext cx="6624637" cy="11541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300" b="1" dirty="0"/>
              <a:t>90 caminhões saíram da ÁREA ENTULHADOS  cheios de árvores derrubadas.</a:t>
            </a:r>
          </a:p>
          <a:p>
            <a:endParaRPr lang="pt-BR" sz="23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7" descr="C:\Users\Luciano Chequini\Desktop\Doc\geral\casa _ IR_ Familia_prefeitura_carro\Prefeitur a\area preservação\UPA\421816_540627855958033_456651703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275" y="3738563"/>
            <a:ext cx="5545138" cy="311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8" descr="C:\Users\Luciano Chequini\Desktop\Doc\geral\casa _ IR_ Familia_prefeitura_carro\Prefeitur a\area preservação\UPA\DSCF3087.JPG"/>
          <p:cNvPicPr>
            <a:picLocks noChangeAspect="1" noChangeArrowheads="1"/>
          </p:cNvPicPr>
          <p:nvPr/>
        </p:nvPicPr>
        <p:blipFill>
          <a:blip r:embed="rId3" cstate="print"/>
          <a:srcRect t="1535" r="26320"/>
          <a:stretch>
            <a:fillRect/>
          </a:stretch>
        </p:blipFill>
        <p:spPr bwMode="auto">
          <a:xfrm>
            <a:off x="-1549400" y="0"/>
            <a:ext cx="5797550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Seta para cima 4"/>
          <p:cNvSpPr/>
          <p:nvPr/>
        </p:nvSpPr>
        <p:spPr>
          <a:xfrm>
            <a:off x="2051050" y="3357563"/>
            <a:ext cx="720725" cy="1150937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4341" name="CaixaDeTexto 5"/>
          <p:cNvSpPr txBox="1">
            <a:spLocks noChangeArrowheads="1"/>
          </p:cNvSpPr>
          <p:nvPr/>
        </p:nvSpPr>
        <p:spPr bwMode="auto">
          <a:xfrm>
            <a:off x="4572000" y="520700"/>
            <a:ext cx="40322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4000" b="1">
                <a:latin typeface="Calibri" pitchFamily="34" charset="0"/>
              </a:rPr>
              <a:t>Varias espécies de aves silvestres  </a:t>
            </a:r>
          </a:p>
        </p:txBody>
      </p:sp>
      <p:sp>
        <p:nvSpPr>
          <p:cNvPr id="7" name="Seta para cima 6"/>
          <p:cNvSpPr/>
          <p:nvPr/>
        </p:nvSpPr>
        <p:spPr>
          <a:xfrm rot="16200000">
            <a:off x="7956550" y="4652963"/>
            <a:ext cx="720725" cy="1152525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8" descr="C:\Users\Luciano Chequini\Downloads\WhatsApp Image 2023-06-26 at 07.53.46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350"/>
            <a:ext cx="4308475" cy="557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8" descr="C:\Users\Luciano Chequini\Downloads\WhatsApp Image 2023-06-26 at 07.53.46.jpeg"/>
          <p:cNvPicPr>
            <a:picLocks noChangeAspect="1" noChangeArrowheads="1"/>
          </p:cNvPicPr>
          <p:nvPr/>
        </p:nvPicPr>
        <p:blipFill>
          <a:blip r:embed="rId2" cstate="print"/>
          <a:srcRect t="74144" b="20290"/>
          <a:stretch>
            <a:fillRect/>
          </a:stretch>
        </p:blipFill>
        <p:spPr bwMode="auto">
          <a:xfrm>
            <a:off x="0" y="6013450"/>
            <a:ext cx="9109075" cy="65563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20484" name="CaixaDeTexto 7"/>
          <p:cNvSpPr txBox="1">
            <a:spLocks noChangeArrowheads="1"/>
          </p:cNvSpPr>
          <p:nvPr/>
        </p:nvSpPr>
        <p:spPr bwMode="auto">
          <a:xfrm>
            <a:off x="4643438" y="836613"/>
            <a:ext cx="38163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200" b="1"/>
              <a:t>Quem vai nos indenizar?</a:t>
            </a:r>
          </a:p>
          <a:p>
            <a:endParaRPr lang="pt-BR" sz="22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ChangeAspect="1" noChangeArrowheads="1"/>
          </p:cNvPicPr>
          <p:nvPr/>
        </p:nvPicPr>
        <p:blipFill>
          <a:blip r:embed="rId2" cstate="print"/>
          <a:srcRect l="14861" t="15547" r="14861" b="5093"/>
          <a:stretch>
            <a:fillRect/>
          </a:stretch>
        </p:blipFill>
        <p:spPr bwMode="auto">
          <a:xfrm>
            <a:off x="-845080" y="116633"/>
            <a:ext cx="7145272" cy="4536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CaixaDeTexto 4"/>
          <p:cNvSpPr txBox="1">
            <a:spLocks noChangeArrowheads="1"/>
          </p:cNvSpPr>
          <p:nvPr/>
        </p:nvSpPr>
        <p:spPr bwMode="auto">
          <a:xfrm>
            <a:off x="3347864" y="836712"/>
            <a:ext cx="2376487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300" b="1" dirty="0">
                <a:solidFill>
                  <a:srgbClr val="C00000"/>
                </a:solidFill>
              </a:rPr>
              <a:t>1 de abril  2015</a:t>
            </a:r>
          </a:p>
        </p:txBody>
      </p:sp>
      <p:sp>
        <p:nvSpPr>
          <p:cNvPr id="4" name="Retângulo 3"/>
          <p:cNvSpPr/>
          <p:nvPr/>
        </p:nvSpPr>
        <p:spPr>
          <a:xfrm>
            <a:off x="4788024" y="2060848"/>
            <a:ext cx="424847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dirty="0" smtClean="0"/>
              <a:t>“não há nenhum impedimento ambiental no local. A administração municipal ressaltou que o terreno não é área de preservação/conservação ambiental”. A PBH ressaltou que a necessidade da obra foi “baseada em estudos de demanda e que apontou um déficit de 813 vagas, o que é inviável de ser atendido pela UMEI Castelo existente. O empreendimento teria capacidade para 440 crianças”</a:t>
            </a:r>
            <a:endParaRPr lang="pt-BR" sz="1600" dirty="0"/>
          </a:p>
        </p:txBody>
      </p:sp>
      <p:sp>
        <p:nvSpPr>
          <p:cNvPr id="5" name="Retângulo 4"/>
          <p:cNvSpPr/>
          <p:nvPr/>
        </p:nvSpPr>
        <p:spPr>
          <a:xfrm>
            <a:off x="251520" y="5313982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b="1" dirty="0" smtClean="0"/>
              <a:t>Portaria SMED nº 201/2014</a:t>
            </a:r>
            <a:r>
              <a:rPr lang="pt-BR" sz="1600" dirty="0" smtClean="0"/>
              <a:t>, </a:t>
            </a:r>
          </a:p>
          <a:p>
            <a:pPr algn="just"/>
            <a:r>
              <a:rPr lang="pt-BR" sz="1600" dirty="0" smtClean="0"/>
              <a:t>70% das vagas deveriam ser destinadas a crianças em situação de vulnerabilidade social;</a:t>
            </a:r>
          </a:p>
          <a:p>
            <a:pPr algn="just"/>
            <a:r>
              <a:rPr lang="pt-BR" sz="1600" dirty="0" smtClean="0"/>
              <a:t>10% eram reservadas para moradores ou trabalhadores dentro de um raio de 1 km da unidade.</a:t>
            </a:r>
            <a:endParaRPr lang="pt-BR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 l="28572" t="24609" r="7105" b="11407"/>
          <a:stretch>
            <a:fillRect/>
          </a:stretch>
        </p:blipFill>
        <p:spPr bwMode="auto">
          <a:xfrm>
            <a:off x="251520" y="692696"/>
            <a:ext cx="8641917" cy="4833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/>
          <p:cNvPicPr>
            <a:picLocks noChangeAspect="1" noChangeArrowheads="1"/>
          </p:cNvPicPr>
          <p:nvPr/>
        </p:nvPicPr>
        <p:blipFill>
          <a:blip r:embed="rId2" cstate="print"/>
          <a:srcRect l="14861" t="15547" r="14861" b="5704"/>
          <a:stretch>
            <a:fillRect/>
          </a:stretch>
        </p:blipFill>
        <p:spPr bwMode="auto">
          <a:xfrm>
            <a:off x="-1370013" y="-26988"/>
            <a:ext cx="10837863" cy="682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4"/>
          <p:cNvPicPr>
            <a:picLocks noChangeAspect="1" noChangeArrowheads="1"/>
          </p:cNvPicPr>
          <p:nvPr/>
        </p:nvPicPr>
        <p:blipFill>
          <a:blip r:embed="rId3" cstate="print"/>
          <a:srcRect l="33397" t="25391" r="30077" b="6688"/>
          <a:stretch>
            <a:fillRect/>
          </a:stretch>
        </p:blipFill>
        <p:spPr bwMode="auto">
          <a:xfrm>
            <a:off x="34925" y="44450"/>
            <a:ext cx="5291138" cy="553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6"/>
          <p:cNvPicPr>
            <a:picLocks noChangeAspect="1" noChangeArrowheads="1"/>
          </p:cNvPicPr>
          <p:nvPr/>
        </p:nvPicPr>
        <p:blipFill>
          <a:blip r:embed="rId4" cstate="print"/>
          <a:srcRect l="21101" t="50937" r="41216" b="6169"/>
          <a:stretch>
            <a:fillRect/>
          </a:stretch>
        </p:blipFill>
        <p:spPr bwMode="auto">
          <a:xfrm>
            <a:off x="2843213" y="2527300"/>
            <a:ext cx="6697662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CaixaDeTexto 4"/>
          <p:cNvSpPr txBox="1">
            <a:spLocks noChangeArrowheads="1"/>
          </p:cNvSpPr>
          <p:nvPr/>
        </p:nvSpPr>
        <p:spPr bwMode="auto">
          <a:xfrm>
            <a:off x="0" y="6181725"/>
            <a:ext cx="9144000" cy="6318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3500" b="1"/>
              <a:t>Cruzes representam cada arvore cortada  </a:t>
            </a:r>
          </a:p>
        </p:txBody>
      </p:sp>
      <p:sp>
        <p:nvSpPr>
          <p:cNvPr id="12294" name="CaixaDeTexto 5"/>
          <p:cNvSpPr txBox="1">
            <a:spLocks noChangeArrowheads="1"/>
          </p:cNvSpPr>
          <p:nvPr/>
        </p:nvSpPr>
        <p:spPr bwMode="auto">
          <a:xfrm>
            <a:off x="5337175" y="1641475"/>
            <a:ext cx="4635500" cy="7080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/>
              <a:t>Quadro de apresentação de espécies que habitavam o local  </a:t>
            </a:r>
          </a:p>
        </p:txBody>
      </p:sp>
      <p:sp>
        <p:nvSpPr>
          <p:cNvPr id="7" name="Seta para cima 6"/>
          <p:cNvSpPr/>
          <p:nvPr/>
        </p:nvSpPr>
        <p:spPr>
          <a:xfrm rot="10800000">
            <a:off x="5580063" y="2349500"/>
            <a:ext cx="792162" cy="647700"/>
          </a:xfrm>
          <a:prstGeom prst="up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CaixaDeTexto 4"/>
          <p:cNvSpPr txBox="1">
            <a:spLocks noChangeArrowheads="1"/>
          </p:cNvSpPr>
          <p:nvPr/>
        </p:nvSpPr>
        <p:spPr bwMode="auto">
          <a:xfrm>
            <a:off x="5651500" y="260350"/>
            <a:ext cx="3492500" cy="6318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3500" b="1">
                <a:solidFill>
                  <a:srgbClr val="FF0000"/>
                </a:solidFill>
              </a:rPr>
              <a:t>31 Março 2015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 l="35420" t="16734" r="34141" b="8454"/>
          <a:stretch>
            <a:fillRect/>
          </a:stretch>
        </p:blipFill>
        <p:spPr bwMode="auto">
          <a:xfrm>
            <a:off x="0" y="-1"/>
            <a:ext cx="4878622" cy="6741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 cstate="print"/>
          <a:srcRect l="36527" t="17344" r="35248" b="6250"/>
          <a:stretch>
            <a:fillRect/>
          </a:stretch>
        </p:blipFill>
        <p:spPr bwMode="auto">
          <a:xfrm>
            <a:off x="4788024" y="56199"/>
            <a:ext cx="4392488" cy="6685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etângulo 30"/>
          <p:cNvSpPr/>
          <p:nvPr/>
        </p:nvSpPr>
        <p:spPr>
          <a:xfrm>
            <a:off x="107504" y="4725144"/>
            <a:ext cx="4608512" cy="1008112"/>
          </a:xfrm>
          <a:prstGeom prst="rect">
            <a:avLst/>
          </a:prstGeom>
          <a:noFill/>
          <a:ln w="3492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33" name="Conector reto 32"/>
          <p:cNvCxnSpPr/>
          <p:nvPr/>
        </p:nvCxnSpPr>
        <p:spPr>
          <a:xfrm flipV="1">
            <a:off x="4499992" y="3573016"/>
            <a:ext cx="144016" cy="108012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4" cstate="print"/>
          <a:srcRect l="12780" t="51187" r="14671" b="18298"/>
          <a:stretch>
            <a:fillRect/>
          </a:stretch>
        </p:blipFill>
        <p:spPr bwMode="auto">
          <a:xfrm>
            <a:off x="467544" y="2185814"/>
            <a:ext cx="7003502" cy="160322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</p:spPr>
      </p:pic>
      <p:cxnSp>
        <p:nvCxnSpPr>
          <p:cNvPr id="35" name="Conector reto 34"/>
          <p:cNvCxnSpPr/>
          <p:nvPr/>
        </p:nvCxnSpPr>
        <p:spPr>
          <a:xfrm>
            <a:off x="107504" y="4149080"/>
            <a:ext cx="2088232" cy="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ixaDeTexto 36"/>
          <p:cNvSpPr txBox="1"/>
          <p:nvPr/>
        </p:nvSpPr>
        <p:spPr>
          <a:xfrm>
            <a:off x="899592" y="35332"/>
            <a:ext cx="7920880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2200" b="1" dirty="0" smtClean="0">
                <a:solidFill>
                  <a:srgbClr val="FF0000"/>
                </a:solidFill>
              </a:rPr>
              <a:t>13 abril de 2015 – 14 dias após inicio das obras da UMEI </a:t>
            </a:r>
            <a:endParaRPr lang="pt-BR" sz="2200" b="1" dirty="0">
              <a:solidFill>
                <a:srgbClr val="FF0000"/>
              </a:solidFill>
            </a:endParaRPr>
          </a:p>
        </p:txBody>
      </p:sp>
      <p:cxnSp>
        <p:nvCxnSpPr>
          <p:cNvPr id="9" name="Conector reto 8"/>
          <p:cNvCxnSpPr/>
          <p:nvPr/>
        </p:nvCxnSpPr>
        <p:spPr>
          <a:xfrm>
            <a:off x="84262" y="2007890"/>
            <a:ext cx="2088232" cy="0"/>
          </a:xfrm>
          <a:prstGeom prst="line">
            <a:avLst/>
          </a:pr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 l="11340" t="15375" r="11179" b="13751"/>
          <a:stretch>
            <a:fillRect/>
          </a:stretch>
        </p:blipFill>
        <p:spPr bwMode="auto">
          <a:xfrm>
            <a:off x="-36514" y="44450"/>
            <a:ext cx="9433049" cy="4851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0" y="692150"/>
            <a:ext cx="6300788" cy="720725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/>
          <a:srcRect l="14389" t="52171" r="49799" b="28142"/>
          <a:stretch>
            <a:fillRect/>
          </a:stretch>
        </p:blipFill>
        <p:spPr bwMode="auto">
          <a:xfrm>
            <a:off x="2746089" y="4797152"/>
            <a:ext cx="6290407" cy="1944216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/>
          <a:srcRect l="19924" t="17719" r="20306" b="6486"/>
          <a:stretch>
            <a:fillRect/>
          </a:stretch>
        </p:blipFill>
        <p:spPr bwMode="auto">
          <a:xfrm>
            <a:off x="467544" y="0"/>
            <a:ext cx="7776864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aixaDeTexto 10"/>
          <p:cNvSpPr txBox="1"/>
          <p:nvPr/>
        </p:nvSpPr>
        <p:spPr>
          <a:xfrm>
            <a:off x="539552" y="5517232"/>
            <a:ext cx="7776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Revogou o primeiro decreto, e retroagiu a validade do segundo, anulando a desafetação da Área. </a:t>
            </a:r>
          </a:p>
          <a:p>
            <a:r>
              <a:rPr lang="pt-BR" b="1" dirty="0" smtClean="0"/>
              <a:t>Motivo – construção da UMEI  - Tentando </a:t>
            </a:r>
            <a:r>
              <a:rPr lang="pt-BR" b="1" u="sng" dirty="0" smtClean="0"/>
              <a:t>CRIAR LEGALIDADE</a:t>
            </a:r>
          </a:p>
          <a:p>
            <a:r>
              <a:rPr lang="pt-BR" b="1" dirty="0" smtClean="0"/>
              <a:t>Com a revogação do presente ato a área volta a ser </a:t>
            </a:r>
            <a:r>
              <a:rPr lang="pt-BR" b="1" u="sng" dirty="0" smtClean="0"/>
              <a:t>ÁREA VERDE</a:t>
            </a:r>
            <a:endParaRPr lang="pt-BR" b="1" u="sng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5652120" y="560874"/>
            <a:ext cx="3240360" cy="7078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b="1" dirty="0" smtClean="0"/>
              <a:t>Data de construção da UMEI 31 de </a:t>
            </a:r>
            <a:r>
              <a:rPr lang="pt-BR" sz="2200" b="1" dirty="0" smtClean="0">
                <a:solidFill>
                  <a:srgbClr val="FF0000"/>
                </a:solidFill>
              </a:rPr>
              <a:t>março</a:t>
            </a:r>
            <a:r>
              <a:rPr lang="pt-BR" b="1" dirty="0" smtClean="0"/>
              <a:t> de 2015</a:t>
            </a:r>
            <a:endParaRPr lang="pt-BR" b="1" dirty="0"/>
          </a:p>
        </p:txBody>
      </p:sp>
      <p:grpSp>
        <p:nvGrpSpPr>
          <p:cNvPr id="2" name="Grupo 19"/>
          <p:cNvGrpSpPr/>
          <p:nvPr/>
        </p:nvGrpSpPr>
        <p:grpSpPr>
          <a:xfrm>
            <a:off x="4572000" y="1340768"/>
            <a:ext cx="4392488" cy="4052192"/>
            <a:chOff x="4572000" y="1340768"/>
            <a:chExt cx="4392488" cy="4052192"/>
          </a:xfrm>
        </p:grpSpPr>
        <p:sp>
          <p:nvSpPr>
            <p:cNvPr id="13" name="CaixaDeTexto 12"/>
            <p:cNvSpPr txBox="1"/>
            <p:nvPr/>
          </p:nvSpPr>
          <p:spPr>
            <a:xfrm>
              <a:off x="4572000" y="4715852"/>
              <a:ext cx="4392488" cy="677108"/>
            </a:xfrm>
            <a:prstGeom prst="rect">
              <a:avLst/>
            </a:prstGeom>
            <a:noFill/>
            <a:ln w="2222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pt-BR" b="1" dirty="0" smtClean="0"/>
                <a:t>Retroage </a:t>
              </a:r>
              <a:r>
                <a:rPr lang="pt-BR" dirty="0" smtClean="0"/>
                <a:t>para </a:t>
              </a:r>
              <a:r>
                <a:rPr lang="pt-BR" b="1" dirty="0" smtClean="0"/>
                <a:t>5 </a:t>
              </a:r>
              <a:r>
                <a:rPr lang="pt-BR" dirty="0" smtClean="0"/>
                <a:t>de </a:t>
              </a:r>
              <a:r>
                <a:rPr lang="pt-BR" sz="2000" b="1" dirty="0" smtClean="0">
                  <a:solidFill>
                    <a:srgbClr val="FF0000"/>
                  </a:solidFill>
                </a:rPr>
                <a:t>fevereiro</a:t>
              </a:r>
              <a:r>
                <a:rPr lang="pt-BR" b="1" dirty="0" smtClean="0"/>
                <a:t> de 2015</a:t>
              </a:r>
            </a:p>
            <a:p>
              <a:r>
                <a:rPr lang="pt-BR" b="1" dirty="0" smtClean="0"/>
                <a:t>ANTES </a:t>
              </a:r>
              <a:r>
                <a:rPr lang="pt-BR" dirty="0" smtClean="0"/>
                <a:t>do inicio das obras da</a:t>
              </a:r>
              <a:r>
                <a:rPr lang="pt-BR" b="1" dirty="0" smtClean="0"/>
                <a:t> UMEI</a:t>
              </a:r>
              <a:endParaRPr lang="pt-BR" b="1" dirty="0"/>
            </a:p>
          </p:txBody>
        </p:sp>
        <p:cxnSp>
          <p:nvCxnSpPr>
            <p:cNvPr id="16" name="Conector de seta reta 15"/>
            <p:cNvCxnSpPr/>
            <p:nvPr/>
          </p:nvCxnSpPr>
          <p:spPr>
            <a:xfrm flipH="1" flipV="1">
              <a:off x="8460432" y="1340768"/>
              <a:ext cx="360040" cy="3384376"/>
            </a:xfrm>
            <a:prstGeom prst="straightConnector1">
              <a:avLst/>
            </a:prstGeom>
            <a:ln w="349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upo 23"/>
          <p:cNvGrpSpPr/>
          <p:nvPr/>
        </p:nvGrpSpPr>
        <p:grpSpPr>
          <a:xfrm>
            <a:off x="971600" y="2060848"/>
            <a:ext cx="7272808" cy="2520280"/>
            <a:chOff x="971600" y="2060848"/>
            <a:chExt cx="7272808" cy="2520280"/>
          </a:xfrm>
        </p:grpSpPr>
        <p:grpSp>
          <p:nvGrpSpPr>
            <p:cNvPr id="4" name="Grupo 18"/>
            <p:cNvGrpSpPr/>
            <p:nvPr/>
          </p:nvGrpSpPr>
          <p:grpSpPr>
            <a:xfrm>
              <a:off x="971600" y="2060848"/>
              <a:ext cx="7272808" cy="2520280"/>
              <a:chOff x="971600" y="2060848"/>
              <a:chExt cx="7272808" cy="2520280"/>
            </a:xfrm>
          </p:grpSpPr>
          <p:sp>
            <p:nvSpPr>
              <p:cNvPr id="6" name="Retângulo 5"/>
              <p:cNvSpPr/>
              <p:nvPr/>
            </p:nvSpPr>
            <p:spPr>
              <a:xfrm>
                <a:off x="971600" y="4077072"/>
                <a:ext cx="7272808" cy="504056"/>
              </a:xfrm>
              <a:prstGeom prst="rect">
                <a:avLst/>
              </a:prstGeom>
              <a:noFill/>
              <a:ln w="38100"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BR"/>
              </a:p>
            </p:txBody>
          </p:sp>
          <p:cxnSp>
            <p:nvCxnSpPr>
              <p:cNvPr id="10" name="Conector reto 9"/>
              <p:cNvCxnSpPr/>
              <p:nvPr/>
            </p:nvCxnSpPr>
            <p:spPr>
              <a:xfrm>
                <a:off x="5508104" y="2060848"/>
                <a:ext cx="1296144" cy="0"/>
              </a:xfrm>
              <a:prstGeom prst="line">
                <a:avLst/>
              </a:prstGeom>
              <a:ln w="34925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8" name="Conector reto 17"/>
            <p:cNvCxnSpPr/>
            <p:nvPr/>
          </p:nvCxnSpPr>
          <p:spPr>
            <a:xfrm>
              <a:off x="5364088" y="4437112"/>
              <a:ext cx="720080" cy="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CaixaDeTexto 20"/>
          <p:cNvSpPr txBox="1"/>
          <p:nvPr/>
        </p:nvSpPr>
        <p:spPr>
          <a:xfrm>
            <a:off x="0" y="1052736"/>
            <a:ext cx="3096344" cy="64633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pt-BR" b="1" dirty="0" smtClean="0"/>
              <a:t>8 meses após o primeiro decreto </a:t>
            </a:r>
            <a:endParaRPr lang="pt-BR" b="1" dirty="0"/>
          </a:p>
        </p:txBody>
      </p:sp>
      <p:cxnSp>
        <p:nvCxnSpPr>
          <p:cNvPr id="23" name="Conector de seta reta 22"/>
          <p:cNvCxnSpPr>
            <a:stCxn id="21" idx="3"/>
          </p:cNvCxnSpPr>
          <p:nvPr/>
        </p:nvCxnSpPr>
        <p:spPr>
          <a:xfrm>
            <a:off x="3096344" y="1375902"/>
            <a:ext cx="1907704" cy="324906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ChangeAspect="1" noChangeArrowheads="1"/>
          </p:cNvPicPr>
          <p:nvPr/>
        </p:nvPicPr>
        <p:blipFill>
          <a:blip r:embed="rId2" cstate="print"/>
          <a:srcRect l="21584" t="18703" r="16432" b="6487"/>
          <a:stretch>
            <a:fillRect/>
          </a:stretch>
        </p:blipFill>
        <p:spPr bwMode="auto">
          <a:xfrm>
            <a:off x="-107950" y="44450"/>
            <a:ext cx="8740775" cy="593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CaixaDeTexto 6"/>
          <p:cNvSpPr txBox="1">
            <a:spLocks noChangeArrowheads="1"/>
          </p:cNvSpPr>
          <p:nvPr/>
        </p:nvSpPr>
        <p:spPr bwMode="auto">
          <a:xfrm>
            <a:off x="2339975" y="692150"/>
            <a:ext cx="2232025" cy="461963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/>
              <a:t>Maio de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Luciano Chequini\Desktop\ACAO Area Verde\WhatsApp Image 2023-05-24 at 08.36.3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553200" cy="966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CaixaDeTexto 3"/>
          <p:cNvSpPr txBox="1">
            <a:spLocks noChangeArrowheads="1"/>
          </p:cNvSpPr>
          <p:nvPr/>
        </p:nvSpPr>
        <p:spPr bwMode="auto">
          <a:xfrm>
            <a:off x="3708400" y="1147763"/>
            <a:ext cx="30241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4400" b="1">
                <a:latin typeface="Calibri" pitchFamily="34" charset="0"/>
              </a:rPr>
              <a:t>11/03/2022</a:t>
            </a:r>
          </a:p>
        </p:txBody>
      </p:sp>
      <p:sp>
        <p:nvSpPr>
          <p:cNvPr id="17412" name="CaixaDeTexto 4"/>
          <p:cNvSpPr txBox="1">
            <a:spLocks noChangeArrowheads="1"/>
          </p:cNvSpPr>
          <p:nvPr/>
        </p:nvSpPr>
        <p:spPr bwMode="auto">
          <a:xfrm>
            <a:off x="1258888" y="3816350"/>
            <a:ext cx="6121400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3900">
                <a:latin typeface="Calibri" pitchFamily="34" charset="0"/>
              </a:rPr>
              <a:t>Central Material Esterilizado</a:t>
            </a:r>
          </a:p>
        </p:txBody>
      </p:sp>
      <p:sp>
        <p:nvSpPr>
          <p:cNvPr id="17413" name="CaixaDeTexto 4"/>
          <p:cNvSpPr txBox="1">
            <a:spLocks noChangeArrowheads="1"/>
          </p:cNvSpPr>
          <p:nvPr/>
        </p:nvSpPr>
        <p:spPr bwMode="auto">
          <a:xfrm>
            <a:off x="2987675" y="188913"/>
            <a:ext cx="583247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200" b="1">
                <a:solidFill>
                  <a:srgbClr val="C00000"/>
                </a:solidFill>
              </a:rPr>
              <a:t>Reunião com o assessor do Prefeito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107950" y="-26988"/>
            <a:ext cx="5832475" cy="4032251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6" name="Seta para baixo 5"/>
          <p:cNvSpPr/>
          <p:nvPr/>
        </p:nvSpPr>
        <p:spPr>
          <a:xfrm>
            <a:off x="2339975" y="2133600"/>
            <a:ext cx="736600" cy="209550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8436" name="Picture 2" descr="C:\Users\Luciano Chequini\Downloads\WhatsApp Image 2023-06-26 at 06.26.08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9438" y="-33338"/>
            <a:ext cx="3376612" cy="6702426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18437" name="CaixaDeTexto 6"/>
          <p:cNvSpPr txBox="1">
            <a:spLocks noChangeArrowheads="1"/>
          </p:cNvSpPr>
          <p:nvPr/>
        </p:nvSpPr>
        <p:spPr bwMode="auto">
          <a:xfrm>
            <a:off x="3851275" y="4292600"/>
            <a:ext cx="18002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rgbClr val="C00000"/>
                </a:solidFill>
              </a:rPr>
              <a:t>5.4 mil metros</a:t>
            </a:r>
          </a:p>
        </p:txBody>
      </p:sp>
      <p:sp>
        <p:nvSpPr>
          <p:cNvPr id="18438" name="CaixaDeTexto 8"/>
          <p:cNvSpPr txBox="1">
            <a:spLocks noChangeArrowheads="1"/>
          </p:cNvSpPr>
          <p:nvPr/>
        </p:nvSpPr>
        <p:spPr bwMode="auto">
          <a:xfrm>
            <a:off x="2051050" y="2852738"/>
            <a:ext cx="1800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rgbClr val="C00000"/>
                </a:solidFill>
              </a:rPr>
              <a:t>7 mil metros</a:t>
            </a:r>
          </a:p>
        </p:txBody>
      </p:sp>
      <p:cxnSp>
        <p:nvCxnSpPr>
          <p:cNvPr id="8" name="Conector reto 7"/>
          <p:cNvCxnSpPr/>
          <p:nvPr/>
        </p:nvCxnSpPr>
        <p:spPr>
          <a:xfrm>
            <a:off x="6406877" y="4110980"/>
            <a:ext cx="1800200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 l="34866" t="16734" r="33588" b="47829"/>
          <a:stretch>
            <a:fillRect/>
          </a:stretch>
        </p:blipFill>
        <p:spPr bwMode="auto">
          <a:xfrm>
            <a:off x="-108520" y="-27384"/>
            <a:ext cx="9191668" cy="5805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0" y="4869160"/>
            <a:ext cx="8604448" cy="432048"/>
          </a:xfrm>
          <a:prstGeom prst="rect">
            <a:avLst/>
          </a:prstGeom>
          <a:noFill/>
          <a:ln w="44450">
            <a:solidFill>
              <a:srgbClr val="006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0" y="5661248"/>
            <a:ext cx="8604448" cy="432048"/>
          </a:xfrm>
          <a:prstGeom prst="rect">
            <a:avLst/>
          </a:prstGeom>
          <a:noFill/>
          <a:ln w="44450">
            <a:solidFill>
              <a:srgbClr val="006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200" b="1" dirty="0" smtClean="0">
                <a:solidFill>
                  <a:schemeClr val="tx1"/>
                </a:solidFill>
              </a:rPr>
              <a:t>Motivo da diretriz – Área permeável para os lençóis freáticos </a:t>
            </a:r>
            <a:endParaRPr lang="pt-BR" sz="2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 l="3601" t="15750" r="2315" b="4517"/>
          <a:stretch>
            <a:fillRect/>
          </a:stretch>
        </p:blipFill>
        <p:spPr bwMode="auto">
          <a:xfrm>
            <a:off x="0" y="0"/>
            <a:ext cx="9145016" cy="4357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 l="19370" t="54140" r="2042" b="31095"/>
          <a:stretch>
            <a:fillRect/>
          </a:stretch>
        </p:blipFill>
        <p:spPr bwMode="auto">
          <a:xfrm>
            <a:off x="0" y="4551316"/>
            <a:ext cx="9144000" cy="965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107504" y="5724545"/>
            <a:ext cx="4536504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 smtClean="0">
                <a:latin typeface="+mn-lt"/>
                <a:cs typeface="+mn-cs"/>
              </a:rPr>
              <a:t>Matricula do Bairro  6385   </a:t>
            </a:r>
            <a:endParaRPr lang="pt-BR" sz="3200" b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 l="27118" t="14765" r="26393" b="6486"/>
          <a:stretch>
            <a:fillRect/>
          </a:stretch>
        </p:blipFill>
        <p:spPr bwMode="auto">
          <a:xfrm>
            <a:off x="-36512" y="0"/>
            <a:ext cx="7200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0" y="3759060"/>
            <a:ext cx="3203848" cy="50405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/>
          <a:srcRect l="6641" t="77765" r="57667" b="10423"/>
          <a:stretch>
            <a:fillRect/>
          </a:stretch>
        </p:blipFill>
        <p:spPr bwMode="auto">
          <a:xfrm>
            <a:off x="-1" y="2348880"/>
            <a:ext cx="5418009" cy="1008112"/>
          </a:xfrm>
          <a:prstGeom prst="rect">
            <a:avLst/>
          </a:prstGeom>
          <a:noFill/>
          <a:ln w="44450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Luciano Chequini\Downloads\WhatsApp Image 2023-06-14 at 12.46.47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92696" y="188640"/>
            <a:ext cx="10873208" cy="5130796"/>
          </a:xfrm>
          <a:prstGeom prst="rect">
            <a:avLst/>
          </a:prstGeom>
          <a:noFill/>
        </p:spPr>
      </p:pic>
      <p:pic>
        <p:nvPicPr>
          <p:cNvPr id="5" name="Picture 7" descr="C:\Users\Luciano Chequini\Downloads\WhatsApp Image 2023-06-14 at 12.46.47.jpeg"/>
          <p:cNvPicPr>
            <a:picLocks noChangeAspect="1" noChangeArrowheads="1"/>
          </p:cNvPicPr>
          <p:nvPr/>
        </p:nvPicPr>
        <p:blipFill>
          <a:blip r:embed="rId2" cstate="print"/>
          <a:srcRect l="50138" t="57080" r="5616" b="24888"/>
          <a:stretch>
            <a:fillRect/>
          </a:stretch>
        </p:blipFill>
        <p:spPr bwMode="auto">
          <a:xfrm>
            <a:off x="-324544" y="4725144"/>
            <a:ext cx="10009112" cy="19248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 l="35973" t="16734" r="34142" b="6486"/>
          <a:stretch>
            <a:fillRect/>
          </a:stretch>
        </p:blipFill>
        <p:spPr bwMode="auto">
          <a:xfrm>
            <a:off x="0" y="44623"/>
            <a:ext cx="3923928" cy="5667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 l="35176" t="17349" r="34422" b="75797"/>
          <a:stretch>
            <a:fillRect/>
          </a:stretch>
        </p:blipFill>
        <p:spPr bwMode="auto">
          <a:xfrm>
            <a:off x="-120569" y="5691008"/>
            <a:ext cx="4044497" cy="512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de cantos arredondados 5"/>
          <p:cNvSpPr/>
          <p:nvPr/>
        </p:nvSpPr>
        <p:spPr>
          <a:xfrm>
            <a:off x="1403648" y="3429000"/>
            <a:ext cx="936104" cy="2736304"/>
          </a:xfrm>
          <a:prstGeom prst="roundRect">
            <a:avLst/>
          </a:prstGeom>
          <a:noFill/>
          <a:ln w="317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8" name="Conector reto 7"/>
          <p:cNvCxnSpPr/>
          <p:nvPr/>
        </p:nvCxnSpPr>
        <p:spPr>
          <a:xfrm flipV="1">
            <a:off x="2339752" y="548680"/>
            <a:ext cx="2376264" cy="3024336"/>
          </a:xfrm>
          <a:prstGeom prst="line">
            <a:avLst/>
          </a:prstGeom>
          <a:ln w="317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aixaDeTexto 9"/>
          <p:cNvSpPr txBox="1"/>
          <p:nvPr/>
        </p:nvSpPr>
        <p:spPr>
          <a:xfrm>
            <a:off x="4283968" y="260648"/>
            <a:ext cx="4680520" cy="6247864"/>
          </a:xfrm>
          <a:prstGeom prst="rect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pt-BR" sz="2200" b="1" dirty="0" smtClean="0">
                <a:solidFill>
                  <a:srgbClr val="C00000"/>
                </a:solidFill>
              </a:rPr>
              <a:t>Ruas são todas de uso residencial   - ANO 2015</a:t>
            </a:r>
          </a:p>
          <a:p>
            <a:endParaRPr lang="pt-BR" sz="2200" b="1" dirty="0">
              <a:solidFill>
                <a:srgbClr val="C00000"/>
              </a:solidFill>
            </a:endParaRPr>
          </a:p>
          <a:p>
            <a:r>
              <a:rPr lang="pt-BR" sz="2200" b="1" dirty="0" smtClean="0"/>
              <a:t>Edital de Licitação </a:t>
            </a:r>
            <a:r>
              <a:rPr lang="pt-BR" sz="2600" b="1" dirty="0" smtClean="0"/>
              <a:t>008/2011</a:t>
            </a:r>
            <a:r>
              <a:rPr lang="pt-BR" sz="2200" b="1" dirty="0" smtClean="0"/>
              <a:t> - fora do preceito legal , </a:t>
            </a:r>
            <a:r>
              <a:rPr lang="pt-BR" sz="2200" b="1" u="sng" dirty="0" smtClean="0">
                <a:solidFill>
                  <a:srgbClr val="FF0000"/>
                </a:solidFill>
              </a:rPr>
              <a:t>NULO</a:t>
            </a:r>
            <a:r>
              <a:rPr lang="pt-BR" sz="2200" b="1" u="sng" dirty="0" smtClean="0"/>
              <a:t> </a:t>
            </a:r>
            <a:r>
              <a:rPr lang="pt-BR" sz="2200" b="1" dirty="0" smtClean="0"/>
              <a:t>pois em 2011 a </a:t>
            </a:r>
            <a:r>
              <a:rPr lang="pt-BR" sz="2200" b="1" dirty="0"/>
              <a:t>Á</a:t>
            </a:r>
            <a:r>
              <a:rPr lang="pt-BR" sz="2200" b="1" dirty="0" smtClean="0"/>
              <a:t>rea se mantinha como APP.  </a:t>
            </a:r>
          </a:p>
          <a:p>
            <a:r>
              <a:rPr lang="pt-BR" sz="2200" b="1" dirty="0" smtClean="0"/>
              <a:t>Alterada posteriormente com ARRANJOS, como se percebe em 2015 as ruas todas como uso residencial. </a:t>
            </a:r>
          </a:p>
          <a:p>
            <a:endParaRPr lang="pt-BR" sz="2200" b="1" dirty="0"/>
          </a:p>
          <a:p>
            <a:r>
              <a:rPr lang="pt-BR" sz="2200" b="1" dirty="0" smtClean="0"/>
              <a:t> </a:t>
            </a:r>
          </a:p>
          <a:p>
            <a:endParaRPr lang="pt-BR" sz="2200" b="1" dirty="0"/>
          </a:p>
          <a:p>
            <a:r>
              <a:rPr lang="pt-BR" sz="2200" b="1" dirty="0" smtClean="0"/>
              <a:t>Motivo pela qual houve arranjos de atos administrativos as características para favorecer o processo de PPP</a:t>
            </a: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 cstate="print"/>
          <a:srcRect l="35420" t="16734" r="34695" b="16329"/>
          <a:stretch>
            <a:fillRect/>
          </a:stretch>
        </p:blipFill>
        <p:spPr bwMode="auto">
          <a:xfrm>
            <a:off x="0" y="0"/>
            <a:ext cx="4838794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tângulo 6"/>
          <p:cNvSpPr/>
          <p:nvPr/>
        </p:nvSpPr>
        <p:spPr>
          <a:xfrm>
            <a:off x="191560" y="1802796"/>
            <a:ext cx="4536504" cy="21602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3" cstate="print"/>
          <a:srcRect l="22328" t="59844" r="20115" b="32281"/>
          <a:stretch>
            <a:fillRect/>
          </a:stretch>
        </p:blipFill>
        <p:spPr bwMode="auto">
          <a:xfrm>
            <a:off x="0" y="2141204"/>
            <a:ext cx="9144000" cy="703384"/>
          </a:xfrm>
          <a:prstGeom prst="rect">
            <a:avLst/>
          </a:prstGeom>
          <a:noFill/>
          <a:ln w="31750">
            <a:solidFill>
              <a:schemeClr val="accent1">
                <a:shade val="50000"/>
              </a:schemeClr>
            </a:solidFill>
            <a:miter lim="800000"/>
            <a:headEnd/>
            <a:tailEnd/>
          </a:ln>
        </p:spPr>
      </p:pic>
      <p:grpSp>
        <p:nvGrpSpPr>
          <p:cNvPr id="2" name="Grupo 13"/>
          <p:cNvGrpSpPr/>
          <p:nvPr/>
        </p:nvGrpSpPr>
        <p:grpSpPr>
          <a:xfrm>
            <a:off x="467544" y="3212976"/>
            <a:ext cx="8352928" cy="1944216"/>
            <a:chOff x="611560" y="2492896"/>
            <a:chExt cx="8352928" cy="1944216"/>
          </a:xfrm>
        </p:grpSpPr>
        <p:pic>
          <p:nvPicPr>
            <p:cNvPr id="15" name="Picture 16" descr="C:\Users\Luciano Chequini\Desktop\WhatsApp Image 2023-06-25 at 14.50.14.jpeg"/>
            <p:cNvPicPr>
              <a:picLocks noChangeAspect="1" noChangeArrowheads="1"/>
            </p:cNvPicPr>
            <p:nvPr/>
          </p:nvPicPr>
          <p:blipFill>
            <a:blip r:embed="rId4" cstate="print"/>
            <a:srcRect l="5386" t="19332" r="5741" b="66770"/>
            <a:stretch>
              <a:fillRect/>
            </a:stretch>
          </p:blipFill>
          <p:spPr bwMode="auto">
            <a:xfrm>
              <a:off x="611560" y="2492896"/>
              <a:ext cx="8352928" cy="194421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</p:pic>
        <p:cxnSp>
          <p:nvCxnSpPr>
            <p:cNvPr id="16" name="Conector reto 15"/>
            <p:cNvCxnSpPr/>
            <p:nvPr/>
          </p:nvCxnSpPr>
          <p:spPr>
            <a:xfrm flipV="1">
              <a:off x="3848978" y="3140968"/>
              <a:ext cx="5040982" cy="42028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to 16"/>
            <p:cNvCxnSpPr/>
            <p:nvPr/>
          </p:nvCxnSpPr>
          <p:spPr>
            <a:xfrm flipV="1">
              <a:off x="680626" y="3356992"/>
              <a:ext cx="5400600" cy="27038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reto 17"/>
            <p:cNvCxnSpPr/>
            <p:nvPr/>
          </p:nvCxnSpPr>
          <p:spPr>
            <a:xfrm flipV="1">
              <a:off x="743086" y="4149080"/>
              <a:ext cx="7573330" cy="29980"/>
            </a:xfrm>
            <a:prstGeom prst="line">
              <a:avLst/>
            </a:prstGeom>
            <a:ln w="31750">
              <a:solidFill>
                <a:srgbClr val="0068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CaixaDeTexto 18"/>
          <p:cNvSpPr txBox="1"/>
          <p:nvPr/>
        </p:nvSpPr>
        <p:spPr>
          <a:xfrm>
            <a:off x="899592" y="5373216"/>
            <a:ext cx="7704856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2200" dirty="0" smtClean="0"/>
              <a:t>Documento mostra a </a:t>
            </a:r>
            <a:r>
              <a:rPr lang="pt-BR" sz="2200" b="1" u="sng" dirty="0" smtClean="0"/>
              <a:t>ma fé do município</a:t>
            </a:r>
            <a:r>
              <a:rPr lang="pt-BR" sz="2200" dirty="0" smtClean="0"/>
              <a:t> em alegar que a referida área é de sua propriedade, </a:t>
            </a:r>
            <a:r>
              <a:rPr lang="pt-BR" sz="2200" b="1" u="sng" dirty="0" smtClean="0"/>
              <a:t>para equipamento público</a:t>
            </a:r>
            <a:r>
              <a:rPr lang="pt-BR" sz="2200" dirty="0" smtClean="0"/>
              <a:t>,  quando no cartório prova o contrário.</a:t>
            </a:r>
            <a:endParaRPr lang="pt-BR" sz="2200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5004048" y="69269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rgbClr val="FF0000"/>
                </a:solidFill>
              </a:rPr>
              <a:t>Documento Fraudulento</a:t>
            </a:r>
            <a:endParaRPr lang="pt-B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Conector reto 24"/>
          <p:cNvCxnSpPr/>
          <p:nvPr/>
        </p:nvCxnSpPr>
        <p:spPr>
          <a:xfrm>
            <a:off x="711200" y="5111750"/>
            <a:ext cx="2303463" cy="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12" name="Picture 16" descr="C:\Users\Luciano Chequini\Desktop\WhatsApp Image 2023-06-25 at 14.50.1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4624"/>
            <a:ext cx="4537307" cy="6753200"/>
          </a:xfrm>
          <a:prstGeom prst="rect">
            <a:avLst/>
          </a:prstGeom>
          <a:noFill/>
        </p:spPr>
      </p:pic>
      <p:cxnSp>
        <p:nvCxnSpPr>
          <p:cNvPr id="22" name="Conector reto 21"/>
          <p:cNvCxnSpPr/>
          <p:nvPr/>
        </p:nvCxnSpPr>
        <p:spPr>
          <a:xfrm>
            <a:off x="4572000" y="1916832"/>
            <a:ext cx="792088" cy="57606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tângulo 22"/>
          <p:cNvSpPr/>
          <p:nvPr/>
        </p:nvSpPr>
        <p:spPr>
          <a:xfrm>
            <a:off x="59592" y="1268760"/>
            <a:ext cx="4464496" cy="108012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40" name="Grupo 39"/>
          <p:cNvGrpSpPr/>
          <p:nvPr/>
        </p:nvGrpSpPr>
        <p:grpSpPr>
          <a:xfrm>
            <a:off x="611560" y="2492896"/>
            <a:ext cx="8352928" cy="1944216"/>
            <a:chOff x="611560" y="2492896"/>
            <a:chExt cx="8352928" cy="1944216"/>
          </a:xfrm>
        </p:grpSpPr>
        <p:pic>
          <p:nvPicPr>
            <p:cNvPr id="18" name="Picture 16" descr="C:\Users\Luciano Chequini\Desktop\WhatsApp Image 2023-06-25 at 14.50.14.jpeg"/>
            <p:cNvPicPr>
              <a:picLocks noChangeAspect="1" noChangeArrowheads="1"/>
            </p:cNvPicPr>
            <p:nvPr/>
          </p:nvPicPr>
          <p:blipFill>
            <a:blip r:embed="rId2" cstate="print"/>
            <a:srcRect l="5386" t="19332" r="5741" b="66770"/>
            <a:stretch>
              <a:fillRect/>
            </a:stretch>
          </p:blipFill>
          <p:spPr bwMode="auto">
            <a:xfrm>
              <a:off x="611560" y="2492896"/>
              <a:ext cx="8352928" cy="1944216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</p:pic>
        <p:cxnSp>
          <p:nvCxnSpPr>
            <p:cNvPr id="24" name="Conector reto 23"/>
            <p:cNvCxnSpPr/>
            <p:nvPr/>
          </p:nvCxnSpPr>
          <p:spPr>
            <a:xfrm flipV="1">
              <a:off x="3848978" y="3140968"/>
              <a:ext cx="5040982" cy="42028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/>
            <p:cNvCxnSpPr/>
            <p:nvPr/>
          </p:nvCxnSpPr>
          <p:spPr>
            <a:xfrm flipV="1">
              <a:off x="680626" y="3356992"/>
              <a:ext cx="5400600" cy="27038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ector reto 28"/>
            <p:cNvCxnSpPr/>
            <p:nvPr/>
          </p:nvCxnSpPr>
          <p:spPr>
            <a:xfrm flipV="1">
              <a:off x="743086" y="4149080"/>
              <a:ext cx="7573330" cy="29980"/>
            </a:xfrm>
            <a:prstGeom prst="line">
              <a:avLst/>
            </a:prstGeom>
            <a:ln w="31750">
              <a:solidFill>
                <a:srgbClr val="00682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CaixaDeTexto 30"/>
          <p:cNvSpPr txBox="1"/>
          <p:nvPr/>
        </p:nvSpPr>
        <p:spPr>
          <a:xfrm>
            <a:off x="5004048" y="188640"/>
            <a:ext cx="3384376" cy="156966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rgbClr val="FF0000"/>
                </a:solidFill>
              </a:rPr>
              <a:t>Inexistência de averbações</a:t>
            </a:r>
          </a:p>
          <a:p>
            <a:r>
              <a:rPr lang="pt-BR" sz="2400" b="1" dirty="0">
                <a:solidFill>
                  <a:srgbClr val="FF0000"/>
                </a:solidFill>
              </a:rPr>
              <a:t>n</a:t>
            </a:r>
            <a:r>
              <a:rPr lang="pt-BR" sz="2400" b="1" dirty="0" smtClean="0">
                <a:solidFill>
                  <a:srgbClr val="FF0000"/>
                </a:solidFill>
              </a:rPr>
              <a:t>o cartório de 3 Registro de Imóveis   </a:t>
            </a:r>
            <a:endParaRPr lang="pt-BR" sz="2400" b="1" dirty="0">
              <a:solidFill>
                <a:srgbClr val="FF0000"/>
              </a:solidFill>
            </a:endParaRPr>
          </a:p>
        </p:txBody>
      </p:sp>
      <p:cxnSp>
        <p:nvCxnSpPr>
          <p:cNvPr id="32" name="Conector reto 31"/>
          <p:cNvCxnSpPr/>
          <p:nvPr/>
        </p:nvCxnSpPr>
        <p:spPr>
          <a:xfrm>
            <a:off x="8396882" y="1040688"/>
            <a:ext cx="468560" cy="2088232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reto 34"/>
          <p:cNvCxnSpPr/>
          <p:nvPr/>
        </p:nvCxnSpPr>
        <p:spPr>
          <a:xfrm>
            <a:off x="8259398" y="4134090"/>
            <a:ext cx="360040" cy="591054"/>
          </a:xfrm>
          <a:prstGeom prst="line">
            <a:avLst/>
          </a:prstGeom>
          <a:ln w="31750">
            <a:solidFill>
              <a:srgbClr val="0068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aixaDeTexto 37"/>
          <p:cNvSpPr txBox="1"/>
          <p:nvPr/>
        </p:nvSpPr>
        <p:spPr>
          <a:xfrm>
            <a:off x="4788024" y="5965830"/>
            <a:ext cx="4176464" cy="73866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t-BR" sz="2100" b="1" dirty="0" smtClean="0"/>
              <a:t>Lei Federal 6766/79 – Parcelamento do Solo Urbano</a:t>
            </a:r>
            <a:endParaRPr lang="pt-BR" sz="2100" b="1" dirty="0"/>
          </a:p>
        </p:txBody>
      </p:sp>
      <p:sp>
        <p:nvSpPr>
          <p:cNvPr id="34" name="CaixaDeTexto 33"/>
          <p:cNvSpPr txBox="1"/>
          <p:nvPr/>
        </p:nvSpPr>
        <p:spPr>
          <a:xfrm>
            <a:off x="4788024" y="4581128"/>
            <a:ext cx="4176464" cy="1061829"/>
          </a:xfrm>
          <a:prstGeom prst="rect">
            <a:avLst/>
          </a:prstGeom>
          <a:solidFill>
            <a:schemeClr val="bg1"/>
          </a:solidFill>
          <a:ln w="28575">
            <a:solidFill>
              <a:srgbClr val="00682F"/>
            </a:solidFill>
          </a:ln>
        </p:spPr>
        <p:txBody>
          <a:bodyPr wrap="square" rtlCol="0">
            <a:spAutoFit/>
          </a:bodyPr>
          <a:lstStyle/>
          <a:p>
            <a:r>
              <a:rPr lang="pt-BR" sz="2100" b="1" dirty="0">
                <a:solidFill>
                  <a:srgbClr val="00682F"/>
                </a:solidFill>
              </a:rPr>
              <a:t>Á</a:t>
            </a:r>
            <a:r>
              <a:rPr lang="pt-BR" sz="2100" b="1" dirty="0" smtClean="0">
                <a:solidFill>
                  <a:srgbClr val="00682F"/>
                </a:solidFill>
              </a:rPr>
              <a:t>REA VERDE</a:t>
            </a:r>
          </a:p>
          <a:p>
            <a:r>
              <a:rPr lang="pt-BR" sz="2100" b="1" dirty="0" smtClean="0">
                <a:solidFill>
                  <a:srgbClr val="00682F"/>
                </a:solidFill>
              </a:rPr>
              <a:t>Originária do loteamento </a:t>
            </a:r>
            <a:r>
              <a:rPr lang="pt-BR" sz="2100" b="1" dirty="0" smtClean="0"/>
              <a:t>APP</a:t>
            </a:r>
            <a:r>
              <a:rPr lang="pt-BR" sz="2100" b="1" dirty="0" smtClean="0">
                <a:solidFill>
                  <a:srgbClr val="00682F"/>
                </a:solidFill>
              </a:rPr>
              <a:t> </a:t>
            </a:r>
          </a:p>
          <a:p>
            <a:r>
              <a:rPr lang="pt-BR" sz="2100" b="1" dirty="0" smtClean="0"/>
              <a:t>(Área de Proteção Permanente)</a:t>
            </a:r>
            <a:endParaRPr lang="pt-BR" sz="2100" b="1" dirty="0"/>
          </a:p>
        </p:txBody>
      </p:sp>
      <p:sp>
        <p:nvSpPr>
          <p:cNvPr id="39" name="CaixaDeTexto 38"/>
          <p:cNvSpPr txBox="1"/>
          <p:nvPr/>
        </p:nvSpPr>
        <p:spPr>
          <a:xfrm>
            <a:off x="1691680" y="6237312"/>
            <a:ext cx="2448272" cy="384721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pt-BR" sz="1900" b="1" dirty="0" smtClean="0"/>
              <a:t>31 de maio de 2023  </a:t>
            </a:r>
            <a:endParaRPr lang="pt-BR" sz="19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 l="35693" t="16734" r="34975" b="21251"/>
          <a:stretch>
            <a:fillRect/>
          </a:stretch>
        </p:blipFill>
        <p:spPr bwMode="auto">
          <a:xfrm>
            <a:off x="0" y="-75148"/>
            <a:ext cx="5832648" cy="693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7" descr="C:\Users\Luciano Chequini\Downloads\WhatsApp Image 2023-06-14 at 12.46.47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836712"/>
            <a:ext cx="10873208" cy="5130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7" y="1412776"/>
            <a:ext cx="3456385" cy="1943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/>
          <p:nvPr/>
        </p:nvSpPr>
        <p:spPr>
          <a:xfrm>
            <a:off x="323528" y="692696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Audiência Pública – 2023   -  Julho desistiu da construção da CME</a:t>
            </a:r>
            <a:endParaRPr lang="pt-BR" dirty="0"/>
          </a:p>
        </p:txBody>
      </p:sp>
      <p:graphicFrame>
        <p:nvGraphicFramePr>
          <p:cNvPr id="7169" name="Object 1">
            <a:hlinkClick r:id="rId4" action="ppaction://hlinkfile"/>
          </p:cNvPr>
          <p:cNvGraphicFramePr>
            <a:graphicFrameLocks noChangeAspect="1"/>
          </p:cNvGraphicFramePr>
          <p:nvPr/>
        </p:nvGraphicFramePr>
        <p:xfrm>
          <a:off x="395536" y="3717032"/>
          <a:ext cx="1414463" cy="506413"/>
        </p:xfrm>
        <a:graphic>
          <a:graphicData uri="http://schemas.openxmlformats.org/presentationml/2006/ole">
            <p:oleObj spid="_x0000_s7169" name="Objeto de Shell de Gerenciador" showAsIcon="1" r:id="rId5" imgW="1414440" imgH="506520" progId="Package">
              <p:embed/>
            </p:oleObj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395536" y="155679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2024</a:t>
            </a: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6" name="Imagem 5" descr="C:\Users\Luciano Chequini\Downloads\WhatsApp Image 2025-03-15 at 10.53.50.jpeg"/>
          <p:cNvPicPr/>
          <p:nvPr/>
        </p:nvPicPr>
        <p:blipFill>
          <a:blip r:embed="rId6" cstate="print"/>
          <a:srcRect t="10520" b="27134"/>
          <a:stretch>
            <a:fillRect/>
          </a:stretch>
        </p:blipFill>
        <p:spPr bwMode="auto">
          <a:xfrm>
            <a:off x="6660232" y="1340768"/>
            <a:ext cx="2216686" cy="2774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171" name="Object 3">
            <a:hlinkClick r:id="rId7" action="ppaction://hlinkfile"/>
          </p:cNvPr>
          <p:cNvGraphicFramePr>
            <a:graphicFrameLocks noChangeAspect="1"/>
          </p:cNvGraphicFramePr>
          <p:nvPr/>
        </p:nvGraphicFramePr>
        <p:xfrm>
          <a:off x="4211960" y="3645024"/>
          <a:ext cx="1333500" cy="506413"/>
        </p:xfrm>
        <a:graphic>
          <a:graphicData uri="http://schemas.openxmlformats.org/presentationml/2006/ole">
            <p:oleObj spid="_x0000_s7171" name="Objeto de Shell de Gerenciador" showAsIcon="1" r:id="rId8" imgW="1332720" imgH="506520" progId="Packag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uciano Chequini\Downloads\WhatsApp Image 2023-05-24 at 07.25.05.jpeg"/>
          <p:cNvPicPr>
            <a:picLocks noChangeAspect="1" noChangeArrowheads="1"/>
          </p:cNvPicPr>
          <p:nvPr/>
        </p:nvPicPr>
        <p:blipFill>
          <a:blip r:embed="rId2" cstate="print"/>
          <a:srcRect l="2013" t="3230" r="3496" b="932"/>
          <a:stretch>
            <a:fillRect/>
          </a:stretch>
        </p:blipFill>
        <p:spPr bwMode="auto">
          <a:xfrm>
            <a:off x="0" y="0"/>
            <a:ext cx="9144000" cy="695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4500563" y="2133600"/>
            <a:ext cx="863600" cy="3587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/>
          <p:nvPr/>
        </p:nvSpPr>
        <p:spPr>
          <a:xfrm rot="17429108">
            <a:off x="1216025" y="3132138"/>
            <a:ext cx="433388" cy="2079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 rot="18256198">
            <a:off x="1717675" y="2816225"/>
            <a:ext cx="544513" cy="20796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Retângulo 5"/>
          <p:cNvSpPr/>
          <p:nvPr/>
        </p:nvSpPr>
        <p:spPr>
          <a:xfrm rot="1511177">
            <a:off x="3382963" y="4459288"/>
            <a:ext cx="865187" cy="3603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8172450" y="2277789"/>
            <a:ext cx="1512888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10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8186738" y="2782614"/>
            <a:ext cx="1512887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11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8186738" y="3358877"/>
            <a:ext cx="1512887" cy="8620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12</a:t>
            </a:r>
          </a:p>
        </p:txBody>
      </p:sp>
      <p:cxnSp>
        <p:nvCxnSpPr>
          <p:cNvPr id="11" name="Conector de seta reta 10"/>
          <p:cNvCxnSpPr/>
          <p:nvPr/>
        </p:nvCxnSpPr>
        <p:spPr>
          <a:xfrm>
            <a:off x="9324975" y="5229225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ixaDeTexto 11"/>
          <p:cNvSpPr txBox="1"/>
          <p:nvPr/>
        </p:nvSpPr>
        <p:spPr>
          <a:xfrm>
            <a:off x="8199438" y="3935139"/>
            <a:ext cx="1512887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13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8172450" y="1845989"/>
            <a:ext cx="900113" cy="860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R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539552" y="6156593"/>
            <a:ext cx="8604448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 smtClean="0">
                <a:latin typeface="+mn-lt"/>
                <a:cs typeface="+mn-cs"/>
              </a:rPr>
              <a:t>Matricula do Bairro  6385- Livro 2 – Registro Geral </a:t>
            </a:r>
            <a:endParaRPr lang="pt-BR" sz="3200" b="1" dirty="0">
              <a:latin typeface="+mn-lt"/>
              <a:cs typeface="+mn-cs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323528" y="1052736"/>
            <a:ext cx="8820472" cy="5805264"/>
          </a:xfrm>
          <a:prstGeom prst="rect">
            <a:avLst/>
          </a:prstGeom>
          <a:noFill/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CaixaDeTexto 15"/>
          <p:cNvSpPr txBox="1"/>
          <p:nvPr/>
        </p:nvSpPr>
        <p:spPr>
          <a:xfrm>
            <a:off x="4716016" y="1139734"/>
            <a:ext cx="4176464" cy="73866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t-BR" sz="2100" b="1" dirty="0" smtClean="0"/>
              <a:t>Lei Federal 6.766/79 Parcelamento do Solo Urbano</a:t>
            </a:r>
            <a:endParaRPr lang="pt-BR" sz="2100" b="1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35496" y="764704"/>
            <a:ext cx="1728192" cy="107721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pt-BR" sz="1600" b="1" dirty="0" smtClean="0"/>
              <a:t>5 Áreas : </a:t>
            </a:r>
          </a:p>
          <a:p>
            <a:r>
              <a:rPr lang="pt-BR" sz="1600" b="1" dirty="0" smtClean="0"/>
              <a:t>3 áreas verdes;</a:t>
            </a:r>
          </a:p>
          <a:p>
            <a:r>
              <a:rPr lang="pt-BR" sz="1600" b="1" dirty="0" smtClean="0"/>
              <a:t>1 Escola;</a:t>
            </a:r>
          </a:p>
          <a:p>
            <a:r>
              <a:rPr lang="pt-BR" sz="1600" b="1" dirty="0" smtClean="0"/>
              <a:t>1 EUC.</a:t>
            </a:r>
            <a:endParaRPr lang="pt-BR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aixaDeTexto 12"/>
          <p:cNvSpPr txBox="1"/>
          <p:nvPr/>
        </p:nvSpPr>
        <p:spPr>
          <a:xfrm>
            <a:off x="8243888" y="620713"/>
            <a:ext cx="1512887" cy="8620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10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8259763" y="1127125"/>
            <a:ext cx="1511300" cy="8604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11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8259763" y="1701800"/>
            <a:ext cx="1511300" cy="8620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12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8270875" y="2278063"/>
            <a:ext cx="1512888" cy="8620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13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8243888" y="188913"/>
            <a:ext cx="900112" cy="8620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000" b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R</a:t>
            </a:r>
          </a:p>
        </p:txBody>
      </p:sp>
      <p:sp>
        <p:nvSpPr>
          <p:cNvPr id="4103" name="CaixaDeTexto 17"/>
          <p:cNvSpPr txBox="1">
            <a:spLocks noChangeArrowheads="1"/>
          </p:cNvSpPr>
          <p:nvPr/>
        </p:nvSpPr>
        <p:spPr bwMode="auto">
          <a:xfrm>
            <a:off x="8243888" y="3068638"/>
            <a:ext cx="900112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5000" b="1">
                <a:solidFill>
                  <a:srgbClr val="FF0000"/>
                </a:solidFill>
                <a:latin typeface="Calibri" pitchFamily="34" charset="0"/>
              </a:rPr>
              <a:t>Q</a:t>
            </a:r>
          </a:p>
        </p:txBody>
      </p:sp>
      <p:sp>
        <p:nvSpPr>
          <p:cNvPr id="4104" name="CaixaDeTexto 18"/>
          <p:cNvSpPr txBox="1">
            <a:spLocks noChangeArrowheads="1"/>
          </p:cNvSpPr>
          <p:nvPr/>
        </p:nvSpPr>
        <p:spPr bwMode="auto">
          <a:xfrm>
            <a:off x="8243888" y="3656013"/>
            <a:ext cx="1512887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5000" b="1">
                <a:solidFill>
                  <a:srgbClr val="FF0000"/>
                </a:solidFill>
                <a:latin typeface="Calibri" pitchFamily="34" charset="0"/>
              </a:rPr>
              <a:t>22</a:t>
            </a:r>
          </a:p>
        </p:txBody>
      </p:sp>
      <p:sp>
        <p:nvSpPr>
          <p:cNvPr id="4105" name="CaixaDeTexto 19"/>
          <p:cNvSpPr txBox="1">
            <a:spLocks noChangeArrowheads="1"/>
          </p:cNvSpPr>
          <p:nvPr/>
        </p:nvSpPr>
        <p:spPr bwMode="auto">
          <a:xfrm>
            <a:off x="8259763" y="4160838"/>
            <a:ext cx="1511300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5000" b="1">
                <a:solidFill>
                  <a:srgbClr val="FF0000"/>
                </a:solidFill>
                <a:latin typeface="Calibri" pitchFamily="34" charset="0"/>
              </a:rPr>
              <a:t>24</a:t>
            </a:r>
          </a:p>
        </p:txBody>
      </p:sp>
      <p:sp>
        <p:nvSpPr>
          <p:cNvPr id="4106" name="CaixaDeTexto 20"/>
          <p:cNvSpPr txBox="1">
            <a:spLocks noChangeArrowheads="1"/>
          </p:cNvSpPr>
          <p:nvPr/>
        </p:nvSpPr>
        <p:spPr bwMode="auto">
          <a:xfrm>
            <a:off x="8259763" y="4737100"/>
            <a:ext cx="15113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5000" b="1">
                <a:solidFill>
                  <a:srgbClr val="FF0000"/>
                </a:solidFill>
                <a:latin typeface="Calibri" pitchFamily="34" charset="0"/>
              </a:rPr>
              <a:t>25</a:t>
            </a:r>
          </a:p>
        </p:txBody>
      </p:sp>
      <p:sp>
        <p:nvSpPr>
          <p:cNvPr id="4107" name="CaixaDeTexto 21"/>
          <p:cNvSpPr txBox="1">
            <a:spLocks noChangeArrowheads="1"/>
          </p:cNvSpPr>
          <p:nvPr/>
        </p:nvSpPr>
        <p:spPr bwMode="auto">
          <a:xfrm>
            <a:off x="8270875" y="5313363"/>
            <a:ext cx="1512888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5000" b="1">
                <a:solidFill>
                  <a:srgbClr val="FF0000"/>
                </a:solidFill>
                <a:latin typeface="Calibri" pitchFamily="34" charset="0"/>
              </a:rPr>
              <a:t>28</a:t>
            </a:r>
          </a:p>
        </p:txBody>
      </p:sp>
      <p:pic>
        <p:nvPicPr>
          <p:cNvPr id="4108" name="Picture 2" descr="C:\Users\Luciano Chequini\Downloads\WhatsApp Image 2023-05-24 at 08.19.00.jpeg"/>
          <p:cNvPicPr>
            <a:picLocks noChangeAspect="1" noChangeArrowheads="1"/>
          </p:cNvPicPr>
          <p:nvPr/>
        </p:nvPicPr>
        <p:blipFill>
          <a:blip r:embed="rId2" cstate="print"/>
          <a:srcRect t="10201"/>
          <a:stretch>
            <a:fillRect/>
          </a:stretch>
        </p:blipFill>
        <p:spPr bwMode="auto">
          <a:xfrm>
            <a:off x="0" y="0"/>
            <a:ext cx="7956550" cy="294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3" descr="C:\Users\Luciano Chequini\Downloads\WhatsApp Image 2023-05-24 at 08.19.46.jpeg"/>
          <p:cNvPicPr>
            <a:picLocks noChangeAspect="1" noChangeArrowheads="1"/>
          </p:cNvPicPr>
          <p:nvPr/>
        </p:nvPicPr>
        <p:blipFill>
          <a:blip r:embed="rId3" cstate="print"/>
          <a:srcRect l="5907" r="3139" b="6235"/>
          <a:stretch>
            <a:fillRect/>
          </a:stretch>
        </p:blipFill>
        <p:spPr bwMode="auto">
          <a:xfrm>
            <a:off x="0" y="3630613"/>
            <a:ext cx="8172450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4" name="Conector reto 23"/>
          <p:cNvCxnSpPr/>
          <p:nvPr/>
        </p:nvCxnSpPr>
        <p:spPr>
          <a:xfrm>
            <a:off x="3419475" y="5157788"/>
            <a:ext cx="295275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to 24"/>
          <p:cNvCxnSpPr/>
          <p:nvPr/>
        </p:nvCxnSpPr>
        <p:spPr>
          <a:xfrm>
            <a:off x="711200" y="5111750"/>
            <a:ext cx="2303463" cy="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Luciano Chequini\Downloads\montagem mapa vs plant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2" y="567818"/>
            <a:ext cx="14005942" cy="5693937"/>
          </a:xfrm>
          <a:prstGeom prst="rect">
            <a:avLst/>
          </a:prstGeom>
          <a:noFill/>
        </p:spPr>
      </p:pic>
      <p:grpSp>
        <p:nvGrpSpPr>
          <p:cNvPr id="15" name="Grupo 14"/>
          <p:cNvGrpSpPr/>
          <p:nvPr/>
        </p:nvGrpSpPr>
        <p:grpSpPr>
          <a:xfrm>
            <a:off x="1979712" y="4005064"/>
            <a:ext cx="4176464" cy="936104"/>
            <a:chOff x="1979712" y="4005064"/>
            <a:chExt cx="4176464" cy="936104"/>
          </a:xfrm>
        </p:grpSpPr>
        <p:sp>
          <p:nvSpPr>
            <p:cNvPr id="11" name="Seta para a esquerda 10"/>
            <p:cNvSpPr/>
            <p:nvPr/>
          </p:nvSpPr>
          <p:spPr>
            <a:xfrm>
              <a:off x="1979712" y="4005064"/>
              <a:ext cx="3672408" cy="936104"/>
            </a:xfrm>
            <a:prstGeom prst="lef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4" name="CaixaDeTexto 13"/>
            <p:cNvSpPr txBox="1"/>
            <p:nvPr/>
          </p:nvSpPr>
          <p:spPr>
            <a:xfrm>
              <a:off x="2339752" y="4299193"/>
              <a:ext cx="3816424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700" b="1" dirty="0">
                  <a:solidFill>
                    <a:schemeClr val="bg1"/>
                  </a:solidFill>
                </a:rPr>
                <a:t>Á</a:t>
              </a:r>
              <a:r>
                <a:rPr lang="pt-BR" sz="1700" b="1" dirty="0" smtClean="0">
                  <a:solidFill>
                    <a:schemeClr val="bg1"/>
                  </a:solidFill>
                </a:rPr>
                <a:t>REA Escola</a:t>
              </a:r>
              <a:endParaRPr lang="pt-BR" sz="17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Grupo 16"/>
          <p:cNvGrpSpPr/>
          <p:nvPr/>
        </p:nvGrpSpPr>
        <p:grpSpPr>
          <a:xfrm>
            <a:off x="1403648" y="5661248"/>
            <a:ext cx="4176464" cy="936104"/>
            <a:chOff x="1979712" y="4005064"/>
            <a:chExt cx="4176464" cy="936104"/>
          </a:xfrm>
        </p:grpSpPr>
        <p:sp>
          <p:nvSpPr>
            <p:cNvPr id="18" name="Seta para a esquerda 17"/>
            <p:cNvSpPr/>
            <p:nvPr/>
          </p:nvSpPr>
          <p:spPr>
            <a:xfrm>
              <a:off x="1979712" y="4005064"/>
              <a:ext cx="3672408" cy="936104"/>
            </a:xfrm>
            <a:prstGeom prst="leftArrow">
              <a:avLst/>
            </a:prstGeom>
            <a:solidFill>
              <a:srgbClr val="0068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9" name="CaixaDeTexto 18"/>
            <p:cNvSpPr txBox="1"/>
            <p:nvPr/>
          </p:nvSpPr>
          <p:spPr>
            <a:xfrm>
              <a:off x="2339752" y="4299193"/>
              <a:ext cx="3816424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1700" b="1" dirty="0">
                  <a:solidFill>
                    <a:schemeClr val="bg1"/>
                  </a:solidFill>
                </a:rPr>
                <a:t>Á</a:t>
              </a:r>
              <a:r>
                <a:rPr lang="pt-BR" sz="1700" b="1" dirty="0" smtClean="0">
                  <a:solidFill>
                    <a:schemeClr val="bg1"/>
                  </a:solidFill>
                </a:rPr>
                <a:t>REA Verde Parque </a:t>
              </a:r>
              <a:endParaRPr lang="pt-BR" sz="17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Seta para a esquerda 21"/>
          <p:cNvSpPr/>
          <p:nvPr/>
        </p:nvSpPr>
        <p:spPr>
          <a:xfrm rot="10800000">
            <a:off x="4860032" y="1772817"/>
            <a:ext cx="2160240" cy="1584176"/>
          </a:xfrm>
          <a:prstGeom prst="leftArrow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16" name="Grupo 15"/>
          <p:cNvGrpSpPr/>
          <p:nvPr/>
        </p:nvGrpSpPr>
        <p:grpSpPr>
          <a:xfrm>
            <a:off x="2771800" y="1772816"/>
            <a:ext cx="3240360" cy="1584176"/>
            <a:chOff x="2699792" y="1772816"/>
            <a:chExt cx="3240360" cy="1584176"/>
          </a:xfrm>
        </p:grpSpPr>
        <p:sp>
          <p:nvSpPr>
            <p:cNvPr id="9" name="Seta para a esquerda 8"/>
            <p:cNvSpPr/>
            <p:nvPr/>
          </p:nvSpPr>
          <p:spPr>
            <a:xfrm>
              <a:off x="2699792" y="1772816"/>
              <a:ext cx="2160240" cy="1584176"/>
            </a:xfrm>
            <a:prstGeom prst="leftArrow">
              <a:avLst/>
            </a:prstGeom>
            <a:solidFill>
              <a:srgbClr val="0068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" name="CaixaDeTexto 9"/>
            <p:cNvSpPr txBox="1"/>
            <p:nvPr/>
          </p:nvSpPr>
          <p:spPr>
            <a:xfrm>
              <a:off x="3851920" y="2339588"/>
              <a:ext cx="2088232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pt-BR" sz="2200" b="1" dirty="0">
                  <a:solidFill>
                    <a:schemeClr val="bg1"/>
                  </a:solidFill>
                </a:rPr>
                <a:t>Á</a:t>
              </a:r>
              <a:r>
                <a:rPr lang="pt-BR" sz="2200" b="1" dirty="0" smtClean="0">
                  <a:solidFill>
                    <a:schemeClr val="bg1"/>
                  </a:solidFill>
                </a:rPr>
                <a:t>REA VERDE</a:t>
              </a:r>
              <a:endParaRPr lang="pt-BR" sz="22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CaixaDeTexto 12"/>
          <p:cNvSpPr txBox="1"/>
          <p:nvPr/>
        </p:nvSpPr>
        <p:spPr>
          <a:xfrm>
            <a:off x="539552" y="116632"/>
            <a:ext cx="43204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b="1" dirty="0" smtClean="0"/>
              <a:t>Loteamento do Bairro</a:t>
            </a: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CaixaDeTexto 17"/>
          <p:cNvSpPr txBox="1"/>
          <p:nvPr/>
        </p:nvSpPr>
        <p:spPr>
          <a:xfrm>
            <a:off x="539552" y="332656"/>
            <a:ext cx="43204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b="1" dirty="0" smtClean="0"/>
              <a:t>Loteamento do Bairro</a:t>
            </a:r>
            <a:endParaRPr lang="pt-BR" sz="22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6088" t="10828" r="15878" b="6486"/>
          <a:stretch>
            <a:fillRect/>
          </a:stretch>
        </p:blipFill>
        <p:spPr bwMode="auto">
          <a:xfrm>
            <a:off x="-108520" y="836712"/>
            <a:ext cx="9361040" cy="5576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tângulo 21"/>
          <p:cNvSpPr/>
          <p:nvPr/>
        </p:nvSpPr>
        <p:spPr>
          <a:xfrm rot="2081553">
            <a:off x="1743893" y="2806761"/>
            <a:ext cx="1008112" cy="1338930"/>
          </a:xfrm>
          <a:prstGeom prst="rect">
            <a:avLst/>
          </a:prstGeom>
          <a:solidFill>
            <a:schemeClr val="bg1">
              <a:alpha val="72000"/>
            </a:schemeClr>
          </a:solidFill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Retângulo 25"/>
          <p:cNvSpPr/>
          <p:nvPr/>
        </p:nvSpPr>
        <p:spPr>
          <a:xfrm rot="2081553">
            <a:off x="2481116" y="1902719"/>
            <a:ext cx="1008112" cy="1064652"/>
          </a:xfrm>
          <a:prstGeom prst="rect">
            <a:avLst/>
          </a:prstGeom>
          <a:noFill/>
          <a:ln w="41275">
            <a:solidFill>
              <a:srgbClr val="006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7" name="Retângulo 26"/>
          <p:cNvSpPr/>
          <p:nvPr/>
        </p:nvSpPr>
        <p:spPr>
          <a:xfrm rot="2081553">
            <a:off x="7229955" y="5288692"/>
            <a:ext cx="1498326" cy="613070"/>
          </a:xfrm>
          <a:prstGeom prst="rect">
            <a:avLst/>
          </a:prstGeom>
          <a:noFill/>
          <a:ln w="41275">
            <a:solidFill>
              <a:srgbClr val="006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8" name="Retângulo 27"/>
          <p:cNvSpPr/>
          <p:nvPr/>
        </p:nvSpPr>
        <p:spPr>
          <a:xfrm rot="2081553">
            <a:off x="6135837" y="4456029"/>
            <a:ext cx="1270454" cy="578383"/>
          </a:xfrm>
          <a:prstGeom prst="rect">
            <a:avLst/>
          </a:prstGeom>
          <a:solidFill>
            <a:schemeClr val="bg1">
              <a:alpha val="75000"/>
            </a:schemeClr>
          </a:solidFill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" name="CaixaDeTexto 28"/>
          <p:cNvSpPr txBox="1"/>
          <p:nvPr/>
        </p:nvSpPr>
        <p:spPr>
          <a:xfrm>
            <a:off x="3059832" y="3744615"/>
            <a:ext cx="3096344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900" b="1" dirty="0" smtClean="0"/>
              <a:t>150 metros </a:t>
            </a:r>
            <a:endParaRPr lang="pt-BR" sz="3900" b="1" dirty="0"/>
          </a:p>
        </p:txBody>
      </p:sp>
      <p:sp>
        <p:nvSpPr>
          <p:cNvPr id="10" name="CaixaDeTexto 9"/>
          <p:cNvSpPr txBox="1"/>
          <p:nvPr/>
        </p:nvSpPr>
        <p:spPr>
          <a:xfrm>
            <a:off x="2383185" y="2204864"/>
            <a:ext cx="136815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b="1" dirty="0" smtClean="0"/>
              <a:t>3 mil m²</a:t>
            </a:r>
            <a:endParaRPr lang="pt-BR" sz="2300" b="1" dirty="0"/>
          </a:p>
        </p:txBody>
      </p:sp>
      <p:sp>
        <p:nvSpPr>
          <p:cNvPr id="11" name="CaixaDeTexto 10"/>
          <p:cNvSpPr txBox="1"/>
          <p:nvPr/>
        </p:nvSpPr>
        <p:spPr>
          <a:xfrm rot="1983170">
            <a:off x="5744650" y="5096045"/>
            <a:ext cx="1368152" cy="44627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2300" b="1" dirty="0" smtClean="0"/>
              <a:t>3 mil m²</a:t>
            </a:r>
            <a:endParaRPr lang="pt-BR" sz="2300" b="1" dirty="0"/>
          </a:p>
        </p:txBody>
      </p:sp>
      <p:sp>
        <p:nvSpPr>
          <p:cNvPr id="12" name="CaixaDeTexto 11"/>
          <p:cNvSpPr txBox="1"/>
          <p:nvPr/>
        </p:nvSpPr>
        <p:spPr>
          <a:xfrm rot="18375777">
            <a:off x="1784293" y="3382301"/>
            <a:ext cx="1258242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2200" b="1" dirty="0" smtClean="0"/>
              <a:t>4 mil m²</a:t>
            </a:r>
            <a:endParaRPr lang="pt-BR" sz="2200" b="1" dirty="0"/>
          </a:p>
        </p:txBody>
      </p:sp>
      <p:sp>
        <p:nvSpPr>
          <p:cNvPr id="13" name="CaixaDeTexto 12"/>
          <p:cNvSpPr txBox="1"/>
          <p:nvPr/>
        </p:nvSpPr>
        <p:spPr>
          <a:xfrm rot="2097685">
            <a:off x="7433206" y="5422045"/>
            <a:ext cx="135683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300" b="1" dirty="0" smtClean="0"/>
              <a:t>4 mil m²</a:t>
            </a:r>
            <a:endParaRPr lang="pt-BR" sz="2300" b="1" dirty="0"/>
          </a:p>
        </p:txBody>
      </p:sp>
      <p:sp>
        <p:nvSpPr>
          <p:cNvPr id="14" name="CaixaDeTexto 13"/>
          <p:cNvSpPr txBox="1"/>
          <p:nvPr/>
        </p:nvSpPr>
        <p:spPr>
          <a:xfrm rot="18366230">
            <a:off x="1376463" y="2996319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/>
              <a:t>UMEI I</a:t>
            </a:r>
            <a:endParaRPr lang="pt-BR" sz="2800" b="1" dirty="0"/>
          </a:p>
        </p:txBody>
      </p:sp>
      <p:sp>
        <p:nvSpPr>
          <p:cNvPr id="15" name="CaixaDeTexto 14"/>
          <p:cNvSpPr txBox="1"/>
          <p:nvPr/>
        </p:nvSpPr>
        <p:spPr>
          <a:xfrm rot="2081696">
            <a:off x="6157654" y="4541281"/>
            <a:ext cx="12962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500" b="1" dirty="0" smtClean="0"/>
              <a:t>UMEI II</a:t>
            </a:r>
            <a:endParaRPr lang="pt-BR" sz="2500" b="1" dirty="0"/>
          </a:p>
        </p:txBody>
      </p:sp>
      <p:cxnSp>
        <p:nvCxnSpPr>
          <p:cNvPr id="17" name="Conector reto 16"/>
          <p:cNvCxnSpPr/>
          <p:nvPr/>
        </p:nvCxnSpPr>
        <p:spPr>
          <a:xfrm flipV="1">
            <a:off x="3707904" y="2204864"/>
            <a:ext cx="2808312" cy="72008"/>
          </a:xfrm>
          <a:prstGeom prst="line">
            <a:avLst/>
          </a:prstGeom>
          <a:ln w="41275">
            <a:solidFill>
              <a:srgbClr val="00682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ixaDeTexto 18"/>
          <p:cNvSpPr txBox="1"/>
          <p:nvPr/>
        </p:nvSpPr>
        <p:spPr>
          <a:xfrm>
            <a:off x="6540599" y="1835532"/>
            <a:ext cx="2063849" cy="461665"/>
          </a:xfrm>
          <a:prstGeom prst="rect">
            <a:avLst/>
          </a:prstGeom>
          <a:solidFill>
            <a:schemeClr val="bg1"/>
          </a:solidFill>
          <a:ln w="41275">
            <a:solidFill>
              <a:srgbClr val="00682F"/>
            </a:solidFill>
          </a:ln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Área Verde</a:t>
            </a:r>
            <a:endParaRPr lang="pt-BR" sz="2400" b="1" dirty="0"/>
          </a:p>
        </p:txBody>
      </p:sp>
      <p:sp>
        <p:nvSpPr>
          <p:cNvPr id="20" name="CaixaDeTexto 19"/>
          <p:cNvSpPr txBox="1"/>
          <p:nvPr/>
        </p:nvSpPr>
        <p:spPr>
          <a:xfrm>
            <a:off x="6569174" y="2915652"/>
            <a:ext cx="2063849" cy="461665"/>
          </a:xfrm>
          <a:prstGeom prst="rect">
            <a:avLst/>
          </a:prstGeom>
          <a:solidFill>
            <a:schemeClr val="bg1"/>
          </a:solidFill>
          <a:ln w="41275">
            <a:solidFill>
              <a:srgbClr val="00682F"/>
            </a:solidFill>
          </a:ln>
        </p:spPr>
        <p:txBody>
          <a:bodyPr wrap="square" rtlCol="0">
            <a:spAutoFit/>
          </a:bodyPr>
          <a:lstStyle/>
          <a:p>
            <a:r>
              <a:rPr lang="pt-BR" sz="2400" b="1" dirty="0" smtClean="0"/>
              <a:t>Compensa </a:t>
            </a:r>
            <a:endParaRPr lang="pt-BR" sz="2400" b="1" dirty="0"/>
          </a:p>
        </p:txBody>
      </p:sp>
      <p:sp>
        <p:nvSpPr>
          <p:cNvPr id="37" name="Seta para baixo 36"/>
          <p:cNvSpPr/>
          <p:nvPr/>
        </p:nvSpPr>
        <p:spPr>
          <a:xfrm>
            <a:off x="8028384" y="2420888"/>
            <a:ext cx="216024" cy="432048"/>
          </a:xfrm>
          <a:prstGeom prst="downArrow">
            <a:avLst/>
          </a:prstGeom>
          <a:solidFill>
            <a:srgbClr val="006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8" name="Seta para baixo 37"/>
          <p:cNvSpPr/>
          <p:nvPr/>
        </p:nvSpPr>
        <p:spPr>
          <a:xfrm>
            <a:off x="6732240" y="3573016"/>
            <a:ext cx="216024" cy="648072"/>
          </a:xfrm>
          <a:prstGeom prst="down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Luciano Chequini\Downloads\WhatsApp Image 2025-02-07 at 10.58.00.jpeg"/>
          <p:cNvPicPr>
            <a:picLocks noChangeAspect="1" noChangeArrowheads="1"/>
          </p:cNvPicPr>
          <p:nvPr/>
        </p:nvPicPr>
        <p:blipFill>
          <a:blip r:embed="rId3" cstate="print"/>
          <a:srcRect l="3440" t="21771" r="5401" b="15020"/>
          <a:stretch>
            <a:fillRect/>
          </a:stretch>
        </p:blipFill>
        <p:spPr bwMode="auto">
          <a:xfrm>
            <a:off x="179512" y="188640"/>
            <a:ext cx="4906832" cy="4536504"/>
          </a:xfrm>
          <a:prstGeom prst="rect">
            <a:avLst/>
          </a:prstGeom>
          <a:noFill/>
        </p:spPr>
      </p:pic>
      <p:pic>
        <p:nvPicPr>
          <p:cNvPr id="21506" name="Picture 2" descr="C:\Users\Luciano Chequini\Desktop\MP\WhatsApp Image 2025-02-07 at 11.07.31.jpeg"/>
          <p:cNvPicPr>
            <a:picLocks noChangeAspect="1" noChangeArrowheads="1"/>
          </p:cNvPicPr>
          <p:nvPr/>
        </p:nvPicPr>
        <p:blipFill>
          <a:blip r:embed="rId4" cstate="print"/>
          <a:srcRect l="8547" t="4167" r="3131" b="6250"/>
          <a:stretch>
            <a:fillRect/>
          </a:stretch>
        </p:blipFill>
        <p:spPr bwMode="auto">
          <a:xfrm>
            <a:off x="251520" y="3717032"/>
            <a:ext cx="2232248" cy="3096344"/>
          </a:xfrm>
          <a:prstGeom prst="rect">
            <a:avLst/>
          </a:prstGeom>
          <a:noFill/>
        </p:spPr>
      </p:pic>
      <p:graphicFrame>
        <p:nvGraphicFramePr>
          <p:cNvPr id="21507" name="Object 3">
            <a:hlinkClick r:id="rId5" action="ppaction://hlinkfile"/>
          </p:cNvPr>
          <p:cNvGraphicFramePr>
            <a:graphicFrameLocks noChangeAspect="1"/>
          </p:cNvGraphicFramePr>
          <p:nvPr/>
        </p:nvGraphicFramePr>
        <p:xfrm>
          <a:off x="5436096" y="476672"/>
          <a:ext cx="3000375" cy="506413"/>
        </p:xfrm>
        <a:graphic>
          <a:graphicData uri="http://schemas.openxmlformats.org/presentationml/2006/ole">
            <p:oleObj spid="_x0000_s1026" name="Objeto de Shell de Gerenciador" showAsIcon="1" r:id="rId6" imgW="3000960" imgH="506520" progId="Package">
              <p:embed/>
            </p:oleObj>
          </a:graphicData>
        </a:graphic>
      </p:graphicFrame>
      <p:pic>
        <p:nvPicPr>
          <p:cNvPr id="21508" name="Picture 4" descr="C:\Users\Luciano Chequini\Desktop\MP\WhatsApp Image 2025-02-07 at 11.06.14.jpe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1340768"/>
            <a:ext cx="2808312" cy="5261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/>
          <p:nvPr/>
        </p:nvPicPr>
        <p:blipFill>
          <a:blip r:embed="rId2" cstate="print"/>
          <a:srcRect l="29315" t="43465" r="25680" b="41037"/>
          <a:stretch>
            <a:fillRect/>
          </a:stretch>
        </p:blipFill>
        <p:spPr bwMode="auto">
          <a:xfrm>
            <a:off x="107504" y="116632"/>
            <a:ext cx="554461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4" descr="C:\Users\Luciano Chequini\Downloads\WhatsApp Image 2025-02-09 at 22.18.42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268760"/>
            <a:ext cx="7488832" cy="54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Luciano Chequini\Desktop\WhatsApp Image 2025-01-20 at 09.32.57.jpeg"/>
          <p:cNvPicPr>
            <a:picLocks noChangeAspect="1" noChangeArrowheads="1"/>
          </p:cNvPicPr>
          <p:nvPr/>
        </p:nvPicPr>
        <p:blipFill>
          <a:blip r:embed="rId4" cstate="print"/>
          <a:srcRect l="10426" t="3672" r="35957" b="88495"/>
          <a:stretch>
            <a:fillRect/>
          </a:stretch>
        </p:blipFill>
        <p:spPr bwMode="auto">
          <a:xfrm>
            <a:off x="5580112" y="188640"/>
            <a:ext cx="2592288" cy="720080"/>
          </a:xfrm>
          <a:prstGeom prst="rect">
            <a:avLst/>
          </a:prstGeom>
          <a:noFill/>
        </p:spPr>
      </p:pic>
      <p:sp>
        <p:nvSpPr>
          <p:cNvPr id="8" name="CaixaDeTexto 7"/>
          <p:cNvSpPr txBox="1"/>
          <p:nvPr/>
        </p:nvSpPr>
        <p:spPr>
          <a:xfrm>
            <a:off x="2843808" y="827420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12 junho 2015 - EUC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C:\Users\Luciano Chequini\Downloads\1333609289FIMI0089 (3).JPG"/>
          <p:cNvPicPr/>
          <p:nvPr/>
        </p:nvPicPr>
        <p:blipFill>
          <a:blip r:embed="rId2" cstate="print"/>
          <a:srcRect t="5549" r="3169" b="2449"/>
          <a:stretch>
            <a:fillRect/>
          </a:stretch>
        </p:blipFill>
        <p:spPr bwMode="auto">
          <a:xfrm>
            <a:off x="179512" y="116632"/>
            <a:ext cx="8820472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541913" y="6256094"/>
            <a:ext cx="75584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Foto: Quarteirão 54 (O que deveria ser o parque Maria Estela Nogueira)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/>
          <a:srcRect l="27118" t="25378" r="33248" b="10004"/>
          <a:stretch>
            <a:fillRect/>
          </a:stretch>
        </p:blipFill>
        <p:spPr bwMode="auto">
          <a:xfrm>
            <a:off x="35496" y="332656"/>
            <a:ext cx="4032448" cy="36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4211960" y="404664"/>
            <a:ext cx="4824536" cy="2232248"/>
          </a:xfrm>
          <a:prstGeom prst="rect">
            <a:avLst/>
          </a:prstGeom>
          <a:solidFill>
            <a:srgbClr val="FFFFFF"/>
          </a:solidFill>
          <a:ln w="158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“O LOTE 005 DA QUADRA 073 DO BAIRRO CASTELO FOI DESAFETADO PASSANDO A INTEGRAR O PATRIMONIO DOMINICAL DO MUNICIPIO DE ACORDO COM O DECRETO Nº13.900, DE 18 DE MARÇO DE 2010. CONFORME OFICIO DA GPGM/EXT Nº 298/2013. O LOTE EM QUESTÃO NÃO PODE MAIS SER CONSIDERADO ÁREA INSTITUCIONAL, MAS SIM BEM DOMINICAL. O MUNICÍPIO OU TERCEIROS NÃO DEVEM NEGAR A EFICIENCIA DOS ATOS NORMATIVOS PRODUZIDOS.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GEPSO, 12 DE MARÇO DE 2014”.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4211960" y="3501008"/>
            <a:ext cx="4824536" cy="165618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“NESTA DATA, ATENDENDO AO DECRETO 17023 DE 28 DE NOVEMBRO DE 2018, FICAM DESAFETADOS OS LOTES 002,003 E 004 DO QUARTEIRÃO 073 DE EQUIPAMENTOS URBANOS COMUNITÁRIOS - EUC PARA EMPREENDIMENTOS HABITACIONAL DE INTERESSE SOCIAL- EHS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SERUB, 28 DE ABRIL DE 2019’</a:t>
            </a: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4139952" y="2829852"/>
            <a:ext cx="489654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Em 28/11/2018, os lotes 002, 003 e 004 foram alterados, para área de empreendimentos de interesse social, desrespeitando a legislação.</a:t>
            </a:r>
            <a:endParaRPr kumimoji="0" lang="pt-B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 cstate="print"/>
          <a:srcRect l="35420" t="15750" r="33588" b="6486"/>
          <a:stretch>
            <a:fillRect/>
          </a:stretch>
        </p:blipFill>
        <p:spPr bwMode="auto">
          <a:xfrm>
            <a:off x="467544" y="-44101"/>
            <a:ext cx="4752528" cy="6704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827584" y="476672"/>
            <a:ext cx="1584176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5292080" y="692696"/>
            <a:ext cx="29523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 smtClean="0"/>
              <a:t>Solicitação de Praça</a:t>
            </a:r>
          </a:p>
          <a:p>
            <a:endParaRPr lang="pt-BR" sz="2200" dirty="0" smtClean="0"/>
          </a:p>
          <a:p>
            <a:r>
              <a:rPr lang="pt-BR" sz="2200" b="1" dirty="0" smtClean="0">
                <a:solidFill>
                  <a:srgbClr val="FF0000"/>
                </a:solidFill>
              </a:rPr>
              <a:t>2021</a:t>
            </a:r>
            <a:endParaRPr lang="pt-BR" sz="2200" b="1" dirty="0">
              <a:solidFill>
                <a:srgbClr val="FF0000"/>
              </a:solidFill>
            </a:endParaRPr>
          </a:p>
        </p:txBody>
      </p:sp>
      <p:cxnSp>
        <p:nvCxnSpPr>
          <p:cNvPr id="8" name="Conector reto 7"/>
          <p:cNvCxnSpPr/>
          <p:nvPr/>
        </p:nvCxnSpPr>
        <p:spPr>
          <a:xfrm>
            <a:off x="2699792" y="1772816"/>
            <a:ext cx="324036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323528" y="548680"/>
            <a:ext cx="8136904" cy="3985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920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Legalidade do loteamento aprovado do Bairro Castelo</a:t>
            </a:r>
          </a:p>
          <a:p>
            <a:pPr marR="0" lvl="0" indent="920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 Versus (X) </a:t>
            </a:r>
            <a:endParaRPr kumimoji="0" lang="pt-BR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itchFamily="34" charset="0"/>
              <a:cs typeface="Times New Roman" pitchFamily="18" charset="0"/>
            </a:endParaRPr>
          </a:p>
          <a:p>
            <a:pPr marL="0" marR="0" lvl="0" indent="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Ilegalidade do Poder Executivo Municipal e seus agentes públicos em Contratos de PPP ( Parceria Publico Privada)</a:t>
            </a:r>
            <a:endParaRPr kumimoji="0" lang="pt-BR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altLang="zh-CN" sz="2300" dirty="0">
              <a:latin typeface="+mj-lt"/>
              <a:ea typeface="Times New Roman" pitchFamily="18" charset="0"/>
              <a:cs typeface="Arial" pitchFamily="34" charset="0"/>
            </a:endParaRP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zh-CN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Legislação parcelamento do solo, </a:t>
            </a:r>
            <a:r>
              <a:rPr kumimoji="0" lang="pt-BR" altLang="zh-CN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  <a:cs typeface="Tahoma" pitchFamily="34" charset="0"/>
              </a:rPr>
              <a:t>Lei 6.766/79, deixam garantidos os Direitos sobre a propriedade, a legalidade e direitos adquiridos líquidos e certos dos moradores do Bairro Castelo urbanizado dentro da lei.</a:t>
            </a:r>
          </a:p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zh-CN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95536" y="4297159"/>
            <a:ext cx="8064896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ahoma" pitchFamily="34" charset="0"/>
              </a:rPr>
              <a:t>Tais áreas foram gravadas com destinação específica</a:t>
            </a:r>
            <a:r>
              <a:rPr kumimoji="0" lang="pt-BR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ahoma" pitchFamily="34" charset="0"/>
              </a:rPr>
              <a:t>, qual seja, a de promover a consecução das metas socioambientais das cidades; </a:t>
            </a:r>
            <a:r>
              <a:rPr kumimoji="0" lang="pt-BR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ahoma" pitchFamily="34" charset="0"/>
              </a:rPr>
              <a:t>a qualidade de vida e a preservação do meio ambiente para gerações futuras.</a:t>
            </a:r>
            <a:r>
              <a:rPr kumimoji="0" lang="pt-BR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ahoma" pitchFamily="34" charset="0"/>
              </a:rPr>
              <a:t> </a:t>
            </a:r>
            <a:endParaRPr kumimoji="0" lang="pt-BR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67544" y="620688"/>
            <a:ext cx="84249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 smtClean="0"/>
              <a:t>Se a prefeitura quiser mudar o destino dessas áreas, ela </a:t>
            </a:r>
            <a:r>
              <a:rPr lang="pt-BR" b="1" dirty="0" smtClean="0"/>
              <a:t>precisa da concordância dos moradores afetados</a:t>
            </a:r>
            <a:r>
              <a:rPr lang="pt-BR" dirty="0" smtClean="0"/>
              <a:t> (artigo 28). Essa exigência protege os compradores, evitando prejuízos como a desvalorização dos imóveis e mudanças na infraestrutura originalmente prevista no loteamento. </a:t>
            </a:r>
            <a:endParaRPr lang="pt-BR" dirty="0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539552" y="2239704"/>
            <a:ext cx="828092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A renomada jurista </a:t>
            </a:r>
            <a:r>
              <a:rPr kumimoji="0" lang="pt-B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Lúcia Valle Figueiredo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reforça que o município </a:t>
            </a:r>
            <a:r>
              <a:rPr kumimoji="0" lang="pt-B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não pode mudar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o uso dessas áreas, uma vez que sua destinação já foi definida no registro do loteamento. O jurista </a:t>
            </a:r>
            <a:r>
              <a:rPr kumimoji="0" lang="pt-B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Paulo Affonso Leme Machado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vai além: caso a prefeitura altere a destinação dessas áreas, estará </a:t>
            </a:r>
            <a:r>
              <a:rPr kumimoji="0" lang="pt-BR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agindo ilegalmente</a:t>
            </a:r>
            <a:r>
              <a:rPr kumimoji="0" lang="pt-B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, como se fosse um loteador, desviando o espaço de sua função original.</a:t>
            </a:r>
            <a:endParaRPr kumimoji="0" lang="pt-BR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96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O Superior Tribunal de Justiça (STJ) reafirma que a destinação dessas áreas não pode ser alterada, nem mesmo por lei, e muito menos por decretos sem aprovação da Câmara Municipal.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539552" y="4043680"/>
            <a:ext cx="8208912" cy="969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O Superior Tribunal de Justiça (STJ) reafirma que a destinação dessas áreas não pode ser alterada, nem mesmo por lei, e muito menos por decretos sem aprovação da Câmara Municipal.</a:t>
            </a:r>
            <a:endParaRPr kumimoji="0" lang="pt-BR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23528" y="836712"/>
            <a:ext cx="842493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Casos julgados pelo </a:t>
            </a:r>
            <a:r>
              <a:rPr lang="pt-BR" b="1" dirty="0" smtClean="0"/>
              <a:t>Tribunal de Justiça do Rio Grande do Sul (TJ-RS)</a:t>
            </a:r>
            <a:r>
              <a:rPr lang="pt-BR" dirty="0" smtClean="0"/>
              <a:t> comprovam a impossibilidade de </a:t>
            </a:r>
            <a:r>
              <a:rPr lang="pt-BR" dirty="0" err="1" smtClean="0"/>
              <a:t>desafetar</a:t>
            </a:r>
            <a:r>
              <a:rPr lang="pt-BR" dirty="0" smtClean="0"/>
              <a:t> áreas públicas:</a:t>
            </a:r>
          </a:p>
          <a:p>
            <a:endParaRPr lang="pt-BR" dirty="0" smtClean="0"/>
          </a:p>
          <a:p>
            <a:endParaRPr lang="pt-BR" b="1" dirty="0" smtClean="0"/>
          </a:p>
          <a:p>
            <a:r>
              <a:rPr lang="pt-BR" b="1" dirty="0" smtClean="0"/>
              <a:t>Ação Civil Pública (TJ-RS, AI 70023174865, 27.03.2008):</a:t>
            </a:r>
            <a:r>
              <a:rPr lang="pt-BR" dirty="0" smtClean="0"/>
              <a:t> O tribunal manteve protegida uma área verde </a:t>
            </a:r>
            <a:r>
              <a:rPr lang="pt-BR" dirty="0" err="1" smtClean="0"/>
              <a:t>desafetada</a:t>
            </a:r>
            <a:r>
              <a:rPr lang="pt-BR" dirty="0" smtClean="0"/>
              <a:t> por lei municipal, reforçando que </a:t>
            </a:r>
            <a:r>
              <a:rPr lang="pt-BR" b="1" dirty="0" smtClean="0"/>
              <a:t>o município não pode simplesmente retirar a proteção de uma área pública incluída no loteamento</a:t>
            </a:r>
            <a:r>
              <a:rPr lang="pt-BR" dirty="0" smtClean="0"/>
              <a:t>.</a:t>
            </a:r>
          </a:p>
          <a:p>
            <a:endParaRPr lang="pt-BR" dirty="0" smtClean="0"/>
          </a:p>
          <a:p>
            <a:endParaRPr lang="pt-BR" dirty="0" smtClean="0"/>
          </a:p>
          <a:p>
            <a:r>
              <a:rPr lang="pt-BR" b="1" dirty="0" smtClean="0"/>
              <a:t>Agravo de Instrumento (TJ-RS, AI 70020189791, 11.10.2007):</a:t>
            </a:r>
            <a:r>
              <a:rPr lang="pt-BR" dirty="0" smtClean="0"/>
              <a:t> O tribunal </a:t>
            </a:r>
            <a:r>
              <a:rPr lang="pt-BR" b="1" dirty="0" smtClean="0"/>
              <a:t>impediu</a:t>
            </a:r>
            <a:r>
              <a:rPr lang="pt-BR" dirty="0" smtClean="0"/>
              <a:t> a desafetação de uma área pública destinada ao uso comum, pois isso causaria </a:t>
            </a:r>
            <a:r>
              <a:rPr lang="pt-BR" b="1" dirty="0" smtClean="0"/>
              <a:t>danos ambientais irreparáveis</a:t>
            </a:r>
            <a:r>
              <a:rPr lang="pt-BR" dirty="0" smtClean="0"/>
              <a:t>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395536" y="476672"/>
            <a:ext cx="8208912" cy="327782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Arial" pitchFamily="34" charset="0"/>
              </a:rPr>
              <a:t>Objetivamente, a mera alteração de destinação regional do plano diretor não muda a originalidade da matricula do imóvel destinado a proteção ambiental;</a:t>
            </a:r>
            <a:endParaRPr kumimoji="0" lang="pt-BR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ea typeface="Calibri" pitchFamily="34" charset="0"/>
              <a:cs typeface="Tahoma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ahoma" pitchFamily="34" charset="0"/>
              </a:rPr>
              <a:t>Portanto, “</a:t>
            </a:r>
            <a:r>
              <a:rPr kumimoji="0" lang="pt-BR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ahoma" pitchFamily="34" charset="0"/>
              </a:rPr>
              <a:t>o Município não pode alienar, doar, dar em comodato, emprestar a particulares ou a entes públicos as áreas verdes e </a:t>
            </a:r>
            <a:r>
              <a:rPr lang="pt-BR" sz="2300" b="1" dirty="0" smtClean="0">
                <a:latin typeface="+mj-lt"/>
                <a:ea typeface="Calibri" pitchFamily="34" charset="0"/>
                <a:cs typeface="Tahoma" pitchFamily="34" charset="0"/>
              </a:rPr>
              <a:t>institucionais</a:t>
            </a:r>
            <a:r>
              <a:rPr kumimoji="0" lang="pt-BR" sz="23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ahoma" pitchFamily="34" charset="0"/>
              </a:rPr>
              <a:t>.</a:t>
            </a:r>
            <a:r>
              <a:rPr kumimoji="0" lang="pt-BR" sz="2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ahoma" pitchFamily="34" charset="0"/>
              </a:rPr>
              <a:t>” </a:t>
            </a:r>
            <a:endParaRPr kumimoji="0" lang="pt-BR" sz="2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 l="17710" t="20672" r="21412" b="44641"/>
          <a:stretch>
            <a:fillRect/>
          </a:stretch>
        </p:blipFill>
        <p:spPr bwMode="auto">
          <a:xfrm>
            <a:off x="179512" y="3789040"/>
            <a:ext cx="8316925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1"/>
          <p:cNvSpPr>
            <a:spLocks noChangeArrowheads="1"/>
          </p:cNvSpPr>
          <p:nvPr/>
        </p:nvSpPr>
        <p:spPr bwMode="auto">
          <a:xfrm>
            <a:off x="827584" y="484217"/>
            <a:ext cx="7308304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ahoma" pitchFamily="34" charset="0"/>
              </a:rPr>
              <a:t>Isto posto, tendo em vista, todo contesto fático demonstrado, o apelo dos moradores direta e indiretamente afetados, com fulcro legal respaldada a Ação civil Publica </a:t>
            </a:r>
            <a:r>
              <a:rPr kumimoji="0" lang="pt-BR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ahoma" pitchFamily="34" charset="0"/>
              </a:rPr>
              <a:t>N°5141668-03.2016.8.13.0024, movida pelo Ministério Publico de Minas Gerais, requeremos:</a:t>
            </a: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t-BR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ahoma" pitchFamily="34" charset="0"/>
              </a:rPr>
              <a:t>Embargo </a:t>
            </a:r>
            <a:r>
              <a:rPr kumimoji="0" lang="pt-BR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ahoma" pitchFamily="34" charset="0"/>
              </a:rPr>
              <a:t>imediato pela Câmara Municipal de Belo Horizonte </a:t>
            </a:r>
            <a:r>
              <a:rPr kumimoji="0" lang="pt-BR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ahoma" pitchFamily="34" charset="0"/>
              </a:rPr>
              <a:t>das obras previstas para o bairro Castelo. </a:t>
            </a:r>
            <a:endParaRPr kumimoji="0" lang="pt-BR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C:\Users\Luciano Chequini\Downloads\WhatsApp Image 2023-06-25 at 21.16.1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41862" y="144016"/>
            <a:ext cx="9666390" cy="6381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5517</TotalTime>
  <Words>1280</Words>
  <Application>Microsoft Office PowerPoint</Application>
  <PresentationFormat>Apresentação na tela (4:3)</PresentationFormat>
  <Paragraphs>151</Paragraphs>
  <Slides>44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2</vt:i4>
      </vt:variant>
      <vt:variant>
        <vt:lpstr>Títulos de slides</vt:lpstr>
      </vt:variant>
      <vt:variant>
        <vt:i4>44</vt:i4>
      </vt:variant>
    </vt:vector>
  </HeadingPairs>
  <TitlesOfParts>
    <vt:vector size="47" baseType="lpstr">
      <vt:lpstr>Tema do Office</vt:lpstr>
      <vt:lpstr>Objeto de Shell de Gerenciador</vt:lpstr>
      <vt:lpstr>Pacote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Luciano Chequini</dc:creator>
  <cp:lastModifiedBy>Luciano Chequini</cp:lastModifiedBy>
  <cp:revision>42</cp:revision>
  <dcterms:created xsi:type="dcterms:W3CDTF">2023-05-24T11:21:11Z</dcterms:created>
  <dcterms:modified xsi:type="dcterms:W3CDTF">2025-04-23T15:00:38Z</dcterms:modified>
</cp:coreProperties>
</file>