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07" r:id="rId1"/>
  </p:sldMasterIdLst>
  <p:notesMasterIdLst>
    <p:notesMasterId r:id="rId38"/>
  </p:notesMasterIdLst>
  <p:handoutMasterIdLst>
    <p:handoutMasterId r:id="rId39"/>
  </p:handoutMasterIdLst>
  <p:sldIdLst>
    <p:sldId id="451" r:id="rId2"/>
    <p:sldId id="452" r:id="rId3"/>
    <p:sldId id="257" r:id="rId4"/>
    <p:sldId id="312" r:id="rId5"/>
    <p:sldId id="322" r:id="rId6"/>
    <p:sldId id="323" r:id="rId7"/>
    <p:sldId id="453" r:id="rId8"/>
    <p:sldId id="300" r:id="rId9"/>
    <p:sldId id="308" r:id="rId10"/>
    <p:sldId id="468" r:id="rId11"/>
    <p:sldId id="343" r:id="rId12"/>
    <p:sldId id="398" r:id="rId13"/>
    <p:sldId id="397" r:id="rId14"/>
    <p:sldId id="263" r:id="rId15"/>
    <p:sldId id="278" r:id="rId16"/>
    <p:sldId id="467" r:id="rId17"/>
    <p:sldId id="448" r:id="rId18"/>
    <p:sldId id="268" r:id="rId19"/>
    <p:sldId id="464" r:id="rId20"/>
    <p:sldId id="271" r:id="rId21"/>
    <p:sldId id="272" r:id="rId22"/>
    <p:sldId id="449" r:id="rId23"/>
    <p:sldId id="274" r:id="rId24"/>
    <p:sldId id="466" r:id="rId25"/>
    <p:sldId id="465" r:id="rId26"/>
    <p:sldId id="277" r:id="rId27"/>
    <p:sldId id="454" r:id="rId28"/>
    <p:sldId id="276" r:id="rId29"/>
    <p:sldId id="447" r:id="rId30"/>
    <p:sldId id="457" r:id="rId31"/>
    <p:sldId id="469" r:id="rId32"/>
    <p:sldId id="458" r:id="rId33"/>
    <p:sldId id="461" r:id="rId34"/>
    <p:sldId id="462" r:id="rId35"/>
    <p:sldId id="463" r:id="rId36"/>
    <p:sldId id="262" r:id="rId37"/>
  </p:sldIdLst>
  <p:sldSz cx="12192000" cy="6858000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TIAGO GONZALEZ MIRANDA" initials="TGM" lastIdx="1" clrIdx="0">
    <p:extLst>
      <p:ext uri="{19B8F6BF-5375-455C-9EA6-DF929625EA0E}">
        <p15:presenceInfo xmlns:p15="http://schemas.microsoft.com/office/powerpoint/2012/main" userId="S::26277@copasa.com.br::97fe3287-c2c7-4785-ac72-99bb34f8f48e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C87F4"/>
    <a:srgbClr val="1B325D"/>
    <a:srgbClr val="97B7E0"/>
    <a:srgbClr val="1C4E93"/>
    <a:srgbClr val="7EA5F1"/>
    <a:srgbClr val="00285B"/>
    <a:srgbClr val="FAAB1F"/>
    <a:srgbClr val="2F5597"/>
    <a:srgbClr val="FECA05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Estilo Médio 2 - Ênfas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69CF1AB2-1976-4502-BF36-3FF5EA218861}" styleName="Estilo Médio 4 - Ênfas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7DF18680-E054-41AD-8BC1-D1AEF772440D}" styleName="Estilo Médio 2 - Ênfase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Estilo Médio 2 - Ênfase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Estilo Médio 2 - Ênfase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Estilo Mé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660B408-B3CF-4A94-85FC-2B1E0A45F4A2}" styleName="Estilo Escuro 2 - Ênfase 1/Ênfase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697" autoAdjust="0"/>
    <p:restoredTop sz="86358" autoAdjust="0"/>
  </p:normalViewPr>
  <p:slideViewPr>
    <p:cSldViewPr snapToGrid="0">
      <p:cViewPr varScale="1">
        <p:scale>
          <a:sx n="109" d="100"/>
          <a:sy n="109" d="100"/>
        </p:scale>
        <p:origin x="318" y="10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78" d="100"/>
          <a:sy n="78" d="100"/>
        </p:scale>
        <p:origin x="3126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handoutMaster" Target="handoutMasters/handoutMaster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C9CD29-27E1-4264-B723-8500F3B26CBE}" type="datetimeFigureOut">
              <a:rPr lang="pt-BR" smtClean="0"/>
              <a:t>04/06/2024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661503-8CFB-4FAF-8457-61B2600EE79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70495312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77A31F-ED6A-471A-8DC0-6F4D786CBED4}" type="datetimeFigureOut">
              <a:rPr lang="pt-BR" smtClean="0"/>
              <a:t>04/06/2024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9D7D59-91A7-4CC7-B665-448FEF93E5C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73648091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apa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845250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de Título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840461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Aviso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E7EF51E8-D432-4E9B-B82D-98DC6537D2D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270000" y="6300000"/>
            <a:ext cx="720000" cy="360000"/>
          </a:xfrm>
          <a:prstGeom prst="rect">
            <a:avLst/>
          </a:prstGeom>
        </p:spPr>
        <p:txBody>
          <a:bodyPr anchor="ctr"/>
          <a:lstStyle>
            <a:lvl1pPr>
              <a:defRPr sz="11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6D22F896-40B5-4ADD-8801-0D06FADFA09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02436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Destaqu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59D5D7-231C-415A-9794-29C6CBD4337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270000" y="6300000"/>
            <a:ext cx="720000" cy="360000"/>
          </a:xfrm>
          <a:prstGeom prst="rect">
            <a:avLst/>
          </a:prstGeom>
        </p:spPr>
        <p:txBody>
          <a:bodyPr anchor="ctr"/>
          <a:lstStyle>
            <a:lvl1pPr>
              <a:defRPr sz="11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6D22F896-40B5-4ADD-8801-0D06FADFA09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06095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Interno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CC2B7A31-5A6E-4F7F-83AD-FCCA99110E6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270000" y="6300000"/>
            <a:ext cx="720000" cy="360000"/>
          </a:xfrm>
          <a:prstGeom prst="rect">
            <a:avLst/>
          </a:prstGeom>
        </p:spPr>
        <p:txBody>
          <a:bodyPr anchor="ctr"/>
          <a:lstStyle>
            <a:lvl1pPr>
              <a:defRPr sz="11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6D22F896-40B5-4ADD-8801-0D06FADFA09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10125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Interno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91B3420A-4FC1-471E-A0EC-E9D57043022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270000" y="6300000"/>
            <a:ext cx="720000" cy="360000"/>
          </a:xfrm>
          <a:prstGeom prst="rect">
            <a:avLst/>
          </a:prstGeom>
        </p:spPr>
        <p:txBody>
          <a:bodyPr anchor="ctr"/>
          <a:lstStyle>
            <a:lvl1pPr>
              <a:defRPr sz="11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6D22F896-40B5-4ADD-8801-0D06FADFA09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92865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Final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833449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2CFAC0D6-7EBD-44F2-A1C4-2DB5BC7526A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270000" y="6300000"/>
            <a:ext cx="720000" cy="360000"/>
          </a:xfrm>
          <a:prstGeom prst="rect">
            <a:avLst/>
          </a:prstGeom>
        </p:spPr>
        <p:txBody>
          <a:bodyPr anchor="ctr"/>
          <a:lstStyle>
            <a:lvl1pPr>
              <a:defRPr sz="11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6D22F896-40B5-4ADD-8801-0D06FADFA09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2445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8" r:id="rId1"/>
    <p:sldLayoutId id="2147483709" r:id="rId2"/>
    <p:sldLayoutId id="2147483710" r:id="rId3"/>
    <p:sldLayoutId id="2147483711" r:id="rId4"/>
    <p:sldLayoutId id="2147483712" r:id="rId5"/>
    <p:sldLayoutId id="2147483713" r:id="rId6"/>
    <p:sldLayoutId id="2147483714" r:id="rId7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7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slide" Target="slide25.xml"/><Relationship Id="rId3" Type="http://schemas.openxmlformats.org/officeDocument/2006/relationships/slide" Target="slide18.xml"/><Relationship Id="rId7" Type="http://schemas.openxmlformats.org/officeDocument/2006/relationships/slide" Target="slide23.xml"/><Relationship Id="rId2" Type="http://schemas.openxmlformats.org/officeDocument/2006/relationships/slide" Target="slide17.xml"/><Relationship Id="rId1" Type="http://schemas.openxmlformats.org/officeDocument/2006/relationships/slideLayout" Target="../slideLayouts/slideLayout5.xml"/><Relationship Id="rId6" Type="http://schemas.openxmlformats.org/officeDocument/2006/relationships/slide" Target="slide22.xml"/><Relationship Id="rId11" Type="http://schemas.openxmlformats.org/officeDocument/2006/relationships/slide" Target="slide15.xml"/><Relationship Id="rId5" Type="http://schemas.openxmlformats.org/officeDocument/2006/relationships/slide" Target="slide21.xml"/><Relationship Id="rId10" Type="http://schemas.openxmlformats.org/officeDocument/2006/relationships/slide" Target="slide28.xml"/><Relationship Id="rId4" Type="http://schemas.openxmlformats.org/officeDocument/2006/relationships/slide" Target="slide20.xml"/><Relationship Id="rId9" Type="http://schemas.openxmlformats.org/officeDocument/2006/relationships/slide" Target="slide2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6.xml"/><Relationship Id="rId5" Type="http://schemas.openxmlformats.org/officeDocument/2006/relationships/slide" Target="slide14.xml"/><Relationship Id="rId4" Type="http://schemas.openxmlformats.org/officeDocument/2006/relationships/image" Target="../media/image2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slide" Target="slide14.xml"/><Relationship Id="rId7" Type="http://schemas.openxmlformats.org/officeDocument/2006/relationships/image" Target="../media/image37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slide" Target="slide14.xml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" Target="slide14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image" Target="../media/image44.jpeg"/><Relationship Id="rId7" Type="http://schemas.openxmlformats.org/officeDocument/2006/relationships/image" Target="../media/image48.png"/><Relationship Id="rId2" Type="http://schemas.openxmlformats.org/officeDocument/2006/relationships/slide" Target="slide14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7.png"/><Relationship Id="rId5" Type="http://schemas.openxmlformats.org/officeDocument/2006/relationships/image" Target="../media/image46.jpeg"/><Relationship Id="rId10" Type="http://schemas.openxmlformats.org/officeDocument/2006/relationships/image" Target="../media/image51.png"/><Relationship Id="rId4" Type="http://schemas.openxmlformats.org/officeDocument/2006/relationships/image" Target="../media/image45.jpeg"/><Relationship Id="rId9" Type="http://schemas.openxmlformats.org/officeDocument/2006/relationships/image" Target="../media/image50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slide" Target="slide14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4.png"/><Relationship Id="rId4" Type="http://schemas.openxmlformats.org/officeDocument/2006/relationships/image" Target="../media/image5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6.xml"/><Relationship Id="rId4" Type="http://schemas.openxmlformats.org/officeDocument/2006/relationships/slide" Target="slide1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1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4.pn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7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0.pn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emf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546801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aixaDeTexto 6">
            <a:extLst>
              <a:ext uri="{FF2B5EF4-FFF2-40B4-BE49-F238E27FC236}">
                <a16:creationId xmlns:a16="http://schemas.microsoft.com/office/drawing/2014/main" id="{A9E02001-4B40-43E0-A184-3D0BFF20615E}"/>
              </a:ext>
            </a:extLst>
          </p:cNvPr>
          <p:cNvSpPr txBox="1"/>
          <p:nvPr/>
        </p:nvSpPr>
        <p:spPr>
          <a:xfrm>
            <a:off x="2447482" y="2848553"/>
            <a:ext cx="7297036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pt-BR" sz="3000" b="1" dirty="0">
                <a:solidFill>
                  <a:srgbClr val="15315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Plano de Ação </a:t>
            </a:r>
          </a:p>
          <a:p>
            <a:pPr algn="ctr"/>
            <a:r>
              <a:rPr lang="pt-BR" sz="3000" b="1" dirty="0">
                <a:solidFill>
                  <a:srgbClr val="15315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Bacia da Lagoa da Pampulha</a:t>
            </a:r>
          </a:p>
          <a:p>
            <a:pPr algn="ctr"/>
            <a:endParaRPr lang="pt-BR" sz="3000" b="1" dirty="0">
              <a:solidFill>
                <a:srgbClr val="15315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pt-BR" sz="3000" b="1" dirty="0">
                <a:solidFill>
                  <a:srgbClr val="15315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Copasa</a:t>
            </a:r>
          </a:p>
        </p:txBody>
      </p:sp>
    </p:spTree>
    <p:extLst>
      <p:ext uri="{BB962C8B-B14F-4D97-AF65-F5344CB8AC3E}">
        <p14:creationId xmlns:p14="http://schemas.microsoft.com/office/powerpoint/2010/main" val="25880275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3232266" y="1959895"/>
            <a:ext cx="5727469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BR" sz="2000" dirty="0">
                <a:solidFill>
                  <a:srgbClr val="15315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 informações contidas nesta apresentação são de uso restrito, sendo seu sigilo protegido pelas normas da empresa e pela legislação em vigor. O uso indevido dessas informações acarretará ao infrator sanções disciplinares internas, sem prejuízo das sanções administrativas, civis e penais cabíveis.</a:t>
            </a:r>
          </a:p>
        </p:txBody>
      </p:sp>
      <p:sp>
        <p:nvSpPr>
          <p:cNvPr id="4" name="CaixaDeTexto 3"/>
          <p:cNvSpPr txBox="1"/>
          <p:nvPr/>
        </p:nvSpPr>
        <p:spPr>
          <a:xfrm>
            <a:off x="4419538" y="1008003"/>
            <a:ext cx="335292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solidFill>
                  <a:srgbClr val="15315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AVISO</a:t>
            </a:r>
          </a:p>
        </p:txBody>
      </p:sp>
      <p:sp>
        <p:nvSpPr>
          <p:cNvPr id="2" name="Espaço Reservado para Número de Slide 1">
            <a:extLst>
              <a:ext uri="{FF2B5EF4-FFF2-40B4-BE49-F238E27FC236}">
                <a16:creationId xmlns:a16="http://schemas.microsoft.com/office/drawing/2014/main" id="{805076DE-4181-451D-8303-DFD3F0072A8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98520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ixaDeTexto 7"/>
          <p:cNvSpPr txBox="1"/>
          <p:nvPr/>
        </p:nvSpPr>
        <p:spPr>
          <a:xfrm>
            <a:off x="3388881" y="291164"/>
            <a:ext cx="541423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ln>
                  <a:solidFill>
                    <a:schemeClr val="bg1"/>
                  </a:solidFill>
                </a:ln>
                <a:solidFill>
                  <a:srgbClr val="00285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VISÃO GERAL PAMPULHA</a:t>
            </a:r>
          </a:p>
        </p:txBody>
      </p:sp>
      <p:sp>
        <p:nvSpPr>
          <p:cNvPr id="4" name="Retângulo 3"/>
          <p:cNvSpPr/>
          <p:nvPr/>
        </p:nvSpPr>
        <p:spPr>
          <a:xfrm>
            <a:off x="362989" y="1817326"/>
            <a:ext cx="5733011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1600" dirty="0">
                <a:latin typeface="Arial" panose="020B0604020202020204" pitchFamily="34" charset="0"/>
                <a:ea typeface="Times New Roman" panose="02020603050405020304" pitchFamily="18" charset="0"/>
              </a:rPr>
              <a:t>A Lagoa da Pampulha, juntamente com o Conjunto Arquitetônico da Pampulha, recebeu, em </a:t>
            </a:r>
            <a:r>
              <a:rPr lang="pt-BR" sz="1600" b="1" dirty="0">
                <a:latin typeface="Arial" panose="020B0604020202020204" pitchFamily="34" charset="0"/>
                <a:ea typeface="Times New Roman" panose="02020603050405020304" pitchFamily="18" charset="0"/>
              </a:rPr>
              <a:t>2016</a:t>
            </a:r>
            <a:r>
              <a:rPr lang="pt-BR" sz="1600" dirty="0">
                <a:latin typeface="Arial" panose="020B0604020202020204" pitchFamily="34" charset="0"/>
                <a:ea typeface="Times New Roman" panose="02020603050405020304" pitchFamily="18" charset="0"/>
              </a:rPr>
              <a:t>, o título de </a:t>
            </a:r>
            <a:r>
              <a:rPr lang="pt-BR" sz="1600" b="1" dirty="0">
                <a:latin typeface="Arial" panose="020B0604020202020204" pitchFamily="34" charset="0"/>
                <a:ea typeface="Times New Roman" panose="02020603050405020304" pitchFamily="18" charset="0"/>
              </a:rPr>
              <a:t>Patrimônio Cultural da Humanidade </a:t>
            </a:r>
            <a:r>
              <a:rPr lang="pt-BR" sz="1600" dirty="0">
                <a:latin typeface="Arial" panose="020B0604020202020204" pitchFamily="34" charset="0"/>
                <a:ea typeface="Times New Roman" panose="02020603050405020304" pitchFamily="18" charset="0"/>
              </a:rPr>
              <a:t>da Organização das Nações Unidas para a Educação, a Ciência e a Cultura (UNESCO).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1600" dirty="0">
                <a:latin typeface="Arial" panose="020B0604020202020204" pitchFamily="34" charset="0"/>
                <a:ea typeface="Times New Roman" panose="02020603050405020304" pitchFamily="18" charset="0"/>
              </a:rPr>
              <a:t>Com uma área de </a:t>
            </a:r>
            <a:r>
              <a:rPr lang="pt-BR" sz="1600" b="1" dirty="0">
                <a:latin typeface="Arial" panose="020B0604020202020204" pitchFamily="34" charset="0"/>
                <a:ea typeface="Times New Roman" panose="02020603050405020304" pitchFamily="18" charset="0"/>
              </a:rPr>
              <a:t>98,4 Km²</a:t>
            </a:r>
            <a:r>
              <a:rPr lang="pt-BR" sz="1600" dirty="0">
                <a:latin typeface="Arial" panose="020B0604020202020204" pitchFamily="34" charset="0"/>
                <a:ea typeface="Times New Roman" panose="02020603050405020304" pitchFamily="18" charset="0"/>
              </a:rPr>
              <a:t>, sendo 44% localizada no município de </a:t>
            </a:r>
            <a:r>
              <a:rPr lang="pt-BR" sz="1600" b="1" dirty="0">
                <a:latin typeface="Arial" panose="020B0604020202020204" pitchFamily="34" charset="0"/>
                <a:ea typeface="Times New Roman" panose="02020603050405020304" pitchFamily="18" charset="0"/>
              </a:rPr>
              <a:t>Belo Horizonte </a:t>
            </a:r>
            <a:r>
              <a:rPr lang="pt-BR" sz="1600" dirty="0">
                <a:latin typeface="Arial" panose="020B0604020202020204" pitchFamily="34" charset="0"/>
                <a:ea typeface="Times New Roman" panose="02020603050405020304" pitchFamily="18" charset="0"/>
              </a:rPr>
              <a:t>e 56% no município de </a:t>
            </a:r>
            <a:r>
              <a:rPr lang="pt-BR" sz="1600" b="1" dirty="0">
                <a:latin typeface="Arial" panose="020B0604020202020204" pitchFamily="34" charset="0"/>
                <a:ea typeface="Times New Roman" panose="02020603050405020304" pitchFamily="18" charset="0"/>
              </a:rPr>
              <a:t>Contagem.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1600" dirty="0">
                <a:latin typeface="Arial" panose="020B0604020202020204" pitchFamily="34" charset="0"/>
                <a:ea typeface="Times New Roman" panose="02020603050405020304" pitchFamily="18" charset="0"/>
              </a:rPr>
              <a:t>A Bacia Hidrográfica da Lagoa da Pampulha recebe a contribuição de </a:t>
            </a:r>
            <a:r>
              <a:rPr lang="pt-BR" sz="1600" b="1" dirty="0">
                <a:latin typeface="Arial" panose="020B0604020202020204" pitchFamily="34" charset="0"/>
                <a:ea typeface="Times New Roman" panose="02020603050405020304" pitchFamily="18" charset="0"/>
              </a:rPr>
              <a:t>08 córregos</a:t>
            </a:r>
            <a:r>
              <a:rPr lang="pt-BR" sz="1600" dirty="0">
                <a:latin typeface="Arial" panose="020B0604020202020204" pitchFamily="34" charset="0"/>
                <a:ea typeface="Times New Roman" panose="02020603050405020304" pitchFamily="18" charset="0"/>
              </a:rPr>
              <a:t> além da contribuição direta.</a:t>
            </a:r>
            <a:endParaRPr lang="pt-BR" sz="1600" dirty="0"/>
          </a:p>
        </p:txBody>
      </p:sp>
      <p:pic>
        <p:nvPicPr>
          <p:cNvPr id="9" name="Imagem 8"/>
          <p:cNvPicPr/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6077" y="1120304"/>
            <a:ext cx="4924425" cy="517969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873061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Número de Slide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4" name="Rectangle 11"/>
          <p:cNvSpPr>
            <a:spLocks noChangeArrowheads="1"/>
          </p:cNvSpPr>
          <p:nvPr/>
        </p:nvSpPr>
        <p:spPr bwMode="auto">
          <a:xfrm>
            <a:off x="295045" y="2394451"/>
            <a:ext cx="4836834" cy="19856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pt-BR" sz="1600" dirty="0">
                <a:latin typeface="Arial" panose="020B0604020202020204" pitchFamily="34" charset="0"/>
                <a:ea typeface="Times New Roman" panose="02020603050405020304" pitchFamily="18" charset="0"/>
              </a:rPr>
              <a:t>A partir de 2002, intensificam-se as ações para despoluição da Lagoa da Pampulha </a:t>
            </a:r>
          </a:p>
          <a:p>
            <a:pPr marL="285750" indent="-28575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pt-BR" sz="1600" dirty="0">
                <a:latin typeface="Arial" panose="020B0604020202020204" pitchFamily="34" charset="0"/>
                <a:ea typeface="Times New Roman" panose="02020603050405020304" pitchFamily="18" charset="0"/>
              </a:rPr>
              <a:t>Cobertura do SES: &gt; 99,0 %</a:t>
            </a:r>
          </a:p>
          <a:p>
            <a:pPr marL="285750" indent="-28575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pt-BR" sz="1600" dirty="0">
                <a:latin typeface="Arial" panose="020B0604020202020204" pitchFamily="34" charset="0"/>
                <a:ea typeface="Times New Roman" panose="02020603050405020304" pitchFamily="18" charset="0"/>
              </a:rPr>
              <a:t>Atendimento com Coleta e Tratamento: 95,4 % </a:t>
            </a:r>
          </a:p>
          <a:p>
            <a:pPr marL="285750" indent="-28575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pt-BR" sz="1600" dirty="0">
                <a:latin typeface="Arial" panose="020B0604020202020204" pitchFamily="34" charset="0"/>
                <a:ea typeface="Times New Roman" panose="02020603050405020304" pitchFamily="18" charset="0"/>
              </a:rPr>
              <a:t>Investimentos: R$ 720 milhões (2023)</a:t>
            </a: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CAE4175C-B258-4AC4-A284-E415BF71F4FB}"/>
              </a:ext>
            </a:extLst>
          </p:cNvPr>
          <p:cNvSpPr txBox="1"/>
          <p:nvPr/>
        </p:nvSpPr>
        <p:spPr>
          <a:xfrm>
            <a:off x="2713462" y="122085"/>
            <a:ext cx="723691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algn="ctr">
              <a:defRPr sz="3200" b="1">
                <a:ln>
                  <a:solidFill>
                    <a:schemeClr val="bg1"/>
                  </a:solidFill>
                </a:ln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pt-BR" dirty="0">
                <a:solidFill>
                  <a:srgbClr val="00285B"/>
                </a:solidFill>
              </a:rPr>
              <a:t>A BACIA DA LAGOA DA PAMPULHA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7EBE4AF7-23F0-44D3-B750-CF7722594DB4}"/>
              </a:ext>
            </a:extLst>
          </p:cNvPr>
          <p:cNvSpPr txBox="1"/>
          <p:nvPr/>
        </p:nvSpPr>
        <p:spPr>
          <a:xfrm>
            <a:off x="4204856" y="585570"/>
            <a:ext cx="354609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algn="ctr">
              <a:defRPr sz="3200" b="1">
                <a:ln>
                  <a:solidFill>
                    <a:schemeClr val="bg1"/>
                  </a:solidFill>
                </a:ln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pt-BR" dirty="0">
                <a:solidFill>
                  <a:srgbClr val="00285B"/>
                </a:solidFill>
              </a:rPr>
              <a:t>Ações e Avanços</a:t>
            </a:r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id="{7B978711-C5A3-4055-92DB-16CA4F3B0C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45724" y="1633830"/>
            <a:ext cx="5695876" cy="4386166"/>
          </a:xfrm>
          <a:prstGeom prst="rect">
            <a:avLst/>
          </a:prstGeom>
        </p:spPr>
      </p:pic>
      <p:sp>
        <p:nvSpPr>
          <p:cNvPr id="10" name="Dodecágono 9">
            <a:extLst>
              <a:ext uri="{FF2B5EF4-FFF2-40B4-BE49-F238E27FC236}">
                <a16:creationId xmlns:a16="http://schemas.microsoft.com/office/drawing/2014/main" id="{0276863C-26AF-49D2-8F50-DAC13D707A2C}"/>
              </a:ext>
            </a:extLst>
          </p:cNvPr>
          <p:cNvSpPr/>
          <p:nvPr/>
        </p:nvSpPr>
        <p:spPr>
          <a:xfrm>
            <a:off x="8782079" y="4062046"/>
            <a:ext cx="612000" cy="540000"/>
          </a:xfrm>
          <a:prstGeom prst="dodec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200" dirty="0"/>
              <a:t>99%</a:t>
            </a:r>
          </a:p>
        </p:txBody>
      </p:sp>
      <p:cxnSp>
        <p:nvCxnSpPr>
          <p:cNvPr id="12" name="Conector: Curvo 11">
            <a:extLst>
              <a:ext uri="{FF2B5EF4-FFF2-40B4-BE49-F238E27FC236}">
                <a16:creationId xmlns:a16="http://schemas.microsoft.com/office/drawing/2014/main" id="{592D5A71-AFEC-4746-98CD-B6F9EB665D85}"/>
              </a:ext>
            </a:extLst>
          </p:cNvPr>
          <p:cNvCxnSpPr>
            <a:cxnSpLocks/>
          </p:cNvCxnSpPr>
          <p:nvPr/>
        </p:nvCxnSpPr>
        <p:spPr>
          <a:xfrm rot="5400000">
            <a:off x="9235548" y="3376827"/>
            <a:ext cx="665925" cy="611999"/>
          </a:xfrm>
          <a:prstGeom prst="curvedConnector3">
            <a:avLst>
              <a:gd name="adj1" fmla="val 50000"/>
            </a:avLst>
          </a:prstGeom>
          <a:ln w="127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Imagem 8">
            <a:extLst>
              <a:ext uri="{FF2B5EF4-FFF2-40B4-BE49-F238E27FC236}">
                <a16:creationId xmlns:a16="http://schemas.microsoft.com/office/drawing/2014/main" id="{5F2AD627-1EF5-40E3-8EC4-F3495EE8102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31841" y="5636587"/>
            <a:ext cx="600159" cy="209579"/>
          </a:xfrm>
          <a:prstGeom prst="rect">
            <a:avLst/>
          </a:prstGeom>
        </p:spPr>
      </p:pic>
      <p:sp>
        <p:nvSpPr>
          <p:cNvPr id="14" name="Retângulo 13">
            <a:extLst>
              <a:ext uri="{FF2B5EF4-FFF2-40B4-BE49-F238E27FC236}">
                <a16:creationId xmlns:a16="http://schemas.microsoft.com/office/drawing/2014/main" id="{75402BB7-C285-49DD-957C-C2BA5FDB4878}"/>
              </a:ext>
            </a:extLst>
          </p:cNvPr>
          <p:cNvSpPr/>
          <p:nvPr/>
        </p:nvSpPr>
        <p:spPr>
          <a:xfrm>
            <a:off x="7750955" y="5547946"/>
            <a:ext cx="1287537" cy="43082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pic>
        <p:nvPicPr>
          <p:cNvPr id="13" name="Imagem 12">
            <a:extLst>
              <a:ext uri="{FF2B5EF4-FFF2-40B4-BE49-F238E27FC236}">
                <a16:creationId xmlns:a16="http://schemas.microsoft.com/office/drawing/2014/main" id="{72947606-3C06-42BD-9594-E0DAA0E669A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97556" y="5613505"/>
            <a:ext cx="609685" cy="238158"/>
          </a:xfrm>
          <a:prstGeom prst="rect">
            <a:avLst/>
          </a:prstGeom>
        </p:spPr>
      </p:pic>
      <p:sp>
        <p:nvSpPr>
          <p:cNvPr id="15" name="CaixaDeTexto 14">
            <a:extLst>
              <a:ext uri="{FF2B5EF4-FFF2-40B4-BE49-F238E27FC236}">
                <a16:creationId xmlns:a16="http://schemas.microsoft.com/office/drawing/2014/main" id="{37A1AB7E-CC64-4C7D-AA10-2B6D52EF1567}"/>
              </a:ext>
            </a:extLst>
          </p:cNvPr>
          <p:cNvSpPr txBox="1"/>
          <p:nvPr/>
        </p:nvSpPr>
        <p:spPr>
          <a:xfrm>
            <a:off x="8847449" y="5583086"/>
            <a:ext cx="138717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dirty="0"/>
              <a:t>Economia (un)</a:t>
            </a:r>
          </a:p>
        </p:txBody>
      </p:sp>
      <p:sp>
        <p:nvSpPr>
          <p:cNvPr id="16" name="CaixaDeTexto 15">
            <a:extLst>
              <a:ext uri="{FF2B5EF4-FFF2-40B4-BE49-F238E27FC236}">
                <a16:creationId xmlns:a16="http://schemas.microsoft.com/office/drawing/2014/main" id="{71750A5F-880D-4452-A922-A9262A3E6AA0}"/>
              </a:ext>
            </a:extLst>
          </p:cNvPr>
          <p:cNvSpPr txBox="1"/>
          <p:nvPr/>
        </p:nvSpPr>
        <p:spPr>
          <a:xfrm>
            <a:off x="6643513" y="5559642"/>
            <a:ext cx="94089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dirty="0"/>
              <a:t>Rede (m)</a:t>
            </a:r>
          </a:p>
        </p:txBody>
      </p:sp>
    </p:spTree>
    <p:extLst>
      <p:ext uri="{BB962C8B-B14F-4D97-AF65-F5344CB8AC3E}">
        <p14:creationId xmlns:p14="http://schemas.microsoft.com/office/powerpoint/2010/main" val="28109586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Número de Slide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3" name="Espaço Reservado para Número de Slide 3"/>
          <p:cNvSpPr txBox="1">
            <a:spLocks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anchor="ctr"/>
          <a:lstStyle>
            <a:defPPr>
              <a:defRPr lang="en-US"/>
            </a:defPPr>
            <a:lvl1pPr marL="0" algn="l" defTabSz="457200" rtl="0" eaLnBrk="1" latinLnBrk="0" hangingPunct="1">
              <a:defRPr sz="1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551D9999-C5A1-437E-BFCB-BB1B9CD58711}" type="slidenum">
              <a:rPr lang="pt-BR" smtClean="0"/>
              <a:pPr/>
              <a:t>6</a:t>
            </a:fld>
            <a:endParaRPr lang="pt-BR"/>
          </a:p>
        </p:txBody>
      </p:sp>
      <p:sp>
        <p:nvSpPr>
          <p:cNvPr id="16" name="CaixaDeTexto 15">
            <a:extLst>
              <a:ext uri="{FF2B5EF4-FFF2-40B4-BE49-F238E27FC236}">
                <a16:creationId xmlns:a16="http://schemas.microsoft.com/office/drawing/2014/main" id="{CAE4175C-B258-4AC4-A284-E415BF71F4FB}"/>
              </a:ext>
            </a:extLst>
          </p:cNvPr>
          <p:cNvSpPr txBox="1"/>
          <p:nvPr/>
        </p:nvSpPr>
        <p:spPr>
          <a:xfrm>
            <a:off x="2713462" y="122085"/>
            <a:ext cx="723691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algn="ctr">
              <a:defRPr sz="3200" b="1">
                <a:ln>
                  <a:solidFill>
                    <a:schemeClr val="bg1"/>
                  </a:solidFill>
                </a:ln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pt-BR" dirty="0">
                <a:solidFill>
                  <a:srgbClr val="00285B"/>
                </a:solidFill>
              </a:rPr>
              <a:t>A BACIA DA LAGOA DA PAMPULHA</a:t>
            </a:r>
          </a:p>
        </p:txBody>
      </p:sp>
      <p:sp>
        <p:nvSpPr>
          <p:cNvPr id="17" name="CaixaDeTexto 16">
            <a:extLst>
              <a:ext uri="{FF2B5EF4-FFF2-40B4-BE49-F238E27FC236}">
                <a16:creationId xmlns:a16="http://schemas.microsoft.com/office/drawing/2014/main" id="{7EBE4AF7-23F0-44D3-B750-CF7722594DB4}"/>
              </a:ext>
            </a:extLst>
          </p:cNvPr>
          <p:cNvSpPr txBox="1"/>
          <p:nvPr/>
        </p:nvSpPr>
        <p:spPr>
          <a:xfrm>
            <a:off x="4265068" y="673154"/>
            <a:ext cx="354609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algn="ctr">
              <a:defRPr sz="3200" b="1">
                <a:ln>
                  <a:solidFill>
                    <a:schemeClr val="bg1"/>
                  </a:solidFill>
                </a:ln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pt-BR" dirty="0">
                <a:solidFill>
                  <a:srgbClr val="00285B"/>
                </a:solidFill>
              </a:rPr>
              <a:t>Ações e Avanços</a:t>
            </a:r>
          </a:p>
        </p:txBody>
      </p:sp>
      <p:pic>
        <p:nvPicPr>
          <p:cNvPr id="12" name="Imagem 11">
            <a:extLst>
              <a:ext uri="{FF2B5EF4-FFF2-40B4-BE49-F238E27FC236}">
                <a16:creationId xmlns:a16="http://schemas.microsoft.com/office/drawing/2014/main" id="{9F85DAE7-47F8-4BB6-A666-BAD87331C5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2065" y="1343147"/>
            <a:ext cx="6320009" cy="5378328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5A1C3D3C-8E42-410B-8CC1-B788A47B42B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7300" t="956" r="17572"/>
          <a:stretch/>
        </p:blipFill>
        <p:spPr>
          <a:xfrm>
            <a:off x="630000" y="1343147"/>
            <a:ext cx="3002098" cy="3240000"/>
          </a:xfrm>
          <a:prstGeom prst="rect">
            <a:avLst/>
          </a:prstGeom>
        </p:spPr>
      </p:pic>
      <p:sp>
        <p:nvSpPr>
          <p:cNvPr id="8" name="CaixaDeTexto 7">
            <a:extLst>
              <a:ext uri="{FF2B5EF4-FFF2-40B4-BE49-F238E27FC236}">
                <a16:creationId xmlns:a16="http://schemas.microsoft.com/office/drawing/2014/main" id="{4494C052-9C25-435A-B76C-22426233822E}"/>
              </a:ext>
            </a:extLst>
          </p:cNvPr>
          <p:cNvSpPr txBox="1"/>
          <p:nvPr/>
        </p:nvSpPr>
        <p:spPr>
          <a:xfrm>
            <a:off x="1695673" y="4201546"/>
            <a:ext cx="87075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algn="ctr">
              <a:defRPr sz="3200" b="1">
                <a:ln>
                  <a:solidFill>
                    <a:schemeClr val="bg1"/>
                  </a:solidFill>
                </a:ln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pt-BR" sz="2400" dirty="0">
                <a:solidFill>
                  <a:srgbClr val="00285B"/>
                </a:solidFill>
              </a:rPr>
              <a:t>2002</a:t>
            </a:r>
          </a:p>
        </p:txBody>
      </p:sp>
    </p:spTree>
    <p:extLst>
      <p:ext uri="{BB962C8B-B14F-4D97-AF65-F5344CB8AC3E}">
        <p14:creationId xmlns:p14="http://schemas.microsoft.com/office/powerpoint/2010/main" val="20262526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ixaDeTexto 7"/>
          <p:cNvSpPr txBox="1"/>
          <p:nvPr/>
        </p:nvSpPr>
        <p:spPr>
          <a:xfrm>
            <a:off x="3815568" y="291164"/>
            <a:ext cx="456086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ln>
                  <a:solidFill>
                    <a:schemeClr val="bg1"/>
                  </a:solidFill>
                </a:ln>
                <a:solidFill>
                  <a:srgbClr val="00285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CONTEXTUALIZAÇÃO</a:t>
            </a:r>
          </a:p>
        </p:txBody>
      </p:sp>
      <p:sp>
        <p:nvSpPr>
          <p:cNvPr id="25" name="Retângulo 24"/>
          <p:cNvSpPr/>
          <p:nvPr/>
        </p:nvSpPr>
        <p:spPr>
          <a:xfrm>
            <a:off x="782532" y="3429000"/>
            <a:ext cx="3955349" cy="14989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pt-BR" sz="1400" dirty="0">
                <a:latin typeface="Arial" panose="020B0604020202020204" pitchFamily="34" charset="0"/>
                <a:ea typeface="Times New Roman" panose="02020603050405020304" pitchFamily="18" charset="0"/>
              </a:rPr>
              <a:t>Apresentação do Diagnóstico Técnico e elaboração do Plano de Ação;</a:t>
            </a:r>
          </a:p>
          <a:p>
            <a:pPr marL="342900" lvl="0" indent="-342900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pt-BR" sz="1400" dirty="0">
                <a:latin typeface="Arial" panose="020B0604020202020204" pitchFamily="34" charset="0"/>
                <a:ea typeface="Times New Roman" panose="02020603050405020304" pitchFamily="18" charset="0"/>
              </a:rPr>
              <a:t>Ação Civil Pública da PBH.</a:t>
            </a:r>
          </a:p>
          <a:p>
            <a:pPr marL="342900" lvl="0" indent="-342900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pt-BR" sz="1400" dirty="0"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grpSp>
        <p:nvGrpSpPr>
          <p:cNvPr id="52" name="Google Shape;1190;p28">
            <a:extLst>
              <a:ext uri="{FF2B5EF4-FFF2-40B4-BE49-F238E27FC236}">
                <a16:creationId xmlns:a16="http://schemas.microsoft.com/office/drawing/2014/main" id="{67D10BB1-E8E7-405A-8A87-A857C41CBBAF}"/>
              </a:ext>
            </a:extLst>
          </p:cNvPr>
          <p:cNvGrpSpPr/>
          <p:nvPr/>
        </p:nvGrpSpPr>
        <p:grpSpPr>
          <a:xfrm>
            <a:off x="139120" y="1531833"/>
            <a:ext cx="1741369" cy="3317771"/>
            <a:chOff x="2259472" y="1470626"/>
            <a:chExt cx="1306027" cy="2488328"/>
          </a:xfrm>
          <a:solidFill>
            <a:srgbClr val="002060"/>
          </a:solidFill>
        </p:grpSpPr>
        <p:sp>
          <p:nvSpPr>
            <p:cNvPr id="55" name="Google Shape;1191;p28">
              <a:extLst>
                <a:ext uri="{FF2B5EF4-FFF2-40B4-BE49-F238E27FC236}">
                  <a16:creationId xmlns:a16="http://schemas.microsoft.com/office/drawing/2014/main" id="{0FF5B64C-9DDD-48DA-8230-9B344758E468}"/>
                </a:ext>
              </a:extLst>
            </p:cNvPr>
            <p:cNvSpPr/>
            <p:nvPr/>
          </p:nvSpPr>
          <p:spPr>
            <a:xfrm>
              <a:off x="3448075" y="2039391"/>
              <a:ext cx="117424" cy="117424"/>
            </a:xfrm>
            <a:custGeom>
              <a:avLst/>
              <a:gdLst/>
              <a:ahLst/>
              <a:cxnLst/>
              <a:rect l="l" t="t" r="r" b="b"/>
              <a:pathLst>
                <a:path w="3692" h="3692" extrusionOk="0">
                  <a:moveTo>
                    <a:pt x="1846" y="0"/>
                  </a:moveTo>
                  <a:cubicBezTo>
                    <a:pt x="834" y="0"/>
                    <a:pt x="0" y="822"/>
                    <a:pt x="0" y="1846"/>
                  </a:cubicBezTo>
                  <a:cubicBezTo>
                    <a:pt x="0" y="2858"/>
                    <a:pt x="834" y="3691"/>
                    <a:pt x="1846" y="3691"/>
                  </a:cubicBezTo>
                  <a:cubicBezTo>
                    <a:pt x="2870" y="3691"/>
                    <a:pt x="3691" y="2858"/>
                    <a:pt x="3691" y="1846"/>
                  </a:cubicBezTo>
                  <a:cubicBezTo>
                    <a:pt x="3691" y="822"/>
                    <a:pt x="2870" y="0"/>
                    <a:pt x="184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000">
                <a:solidFill>
                  <a:srgbClr val="00B050"/>
                </a:solidFill>
              </a:endParaRPr>
            </a:p>
          </p:txBody>
        </p:sp>
        <p:sp>
          <p:nvSpPr>
            <p:cNvPr id="56" name="Google Shape;1192;p28">
              <a:extLst>
                <a:ext uri="{FF2B5EF4-FFF2-40B4-BE49-F238E27FC236}">
                  <a16:creationId xmlns:a16="http://schemas.microsoft.com/office/drawing/2014/main" id="{20A6BA81-7031-4F1D-A13A-1A09DEA552BD}"/>
                </a:ext>
              </a:extLst>
            </p:cNvPr>
            <p:cNvSpPr/>
            <p:nvPr/>
          </p:nvSpPr>
          <p:spPr>
            <a:xfrm>
              <a:off x="3466925" y="2051890"/>
              <a:ext cx="92425" cy="92425"/>
            </a:xfrm>
            <a:custGeom>
              <a:avLst/>
              <a:gdLst/>
              <a:ahLst/>
              <a:cxnLst/>
              <a:rect l="l" t="t" r="r" b="b"/>
              <a:pathLst>
                <a:path w="2906" h="2906" extrusionOk="0">
                  <a:moveTo>
                    <a:pt x="1453" y="0"/>
                  </a:moveTo>
                  <a:cubicBezTo>
                    <a:pt x="655" y="0"/>
                    <a:pt x="0" y="643"/>
                    <a:pt x="0" y="1453"/>
                  </a:cubicBezTo>
                  <a:cubicBezTo>
                    <a:pt x="0" y="2250"/>
                    <a:pt x="655" y="2905"/>
                    <a:pt x="1453" y="2905"/>
                  </a:cubicBezTo>
                  <a:cubicBezTo>
                    <a:pt x="2263" y="2905"/>
                    <a:pt x="2905" y="2250"/>
                    <a:pt x="2905" y="1453"/>
                  </a:cubicBezTo>
                  <a:cubicBezTo>
                    <a:pt x="2905" y="643"/>
                    <a:pt x="2263" y="0"/>
                    <a:pt x="1453" y="0"/>
                  </a:cubicBezTo>
                  <a:close/>
                </a:path>
              </a:pathLst>
            </a:custGeom>
            <a:grpFill/>
            <a:ln>
              <a:solidFill>
                <a:schemeClr val="accent1"/>
              </a:solidFill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000">
                <a:solidFill>
                  <a:srgbClr val="00B050"/>
                </a:solidFill>
              </a:endParaRPr>
            </a:p>
          </p:txBody>
        </p:sp>
        <p:sp>
          <p:nvSpPr>
            <p:cNvPr id="57" name="Google Shape;1195;p28">
              <a:extLst>
                <a:ext uri="{FF2B5EF4-FFF2-40B4-BE49-F238E27FC236}">
                  <a16:creationId xmlns:a16="http://schemas.microsoft.com/office/drawing/2014/main" id="{F1CB64FD-0726-4719-84B7-442D8B94A8EC}"/>
                </a:ext>
              </a:extLst>
            </p:cNvPr>
            <p:cNvSpPr/>
            <p:nvPr/>
          </p:nvSpPr>
          <p:spPr>
            <a:xfrm>
              <a:off x="2259472" y="1470626"/>
              <a:ext cx="1247392" cy="2488328"/>
            </a:xfrm>
            <a:custGeom>
              <a:avLst/>
              <a:gdLst/>
              <a:ahLst/>
              <a:cxnLst/>
              <a:rect l="l" t="t" r="r" b="b"/>
              <a:pathLst>
                <a:path w="39220" h="78237" fill="none" extrusionOk="0">
                  <a:moveTo>
                    <a:pt x="39220" y="19611"/>
                  </a:moveTo>
                  <a:cubicBezTo>
                    <a:pt x="39220" y="8788"/>
                    <a:pt x="30445" y="1"/>
                    <a:pt x="19610" y="1"/>
                  </a:cubicBezTo>
                  <a:cubicBezTo>
                    <a:pt x="8776" y="1"/>
                    <a:pt x="1" y="8788"/>
                    <a:pt x="1" y="19611"/>
                  </a:cubicBezTo>
                  <a:cubicBezTo>
                    <a:pt x="1" y="28374"/>
                    <a:pt x="5751" y="35803"/>
                    <a:pt x="13681" y="38315"/>
                  </a:cubicBezTo>
                  <a:lnTo>
                    <a:pt x="13681" y="78237"/>
                  </a:lnTo>
                </a:path>
              </a:pathLst>
            </a:custGeom>
            <a:solidFill>
              <a:srgbClr val="002060"/>
            </a:solidFill>
            <a:ln w="15775" cap="flat" cmpd="sng">
              <a:solidFill>
                <a:srgbClr val="002060"/>
              </a:solidFill>
              <a:prstDash val="solid"/>
              <a:miter lim="11906"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000">
                <a:solidFill>
                  <a:srgbClr val="00B050"/>
                </a:solidFill>
              </a:endParaRPr>
            </a:p>
          </p:txBody>
        </p:sp>
        <p:sp>
          <p:nvSpPr>
            <p:cNvPr id="58" name="Google Shape;1196;p28">
              <a:extLst>
                <a:ext uri="{FF2B5EF4-FFF2-40B4-BE49-F238E27FC236}">
                  <a16:creationId xmlns:a16="http://schemas.microsoft.com/office/drawing/2014/main" id="{AA625E2F-ACE3-4900-B9C2-BA8CA22CF091}"/>
                </a:ext>
              </a:extLst>
            </p:cNvPr>
            <p:cNvSpPr/>
            <p:nvPr/>
          </p:nvSpPr>
          <p:spPr>
            <a:xfrm>
              <a:off x="2323077" y="1534264"/>
              <a:ext cx="1120172" cy="1120140"/>
            </a:xfrm>
            <a:custGeom>
              <a:avLst/>
              <a:gdLst/>
              <a:ahLst/>
              <a:cxnLst/>
              <a:rect l="l" t="t" r="r" b="b"/>
              <a:pathLst>
                <a:path w="35220" h="35219" extrusionOk="0">
                  <a:moveTo>
                    <a:pt x="17610" y="0"/>
                  </a:moveTo>
                  <a:cubicBezTo>
                    <a:pt x="7883" y="0"/>
                    <a:pt x="1" y="7894"/>
                    <a:pt x="1" y="17610"/>
                  </a:cubicBezTo>
                  <a:cubicBezTo>
                    <a:pt x="1" y="27337"/>
                    <a:pt x="7883" y="35219"/>
                    <a:pt x="17610" y="35219"/>
                  </a:cubicBezTo>
                  <a:cubicBezTo>
                    <a:pt x="27338" y="35219"/>
                    <a:pt x="35220" y="27337"/>
                    <a:pt x="35220" y="17610"/>
                  </a:cubicBezTo>
                  <a:cubicBezTo>
                    <a:pt x="35220" y="7894"/>
                    <a:pt x="27338" y="0"/>
                    <a:pt x="1761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000">
                <a:solidFill>
                  <a:srgbClr val="00B050"/>
                </a:solidFill>
              </a:endParaRPr>
            </a:p>
          </p:txBody>
        </p:sp>
        <p:sp>
          <p:nvSpPr>
            <p:cNvPr id="59" name="Google Shape;1197;p28">
              <a:extLst>
                <a:ext uri="{FF2B5EF4-FFF2-40B4-BE49-F238E27FC236}">
                  <a16:creationId xmlns:a16="http://schemas.microsoft.com/office/drawing/2014/main" id="{35758191-2033-47F0-889C-4B6104137FA3}"/>
                </a:ext>
              </a:extLst>
            </p:cNvPr>
            <p:cNvSpPr/>
            <p:nvPr/>
          </p:nvSpPr>
          <p:spPr>
            <a:xfrm>
              <a:off x="2516597" y="1733797"/>
              <a:ext cx="727826" cy="727857"/>
            </a:xfrm>
            <a:custGeom>
              <a:avLst/>
              <a:gdLst/>
              <a:ahLst/>
              <a:cxnLst/>
              <a:rect l="l" t="t" r="r" b="b"/>
              <a:pathLst>
                <a:path w="22884" h="22885" extrusionOk="0">
                  <a:moveTo>
                    <a:pt x="11442" y="1"/>
                  </a:moveTo>
                  <a:cubicBezTo>
                    <a:pt x="5120" y="1"/>
                    <a:pt x="0" y="5120"/>
                    <a:pt x="0" y="11443"/>
                  </a:cubicBezTo>
                  <a:cubicBezTo>
                    <a:pt x="0" y="17765"/>
                    <a:pt x="5120" y="22885"/>
                    <a:pt x="11442" y="22885"/>
                  </a:cubicBezTo>
                  <a:cubicBezTo>
                    <a:pt x="17764" y="22885"/>
                    <a:pt x="22884" y="17765"/>
                    <a:pt x="22884" y="11443"/>
                  </a:cubicBezTo>
                  <a:cubicBezTo>
                    <a:pt x="22884" y="5120"/>
                    <a:pt x="17764" y="1"/>
                    <a:pt x="11442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ctr"/>
              <a:r>
                <a:rPr lang="en" sz="2400" dirty="0">
                  <a:solidFill>
                    <a:schemeClr val="bg1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2021 </a:t>
              </a:r>
              <a:endParaRPr sz="2400" dirty="0">
                <a:solidFill>
                  <a:schemeClr val="bg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</p:grpSp>
      <p:cxnSp>
        <p:nvCxnSpPr>
          <p:cNvPr id="3" name="Conector reto 2">
            <a:extLst>
              <a:ext uri="{FF2B5EF4-FFF2-40B4-BE49-F238E27FC236}">
                <a16:creationId xmlns:a16="http://schemas.microsoft.com/office/drawing/2014/main" id="{DA1121F1-CFBC-480F-BCFC-EA501EC04B6D}"/>
              </a:ext>
            </a:extLst>
          </p:cNvPr>
          <p:cNvCxnSpPr>
            <a:cxnSpLocks/>
          </p:cNvCxnSpPr>
          <p:nvPr/>
        </p:nvCxnSpPr>
        <p:spPr>
          <a:xfrm>
            <a:off x="715542" y="3160993"/>
            <a:ext cx="0" cy="2506978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sp>
        <p:nvSpPr>
          <p:cNvPr id="20" name="Retângulo 19">
            <a:extLst>
              <a:ext uri="{FF2B5EF4-FFF2-40B4-BE49-F238E27FC236}">
                <a16:creationId xmlns:a16="http://schemas.microsoft.com/office/drawing/2014/main" id="{8DAFC8C1-9A95-4556-9237-45908560AD38}"/>
              </a:ext>
            </a:extLst>
          </p:cNvPr>
          <p:cNvSpPr/>
          <p:nvPr/>
        </p:nvSpPr>
        <p:spPr>
          <a:xfrm>
            <a:off x="8727989" y="3422066"/>
            <a:ext cx="2368348" cy="10988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pt-BR" sz="1400" dirty="0">
                <a:latin typeface="Arial" panose="020B0604020202020204" pitchFamily="34" charset="0"/>
                <a:ea typeface="Times New Roman" panose="02020603050405020304" pitchFamily="18" charset="0"/>
              </a:rPr>
              <a:t>Março - Homologação do Acordo</a:t>
            </a:r>
          </a:p>
          <a:p>
            <a:pPr marL="342900" lvl="0" indent="-342900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pt-BR" sz="1400" dirty="0"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grpSp>
        <p:nvGrpSpPr>
          <p:cNvPr id="21" name="Google Shape;1190;p28">
            <a:extLst>
              <a:ext uri="{FF2B5EF4-FFF2-40B4-BE49-F238E27FC236}">
                <a16:creationId xmlns:a16="http://schemas.microsoft.com/office/drawing/2014/main" id="{A253025B-077B-4C41-A2E6-4F2D9523C7C1}"/>
              </a:ext>
            </a:extLst>
          </p:cNvPr>
          <p:cNvGrpSpPr/>
          <p:nvPr/>
        </p:nvGrpSpPr>
        <p:grpSpPr>
          <a:xfrm>
            <a:off x="8084576" y="1577651"/>
            <a:ext cx="1741369" cy="3317771"/>
            <a:chOff x="2259472" y="1470626"/>
            <a:chExt cx="1306027" cy="2488328"/>
          </a:xfrm>
          <a:solidFill>
            <a:srgbClr val="3C87F4"/>
          </a:solidFill>
        </p:grpSpPr>
        <p:sp>
          <p:nvSpPr>
            <p:cNvPr id="22" name="Google Shape;1191;p28">
              <a:extLst>
                <a:ext uri="{FF2B5EF4-FFF2-40B4-BE49-F238E27FC236}">
                  <a16:creationId xmlns:a16="http://schemas.microsoft.com/office/drawing/2014/main" id="{A9201741-B96A-48B3-929F-B3C91076826F}"/>
                </a:ext>
              </a:extLst>
            </p:cNvPr>
            <p:cNvSpPr/>
            <p:nvPr/>
          </p:nvSpPr>
          <p:spPr>
            <a:xfrm>
              <a:off x="3448075" y="2039391"/>
              <a:ext cx="117424" cy="117424"/>
            </a:xfrm>
            <a:custGeom>
              <a:avLst/>
              <a:gdLst/>
              <a:ahLst/>
              <a:cxnLst/>
              <a:rect l="l" t="t" r="r" b="b"/>
              <a:pathLst>
                <a:path w="3692" h="3692" extrusionOk="0">
                  <a:moveTo>
                    <a:pt x="1846" y="0"/>
                  </a:moveTo>
                  <a:cubicBezTo>
                    <a:pt x="834" y="0"/>
                    <a:pt x="0" y="822"/>
                    <a:pt x="0" y="1846"/>
                  </a:cubicBezTo>
                  <a:cubicBezTo>
                    <a:pt x="0" y="2858"/>
                    <a:pt x="834" y="3691"/>
                    <a:pt x="1846" y="3691"/>
                  </a:cubicBezTo>
                  <a:cubicBezTo>
                    <a:pt x="2870" y="3691"/>
                    <a:pt x="3691" y="2858"/>
                    <a:pt x="3691" y="1846"/>
                  </a:cubicBezTo>
                  <a:cubicBezTo>
                    <a:pt x="3691" y="822"/>
                    <a:pt x="2870" y="0"/>
                    <a:pt x="184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000">
                <a:solidFill>
                  <a:srgbClr val="00B050"/>
                </a:solidFill>
              </a:endParaRPr>
            </a:p>
          </p:txBody>
        </p:sp>
        <p:sp>
          <p:nvSpPr>
            <p:cNvPr id="23" name="Google Shape;1192;p28">
              <a:extLst>
                <a:ext uri="{FF2B5EF4-FFF2-40B4-BE49-F238E27FC236}">
                  <a16:creationId xmlns:a16="http://schemas.microsoft.com/office/drawing/2014/main" id="{82404F83-4932-47B6-8A1F-162FEE0CBF89}"/>
                </a:ext>
              </a:extLst>
            </p:cNvPr>
            <p:cNvSpPr/>
            <p:nvPr/>
          </p:nvSpPr>
          <p:spPr>
            <a:xfrm>
              <a:off x="3466925" y="2051890"/>
              <a:ext cx="92425" cy="92425"/>
            </a:xfrm>
            <a:custGeom>
              <a:avLst/>
              <a:gdLst/>
              <a:ahLst/>
              <a:cxnLst/>
              <a:rect l="l" t="t" r="r" b="b"/>
              <a:pathLst>
                <a:path w="2906" h="2906" extrusionOk="0">
                  <a:moveTo>
                    <a:pt x="1453" y="0"/>
                  </a:moveTo>
                  <a:cubicBezTo>
                    <a:pt x="655" y="0"/>
                    <a:pt x="0" y="643"/>
                    <a:pt x="0" y="1453"/>
                  </a:cubicBezTo>
                  <a:cubicBezTo>
                    <a:pt x="0" y="2250"/>
                    <a:pt x="655" y="2905"/>
                    <a:pt x="1453" y="2905"/>
                  </a:cubicBezTo>
                  <a:cubicBezTo>
                    <a:pt x="2263" y="2905"/>
                    <a:pt x="2905" y="2250"/>
                    <a:pt x="2905" y="1453"/>
                  </a:cubicBezTo>
                  <a:cubicBezTo>
                    <a:pt x="2905" y="643"/>
                    <a:pt x="2263" y="0"/>
                    <a:pt x="1453" y="0"/>
                  </a:cubicBezTo>
                  <a:close/>
                </a:path>
              </a:pathLst>
            </a:custGeom>
            <a:solidFill>
              <a:srgbClr val="3C87F4"/>
            </a:solidFill>
            <a:ln>
              <a:solidFill>
                <a:schemeClr val="accent1"/>
              </a:solidFill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000">
                <a:solidFill>
                  <a:srgbClr val="00B050"/>
                </a:solidFill>
              </a:endParaRPr>
            </a:p>
          </p:txBody>
        </p:sp>
        <p:sp>
          <p:nvSpPr>
            <p:cNvPr id="24" name="Google Shape;1195;p28">
              <a:extLst>
                <a:ext uri="{FF2B5EF4-FFF2-40B4-BE49-F238E27FC236}">
                  <a16:creationId xmlns:a16="http://schemas.microsoft.com/office/drawing/2014/main" id="{219B5085-42D3-4248-B55B-48608A0A4B36}"/>
                </a:ext>
              </a:extLst>
            </p:cNvPr>
            <p:cNvSpPr/>
            <p:nvPr/>
          </p:nvSpPr>
          <p:spPr>
            <a:xfrm>
              <a:off x="2259472" y="1470626"/>
              <a:ext cx="1247392" cy="2488328"/>
            </a:xfrm>
            <a:custGeom>
              <a:avLst/>
              <a:gdLst/>
              <a:ahLst/>
              <a:cxnLst/>
              <a:rect l="l" t="t" r="r" b="b"/>
              <a:pathLst>
                <a:path w="39220" h="78237" fill="none" extrusionOk="0">
                  <a:moveTo>
                    <a:pt x="39220" y="19611"/>
                  </a:moveTo>
                  <a:cubicBezTo>
                    <a:pt x="39220" y="8788"/>
                    <a:pt x="30445" y="1"/>
                    <a:pt x="19610" y="1"/>
                  </a:cubicBezTo>
                  <a:cubicBezTo>
                    <a:pt x="8776" y="1"/>
                    <a:pt x="1" y="8788"/>
                    <a:pt x="1" y="19611"/>
                  </a:cubicBezTo>
                  <a:cubicBezTo>
                    <a:pt x="1" y="28374"/>
                    <a:pt x="5751" y="35803"/>
                    <a:pt x="13681" y="38315"/>
                  </a:cubicBezTo>
                  <a:lnTo>
                    <a:pt x="13681" y="78237"/>
                  </a:lnTo>
                </a:path>
              </a:pathLst>
            </a:custGeom>
            <a:solidFill>
              <a:srgbClr val="3C87F4"/>
            </a:solidFill>
            <a:ln w="15775" cap="flat" cmpd="sng">
              <a:solidFill>
                <a:srgbClr val="3C87F4"/>
              </a:solidFill>
              <a:prstDash val="solid"/>
              <a:miter lim="11906"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000">
                <a:solidFill>
                  <a:srgbClr val="00B050"/>
                </a:solidFill>
              </a:endParaRPr>
            </a:p>
          </p:txBody>
        </p:sp>
        <p:sp>
          <p:nvSpPr>
            <p:cNvPr id="26" name="Google Shape;1196;p28">
              <a:extLst>
                <a:ext uri="{FF2B5EF4-FFF2-40B4-BE49-F238E27FC236}">
                  <a16:creationId xmlns:a16="http://schemas.microsoft.com/office/drawing/2014/main" id="{AAEE5875-39D3-4C5F-9558-26360AD4AEC3}"/>
                </a:ext>
              </a:extLst>
            </p:cNvPr>
            <p:cNvSpPr/>
            <p:nvPr/>
          </p:nvSpPr>
          <p:spPr>
            <a:xfrm>
              <a:off x="2323077" y="1534264"/>
              <a:ext cx="1120172" cy="1120140"/>
            </a:xfrm>
            <a:custGeom>
              <a:avLst/>
              <a:gdLst/>
              <a:ahLst/>
              <a:cxnLst/>
              <a:rect l="l" t="t" r="r" b="b"/>
              <a:pathLst>
                <a:path w="35220" h="35219" extrusionOk="0">
                  <a:moveTo>
                    <a:pt x="17610" y="0"/>
                  </a:moveTo>
                  <a:cubicBezTo>
                    <a:pt x="7883" y="0"/>
                    <a:pt x="1" y="7894"/>
                    <a:pt x="1" y="17610"/>
                  </a:cubicBezTo>
                  <a:cubicBezTo>
                    <a:pt x="1" y="27337"/>
                    <a:pt x="7883" y="35219"/>
                    <a:pt x="17610" y="35219"/>
                  </a:cubicBezTo>
                  <a:cubicBezTo>
                    <a:pt x="27338" y="35219"/>
                    <a:pt x="35220" y="27337"/>
                    <a:pt x="35220" y="17610"/>
                  </a:cubicBezTo>
                  <a:cubicBezTo>
                    <a:pt x="35220" y="7894"/>
                    <a:pt x="27338" y="0"/>
                    <a:pt x="1761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000">
                <a:solidFill>
                  <a:srgbClr val="00B050"/>
                </a:solidFill>
              </a:endParaRPr>
            </a:p>
          </p:txBody>
        </p:sp>
        <p:sp>
          <p:nvSpPr>
            <p:cNvPr id="27" name="Google Shape;1197;p28">
              <a:extLst>
                <a:ext uri="{FF2B5EF4-FFF2-40B4-BE49-F238E27FC236}">
                  <a16:creationId xmlns:a16="http://schemas.microsoft.com/office/drawing/2014/main" id="{6EC65ACF-5945-4E64-A021-7BABBE1EBA1F}"/>
                </a:ext>
              </a:extLst>
            </p:cNvPr>
            <p:cNvSpPr/>
            <p:nvPr/>
          </p:nvSpPr>
          <p:spPr>
            <a:xfrm>
              <a:off x="2516597" y="1733797"/>
              <a:ext cx="727826" cy="727857"/>
            </a:xfrm>
            <a:custGeom>
              <a:avLst/>
              <a:gdLst/>
              <a:ahLst/>
              <a:cxnLst/>
              <a:rect l="l" t="t" r="r" b="b"/>
              <a:pathLst>
                <a:path w="22884" h="22885" extrusionOk="0">
                  <a:moveTo>
                    <a:pt x="11442" y="1"/>
                  </a:moveTo>
                  <a:cubicBezTo>
                    <a:pt x="5120" y="1"/>
                    <a:pt x="0" y="5120"/>
                    <a:pt x="0" y="11443"/>
                  </a:cubicBezTo>
                  <a:cubicBezTo>
                    <a:pt x="0" y="17765"/>
                    <a:pt x="5120" y="22885"/>
                    <a:pt x="11442" y="22885"/>
                  </a:cubicBezTo>
                  <a:cubicBezTo>
                    <a:pt x="17764" y="22885"/>
                    <a:pt x="22884" y="17765"/>
                    <a:pt x="22884" y="11443"/>
                  </a:cubicBezTo>
                  <a:cubicBezTo>
                    <a:pt x="22884" y="5120"/>
                    <a:pt x="17764" y="1"/>
                    <a:pt x="11442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ctr"/>
              <a:r>
                <a:rPr lang="en" sz="2400" dirty="0">
                  <a:solidFill>
                    <a:schemeClr val="bg1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2023 </a:t>
              </a:r>
              <a:endParaRPr sz="2400" dirty="0">
                <a:solidFill>
                  <a:schemeClr val="bg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</p:grpSp>
      <p:cxnSp>
        <p:nvCxnSpPr>
          <p:cNvPr id="28" name="Conector reto 27">
            <a:extLst>
              <a:ext uri="{FF2B5EF4-FFF2-40B4-BE49-F238E27FC236}">
                <a16:creationId xmlns:a16="http://schemas.microsoft.com/office/drawing/2014/main" id="{15573C1F-5984-4719-AD64-147B9945D782}"/>
              </a:ext>
            </a:extLst>
          </p:cNvPr>
          <p:cNvCxnSpPr>
            <a:cxnSpLocks/>
          </p:cNvCxnSpPr>
          <p:nvPr/>
        </p:nvCxnSpPr>
        <p:spPr>
          <a:xfrm>
            <a:off x="8660998" y="3209949"/>
            <a:ext cx="0" cy="2512635"/>
          </a:xfrm>
          <a:prstGeom prst="line">
            <a:avLst/>
          </a:prstGeom>
          <a:ln w="28575">
            <a:solidFill>
              <a:srgbClr val="3C87F4"/>
            </a:solidFill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sp>
        <p:nvSpPr>
          <p:cNvPr id="37" name="Retângulo 36">
            <a:extLst>
              <a:ext uri="{FF2B5EF4-FFF2-40B4-BE49-F238E27FC236}">
                <a16:creationId xmlns:a16="http://schemas.microsoft.com/office/drawing/2014/main" id="{C7EEC45B-70E7-4ABE-99F3-F175AA6E6D67}"/>
              </a:ext>
            </a:extLst>
          </p:cNvPr>
          <p:cNvSpPr/>
          <p:nvPr/>
        </p:nvSpPr>
        <p:spPr>
          <a:xfrm>
            <a:off x="4755261" y="3435934"/>
            <a:ext cx="3621172" cy="21452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pt-BR" sz="1400" dirty="0">
                <a:latin typeface="Arial" panose="020B0604020202020204" pitchFamily="34" charset="0"/>
                <a:ea typeface="Times New Roman" panose="02020603050405020304" pitchFamily="18" charset="0"/>
              </a:rPr>
              <a:t>Início das ações previstas no Plano de Ação;</a:t>
            </a:r>
          </a:p>
          <a:p>
            <a:pPr marL="342900" lvl="0" indent="-342900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pt-BR" sz="1400" dirty="0">
                <a:latin typeface="Arial" panose="020B0604020202020204" pitchFamily="34" charset="0"/>
                <a:ea typeface="Times New Roman" panose="02020603050405020304" pitchFamily="18" charset="0"/>
              </a:rPr>
              <a:t>Publicação do Plano de Ação com investimentos previstos de                R$ 146,5 milhões de reais.</a:t>
            </a:r>
          </a:p>
          <a:p>
            <a:pPr marL="342900" lvl="0" indent="-342900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pt-BR" sz="1400" dirty="0"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grpSp>
        <p:nvGrpSpPr>
          <p:cNvPr id="38" name="Google Shape;1190;p28">
            <a:extLst>
              <a:ext uri="{FF2B5EF4-FFF2-40B4-BE49-F238E27FC236}">
                <a16:creationId xmlns:a16="http://schemas.microsoft.com/office/drawing/2014/main" id="{A59DDC30-454D-4810-B8F6-80BBC20FF278}"/>
              </a:ext>
            </a:extLst>
          </p:cNvPr>
          <p:cNvGrpSpPr/>
          <p:nvPr/>
        </p:nvGrpSpPr>
        <p:grpSpPr>
          <a:xfrm>
            <a:off x="4111848" y="1591519"/>
            <a:ext cx="1741369" cy="3317771"/>
            <a:chOff x="2259472" y="1470626"/>
            <a:chExt cx="1306027" cy="2488328"/>
          </a:xfrm>
          <a:solidFill>
            <a:srgbClr val="7EA5F1"/>
          </a:solidFill>
        </p:grpSpPr>
        <p:sp>
          <p:nvSpPr>
            <p:cNvPr id="39" name="Google Shape;1191;p28">
              <a:extLst>
                <a:ext uri="{FF2B5EF4-FFF2-40B4-BE49-F238E27FC236}">
                  <a16:creationId xmlns:a16="http://schemas.microsoft.com/office/drawing/2014/main" id="{8A293770-E980-4193-A4D8-BE588A1F7CF6}"/>
                </a:ext>
              </a:extLst>
            </p:cNvPr>
            <p:cNvSpPr/>
            <p:nvPr/>
          </p:nvSpPr>
          <p:spPr>
            <a:xfrm>
              <a:off x="3448075" y="2039391"/>
              <a:ext cx="117424" cy="117424"/>
            </a:xfrm>
            <a:custGeom>
              <a:avLst/>
              <a:gdLst/>
              <a:ahLst/>
              <a:cxnLst/>
              <a:rect l="l" t="t" r="r" b="b"/>
              <a:pathLst>
                <a:path w="3692" h="3692" extrusionOk="0">
                  <a:moveTo>
                    <a:pt x="1846" y="0"/>
                  </a:moveTo>
                  <a:cubicBezTo>
                    <a:pt x="834" y="0"/>
                    <a:pt x="0" y="822"/>
                    <a:pt x="0" y="1846"/>
                  </a:cubicBezTo>
                  <a:cubicBezTo>
                    <a:pt x="0" y="2858"/>
                    <a:pt x="834" y="3691"/>
                    <a:pt x="1846" y="3691"/>
                  </a:cubicBezTo>
                  <a:cubicBezTo>
                    <a:pt x="2870" y="3691"/>
                    <a:pt x="3691" y="2858"/>
                    <a:pt x="3691" y="1846"/>
                  </a:cubicBezTo>
                  <a:cubicBezTo>
                    <a:pt x="3691" y="822"/>
                    <a:pt x="2870" y="0"/>
                    <a:pt x="184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000">
                <a:solidFill>
                  <a:srgbClr val="00B050"/>
                </a:solidFill>
              </a:endParaRPr>
            </a:p>
          </p:txBody>
        </p:sp>
        <p:sp>
          <p:nvSpPr>
            <p:cNvPr id="40" name="Google Shape;1192;p28">
              <a:extLst>
                <a:ext uri="{FF2B5EF4-FFF2-40B4-BE49-F238E27FC236}">
                  <a16:creationId xmlns:a16="http://schemas.microsoft.com/office/drawing/2014/main" id="{D2BAACD5-3126-4DD9-9527-B60FCFEB8B9A}"/>
                </a:ext>
              </a:extLst>
            </p:cNvPr>
            <p:cNvSpPr/>
            <p:nvPr/>
          </p:nvSpPr>
          <p:spPr>
            <a:xfrm>
              <a:off x="3466925" y="2051890"/>
              <a:ext cx="92425" cy="92425"/>
            </a:xfrm>
            <a:custGeom>
              <a:avLst/>
              <a:gdLst/>
              <a:ahLst/>
              <a:cxnLst/>
              <a:rect l="l" t="t" r="r" b="b"/>
              <a:pathLst>
                <a:path w="2906" h="2906" extrusionOk="0">
                  <a:moveTo>
                    <a:pt x="1453" y="0"/>
                  </a:moveTo>
                  <a:cubicBezTo>
                    <a:pt x="655" y="0"/>
                    <a:pt x="0" y="643"/>
                    <a:pt x="0" y="1453"/>
                  </a:cubicBezTo>
                  <a:cubicBezTo>
                    <a:pt x="0" y="2250"/>
                    <a:pt x="655" y="2905"/>
                    <a:pt x="1453" y="2905"/>
                  </a:cubicBezTo>
                  <a:cubicBezTo>
                    <a:pt x="2263" y="2905"/>
                    <a:pt x="2905" y="2250"/>
                    <a:pt x="2905" y="1453"/>
                  </a:cubicBezTo>
                  <a:cubicBezTo>
                    <a:pt x="2905" y="643"/>
                    <a:pt x="2263" y="0"/>
                    <a:pt x="1453" y="0"/>
                  </a:cubicBezTo>
                  <a:close/>
                </a:path>
              </a:pathLst>
            </a:custGeom>
            <a:grpFill/>
            <a:ln>
              <a:solidFill>
                <a:schemeClr val="accent1"/>
              </a:solidFill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000">
                <a:solidFill>
                  <a:srgbClr val="00B050"/>
                </a:solidFill>
              </a:endParaRPr>
            </a:p>
          </p:txBody>
        </p:sp>
        <p:sp>
          <p:nvSpPr>
            <p:cNvPr id="41" name="Google Shape;1195;p28">
              <a:extLst>
                <a:ext uri="{FF2B5EF4-FFF2-40B4-BE49-F238E27FC236}">
                  <a16:creationId xmlns:a16="http://schemas.microsoft.com/office/drawing/2014/main" id="{86C12C70-FA77-4486-B666-E6EBCB0299E8}"/>
                </a:ext>
              </a:extLst>
            </p:cNvPr>
            <p:cNvSpPr/>
            <p:nvPr/>
          </p:nvSpPr>
          <p:spPr>
            <a:xfrm>
              <a:off x="2259472" y="1470626"/>
              <a:ext cx="1247392" cy="2488328"/>
            </a:xfrm>
            <a:custGeom>
              <a:avLst/>
              <a:gdLst/>
              <a:ahLst/>
              <a:cxnLst/>
              <a:rect l="l" t="t" r="r" b="b"/>
              <a:pathLst>
                <a:path w="39220" h="78237" fill="none" extrusionOk="0">
                  <a:moveTo>
                    <a:pt x="39220" y="19611"/>
                  </a:moveTo>
                  <a:cubicBezTo>
                    <a:pt x="39220" y="8788"/>
                    <a:pt x="30445" y="1"/>
                    <a:pt x="19610" y="1"/>
                  </a:cubicBezTo>
                  <a:cubicBezTo>
                    <a:pt x="8776" y="1"/>
                    <a:pt x="1" y="8788"/>
                    <a:pt x="1" y="19611"/>
                  </a:cubicBezTo>
                  <a:cubicBezTo>
                    <a:pt x="1" y="28374"/>
                    <a:pt x="5751" y="35803"/>
                    <a:pt x="13681" y="38315"/>
                  </a:cubicBezTo>
                  <a:lnTo>
                    <a:pt x="13681" y="78237"/>
                  </a:lnTo>
                </a:path>
              </a:pathLst>
            </a:custGeom>
            <a:grpFill/>
            <a:ln w="15775" cap="flat" cmpd="sng">
              <a:solidFill>
                <a:srgbClr val="7EA5F1"/>
              </a:solidFill>
              <a:prstDash val="solid"/>
              <a:miter lim="11906"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000">
                <a:solidFill>
                  <a:srgbClr val="00B050"/>
                </a:solidFill>
              </a:endParaRPr>
            </a:p>
          </p:txBody>
        </p:sp>
        <p:sp>
          <p:nvSpPr>
            <p:cNvPr id="42" name="Google Shape;1196;p28">
              <a:extLst>
                <a:ext uri="{FF2B5EF4-FFF2-40B4-BE49-F238E27FC236}">
                  <a16:creationId xmlns:a16="http://schemas.microsoft.com/office/drawing/2014/main" id="{C73F7444-C6F5-4D64-A348-5629A86831BB}"/>
                </a:ext>
              </a:extLst>
            </p:cNvPr>
            <p:cNvSpPr/>
            <p:nvPr/>
          </p:nvSpPr>
          <p:spPr>
            <a:xfrm>
              <a:off x="2323077" y="1534264"/>
              <a:ext cx="1120172" cy="1120140"/>
            </a:xfrm>
            <a:custGeom>
              <a:avLst/>
              <a:gdLst/>
              <a:ahLst/>
              <a:cxnLst/>
              <a:rect l="l" t="t" r="r" b="b"/>
              <a:pathLst>
                <a:path w="35220" h="35219" extrusionOk="0">
                  <a:moveTo>
                    <a:pt x="17610" y="0"/>
                  </a:moveTo>
                  <a:cubicBezTo>
                    <a:pt x="7883" y="0"/>
                    <a:pt x="1" y="7894"/>
                    <a:pt x="1" y="17610"/>
                  </a:cubicBezTo>
                  <a:cubicBezTo>
                    <a:pt x="1" y="27337"/>
                    <a:pt x="7883" y="35219"/>
                    <a:pt x="17610" y="35219"/>
                  </a:cubicBezTo>
                  <a:cubicBezTo>
                    <a:pt x="27338" y="35219"/>
                    <a:pt x="35220" y="27337"/>
                    <a:pt x="35220" y="17610"/>
                  </a:cubicBezTo>
                  <a:cubicBezTo>
                    <a:pt x="35220" y="7894"/>
                    <a:pt x="27338" y="0"/>
                    <a:pt x="1761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000">
                <a:solidFill>
                  <a:srgbClr val="00B050"/>
                </a:solidFill>
              </a:endParaRPr>
            </a:p>
          </p:txBody>
        </p:sp>
        <p:sp>
          <p:nvSpPr>
            <p:cNvPr id="43" name="Google Shape;1197;p28">
              <a:extLst>
                <a:ext uri="{FF2B5EF4-FFF2-40B4-BE49-F238E27FC236}">
                  <a16:creationId xmlns:a16="http://schemas.microsoft.com/office/drawing/2014/main" id="{8774E27D-245A-4047-B65E-9FD2F4A8D411}"/>
                </a:ext>
              </a:extLst>
            </p:cNvPr>
            <p:cNvSpPr/>
            <p:nvPr/>
          </p:nvSpPr>
          <p:spPr>
            <a:xfrm>
              <a:off x="2516597" y="1733797"/>
              <a:ext cx="727826" cy="727857"/>
            </a:xfrm>
            <a:custGeom>
              <a:avLst/>
              <a:gdLst/>
              <a:ahLst/>
              <a:cxnLst/>
              <a:rect l="l" t="t" r="r" b="b"/>
              <a:pathLst>
                <a:path w="22884" h="22885" extrusionOk="0">
                  <a:moveTo>
                    <a:pt x="11442" y="1"/>
                  </a:moveTo>
                  <a:cubicBezTo>
                    <a:pt x="5120" y="1"/>
                    <a:pt x="0" y="5120"/>
                    <a:pt x="0" y="11443"/>
                  </a:cubicBezTo>
                  <a:cubicBezTo>
                    <a:pt x="0" y="17765"/>
                    <a:pt x="5120" y="22885"/>
                    <a:pt x="11442" y="22885"/>
                  </a:cubicBezTo>
                  <a:cubicBezTo>
                    <a:pt x="17764" y="22885"/>
                    <a:pt x="22884" y="17765"/>
                    <a:pt x="22884" y="11443"/>
                  </a:cubicBezTo>
                  <a:cubicBezTo>
                    <a:pt x="22884" y="5120"/>
                    <a:pt x="17764" y="1"/>
                    <a:pt x="11442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ctr"/>
              <a:r>
                <a:rPr lang="en" sz="2400" dirty="0">
                  <a:solidFill>
                    <a:schemeClr val="bg1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2022 </a:t>
              </a:r>
              <a:endParaRPr sz="2400" dirty="0">
                <a:solidFill>
                  <a:schemeClr val="bg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</p:grpSp>
      <p:cxnSp>
        <p:nvCxnSpPr>
          <p:cNvPr id="44" name="Conector reto 43">
            <a:extLst>
              <a:ext uri="{FF2B5EF4-FFF2-40B4-BE49-F238E27FC236}">
                <a16:creationId xmlns:a16="http://schemas.microsoft.com/office/drawing/2014/main" id="{2BA1448E-6DA9-4EDD-9867-F33B2C4E256D}"/>
              </a:ext>
            </a:extLst>
          </p:cNvPr>
          <p:cNvCxnSpPr>
            <a:cxnSpLocks/>
          </p:cNvCxnSpPr>
          <p:nvPr/>
        </p:nvCxnSpPr>
        <p:spPr>
          <a:xfrm>
            <a:off x="4688270" y="3223817"/>
            <a:ext cx="0" cy="2512635"/>
          </a:xfrm>
          <a:prstGeom prst="line">
            <a:avLst/>
          </a:prstGeom>
          <a:ln w="28575">
            <a:solidFill>
              <a:srgbClr val="7EA5F1"/>
            </a:solidFill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792546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Número de Slide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8</a:t>
            </a:fld>
            <a:endParaRPr lang="en-US" dirty="0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11003"/>
          <a:stretch/>
        </p:blipFill>
        <p:spPr>
          <a:xfrm>
            <a:off x="501288" y="2121987"/>
            <a:ext cx="3657246" cy="3922152"/>
          </a:xfrm>
          <a:prstGeom prst="rect">
            <a:avLst/>
          </a:prstGeom>
        </p:spPr>
      </p:pic>
      <p:sp>
        <p:nvSpPr>
          <p:cNvPr id="8" name="CaixaDeTexto 7"/>
          <p:cNvSpPr txBox="1"/>
          <p:nvPr/>
        </p:nvSpPr>
        <p:spPr>
          <a:xfrm>
            <a:off x="501288" y="1605275"/>
            <a:ext cx="397596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CLIENTES NÃO CONECTADOS</a:t>
            </a:r>
          </a:p>
        </p:txBody>
      </p:sp>
      <p:sp>
        <p:nvSpPr>
          <p:cNvPr id="10" name="CaixaDeTexto 9"/>
          <p:cNvSpPr txBox="1"/>
          <p:nvPr/>
        </p:nvSpPr>
        <p:spPr>
          <a:xfrm>
            <a:off x="3351498" y="332587"/>
            <a:ext cx="54890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ln>
                  <a:solidFill>
                    <a:schemeClr val="bg1"/>
                  </a:solidFill>
                </a:ln>
                <a:solidFill>
                  <a:srgbClr val="00285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DIAGNÓSTICO PAMPULHA</a:t>
            </a:r>
          </a:p>
        </p:txBody>
      </p:sp>
      <p:graphicFrame>
        <p:nvGraphicFramePr>
          <p:cNvPr id="6" name="Tabel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4079400"/>
              </p:ext>
            </p:extLst>
          </p:nvPr>
        </p:nvGraphicFramePr>
        <p:xfrm>
          <a:off x="4695120" y="2454235"/>
          <a:ext cx="6419270" cy="2300601"/>
        </p:xfrm>
        <a:graphic>
          <a:graphicData uri="http://schemas.openxmlformats.org/drawingml/2006/table">
            <a:tbl>
              <a:tblPr firstRow="1" bandRow="1">
                <a:solidFill>
                  <a:srgbClr val="2F5597"/>
                </a:solidFill>
                <a:tableStyleId>{7DF18680-E054-41AD-8BC1-D1AEF772440D}</a:tableStyleId>
              </a:tblPr>
              <a:tblGrid>
                <a:gridCol w="1283854">
                  <a:extLst>
                    <a:ext uri="{9D8B030D-6E8A-4147-A177-3AD203B41FA5}">
                      <a16:colId xmlns:a16="http://schemas.microsoft.com/office/drawing/2014/main" val="2966274540"/>
                    </a:ext>
                  </a:extLst>
                </a:gridCol>
                <a:gridCol w="1283854">
                  <a:extLst>
                    <a:ext uri="{9D8B030D-6E8A-4147-A177-3AD203B41FA5}">
                      <a16:colId xmlns:a16="http://schemas.microsoft.com/office/drawing/2014/main" val="4073414025"/>
                    </a:ext>
                  </a:extLst>
                </a:gridCol>
                <a:gridCol w="1283854">
                  <a:extLst>
                    <a:ext uri="{9D8B030D-6E8A-4147-A177-3AD203B41FA5}">
                      <a16:colId xmlns:a16="http://schemas.microsoft.com/office/drawing/2014/main" val="1390713898"/>
                    </a:ext>
                  </a:extLst>
                </a:gridCol>
                <a:gridCol w="1283854">
                  <a:extLst>
                    <a:ext uri="{9D8B030D-6E8A-4147-A177-3AD203B41FA5}">
                      <a16:colId xmlns:a16="http://schemas.microsoft.com/office/drawing/2014/main" val="2935240611"/>
                    </a:ext>
                  </a:extLst>
                </a:gridCol>
                <a:gridCol w="1283854">
                  <a:extLst>
                    <a:ext uri="{9D8B030D-6E8A-4147-A177-3AD203B41FA5}">
                      <a16:colId xmlns:a16="http://schemas.microsoft.com/office/drawing/2014/main" val="3923713714"/>
                    </a:ext>
                  </a:extLst>
                </a:gridCol>
              </a:tblGrid>
              <a:tr h="746121">
                <a:tc>
                  <a:txBody>
                    <a:bodyPr/>
                    <a:lstStyle/>
                    <a:p>
                      <a:pPr algn="ctr"/>
                      <a:r>
                        <a:rPr lang="pt-BR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LIGAÇÕES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BH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CONTAGEM</a:t>
                      </a: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pt-BR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BACIA DA PAMPULHA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pt-BR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352144193"/>
                  </a:ext>
                </a:extLst>
              </a:tr>
              <a:tr h="432276">
                <a:tc>
                  <a:txBody>
                    <a:bodyPr/>
                    <a:lstStyle/>
                    <a:p>
                      <a:pPr algn="ctr"/>
                      <a:r>
                        <a:rPr lang="pt-BR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REAIS (conectados)</a:t>
                      </a:r>
                      <a:endParaRPr lang="pt-BR" sz="14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113.807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85.796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199.603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pt-BR" sz="1400" kern="1200" dirty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95,3%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951466343"/>
                  </a:ext>
                </a:extLst>
              </a:tr>
              <a:tr h="432276">
                <a:tc>
                  <a:txBody>
                    <a:bodyPr/>
                    <a:lstStyle/>
                    <a:p>
                      <a:pPr algn="ctr"/>
                      <a:r>
                        <a:rPr lang="pt-BR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FACTÍVEIS </a:t>
                      </a:r>
                    </a:p>
                    <a:p>
                      <a:pPr algn="ctr"/>
                      <a:r>
                        <a:rPr lang="pt-BR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(com rede)</a:t>
                      </a:r>
                      <a:endParaRPr lang="pt-BR" sz="14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2.164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5.537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7.701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pt-BR" sz="1400" kern="1200" dirty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3,68%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919134044"/>
                  </a:ext>
                </a:extLst>
              </a:tr>
              <a:tr h="432276">
                <a:tc>
                  <a:txBody>
                    <a:bodyPr/>
                    <a:lstStyle/>
                    <a:p>
                      <a:pPr algn="ctr"/>
                      <a:r>
                        <a:rPr lang="pt-BR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POTENCIAIS (sem rede)</a:t>
                      </a:r>
                      <a:endParaRPr lang="pt-BR" sz="14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557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1.501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2.058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pt-BR" sz="1400" kern="1200" dirty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0,99%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190425729"/>
                  </a:ext>
                </a:extLst>
              </a:tr>
            </a:tbl>
          </a:graphicData>
        </a:graphic>
      </p:graphicFrame>
      <p:sp>
        <p:nvSpPr>
          <p:cNvPr id="9" name="CaixaDeTexto 8"/>
          <p:cNvSpPr txBox="1"/>
          <p:nvPr/>
        </p:nvSpPr>
        <p:spPr>
          <a:xfrm>
            <a:off x="9086933" y="4754836"/>
            <a:ext cx="211949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200" b="1" dirty="0">
                <a:latin typeface="Arial" panose="020B0604020202020204" pitchFamily="34" charset="0"/>
                <a:cs typeface="Arial" panose="020B0604020202020204" pitchFamily="34" charset="0"/>
              </a:rPr>
              <a:t>*</a:t>
            </a:r>
            <a:r>
              <a:rPr lang="pt-BR" sz="1200" dirty="0">
                <a:latin typeface="Arial" panose="020B0604020202020204" pitchFamily="34" charset="0"/>
                <a:cs typeface="Arial" panose="020B0604020202020204" pitchFamily="34" charset="0"/>
              </a:rPr>
              <a:t>Referência: Setembro/2021</a:t>
            </a:r>
          </a:p>
        </p:txBody>
      </p:sp>
    </p:spTree>
    <p:extLst>
      <p:ext uri="{BB962C8B-B14F-4D97-AF65-F5344CB8AC3E}">
        <p14:creationId xmlns:p14="http://schemas.microsoft.com/office/powerpoint/2010/main" val="36510509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Número de Slide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9</a:t>
            </a:fld>
            <a:endParaRPr lang="en-US" dirty="0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11003"/>
          <a:stretch/>
        </p:blipFill>
        <p:spPr>
          <a:xfrm>
            <a:off x="630000" y="2139572"/>
            <a:ext cx="3657246" cy="3922152"/>
          </a:xfrm>
          <a:prstGeom prst="rect">
            <a:avLst/>
          </a:prstGeom>
        </p:spPr>
      </p:pic>
      <p:sp>
        <p:nvSpPr>
          <p:cNvPr id="8" name="CaixaDeTexto 7"/>
          <p:cNvSpPr txBox="1"/>
          <p:nvPr/>
        </p:nvSpPr>
        <p:spPr>
          <a:xfrm>
            <a:off x="501288" y="1605275"/>
            <a:ext cx="397596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CLIENTES NÃO CONECTADOS</a:t>
            </a:r>
          </a:p>
        </p:txBody>
      </p:sp>
      <p:sp>
        <p:nvSpPr>
          <p:cNvPr id="10" name="CaixaDeTexto 9"/>
          <p:cNvSpPr txBox="1"/>
          <p:nvPr/>
        </p:nvSpPr>
        <p:spPr>
          <a:xfrm>
            <a:off x="3351498" y="350170"/>
            <a:ext cx="54890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ln>
                  <a:solidFill>
                    <a:schemeClr val="bg1"/>
                  </a:solidFill>
                </a:ln>
                <a:solidFill>
                  <a:srgbClr val="00285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DIAGNÓSTICO PAMPULHA</a:t>
            </a:r>
          </a:p>
        </p:txBody>
      </p:sp>
      <p:graphicFrame>
        <p:nvGraphicFramePr>
          <p:cNvPr id="3" name="Tabe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11788824"/>
              </p:ext>
            </p:extLst>
          </p:nvPr>
        </p:nvGraphicFramePr>
        <p:xfrm>
          <a:off x="4873315" y="1805330"/>
          <a:ext cx="6062882" cy="403200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3818964">
                  <a:extLst>
                    <a:ext uri="{9D8B030D-6E8A-4147-A177-3AD203B41FA5}">
                      <a16:colId xmlns:a16="http://schemas.microsoft.com/office/drawing/2014/main" val="673621698"/>
                    </a:ext>
                  </a:extLst>
                </a:gridCol>
                <a:gridCol w="1121959">
                  <a:extLst>
                    <a:ext uri="{9D8B030D-6E8A-4147-A177-3AD203B41FA5}">
                      <a16:colId xmlns:a16="http://schemas.microsoft.com/office/drawing/2014/main" val="662470703"/>
                    </a:ext>
                  </a:extLst>
                </a:gridCol>
                <a:gridCol w="1121959">
                  <a:extLst>
                    <a:ext uri="{9D8B030D-6E8A-4147-A177-3AD203B41FA5}">
                      <a16:colId xmlns:a16="http://schemas.microsoft.com/office/drawing/2014/main" val="4053064524"/>
                    </a:ext>
                  </a:extLst>
                </a:gridCol>
              </a:tblGrid>
              <a:tr h="642107">
                <a:tc>
                  <a:txBody>
                    <a:bodyPr/>
                    <a:lstStyle/>
                    <a:p>
                      <a:pPr algn="ctr"/>
                      <a:r>
                        <a:rPr lang="pt-BR" sz="14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BACIA DA PAMPULHA</a:t>
                      </a:r>
                      <a:endParaRPr lang="pt-BR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pt-BR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NÚMERO</a:t>
                      </a:r>
                      <a:r>
                        <a:rPr lang="pt-BR" sz="14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DE LIGAÇÕES</a:t>
                      </a:r>
                      <a:endParaRPr lang="pt-BR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pt-B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80793258"/>
                  </a:ext>
                </a:extLst>
              </a:tr>
              <a:tr h="642107">
                <a:tc>
                  <a:txBody>
                    <a:bodyPr/>
                    <a:lstStyle/>
                    <a:p>
                      <a:r>
                        <a:rPr lang="pt-BR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Área</a:t>
                      </a:r>
                      <a:r>
                        <a:rPr lang="pt-BR" sz="14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de Vulnerabilidade Social</a:t>
                      </a:r>
                    </a:p>
                    <a:p>
                      <a:r>
                        <a:rPr lang="pt-BR" sz="14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Vilas e Favelas</a:t>
                      </a:r>
                      <a:endParaRPr lang="pt-BR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3.112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31,9 %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77853271"/>
                  </a:ext>
                </a:extLst>
              </a:tr>
              <a:tr h="642107">
                <a:tc>
                  <a:txBody>
                    <a:bodyPr/>
                    <a:lstStyle/>
                    <a:p>
                      <a:r>
                        <a:rPr lang="pt-BR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Ocupações</a:t>
                      </a:r>
                      <a:r>
                        <a:rPr lang="pt-BR" sz="14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Desordenadas</a:t>
                      </a:r>
                    </a:p>
                    <a:p>
                      <a:r>
                        <a:rPr lang="pt-BR" sz="14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Áreas de Preservação Permanente</a:t>
                      </a:r>
                      <a:endParaRPr lang="pt-BR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3,16 %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93210012"/>
                  </a:ext>
                </a:extLst>
              </a:tr>
              <a:tr h="821465">
                <a:tc>
                  <a:txBody>
                    <a:bodyPr/>
                    <a:lstStyle/>
                    <a:p>
                      <a:r>
                        <a:rPr lang="pt-BR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Obras de Pequeno</a:t>
                      </a:r>
                      <a:r>
                        <a:rPr lang="pt-BR" sz="14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Porte</a:t>
                      </a:r>
                    </a:p>
                    <a:p>
                      <a:r>
                        <a:rPr lang="pt-BR" sz="14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Ramais Condominiais</a:t>
                      </a:r>
                    </a:p>
                    <a:p>
                      <a:r>
                        <a:rPr lang="pt-BR" sz="14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Soleira Negativa</a:t>
                      </a:r>
                      <a:endParaRPr lang="pt-BR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4.789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49,1 %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78089101"/>
                  </a:ext>
                </a:extLst>
              </a:tr>
              <a:tr h="642107">
                <a:tc>
                  <a:txBody>
                    <a:bodyPr/>
                    <a:lstStyle/>
                    <a:p>
                      <a:r>
                        <a:rPr lang="pt-BR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Mobilização Social</a:t>
                      </a:r>
                      <a:endParaRPr lang="pt-BR" sz="1400" baseline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pt-BR" sz="14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Imóveis Favoráveis à RCE</a:t>
                      </a:r>
                      <a:endParaRPr lang="pt-BR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1.550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15,9 %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65455262"/>
                  </a:ext>
                </a:extLst>
              </a:tr>
              <a:tr h="642107">
                <a:tc>
                  <a:txBody>
                    <a:bodyPr/>
                    <a:lstStyle/>
                    <a:p>
                      <a:r>
                        <a:rPr lang="pt-BR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TOTAL</a:t>
                      </a:r>
                      <a:endParaRPr lang="pt-BR" sz="14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9.759</a:t>
                      </a:r>
                      <a:endParaRPr lang="pt-BR" sz="14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100 %</a:t>
                      </a:r>
                      <a:endParaRPr lang="pt-BR" sz="14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44603803"/>
                  </a:ext>
                </a:extLst>
              </a:tr>
            </a:tbl>
          </a:graphicData>
        </a:graphic>
      </p:graphicFrame>
      <p:sp>
        <p:nvSpPr>
          <p:cNvPr id="9" name="CaixaDeTexto 8"/>
          <p:cNvSpPr txBox="1"/>
          <p:nvPr/>
        </p:nvSpPr>
        <p:spPr>
          <a:xfrm>
            <a:off x="8928222" y="5837330"/>
            <a:ext cx="211949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200" b="1" dirty="0">
                <a:latin typeface="Arial" panose="020B0604020202020204" pitchFamily="34" charset="0"/>
                <a:cs typeface="Arial" panose="020B0604020202020204" pitchFamily="34" charset="0"/>
              </a:rPr>
              <a:t>*</a:t>
            </a:r>
            <a:r>
              <a:rPr lang="pt-BR" sz="1200" dirty="0">
                <a:latin typeface="Arial" panose="020B0604020202020204" pitchFamily="34" charset="0"/>
                <a:cs typeface="Arial" panose="020B0604020202020204" pitchFamily="34" charset="0"/>
              </a:rPr>
              <a:t>Referência: Setembro/2021</a:t>
            </a:r>
          </a:p>
        </p:txBody>
      </p:sp>
    </p:spTree>
    <p:extLst>
      <p:ext uri="{BB962C8B-B14F-4D97-AF65-F5344CB8AC3E}">
        <p14:creationId xmlns:p14="http://schemas.microsoft.com/office/powerpoint/2010/main" val="39632778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Número de Slide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10</a:t>
            </a:fld>
            <a:endParaRPr lang="en-US" dirty="0"/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CAE4175C-B258-4AC4-A284-E415BF71F4FB}"/>
              </a:ext>
            </a:extLst>
          </p:cNvPr>
          <p:cNvSpPr txBox="1"/>
          <p:nvPr/>
        </p:nvSpPr>
        <p:spPr>
          <a:xfrm>
            <a:off x="2477541" y="130090"/>
            <a:ext cx="723691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algn="ctr">
              <a:defRPr sz="3200" b="1">
                <a:ln>
                  <a:solidFill>
                    <a:schemeClr val="bg1"/>
                  </a:solidFill>
                </a:ln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pt-BR" dirty="0">
                <a:solidFill>
                  <a:srgbClr val="00285B"/>
                </a:solidFill>
              </a:rPr>
              <a:t>A BACIA DA LAGOA DA PAMPULHA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7EBE4AF7-23F0-44D3-B750-CF7722594DB4}"/>
              </a:ext>
            </a:extLst>
          </p:cNvPr>
          <p:cNvSpPr txBox="1"/>
          <p:nvPr/>
        </p:nvSpPr>
        <p:spPr>
          <a:xfrm>
            <a:off x="2517135" y="611506"/>
            <a:ext cx="71577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algn="ctr">
              <a:defRPr sz="3200" b="1">
                <a:ln>
                  <a:solidFill>
                    <a:schemeClr val="bg1"/>
                  </a:solidFill>
                </a:ln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pt-BR" sz="2800" dirty="0">
                <a:solidFill>
                  <a:srgbClr val="00285B"/>
                </a:solidFill>
              </a:rPr>
              <a:t>Diagnóstico de Ligações Potenciais - BH</a:t>
            </a:r>
          </a:p>
        </p:txBody>
      </p:sp>
      <p:sp>
        <p:nvSpPr>
          <p:cNvPr id="14" name="Retângulo 13">
            <a:extLst>
              <a:ext uri="{FF2B5EF4-FFF2-40B4-BE49-F238E27FC236}">
                <a16:creationId xmlns:a16="http://schemas.microsoft.com/office/drawing/2014/main" id="{75402BB7-C285-49DD-957C-C2BA5FDB4878}"/>
              </a:ext>
            </a:extLst>
          </p:cNvPr>
          <p:cNvSpPr/>
          <p:nvPr/>
        </p:nvSpPr>
        <p:spPr>
          <a:xfrm>
            <a:off x="7750955" y="5547946"/>
            <a:ext cx="1287537" cy="43082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643A1E02-2BF6-4932-BF83-BD5B29626E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04245" y="1831534"/>
            <a:ext cx="2820427" cy="4109332"/>
          </a:xfrm>
          <a:prstGeom prst="rect">
            <a:avLst/>
          </a:prstGeom>
        </p:spPr>
      </p:pic>
      <p:pic>
        <p:nvPicPr>
          <p:cNvPr id="2052" name="Picture 4">
            <a:extLst>
              <a:ext uri="{FF2B5EF4-FFF2-40B4-BE49-F238E27FC236}">
                <a16:creationId xmlns:a16="http://schemas.microsoft.com/office/drawing/2014/main" id="{CA2A1634-D333-40EF-BED2-38B14ABB0F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6639" y="1267461"/>
            <a:ext cx="3260035" cy="539253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55D30C2E-C325-4BEC-B869-548861572E2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0000" y="2489729"/>
            <a:ext cx="4149514" cy="2792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509605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 rotWithShape="1">
          <a:blip r:embed="rId2"/>
          <a:srcRect l="44760" t="38487" r="26232" b="10224"/>
          <a:stretch/>
        </p:blipFill>
        <p:spPr bwMode="auto">
          <a:xfrm>
            <a:off x="8463296" y="1628935"/>
            <a:ext cx="2508049" cy="2508049"/>
          </a:xfrm>
          <a:prstGeom prst="rect">
            <a:avLst/>
          </a:prstGeom>
          <a:ln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6973" y="4387108"/>
            <a:ext cx="6074372" cy="225686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69" y="1710840"/>
            <a:ext cx="3398600" cy="242614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12" name="CaixaDeTexto 11"/>
          <p:cNvSpPr txBox="1"/>
          <p:nvPr/>
        </p:nvSpPr>
        <p:spPr>
          <a:xfrm>
            <a:off x="3699350" y="291164"/>
            <a:ext cx="479330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ln>
                  <a:solidFill>
                    <a:schemeClr val="bg1"/>
                  </a:solidFill>
                </a:ln>
                <a:solidFill>
                  <a:srgbClr val="00285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SITUAÇÕES DIVERSAS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96973" y="1672482"/>
            <a:ext cx="2554119" cy="2464502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3" name="CaixaDeTexto 12"/>
          <p:cNvSpPr txBox="1"/>
          <p:nvPr/>
        </p:nvSpPr>
        <p:spPr>
          <a:xfrm>
            <a:off x="8242530" y="1249174"/>
            <a:ext cx="294957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">
              <a:spcBef>
                <a:spcPts val="600"/>
              </a:spcBef>
            </a:pPr>
            <a:r>
              <a:rPr lang="pt-BR" sz="1600" dirty="0"/>
              <a:t>c) Ligação em “soleira negativa”</a:t>
            </a:r>
          </a:p>
        </p:txBody>
      </p:sp>
      <p:sp>
        <p:nvSpPr>
          <p:cNvPr id="15" name="CaixaDeTexto 14"/>
          <p:cNvSpPr txBox="1"/>
          <p:nvPr/>
        </p:nvSpPr>
        <p:spPr>
          <a:xfrm>
            <a:off x="1094417" y="1276857"/>
            <a:ext cx="23115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">
              <a:spcBef>
                <a:spcPts val="600"/>
              </a:spcBef>
            </a:pPr>
            <a:r>
              <a:rPr lang="pt-BR" sz="1600" dirty="0"/>
              <a:t>a) Ramais Condominiais</a:t>
            </a:r>
          </a:p>
        </p:txBody>
      </p:sp>
      <p:sp>
        <p:nvSpPr>
          <p:cNvPr id="16" name="CaixaDeTexto 15"/>
          <p:cNvSpPr txBox="1"/>
          <p:nvPr/>
        </p:nvSpPr>
        <p:spPr>
          <a:xfrm>
            <a:off x="4638073" y="1126064"/>
            <a:ext cx="291585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" algn="ctr">
              <a:spcBef>
                <a:spcPts val="600"/>
              </a:spcBef>
            </a:pPr>
            <a:r>
              <a:rPr lang="pt-BR" sz="1600" dirty="0"/>
              <a:t>b) Lançamentos em Área de Interesse Social</a:t>
            </a:r>
          </a:p>
        </p:txBody>
      </p:sp>
      <p:sp>
        <p:nvSpPr>
          <p:cNvPr id="17" name="CaixaDeTexto 16"/>
          <p:cNvSpPr txBox="1"/>
          <p:nvPr/>
        </p:nvSpPr>
        <p:spPr>
          <a:xfrm>
            <a:off x="1670233" y="5233492"/>
            <a:ext cx="350684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">
              <a:spcBef>
                <a:spcPts val="600"/>
              </a:spcBef>
            </a:pPr>
            <a:r>
              <a:rPr lang="pt-BR" sz="1600" dirty="0"/>
              <a:t>d) Ocupação sobre galeria pluvial</a:t>
            </a:r>
          </a:p>
        </p:txBody>
      </p:sp>
    </p:spTree>
    <p:extLst>
      <p:ext uri="{BB962C8B-B14F-4D97-AF65-F5344CB8AC3E}">
        <p14:creationId xmlns:p14="http://schemas.microsoft.com/office/powerpoint/2010/main" val="34625269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aixaDeTexto 11"/>
          <p:cNvSpPr txBox="1"/>
          <p:nvPr/>
        </p:nvSpPr>
        <p:spPr>
          <a:xfrm>
            <a:off x="4289674" y="291164"/>
            <a:ext cx="361265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ln>
                  <a:solidFill>
                    <a:schemeClr val="bg1"/>
                  </a:solidFill>
                </a:ln>
                <a:solidFill>
                  <a:srgbClr val="00285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PLANO DE AÇÃO</a:t>
            </a: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74741" y="1299377"/>
            <a:ext cx="5363912" cy="2477502"/>
          </a:xfrm>
          <a:prstGeom prst="rect">
            <a:avLst/>
          </a:prstGeom>
        </p:spPr>
      </p:pic>
      <p:sp>
        <p:nvSpPr>
          <p:cNvPr id="10" name="Retângulo de cantos arredondados 5">
            <a:extLst>
              <a:ext uri="{FF2B5EF4-FFF2-40B4-BE49-F238E27FC236}">
                <a16:creationId xmlns:a16="http://schemas.microsoft.com/office/drawing/2014/main" id="{E7204C46-642E-4000-B6D3-065FB303DC4E}"/>
              </a:ext>
            </a:extLst>
          </p:cNvPr>
          <p:cNvSpPr/>
          <p:nvPr/>
        </p:nvSpPr>
        <p:spPr>
          <a:xfrm>
            <a:off x="5992658" y="4176504"/>
            <a:ext cx="4318612" cy="1888433"/>
          </a:xfrm>
          <a:prstGeom prst="roundRect">
            <a:avLst/>
          </a:prstGeom>
          <a:solidFill>
            <a:srgbClr val="4472C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tabLst>
                <a:tab pos="540385" algn="l"/>
                <a:tab pos="6301105" algn="l"/>
              </a:tabLst>
            </a:pPr>
            <a:r>
              <a:rPr lang="pt-BR" sz="2400" dirty="0">
                <a:latin typeface="Arial" panose="020B0604020202020204" pitchFamily="34" charset="0"/>
                <a:ea typeface="Times New Roman" panose="02020603050405020304" pitchFamily="18" charset="0"/>
              </a:rPr>
              <a:t>COPASA investirá cerca de</a:t>
            </a:r>
            <a:r>
              <a:rPr lang="pt-BR" sz="2400" b="1" dirty="0">
                <a:latin typeface="Arial" panose="020B0604020202020204" pitchFamily="34" charset="0"/>
                <a:ea typeface="Times New Roman" panose="02020603050405020304" pitchFamily="18" charset="0"/>
              </a:rPr>
              <a:t> R$ 146.500.000,00</a:t>
            </a:r>
            <a:endParaRPr lang="pt-BR" sz="2400" dirty="0"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3F118C39-8B7B-4E02-98AF-BD9F7D070DA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32137" y="1203970"/>
            <a:ext cx="3271595" cy="4597624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286392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13</a:t>
            </a:fld>
            <a:endParaRPr lang="en-US" dirty="0"/>
          </a:p>
        </p:txBody>
      </p:sp>
      <p:sp>
        <p:nvSpPr>
          <p:cNvPr id="14" name="CaixaDeTexto 13"/>
          <p:cNvSpPr txBox="1"/>
          <p:nvPr/>
        </p:nvSpPr>
        <p:spPr>
          <a:xfrm>
            <a:off x="2023711" y="379599"/>
            <a:ext cx="814457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solidFill>
                  <a:srgbClr val="00285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PLANO DE AÇÃO BACIA DA PAMPULHA - RESPONSABILIDADES -</a:t>
            </a:r>
          </a:p>
        </p:txBody>
      </p:sp>
      <p:sp>
        <p:nvSpPr>
          <p:cNvPr id="3" name="CaixaDeTexto 2"/>
          <p:cNvSpPr txBox="1"/>
          <p:nvPr/>
        </p:nvSpPr>
        <p:spPr>
          <a:xfrm>
            <a:off x="6594147" y="1702878"/>
            <a:ext cx="321702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bg1"/>
                </a:solidFill>
              </a:rPr>
              <a:t>4ª Etapa Despoluição da Bacia da Pampulha</a:t>
            </a:r>
          </a:p>
        </p:txBody>
      </p:sp>
      <p:cxnSp>
        <p:nvCxnSpPr>
          <p:cNvPr id="26" name="Google Shape;369;p21">
            <a:extLst>
              <a:ext uri="{FF2B5EF4-FFF2-40B4-BE49-F238E27FC236}">
                <a16:creationId xmlns:a16="http://schemas.microsoft.com/office/drawing/2014/main" id="{1C92C60F-DD97-42FB-81AB-7534F377C37C}"/>
              </a:ext>
            </a:extLst>
          </p:cNvPr>
          <p:cNvCxnSpPr/>
          <p:nvPr/>
        </p:nvCxnSpPr>
        <p:spPr>
          <a:xfrm rot="10800000">
            <a:off x="700001" y="3675467"/>
            <a:ext cx="3424400" cy="0"/>
          </a:xfrm>
          <a:prstGeom prst="straightConnector1">
            <a:avLst/>
          </a:prstGeom>
          <a:noFill/>
          <a:ln w="19050" cap="flat" cmpd="sng">
            <a:solidFill>
              <a:schemeClr val="accent6"/>
            </a:solidFill>
            <a:prstDash val="dot"/>
            <a:round/>
            <a:headEnd type="none" w="med" len="med"/>
            <a:tailEnd type="none" w="med" len="med"/>
          </a:ln>
        </p:spPr>
      </p:cxnSp>
      <p:cxnSp>
        <p:nvCxnSpPr>
          <p:cNvPr id="27" name="Google Shape;370;p21">
            <a:extLst>
              <a:ext uri="{FF2B5EF4-FFF2-40B4-BE49-F238E27FC236}">
                <a16:creationId xmlns:a16="http://schemas.microsoft.com/office/drawing/2014/main" id="{18DB5EBD-0DAA-4011-9D0B-45B84FA41A01}"/>
              </a:ext>
            </a:extLst>
          </p:cNvPr>
          <p:cNvCxnSpPr/>
          <p:nvPr/>
        </p:nvCxnSpPr>
        <p:spPr>
          <a:xfrm rot="10800000">
            <a:off x="700001" y="5105989"/>
            <a:ext cx="3424400" cy="0"/>
          </a:xfrm>
          <a:prstGeom prst="straightConnector1">
            <a:avLst/>
          </a:prstGeom>
          <a:noFill/>
          <a:ln w="19050" cap="flat" cmpd="sng">
            <a:solidFill>
              <a:schemeClr val="accent6"/>
            </a:solidFill>
            <a:prstDash val="dot"/>
            <a:round/>
            <a:headEnd type="none" w="med" len="med"/>
            <a:tailEnd type="none" w="med" len="med"/>
          </a:ln>
        </p:spPr>
      </p:cxnSp>
      <p:cxnSp>
        <p:nvCxnSpPr>
          <p:cNvPr id="28" name="Google Shape;371;p21">
            <a:extLst>
              <a:ext uri="{FF2B5EF4-FFF2-40B4-BE49-F238E27FC236}">
                <a16:creationId xmlns:a16="http://schemas.microsoft.com/office/drawing/2014/main" id="{697D26EB-F369-4779-8850-1443EA1C928D}"/>
              </a:ext>
            </a:extLst>
          </p:cNvPr>
          <p:cNvCxnSpPr/>
          <p:nvPr/>
        </p:nvCxnSpPr>
        <p:spPr>
          <a:xfrm rot="10800000">
            <a:off x="700001" y="2528367"/>
            <a:ext cx="3424400" cy="0"/>
          </a:xfrm>
          <a:prstGeom prst="straightConnector1">
            <a:avLst/>
          </a:prstGeom>
          <a:noFill/>
          <a:ln w="19050" cap="flat" cmpd="sng">
            <a:solidFill>
              <a:schemeClr val="accent6"/>
            </a:solidFill>
            <a:prstDash val="dot"/>
            <a:round/>
            <a:headEnd type="none" w="med" len="med"/>
            <a:tailEnd type="none" w="med" len="med"/>
          </a:ln>
        </p:spPr>
      </p:cxnSp>
      <p:grpSp>
        <p:nvGrpSpPr>
          <p:cNvPr id="30" name="Google Shape;374;p21">
            <a:extLst>
              <a:ext uri="{FF2B5EF4-FFF2-40B4-BE49-F238E27FC236}">
                <a16:creationId xmlns:a16="http://schemas.microsoft.com/office/drawing/2014/main" id="{1E326B54-58E5-4889-8DB1-E601E4F7740B}"/>
              </a:ext>
            </a:extLst>
          </p:cNvPr>
          <p:cNvGrpSpPr/>
          <p:nvPr/>
        </p:nvGrpSpPr>
        <p:grpSpPr>
          <a:xfrm>
            <a:off x="1386437" y="3365634"/>
            <a:ext cx="9568041" cy="688866"/>
            <a:chOff x="1973726" y="2575025"/>
            <a:chExt cx="6540071" cy="516650"/>
          </a:xfrm>
        </p:grpSpPr>
        <p:sp>
          <p:nvSpPr>
            <p:cNvPr id="31" name="Google Shape;375;p21">
              <a:extLst>
                <a:ext uri="{FF2B5EF4-FFF2-40B4-BE49-F238E27FC236}">
                  <a16:creationId xmlns:a16="http://schemas.microsoft.com/office/drawing/2014/main" id="{C14F38F8-2E73-4E10-8D78-9A35CD2B3E28}"/>
                </a:ext>
              </a:extLst>
            </p:cNvPr>
            <p:cNvSpPr txBox="1"/>
            <p:nvPr/>
          </p:nvSpPr>
          <p:spPr>
            <a:xfrm>
              <a:off x="4125997" y="2626975"/>
              <a:ext cx="4387800" cy="464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just"/>
              <a:r>
                <a:rPr lang="en" dirty="0">
                  <a:latin typeface="Fira Sans"/>
                  <a:ea typeface="Fira Sans"/>
                  <a:cs typeface="Fira Sans"/>
                  <a:sym typeface="Fira Sans"/>
                </a:rPr>
                <a:t>Emissão de Decretos de Utilidade Pública / Emissão de Licenças Ambientais / Atuação da Vigilância Sanitária </a:t>
              </a:r>
              <a:endParaRPr dirty="0"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endParaRPr>
            </a:p>
          </p:txBody>
        </p:sp>
        <p:grpSp>
          <p:nvGrpSpPr>
            <p:cNvPr id="32" name="Google Shape;376;p21">
              <a:extLst>
                <a:ext uri="{FF2B5EF4-FFF2-40B4-BE49-F238E27FC236}">
                  <a16:creationId xmlns:a16="http://schemas.microsoft.com/office/drawing/2014/main" id="{D21C531A-059F-4020-8048-99B30BA171D3}"/>
                </a:ext>
              </a:extLst>
            </p:cNvPr>
            <p:cNvGrpSpPr/>
            <p:nvPr/>
          </p:nvGrpSpPr>
          <p:grpSpPr>
            <a:xfrm>
              <a:off x="1973726" y="2575025"/>
              <a:ext cx="1720701" cy="464700"/>
              <a:chOff x="1757675" y="2422625"/>
              <a:chExt cx="1720701" cy="464700"/>
            </a:xfrm>
          </p:grpSpPr>
          <p:sp>
            <p:nvSpPr>
              <p:cNvPr id="33" name="Google Shape;377;p21">
                <a:extLst>
                  <a:ext uri="{FF2B5EF4-FFF2-40B4-BE49-F238E27FC236}">
                    <a16:creationId xmlns:a16="http://schemas.microsoft.com/office/drawing/2014/main" id="{F41476C9-555E-4599-940A-B2BEE8BA781F}"/>
                  </a:ext>
                </a:extLst>
              </p:cNvPr>
              <p:cNvSpPr/>
              <p:nvPr/>
            </p:nvSpPr>
            <p:spPr>
              <a:xfrm rot="2700000">
                <a:off x="3348975" y="2590274"/>
                <a:ext cx="129401" cy="12940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pPr algn="just"/>
                <a:endParaRPr sz="2400"/>
              </a:p>
            </p:txBody>
          </p:sp>
          <p:sp>
            <p:nvSpPr>
              <p:cNvPr id="34" name="Google Shape;378;p21">
                <a:extLst>
                  <a:ext uri="{FF2B5EF4-FFF2-40B4-BE49-F238E27FC236}">
                    <a16:creationId xmlns:a16="http://schemas.microsoft.com/office/drawing/2014/main" id="{B0882CC9-4309-472B-B138-6D6E90B35089}"/>
                  </a:ext>
                </a:extLst>
              </p:cNvPr>
              <p:cNvSpPr/>
              <p:nvPr/>
            </p:nvSpPr>
            <p:spPr>
              <a:xfrm>
                <a:off x="1757675" y="2422625"/>
                <a:ext cx="1656000" cy="464700"/>
              </a:xfrm>
              <a:prstGeom prst="roundRect">
                <a:avLst>
                  <a:gd name="adj" fmla="val 16667"/>
                </a:avLst>
              </a:pr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pPr algn="ctr"/>
                <a:r>
                  <a:rPr lang="en" sz="2400" dirty="0">
                    <a:solidFill>
                      <a:schemeClr val="lt1"/>
                    </a:solidFill>
                    <a:latin typeface="Fira Sans Extra Condensed Medium"/>
                    <a:ea typeface="Fira Sans Extra Condensed Medium"/>
                    <a:cs typeface="Fira Sans Extra Condensed Medium"/>
                    <a:sym typeface="Fira Sans Extra Condensed Medium"/>
                  </a:rPr>
                  <a:t>PBH</a:t>
                </a:r>
                <a:endParaRPr sz="2400" dirty="0">
                  <a:solidFill>
                    <a:schemeClr val="lt1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endParaRPr>
              </a:p>
            </p:txBody>
          </p:sp>
        </p:grpSp>
      </p:grpSp>
      <p:grpSp>
        <p:nvGrpSpPr>
          <p:cNvPr id="35" name="Google Shape;379;p21">
            <a:extLst>
              <a:ext uri="{FF2B5EF4-FFF2-40B4-BE49-F238E27FC236}">
                <a16:creationId xmlns:a16="http://schemas.microsoft.com/office/drawing/2014/main" id="{88927CA2-6D41-4CFE-BAB3-994A9B2ED126}"/>
              </a:ext>
            </a:extLst>
          </p:cNvPr>
          <p:cNvGrpSpPr/>
          <p:nvPr/>
        </p:nvGrpSpPr>
        <p:grpSpPr>
          <a:xfrm>
            <a:off x="1386438" y="4815617"/>
            <a:ext cx="9568040" cy="642088"/>
            <a:chOff x="1973726" y="3662500"/>
            <a:chExt cx="6540071" cy="481564"/>
          </a:xfrm>
        </p:grpSpPr>
        <p:sp>
          <p:nvSpPr>
            <p:cNvPr id="36" name="Google Shape;380;p21">
              <a:extLst>
                <a:ext uri="{FF2B5EF4-FFF2-40B4-BE49-F238E27FC236}">
                  <a16:creationId xmlns:a16="http://schemas.microsoft.com/office/drawing/2014/main" id="{523BEB58-5887-4BD5-A57F-AA4A2B5CC6AD}"/>
                </a:ext>
              </a:extLst>
            </p:cNvPr>
            <p:cNvSpPr txBox="1"/>
            <p:nvPr/>
          </p:nvSpPr>
          <p:spPr>
            <a:xfrm>
              <a:off x="4125997" y="3662500"/>
              <a:ext cx="4387800" cy="464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just"/>
              <a:r>
                <a:rPr lang="pt-BR" dirty="0">
                  <a:latin typeface="Fira Sans"/>
                  <a:ea typeface="Fira Sans"/>
                  <a:cs typeface="Fira Sans"/>
                  <a:sym typeface="Fira Sans"/>
                </a:rPr>
                <a:t>Emissão de Decretos de Utilidade Pública / Emissão de Licenças Ambientais / Atuação da Vigilância Sanitária / Participação nos estudos técnicos e Elaboração de Convênio para AIS / Implantação de Infraestrutura conforme Convênio </a:t>
              </a:r>
              <a:endParaRPr lang="pt-BR" dirty="0"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endParaRPr>
            </a:p>
          </p:txBody>
        </p:sp>
        <p:grpSp>
          <p:nvGrpSpPr>
            <p:cNvPr id="37" name="Google Shape;381;p21">
              <a:extLst>
                <a:ext uri="{FF2B5EF4-FFF2-40B4-BE49-F238E27FC236}">
                  <a16:creationId xmlns:a16="http://schemas.microsoft.com/office/drawing/2014/main" id="{A93B3164-985C-401E-B18C-598297A032FD}"/>
                </a:ext>
              </a:extLst>
            </p:cNvPr>
            <p:cNvGrpSpPr/>
            <p:nvPr/>
          </p:nvGrpSpPr>
          <p:grpSpPr>
            <a:xfrm>
              <a:off x="1973726" y="3679364"/>
              <a:ext cx="1719359" cy="464700"/>
              <a:chOff x="1757675" y="3526964"/>
              <a:chExt cx="1719359" cy="464700"/>
            </a:xfrm>
          </p:grpSpPr>
          <p:sp>
            <p:nvSpPr>
              <p:cNvPr id="38" name="Google Shape;382;p21">
                <a:extLst>
                  <a:ext uri="{FF2B5EF4-FFF2-40B4-BE49-F238E27FC236}">
                    <a16:creationId xmlns:a16="http://schemas.microsoft.com/office/drawing/2014/main" id="{DA434B62-A804-4186-B896-ACC526B073D7}"/>
                  </a:ext>
                </a:extLst>
              </p:cNvPr>
              <p:cNvSpPr/>
              <p:nvPr/>
            </p:nvSpPr>
            <p:spPr>
              <a:xfrm rot="2700000">
                <a:off x="3347633" y="3669600"/>
                <a:ext cx="129401" cy="129401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39" name="Google Shape;383;p21">
                <a:extLst>
                  <a:ext uri="{FF2B5EF4-FFF2-40B4-BE49-F238E27FC236}">
                    <a16:creationId xmlns:a16="http://schemas.microsoft.com/office/drawing/2014/main" id="{68689B0A-0C75-4D75-94D3-97B277230815}"/>
                  </a:ext>
                </a:extLst>
              </p:cNvPr>
              <p:cNvSpPr/>
              <p:nvPr/>
            </p:nvSpPr>
            <p:spPr>
              <a:xfrm>
                <a:off x="1757675" y="3526964"/>
                <a:ext cx="1656000" cy="464700"/>
              </a:xfrm>
              <a:prstGeom prst="roundRect">
                <a:avLst>
                  <a:gd name="adj" fmla="val 16667"/>
                </a:avLst>
              </a:pr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pPr algn="ctr"/>
                <a:r>
                  <a:rPr lang="en" sz="2400" dirty="0">
                    <a:solidFill>
                      <a:schemeClr val="lt1"/>
                    </a:solidFill>
                    <a:latin typeface="Fira Sans Extra Condensed Medium"/>
                    <a:ea typeface="Fira Sans Extra Condensed Medium"/>
                    <a:cs typeface="Fira Sans Extra Condensed Medium"/>
                    <a:sym typeface="Fira Sans Extra Condensed Medium"/>
                  </a:rPr>
                  <a:t>PMC</a:t>
                </a:r>
                <a:endParaRPr sz="2400" dirty="0">
                  <a:solidFill>
                    <a:schemeClr val="lt1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endParaRPr>
              </a:p>
            </p:txBody>
          </p:sp>
        </p:grpSp>
      </p:grpSp>
      <p:grpSp>
        <p:nvGrpSpPr>
          <p:cNvPr id="40" name="Google Shape;384;p21">
            <a:extLst>
              <a:ext uri="{FF2B5EF4-FFF2-40B4-BE49-F238E27FC236}">
                <a16:creationId xmlns:a16="http://schemas.microsoft.com/office/drawing/2014/main" id="{043D3FC1-2D35-43EE-9A09-8A146F6F325B}"/>
              </a:ext>
            </a:extLst>
          </p:cNvPr>
          <p:cNvGrpSpPr/>
          <p:nvPr/>
        </p:nvGrpSpPr>
        <p:grpSpPr>
          <a:xfrm>
            <a:off x="1389096" y="2205264"/>
            <a:ext cx="9757558" cy="646145"/>
            <a:chOff x="1973726" y="1714675"/>
            <a:chExt cx="6475746" cy="484609"/>
          </a:xfrm>
        </p:grpSpPr>
        <p:sp>
          <p:nvSpPr>
            <p:cNvPr id="41" name="Google Shape;385;p21">
              <a:extLst>
                <a:ext uri="{FF2B5EF4-FFF2-40B4-BE49-F238E27FC236}">
                  <a16:creationId xmlns:a16="http://schemas.microsoft.com/office/drawing/2014/main" id="{BA47CCE1-C653-4A80-801B-99D6D3498BC5}"/>
                </a:ext>
              </a:extLst>
            </p:cNvPr>
            <p:cNvSpPr txBox="1"/>
            <p:nvPr/>
          </p:nvSpPr>
          <p:spPr>
            <a:xfrm>
              <a:off x="4061672" y="1734584"/>
              <a:ext cx="4387800" cy="464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just"/>
              <a:r>
                <a:rPr lang="en" dirty="0">
                  <a:latin typeface="Fira Sans"/>
                  <a:ea typeface="Fira Sans"/>
                  <a:cs typeface="Fira Sans"/>
                  <a:sym typeface="Fira Sans"/>
                </a:rPr>
                <a:t>Mobilização Social / Contratação e Execução de Projetos e Obras / Custo com Desapropriação e Faixa de Servidão / Ações de Comunicação / Monitoramento da Qualidade da Água / Manutenção Continuada do Sistema</a:t>
              </a:r>
              <a:endParaRPr dirty="0"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endParaRPr>
            </a:p>
          </p:txBody>
        </p:sp>
        <p:grpSp>
          <p:nvGrpSpPr>
            <p:cNvPr id="42" name="Google Shape;386;p21">
              <a:extLst>
                <a:ext uri="{FF2B5EF4-FFF2-40B4-BE49-F238E27FC236}">
                  <a16:creationId xmlns:a16="http://schemas.microsoft.com/office/drawing/2014/main" id="{68F76F5E-48B4-46B6-A72B-C2EDA536EC25}"/>
                </a:ext>
              </a:extLst>
            </p:cNvPr>
            <p:cNvGrpSpPr/>
            <p:nvPr/>
          </p:nvGrpSpPr>
          <p:grpSpPr>
            <a:xfrm>
              <a:off x="1973726" y="1714675"/>
              <a:ext cx="1670829" cy="464700"/>
              <a:chOff x="1757675" y="1562275"/>
              <a:chExt cx="1670829" cy="464700"/>
            </a:xfrm>
          </p:grpSpPr>
          <p:sp>
            <p:nvSpPr>
              <p:cNvPr id="43" name="Google Shape;387;p21">
                <a:extLst>
                  <a:ext uri="{FF2B5EF4-FFF2-40B4-BE49-F238E27FC236}">
                    <a16:creationId xmlns:a16="http://schemas.microsoft.com/office/drawing/2014/main" id="{3DC24196-3F13-4565-B9FE-BBC011963C9D}"/>
                  </a:ext>
                </a:extLst>
              </p:cNvPr>
              <p:cNvSpPr/>
              <p:nvPr/>
            </p:nvSpPr>
            <p:spPr>
              <a:xfrm rot="2700000">
                <a:off x="3299103" y="1737809"/>
                <a:ext cx="129401" cy="129401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44" name="Google Shape;388;p21">
                <a:extLst>
                  <a:ext uri="{FF2B5EF4-FFF2-40B4-BE49-F238E27FC236}">
                    <a16:creationId xmlns:a16="http://schemas.microsoft.com/office/drawing/2014/main" id="{9F48560D-A8F0-44A0-83B8-7681C84D2F9B}"/>
                  </a:ext>
                </a:extLst>
              </p:cNvPr>
              <p:cNvSpPr/>
              <p:nvPr/>
            </p:nvSpPr>
            <p:spPr>
              <a:xfrm>
                <a:off x="1757675" y="1562275"/>
                <a:ext cx="1606099" cy="464700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pPr algn="ctr"/>
                <a:r>
                  <a:rPr lang="en" sz="2400" dirty="0">
                    <a:solidFill>
                      <a:schemeClr val="lt1"/>
                    </a:solidFill>
                    <a:latin typeface="Fira Sans Extra Condensed Medium"/>
                    <a:ea typeface="Fira Sans Extra Condensed Medium"/>
                    <a:cs typeface="Fira Sans Extra Condensed Medium"/>
                    <a:sym typeface="Fira Sans Extra Condensed Medium"/>
                  </a:rPr>
                  <a:t>COPASA</a:t>
                </a:r>
                <a:endParaRPr sz="2400" dirty="0">
                  <a:solidFill>
                    <a:schemeClr val="lt1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29745540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Número de Slide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14</a:t>
            </a:fld>
            <a:endParaRPr lang="en-US" dirty="0"/>
          </a:p>
        </p:txBody>
      </p:sp>
      <p:sp>
        <p:nvSpPr>
          <p:cNvPr id="3" name="Retângulo: Cantos Arredondados 2">
            <a:extLst>
              <a:ext uri="{FF2B5EF4-FFF2-40B4-BE49-F238E27FC236}">
                <a16:creationId xmlns:a16="http://schemas.microsoft.com/office/drawing/2014/main" id="{6E962356-4B28-4540-9AD6-7C7D24D90CF5}"/>
              </a:ext>
            </a:extLst>
          </p:cNvPr>
          <p:cNvSpPr/>
          <p:nvPr/>
        </p:nvSpPr>
        <p:spPr>
          <a:xfrm>
            <a:off x="162983" y="320417"/>
            <a:ext cx="11866033" cy="5617122"/>
          </a:xfrm>
          <a:prstGeom prst="roundRect">
            <a:avLst/>
          </a:prstGeom>
          <a:solidFill>
            <a:schemeClr val="bg2"/>
          </a:solidFill>
          <a:ln>
            <a:solidFill>
              <a:schemeClr val="tx1"/>
            </a:solidFill>
            <a:prstDash val="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grpSp>
        <p:nvGrpSpPr>
          <p:cNvPr id="6" name="Agrupar 5">
            <a:extLst>
              <a:ext uri="{FF2B5EF4-FFF2-40B4-BE49-F238E27FC236}">
                <a16:creationId xmlns:a16="http://schemas.microsoft.com/office/drawing/2014/main" id="{9FF1B088-F655-4D69-AC00-96ED4885C6A3}"/>
              </a:ext>
            </a:extLst>
          </p:cNvPr>
          <p:cNvGrpSpPr/>
          <p:nvPr/>
        </p:nvGrpSpPr>
        <p:grpSpPr>
          <a:xfrm>
            <a:off x="358942" y="593628"/>
            <a:ext cx="11369585" cy="4312055"/>
            <a:chOff x="361189" y="602420"/>
            <a:chExt cx="11369585" cy="4312055"/>
          </a:xfrm>
        </p:grpSpPr>
        <p:sp>
          <p:nvSpPr>
            <p:cNvPr id="8" name="Forma Livre: Forma 7">
              <a:extLst>
                <a:ext uri="{FF2B5EF4-FFF2-40B4-BE49-F238E27FC236}">
                  <a16:creationId xmlns:a16="http://schemas.microsoft.com/office/drawing/2014/main" id="{2292FB51-CD28-4107-A38B-162389312EA3}"/>
                </a:ext>
              </a:extLst>
            </p:cNvPr>
            <p:cNvSpPr/>
            <p:nvPr/>
          </p:nvSpPr>
          <p:spPr>
            <a:xfrm>
              <a:off x="11247504" y="4386714"/>
              <a:ext cx="91440" cy="484251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52046" y="0"/>
                  </a:moveTo>
                  <a:lnTo>
                    <a:pt x="52046" y="380205"/>
                  </a:lnTo>
                  <a:lnTo>
                    <a:pt x="45720" y="380205"/>
                  </a:lnTo>
                  <a:lnTo>
                    <a:pt x="45720" y="484251"/>
                  </a:lnTo>
                </a:path>
              </a:pathLst>
            </a:custGeom>
            <a:noFill/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6">
                <a:tint val="7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9" name="Forma Livre: Forma 8">
              <a:extLst>
                <a:ext uri="{FF2B5EF4-FFF2-40B4-BE49-F238E27FC236}">
                  <a16:creationId xmlns:a16="http://schemas.microsoft.com/office/drawing/2014/main" id="{48F57988-5B62-4BA4-A84E-D6917849B5C9}"/>
                </a:ext>
              </a:extLst>
            </p:cNvPr>
            <p:cNvSpPr/>
            <p:nvPr/>
          </p:nvSpPr>
          <p:spPr>
            <a:xfrm>
              <a:off x="6070680" y="1492792"/>
              <a:ext cx="5228870" cy="1636186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0"/>
                  </a:moveTo>
                  <a:lnTo>
                    <a:pt x="0" y="1532141"/>
                  </a:lnTo>
                  <a:lnTo>
                    <a:pt x="5228870" y="1532141"/>
                  </a:lnTo>
                  <a:lnTo>
                    <a:pt x="5228870" y="1636186"/>
                  </a:lnTo>
                </a:path>
              </a:pathLst>
            </a:custGeom>
            <a:noFill/>
          </p:spPr>
          <p:style>
            <a:lnRef idx="2">
              <a:schemeClr val="accent6"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6">
                <a:tint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1" name="Forma Livre: Forma 10">
              <a:extLst>
                <a:ext uri="{FF2B5EF4-FFF2-40B4-BE49-F238E27FC236}">
                  <a16:creationId xmlns:a16="http://schemas.microsoft.com/office/drawing/2014/main" id="{497385FA-26A0-44EE-BCBE-DE92960A7341}"/>
                </a:ext>
              </a:extLst>
            </p:cNvPr>
            <p:cNvSpPr/>
            <p:nvPr/>
          </p:nvSpPr>
          <p:spPr>
            <a:xfrm>
              <a:off x="10080011" y="4375504"/>
              <a:ext cx="91440" cy="484090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51742" y="0"/>
                  </a:moveTo>
                  <a:lnTo>
                    <a:pt x="51742" y="380045"/>
                  </a:lnTo>
                  <a:lnTo>
                    <a:pt x="45720" y="380045"/>
                  </a:lnTo>
                  <a:lnTo>
                    <a:pt x="45720" y="484090"/>
                  </a:lnTo>
                </a:path>
              </a:pathLst>
            </a:custGeom>
            <a:noFill/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6">
                <a:tint val="7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3" name="Forma Livre: Forma 12">
              <a:extLst>
                <a:ext uri="{FF2B5EF4-FFF2-40B4-BE49-F238E27FC236}">
                  <a16:creationId xmlns:a16="http://schemas.microsoft.com/office/drawing/2014/main" id="{A94AFB48-62E0-45C1-9852-E7171E302BE2}"/>
                </a:ext>
              </a:extLst>
            </p:cNvPr>
            <p:cNvSpPr/>
            <p:nvPr/>
          </p:nvSpPr>
          <p:spPr>
            <a:xfrm>
              <a:off x="6070680" y="1492792"/>
              <a:ext cx="4061073" cy="1636186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0"/>
                  </a:moveTo>
                  <a:lnTo>
                    <a:pt x="0" y="1532141"/>
                  </a:lnTo>
                  <a:lnTo>
                    <a:pt x="4061073" y="1532141"/>
                  </a:lnTo>
                  <a:lnTo>
                    <a:pt x="4061073" y="1636186"/>
                  </a:lnTo>
                </a:path>
              </a:pathLst>
            </a:custGeom>
            <a:noFill/>
          </p:spPr>
          <p:style>
            <a:lnRef idx="2">
              <a:schemeClr val="accent6"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6">
                <a:tint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4" name="Forma Livre: Forma 13">
              <a:extLst>
                <a:ext uri="{FF2B5EF4-FFF2-40B4-BE49-F238E27FC236}">
                  <a16:creationId xmlns:a16="http://schemas.microsoft.com/office/drawing/2014/main" id="{073D23D2-BDA4-439D-BD9C-829F3A0A10F4}"/>
                </a:ext>
              </a:extLst>
            </p:cNvPr>
            <p:cNvSpPr/>
            <p:nvPr/>
          </p:nvSpPr>
          <p:spPr>
            <a:xfrm>
              <a:off x="8912517" y="4375504"/>
              <a:ext cx="91440" cy="484090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51742" y="0"/>
                  </a:moveTo>
                  <a:lnTo>
                    <a:pt x="51742" y="380045"/>
                  </a:lnTo>
                  <a:lnTo>
                    <a:pt x="45720" y="380045"/>
                  </a:lnTo>
                  <a:lnTo>
                    <a:pt x="45720" y="484090"/>
                  </a:lnTo>
                </a:path>
              </a:pathLst>
            </a:custGeom>
            <a:noFill/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6">
                <a:tint val="7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5" name="Forma Livre: Forma 14">
              <a:extLst>
                <a:ext uri="{FF2B5EF4-FFF2-40B4-BE49-F238E27FC236}">
                  <a16:creationId xmlns:a16="http://schemas.microsoft.com/office/drawing/2014/main" id="{2FC1C900-D8A2-4C15-9D5F-1A48B77F6664}"/>
                </a:ext>
              </a:extLst>
            </p:cNvPr>
            <p:cNvSpPr/>
            <p:nvPr/>
          </p:nvSpPr>
          <p:spPr>
            <a:xfrm>
              <a:off x="6070680" y="1492792"/>
              <a:ext cx="2893580" cy="1636186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0"/>
                  </a:moveTo>
                  <a:lnTo>
                    <a:pt x="0" y="1532141"/>
                  </a:lnTo>
                  <a:lnTo>
                    <a:pt x="2893580" y="1532141"/>
                  </a:lnTo>
                  <a:lnTo>
                    <a:pt x="2893580" y="1636186"/>
                  </a:lnTo>
                </a:path>
              </a:pathLst>
            </a:custGeom>
            <a:noFill/>
          </p:spPr>
          <p:style>
            <a:lnRef idx="2">
              <a:schemeClr val="accent6"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6">
                <a:tint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6" name="Forma Livre: Forma 15">
              <a:extLst>
                <a:ext uri="{FF2B5EF4-FFF2-40B4-BE49-F238E27FC236}">
                  <a16:creationId xmlns:a16="http://schemas.microsoft.com/office/drawing/2014/main" id="{E08E9DD0-982D-4F40-8F28-32AE506AB458}"/>
                </a:ext>
              </a:extLst>
            </p:cNvPr>
            <p:cNvSpPr/>
            <p:nvPr/>
          </p:nvSpPr>
          <p:spPr>
            <a:xfrm>
              <a:off x="7745024" y="4375504"/>
              <a:ext cx="91440" cy="484090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51742" y="0"/>
                  </a:moveTo>
                  <a:lnTo>
                    <a:pt x="51742" y="380045"/>
                  </a:lnTo>
                  <a:lnTo>
                    <a:pt x="45720" y="380045"/>
                  </a:lnTo>
                  <a:lnTo>
                    <a:pt x="45720" y="484090"/>
                  </a:lnTo>
                </a:path>
              </a:pathLst>
            </a:custGeom>
            <a:noFill/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6">
                <a:tint val="7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7" name="Forma Livre: Forma 16">
              <a:extLst>
                <a:ext uri="{FF2B5EF4-FFF2-40B4-BE49-F238E27FC236}">
                  <a16:creationId xmlns:a16="http://schemas.microsoft.com/office/drawing/2014/main" id="{0F5DEC10-4B5B-451C-AB94-8EFFAC483C6F}"/>
                </a:ext>
              </a:extLst>
            </p:cNvPr>
            <p:cNvSpPr/>
            <p:nvPr/>
          </p:nvSpPr>
          <p:spPr>
            <a:xfrm>
              <a:off x="6070680" y="1492792"/>
              <a:ext cx="1726086" cy="1636186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0"/>
                  </a:moveTo>
                  <a:lnTo>
                    <a:pt x="0" y="1532141"/>
                  </a:lnTo>
                  <a:lnTo>
                    <a:pt x="1726086" y="1532141"/>
                  </a:lnTo>
                  <a:lnTo>
                    <a:pt x="1726086" y="1636186"/>
                  </a:lnTo>
                </a:path>
              </a:pathLst>
            </a:custGeom>
            <a:noFill/>
          </p:spPr>
          <p:style>
            <a:lnRef idx="2">
              <a:schemeClr val="accent6"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6">
                <a:tint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8" name="Forma Livre: Forma 17">
              <a:extLst>
                <a:ext uri="{FF2B5EF4-FFF2-40B4-BE49-F238E27FC236}">
                  <a16:creationId xmlns:a16="http://schemas.microsoft.com/office/drawing/2014/main" id="{A3C95A77-5FF6-4F4A-B6FE-93401AABA792}"/>
                </a:ext>
              </a:extLst>
            </p:cNvPr>
            <p:cNvSpPr/>
            <p:nvPr/>
          </p:nvSpPr>
          <p:spPr>
            <a:xfrm>
              <a:off x="6577530" y="4375504"/>
              <a:ext cx="91440" cy="484090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51742" y="0"/>
                  </a:moveTo>
                  <a:lnTo>
                    <a:pt x="51742" y="380045"/>
                  </a:lnTo>
                  <a:lnTo>
                    <a:pt x="45720" y="380045"/>
                  </a:lnTo>
                  <a:lnTo>
                    <a:pt x="45720" y="484090"/>
                  </a:lnTo>
                </a:path>
              </a:pathLst>
            </a:custGeom>
            <a:noFill/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6">
                <a:tint val="7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9" name="Forma Livre: Forma 18">
              <a:extLst>
                <a:ext uri="{FF2B5EF4-FFF2-40B4-BE49-F238E27FC236}">
                  <a16:creationId xmlns:a16="http://schemas.microsoft.com/office/drawing/2014/main" id="{568AFB19-845A-4F89-9244-C2A92E549C39}"/>
                </a:ext>
              </a:extLst>
            </p:cNvPr>
            <p:cNvSpPr/>
            <p:nvPr/>
          </p:nvSpPr>
          <p:spPr>
            <a:xfrm>
              <a:off x="6070680" y="1492792"/>
              <a:ext cx="558593" cy="1636186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0"/>
                  </a:moveTo>
                  <a:lnTo>
                    <a:pt x="0" y="1532141"/>
                  </a:lnTo>
                  <a:lnTo>
                    <a:pt x="558593" y="1532141"/>
                  </a:lnTo>
                  <a:lnTo>
                    <a:pt x="558593" y="1636186"/>
                  </a:lnTo>
                </a:path>
              </a:pathLst>
            </a:custGeom>
            <a:noFill/>
          </p:spPr>
          <p:style>
            <a:lnRef idx="2">
              <a:schemeClr val="accent6"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6">
                <a:tint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0" name="Forma Livre: Forma 19">
              <a:extLst>
                <a:ext uri="{FF2B5EF4-FFF2-40B4-BE49-F238E27FC236}">
                  <a16:creationId xmlns:a16="http://schemas.microsoft.com/office/drawing/2014/main" id="{B5CBC523-625D-46C0-96B5-05EFC779F508}"/>
                </a:ext>
              </a:extLst>
            </p:cNvPr>
            <p:cNvSpPr/>
            <p:nvPr/>
          </p:nvSpPr>
          <p:spPr>
            <a:xfrm>
              <a:off x="5410037" y="4375504"/>
              <a:ext cx="91440" cy="484090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51742" y="0"/>
                  </a:moveTo>
                  <a:lnTo>
                    <a:pt x="51742" y="380045"/>
                  </a:lnTo>
                  <a:lnTo>
                    <a:pt x="45720" y="380045"/>
                  </a:lnTo>
                  <a:lnTo>
                    <a:pt x="45720" y="484090"/>
                  </a:lnTo>
                </a:path>
              </a:pathLst>
            </a:custGeom>
            <a:noFill/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6">
                <a:tint val="7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1" name="Forma Livre: Forma 20">
              <a:extLst>
                <a:ext uri="{FF2B5EF4-FFF2-40B4-BE49-F238E27FC236}">
                  <a16:creationId xmlns:a16="http://schemas.microsoft.com/office/drawing/2014/main" id="{0156F65F-12EE-4086-A322-39ABC86C1015}"/>
                </a:ext>
              </a:extLst>
            </p:cNvPr>
            <p:cNvSpPr/>
            <p:nvPr/>
          </p:nvSpPr>
          <p:spPr>
            <a:xfrm>
              <a:off x="5461780" y="1492792"/>
              <a:ext cx="608900" cy="1636186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608900" y="0"/>
                  </a:moveTo>
                  <a:lnTo>
                    <a:pt x="608900" y="1532141"/>
                  </a:lnTo>
                  <a:lnTo>
                    <a:pt x="0" y="1532141"/>
                  </a:lnTo>
                  <a:lnTo>
                    <a:pt x="0" y="1636186"/>
                  </a:lnTo>
                </a:path>
              </a:pathLst>
            </a:custGeom>
            <a:noFill/>
          </p:spPr>
          <p:style>
            <a:lnRef idx="2">
              <a:schemeClr val="accent6"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6">
                <a:tint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2" name="Forma Livre: Forma 21">
              <a:extLst>
                <a:ext uri="{FF2B5EF4-FFF2-40B4-BE49-F238E27FC236}">
                  <a16:creationId xmlns:a16="http://schemas.microsoft.com/office/drawing/2014/main" id="{3C2A4434-3656-4E7A-8F45-5ED9B5451712}"/>
                </a:ext>
              </a:extLst>
            </p:cNvPr>
            <p:cNvSpPr/>
            <p:nvPr/>
          </p:nvSpPr>
          <p:spPr>
            <a:xfrm>
              <a:off x="4242544" y="4375504"/>
              <a:ext cx="91440" cy="484090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51742" y="0"/>
                  </a:moveTo>
                  <a:lnTo>
                    <a:pt x="51742" y="380045"/>
                  </a:lnTo>
                  <a:lnTo>
                    <a:pt x="45720" y="380045"/>
                  </a:lnTo>
                  <a:lnTo>
                    <a:pt x="45720" y="484090"/>
                  </a:lnTo>
                </a:path>
              </a:pathLst>
            </a:custGeom>
            <a:noFill/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6">
                <a:tint val="7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3" name="Forma Livre: Forma 22">
              <a:extLst>
                <a:ext uri="{FF2B5EF4-FFF2-40B4-BE49-F238E27FC236}">
                  <a16:creationId xmlns:a16="http://schemas.microsoft.com/office/drawing/2014/main" id="{20EFE131-BDCB-43E1-B119-0C4833BF2B97}"/>
                </a:ext>
              </a:extLst>
            </p:cNvPr>
            <p:cNvSpPr/>
            <p:nvPr/>
          </p:nvSpPr>
          <p:spPr>
            <a:xfrm>
              <a:off x="4294286" y="1492792"/>
              <a:ext cx="1776393" cy="1636186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1776393" y="0"/>
                  </a:moveTo>
                  <a:lnTo>
                    <a:pt x="1776393" y="1532141"/>
                  </a:lnTo>
                  <a:lnTo>
                    <a:pt x="0" y="1532141"/>
                  </a:lnTo>
                  <a:lnTo>
                    <a:pt x="0" y="1636186"/>
                  </a:lnTo>
                </a:path>
              </a:pathLst>
            </a:custGeom>
            <a:noFill/>
          </p:spPr>
          <p:style>
            <a:lnRef idx="2">
              <a:schemeClr val="accent6"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6">
                <a:tint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4" name="Forma Livre: Forma 23">
              <a:extLst>
                <a:ext uri="{FF2B5EF4-FFF2-40B4-BE49-F238E27FC236}">
                  <a16:creationId xmlns:a16="http://schemas.microsoft.com/office/drawing/2014/main" id="{0E933D8F-258D-4B0B-8C26-7D082D9066F0}"/>
                </a:ext>
              </a:extLst>
            </p:cNvPr>
            <p:cNvSpPr/>
            <p:nvPr/>
          </p:nvSpPr>
          <p:spPr>
            <a:xfrm>
              <a:off x="3075050" y="4375504"/>
              <a:ext cx="91440" cy="484090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51742" y="0"/>
                  </a:moveTo>
                  <a:lnTo>
                    <a:pt x="51742" y="380045"/>
                  </a:lnTo>
                  <a:lnTo>
                    <a:pt x="45720" y="380045"/>
                  </a:lnTo>
                  <a:lnTo>
                    <a:pt x="45720" y="484090"/>
                  </a:lnTo>
                </a:path>
              </a:pathLst>
            </a:custGeom>
            <a:noFill/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6">
                <a:tint val="7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5" name="Forma Livre: Forma 24">
              <a:extLst>
                <a:ext uri="{FF2B5EF4-FFF2-40B4-BE49-F238E27FC236}">
                  <a16:creationId xmlns:a16="http://schemas.microsoft.com/office/drawing/2014/main" id="{FB9467D2-5F4A-4978-9B79-3321AAE1D00B}"/>
                </a:ext>
              </a:extLst>
            </p:cNvPr>
            <p:cNvSpPr/>
            <p:nvPr/>
          </p:nvSpPr>
          <p:spPr>
            <a:xfrm>
              <a:off x="3126793" y="1492792"/>
              <a:ext cx="2943887" cy="1636186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2943887" y="0"/>
                  </a:moveTo>
                  <a:lnTo>
                    <a:pt x="2943887" y="1532141"/>
                  </a:lnTo>
                  <a:lnTo>
                    <a:pt x="0" y="1532141"/>
                  </a:lnTo>
                  <a:lnTo>
                    <a:pt x="0" y="1636186"/>
                  </a:lnTo>
                </a:path>
              </a:pathLst>
            </a:custGeom>
            <a:noFill/>
          </p:spPr>
          <p:style>
            <a:lnRef idx="2">
              <a:schemeClr val="accent6"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6">
                <a:tint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6" name="Forma Livre: Forma 25">
              <a:extLst>
                <a:ext uri="{FF2B5EF4-FFF2-40B4-BE49-F238E27FC236}">
                  <a16:creationId xmlns:a16="http://schemas.microsoft.com/office/drawing/2014/main" id="{C56B3839-B895-4548-8077-AC6EA9AB345D}"/>
                </a:ext>
              </a:extLst>
            </p:cNvPr>
            <p:cNvSpPr/>
            <p:nvPr/>
          </p:nvSpPr>
          <p:spPr>
            <a:xfrm>
              <a:off x="1907557" y="4375504"/>
              <a:ext cx="91440" cy="484090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51742" y="0"/>
                  </a:moveTo>
                  <a:lnTo>
                    <a:pt x="51742" y="380045"/>
                  </a:lnTo>
                  <a:lnTo>
                    <a:pt x="45720" y="380045"/>
                  </a:lnTo>
                  <a:lnTo>
                    <a:pt x="45720" y="484090"/>
                  </a:lnTo>
                </a:path>
              </a:pathLst>
            </a:custGeom>
            <a:noFill/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6">
                <a:tint val="7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7" name="Forma Livre: Forma 26">
              <a:extLst>
                <a:ext uri="{FF2B5EF4-FFF2-40B4-BE49-F238E27FC236}">
                  <a16:creationId xmlns:a16="http://schemas.microsoft.com/office/drawing/2014/main" id="{A42ADEC2-6709-4825-AC06-95029FE3A107}"/>
                </a:ext>
              </a:extLst>
            </p:cNvPr>
            <p:cNvSpPr/>
            <p:nvPr/>
          </p:nvSpPr>
          <p:spPr>
            <a:xfrm>
              <a:off x="1959299" y="1492792"/>
              <a:ext cx="4111380" cy="1636186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4111380" y="0"/>
                  </a:moveTo>
                  <a:lnTo>
                    <a:pt x="4111380" y="1532141"/>
                  </a:lnTo>
                  <a:lnTo>
                    <a:pt x="0" y="1532141"/>
                  </a:lnTo>
                  <a:lnTo>
                    <a:pt x="0" y="1636186"/>
                  </a:lnTo>
                </a:path>
              </a:pathLst>
            </a:custGeom>
            <a:noFill/>
          </p:spPr>
          <p:style>
            <a:lnRef idx="2">
              <a:schemeClr val="accent6"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6">
                <a:tint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8" name="Forma Livre: Forma 27">
              <a:extLst>
                <a:ext uri="{FF2B5EF4-FFF2-40B4-BE49-F238E27FC236}">
                  <a16:creationId xmlns:a16="http://schemas.microsoft.com/office/drawing/2014/main" id="{70F528DA-18E6-490D-A971-217905F86B64}"/>
                </a:ext>
              </a:extLst>
            </p:cNvPr>
            <p:cNvSpPr/>
            <p:nvPr/>
          </p:nvSpPr>
          <p:spPr>
            <a:xfrm>
              <a:off x="740063" y="4375504"/>
              <a:ext cx="91440" cy="484090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51742" y="0"/>
                  </a:moveTo>
                  <a:lnTo>
                    <a:pt x="51742" y="380045"/>
                  </a:lnTo>
                  <a:lnTo>
                    <a:pt x="45720" y="380045"/>
                  </a:lnTo>
                  <a:lnTo>
                    <a:pt x="45720" y="484090"/>
                  </a:lnTo>
                </a:path>
              </a:pathLst>
            </a:custGeom>
            <a:noFill/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6">
                <a:tint val="7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9" name="Forma Livre: Forma 28">
              <a:extLst>
                <a:ext uri="{FF2B5EF4-FFF2-40B4-BE49-F238E27FC236}">
                  <a16:creationId xmlns:a16="http://schemas.microsoft.com/office/drawing/2014/main" id="{1C218D31-0127-484F-9470-CDF9C36DFA5E}"/>
                </a:ext>
              </a:extLst>
            </p:cNvPr>
            <p:cNvSpPr/>
            <p:nvPr/>
          </p:nvSpPr>
          <p:spPr>
            <a:xfrm>
              <a:off x="791806" y="1492792"/>
              <a:ext cx="5278873" cy="1636186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5278873" y="0"/>
                  </a:moveTo>
                  <a:lnTo>
                    <a:pt x="5278873" y="1532141"/>
                  </a:lnTo>
                  <a:lnTo>
                    <a:pt x="0" y="1532141"/>
                  </a:lnTo>
                  <a:lnTo>
                    <a:pt x="0" y="1636186"/>
                  </a:lnTo>
                </a:path>
              </a:pathLst>
            </a:custGeom>
            <a:noFill/>
          </p:spPr>
          <p:style>
            <a:lnRef idx="2">
              <a:schemeClr val="accent6"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6">
                <a:tint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0" name="Retângulo: Cantos Arredondados 29">
              <a:extLst>
                <a:ext uri="{FF2B5EF4-FFF2-40B4-BE49-F238E27FC236}">
                  <a16:creationId xmlns:a16="http://schemas.microsoft.com/office/drawing/2014/main" id="{4F43C8DC-DE23-47A6-A965-B035B65972A1}"/>
                </a:ext>
              </a:extLst>
            </p:cNvPr>
            <p:cNvSpPr/>
            <p:nvPr/>
          </p:nvSpPr>
          <p:spPr>
            <a:xfrm>
              <a:off x="5180306" y="602420"/>
              <a:ext cx="1780747" cy="890372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62923" numCol="1" spcCol="1270" anchor="ctr" anchorCtr="0">
              <a:noAutofit/>
            </a:bodyPr>
            <a:lstStyle/>
            <a:p>
              <a:pPr marL="0" lvl="0" indent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pt-BR" sz="1400" b="1" kern="1200" dirty="0"/>
                <a:t>PROGRAMA REVIVA</a:t>
              </a:r>
            </a:p>
            <a:p>
              <a:pPr marL="0" lvl="0" indent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pt-BR" sz="1400" b="1" dirty="0"/>
                <a:t>PAMPULHA</a:t>
              </a:r>
              <a:endParaRPr lang="pt-BR" sz="1400" b="1" kern="1200" dirty="0"/>
            </a:p>
          </p:txBody>
        </p:sp>
        <p:sp>
          <p:nvSpPr>
            <p:cNvPr id="31" name="Forma Livre: Forma 30">
              <a:extLst>
                <a:ext uri="{FF2B5EF4-FFF2-40B4-BE49-F238E27FC236}">
                  <a16:creationId xmlns:a16="http://schemas.microsoft.com/office/drawing/2014/main" id="{17161C9F-82C9-404C-BFF4-C689AC39C730}"/>
                </a:ext>
              </a:extLst>
            </p:cNvPr>
            <p:cNvSpPr/>
            <p:nvPr/>
          </p:nvSpPr>
          <p:spPr>
            <a:xfrm>
              <a:off x="6510661" y="1331705"/>
              <a:ext cx="775110" cy="323300"/>
            </a:xfrm>
            <a:custGeom>
              <a:avLst/>
              <a:gdLst>
                <a:gd name="connsiteX0" fmla="*/ 0 w 775110"/>
                <a:gd name="connsiteY0" fmla="*/ 0 h 323300"/>
                <a:gd name="connsiteX1" fmla="*/ 775110 w 775110"/>
                <a:gd name="connsiteY1" fmla="*/ 0 h 323300"/>
                <a:gd name="connsiteX2" fmla="*/ 775110 w 775110"/>
                <a:gd name="connsiteY2" fmla="*/ 323300 h 323300"/>
                <a:gd name="connsiteX3" fmla="*/ 0 w 775110"/>
                <a:gd name="connsiteY3" fmla="*/ 323300 h 323300"/>
                <a:gd name="connsiteX4" fmla="*/ 0 w 775110"/>
                <a:gd name="connsiteY4" fmla="*/ 0 h 323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75110" h="323300">
                  <a:moveTo>
                    <a:pt x="0" y="0"/>
                  </a:moveTo>
                  <a:lnTo>
                    <a:pt x="775110" y="0"/>
                  </a:lnTo>
                  <a:lnTo>
                    <a:pt x="775110" y="323300"/>
                  </a:lnTo>
                  <a:lnTo>
                    <a:pt x="0" y="32330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4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5400" tIns="6350" rIns="25400" bIns="6350" numCol="1" spcCol="1270" anchor="ctr" anchorCtr="0">
              <a:noAutofit/>
            </a:bodyPr>
            <a:lstStyle/>
            <a:p>
              <a:pPr marL="0" lvl="0" indent="0"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pt-BR" sz="1000" b="1" kern="1200" dirty="0"/>
                <a:t>9.759 </a:t>
              </a:r>
              <a:r>
                <a:rPr lang="pt-BR" sz="1000" b="1" dirty="0"/>
                <a:t>ligações</a:t>
              </a:r>
              <a:endParaRPr lang="pt-BR" sz="1000" b="1" kern="1200" dirty="0"/>
            </a:p>
          </p:txBody>
        </p:sp>
        <p:sp>
          <p:nvSpPr>
            <p:cNvPr id="32" name="Forma Livre: Forma 31">
              <a:hlinkClick r:id="rId2" action="ppaction://hlinksldjump"/>
              <a:extLst>
                <a:ext uri="{FF2B5EF4-FFF2-40B4-BE49-F238E27FC236}">
                  <a16:creationId xmlns:a16="http://schemas.microsoft.com/office/drawing/2014/main" id="{FF3894D5-3161-469F-B8C7-29251811227C}"/>
                </a:ext>
              </a:extLst>
            </p:cNvPr>
            <p:cNvSpPr/>
            <p:nvPr/>
          </p:nvSpPr>
          <p:spPr>
            <a:xfrm>
              <a:off x="361189" y="3128979"/>
              <a:ext cx="861234" cy="1246524"/>
            </a:xfrm>
            <a:custGeom>
              <a:avLst/>
              <a:gdLst>
                <a:gd name="connsiteX0" fmla="*/ 0 w 861234"/>
                <a:gd name="connsiteY0" fmla="*/ 0 h 1246524"/>
                <a:gd name="connsiteX1" fmla="*/ 861234 w 861234"/>
                <a:gd name="connsiteY1" fmla="*/ 0 h 1246524"/>
                <a:gd name="connsiteX2" fmla="*/ 861234 w 861234"/>
                <a:gd name="connsiteY2" fmla="*/ 1246524 h 1246524"/>
                <a:gd name="connsiteX3" fmla="*/ 0 w 861234"/>
                <a:gd name="connsiteY3" fmla="*/ 1246524 h 1246524"/>
                <a:gd name="connsiteX4" fmla="*/ 0 w 861234"/>
                <a:gd name="connsiteY4" fmla="*/ 0 h 12465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61234" h="1246524">
                  <a:moveTo>
                    <a:pt x="0" y="0"/>
                  </a:moveTo>
                  <a:lnTo>
                    <a:pt x="861234" y="0"/>
                  </a:lnTo>
                  <a:lnTo>
                    <a:pt x="861234" y="1246524"/>
                  </a:lnTo>
                  <a:lnTo>
                    <a:pt x="0" y="124652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4472C4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6350" tIns="6350" rIns="6350" bIns="62923" numCol="1" spcCol="1270" anchor="ctr" anchorCtr="0">
              <a:noAutofit/>
            </a:bodyPr>
            <a:lstStyle/>
            <a:p>
              <a:pPr marL="0" lvl="0" indent="0"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pt-BR" sz="1000" kern="1200" dirty="0"/>
                <a:t>REVIVA PAMPULHA FASE 01</a:t>
              </a:r>
            </a:p>
            <a:p>
              <a:pPr marL="0" lvl="0" indent="0"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pt-BR" sz="1000" kern="1200" dirty="0"/>
                <a:t>(Convencional</a:t>
              </a:r>
            </a:p>
            <a:p>
              <a:pPr marL="0" lvl="0" indent="0"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pt-BR" sz="1000" kern="1200" dirty="0"/>
                <a:t>PV Lixeira)</a:t>
              </a:r>
            </a:p>
          </p:txBody>
        </p:sp>
        <p:sp>
          <p:nvSpPr>
            <p:cNvPr id="35" name="Forma Livre: Forma 34">
              <a:extLst>
                <a:ext uri="{FF2B5EF4-FFF2-40B4-BE49-F238E27FC236}">
                  <a16:creationId xmlns:a16="http://schemas.microsoft.com/office/drawing/2014/main" id="{46272C27-44B4-4F1F-9463-CFEE9B66D537}"/>
                </a:ext>
              </a:extLst>
            </p:cNvPr>
            <p:cNvSpPr/>
            <p:nvPr/>
          </p:nvSpPr>
          <p:spPr>
            <a:xfrm>
              <a:off x="386182" y="4690699"/>
              <a:ext cx="799201" cy="223776"/>
            </a:xfrm>
            <a:custGeom>
              <a:avLst/>
              <a:gdLst>
                <a:gd name="connsiteX0" fmla="*/ 0 w 799201"/>
                <a:gd name="connsiteY0" fmla="*/ 0 h 223776"/>
                <a:gd name="connsiteX1" fmla="*/ 799201 w 799201"/>
                <a:gd name="connsiteY1" fmla="*/ 0 h 223776"/>
                <a:gd name="connsiteX2" fmla="*/ 799201 w 799201"/>
                <a:gd name="connsiteY2" fmla="*/ 223776 h 223776"/>
                <a:gd name="connsiteX3" fmla="*/ 0 w 799201"/>
                <a:gd name="connsiteY3" fmla="*/ 223776 h 223776"/>
                <a:gd name="connsiteX4" fmla="*/ 0 w 799201"/>
                <a:gd name="connsiteY4" fmla="*/ 0 h 2237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99201" h="223776">
                  <a:moveTo>
                    <a:pt x="0" y="0"/>
                  </a:moveTo>
                  <a:lnTo>
                    <a:pt x="799201" y="0"/>
                  </a:lnTo>
                  <a:lnTo>
                    <a:pt x="799201" y="223776"/>
                  </a:lnTo>
                  <a:lnTo>
                    <a:pt x="0" y="223776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5">
                <a:hueOff val="-387018"/>
                <a:satOff val="-538"/>
                <a:lumOff val="-206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7940" tIns="6985" rIns="27940" bIns="6985" numCol="1" spcCol="1270" anchor="ctr" anchorCtr="0">
              <a:noAutofit/>
            </a:bodyPr>
            <a:lstStyle/>
            <a:p>
              <a:pPr marL="0" lvl="0" indent="0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pt-BR" sz="1100" b="1" kern="1200" dirty="0"/>
                <a:t>18 meses</a:t>
              </a:r>
            </a:p>
          </p:txBody>
        </p:sp>
        <p:sp>
          <p:nvSpPr>
            <p:cNvPr id="36" name="Forma Livre: Forma 35">
              <a:hlinkClick r:id="rId3" action="ppaction://hlinksldjump"/>
              <a:extLst>
                <a:ext uri="{FF2B5EF4-FFF2-40B4-BE49-F238E27FC236}">
                  <a16:creationId xmlns:a16="http://schemas.microsoft.com/office/drawing/2014/main" id="{AA8DB705-F320-422E-8E15-CDBD940D341B}"/>
                </a:ext>
              </a:extLst>
            </p:cNvPr>
            <p:cNvSpPr/>
            <p:nvPr/>
          </p:nvSpPr>
          <p:spPr>
            <a:xfrm>
              <a:off x="1528682" y="3128979"/>
              <a:ext cx="861234" cy="1246524"/>
            </a:xfrm>
            <a:custGeom>
              <a:avLst/>
              <a:gdLst>
                <a:gd name="connsiteX0" fmla="*/ 0 w 861234"/>
                <a:gd name="connsiteY0" fmla="*/ 0 h 1246524"/>
                <a:gd name="connsiteX1" fmla="*/ 861234 w 861234"/>
                <a:gd name="connsiteY1" fmla="*/ 0 h 1246524"/>
                <a:gd name="connsiteX2" fmla="*/ 861234 w 861234"/>
                <a:gd name="connsiteY2" fmla="*/ 1246524 h 1246524"/>
                <a:gd name="connsiteX3" fmla="*/ 0 w 861234"/>
                <a:gd name="connsiteY3" fmla="*/ 1246524 h 1246524"/>
                <a:gd name="connsiteX4" fmla="*/ 0 w 861234"/>
                <a:gd name="connsiteY4" fmla="*/ 0 h 12465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61234" h="1246524">
                  <a:moveTo>
                    <a:pt x="0" y="0"/>
                  </a:moveTo>
                  <a:lnTo>
                    <a:pt x="861234" y="0"/>
                  </a:lnTo>
                  <a:lnTo>
                    <a:pt x="861234" y="1246524"/>
                  </a:lnTo>
                  <a:lnTo>
                    <a:pt x="0" y="1246524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774036"/>
                <a:satOff val="-1077"/>
                <a:lumOff val="-413"/>
                <a:alphaOff val="0"/>
              </a:schemeClr>
            </a:fillRef>
            <a:effectRef idx="0">
              <a:schemeClr val="accent5">
                <a:hueOff val="-774036"/>
                <a:satOff val="-1077"/>
                <a:lumOff val="-413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6350" tIns="6350" rIns="6350" bIns="62923" numCol="1" spcCol="1270" anchor="ctr" anchorCtr="0">
              <a:noAutofit/>
            </a:bodyPr>
            <a:lstStyle/>
            <a:p>
              <a:pPr marL="0" lvl="0" indent="0"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pt-BR" sz="1000" kern="1200" dirty="0"/>
                <a:t>REVIVA PAMPULHA FASE 02</a:t>
              </a:r>
            </a:p>
            <a:p>
              <a:pPr marL="0" lvl="0" indent="0"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pt-BR" sz="1000" kern="1200" dirty="0"/>
                <a:t> (Performance)</a:t>
              </a:r>
            </a:p>
          </p:txBody>
        </p:sp>
        <p:sp>
          <p:nvSpPr>
            <p:cNvPr id="39" name="Forma Livre: Forma 38">
              <a:extLst>
                <a:ext uri="{FF2B5EF4-FFF2-40B4-BE49-F238E27FC236}">
                  <a16:creationId xmlns:a16="http://schemas.microsoft.com/office/drawing/2014/main" id="{545D9B52-C00D-423D-899F-AE6084E915E9}"/>
                </a:ext>
              </a:extLst>
            </p:cNvPr>
            <p:cNvSpPr/>
            <p:nvPr/>
          </p:nvSpPr>
          <p:spPr>
            <a:xfrm>
              <a:off x="1557869" y="4683452"/>
              <a:ext cx="799201" cy="223776"/>
            </a:xfrm>
            <a:custGeom>
              <a:avLst/>
              <a:gdLst>
                <a:gd name="connsiteX0" fmla="*/ 0 w 799201"/>
                <a:gd name="connsiteY0" fmla="*/ 0 h 223776"/>
                <a:gd name="connsiteX1" fmla="*/ 799201 w 799201"/>
                <a:gd name="connsiteY1" fmla="*/ 0 h 223776"/>
                <a:gd name="connsiteX2" fmla="*/ 799201 w 799201"/>
                <a:gd name="connsiteY2" fmla="*/ 223776 h 223776"/>
                <a:gd name="connsiteX3" fmla="*/ 0 w 799201"/>
                <a:gd name="connsiteY3" fmla="*/ 223776 h 223776"/>
                <a:gd name="connsiteX4" fmla="*/ 0 w 799201"/>
                <a:gd name="connsiteY4" fmla="*/ 0 h 2237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99201" h="223776">
                  <a:moveTo>
                    <a:pt x="0" y="0"/>
                  </a:moveTo>
                  <a:lnTo>
                    <a:pt x="799201" y="0"/>
                  </a:lnTo>
                  <a:lnTo>
                    <a:pt x="799201" y="223776"/>
                  </a:lnTo>
                  <a:lnTo>
                    <a:pt x="0" y="223776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5">
                <a:hueOff val="-1161054"/>
                <a:satOff val="-1615"/>
                <a:lumOff val="-619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7940" tIns="6985" rIns="27940" bIns="6985" numCol="1" spcCol="1270" anchor="ctr" anchorCtr="0">
              <a:noAutofit/>
            </a:bodyPr>
            <a:lstStyle/>
            <a:p>
              <a:pPr marL="0" lvl="0" indent="0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pt-BR" sz="1100" b="1" kern="1200" dirty="0"/>
                <a:t>24 meses</a:t>
              </a:r>
            </a:p>
          </p:txBody>
        </p:sp>
        <p:sp>
          <p:nvSpPr>
            <p:cNvPr id="40" name="Forma Livre: Forma 39">
              <a:hlinkClick r:id="rId4" action="ppaction://hlinksldjump"/>
              <a:extLst>
                <a:ext uri="{FF2B5EF4-FFF2-40B4-BE49-F238E27FC236}">
                  <a16:creationId xmlns:a16="http://schemas.microsoft.com/office/drawing/2014/main" id="{8F5E6840-6C1A-450D-90F3-79EA9750C072}"/>
                </a:ext>
              </a:extLst>
            </p:cNvPr>
            <p:cNvSpPr/>
            <p:nvPr/>
          </p:nvSpPr>
          <p:spPr>
            <a:xfrm>
              <a:off x="2696176" y="3128979"/>
              <a:ext cx="861234" cy="1246524"/>
            </a:xfrm>
            <a:custGeom>
              <a:avLst/>
              <a:gdLst>
                <a:gd name="connsiteX0" fmla="*/ 0 w 861234"/>
                <a:gd name="connsiteY0" fmla="*/ 0 h 1246524"/>
                <a:gd name="connsiteX1" fmla="*/ 861234 w 861234"/>
                <a:gd name="connsiteY1" fmla="*/ 0 h 1246524"/>
                <a:gd name="connsiteX2" fmla="*/ 861234 w 861234"/>
                <a:gd name="connsiteY2" fmla="*/ 1246524 h 1246524"/>
                <a:gd name="connsiteX3" fmla="*/ 0 w 861234"/>
                <a:gd name="connsiteY3" fmla="*/ 1246524 h 1246524"/>
                <a:gd name="connsiteX4" fmla="*/ 0 w 861234"/>
                <a:gd name="connsiteY4" fmla="*/ 0 h 12465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61234" h="1246524">
                  <a:moveTo>
                    <a:pt x="0" y="0"/>
                  </a:moveTo>
                  <a:lnTo>
                    <a:pt x="861234" y="0"/>
                  </a:lnTo>
                  <a:lnTo>
                    <a:pt x="861234" y="1246524"/>
                  </a:lnTo>
                  <a:lnTo>
                    <a:pt x="0" y="1246524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1548073"/>
                <a:satOff val="-2153"/>
                <a:lumOff val="-826"/>
                <a:alphaOff val="0"/>
              </a:schemeClr>
            </a:fillRef>
            <a:effectRef idx="0">
              <a:schemeClr val="accent5">
                <a:hueOff val="-1548073"/>
                <a:satOff val="-2153"/>
                <a:lumOff val="-826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6350" tIns="6350" rIns="6350" bIns="62923" numCol="1" spcCol="1270" anchor="ctr" anchorCtr="0">
              <a:noAutofit/>
            </a:bodyPr>
            <a:lstStyle/>
            <a:p>
              <a:pPr marL="0" lvl="0" indent="0"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pt-BR" sz="1000" kern="1200" dirty="0"/>
                <a:t>REVIVA PAMPULHA FASE 03</a:t>
              </a:r>
            </a:p>
            <a:p>
              <a:pPr marL="0" lvl="0" indent="0"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pt-BR" sz="1000" kern="1200" dirty="0"/>
                <a:t> (Potenciais)</a:t>
              </a:r>
            </a:p>
          </p:txBody>
        </p:sp>
        <p:sp>
          <p:nvSpPr>
            <p:cNvPr id="43" name="Forma Livre: Forma 42">
              <a:extLst>
                <a:ext uri="{FF2B5EF4-FFF2-40B4-BE49-F238E27FC236}">
                  <a16:creationId xmlns:a16="http://schemas.microsoft.com/office/drawing/2014/main" id="{80969149-D2FC-4DCF-8338-7F93FCA4F4D7}"/>
                </a:ext>
              </a:extLst>
            </p:cNvPr>
            <p:cNvSpPr/>
            <p:nvPr/>
          </p:nvSpPr>
          <p:spPr>
            <a:xfrm>
              <a:off x="2725363" y="4683452"/>
              <a:ext cx="799201" cy="223776"/>
            </a:xfrm>
            <a:custGeom>
              <a:avLst/>
              <a:gdLst>
                <a:gd name="connsiteX0" fmla="*/ 0 w 799201"/>
                <a:gd name="connsiteY0" fmla="*/ 0 h 223776"/>
                <a:gd name="connsiteX1" fmla="*/ 799201 w 799201"/>
                <a:gd name="connsiteY1" fmla="*/ 0 h 223776"/>
                <a:gd name="connsiteX2" fmla="*/ 799201 w 799201"/>
                <a:gd name="connsiteY2" fmla="*/ 223776 h 223776"/>
                <a:gd name="connsiteX3" fmla="*/ 0 w 799201"/>
                <a:gd name="connsiteY3" fmla="*/ 223776 h 223776"/>
                <a:gd name="connsiteX4" fmla="*/ 0 w 799201"/>
                <a:gd name="connsiteY4" fmla="*/ 0 h 2237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99201" h="223776">
                  <a:moveTo>
                    <a:pt x="0" y="0"/>
                  </a:moveTo>
                  <a:lnTo>
                    <a:pt x="799201" y="0"/>
                  </a:lnTo>
                  <a:lnTo>
                    <a:pt x="799201" y="223776"/>
                  </a:lnTo>
                  <a:lnTo>
                    <a:pt x="0" y="223776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5">
                <a:hueOff val="-1935091"/>
                <a:satOff val="-2692"/>
                <a:lumOff val="-1032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7940" tIns="6985" rIns="27940" bIns="6985" numCol="1" spcCol="1270" anchor="ctr" anchorCtr="0">
              <a:noAutofit/>
            </a:bodyPr>
            <a:lstStyle/>
            <a:p>
              <a:pPr marL="0" lvl="0" indent="0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pt-BR" sz="1100" b="1" kern="1200" dirty="0"/>
                <a:t>12 meses</a:t>
              </a:r>
            </a:p>
          </p:txBody>
        </p:sp>
        <p:sp>
          <p:nvSpPr>
            <p:cNvPr id="44" name="Forma Livre: Forma 43">
              <a:hlinkClick r:id="rId5" action="ppaction://hlinksldjump"/>
              <a:extLst>
                <a:ext uri="{FF2B5EF4-FFF2-40B4-BE49-F238E27FC236}">
                  <a16:creationId xmlns:a16="http://schemas.microsoft.com/office/drawing/2014/main" id="{CB2AD489-5122-40FC-BC28-C12C1F625204}"/>
                </a:ext>
              </a:extLst>
            </p:cNvPr>
            <p:cNvSpPr/>
            <p:nvPr/>
          </p:nvSpPr>
          <p:spPr>
            <a:xfrm>
              <a:off x="3863669" y="3128979"/>
              <a:ext cx="861234" cy="1246524"/>
            </a:xfrm>
            <a:custGeom>
              <a:avLst/>
              <a:gdLst>
                <a:gd name="connsiteX0" fmla="*/ 0 w 861234"/>
                <a:gd name="connsiteY0" fmla="*/ 0 h 1246524"/>
                <a:gd name="connsiteX1" fmla="*/ 861234 w 861234"/>
                <a:gd name="connsiteY1" fmla="*/ 0 h 1246524"/>
                <a:gd name="connsiteX2" fmla="*/ 861234 w 861234"/>
                <a:gd name="connsiteY2" fmla="*/ 1246524 h 1246524"/>
                <a:gd name="connsiteX3" fmla="*/ 0 w 861234"/>
                <a:gd name="connsiteY3" fmla="*/ 1246524 h 1246524"/>
                <a:gd name="connsiteX4" fmla="*/ 0 w 861234"/>
                <a:gd name="connsiteY4" fmla="*/ 0 h 12465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61234" h="1246524">
                  <a:moveTo>
                    <a:pt x="0" y="0"/>
                  </a:moveTo>
                  <a:lnTo>
                    <a:pt x="861234" y="0"/>
                  </a:lnTo>
                  <a:lnTo>
                    <a:pt x="861234" y="1246524"/>
                  </a:lnTo>
                  <a:lnTo>
                    <a:pt x="0" y="1246524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2322109"/>
                <a:satOff val="-3230"/>
                <a:lumOff val="-1239"/>
                <a:alphaOff val="0"/>
              </a:schemeClr>
            </a:fillRef>
            <a:effectRef idx="0">
              <a:schemeClr val="accent5">
                <a:hueOff val="-2322109"/>
                <a:satOff val="-3230"/>
                <a:lumOff val="-1239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6350" tIns="6350" rIns="6350" bIns="62923" numCol="1" spcCol="1270" anchor="ctr" anchorCtr="0">
              <a:noAutofit/>
            </a:bodyPr>
            <a:lstStyle/>
            <a:p>
              <a:pPr marL="0" lvl="0" indent="0"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pt-BR" sz="1000" kern="1200" dirty="0"/>
                <a:t>REVIVA PAMPULHA FASE 04</a:t>
              </a:r>
            </a:p>
            <a:p>
              <a:pPr marL="0" lvl="0" indent="0"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pt-BR" sz="1000" kern="1200" dirty="0" err="1"/>
                <a:t>PVs</a:t>
              </a:r>
              <a:r>
                <a:rPr lang="pt-BR" sz="1000" kern="1200" dirty="0"/>
                <a:t> Operacionais  Tempo Seco</a:t>
              </a:r>
            </a:p>
          </p:txBody>
        </p:sp>
        <p:sp>
          <p:nvSpPr>
            <p:cNvPr id="47" name="Forma Livre: Forma 46">
              <a:extLst>
                <a:ext uri="{FF2B5EF4-FFF2-40B4-BE49-F238E27FC236}">
                  <a16:creationId xmlns:a16="http://schemas.microsoft.com/office/drawing/2014/main" id="{703C717E-4044-43B6-AFAD-A148682019EE}"/>
                </a:ext>
              </a:extLst>
            </p:cNvPr>
            <p:cNvSpPr/>
            <p:nvPr/>
          </p:nvSpPr>
          <p:spPr>
            <a:xfrm>
              <a:off x="3892856" y="4683452"/>
              <a:ext cx="799201" cy="223776"/>
            </a:xfrm>
            <a:custGeom>
              <a:avLst/>
              <a:gdLst>
                <a:gd name="connsiteX0" fmla="*/ 0 w 799201"/>
                <a:gd name="connsiteY0" fmla="*/ 0 h 223776"/>
                <a:gd name="connsiteX1" fmla="*/ 799201 w 799201"/>
                <a:gd name="connsiteY1" fmla="*/ 0 h 223776"/>
                <a:gd name="connsiteX2" fmla="*/ 799201 w 799201"/>
                <a:gd name="connsiteY2" fmla="*/ 223776 h 223776"/>
                <a:gd name="connsiteX3" fmla="*/ 0 w 799201"/>
                <a:gd name="connsiteY3" fmla="*/ 223776 h 223776"/>
                <a:gd name="connsiteX4" fmla="*/ 0 w 799201"/>
                <a:gd name="connsiteY4" fmla="*/ 0 h 2237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99201" h="223776">
                  <a:moveTo>
                    <a:pt x="0" y="0"/>
                  </a:moveTo>
                  <a:lnTo>
                    <a:pt x="799201" y="0"/>
                  </a:lnTo>
                  <a:lnTo>
                    <a:pt x="799201" y="223776"/>
                  </a:lnTo>
                  <a:lnTo>
                    <a:pt x="0" y="223776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5">
                <a:hueOff val="-2709127"/>
                <a:satOff val="-3768"/>
                <a:lumOff val="-1445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7940" tIns="6985" rIns="27940" bIns="6985" numCol="1" spcCol="1270" anchor="ctr" anchorCtr="0">
              <a:noAutofit/>
            </a:bodyPr>
            <a:lstStyle/>
            <a:p>
              <a:pPr marL="0" lvl="0" indent="0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pt-BR" sz="1100" b="1" kern="1200" dirty="0"/>
                <a:t>12 meses</a:t>
              </a:r>
            </a:p>
          </p:txBody>
        </p:sp>
        <p:sp>
          <p:nvSpPr>
            <p:cNvPr id="48" name="Forma Livre: Forma 47">
              <a:hlinkClick r:id="rId6" action="ppaction://hlinksldjump"/>
              <a:extLst>
                <a:ext uri="{FF2B5EF4-FFF2-40B4-BE49-F238E27FC236}">
                  <a16:creationId xmlns:a16="http://schemas.microsoft.com/office/drawing/2014/main" id="{FB43FA53-56EE-4302-A647-F5423952135F}"/>
                </a:ext>
              </a:extLst>
            </p:cNvPr>
            <p:cNvSpPr/>
            <p:nvPr/>
          </p:nvSpPr>
          <p:spPr>
            <a:xfrm>
              <a:off x="5031163" y="3128979"/>
              <a:ext cx="861234" cy="1246524"/>
            </a:xfrm>
            <a:custGeom>
              <a:avLst/>
              <a:gdLst>
                <a:gd name="connsiteX0" fmla="*/ 0 w 861234"/>
                <a:gd name="connsiteY0" fmla="*/ 0 h 1246524"/>
                <a:gd name="connsiteX1" fmla="*/ 861234 w 861234"/>
                <a:gd name="connsiteY1" fmla="*/ 0 h 1246524"/>
                <a:gd name="connsiteX2" fmla="*/ 861234 w 861234"/>
                <a:gd name="connsiteY2" fmla="*/ 1246524 h 1246524"/>
                <a:gd name="connsiteX3" fmla="*/ 0 w 861234"/>
                <a:gd name="connsiteY3" fmla="*/ 1246524 h 1246524"/>
                <a:gd name="connsiteX4" fmla="*/ 0 w 861234"/>
                <a:gd name="connsiteY4" fmla="*/ 0 h 12465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61234" h="1246524">
                  <a:moveTo>
                    <a:pt x="0" y="0"/>
                  </a:moveTo>
                  <a:lnTo>
                    <a:pt x="861234" y="0"/>
                  </a:lnTo>
                  <a:lnTo>
                    <a:pt x="861234" y="1246524"/>
                  </a:lnTo>
                  <a:lnTo>
                    <a:pt x="0" y="1246524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3096145"/>
                <a:satOff val="-4307"/>
                <a:lumOff val="-1651"/>
                <a:alphaOff val="0"/>
              </a:schemeClr>
            </a:fillRef>
            <a:effectRef idx="0">
              <a:schemeClr val="accent5">
                <a:hueOff val="-3096145"/>
                <a:satOff val="-4307"/>
                <a:lumOff val="-1651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6350" tIns="6350" rIns="6350" bIns="62923" numCol="1" spcCol="1270" anchor="ctr" anchorCtr="0">
              <a:noAutofit/>
            </a:bodyPr>
            <a:lstStyle/>
            <a:p>
              <a:pPr marL="0" lvl="0" indent="0"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pt-BR" sz="1000" kern="1200" dirty="0"/>
                <a:t>REVIVA PAMPULHA FASE 05</a:t>
              </a:r>
            </a:p>
            <a:p>
              <a:pPr marL="0" lvl="0" indent="0"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pt-BR" sz="1000" kern="1200" dirty="0" err="1"/>
                <a:t>Retrofit</a:t>
              </a:r>
              <a:r>
                <a:rPr lang="pt-BR" sz="1000" kern="1200" dirty="0"/>
                <a:t> EEE - Pampulha</a:t>
              </a:r>
            </a:p>
          </p:txBody>
        </p:sp>
        <p:sp>
          <p:nvSpPr>
            <p:cNvPr id="51" name="Forma Livre: Forma 50">
              <a:extLst>
                <a:ext uri="{FF2B5EF4-FFF2-40B4-BE49-F238E27FC236}">
                  <a16:creationId xmlns:a16="http://schemas.microsoft.com/office/drawing/2014/main" id="{ABA454AA-5336-422C-8EDF-9669654795B3}"/>
                </a:ext>
              </a:extLst>
            </p:cNvPr>
            <p:cNvSpPr/>
            <p:nvPr/>
          </p:nvSpPr>
          <p:spPr>
            <a:xfrm>
              <a:off x="5060350" y="4683452"/>
              <a:ext cx="799201" cy="223776"/>
            </a:xfrm>
            <a:custGeom>
              <a:avLst/>
              <a:gdLst>
                <a:gd name="connsiteX0" fmla="*/ 0 w 799201"/>
                <a:gd name="connsiteY0" fmla="*/ 0 h 223776"/>
                <a:gd name="connsiteX1" fmla="*/ 799201 w 799201"/>
                <a:gd name="connsiteY1" fmla="*/ 0 h 223776"/>
                <a:gd name="connsiteX2" fmla="*/ 799201 w 799201"/>
                <a:gd name="connsiteY2" fmla="*/ 223776 h 223776"/>
                <a:gd name="connsiteX3" fmla="*/ 0 w 799201"/>
                <a:gd name="connsiteY3" fmla="*/ 223776 h 223776"/>
                <a:gd name="connsiteX4" fmla="*/ 0 w 799201"/>
                <a:gd name="connsiteY4" fmla="*/ 0 h 2237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99201" h="223776">
                  <a:moveTo>
                    <a:pt x="0" y="0"/>
                  </a:moveTo>
                  <a:lnTo>
                    <a:pt x="799201" y="0"/>
                  </a:lnTo>
                  <a:lnTo>
                    <a:pt x="799201" y="223776"/>
                  </a:lnTo>
                  <a:lnTo>
                    <a:pt x="0" y="223776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5">
                <a:hueOff val="-3483163"/>
                <a:satOff val="-4845"/>
                <a:lumOff val="-1858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7940" tIns="6985" rIns="27940" bIns="6985" numCol="1" spcCol="1270" anchor="ctr" anchorCtr="0">
              <a:noAutofit/>
            </a:bodyPr>
            <a:lstStyle/>
            <a:p>
              <a:pPr marL="0" lvl="0" indent="0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pt-BR" sz="1100" b="1" kern="1200" dirty="0"/>
                <a:t>24 meses</a:t>
              </a:r>
            </a:p>
          </p:txBody>
        </p:sp>
        <p:sp>
          <p:nvSpPr>
            <p:cNvPr id="52" name="Forma Livre: Forma 51">
              <a:hlinkClick r:id="rId6" action="ppaction://hlinksldjump"/>
              <a:extLst>
                <a:ext uri="{FF2B5EF4-FFF2-40B4-BE49-F238E27FC236}">
                  <a16:creationId xmlns:a16="http://schemas.microsoft.com/office/drawing/2014/main" id="{7829398B-336E-4003-808E-9C42D0F4131F}"/>
                </a:ext>
              </a:extLst>
            </p:cNvPr>
            <p:cNvSpPr/>
            <p:nvPr/>
          </p:nvSpPr>
          <p:spPr>
            <a:xfrm>
              <a:off x="6198656" y="3128979"/>
              <a:ext cx="861234" cy="1246524"/>
            </a:xfrm>
            <a:custGeom>
              <a:avLst/>
              <a:gdLst>
                <a:gd name="connsiteX0" fmla="*/ 0 w 861234"/>
                <a:gd name="connsiteY0" fmla="*/ 0 h 1246524"/>
                <a:gd name="connsiteX1" fmla="*/ 861234 w 861234"/>
                <a:gd name="connsiteY1" fmla="*/ 0 h 1246524"/>
                <a:gd name="connsiteX2" fmla="*/ 861234 w 861234"/>
                <a:gd name="connsiteY2" fmla="*/ 1246524 h 1246524"/>
                <a:gd name="connsiteX3" fmla="*/ 0 w 861234"/>
                <a:gd name="connsiteY3" fmla="*/ 1246524 h 1246524"/>
                <a:gd name="connsiteX4" fmla="*/ 0 w 861234"/>
                <a:gd name="connsiteY4" fmla="*/ 0 h 12465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61234" h="1246524">
                  <a:moveTo>
                    <a:pt x="0" y="0"/>
                  </a:moveTo>
                  <a:lnTo>
                    <a:pt x="861234" y="0"/>
                  </a:lnTo>
                  <a:lnTo>
                    <a:pt x="861234" y="1246524"/>
                  </a:lnTo>
                  <a:lnTo>
                    <a:pt x="0" y="1246524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3870181"/>
                <a:satOff val="-5383"/>
                <a:lumOff val="-2064"/>
                <a:alphaOff val="0"/>
              </a:schemeClr>
            </a:fillRef>
            <a:effectRef idx="0">
              <a:schemeClr val="accent5">
                <a:hueOff val="-3870181"/>
                <a:satOff val="-5383"/>
                <a:lumOff val="-2064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6350" tIns="6350" rIns="6350" bIns="62923" numCol="1" spcCol="1270" anchor="ctr" anchorCtr="0">
              <a:noAutofit/>
            </a:bodyPr>
            <a:lstStyle/>
            <a:p>
              <a:pPr marL="0" lvl="0" indent="0"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pt-BR" sz="1000" kern="1200" dirty="0"/>
                <a:t>REVIVA PAMPULHA FASE 06</a:t>
              </a:r>
            </a:p>
            <a:p>
              <a:pPr marL="0" lvl="0" indent="0"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pt-BR" sz="1000" kern="1200" dirty="0"/>
                <a:t>(Contribuição Parasitária)</a:t>
              </a:r>
            </a:p>
          </p:txBody>
        </p:sp>
        <p:sp>
          <p:nvSpPr>
            <p:cNvPr id="55" name="Forma Livre: Forma 54">
              <a:extLst>
                <a:ext uri="{FF2B5EF4-FFF2-40B4-BE49-F238E27FC236}">
                  <a16:creationId xmlns:a16="http://schemas.microsoft.com/office/drawing/2014/main" id="{0927026C-74BD-4D03-9693-96FDE022BED8}"/>
                </a:ext>
              </a:extLst>
            </p:cNvPr>
            <p:cNvSpPr/>
            <p:nvPr/>
          </p:nvSpPr>
          <p:spPr>
            <a:xfrm>
              <a:off x="6227843" y="4683452"/>
              <a:ext cx="799201" cy="223776"/>
            </a:xfrm>
            <a:custGeom>
              <a:avLst/>
              <a:gdLst>
                <a:gd name="connsiteX0" fmla="*/ 0 w 799201"/>
                <a:gd name="connsiteY0" fmla="*/ 0 h 223776"/>
                <a:gd name="connsiteX1" fmla="*/ 799201 w 799201"/>
                <a:gd name="connsiteY1" fmla="*/ 0 h 223776"/>
                <a:gd name="connsiteX2" fmla="*/ 799201 w 799201"/>
                <a:gd name="connsiteY2" fmla="*/ 223776 h 223776"/>
                <a:gd name="connsiteX3" fmla="*/ 0 w 799201"/>
                <a:gd name="connsiteY3" fmla="*/ 223776 h 223776"/>
                <a:gd name="connsiteX4" fmla="*/ 0 w 799201"/>
                <a:gd name="connsiteY4" fmla="*/ 0 h 2237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99201" h="223776">
                  <a:moveTo>
                    <a:pt x="0" y="0"/>
                  </a:moveTo>
                  <a:lnTo>
                    <a:pt x="799201" y="0"/>
                  </a:lnTo>
                  <a:lnTo>
                    <a:pt x="799201" y="223776"/>
                  </a:lnTo>
                  <a:lnTo>
                    <a:pt x="0" y="223776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5">
                <a:hueOff val="-4257199"/>
                <a:satOff val="-5921"/>
                <a:lumOff val="-2271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7940" tIns="6985" rIns="27940" bIns="6985" numCol="1" spcCol="1270" anchor="ctr" anchorCtr="0">
              <a:noAutofit/>
            </a:bodyPr>
            <a:lstStyle/>
            <a:p>
              <a:pPr marL="0" lvl="0" indent="0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pt-BR" sz="1100" b="1" kern="1200" dirty="0"/>
                <a:t>12 meses</a:t>
              </a:r>
            </a:p>
          </p:txBody>
        </p:sp>
        <p:sp>
          <p:nvSpPr>
            <p:cNvPr id="56" name="Forma Livre: Forma 55">
              <a:hlinkClick r:id="rId7" action="ppaction://hlinksldjump"/>
              <a:extLst>
                <a:ext uri="{FF2B5EF4-FFF2-40B4-BE49-F238E27FC236}">
                  <a16:creationId xmlns:a16="http://schemas.microsoft.com/office/drawing/2014/main" id="{9B991547-3B0D-463B-BDFE-F5F64E439E98}"/>
                </a:ext>
              </a:extLst>
            </p:cNvPr>
            <p:cNvSpPr/>
            <p:nvPr/>
          </p:nvSpPr>
          <p:spPr>
            <a:xfrm>
              <a:off x="7366149" y="3128979"/>
              <a:ext cx="861234" cy="1246524"/>
            </a:xfrm>
            <a:custGeom>
              <a:avLst/>
              <a:gdLst>
                <a:gd name="connsiteX0" fmla="*/ 0 w 861234"/>
                <a:gd name="connsiteY0" fmla="*/ 0 h 1246524"/>
                <a:gd name="connsiteX1" fmla="*/ 861234 w 861234"/>
                <a:gd name="connsiteY1" fmla="*/ 0 h 1246524"/>
                <a:gd name="connsiteX2" fmla="*/ 861234 w 861234"/>
                <a:gd name="connsiteY2" fmla="*/ 1246524 h 1246524"/>
                <a:gd name="connsiteX3" fmla="*/ 0 w 861234"/>
                <a:gd name="connsiteY3" fmla="*/ 1246524 h 1246524"/>
                <a:gd name="connsiteX4" fmla="*/ 0 w 861234"/>
                <a:gd name="connsiteY4" fmla="*/ 0 h 12465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61234" h="1246524">
                  <a:moveTo>
                    <a:pt x="0" y="0"/>
                  </a:moveTo>
                  <a:lnTo>
                    <a:pt x="861234" y="0"/>
                  </a:lnTo>
                  <a:lnTo>
                    <a:pt x="861234" y="1246524"/>
                  </a:lnTo>
                  <a:lnTo>
                    <a:pt x="0" y="1246524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4644218"/>
                <a:satOff val="-6460"/>
                <a:lumOff val="-2477"/>
                <a:alphaOff val="0"/>
              </a:schemeClr>
            </a:fillRef>
            <a:effectRef idx="0">
              <a:schemeClr val="accent5">
                <a:hueOff val="-4644218"/>
                <a:satOff val="-6460"/>
                <a:lumOff val="-2477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6350" tIns="6350" rIns="6350" bIns="62923" numCol="1" spcCol="1270" anchor="ctr" anchorCtr="0">
              <a:noAutofit/>
            </a:bodyPr>
            <a:lstStyle/>
            <a:p>
              <a:pPr marL="0" lvl="0" indent="0"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pt-BR" sz="1000" kern="1200" dirty="0"/>
                <a:t>REVIVA PAMPULHA FASE 07</a:t>
              </a:r>
            </a:p>
            <a:p>
              <a:pPr marL="0" lvl="0" indent="0"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pt-BR" sz="1000" kern="1200" dirty="0"/>
                <a:t>Monitoramento </a:t>
              </a:r>
            </a:p>
            <a:p>
              <a:pPr marL="0" lvl="0" indent="0" algn="ctr" defTabSz="444500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None/>
              </a:pPr>
              <a:r>
                <a:rPr lang="pt-BR" sz="800" kern="1200" dirty="0"/>
                <a:t>- Vazão</a:t>
              </a:r>
            </a:p>
            <a:p>
              <a:pPr marL="0" lvl="0" indent="0" algn="ctr" defTabSz="444500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None/>
              </a:pPr>
              <a:r>
                <a:rPr lang="pt-BR" sz="800" kern="1200" dirty="0"/>
                <a:t>- Qualidade</a:t>
              </a:r>
            </a:p>
            <a:p>
              <a:pPr marL="0" lvl="0" indent="0" algn="ctr" defTabSz="444500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None/>
              </a:pPr>
              <a:r>
                <a:rPr lang="pt-BR" sz="800" kern="1200" dirty="0"/>
                <a:t>- Automação</a:t>
              </a:r>
            </a:p>
          </p:txBody>
        </p:sp>
        <p:sp>
          <p:nvSpPr>
            <p:cNvPr id="59" name="Forma Livre: Forma 58">
              <a:extLst>
                <a:ext uri="{FF2B5EF4-FFF2-40B4-BE49-F238E27FC236}">
                  <a16:creationId xmlns:a16="http://schemas.microsoft.com/office/drawing/2014/main" id="{59F360F1-8BA0-4FE2-BF27-9278915B11CD}"/>
                </a:ext>
              </a:extLst>
            </p:cNvPr>
            <p:cNvSpPr/>
            <p:nvPr/>
          </p:nvSpPr>
          <p:spPr>
            <a:xfrm>
              <a:off x="7395336" y="4683452"/>
              <a:ext cx="799201" cy="223776"/>
            </a:xfrm>
            <a:custGeom>
              <a:avLst/>
              <a:gdLst>
                <a:gd name="connsiteX0" fmla="*/ 0 w 799201"/>
                <a:gd name="connsiteY0" fmla="*/ 0 h 223776"/>
                <a:gd name="connsiteX1" fmla="*/ 799201 w 799201"/>
                <a:gd name="connsiteY1" fmla="*/ 0 h 223776"/>
                <a:gd name="connsiteX2" fmla="*/ 799201 w 799201"/>
                <a:gd name="connsiteY2" fmla="*/ 223776 h 223776"/>
                <a:gd name="connsiteX3" fmla="*/ 0 w 799201"/>
                <a:gd name="connsiteY3" fmla="*/ 223776 h 223776"/>
                <a:gd name="connsiteX4" fmla="*/ 0 w 799201"/>
                <a:gd name="connsiteY4" fmla="*/ 0 h 2237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99201" h="223776">
                  <a:moveTo>
                    <a:pt x="0" y="0"/>
                  </a:moveTo>
                  <a:lnTo>
                    <a:pt x="799201" y="0"/>
                  </a:lnTo>
                  <a:lnTo>
                    <a:pt x="799201" y="223776"/>
                  </a:lnTo>
                  <a:lnTo>
                    <a:pt x="0" y="223776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5">
                <a:hueOff val="-5031236"/>
                <a:satOff val="-6998"/>
                <a:lumOff val="-2683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7940" tIns="6985" rIns="27940" bIns="6985" numCol="1" spcCol="1270" anchor="ctr" anchorCtr="0">
              <a:noAutofit/>
            </a:bodyPr>
            <a:lstStyle/>
            <a:p>
              <a:pPr marL="0" lvl="0" indent="0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pt-BR" sz="1100" b="1" kern="1200" dirty="0"/>
                <a:t>12 meses</a:t>
              </a:r>
            </a:p>
          </p:txBody>
        </p:sp>
        <p:sp>
          <p:nvSpPr>
            <p:cNvPr id="60" name="Forma Livre: Forma 59">
              <a:hlinkClick r:id="rId8" action="ppaction://hlinksldjump"/>
              <a:extLst>
                <a:ext uri="{FF2B5EF4-FFF2-40B4-BE49-F238E27FC236}">
                  <a16:creationId xmlns:a16="http://schemas.microsoft.com/office/drawing/2014/main" id="{8693B2B8-8CEA-47C2-9691-544B4DD9906D}"/>
                </a:ext>
              </a:extLst>
            </p:cNvPr>
            <p:cNvSpPr/>
            <p:nvPr/>
          </p:nvSpPr>
          <p:spPr>
            <a:xfrm>
              <a:off x="8533643" y="3128979"/>
              <a:ext cx="861234" cy="1246524"/>
            </a:xfrm>
            <a:custGeom>
              <a:avLst/>
              <a:gdLst>
                <a:gd name="connsiteX0" fmla="*/ 0 w 861234"/>
                <a:gd name="connsiteY0" fmla="*/ 0 h 1246524"/>
                <a:gd name="connsiteX1" fmla="*/ 861234 w 861234"/>
                <a:gd name="connsiteY1" fmla="*/ 0 h 1246524"/>
                <a:gd name="connsiteX2" fmla="*/ 861234 w 861234"/>
                <a:gd name="connsiteY2" fmla="*/ 1246524 h 1246524"/>
                <a:gd name="connsiteX3" fmla="*/ 0 w 861234"/>
                <a:gd name="connsiteY3" fmla="*/ 1246524 h 1246524"/>
                <a:gd name="connsiteX4" fmla="*/ 0 w 861234"/>
                <a:gd name="connsiteY4" fmla="*/ 0 h 12465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61234" h="1246524">
                  <a:moveTo>
                    <a:pt x="0" y="0"/>
                  </a:moveTo>
                  <a:lnTo>
                    <a:pt x="861234" y="0"/>
                  </a:lnTo>
                  <a:lnTo>
                    <a:pt x="861234" y="1246524"/>
                  </a:lnTo>
                  <a:lnTo>
                    <a:pt x="0" y="1246524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5418254"/>
                <a:satOff val="-7536"/>
                <a:lumOff val="-2890"/>
                <a:alphaOff val="0"/>
              </a:schemeClr>
            </a:fillRef>
            <a:effectRef idx="0">
              <a:schemeClr val="accent5">
                <a:hueOff val="-5418254"/>
                <a:satOff val="-7536"/>
                <a:lumOff val="-289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6350" tIns="6350" rIns="6350" bIns="62923" numCol="1" spcCol="1270" anchor="ctr" anchorCtr="0">
              <a:noAutofit/>
            </a:bodyPr>
            <a:lstStyle/>
            <a:p>
              <a:pPr marL="0" lvl="0" indent="0"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pt-BR" sz="1000" kern="1200" dirty="0"/>
                <a:t>REVIVA PAMPULHA FASE 08</a:t>
              </a:r>
            </a:p>
            <a:p>
              <a:pPr marL="0" lvl="0" indent="0"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pt-BR" sz="1000" kern="1200" dirty="0"/>
                <a:t>(Manutenção Preventiva)</a:t>
              </a:r>
            </a:p>
          </p:txBody>
        </p:sp>
        <p:sp>
          <p:nvSpPr>
            <p:cNvPr id="63" name="Forma Livre: Forma 62">
              <a:extLst>
                <a:ext uri="{FF2B5EF4-FFF2-40B4-BE49-F238E27FC236}">
                  <a16:creationId xmlns:a16="http://schemas.microsoft.com/office/drawing/2014/main" id="{98C7F6E9-2C01-4EA3-8610-2D1C0B04BF05}"/>
                </a:ext>
              </a:extLst>
            </p:cNvPr>
            <p:cNvSpPr/>
            <p:nvPr/>
          </p:nvSpPr>
          <p:spPr>
            <a:xfrm>
              <a:off x="8562830" y="4683452"/>
              <a:ext cx="799201" cy="223776"/>
            </a:xfrm>
            <a:custGeom>
              <a:avLst/>
              <a:gdLst>
                <a:gd name="connsiteX0" fmla="*/ 0 w 799201"/>
                <a:gd name="connsiteY0" fmla="*/ 0 h 223776"/>
                <a:gd name="connsiteX1" fmla="*/ 799201 w 799201"/>
                <a:gd name="connsiteY1" fmla="*/ 0 h 223776"/>
                <a:gd name="connsiteX2" fmla="*/ 799201 w 799201"/>
                <a:gd name="connsiteY2" fmla="*/ 223776 h 223776"/>
                <a:gd name="connsiteX3" fmla="*/ 0 w 799201"/>
                <a:gd name="connsiteY3" fmla="*/ 223776 h 223776"/>
                <a:gd name="connsiteX4" fmla="*/ 0 w 799201"/>
                <a:gd name="connsiteY4" fmla="*/ 0 h 2237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99201" h="223776">
                  <a:moveTo>
                    <a:pt x="0" y="0"/>
                  </a:moveTo>
                  <a:lnTo>
                    <a:pt x="799201" y="0"/>
                  </a:lnTo>
                  <a:lnTo>
                    <a:pt x="799201" y="223776"/>
                  </a:lnTo>
                  <a:lnTo>
                    <a:pt x="0" y="223776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5">
                <a:hueOff val="-5805272"/>
                <a:satOff val="-8075"/>
                <a:lumOff val="-3096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7940" tIns="6985" rIns="27940" bIns="6985" numCol="1" spcCol="1270" anchor="ctr" anchorCtr="0">
              <a:noAutofit/>
            </a:bodyPr>
            <a:lstStyle/>
            <a:p>
              <a:pPr marL="0" lvl="0" indent="0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pt-BR" sz="1100" b="1" kern="1200" dirty="0"/>
                <a:t>36 meses</a:t>
              </a:r>
            </a:p>
          </p:txBody>
        </p:sp>
        <p:sp>
          <p:nvSpPr>
            <p:cNvPr id="64" name="Forma Livre: Forma 63">
              <a:hlinkClick r:id="rId9" action="ppaction://hlinksldjump"/>
              <a:extLst>
                <a:ext uri="{FF2B5EF4-FFF2-40B4-BE49-F238E27FC236}">
                  <a16:creationId xmlns:a16="http://schemas.microsoft.com/office/drawing/2014/main" id="{99E39BA3-E7AB-429A-8F45-83D1234C0600}"/>
                </a:ext>
              </a:extLst>
            </p:cNvPr>
            <p:cNvSpPr/>
            <p:nvPr/>
          </p:nvSpPr>
          <p:spPr>
            <a:xfrm>
              <a:off x="9701136" y="3128979"/>
              <a:ext cx="861234" cy="1246524"/>
            </a:xfrm>
            <a:custGeom>
              <a:avLst/>
              <a:gdLst>
                <a:gd name="connsiteX0" fmla="*/ 0 w 861234"/>
                <a:gd name="connsiteY0" fmla="*/ 0 h 1246524"/>
                <a:gd name="connsiteX1" fmla="*/ 861234 w 861234"/>
                <a:gd name="connsiteY1" fmla="*/ 0 h 1246524"/>
                <a:gd name="connsiteX2" fmla="*/ 861234 w 861234"/>
                <a:gd name="connsiteY2" fmla="*/ 1246524 h 1246524"/>
                <a:gd name="connsiteX3" fmla="*/ 0 w 861234"/>
                <a:gd name="connsiteY3" fmla="*/ 1246524 h 1246524"/>
                <a:gd name="connsiteX4" fmla="*/ 0 w 861234"/>
                <a:gd name="connsiteY4" fmla="*/ 0 h 12465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61234" h="1246524">
                  <a:moveTo>
                    <a:pt x="0" y="0"/>
                  </a:moveTo>
                  <a:lnTo>
                    <a:pt x="861234" y="0"/>
                  </a:lnTo>
                  <a:lnTo>
                    <a:pt x="861234" y="1246524"/>
                  </a:lnTo>
                  <a:lnTo>
                    <a:pt x="0" y="1246524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6192290"/>
                <a:satOff val="-8613"/>
                <a:lumOff val="-3303"/>
                <a:alphaOff val="0"/>
              </a:schemeClr>
            </a:fillRef>
            <a:effectRef idx="0">
              <a:schemeClr val="accent5">
                <a:hueOff val="-6192290"/>
                <a:satOff val="-8613"/>
                <a:lumOff val="-3303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6350" tIns="6350" rIns="6350" bIns="62923" numCol="1" spcCol="1270" anchor="ctr" anchorCtr="0">
              <a:noAutofit/>
            </a:bodyPr>
            <a:lstStyle/>
            <a:p>
              <a:pPr marL="0" lvl="0" indent="0"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pt-BR" sz="1000" kern="1200" dirty="0"/>
                <a:t>REVIVA PAMPULHA FASE 09</a:t>
              </a:r>
            </a:p>
            <a:p>
              <a:pPr marL="0" lvl="0" indent="0"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pt-BR" sz="1000" kern="1200" dirty="0"/>
                <a:t>(Convênio PMC)</a:t>
              </a:r>
            </a:p>
          </p:txBody>
        </p:sp>
        <p:sp>
          <p:nvSpPr>
            <p:cNvPr id="67" name="Forma Livre: Forma 66">
              <a:extLst>
                <a:ext uri="{FF2B5EF4-FFF2-40B4-BE49-F238E27FC236}">
                  <a16:creationId xmlns:a16="http://schemas.microsoft.com/office/drawing/2014/main" id="{45D4F74B-D356-483C-A93D-41993F4D1094}"/>
                </a:ext>
              </a:extLst>
            </p:cNvPr>
            <p:cNvSpPr/>
            <p:nvPr/>
          </p:nvSpPr>
          <p:spPr>
            <a:xfrm>
              <a:off x="9730323" y="4683452"/>
              <a:ext cx="799201" cy="223776"/>
            </a:xfrm>
            <a:custGeom>
              <a:avLst/>
              <a:gdLst>
                <a:gd name="connsiteX0" fmla="*/ 0 w 799201"/>
                <a:gd name="connsiteY0" fmla="*/ 0 h 223776"/>
                <a:gd name="connsiteX1" fmla="*/ 799201 w 799201"/>
                <a:gd name="connsiteY1" fmla="*/ 0 h 223776"/>
                <a:gd name="connsiteX2" fmla="*/ 799201 w 799201"/>
                <a:gd name="connsiteY2" fmla="*/ 223776 h 223776"/>
                <a:gd name="connsiteX3" fmla="*/ 0 w 799201"/>
                <a:gd name="connsiteY3" fmla="*/ 223776 h 223776"/>
                <a:gd name="connsiteX4" fmla="*/ 0 w 799201"/>
                <a:gd name="connsiteY4" fmla="*/ 0 h 2237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99201" h="223776">
                  <a:moveTo>
                    <a:pt x="0" y="0"/>
                  </a:moveTo>
                  <a:lnTo>
                    <a:pt x="799201" y="0"/>
                  </a:lnTo>
                  <a:lnTo>
                    <a:pt x="799201" y="223776"/>
                  </a:lnTo>
                  <a:lnTo>
                    <a:pt x="0" y="223776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5">
                <a:hueOff val="-6579308"/>
                <a:satOff val="-9151"/>
                <a:lumOff val="-3509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7940" tIns="6985" rIns="27940" bIns="6985" numCol="1" spcCol="1270" anchor="ctr" anchorCtr="0">
              <a:noAutofit/>
            </a:bodyPr>
            <a:lstStyle/>
            <a:p>
              <a:pPr marL="0" lvl="0" indent="0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pt-BR" sz="1100" b="1" kern="1200" dirty="0"/>
                <a:t>60 meses</a:t>
              </a:r>
            </a:p>
          </p:txBody>
        </p:sp>
        <p:sp>
          <p:nvSpPr>
            <p:cNvPr id="68" name="Forma Livre: Forma 67">
              <a:hlinkClick r:id="rId10" action="ppaction://hlinksldjump"/>
              <a:extLst>
                <a:ext uri="{FF2B5EF4-FFF2-40B4-BE49-F238E27FC236}">
                  <a16:creationId xmlns:a16="http://schemas.microsoft.com/office/drawing/2014/main" id="{F9C3C928-A85B-4841-AC38-20427905A4BF}"/>
                </a:ext>
              </a:extLst>
            </p:cNvPr>
            <p:cNvSpPr/>
            <p:nvPr/>
          </p:nvSpPr>
          <p:spPr>
            <a:xfrm>
              <a:off x="10868326" y="3128979"/>
              <a:ext cx="862448" cy="1257734"/>
            </a:xfrm>
            <a:custGeom>
              <a:avLst/>
              <a:gdLst>
                <a:gd name="connsiteX0" fmla="*/ 0 w 862448"/>
                <a:gd name="connsiteY0" fmla="*/ 0 h 1257734"/>
                <a:gd name="connsiteX1" fmla="*/ 862448 w 862448"/>
                <a:gd name="connsiteY1" fmla="*/ 0 h 1257734"/>
                <a:gd name="connsiteX2" fmla="*/ 862448 w 862448"/>
                <a:gd name="connsiteY2" fmla="*/ 1257734 h 1257734"/>
                <a:gd name="connsiteX3" fmla="*/ 0 w 862448"/>
                <a:gd name="connsiteY3" fmla="*/ 1257734 h 1257734"/>
                <a:gd name="connsiteX4" fmla="*/ 0 w 862448"/>
                <a:gd name="connsiteY4" fmla="*/ 0 h 12577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62448" h="1257734">
                  <a:moveTo>
                    <a:pt x="0" y="0"/>
                  </a:moveTo>
                  <a:lnTo>
                    <a:pt x="862448" y="0"/>
                  </a:lnTo>
                  <a:lnTo>
                    <a:pt x="862448" y="1257734"/>
                  </a:lnTo>
                  <a:lnTo>
                    <a:pt x="0" y="1257734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6966326"/>
                <a:satOff val="-9690"/>
                <a:lumOff val="-3716"/>
                <a:alphaOff val="0"/>
              </a:schemeClr>
            </a:fillRef>
            <a:effectRef idx="0">
              <a:schemeClr val="accent5">
                <a:hueOff val="-6966326"/>
                <a:satOff val="-9690"/>
                <a:lumOff val="-3716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6350" tIns="6350" rIns="6350" bIns="62923" numCol="1" spcCol="1270" anchor="ctr" anchorCtr="0">
              <a:noAutofit/>
            </a:bodyPr>
            <a:lstStyle/>
            <a:p>
              <a:pPr marL="0" lvl="0" indent="0"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pt-BR" sz="1000" kern="1200" dirty="0"/>
                <a:t>REVIVA PAMPULHA FASE 10</a:t>
              </a:r>
            </a:p>
            <a:p>
              <a:pPr marL="0" lvl="0" indent="0"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pt-BR" sz="1000" kern="1200" dirty="0"/>
                <a:t>(Comunicação)</a:t>
              </a:r>
            </a:p>
          </p:txBody>
        </p:sp>
        <p:sp>
          <p:nvSpPr>
            <p:cNvPr id="71" name="Forma Livre: Forma 70">
              <a:extLst>
                <a:ext uri="{FF2B5EF4-FFF2-40B4-BE49-F238E27FC236}">
                  <a16:creationId xmlns:a16="http://schemas.microsoft.com/office/drawing/2014/main" id="{FBDBF1AD-DBC0-4972-8206-5DF6BA47D51C}"/>
                </a:ext>
              </a:extLst>
            </p:cNvPr>
            <p:cNvSpPr/>
            <p:nvPr/>
          </p:nvSpPr>
          <p:spPr>
            <a:xfrm>
              <a:off x="10897817" y="4671537"/>
              <a:ext cx="799201" cy="223199"/>
            </a:xfrm>
            <a:custGeom>
              <a:avLst/>
              <a:gdLst>
                <a:gd name="connsiteX0" fmla="*/ 0 w 799201"/>
                <a:gd name="connsiteY0" fmla="*/ 0 h 223199"/>
                <a:gd name="connsiteX1" fmla="*/ 799201 w 799201"/>
                <a:gd name="connsiteY1" fmla="*/ 0 h 223199"/>
                <a:gd name="connsiteX2" fmla="*/ 799201 w 799201"/>
                <a:gd name="connsiteY2" fmla="*/ 223199 h 223199"/>
                <a:gd name="connsiteX3" fmla="*/ 0 w 799201"/>
                <a:gd name="connsiteY3" fmla="*/ 223199 h 223199"/>
                <a:gd name="connsiteX4" fmla="*/ 0 w 799201"/>
                <a:gd name="connsiteY4" fmla="*/ 0 h 2231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99201" h="223199">
                  <a:moveTo>
                    <a:pt x="0" y="0"/>
                  </a:moveTo>
                  <a:lnTo>
                    <a:pt x="799201" y="0"/>
                  </a:lnTo>
                  <a:lnTo>
                    <a:pt x="799201" y="223199"/>
                  </a:lnTo>
                  <a:lnTo>
                    <a:pt x="0" y="223199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5">
                <a:hueOff val="-7353344"/>
                <a:satOff val="-10228"/>
                <a:lumOff val="-3922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7940" tIns="6985" rIns="27940" bIns="6985" numCol="1" spcCol="1270" anchor="ctr" anchorCtr="0">
              <a:noAutofit/>
            </a:bodyPr>
            <a:lstStyle/>
            <a:p>
              <a:pPr marL="0" lvl="0" indent="0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pt-BR" sz="1100" b="1" kern="1200" dirty="0"/>
                <a:t>60 meses</a:t>
              </a:r>
              <a:endParaRPr lang="pt-BR" sz="1100" kern="1200" dirty="0"/>
            </a:p>
          </p:txBody>
        </p:sp>
        <p:sp>
          <p:nvSpPr>
            <p:cNvPr id="72" name="Forma Livre: Forma 71">
              <a:extLst>
                <a:ext uri="{FF2B5EF4-FFF2-40B4-BE49-F238E27FC236}">
                  <a16:creationId xmlns:a16="http://schemas.microsoft.com/office/drawing/2014/main" id="{CB194B42-F066-4DD7-BF38-07E2431BCC15}"/>
                </a:ext>
              </a:extLst>
            </p:cNvPr>
            <p:cNvSpPr/>
            <p:nvPr/>
          </p:nvSpPr>
          <p:spPr>
            <a:xfrm>
              <a:off x="7367056" y="2381058"/>
              <a:ext cx="1292376" cy="291009"/>
            </a:xfrm>
            <a:custGeom>
              <a:avLst/>
              <a:gdLst>
                <a:gd name="connsiteX0" fmla="*/ 0 w 1292376"/>
                <a:gd name="connsiteY0" fmla="*/ 0 h 291009"/>
                <a:gd name="connsiteX1" fmla="*/ 1292376 w 1292376"/>
                <a:gd name="connsiteY1" fmla="*/ 0 h 291009"/>
                <a:gd name="connsiteX2" fmla="*/ 1292376 w 1292376"/>
                <a:gd name="connsiteY2" fmla="*/ 291009 h 291009"/>
                <a:gd name="connsiteX3" fmla="*/ 0 w 1292376"/>
                <a:gd name="connsiteY3" fmla="*/ 291009 h 291009"/>
                <a:gd name="connsiteX4" fmla="*/ 0 w 1292376"/>
                <a:gd name="connsiteY4" fmla="*/ 0 h 2910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92376" h="291009">
                  <a:moveTo>
                    <a:pt x="0" y="0"/>
                  </a:moveTo>
                  <a:lnTo>
                    <a:pt x="1292376" y="0"/>
                  </a:lnTo>
                  <a:lnTo>
                    <a:pt x="1292376" y="291009"/>
                  </a:lnTo>
                  <a:lnTo>
                    <a:pt x="0" y="291009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7620" tIns="7620" rIns="7620" bIns="62923" numCol="1" spcCol="1270" anchor="b" anchorCtr="0">
              <a:noAutofit/>
            </a:bodyPr>
            <a:lstStyle/>
            <a:p>
              <a:pPr marL="0" lvl="0" indent="0" algn="ctr" defTabSz="533400">
                <a:lnSpc>
                  <a:spcPct val="0"/>
                </a:lnSpc>
                <a:spcBef>
                  <a:spcPct val="0"/>
                </a:spcBef>
                <a:spcAft>
                  <a:spcPts val="0"/>
                </a:spcAft>
                <a:buNone/>
              </a:pPr>
              <a:r>
                <a:rPr lang="pt-BR" sz="1200" kern="1200" dirty="0"/>
                <a:t>Fiscalização</a:t>
              </a:r>
            </a:p>
          </p:txBody>
        </p:sp>
        <p:sp>
          <p:nvSpPr>
            <p:cNvPr id="73" name="Forma Livre: Forma 72">
              <a:extLst>
                <a:ext uri="{FF2B5EF4-FFF2-40B4-BE49-F238E27FC236}">
                  <a16:creationId xmlns:a16="http://schemas.microsoft.com/office/drawing/2014/main" id="{5A6E5A83-DC7F-4FDF-AB09-4993EFF727E0}"/>
                </a:ext>
              </a:extLst>
            </p:cNvPr>
            <p:cNvSpPr/>
            <p:nvPr/>
          </p:nvSpPr>
          <p:spPr>
            <a:xfrm>
              <a:off x="7995311" y="2609266"/>
              <a:ext cx="799201" cy="223776"/>
            </a:xfrm>
            <a:custGeom>
              <a:avLst/>
              <a:gdLst>
                <a:gd name="connsiteX0" fmla="*/ 0 w 799201"/>
                <a:gd name="connsiteY0" fmla="*/ 0 h 223776"/>
                <a:gd name="connsiteX1" fmla="*/ 799201 w 799201"/>
                <a:gd name="connsiteY1" fmla="*/ 0 h 223776"/>
                <a:gd name="connsiteX2" fmla="*/ 799201 w 799201"/>
                <a:gd name="connsiteY2" fmla="*/ 223776 h 223776"/>
                <a:gd name="connsiteX3" fmla="*/ 0 w 799201"/>
                <a:gd name="connsiteY3" fmla="*/ 223776 h 223776"/>
                <a:gd name="connsiteX4" fmla="*/ 0 w 799201"/>
                <a:gd name="connsiteY4" fmla="*/ 0 h 2237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99201" h="223776">
                  <a:moveTo>
                    <a:pt x="0" y="0"/>
                  </a:moveTo>
                  <a:lnTo>
                    <a:pt x="799201" y="0"/>
                  </a:lnTo>
                  <a:lnTo>
                    <a:pt x="799201" y="223776"/>
                  </a:lnTo>
                  <a:lnTo>
                    <a:pt x="0" y="223776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4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7940" tIns="6985" rIns="27940" bIns="6985" numCol="1" spcCol="1270" anchor="ctr" anchorCtr="0">
              <a:noAutofit/>
            </a:bodyPr>
            <a:lstStyle/>
            <a:p>
              <a:pPr marL="0" lvl="0" indent="0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pt-BR" sz="1100" b="1" kern="1200" dirty="0"/>
                <a:t>60 meses</a:t>
              </a:r>
            </a:p>
          </p:txBody>
        </p:sp>
      </p:grpSp>
      <p:sp>
        <p:nvSpPr>
          <p:cNvPr id="4" name="Retângulo: Cantos Arredondados 3">
            <a:hlinkClick r:id="rId11" action="ppaction://hlinksldjump"/>
            <a:extLst>
              <a:ext uri="{FF2B5EF4-FFF2-40B4-BE49-F238E27FC236}">
                <a16:creationId xmlns:a16="http://schemas.microsoft.com/office/drawing/2014/main" id="{9005AE23-A11B-4D7E-A2CD-80CC8388C625}"/>
              </a:ext>
            </a:extLst>
          </p:cNvPr>
          <p:cNvSpPr/>
          <p:nvPr/>
        </p:nvSpPr>
        <p:spPr>
          <a:xfrm>
            <a:off x="1884888" y="1875715"/>
            <a:ext cx="8407400" cy="37253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>
                <a:solidFill>
                  <a:schemeClr val="tx1"/>
                </a:solidFill>
              </a:rPr>
              <a:t>CONTRATO DE GERENCIAMENTO DO PROGRAMA</a:t>
            </a:r>
          </a:p>
        </p:txBody>
      </p:sp>
      <p:cxnSp>
        <p:nvCxnSpPr>
          <p:cNvPr id="10" name="Conector reto 9">
            <a:extLst>
              <a:ext uri="{FF2B5EF4-FFF2-40B4-BE49-F238E27FC236}">
                <a16:creationId xmlns:a16="http://schemas.microsoft.com/office/drawing/2014/main" id="{E0861449-1ED8-4AEF-ADDB-EEE34A393045}"/>
              </a:ext>
            </a:extLst>
          </p:cNvPr>
          <p:cNvCxnSpPr>
            <a:cxnSpLocks/>
          </p:cNvCxnSpPr>
          <p:nvPr/>
        </p:nvCxnSpPr>
        <p:spPr>
          <a:xfrm flipH="1">
            <a:off x="6800850" y="2543175"/>
            <a:ext cx="575732" cy="0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2" name="Conector reto 11">
            <a:extLst>
              <a:ext uri="{FF2B5EF4-FFF2-40B4-BE49-F238E27FC236}">
                <a16:creationId xmlns:a16="http://schemas.microsoft.com/office/drawing/2014/main" id="{F25FBBAE-3DD4-41FE-AE60-238FFD94D4B3}"/>
              </a:ext>
            </a:extLst>
          </p:cNvPr>
          <p:cNvCxnSpPr>
            <a:cxnSpLocks/>
          </p:cNvCxnSpPr>
          <p:nvPr/>
        </p:nvCxnSpPr>
        <p:spPr>
          <a:xfrm flipV="1">
            <a:off x="6800850" y="2248249"/>
            <a:ext cx="0" cy="294926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7263526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Número de Slide 1">
            <a:extLst>
              <a:ext uri="{FF2B5EF4-FFF2-40B4-BE49-F238E27FC236}">
                <a16:creationId xmlns:a16="http://schemas.microsoft.com/office/drawing/2014/main" id="{3DDB2106-9D77-4CFC-B372-CC110919C19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15</a:t>
            </a:fld>
            <a:endParaRPr lang="en-US" dirty="0"/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E36BE01E-7CA0-4A7E-8592-8C846FDF5374}"/>
              </a:ext>
            </a:extLst>
          </p:cNvPr>
          <p:cNvSpPr txBox="1"/>
          <p:nvPr/>
        </p:nvSpPr>
        <p:spPr>
          <a:xfrm>
            <a:off x="630000" y="1415534"/>
            <a:ext cx="6096000" cy="37548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/>
            <a:r>
              <a:rPr lang="pt-BR" sz="2000" b="1" dirty="0"/>
              <a:t>REVIVA PAMPULHA </a:t>
            </a:r>
          </a:p>
          <a:p>
            <a:pPr lvl="0"/>
            <a:r>
              <a:rPr lang="pt-BR" sz="2000" b="1" dirty="0"/>
              <a:t>GERENCIAMENTO DO PROGRAMA REVIVA PAMPULHA</a:t>
            </a:r>
          </a:p>
          <a:p>
            <a:pPr lvl="0"/>
            <a:endParaRPr lang="pt-BR" sz="18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pt-BR" sz="1800" dirty="0"/>
              <a:t>Composição técnica: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pt-BR" sz="1800" dirty="0"/>
              <a:t>Validação e compatibilização de projetos;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pt-BR" dirty="0"/>
              <a:t>Documentação para Licenciamentos;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pt-BR" dirty="0"/>
              <a:t>Documentação para Regularização Fundiária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pt-BR" dirty="0"/>
              <a:t>DUP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pt-BR" sz="1800" dirty="0"/>
              <a:t>Interface com Unidades da COPASA;</a:t>
            </a:r>
            <a:endParaRPr lang="pt-BR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pt-BR" sz="1800" dirty="0"/>
              <a:t>Fiscalização de obras</a:t>
            </a:r>
            <a:r>
              <a:rPr lang="pt-BR" dirty="0"/>
              <a:t>;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pt-BR" sz="1800" dirty="0"/>
              <a:t>Relatórios mensais de desempenho</a:t>
            </a:r>
            <a:r>
              <a:rPr lang="pt-BR" dirty="0"/>
              <a:t>;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pt-BR" dirty="0"/>
              <a:t>Relatórios públicos trimestrais;  </a:t>
            </a:r>
          </a:p>
          <a:p>
            <a:pPr lvl="0"/>
            <a:endParaRPr lang="pt-BR" sz="1800" dirty="0"/>
          </a:p>
        </p:txBody>
      </p:sp>
      <p:pic>
        <p:nvPicPr>
          <p:cNvPr id="11" name="Imagem 10">
            <a:extLst>
              <a:ext uri="{FF2B5EF4-FFF2-40B4-BE49-F238E27FC236}">
                <a16:creationId xmlns:a16="http://schemas.microsoft.com/office/drawing/2014/main" id="{8F576A4A-D379-4B28-8D41-1EF2DCEF2BB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" r="-2080"/>
          <a:stretch/>
        </p:blipFill>
        <p:spPr>
          <a:xfrm>
            <a:off x="6296965" y="2365924"/>
            <a:ext cx="4467750" cy="2624137"/>
          </a:xfrm>
          <a:prstGeom prst="rect">
            <a:avLst/>
          </a:prstGeom>
        </p:spPr>
      </p:pic>
      <p:cxnSp>
        <p:nvCxnSpPr>
          <p:cNvPr id="5" name="Conector reto 4">
            <a:extLst>
              <a:ext uri="{FF2B5EF4-FFF2-40B4-BE49-F238E27FC236}">
                <a16:creationId xmlns:a16="http://schemas.microsoft.com/office/drawing/2014/main" id="{DC71DA6E-EE80-43FC-B701-E1003EA6F86F}"/>
              </a:ext>
            </a:extLst>
          </p:cNvPr>
          <p:cNvCxnSpPr/>
          <p:nvPr/>
        </p:nvCxnSpPr>
        <p:spPr>
          <a:xfrm>
            <a:off x="10972800" y="2365924"/>
            <a:ext cx="0" cy="632252"/>
          </a:xfrm>
          <a:prstGeom prst="line">
            <a:avLst/>
          </a:prstGeom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8" name="Conector reto 7">
            <a:extLst>
              <a:ext uri="{FF2B5EF4-FFF2-40B4-BE49-F238E27FC236}">
                <a16:creationId xmlns:a16="http://schemas.microsoft.com/office/drawing/2014/main" id="{54E21AAC-F661-46AF-A289-4ED782C9BCC0}"/>
              </a:ext>
            </a:extLst>
          </p:cNvPr>
          <p:cNvCxnSpPr>
            <a:cxnSpLocks/>
          </p:cNvCxnSpPr>
          <p:nvPr/>
        </p:nvCxnSpPr>
        <p:spPr>
          <a:xfrm>
            <a:off x="10964008" y="3069309"/>
            <a:ext cx="8791" cy="1836000"/>
          </a:xfrm>
          <a:prstGeom prst="line">
            <a:avLst/>
          </a:prstGeom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316177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Número de Slide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16</a:t>
            </a:fld>
            <a:endParaRPr lang="en-US" dirty="0"/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7C4D8653-7885-473F-90F5-7AB52F5955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6031" y="7760"/>
            <a:ext cx="9360000" cy="5745907"/>
          </a:xfrm>
          <a:prstGeom prst="rect">
            <a:avLst/>
          </a:prstGeom>
        </p:spPr>
      </p:pic>
      <p:pic>
        <p:nvPicPr>
          <p:cNvPr id="75" name="Imagem 74">
            <a:extLst>
              <a:ext uri="{FF2B5EF4-FFF2-40B4-BE49-F238E27FC236}">
                <a16:creationId xmlns:a16="http://schemas.microsoft.com/office/drawing/2014/main" id="{CEF60F90-4024-46FE-B431-F2B1EC267AD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7239" y="5754700"/>
            <a:ext cx="9367200" cy="191507"/>
          </a:xfrm>
          <a:prstGeom prst="rect">
            <a:avLst/>
          </a:prstGeom>
        </p:spPr>
      </p:pic>
      <p:pic>
        <p:nvPicPr>
          <p:cNvPr id="77" name="Imagem 76">
            <a:extLst>
              <a:ext uri="{FF2B5EF4-FFF2-40B4-BE49-F238E27FC236}">
                <a16:creationId xmlns:a16="http://schemas.microsoft.com/office/drawing/2014/main" id="{6093A400-085A-46BA-A12F-593513CEC59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36031" y="5937561"/>
            <a:ext cx="9360000" cy="916830"/>
          </a:xfrm>
          <a:prstGeom prst="rect">
            <a:avLst/>
          </a:prstGeom>
        </p:spPr>
      </p:pic>
      <p:sp>
        <p:nvSpPr>
          <p:cNvPr id="6" name="Seta: Curva para a Esquerda 5">
            <a:hlinkClick r:id="rId5" action="ppaction://hlinksldjump"/>
            <a:extLst>
              <a:ext uri="{FF2B5EF4-FFF2-40B4-BE49-F238E27FC236}">
                <a16:creationId xmlns:a16="http://schemas.microsoft.com/office/drawing/2014/main" id="{BEF51D2B-06D9-452D-A44F-C77F571F09A6}"/>
              </a:ext>
            </a:extLst>
          </p:cNvPr>
          <p:cNvSpPr/>
          <p:nvPr/>
        </p:nvSpPr>
        <p:spPr>
          <a:xfrm>
            <a:off x="11561886" y="6132808"/>
            <a:ext cx="545123" cy="725192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639933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Número de Slide 1">
            <a:extLst>
              <a:ext uri="{FF2B5EF4-FFF2-40B4-BE49-F238E27FC236}">
                <a16:creationId xmlns:a16="http://schemas.microsoft.com/office/drawing/2014/main" id="{3DDB2106-9D77-4CFC-B372-CC110919C19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17</a:t>
            </a:fld>
            <a:endParaRPr lang="en-US" dirty="0"/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00B3E8C1-AA37-4FF5-B8FA-50BDC43DA22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EFFFF"/>
              </a:clrFrom>
              <a:clrTo>
                <a:srgbClr val="FEFFFF">
                  <a:alpha val="0"/>
                </a:srgbClr>
              </a:clrTo>
            </a:clrChange>
          </a:blip>
          <a:srcRect l="-202"/>
          <a:stretch/>
        </p:blipFill>
        <p:spPr>
          <a:xfrm>
            <a:off x="6937799" y="140676"/>
            <a:ext cx="4011011" cy="3675186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E36BE01E-7CA0-4A7E-8592-8C846FDF5374}"/>
              </a:ext>
            </a:extLst>
          </p:cNvPr>
          <p:cNvSpPr txBox="1"/>
          <p:nvPr/>
        </p:nvSpPr>
        <p:spPr>
          <a:xfrm>
            <a:off x="1028700" y="371687"/>
            <a:ext cx="6096000" cy="233910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/>
            <a:r>
              <a:rPr lang="pt-BR" sz="2000" b="1" dirty="0"/>
              <a:t>REVIVA PAMPULHA – FASE 01</a:t>
            </a:r>
          </a:p>
          <a:p>
            <a:pPr lvl="0"/>
            <a:endParaRPr lang="pt-BR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pt-BR" dirty="0"/>
              <a:t>Meta: 764 Economias (380 BH e 384 CN)</a:t>
            </a:r>
            <a:endParaRPr lang="pt-BR" sz="18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pt-BR" sz="1800" dirty="0"/>
              <a:t>Execução de </a:t>
            </a:r>
            <a:r>
              <a:rPr lang="pt-BR" sz="18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16.075</a:t>
            </a:r>
            <a:r>
              <a:rPr lang="pt-BR" dirty="0"/>
              <a:t> </a:t>
            </a:r>
            <a:r>
              <a:rPr lang="pt-BR" sz="1800" dirty="0"/>
              <a:t>m de </a:t>
            </a:r>
            <a:r>
              <a:rPr lang="pt-BR" dirty="0"/>
              <a:t>rede;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pt-BR" sz="1800" dirty="0"/>
              <a:t>Substituição de ativos</a:t>
            </a:r>
            <a:r>
              <a:rPr lang="pt-BR" dirty="0"/>
              <a:t> de 6.697 metros;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pt-BR" sz="1800" dirty="0"/>
              <a:t>Melhorias Operacio</a:t>
            </a:r>
            <a:r>
              <a:rPr lang="pt-BR" dirty="0"/>
              <a:t>nais - 19 PV Lixeira;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pt-BR" sz="1800" dirty="0"/>
              <a:t>Regularização Fundi</a:t>
            </a:r>
            <a:r>
              <a:rPr lang="pt-BR" dirty="0"/>
              <a:t>ária;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pt-BR" sz="1800" dirty="0"/>
              <a:t>Mobilização </a:t>
            </a:r>
            <a:r>
              <a:rPr lang="pt-BR" dirty="0"/>
              <a:t>Social;</a:t>
            </a:r>
            <a:endParaRPr lang="pt-BR" sz="1800" dirty="0"/>
          </a:p>
        </p:txBody>
      </p:sp>
      <p:sp>
        <p:nvSpPr>
          <p:cNvPr id="3" name="Seta: Curva para a Esquerda 2">
            <a:hlinkClick r:id="rId3" action="ppaction://hlinksldjump"/>
            <a:extLst>
              <a:ext uri="{FF2B5EF4-FFF2-40B4-BE49-F238E27FC236}">
                <a16:creationId xmlns:a16="http://schemas.microsoft.com/office/drawing/2014/main" id="{01973841-7F62-4DB1-B914-39F485A205E6}"/>
              </a:ext>
            </a:extLst>
          </p:cNvPr>
          <p:cNvSpPr/>
          <p:nvPr/>
        </p:nvSpPr>
        <p:spPr>
          <a:xfrm>
            <a:off x="9864969" y="5754808"/>
            <a:ext cx="545123" cy="725192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id="{B5B59D3A-FD1E-4BCA-8CD2-20141D4236DA}"/>
              </a:ext>
            </a:extLst>
          </p:cNvPr>
          <p:cNvSpPr txBox="1"/>
          <p:nvPr/>
        </p:nvSpPr>
        <p:spPr>
          <a:xfrm>
            <a:off x="630000" y="3143711"/>
            <a:ext cx="3607892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1600" dirty="0">
                <a:effectLst/>
                <a:latin typeface="Arial MT"/>
                <a:ea typeface="Arial MT"/>
                <a:cs typeface="Arial MT"/>
              </a:rPr>
              <a:t>Até março de 2024, foram executados 2.100 metros de rede coletora no município de Belo Horizonte e outros 2.300 metros no município de Contagem</a:t>
            </a:r>
            <a:endParaRPr lang="pt-BR" sz="1600" dirty="0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03BB6487-5885-4996-AFD7-DF21F1F6BE72}"/>
              </a:ext>
            </a:extLst>
          </p:cNvPr>
          <p:cNvSpPr/>
          <p:nvPr/>
        </p:nvSpPr>
        <p:spPr>
          <a:xfrm>
            <a:off x="630000" y="2963008"/>
            <a:ext cx="3810115" cy="1705708"/>
          </a:xfrm>
          <a:prstGeom prst="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9" name="Imagem 8">
            <a:extLst>
              <a:ext uri="{FF2B5EF4-FFF2-40B4-BE49-F238E27FC236}">
                <a16:creationId xmlns:a16="http://schemas.microsoft.com/office/drawing/2014/main" id="{835314DC-6515-420E-A642-620822F5089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893454" y="4325655"/>
            <a:ext cx="1815063" cy="136129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756B11FF-9D64-4E37-932C-373DFCF790E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346342" y="4153624"/>
            <a:ext cx="2785542" cy="208915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ABEA7F78-FD74-4633-8BCC-355AB22502A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18281" y="3815862"/>
            <a:ext cx="2036826" cy="274022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70146764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Número de Slide 1">
            <a:extLst>
              <a:ext uri="{FF2B5EF4-FFF2-40B4-BE49-F238E27FC236}">
                <a16:creationId xmlns:a16="http://schemas.microsoft.com/office/drawing/2014/main" id="{3DDB2106-9D77-4CFC-B372-CC110919C19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18</a:t>
            </a:fld>
            <a:endParaRPr lang="en-US" dirty="0"/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E36BE01E-7CA0-4A7E-8592-8C846FDF5374}"/>
              </a:ext>
            </a:extLst>
          </p:cNvPr>
          <p:cNvSpPr txBox="1"/>
          <p:nvPr/>
        </p:nvSpPr>
        <p:spPr>
          <a:xfrm>
            <a:off x="1175123" y="458732"/>
            <a:ext cx="4653200" cy="16466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/>
            <a:r>
              <a:rPr lang="pt-BR" sz="2000" b="1" dirty="0"/>
              <a:t>REVIVA PAMPULHA – FASE 02</a:t>
            </a:r>
          </a:p>
          <a:p>
            <a:pPr lvl="0"/>
            <a:endParaRPr lang="pt-BR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pt-BR" dirty="0"/>
              <a:t>Meta: 80% de 4.590 Economias</a:t>
            </a: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b="1" dirty="0"/>
              <a:t>Contratos de Performance e OPP</a:t>
            </a:r>
          </a:p>
          <a:p>
            <a:pPr lvl="0"/>
            <a:endParaRPr lang="pt-BR" dirty="0"/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5AB48E64-78BF-4B72-AA74-1E519911C3C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EFFFF"/>
              </a:clrFrom>
              <a:clrTo>
                <a:srgbClr val="FEFFFF">
                  <a:alpha val="0"/>
                </a:srgbClr>
              </a:clrTo>
            </a:clrChange>
          </a:blip>
          <a:srcRect l="-3806"/>
          <a:stretch/>
        </p:blipFill>
        <p:spPr>
          <a:xfrm>
            <a:off x="3507410" y="0"/>
            <a:ext cx="7535333" cy="6843098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68DA5C81-E793-4F7D-A1C5-2E9015837245}"/>
              </a:ext>
            </a:extLst>
          </p:cNvPr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3308"/>
          <a:stretch/>
        </p:blipFill>
        <p:spPr bwMode="auto">
          <a:xfrm>
            <a:off x="270000" y="4306495"/>
            <a:ext cx="4072890" cy="1320582"/>
          </a:xfrm>
          <a:prstGeom prst="rect">
            <a:avLst/>
          </a:prstGeom>
          <a:noFill/>
        </p:spPr>
      </p:pic>
      <p:sp>
        <p:nvSpPr>
          <p:cNvPr id="8" name="CaixaDeTexto 7">
            <a:extLst>
              <a:ext uri="{FF2B5EF4-FFF2-40B4-BE49-F238E27FC236}">
                <a16:creationId xmlns:a16="http://schemas.microsoft.com/office/drawing/2014/main" id="{3D5D8265-DF60-4EF2-8F91-3C0C6DE18296}"/>
              </a:ext>
            </a:extLst>
          </p:cNvPr>
          <p:cNvSpPr txBox="1"/>
          <p:nvPr/>
        </p:nvSpPr>
        <p:spPr>
          <a:xfrm>
            <a:off x="452991" y="1966837"/>
            <a:ext cx="6097464" cy="21268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lvl="0" indent="-28575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pt-BR" dirty="0"/>
              <a:t>Mobilização Social;</a:t>
            </a:r>
          </a:p>
          <a:p>
            <a:pPr marL="285750" lvl="0" indent="-28575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pt-BR" dirty="0"/>
              <a:t>Educação Ambiental;</a:t>
            </a:r>
          </a:p>
          <a:p>
            <a:pPr marL="285750" lvl="0" indent="-28575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pt-BR" dirty="0"/>
              <a:t>Projetos;</a:t>
            </a:r>
          </a:p>
          <a:p>
            <a:pPr marL="285750" lvl="0" indent="-28575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pt-BR" dirty="0"/>
              <a:t>Regularização Fundiária Administrativa;</a:t>
            </a:r>
          </a:p>
          <a:p>
            <a:pPr marL="285750" lvl="0" indent="-28575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pt-BR" dirty="0"/>
              <a:t>Execução de Redes e Ligações;</a:t>
            </a:r>
          </a:p>
        </p:txBody>
      </p:sp>
    </p:spTree>
    <p:extLst>
      <p:ext uri="{BB962C8B-B14F-4D97-AF65-F5344CB8AC3E}">
        <p14:creationId xmlns:p14="http://schemas.microsoft.com/office/powerpoint/2010/main" val="165273599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Número de Slide 1">
            <a:extLst>
              <a:ext uri="{FF2B5EF4-FFF2-40B4-BE49-F238E27FC236}">
                <a16:creationId xmlns:a16="http://schemas.microsoft.com/office/drawing/2014/main" id="{3DDB2106-9D77-4CFC-B372-CC110919C19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19</a:t>
            </a:fld>
            <a:endParaRPr lang="en-US" dirty="0"/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E36BE01E-7CA0-4A7E-8592-8C846FDF5374}"/>
              </a:ext>
            </a:extLst>
          </p:cNvPr>
          <p:cNvSpPr txBox="1"/>
          <p:nvPr/>
        </p:nvSpPr>
        <p:spPr>
          <a:xfrm>
            <a:off x="1175123" y="458732"/>
            <a:ext cx="465320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/>
            <a:r>
              <a:rPr lang="pt-BR" sz="2000" b="1" dirty="0"/>
              <a:t>REVIVA PAMPULHA – FASE 02</a:t>
            </a:r>
          </a:p>
          <a:p>
            <a:pPr lvl="0"/>
            <a:endParaRPr lang="pt-BR" dirty="0"/>
          </a:p>
          <a:p>
            <a:pPr lvl="0"/>
            <a:endParaRPr lang="pt-BR" dirty="0"/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5AB48E64-78BF-4B72-AA74-1E519911C3C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EFFFF"/>
              </a:clrFrom>
              <a:clrTo>
                <a:srgbClr val="FEFFFF">
                  <a:alpha val="0"/>
                </a:srgbClr>
              </a:clrTo>
            </a:clrChange>
          </a:blip>
          <a:srcRect l="-3806"/>
          <a:stretch/>
        </p:blipFill>
        <p:spPr>
          <a:xfrm>
            <a:off x="8113168" y="138399"/>
            <a:ext cx="2296924" cy="2085917"/>
          </a:xfrm>
          <a:prstGeom prst="rect">
            <a:avLst/>
          </a:prstGeom>
        </p:spPr>
      </p:pic>
      <p:sp>
        <p:nvSpPr>
          <p:cNvPr id="6" name="Seta: Curva para a Esquerda 5">
            <a:hlinkClick r:id="rId3" action="ppaction://hlinksldjump"/>
            <a:extLst>
              <a:ext uri="{FF2B5EF4-FFF2-40B4-BE49-F238E27FC236}">
                <a16:creationId xmlns:a16="http://schemas.microsoft.com/office/drawing/2014/main" id="{48747796-9F93-4582-9C1C-2AFEC137D137}"/>
              </a:ext>
            </a:extLst>
          </p:cNvPr>
          <p:cNvSpPr/>
          <p:nvPr/>
        </p:nvSpPr>
        <p:spPr>
          <a:xfrm>
            <a:off x="9864969" y="5754808"/>
            <a:ext cx="545123" cy="725192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7D772522-A075-45A4-A642-86800C3DE1E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8525" y="1389444"/>
            <a:ext cx="3603333" cy="253000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73D4E892-8D48-4649-94C3-E2FF281E3200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0693" t="9804" r="25901" b="19878"/>
          <a:stretch/>
        </p:blipFill>
        <p:spPr bwMode="auto">
          <a:xfrm>
            <a:off x="7755345" y="2434800"/>
            <a:ext cx="2963008" cy="268802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913F789C-7F34-437D-B2D6-2AED31F3A3CA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24461" t="10878" r="1813" b="16600"/>
          <a:stretch/>
        </p:blipFill>
        <p:spPr bwMode="auto">
          <a:xfrm>
            <a:off x="132722" y="1039501"/>
            <a:ext cx="3772316" cy="2085917"/>
          </a:xfrm>
          <a:prstGeom prst="rect">
            <a:avLst/>
          </a:prstGeom>
          <a:ln>
            <a:solidFill>
              <a:schemeClr val="bg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cxnSp>
        <p:nvCxnSpPr>
          <p:cNvPr id="42" name="Conector reto 41">
            <a:extLst>
              <a:ext uri="{FF2B5EF4-FFF2-40B4-BE49-F238E27FC236}">
                <a16:creationId xmlns:a16="http://schemas.microsoft.com/office/drawing/2014/main" id="{06DB6A4E-B054-4237-AF42-0F6B8E7C1FA9}"/>
              </a:ext>
            </a:extLst>
          </p:cNvPr>
          <p:cNvCxnSpPr>
            <a:cxnSpLocks/>
          </p:cNvCxnSpPr>
          <p:nvPr/>
        </p:nvCxnSpPr>
        <p:spPr>
          <a:xfrm flipH="1" flipV="1">
            <a:off x="7755344" y="4669916"/>
            <a:ext cx="2050603" cy="43200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ector reto 12">
            <a:extLst>
              <a:ext uri="{FF2B5EF4-FFF2-40B4-BE49-F238E27FC236}">
                <a16:creationId xmlns:a16="http://schemas.microsoft.com/office/drawing/2014/main" id="{4EA9D564-D2B1-4B53-B400-83A9B07145D9}"/>
              </a:ext>
            </a:extLst>
          </p:cNvPr>
          <p:cNvCxnSpPr>
            <a:cxnSpLocks/>
          </p:cNvCxnSpPr>
          <p:nvPr/>
        </p:nvCxnSpPr>
        <p:spPr>
          <a:xfrm flipH="1">
            <a:off x="349250" y="1056416"/>
            <a:ext cx="415682" cy="206021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Conector reto 15">
            <a:extLst>
              <a:ext uri="{FF2B5EF4-FFF2-40B4-BE49-F238E27FC236}">
                <a16:creationId xmlns:a16="http://schemas.microsoft.com/office/drawing/2014/main" id="{9DB83CFC-864C-4832-96E3-0DEE548298B4}"/>
              </a:ext>
            </a:extLst>
          </p:cNvPr>
          <p:cNvCxnSpPr>
            <a:cxnSpLocks/>
          </p:cNvCxnSpPr>
          <p:nvPr/>
        </p:nvCxnSpPr>
        <p:spPr>
          <a:xfrm flipH="1" flipV="1">
            <a:off x="404935" y="2906015"/>
            <a:ext cx="2875084" cy="18000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Conector reto 19">
            <a:extLst>
              <a:ext uri="{FF2B5EF4-FFF2-40B4-BE49-F238E27FC236}">
                <a16:creationId xmlns:a16="http://schemas.microsoft.com/office/drawing/2014/main" id="{47592CE5-9F28-47F7-8112-BCF56E844C0D}"/>
              </a:ext>
            </a:extLst>
          </p:cNvPr>
          <p:cNvCxnSpPr>
            <a:cxnSpLocks/>
          </p:cNvCxnSpPr>
          <p:nvPr/>
        </p:nvCxnSpPr>
        <p:spPr>
          <a:xfrm flipH="1">
            <a:off x="3279440" y="1037058"/>
            <a:ext cx="411063" cy="2085918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Conector reto 30">
            <a:extLst>
              <a:ext uri="{FF2B5EF4-FFF2-40B4-BE49-F238E27FC236}">
                <a16:creationId xmlns:a16="http://schemas.microsoft.com/office/drawing/2014/main" id="{7F5F291B-07D7-48D3-9604-0A5BE0395A37}"/>
              </a:ext>
            </a:extLst>
          </p:cNvPr>
          <p:cNvCxnSpPr>
            <a:cxnSpLocks/>
          </p:cNvCxnSpPr>
          <p:nvPr/>
        </p:nvCxnSpPr>
        <p:spPr>
          <a:xfrm flipH="1" flipV="1">
            <a:off x="4028525" y="1511300"/>
            <a:ext cx="3603333" cy="305689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Conector reto 32">
            <a:extLst>
              <a:ext uri="{FF2B5EF4-FFF2-40B4-BE49-F238E27FC236}">
                <a16:creationId xmlns:a16="http://schemas.microsoft.com/office/drawing/2014/main" id="{5D9EF0B3-5E20-46DB-AD05-7548FA0BE539}"/>
              </a:ext>
            </a:extLst>
          </p:cNvPr>
          <p:cNvCxnSpPr>
            <a:cxnSpLocks/>
          </p:cNvCxnSpPr>
          <p:nvPr/>
        </p:nvCxnSpPr>
        <p:spPr>
          <a:xfrm flipH="1" flipV="1">
            <a:off x="4177091" y="3584987"/>
            <a:ext cx="3456000" cy="21600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Conector reto 35">
            <a:extLst>
              <a:ext uri="{FF2B5EF4-FFF2-40B4-BE49-F238E27FC236}">
                <a16:creationId xmlns:a16="http://schemas.microsoft.com/office/drawing/2014/main" id="{1C7F6C33-F7A3-4938-BD0D-18F79866F191}"/>
              </a:ext>
            </a:extLst>
          </p:cNvPr>
          <p:cNvCxnSpPr>
            <a:cxnSpLocks/>
          </p:cNvCxnSpPr>
          <p:nvPr/>
        </p:nvCxnSpPr>
        <p:spPr>
          <a:xfrm flipH="1" flipV="1">
            <a:off x="8113168" y="2434800"/>
            <a:ext cx="2605186" cy="651215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Conector reto 38">
            <a:extLst>
              <a:ext uri="{FF2B5EF4-FFF2-40B4-BE49-F238E27FC236}">
                <a16:creationId xmlns:a16="http://schemas.microsoft.com/office/drawing/2014/main" id="{E652E6C0-5A39-4A08-BC28-5AA27345685D}"/>
              </a:ext>
            </a:extLst>
          </p:cNvPr>
          <p:cNvCxnSpPr>
            <a:cxnSpLocks/>
          </p:cNvCxnSpPr>
          <p:nvPr/>
        </p:nvCxnSpPr>
        <p:spPr>
          <a:xfrm flipH="1" flipV="1">
            <a:off x="8667750" y="2434800"/>
            <a:ext cx="2050603" cy="510205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Conector reto 42">
            <a:extLst>
              <a:ext uri="{FF2B5EF4-FFF2-40B4-BE49-F238E27FC236}">
                <a16:creationId xmlns:a16="http://schemas.microsoft.com/office/drawing/2014/main" id="{12EB013D-CD43-4366-A217-5A21A0E65DD4}"/>
              </a:ext>
            </a:extLst>
          </p:cNvPr>
          <p:cNvCxnSpPr>
            <a:cxnSpLocks/>
          </p:cNvCxnSpPr>
          <p:nvPr/>
        </p:nvCxnSpPr>
        <p:spPr>
          <a:xfrm flipV="1">
            <a:off x="8446484" y="4842800"/>
            <a:ext cx="111351" cy="265466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8" name="Imagem 47">
            <a:extLst>
              <a:ext uri="{FF2B5EF4-FFF2-40B4-BE49-F238E27FC236}">
                <a16:creationId xmlns:a16="http://schemas.microsoft.com/office/drawing/2014/main" id="{9B18D4FB-F50B-4168-8F49-114328673AF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96768" y="3293115"/>
            <a:ext cx="3724619" cy="2437578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50" name="Imagem 49">
            <a:extLst>
              <a:ext uri="{FF2B5EF4-FFF2-40B4-BE49-F238E27FC236}">
                <a16:creationId xmlns:a16="http://schemas.microsoft.com/office/drawing/2014/main" id="{90059BD8-60E2-4CE7-8B87-4EEE2EA2DE8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891893" y="3556659"/>
            <a:ext cx="3678800" cy="2837748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395981868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Número de Slide 1">
            <a:extLst>
              <a:ext uri="{FF2B5EF4-FFF2-40B4-BE49-F238E27FC236}">
                <a16:creationId xmlns:a16="http://schemas.microsoft.com/office/drawing/2014/main" id="{3DDB2106-9D77-4CFC-B372-CC110919C19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20</a:t>
            </a:fld>
            <a:endParaRPr lang="en-US" dirty="0"/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E36BE01E-7CA0-4A7E-8592-8C846FDF5374}"/>
              </a:ext>
            </a:extLst>
          </p:cNvPr>
          <p:cNvSpPr txBox="1"/>
          <p:nvPr/>
        </p:nvSpPr>
        <p:spPr>
          <a:xfrm>
            <a:off x="1113578" y="406234"/>
            <a:ext cx="3865800" cy="12618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/>
            <a:r>
              <a:rPr lang="pt-BR" sz="2000" b="1" dirty="0"/>
              <a:t>REVIVA PAMPULHA – FASE 03</a:t>
            </a:r>
          </a:p>
          <a:p>
            <a:pPr lvl="0"/>
            <a:r>
              <a:rPr lang="pt-BR" sz="2000" b="1" dirty="0"/>
              <a:t>POTENCIAL COM PROJETO</a:t>
            </a:r>
          </a:p>
          <a:p>
            <a:pPr lvl="0"/>
            <a:endParaRPr lang="pt-BR" dirty="0"/>
          </a:p>
          <a:p>
            <a:pPr lvl="0"/>
            <a:r>
              <a:rPr lang="pt-BR" dirty="0"/>
              <a:t>Meta: 149 Economias</a:t>
            </a:r>
            <a:endParaRPr lang="pt-BR" sz="1800" dirty="0"/>
          </a:p>
        </p:txBody>
      </p:sp>
      <p:sp>
        <p:nvSpPr>
          <p:cNvPr id="5" name="Seta: Curva para a Esquerda 4">
            <a:hlinkClick r:id="rId2" action="ppaction://hlinksldjump"/>
            <a:extLst>
              <a:ext uri="{FF2B5EF4-FFF2-40B4-BE49-F238E27FC236}">
                <a16:creationId xmlns:a16="http://schemas.microsoft.com/office/drawing/2014/main" id="{62016E9A-D1A5-40CF-97DC-4707B68F60C5}"/>
              </a:ext>
            </a:extLst>
          </p:cNvPr>
          <p:cNvSpPr/>
          <p:nvPr/>
        </p:nvSpPr>
        <p:spPr>
          <a:xfrm>
            <a:off x="9864969" y="5754808"/>
            <a:ext cx="545123" cy="725192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B4CF50D4-43D5-4D66-9E90-28D59E05C5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0000" y="1320861"/>
            <a:ext cx="7617185" cy="5444646"/>
          </a:xfrm>
          <a:prstGeom prst="rect">
            <a:avLst/>
          </a:prstGeom>
        </p:spPr>
      </p:pic>
      <p:sp>
        <p:nvSpPr>
          <p:cNvPr id="8" name="CaixaDeTexto 7">
            <a:extLst>
              <a:ext uri="{FF2B5EF4-FFF2-40B4-BE49-F238E27FC236}">
                <a16:creationId xmlns:a16="http://schemas.microsoft.com/office/drawing/2014/main" id="{7B253D4F-8D18-4387-807F-3240CEEC4745}"/>
              </a:ext>
            </a:extLst>
          </p:cNvPr>
          <p:cNvSpPr txBox="1"/>
          <p:nvPr/>
        </p:nvSpPr>
        <p:spPr>
          <a:xfrm>
            <a:off x="8537331" y="2224455"/>
            <a:ext cx="2154115" cy="646331"/>
          </a:xfrm>
          <a:prstGeom prst="rect">
            <a:avLst/>
          </a:prstGeom>
          <a:noFill/>
          <a:ln w="19050">
            <a:solidFill>
              <a:srgbClr val="3C87F4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t-BR" dirty="0"/>
              <a:t>MATRIZ DE PRIORIZAÇÃO</a:t>
            </a:r>
          </a:p>
        </p:txBody>
      </p:sp>
      <p:cxnSp>
        <p:nvCxnSpPr>
          <p:cNvPr id="10" name="Conector reto 9">
            <a:extLst>
              <a:ext uri="{FF2B5EF4-FFF2-40B4-BE49-F238E27FC236}">
                <a16:creationId xmlns:a16="http://schemas.microsoft.com/office/drawing/2014/main" id="{F9EBDD53-F603-4A27-8254-C790DBD49E70}"/>
              </a:ext>
            </a:extLst>
          </p:cNvPr>
          <p:cNvCxnSpPr>
            <a:cxnSpLocks/>
          </p:cNvCxnSpPr>
          <p:nvPr/>
        </p:nvCxnSpPr>
        <p:spPr>
          <a:xfrm flipV="1">
            <a:off x="5257800" y="2224455"/>
            <a:ext cx="3279531" cy="1415561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ector reto 11">
            <a:extLst>
              <a:ext uri="{FF2B5EF4-FFF2-40B4-BE49-F238E27FC236}">
                <a16:creationId xmlns:a16="http://schemas.microsoft.com/office/drawing/2014/main" id="{4B8B375C-E361-410E-91C0-3AA49562541C}"/>
              </a:ext>
            </a:extLst>
          </p:cNvPr>
          <p:cNvCxnSpPr>
            <a:cxnSpLocks/>
          </p:cNvCxnSpPr>
          <p:nvPr/>
        </p:nvCxnSpPr>
        <p:spPr>
          <a:xfrm flipV="1">
            <a:off x="8247185" y="2870786"/>
            <a:ext cx="2444261" cy="3345376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4293424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Número de Slide 1">
            <a:extLst>
              <a:ext uri="{FF2B5EF4-FFF2-40B4-BE49-F238E27FC236}">
                <a16:creationId xmlns:a16="http://schemas.microsoft.com/office/drawing/2014/main" id="{3DDB2106-9D77-4CFC-B372-CC110919C19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331544" y="6291208"/>
            <a:ext cx="720000" cy="360000"/>
          </a:xfrm>
        </p:spPr>
        <p:txBody>
          <a:bodyPr/>
          <a:lstStyle/>
          <a:p>
            <a:fld id="{6D22F896-40B5-4ADD-8801-0D06FADFA095}" type="slidenum">
              <a:rPr lang="en-US" smtClean="0"/>
              <a:pPr/>
              <a:t>21</a:t>
            </a:fld>
            <a:endParaRPr lang="en-US" dirty="0"/>
          </a:p>
        </p:txBody>
      </p:sp>
      <p:sp>
        <p:nvSpPr>
          <p:cNvPr id="29" name="Retângulo 28">
            <a:extLst>
              <a:ext uri="{FF2B5EF4-FFF2-40B4-BE49-F238E27FC236}">
                <a16:creationId xmlns:a16="http://schemas.microsoft.com/office/drawing/2014/main" id="{B099F917-34B8-4127-AB7B-4D261F25ACD7}"/>
              </a:ext>
            </a:extLst>
          </p:cNvPr>
          <p:cNvSpPr/>
          <p:nvPr/>
        </p:nvSpPr>
        <p:spPr>
          <a:xfrm>
            <a:off x="0" y="5871670"/>
            <a:ext cx="4793102" cy="99333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9" name="Imagem 8">
            <a:extLst>
              <a:ext uri="{FF2B5EF4-FFF2-40B4-BE49-F238E27FC236}">
                <a16:creationId xmlns:a16="http://schemas.microsoft.com/office/drawing/2014/main" id="{79FD54A8-9B19-4241-B1BA-DC0124A5DF7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453" t="878" r="1127"/>
          <a:stretch/>
        </p:blipFill>
        <p:spPr>
          <a:xfrm>
            <a:off x="40911" y="1310054"/>
            <a:ext cx="7462098" cy="5530362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E36BE01E-7CA0-4A7E-8592-8C846FDF5374}"/>
              </a:ext>
            </a:extLst>
          </p:cNvPr>
          <p:cNvSpPr txBox="1"/>
          <p:nvPr/>
        </p:nvSpPr>
        <p:spPr>
          <a:xfrm>
            <a:off x="1012069" y="413211"/>
            <a:ext cx="4653200" cy="12618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/>
            <a:r>
              <a:rPr lang="pt-BR" sz="2000" b="1" dirty="0"/>
              <a:t>REVIVA PAMPULHA – FASE 04</a:t>
            </a:r>
          </a:p>
          <a:p>
            <a:pPr lvl="0"/>
            <a:r>
              <a:rPr lang="pt-BR" sz="2000" b="1" dirty="0"/>
              <a:t>PV DE TEMPO SECO </a:t>
            </a:r>
          </a:p>
          <a:p>
            <a:pPr lvl="0"/>
            <a:endParaRPr lang="pt-BR" dirty="0"/>
          </a:p>
          <a:p>
            <a:pPr lvl="0"/>
            <a:endParaRPr lang="pt-BR" sz="1800" dirty="0"/>
          </a:p>
        </p:txBody>
      </p:sp>
      <p:sp>
        <p:nvSpPr>
          <p:cNvPr id="3" name="Triângulo isósceles 2">
            <a:extLst>
              <a:ext uri="{FF2B5EF4-FFF2-40B4-BE49-F238E27FC236}">
                <a16:creationId xmlns:a16="http://schemas.microsoft.com/office/drawing/2014/main" id="{F8ED6173-5AC8-4AC4-B8A1-22AF6FA2EF3F}"/>
              </a:ext>
            </a:extLst>
          </p:cNvPr>
          <p:cNvSpPr/>
          <p:nvPr/>
        </p:nvSpPr>
        <p:spPr>
          <a:xfrm>
            <a:off x="5298461" y="1366092"/>
            <a:ext cx="190500" cy="186266"/>
          </a:xfrm>
          <a:prstGeom prst="triangle">
            <a:avLst/>
          </a:prstGeom>
          <a:solidFill>
            <a:srgbClr val="00FF00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DA25A946-9051-4399-9198-F627DED8268A}"/>
              </a:ext>
            </a:extLst>
          </p:cNvPr>
          <p:cNvSpPr txBox="1"/>
          <p:nvPr/>
        </p:nvSpPr>
        <p:spPr>
          <a:xfrm>
            <a:off x="5427417" y="1298740"/>
            <a:ext cx="244792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dirty="0"/>
              <a:t>14 Unidades implantadas</a:t>
            </a:r>
          </a:p>
        </p:txBody>
      </p:sp>
      <p:sp>
        <p:nvSpPr>
          <p:cNvPr id="7" name="Seta: Curva para a Esquerda 6">
            <a:hlinkClick r:id="rId3" action="ppaction://hlinksldjump"/>
            <a:extLst>
              <a:ext uri="{FF2B5EF4-FFF2-40B4-BE49-F238E27FC236}">
                <a16:creationId xmlns:a16="http://schemas.microsoft.com/office/drawing/2014/main" id="{1A9B6367-0C29-4A6A-B591-3587EE3AB774}"/>
              </a:ext>
            </a:extLst>
          </p:cNvPr>
          <p:cNvSpPr/>
          <p:nvPr/>
        </p:nvSpPr>
        <p:spPr>
          <a:xfrm>
            <a:off x="9864969" y="5754808"/>
            <a:ext cx="545123" cy="725192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pic>
        <p:nvPicPr>
          <p:cNvPr id="10" name="Imagem 9">
            <a:extLst>
              <a:ext uri="{FF2B5EF4-FFF2-40B4-BE49-F238E27FC236}">
                <a16:creationId xmlns:a16="http://schemas.microsoft.com/office/drawing/2014/main" id="{49C01731-CCA8-4909-9AE5-6B2A3B9A2E0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909" r="8921"/>
          <a:stretch/>
        </p:blipFill>
        <p:spPr>
          <a:xfrm>
            <a:off x="8086356" y="2777844"/>
            <a:ext cx="2584939" cy="2800741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10C1319C-8060-4EB1-9C41-2B2CBCBDC5C5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970114" y="470712"/>
            <a:ext cx="2817422" cy="2307132"/>
          </a:xfrm>
          <a:prstGeom prst="rect">
            <a:avLst/>
          </a:prstGeom>
        </p:spPr>
      </p:pic>
      <p:sp>
        <p:nvSpPr>
          <p:cNvPr id="14" name="Triângulo isósceles 13">
            <a:extLst>
              <a:ext uri="{FF2B5EF4-FFF2-40B4-BE49-F238E27FC236}">
                <a16:creationId xmlns:a16="http://schemas.microsoft.com/office/drawing/2014/main" id="{3D29AF92-4F10-4480-9093-08E821E49581}"/>
              </a:ext>
            </a:extLst>
          </p:cNvPr>
          <p:cNvSpPr/>
          <p:nvPr/>
        </p:nvSpPr>
        <p:spPr>
          <a:xfrm>
            <a:off x="1960315" y="1765537"/>
            <a:ext cx="108000" cy="108000"/>
          </a:xfrm>
          <a:prstGeom prst="triangle">
            <a:avLst/>
          </a:prstGeom>
          <a:solidFill>
            <a:srgbClr val="00FF00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5" name="Triângulo isósceles 14">
            <a:extLst>
              <a:ext uri="{FF2B5EF4-FFF2-40B4-BE49-F238E27FC236}">
                <a16:creationId xmlns:a16="http://schemas.microsoft.com/office/drawing/2014/main" id="{753C8919-E2FF-4B67-B683-02FB62717600}"/>
              </a:ext>
            </a:extLst>
          </p:cNvPr>
          <p:cNvSpPr/>
          <p:nvPr/>
        </p:nvSpPr>
        <p:spPr>
          <a:xfrm>
            <a:off x="483207" y="2398586"/>
            <a:ext cx="108000" cy="108000"/>
          </a:xfrm>
          <a:prstGeom prst="triangle">
            <a:avLst/>
          </a:prstGeom>
          <a:solidFill>
            <a:srgbClr val="00FF00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6" name="Triângulo isósceles 15">
            <a:extLst>
              <a:ext uri="{FF2B5EF4-FFF2-40B4-BE49-F238E27FC236}">
                <a16:creationId xmlns:a16="http://schemas.microsoft.com/office/drawing/2014/main" id="{1C5C45A9-537D-4EFF-9012-0ACEAF1569B8}"/>
              </a:ext>
            </a:extLst>
          </p:cNvPr>
          <p:cNvSpPr/>
          <p:nvPr/>
        </p:nvSpPr>
        <p:spPr>
          <a:xfrm>
            <a:off x="556799" y="3643027"/>
            <a:ext cx="108000" cy="108000"/>
          </a:xfrm>
          <a:prstGeom prst="triangle">
            <a:avLst/>
          </a:prstGeom>
          <a:solidFill>
            <a:srgbClr val="00FF00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7" name="Triângulo isósceles 16">
            <a:extLst>
              <a:ext uri="{FF2B5EF4-FFF2-40B4-BE49-F238E27FC236}">
                <a16:creationId xmlns:a16="http://schemas.microsoft.com/office/drawing/2014/main" id="{A6AC002D-9CAE-4400-BC48-A817E49D1F63}"/>
              </a:ext>
            </a:extLst>
          </p:cNvPr>
          <p:cNvSpPr/>
          <p:nvPr/>
        </p:nvSpPr>
        <p:spPr>
          <a:xfrm>
            <a:off x="637544" y="4927551"/>
            <a:ext cx="108000" cy="108000"/>
          </a:xfrm>
          <a:prstGeom prst="triangle">
            <a:avLst/>
          </a:prstGeom>
          <a:solidFill>
            <a:srgbClr val="00FF00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8" name="Triângulo isósceles 17">
            <a:extLst>
              <a:ext uri="{FF2B5EF4-FFF2-40B4-BE49-F238E27FC236}">
                <a16:creationId xmlns:a16="http://schemas.microsoft.com/office/drawing/2014/main" id="{496D9A16-BBFA-4129-AD5F-6941D216A8C6}"/>
              </a:ext>
            </a:extLst>
          </p:cNvPr>
          <p:cNvSpPr/>
          <p:nvPr/>
        </p:nvSpPr>
        <p:spPr>
          <a:xfrm>
            <a:off x="866144" y="5921081"/>
            <a:ext cx="108000" cy="108000"/>
          </a:xfrm>
          <a:prstGeom prst="triangle">
            <a:avLst/>
          </a:prstGeom>
          <a:solidFill>
            <a:srgbClr val="00FF00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9" name="Triângulo isósceles 18">
            <a:extLst>
              <a:ext uri="{FF2B5EF4-FFF2-40B4-BE49-F238E27FC236}">
                <a16:creationId xmlns:a16="http://schemas.microsoft.com/office/drawing/2014/main" id="{4A292EDA-34A0-4654-9EC2-529BA685587D}"/>
              </a:ext>
            </a:extLst>
          </p:cNvPr>
          <p:cNvSpPr/>
          <p:nvPr/>
        </p:nvSpPr>
        <p:spPr>
          <a:xfrm>
            <a:off x="642922" y="5985208"/>
            <a:ext cx="108000" cy="108000"/>
          </a:xfrm>
          <a:prstGeom prst="triangle">
            <a:avLst/>
          </a:prstGeom>
          <a:solidFill>
            <a:srgbClr val="00FF00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0" name="Triângulo isósceles 19">
            <a:extLst>
              <a:ext uri="{FF2B5EF4-FFF2-40B4-BE49-F238E27FC236}">
                <a16:creationId xmlns:a16="http://schemas.microsoft.com/office/drawing/2014/main" id="{E3309D11-5968-45EE-8B72-861833081487}"/>
              </a:ext>
            </a:extLst>
          </p:cNvPr>
          <p:cNvSpPr/>
          <p:nvPr/>
        </p:nvSpPr>
        <p:spPr>
          <a:xfrm>
            <a:off x="2999261" y="5754878"/>
            <a:ext cx="108000" cy="108000"/>
          </a:xfrm>
          <a:prstGeom prst="triangle">
            <a:avLst/>
          </a:prstGeom>
          <a:solidFill>
            <a:srgbClr val="00FF00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1" name="Triângulo isósceles 20">
            <a:extLst>
              <a:ext uri="{FF2B5EF4-FFF2-40B4-BE49-F238E27FC236}">
                <a16:creationId xmlns:a16="http://schemas.microsoft.com/office/drawing/2014/main" id="{6DF65CD6-2189-435C-B87B-262C07F59B2B}"/>
              </a:ext>
            </a:extLst>
          </p:cNvPr>
          <p:cNvSpPr/>
          <p:nvPr/>
        </p:nvSpPr>
        <p:spPr>
          <a:xfrm>
            <a:off x="4590668" y="5501670"/>
            <a:ext cx="108000" cy="108000"/>
          </a:xfrm>
          <a:prstGeom prst="triangle">
            <a:avLst/>
          </a:prstGeom>
          <a:solidFill>
            <a:srgbClr val="00FF00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2" name="Triângulo isósceles 21">
            <a:extLst>
              <a:ext uri="{FF2B5EF4-FFF2-40B4-BE49-F238E27FC236}">
                <a16:creationId xmlns:a16="http://schemas.microsoft.com/office/drawing/2014/main" id="{6DAE0A38-4AE6-47E2-9DB5-5B5BC2D88068}"/>
              </a:ext>
            </a:extLst>
          </p:cNvPr>
          <p:cNvSpPr/>
          <p:nvPr/>
        </p:nvSpPr>
        <p:spPr>
          <a:xfrm>
            <a:off x="4388445" y="5991558"/>
            <a:ext cx="108000" cy="108000"/>
          </a:xfrm>
          <a:prstGeom prst="triangle">
            <a:avLst/>
          </a:prstGeom>
          <a:solidFill>
            <a:srgbClr val="00FF00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3" name="Triângulo isósceles 22">
            <a:extLst>
              <a:ext uri="{FF2B5EF4-FFF2-40B4-BE49-F238E27FC236}">
                <a16:creationId xmlns:a16="http://schemas.microsoft.com/office/drawing/2014/main" id="{A5F877BF-C954-4FCC-9BDB-E19EEC1ED60D}"/>
              </a:ext>
            </a:extLst>
          </p:cNvPr>
          <p:cNvSpPr/>
          <p:nvPr/>
        </p:nvSpPr>
        <p:spPr>
          <a:xfrm>
            <a:off x="5498839" y="4991659"/>
            <a:ext cx="108000" cy="108000"/>
          </a:xfrm>
          <a:prstGeom prst="triangle">
            <a:avLst/>
          </a:prstGeom>
          <a:solidFill>
            <a:srgbClr val="00FF00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4" name="Triângulo isósceles 23">
            <a:extLst>
              <a:ext uri="{FF2B5EF4-FFF2-40B4-BE49-F238E27FC236}">
                <a16:creationId xmlns:a16="http://schemas.microsoft.com/office/drawing/2014/main" id="{E5CF5E65-BCE3-4275-ABEC-785339C0EF83}"/>
              </a:ext>
            </a:extLst>
          </p:cNvPr>
          <p:cNvSpPr/>
          <p:nvPr/>
        </p:nvSpPr>
        <p:spPr>
          <a:xfrm>
            <a:off x="6404446" y="3848659"/>
            <a:ext cx="108000" cy="108000"/>
          </a:xfrm>
          <a:prstGeom prst="triangle">
            <a:avLst/>
          </a:prstGeom>
          <a:solidFill>
            <a:srgbClr val="00FF00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5" name="Triângulo isósceles 24">
            <a:extLst>
              <a:ext uri="{FF2B5EF4-FFF2-40B4-BE49-F238E27FC236}">
                <a16:creationId xmlns:a16="http://schemas.microsoft.com/office/drawing/2014/main" id="{F69E384E-B0AA-425C-86F9-B1396A97B313}"/>
              </a:ext>
            </a:extLst>
          </p:cNvPr>
          <p:cNvSpPr/>
          <p:nvPr/>
        </p:nvSpPr>
        <p:spPr>
          <a:xfrm>
            <a:off x="6735402" y="4253105"/>
            <a:ext cx="108000" cy="108000"/>
          </a:xfrm>
          <a:prstGeom prst="triangle">
            <a:avLst/>
          </a:prstGeom>
          <a:solidFill>
            <a:srgbClr val="00FF00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6" name="Triângulo isósceles 25">
            <a:extLst>
              <a:ext uri="{FF2B5EF4-FFF2-40B4-BE49-F238E27FC236}">
                <a16:creationId xmlns:a16="http://schemas.microsoft.com/office/drawing/2014/main" id="{5CFD20A2-5DBB-4AC7-B528-772F778AC4E5}"/>
              </a:ext>
            </a:extLst>
          </p:cNvPr>
          <p:cNvSpPr/>
          <p:nvPr/>
        </p:nvSpPr>
        <p:spPr>
          <a:xfrm>
            <a:off x="6604923" y="2715052"/>
            <a:ext cx="108000" cy="108000"/>
          </a:xfrm>
          <a:prstGeom prst="triangle">
            <a:avLst/>
          </a:prstGeom>
          <a:solidFill>
            <a:srgbClr val="00FF00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7" name="Triângulo isósceles 26">
            <a:extLst>
              <a:ext uri="{FF2B5EF4-FFF2-40B4-BE49-F238E27FC236}">
                <a16:creationId xmlns:a16="http://schemas.microsoft.com/office/drawing/2014/main" id="{11506972-4EF8-474F-AF6C-5E0C1A742B7B}"/>
              </a:ext>
            </a:extLst>
          </p:cNvPr>
          <p:cNvSpPr/>
          <p:nvPr/>
        </p:nvSpPr>
        <p:spPr>
          <a:xfrm>
            <a:off x="3181970" y="6000612"/>
            <a:ext cx="108000" cy="108000"/>
          </a:xfrm>
          <a:prstGeom prst="triangle">
            <a:avLst/>
          </a:prstGeom>
          <a:solidFill>
            <a:srgbClr val="00FF00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8" name="Retângulo 27">
            <a:extLst>
              <a:ext uri="{FF2B5EF4-FFF2-40B4-BE49-F238E27FC236}">
                <a16:creationId xmlns:a16="http://schemas.microsoft.com/office/drawing/2014/main" id="{50A8A693-116C-430D-8047-5F158B0A85EB}"/>
              </a:ext>
            </a:extLst>
          </p:cNvPr>
          <p:cNvSpPr/>
          <p:nvPr/>
        </p:nvSpPr>
        <p:spPr>
          <a:xfrm>
            <a:off x="5491295" y="6203677"/>
            <a:ext cx="2300979" cy="64414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983274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Número de Slide 1">
            <a:extLst>
              <a:ext uri="{FF2B5EF4-FFF2-40B4-BE49-F238E27FC236}">
                <a16:creationId xmlns:a16="http://schemas.microsoft.com/office/drawing/2014/main" id="{3DDB2106-9D77-4CFC-B372-CC110919C19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22</a:t>
            </a:fld>
            <a:endParaRPr lang="en-US" dirty="0"/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E36BE01E-7CA0-4A7E-8592-8C846FDF5374}"/>
              </a:ext>
            </a:extLst>
          </p:cNvPr>
          <p:cNvSpPr txBox="1"/>
          <p:nvPr/>
        </p:nvSpPr>
        <p:spPr>
          <a:xfrm>
            <a:off x="630000" y="1415534"/>
            <a:ext cx="4653200" cy="20928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/>
            <a:r>
              <a:rPr lang="pt-BR" sz="2000" b="1" dirty="0"/>
              <a:t>REVIVA PAMPULHA – FASE 05</a:t>
            </a:r>
          </a:p>
          <a:p>
            <a:pPr lvl="0"/>
            <a:r>
              <a:rPr lang="pt-BR" sz="2000" b="1" dirty="0"/>
              <a:t>RETROFIT das EEE</a:t>
            </a:r>
          </a:p>
          <a:p>
            <a:pPr lvl="0"/>
            <a:endParaRPr lang="pt-BR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pt-BR" sz="1800" dirty="0"/>
              <a:t>Projeto de construção de tanques pulmão e adequações eletromecânicas nas EEE da Bacia da Pampulha</a:t>
            </a:r>
            <a:r>
              <a:rPr lang="pt-BR" dirty="0"/>
              <a:t>.</a:t>
            </a:r>
          </a:p>
          <a:p>
            <a:pPr lvl="0"/>
            <a:endParaRPr lang="pt-BR" sz="1800" dirty="0"/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1090B3CC-071C-421D-9499-204639E97F7E}"/>
              </a:ext>
            </a:extLst>
          </p:cNvPr>
          <p:cNvSpPr txBox="1"/>
          <p:nvPr/>
        </p:nvSpPr>
        <p:spPr>
          <a:xfrm>
            <a:off x="6096000" y="1415534"/>
            <a:ext cx="4653200" cy="37548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/>
            <a:r>
              <a:rPr lang="pt-BR" sz="2000" b="1" dirty="0"/>
              <a:t>REVIVA PAMPULHA – FASE 06</a:t>
            </a:r>
          </a:p>
          <a:p>
            <a:pPr lvl="0"/>
            <a:r>
              <a:rPr lang="pt-BR" sz="2000" b="1" dirty="0"/>
              <a:t>CONTRIBUIÇÕES PARASITÁRIAS</a:t>
            </a:r>
          </a:p>
          <a:p>
            <a:pPr lvl="0"/>
            <a:endParaRPr lang="pt-BR" dirty="0"/>
          </a:p>
          <a:p>
            <a:pPr lvl="0"/>
            <a:r>
              <a:rPr lang="pt-BR" dirty="0"/>
              <a:t>Pesquisa de interconexão dos Sistemas de Água de Chuva no Sistema de Coletor de Esgoto.</a:t>
            </a:r>
          </a:p>
          <a:p>
            <a:pPr lvl="0"/>
            <a:endParaRPr lang="pt-BR" dirty="0"/>
          </a:p>
          <a:p>
            <a:pPr lvl="0"/>
            <a:r>
              <a:rPr lang="pt-BR" dirty="0"/>
              <a:t>Meta: Toda a Bacia, mais de 200.000 vistorias</a:t>
            </a:r>
          </a:p>
          <a:p>
            <a:pPr lvl="0"/>
            <a:endParaRPr lang="pt-BR" dirty="0"/>
          </a:p>
          <a:p>
            <a:pPr lvl="0"/>
            <a:r>
              <a:rPr lang="pt-BR" dirty="0"/>
              <a:t>Contratos a serem </a:t>
            </a:r>
            <a:r>
              <a:rPr lang="pt-BR" dirty="0" err="1"/>
              <a:t>Etapalizados</a:t>
            </a:r>
            <a:r>
              <a:rPr lang="pt-BR" dirty="0"/>
              <a:t> no período de vigência do Plano de Ação.</a:t>
            </a:r>
          </a:p>
          <a:p>
            <a:pPr lvl="0"/>
            <a:endParaRPr lang="pt-BR" dirty="0"/>
          </a:p>
          <a:p>
            <a:pPr lvl="0"/>
            <a:r>
              <a:rPr lang="pt-BR" dirty="0"/>
              <a:t>Status: Ordem de Serviço da Primeira Etapa prevista para junho de 2024.</a:t>
            </a:r>
          </a:p>
        </p:txBody>
      </p:sp>
      <p:sp>
        <p:nvSpPr>
          <p:cNvPr id="5" name="Seta: Curva para a Esquerda 4">
            <a:hlinkClick r:id="rId2" action="ppaction://hlinksldjump"/>
            <a:extLst>
              <a:ext uri="{FF2B5EF4-FFF2-40B4-BE49-F238E27FC236}">
                <a16:creationId xmlns:a16="http://schemas.microsoft.com/office/drawing/2014/main" id="{075ED049-A041-4429-9A1E-61C4C569D7C2}"/>
              </a:ext>
            </a:extLst>
          </p:cNvPr>
          <p:cNvSpPr/>
          <p:nvPr/>
        </p:nvSpPr>
        <p:spPr>
          <a:xfrm>
            <a:off x="9864969" y="5754808"/>
            <a:ext cx="545123" cy="725192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444722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Número de Slide 1">
            <a:extLst>
              <a:ext uri="{FF2B5EF4-FFF2-40B4-BE49-F238E27FC236}">
                <a16:creationId xmlns:a16="http://schemas.microsoft.com/office/drawing/2014/main" id="{3DDB2106-9D77-4CFC-B372-CC110919C19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23</a:t>
            </a:fld>
            <a:endParaRPr lang="en-US" dirty="0"/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E36BE01E-7CA0-4A7E-8592-8C846FDF5374}"/>
              </a:ext>
            </a:extLst>
          </p:cNvPr>
          <p:cNvSpPr txBox="1"/>
          <p:nvPr/>
        </p:nvSpPr>
        <p:spPr>
          <a:xfrm>
            <a:off x="1095508" y="592068"/>
            <a:ext cx="4025327" cy="43396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/>
            <a:r>
              <a:rPr lang="pt-BR" sz="2000" b="1" dirty="0"/>
              <a:t>REVIVA PAMPULHA – FASE 07</a:t>
            </a:r>
          </a:p>
          <a:p>
            <a:pPr lvl="0"/>
            <a:r>
              <a:rPr lang="pt-BR" sz="2000" b="1" dirty="0"/>
              <a:t>MONITORAMENTO</a:t>
            </a:r>
          </a:p>
          <a:p>
            <a:pPr lvl="0"/>
            <a:endParaRPr lang="pt-BR" sz="20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dirty="0"/>
              <a:t>Estação de Monitoramento de Vazão de Esgoto – EMVE;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pt-BR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dirty="0"/>
              <a:t>Estação de Monitoramento da qualidade da água dos afluentes da Bacia;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pt-BR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dirty="0"/>
              <a:t>Poço de visita com medidor de nível ultrassônico conforme projeto;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pt-BR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dirty="0"/>
              <a:t>Supervisório;</a:t>
            </a:r>
          </a:p>
          <a:p>
            <a:pPr lvl="0"/>
            <a:endParaRPr lang="pt-BR" sz="1800" dirty="0"/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FC0A808A-FFDB-4C14-A03A-8E73C74EC1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56197" y="1217392"/>
            <a:ext cx="3451672" cy="44187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374444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tângulo 14">
            <a:extLst>
              <a:ext uri="{FF2B5EF4-FFF2-40B4-BE49-F238E27FC236}">
                <a16:creationId xmlns:a16="http://schemas.microsoft.com/office/drawing/2014/main" id="{60AB7A30-541F-4905-B9F2-ADEF16E0374A}"/>
              </a:ext>
            </a:extLst>
          </p:cNvPr>
          <p:cNvSpPr/>
          <p:nvPr/>
        </p:nvSpPr>
        <p:spPr>
          <a:xfrm>
            <a:off x="2360469" y="5943861"/>
            <a:ext cx="2300979" cy="64414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" name="Espaço Reservado para Número de Slide 1">
            <a:extLst>
              <a:ext uri="{FF2B5EF4-FFF2-40B4-BE49-F238E27FC236}">
                <a16:creationId xmlns:a16="http://schemas.microsoft.com/office/drawing/2014/main" id="{3DDB2106-9D77-4CFC-B372-CC110919C19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24</a:t>
            </a:fld>
            <a:endParaRPr lang="en-US" dirty="0"/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E36BE01E-7CA0-4A7E-8592-8C846FDF5374}"/>
              </a:ext>
            </a:extLst>
          </p:cNvPr>
          <p:cNvSpPr txBox="1"/>
          <p:nvPr/>
        </p:nvSpPr>
        <p:spPr>
          <a:xfrm>
            <a:off x="1095508" y="592068"/>
            <a:ext cx="4025327" cy="19543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/>
            <a:r>
              <a:rPr lang="pt-BR" sz="2000" b="1" dirty="0"/>
              <a:t>REVIVA PAMPULHA – FASE 07</a:t>
            </a:r>
          </a:p>
          <a:p>
            <a:pPr lvl="0"/>
            <a:r>
              <a:rPr lang="pt-BR" sz="2000" b="1" dirty="0"/>
              <a:t>MONITORAMENTO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dirty="0"/>
              <a:t>Ações Antrópicas.</a:t>
            </a:r>
          </a:p>
          <a:p>
            <a:pPr lvl="0"/>
            <a:endParaRPr lang="pt-BR" sz="1800" dirty="0"/>
          </a:p>
          <a:p>
            <a:pPr lvl="0"/>
            <a:endParaRPr lang="pt-BR" dirty="0"/>
          </a:p>
          <a:p>
            <a:pPr lvl="0"/>
            <a:endParaRPr lang="pt-BR" sz="1800" dirty="0"/>
          </a:p>
        </p:txBody>
      </p:sp>
      <p:sp>
        <p:nvSpPr>
          <p:cNvPr id="6" name="Seta: Curva para a Esquerda 5">
            <a:hlinkClick r:id="rId2" action="ppaction://hlinksldjump"/>
            <a:extLst>
              <a:ext uri="{FF2B5EF4-FFF2-40B4-BE49-F238E27FC236}">
                <a16:creationId xmlns:a16="http://schemas.microsoft.com/office/drawing/2014/main" id="{03C8E62C-30C9-4E37-9684-AC1305127400}"/>
              </a:ext>
            </a:extLst>
          </p:cNvPr>
          <p:cNvSpPr/>
          <p:nvPr/>
        </p:nvSpPr>
        <p:spPr>
          <a:xfrm>
            <a:off x="9864969" y="5754808"/>
            <a:ext cx="545123" cy="725192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pic>
        <p:nvPicPr>
          <p:cNvPr id="9" name="Imagem 8">
            <a:extLst>
              <a:ext uri="{FF2B5EF4-FFF2-40B4-BE49-F238E27FC236}">
                <a16:creationId xmlns:a16="http://schemas.microsoft.com/office/drawing/2014/main" id="{4BC12C72-9841-421B-BFCD-7C3D66973C4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691505" y="1431826"/>
            <a:ext cx="2157153" cy="2879725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6B19E948-3C1F-4DA8-95F4-8316DE55948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158066" y="2578354"/>
            <a:ext cx="2327275" cy="3103245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1EF6C580-0397-4AA4-939A-08E43BD9605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681070" y="4335576"/>
            <a:ext cx="1855083" cy="2473625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176C9BDB-DF0B-446B-97AE-843067F3F2C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47219" y="103329"/>
            <a:ext cx="3103246" cy="2375632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AF9F43C6-7870-4E54-A6C9-7633A76D50F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06817" y="790513"/>
            <a:ext cx="2543530" cy="1924319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C0C4DBBE-72DE-4118-ACF7-6B1953B2679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990784" y="3036953"/>
            <a:ext cx="2715004" cy="2057687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77D64EBB-9EFC-42B8-8F33-4FD75B94A5F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648378" y="5181215"/>
            <a:ext cx="2031974" cy="1525869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B2871038-6525-432B-8490-1027A86B861A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97258" y="1905644"/>
            <a:ext cx="2714231" cy="3849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456124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Número de Slide 1">
            <a:extLst>
              <a:ext uri="{FF2B5EF4-FFF2-40B4-BE49-F238E27FC236}">
                <a16:creationId xmlns:a16="http://schemas.microsoft.com/office/drawing/2014/main" id="{3DDB2106-9D77-4CFC-B372-CC110919C19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25</a:t>
            </a:fld>
            <a:endParaRPr lang="en-US" dirty="0"/>
          </a:p>
        </p:txBody>
      </p:sp>
      <p:sp>
        <p:nvSpPr>
          <p:cNvPr id="8" name="CaixaDeTexto 7">
            <a:extLst>
              <a:ext uri="{FF2B5EF4-FFF2-40B4-BE49-F238E27FC236}">
                <a16:creationId xmlns:a16="http://schemas.microsoft.com/office/drawing/2014/main" id="{A3F9C435-A800-4169-BC55-56628C0A16C4}"/>
              </a:ext>
            </a:extLst>
          </p:cNvPr>
          <p:cNvSpPr txBox="1"/>
          <p:nvPr/>
        </p:nvSpPr>
        <p:spPr>
          <a:xfrm>
            <a:off x="1497435" y="631477"/>
            <a:ext cx="5056425" cy="34778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/>
            <a:r>
              <a:rPr lang="pt-BR" sz="2000" b="1" dirty="0"/>
              <a:t>REVIVA PAMPULHA – FASE 08</a:t>
            </a:r>
          </a:p>
          <a:p>
            <a:pPr lvl="0"/>
            <a:r>
              <a:rPr lang="pt-BR" sz="2000" b="1" dirty="0"/>
              <a:t>MANUTENÇÕES</a:t>
            </a:r>
          </a:p>
          <a:p>
            <a:pPr lvl="0"/>
            <a:endParaRPr lang="pt-BR" dirty="0"/>
          </a:p>
          <a:p>
            <a:pPr lvl="0"/>
            <a:r>
              <a:rPr lang="pt-BR" dirty="0"/>
              <a:t>Meta: Toda a Bacia</a:t>
            </a:r>
          </a:p>
          <a:p>
            <a:pPr lvl="0"/>
            <a:endParaRPr lang="pt-BR" sz="1800" dirty="0"/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dirty="0"/>
              <a:t>Limpeza e Vistoria da Infraestrutura;</a:t>
            </a: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dirty="0"/>
              <a:t>Reforço do Programa Caça esgoto;</a:t>
            </a: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dirty="0"/>
              <a:t>Filmagem e identificação de anomalias em RCE;</a:t>
            </a: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dirty="0"/>
              <a:t>Crescimento Vegetativo</a:t>
            </a:r>
          </a:p>
          <a:p>
            <a:pPr lvl="0"/>
            <a:endParaRPr lang="pt-BR" sz="1800" dirty="0"/>
          </a:p>
        </p:txBody>
      </p:sp>
      <p:sp>
        <p:nvSpPr>
          <p:cNvPr id="6" name="Seta: Curva para a Esquerda 5">
            <a:hlinkClick r:id="rId2" action="ppaction://hlinksldjump"/>
            <a:extLst>
              <a:ext uri="{FF2B5EF4-FFF2-40B4-BE49-F238E27FC236}">
                <a16:creationId xmlns:a16="http://schemas.microsoft.com/office/drawing/2014/main" id="{16F9BFF8-679D-4F19-B4AA-C2503A0A585C}"/>
              </a:ext>
            </a:extLst>
          </p:cNvPr>
          <p:cNvSpPr/>
          <p:nvPr/>
        </p:nvSpPr>
        <p:spPr>
          <a:xfrm>
            <a:off x="9864969" y="5754808"/>
            <a:ext cx="545123" cy="725192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pic>
        <p:nvPicPr>
          <p:cNvPr id="9" name="Imagem 8">
            <a:extLst>
              <a:ext uri="{FF2B5EF4-FFF2-40B4-BE49-F238E27FC236}">
                <a16:creationId xmlns:a16="http://schemas.microsoft.com/office/drawing/2014/main" id="{AA51A0CF-BE3F-48D9-A1C9-1A3F1F15328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14381" y="3774782"/>
            <a:ext cx="3825952" cy="2885218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8DD272C5-272B-476B-B0A7-45767D916D6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72844" y="990368"/>
            <a:ext cx="2406465" cy="3192788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6AC7FB9D-FAEB-47A9-AA19-EE710174234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24873" y="3964310"/>
            <a:ext cx="3333957" cy="19355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663249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Número de Slide 1">
            <a:extLst>
              <a:ext uri="{FF2B5EF4-FFF2-40B4-BE49-F238E27FC236}">
                <a16:creationId xmlns:a16="http://schemas.microsoft.com/office/drawing/2014/main" id="{3DDB2106-9D77-4CFC-B372-CC110919C19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26</a:t>
            </a:fld>
            <a:endParaRPr lang="en-US" dirty="0"/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E36BE01E-7CA0-4A7E-8592-8C846FDF5374}"/>
              </a:ext>
            </a:extLst>
          </p:cNvPr>
          <p:cNvSpPr txBox="1"/>
          <p:nvPr/>
        </p:nvSpPr>
        <p:spPr>
          <a:xfrm>
            <a:off x="832223" y="1057548"/>
            <a:ext cx="4653200" cy="26468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/>
            <a:r>
              <a:rPr lang="pt-BR" sz="2000" b="1" dirty="0"/>
              <a:t>REVIVA PAMPULHA – FASE 09</a:t>
            </a:r>
          </a:p>
          <a:p>
            <a:pPr lvl="0"/>
            <a:r>
              <a:rPr lang="pt-BR" sz="2000" b="1" dirty="0"/>
              <a:t>CONVÊNIO PREFEITURA DE CONTAGEM</a:t>
            </a:r>
          </a:p>
          <a:p>
            <a:pPr lvl="0"/>
            <a:endParaRPr lang="pt-BR" dirty="0"/>
          </a:p>
          <a:p>
            <a:pPr lvl="0"/>
            <a:r>
              <a:rPr lang="pt-BR" dirty="0"/>
              <a:t>Meta: 1.389</a:t>
            </a:r>
          </a:p>
          <a:p>
            <a:pPr lvl="0"/>
            <a:endParaRPr lang="pt-BR" sz="18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pt-BR" sz="1800" dirty="0"/>
              <a:t>Elaboração conjunta de solução sanitária para 8 Vilas localizadas em Contagem;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pt-BR" sz="1800" dirty="0"/>
              <a:t>Previs</a:t>
            </a:r>
            <a:r>
              <a:rPr lang="pt-BR" dirty="0"/>
              <a:t>ão de execução de 1.389 ligações.</a:t>
            </a:r>
            <a:endParaRPr lang="pt-BR" sz="1800" dirty="0"/>
          </a:p>
          <a:p>
            <a:pPr lvl="0"/>
            <a:endParaRPr lang="pt-BR" sz="1800" dirty="0"/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732AB8D7-950D-4D7A-8BC0-4BACF356C7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0000" y="3584671"/>
            <a:ext cx="4381131" cy="2996198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704981FA-5E25-4143-B594-5DE81F2DA4C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65531" y="111753"/>
            <a:ext cx="5265191" cy="6634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775005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aixaDeTexto 9"/>
          <p:cNvSpPr txBox="1"/>
          <p:nvPr/>
        </p:nvSpPr>
        <p:spPr>
          <a:xfrm>
            <a:off x="2286796" y="179566"/>
            <a:ext cx="77179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200" b="1" i="0" u="none" strike="noStrike" kern="1200" cap="none" spc="0" normalizeH="0" baseline="0" noProof="0" dirty="0">
                <a:ln>
                  <a:solidFill>
                    <a:prstClr val="white"/>
                  </a:solidFill>
                </a:ln>
                <a:solidFill>
                  <a:srgbClr val="00285B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ÁREA DE VULNERABILIDADE SOCIAL</a:t>
            </a:r>
          </a:p>
        </p:txBody>
      </p:sp>
      <p:grpSp>
        <p:nvGrpSpPr>
          <p:cNvPr id="48" name="Google Shape;873;p32">
            <a:extLst>
              <a:ext uri="{FF2B5EF4-FFF2-40B4-BE49-F238E27FC236}">
                <a16:creationId xmlns:a16="http://schemas.microsoft.com/office/drawing/2014/main" id="{ABE37A43-C0DD-428F-8BB6-D3AE01D72397}"/>
              </a:ext>
            </a:extLst>
          </p:cNvPr>
          <p:cNvGrpSpPr/>
          <p:nvPr/>
        </p:nvGrpSpPr>
        <p:grpSpPr>
          <a:xfrm rot="10800000" flipH="1">
            <a:off x="0" y="1815609"/>
            <a:ext cx="10859820" cy="2309186"/>
            <a:chOff x="238125" y="2312625"/>
            <a:chExt cx="7143750" cy="1287375"/>
          </a:xfrm>
        </p:grpSpPr>
        <p:sp>
          <p:nvSpPr>
            <p:cNvPr id="49" name="Google Shape;874;p32">
              <a:extLst>
                <a:ext uri="{FF2B5EF4-FFF2-40B4-BE49-F238E27FC236}">
                  <a16:creationId xmlns:a16="http://schemas.microsoft.com/office/drawing/2014/main" id="{9BFD54CB-23C3-474F-96FA-7A50FBB75355}"/>
                </a:ext>
              </a:extLst>
            </p:cNvPr>
            <p:cNvSpPr/>
            <p:nvPr/>
          </p:nvSpPr>
          <p:spPr>
            <a:xfrm>
              <a:off x="238125" y="2312625"/>
              <a:ext cx="7143750" cy="1287375"/>
            </a:xfrm>
            <a:custGeom>
              <a:avLst/>
              <a:gdLst/>
              <a:ahLst/>
              <a:cxnLst/>
              <a:rect l="l" t="t" r="r" b="b"/>
              <a:pathLst>
                <a:path w="285750" h="51495" extrusionOk="0">
                  <a:moveTo>
                    <a:pt x="0" y="0"/>
                  </a:moveTo>
                  <a:lnTo>
                    <a:pt x="0" y="11906"/>
                  </a:lnTo>
                  <a:lnTo>
                    <a:pt x="51066" y="11906"/>
                  </a:lnTo>
                  <a:cubicBezTo>
                    <a:pt x="51971" y="11906"/>
                    <a:pt x="54066" y="11906"/>
                    <a:pt x="54483" y="12252"/>
                  </a:cubicBezTo>
                  <a:cubicBezTo>
                    <a:pt x="54626" y="12371"/>
                    <a:pt x="55126" y="13347"/>
                    <a:pt x="55126" y="15847"/>
                  </a:cubicBezTo>
                  <a:cubicBezTo>
                    <a:pt x="55126" y="20836"/>
                    <a:pt x="56364" y="24765"/>
                    <a:pt x="58805" y="27539"/>
                  </a:cubicBezTo>
                  <a:cubicBezTo>
                    <a:pt x="61210" y="30266"/>
                    <a:pt x="64591" y="31706"/>
                    <a:pt x="68580" y="31706"/>
                  </a:cubicBezTo>
                  <a:lnTo>
                    <a:pt x="106311" y="31706"/>
                  </a:lnTo>
                  <a:cubicBezTo>
                    <a:pt x="107204" y="31706"/>
                    <a:pt x="109311" y="31706"/>
                    <a:pt x="109728" y="32040"/>
                  </a:cubicBezTo>
                  <a:cubicBezTo>
                    <a:pt x="109871" y="32171"/>
                    <a:pt x="110371" y="33135"/>
                    <a:pt x="110371" y="35647"/>
                  </a:cubicBezTo>
                  <a:cubicBezTo>
                    <a:pt x="110371" y="40636"/>
                    <a:pt x="111609" y="44553"/>
                    <a:pt x="114050" y="47327"/>
                  </a:cubicBezTo>
                  <a:cubicBezTo>
                    <a:pt x="116455" y="50054"/>
                    <a:pt x="119836" y="51495"/>
                    <a:pt x="123825" y="51495"/>
                  </a:cubicBezTo>
                  <a:lnTo>
                    <a:pt x="161937" y="51495"/>
                  </a:lnTo>
                  <a:cubicBezTo>
                    <a:pt x="165926" y="51495"/>
                    <a:pt x="169307" y="50054"/>
                    <a:pt x="171700" y="47327"/>
                  </a:cubicBezTo>
                  <a:cubicBezTo>
                    <a:pt x="174153" y="44553"/>
                    <a:pt x="175391" y="40624"/>
                    <a:pt x="175391" y="35647"/>
                  </a:cubicBezTo>
                  <a:cubicBezTo>
                    <a:pt x="175391" y="33135"/>
                    <a:pt x="175891" y="32171"/>
                    <a:pt x="176022" y="32040"/>
                  </a:cubicBezTo>
                  <a:cubicBezTo>
                    <a:pt x="176451" y="31706"/>
                    <a:pt x="178558" y="31706"/>
                    <a:pt x="179451" y="31706"/>
                  </a:cubicBezTo>
                  <a:lnTo>
                    <a:pt x="217170" y="31706"/>
                  </a:lnTo>
                  <a:cubicBezTo>
                    <a:pt x="221159" y="31706"/>
                    <a:pt x="224540" y="30254"/>
                    <a:pt x="226945" y="27539"/>
                  </a:cubicBezTo>
                  <a:cubicBezTo>
                    <a:pt x="229386" y="24765"/>
                    <a:pt x="230624" y="20824"/>
                    <a:pt x="230624" y="15847"/>
                  </a:cubicBezTo>
                  <a:cubicBezTo>
                    <a:pt x="230624" y="13347"/>
                    <a:pt x="231124" y="12371"/>
                    <a:pt x="231267" y="12252"/>
                  </a:cubicBezTo>
                  <a:cubicBezTo>
                    <a:pt x="231684" y="11906"/>
                    <a:pt x="233791" y="11906"/>
                    <a:pt x="234684" y="11906"/>
                  </a:cubicBezTo>
                  <a:lnTo>
                    <a:pt x="285750" y="11906"/>
                  </a:lnTo>
                  <a:lnTo>
                    <a:pt x="285750" y="0"/>
                  </a:lnTo>
                  <a:lnTo>
                    <a:pt x="234672" y="0"/>
                  </a:lnTo>
                  <a:cubicBezTo>
                    <a:pt x="232172" y="0"/>
                    <a:pt x="228386" y="0"/>
                    <a:pt x="224969" y="2143"/>
                  </a:cubicBezTo>
                  <a:cubicBezTo>
                    <a:pt x="220813" y="4727"/>
                    <a:pt x="218718" y="9335"/>
                    <a:pt x="218718" y="15847"/>
                  </a:cubicBezTo>
                  <a:cubicBezTo>
                    <a:pt x="218718" y="18502"/>
                    <a:pt x="218146" y="19538"/>
                    <a:pt x="217992" y="19669"/>
                  </a:cubicBezTo>
                  <a:cubicBezTo>
                    <a:pt x="217944" y="19705"/>
                    <a:pt x="217682" y="19788"/>
                    <a:pt x="217158" y="19788"/>
                  </a:cubicBezTo>
                  <a:lnTo>
                    <a:pt x="179439" y="19788"/>
                  </a:lnTo>
                  <a:cubicBezTo>
                    <a:pt x="176939" y="19788"/>
                    <a:pt x="173153" y="19788"/>
                    <a:pt x="169736" y="21931"/>
                  </a:cubicBezTo>
                  <a:cubicBezTo>
                    <a:pt x="165580" y="24515"/>
                    <a:pt x="163485" y="29135"/>
                    <a:pt x="163485" y="35635"/>
                  </a:cubicBezTo>
                  <a:cubicBezTo>
                    <a:pt x="163485" y="38302"/>
                    <a:pt x="162913" y="39338"/>
                    <a:pt x="162758" y="39469"/>
                  </a:cubicBezTo>
                  <a:cubicBezTo>
                    <a:pt x="162711" y="39493"/>
                    <a:pt x="162449" y="39588"/>
                    <a:pt x="161925" y="39588"/>
                  </a:cubicBezTo>
                  <a:lnTo>
                    <a:pt x="123813" y="39588"/>
                  </a:lnTo>
                  <a:cubicBezTo>
                    <a:pt x="123289" y="39588"/>
                    <a:pt x="123039" y="39493"/>
                    <a:pt x="122992" y="39469"/>
                  </a:cubicBezTo>
                  <a:cubicBezTo>
                    <a:pt x="122837" y="39338"/>
                    <a:pt x="122265" y="38302"/>
                    <a:pt x="122265" y="35647"/>
                  </a:cubicBezTo>
                  <a:cubicBezTo>
                    <a:pt x="122265" y="29135"/>
                    <a:pt x="120158" y="24515"/>
                    <a:pt x="116015" y="21931"/>
                  </a:cubicBezTo>
                  <a:cubicBezTo>
                    <a:pt x="112586" y="19788"/>
                    <a:pt x="108799" y="19788"/>
                    <a:pt x="106299" y="19788"/>
                  </a:cubicBezTo>
                  <a:lnTo>
                    <a:pt x="68580" y="19788"/>
                  </a:lnTo>
                  <a:cubicBezTo>
                    <a:pt x="68056" y="19788"/>
                    <a:pt x="67794" y="19705"/>
                    <a:pt x="67758" y="19681"/>
                  </a:cubicBezTo>
                  <a:cubicBezTo>
                    <a:pt x="67604" y="19538"/>
                    <a:pt x="67032" y="18502"/>
                    <a:pt x="67032" y="15847"/>
                  </a:cubicBezTo>
                  <a:cubicBezTo>
                    <a:pt x="67032" y="9335"/>
                    <a:pt x="64925" y="4727"/>
                    <a:pt x="60781" y="2143"/>
                  </a:cubicBezTo>
                  <a:cubicBezTo>
                    <a:pt x="57341" y="0"/>
                    <a:pt x="53566" y="0"/>
                    <a:pt x="51066" y="0"/>
                  </a:cubicBezTo>
                  <a:close/>
                </a:path>
              </a:pathLst>
            </a:custGeom>
            <a:solidFill>
              <a:srgbClr val="C6C6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0" name="Google Shape;875;p32">
              <a:extLst>
                <a:ext uri="{FF2B5EF4-FFF2-40B4-BE49-F238E27FC236}">
                  <a16:creationId xmlns:a16="http://schemas.microsoft.com/office/drawing/2014/main" id="{0A5DA55F-ACDB-41A1-90EB-B25A7B846F07}"/>
                </a:ext>
              </a:extLst>
            </p:cNvPr>
            <p:cNvSpPr/>
            <p:nvPr/>
          </p:nvSpPr>
          <p:spPr>
            <a:xfrm>
              <a:off x="296450" y="2437325"/>
              <a:ext cx="7085425" cy="1037950"/>
            </a:xfrm>
            <a:custGeom>
              <a:avLst/>
              <a:gdLst/>
              <a:ahLst/>
              <a:cxnLst/>
              <a:rect l="l" t="t" r="r" b="b"/>
              <a:pathLst>
                <a:path w="283417" h="41518" extrusionOk="0">
                  <a:moveTo>
                    <a:pt x="1" y="1"/>
                  </a:moveTo>
                  <a:lnTo>
                    <a:pt x="1" y="1942"/>
                  </a:lnTo>
                  <a:lnTo>
                    <a:pt x="7442" y="1942"/>
                  </a:lnTo>
                  <a:lnTo>
                    <a:pt x="7442" y="1"/>
                  </a:lnTo>
                  <a:close/>
                  <a:moveTo>
                    <a:pt x="13693" y="1"/>
                  </a:moveTo>
                  <a:lnTo>
                    <a:pt x="13693" y="1942"/>
                  </a:lnTo>
                  <a:lnTo>
                    <a:pt x="21134" y="1942"/>
                  </a:lnTo>
                  <a:lnTo>
                    <a:pt x="21134" y="1"/>
                  </a:lnTo>
                  <a:close/>
                  <a:moveTo>
                    <a:pt x="27385" y="1"/>
                  </a:moveTo>
                  <a:lnTo>
                    <a:pt x="27385" y="1942"/>
                  </a:lnTo>
                  <a:lnTo>
                    <a:pt x="34826" y="1942"/>
                  </a:lnTo>
                  <a:lnTo>
                    <a:pt x="34826" y="1"/>
                  </a:lnTo>
                  <a:close/>
                  <a:moveTo>
                    <a:pt x="41077" y="1"/>
                  </a:moveTo>
                  <a:lnTo>
                    <a:pt x="41077" y="1942"/>
                  </a:lnTo>
                  <a:lnTo>
                    <a:pt x="48519" y="1942"/>
                  </a:lnTo>
                  <a:lnTo>
                    <a:pt x="48519" y="1"/>
                  </a:lnTo>
                  <a:close/>
                  <a:moveTo>
                    <a:pt x="234899" y="1"/>
                  </a:moveTo>
                  <a:lnTo>
                    <a:pt x="234899" y="1942"/>
                  </a:lnTo>
                  <a:lnTo>
                    <a:pt x="242340" y="1942"/>
                  </a:lnTo>
                  <a:lnTo>
                    <a:pt x="242340" y="1"/>
                  </a:lnTo>
                  <a:close/>
                  <a:moveTo>
                    <a:pt x="248591" y="1"/>
                  </a:moveTo>
                  <a:lnTo>
                    <a:pt x="248591" y="1942"/>
                  </a:lnTo>
                  <a:lnTo>
                    <a:pt x="256033" y="1942"/>
                  </a:lnTo>
                  <a:lnTo>
                    <a:pt x="256033" y="1"/>
                  </a:lnTo>
                  <a:close/>
                  <a:moveTo>
                    <a:pt x="262283" y="1"/>
                  </a:moveTo>
                  <a:lnTo>
                    <a:pt x="262283" y="1942"/>
                  </a:lnTo>
                  <a:lnTo>
                    <a:pt x="269725" y="1942"/>
                  </a:lnTo>
                  <a:lnTo>
                    <a:pt x="269725" y="1"/>
                  </a:lnTo>
                  <a:close/>
                  <a:moveTo>
                    <a:pt x="275976" y="1"/>
                  </a:moveTo>
                  <a:lnTo>
                    <a:pt x="275976" y="1942"/>
                  </a:lnTo>
                  <a:lnTo>
                    <a:pt x="283417" y="1942"/>
                  </a:lnTo>
                  <a:lnTo>
                    <a:pt x="283417" y="1"/>
                  </a:lnTo>
                  <a:close/>
                  <a:moveTo>
                    <a:pt x="228493" y="227"/>
                  </a:moveTo>
                  <a:cubicBezTo>
                    <a:pt x="225362" y="763"/>
                    <a:pt x="223314" y="2394"/>
                    <a:pt x="222243" y="5240"/>
                  </a:cubicBezTo>
                  <a:lnTo>
                    <a:pt x="224052" y="5918"/>
                  </a:lnTo>
                  <a:cubicBezTo>
                    <a:pt x="224886" y="3728"/>
                    <a:pt x="226350" y="2561"/>
                    <a:pt x="228815" y="2132"/>
                  </a:cubicBezTo>
                  <a:lnTo>
                    <a:pt x="228493" y="227"/>
                  </a:lnTo>
                  <a:close/>
                  <a:moveTo>
                    <a:pt x="55067" y="977"/>
                  </a:moveTo>
                  <a:lnTo>
                    <a:pt x="54234" y="2727"/>
                  </a:lnTo>
                  <a:cubicBezTo>
                    <a:pt x="56043" y="3597"/>
                    <a:pt x="57139" y="5299"/>
                    <a:pt x="57567" y="7978"/>
                  </a:cubicBezTo>
                  <a:lnTo>
                    <a:pt x="59472" y="7680"/>
                  </a:lnTo>
                  <a:cubicBezTo>
                    <a:pt x="58948" y="4370"/>
                    <a:pt x="57460" y="2120"/>
                    <a:pt x="55067" y="977"/>
                  </a:cubicBezTo>
                  <a:close/>
                  <a:moveTo>
                    <a:pt x="221362" y="11693"/>
                  </a:moveTo>
                  <a:cubicBezTo>
                    <a:pt x="221254" y="14550"/>
                    <a:pt x="220588" y="16681"/>
                    <a:pt x="219373" y="18027"/>
                  </a:cubicBezTo>
                  <a:lnTo>
                    <a:pt x="220814" y="19325"/>
                  </a:lnTo>
                  <a:cubicBezTo>
                    <a:pt x="222326" y="17634"/>
                    <a:pt x="223171" y="15098"/>
                    <a:pt x="223290" y="11776"/>
                  </a:cubicBezTo>
                  <a:lnTo>
                    <a:pt x="221362" y="11693"/>
                  </a:lnTo>
                  <a:close/>
                  <a:moveTo>
                    <a:pt x="59937" y="13884"/>
                  </a:moveTo>
                  <a:lnTo>
                    <a:pt x="58032" y="14205"/>
                  </a:lnTo>
                  <a:cubicBezTo>
                    <a:pt x="58591" y="17539"/>
                    <a:pt x="60068" y="19789"/>
                    <a:pt x="62425" y="20932"/>
                  </a:cubicBezTo>
                  <a:lnTo>
                    <a:pt x="63259" y="19182"/>
                  </a:lnTo>
                  <a:cubicBezTo>
                    <a:pt x="61508" y="18336"/>
                    <a:pt x="60389" y="16562"/>
                    <a:pt x="59937" y="13884"/>
                  </a:cubicBezTo>
                  <a:close/>
                  <a:moveTo>
                    <a:pt x="68985" y="19801"/>
                  </a:moveTo>
                  <a:lnTo>
                    <a:pt x="68985" y="21730"/>
                  </a:lnTo>
                  <a:lnTo>
                    <a:pt x="76427" y="21730"/>
                  </a:lnTo>
                  <a:lnTo>
                    <a:pt x="76427" y="19801"/>
                  </a:lnTo>
                  <a:close/>
                  <a:moveTo>
                    <a:pt x="82678" y="19801"/>
                  </a:moveTo>
                  <a:lnTo>
                    <a:pt x="82678" y="21730"/>
                  </a:lnTo>
                  <a:lnTo>
                    <a:pt x="90119" y="21730"/>
                  </a:lnTo>
                  <a:lnTo>
                    <a:pt x="90119" y="19801"/>
                  </a:lnTo>
                  <a:close/>
                  <a:moveTo>
                    <a:pt x="96370" y="19801"/>
                  </a:moveTo>
                  <a:lnTo>
                    <a:pt x="96370" y="21730"/>
                  </a:lnTo>
                  <a:lnTo>
                    <a:pt x="103811" y="21730"/>
                  </a:lnTo>
                  <a:lnTo>
                    <a:pt x="103811" y="19801"/>
                  </a:lnTo>
                  <a:close/>
                  <a:moveTo>
                    <a:pt x="179595" y="19801"/>
                  </a:moveTo>
                  <a:lnTo>
                    <a:pt x="179595" y="21730"/>
                  </a:lnTo>
                  <a:lnTo>
                    <a:pt x="187036" y="21730"/>
                  </a:lnTo>
                  <a:lnTo>
                    <a:pt x="187036" y="19801"/>
                  </a:lnTo>
                  <a:close/>
                  <a:moveTo>
                    <a:pt x="193287" y="19801"/>
                  </a:moveTo>
                  <a:lnTo>
                    <a:pt x="193287" y="21730"/>
                  </a:lnTo>
                  <a:lnTo>
                    <a:pt x="200728" y="21730"/>
                  </a:lnTo>
                  <a:lnTo>
                    <a:pt x="200728" y="19801"/>
                  </a:lnTo>
                  <a:close/>
                  <a:moveTo>
                    <a:pt x="206979" y="19801"/>
                  </a:moveTo>
                  <a:lnTo>
                    <a:pt x="206979" y="21730"/>
                  </a:lnTo>
                  <a:lnTo>
                    <a:pt x="214420" y="21730"/>
                  </a:lnTo>
                  <a:lnTo>
                    <a:pt x="214420" y="19801"/>
                  </a:lnTo>
                  <a:close/>
                  <a:moveTo>
                    <a:pt x="173189" y="20039"/>
                  </a:moveTo>
                  <a:cubicBezTo>
                    <a:pt x="170070" y="20587"/>
                    <a:pt x="168034" y="22242"/>
                    <a:pt x="166974" y="25099"/>
                  </a:cubicBezTo>
                  <a:lnTo>
                    <a:pt x="168796" y="25766"/>
                  </a:lnTo>
                  <a:cubicBezTo>
                    <a:pt x="169617" y="23551"/>
                    <a:pt x="171070" y="22373"/>
                    <a:pt x="173522" y="21944"/>
                  </a:cubicBezTo>
                  <a:lnTo>
                    <a:pt x="173189" y="20039"/>
                  </a:lnTo>
                  <a:close/>
                  <a:moveTo>
                    <a:pt x="110372" y="20813"/>
                  </a:moveTo>
                  <a:lnTo>
                    <a:pt x="109526" y="22551"/>
                  </a:lnTo>
                  <a:cubicBezTo>
                    <a:pt x="111312" y="23420"/>
                    <a:pt x="112396" y="25159"/>
                    <a:pt x="112812" y="27838"/>
                  </a:cubicBezTo>
                  <a:lnTo>
                    <a:pt x="114729" y="27540"/>
                  </a:lnTo>
                  <a:cubicBezTo>
                    <a:pt x="114205" y="24230"/>
                    <a:pt x="112741" y="21968"/>
                    <a:pt x="110372" y="20813"/>
                  </a:cubicBezTo>
                  <a:close/>
                  <a:moveTo>
                    <a:pt x="166117" y="31552"/>
                  </a:moveTo>
                  <a:cubicBezTo>
                    <a:pt x="166009" y="34410"/>
                    <a:pt x="165319" y="36529"/>
                    <a:pt x="164104" y="37851"/>
                  </a:cubicBezTo>
                  <a:lnTo>
                    <a:pt x="165521" y="39172"/>
                  </a:lnTo>
                  <a:cubicBezTo>
                    <a:pt x="167069" y="37494"/>
                    <a:pt x="167914" y="34958"/>
                    <a:pt x="168057" y="31636"/>
                  </a:cubicBezTo>
                  <a:lnTo>
                    <a:pt x="166117" y="31552"/>
                  </a:lnTo>
                  <a:close/>
                  <a:moveTo>
                    <a:pt x="115182" y="33743"/>
                  </a:moveTo>
                  <a:lnTo>
                    <a:pt x="113277" y="34076"/>
                  </a:lnTo>
                  <a:cubicBezTo>
                    <a:pt x="113860" y="37386"/>
                    <a:pt x="115348" y="39637"/>
                    <a:pt x="117730" y="40756"/>
                  </a:cubicBezTo>
                  <a:lnTo>
                    <a:pt x="118551" y="39006"/>
                  </a:lnTo>
                  <a:cubicBezTo>
                    <a:pt x="116777" y="38172"/>
                    <a:pt x="115646" y="36398"/>
                    <a:pt x="115182" y="33743"/>
                  </a:cubicBezTo>
                  <a:close/>
                  <a:moveTo>
                    <a:pt x="124290" y="39589"/>
                  </a:moveTo>
                  <a:lnTo>
                    <a:pt x="124290" y="41518"/>
                  </a:lnTo>
                  <a:lnTo>
                    <a:pt x="131731" y="41518"/>
                  </a:lnTo>
                  <a:lnTo>
                    <a:pt x="131731" y="39589"/>
                  </a:lnTo>
                  <a:close/>
                  <a:moveTo>
                    <a:pt x="137982" y="39589"/>
                  </a:moveTo>
                  <a:lnTo>
                    <a:pt x="137982" y="41518"/>
                  </a:lnTo>
                  <a:lnTo>
                    <a:pt x="145424" y="41518"/>
                  </a:lnTo>
                  <a:lnTo>
                    <a:pt x="145424" y="39589"/>
                  </a:lnTo>
                  <a:close/>
                  <a:moveTo>
                    <a:pt x="151674" y="39589"/>
                  </a:moveTo>
                  <a:lnTo>
                    <a:pt x="151674" y="41518"/>
                  </a:lnTo>
                  <a:lnTo>
                    <a:pt x="159116" y="41518"/>
                  </a:lnTo>
                  <a:lnTo>
                    <a:pt x="159116" y="3958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51" name="Google Shape;877;p32">
            <a:extLst>
              <a:ext uri="{FF2B5EF4-FFF2-40B4-BE49-F238E27FC236}">
                <a16:creationId xmlns:a16="http://schemas.microsoft.com/office/drawing/2014/main" id="{A31F10BD-8F80-4B9F-A0E9-6713D61D65C2}"/>
              </a:ext>
            </a:extLst>
          </p:cNvPr>
          <p:cNvGrpSpPr/>
          <p:nvPr/>
        </p:nvGrpSpPr>
        <p:grpSpPr>
          <a:xfrm>
            <a:off x="-50029" y="2869249"/>
            <a:ext cx="1569000" cy="2105292"/>
            <a:chOff x="285494" y="2336178"/>
            <a:chExt cx="1569000" cy="2105292"/>
          </a:xfrm>
        </p:grpSpPr>
        <p:sp>
          <p:nvSpPr>
            <p:cNvPr id="65" name="Google Shape;880;p32">
              <a:extLst>
                <a:ext uri="{FF2B5EF4-FFF2-40B4-BE49-F238E27FC236}">
                  <a16:creationId xmlns:a16="http://schemas.microsoft.com/office/drawing/2014/main" id="{B258D570-0D7C-4DE0-B0FF-A2C0CD5D739E}"/>
                </a:ext>
              </a:extLst>
            </p:cNvPr>
            <p:cNvSpPr txBox="1"/>
            <p:nvPr/>
          </p:nvSpPr>
          <p:spPr>
            <a:xfrm>
              <a:off x="285494" y="3738870"/>
              <a:ext cx="1569000" cy="702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pt-BR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Fira Sans"/>
                  <a:ea typeface="Fira Sans"/>
                  <a:cs typeface="Fira Sans"/>
                  <a:sym typeface="Fira Sans"/>
                </a:rPr>
                <a:t>Elaboração de Concepções Técnicas para Vilas</a:t>
              </a:r>
            </a:p>
          </p:txBody>
        </p:sp>
        <p:grpSp>
          <p:nvGrpSpPr>
            <p:cNvPr id="53" name="Google Shape;881;p32">
              <a:extLst>
                <a:ext uri="{FF2B5EF4-FFF2-40B4-BE49-F238E27FC236}">
                  <a16:creationId xmlns:a16="http://schemas.microsoft.com/office/drawing/2014/main" id="{D2DD4138-AB16-4C89-AF68-6925511C5819}"/>
                </a:ext>
              </a:extLst>
            </p:cNvPr>
            <p:cNvGrpSpPr/>
            <p:nvPr/>
          </p:nvGrpSpPr>
          <p:grpSpPr>
            <a:xfrm>
              <a:off x="820147" y="2336178"/>
              <a:ext cx="504863" cy="1341752"/>
              <a:chOff x="820147" y="2336178"/>
              <a:chExt cx="504863" cy="1341752"/>
            </a:xfrm>
          </p:grpSpPr>
          <p:grpSp>
            <p:nvGrpSpPr>
              <p:cNvPr id="54" name="Google Shape;882;p32">
                <a:extLst>
                  <a:ext uri="{FF2B5EF4-FFF2-40B4-BE49-F238E27FC236}">
                    <a16:creationId xmlns:a16="http://schemas.microsoft.com/office/drawing/2014/main" id="{2AE65EE3-1A54-4985-9FB6-D9744E7AE16B}"/>
                  </a:ext>
                </a:extLst>
              </p:cNvPr>
              <p:cNvGrpSpPr/>
              <p:nvPr/>
            </p:nvGrpSpPr>
            <p:grpSpPr>
              <a:xfrm>
                <a:off x="820147" y="2336178"/>
                <a:ext cx="504863" cy="1341752"/>
                <a:chOff x="820147" y="2231848"/>
                <a:chExt cx="504863" cy="1341752"/>
              </a:xfrm>
            </p:grpSpPr>
            <p:cxnSp>
              <p:nvCxnSpPr>
                <p:cNvPr id="60" name="Google Shape;883;p32">
                  <a:extLst>
                    <a:ext uri="{FF2B5EF4-FFF2-40B4-BE49-F238E27FC236}">
                      <a16:creationId xmlns:a16="http://schemas.microsoft.com/office/drawing/2014/main" id="{731F93A4-BE82-4D94-858D-B330E1A3AC32}"/>
                    </a:ext>
                  </a:extLst>
                </p:cNvPr>
                <p:cNvCxnSpPr/>
                <p:nvPr/>
              </p:nvCxnSpPr>
              <p:spPr>
                <a:xfrm>
                  <a:off x="1072575" y="2884200"/>
                  <a:ext cx="0" cy="6894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oval" w="med" len="med"/>
                </a:ln>
              </p:spPr>
            </p:cxnSp>
            <p:sp>
              <p:nvSpPr>
                <p:cNvPr id="62" name="Google Shape;885;p32">
                  <a:extLst>
                    <a:ext uri="{FF2B5EF4-FFF2-40B4-BE49-F238E27FC236}">
                      <a16:creationId xmlns:a16="http://schemas.microsoft.com/office/drawing/2014/main" id="{BAA2AD81-3D7F-42F8-8B53-9384C15673AA}"/>
                    </a:ext>
                  </a:extLst>
                </p:cNvPr>
                <p:cNvSpPr/>
                <p:nvPr/>
              </p:nvSpPr>
              <p:spPr>
                <a:xfrm>
                  <a:off x="820147" y="2231848"/>
                  <a:ext cx="504863" cy="78794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5354" h="39570" extrusionOk="0">
                      <a:moveTo>
                        <a:pt x="19434" y="18"/>
                      </a:moveTo>
                      <a:lnTo>
                        <a:pt x="6338" y="5"/>
                      </a:lnTo>
                      <a:cubicBezTo>
                        <a:pt x="2854" y="0"/>
                        <a:pt x="1" y="2858"/>
                        <a:pt x="1" y="6342"/>
                      </a:cubicBezTo>
                      <a:lnTo>
                        <a:pt x="1" y="19016"/>
                      </a:lnTo>
                      <a:cubicBezTo>
                        <a:pt x="1" y="29006"/>
                        <a:pt x="6280" y="22820"/>
                        <a:pt x="12679" y="39570"/>
                      </a:cubicBezTo>
                      <a:cubicBezTo>
                        <a:pt x="19074" y="22820"/>
                        <a:pt x="25354" y="29006"/>
                        <a:pt x="25354" y="19016"/>
                      </a:cubicBezTo>
                      <a:lnTo>
                        <a:pt x="25354" y="6342"/>
                      </a:lnTo>
                      <a:cubicBezTo>
                        <a:pt x="25354" y="2858"/>
                        <a:pt x="22923" y="18"/>
                        <a:pt x="19434" y="18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56" name="Google Shape;888;p32">
                <a:extLst>
                  <a:ext uri="{FF2B5EF4-FFF2-40B4-BE49-F238E27FC236}">
                    <a16:creationId xmlns:a16="http://schemas.microsoft.com/office/drawing/2014/main" id="{129CB6CD-2188-4412-850B-3FF35621D3A8}"/>
                  </a:ext>
                </a:extLst>
              </p:cNvPr>
              <p:cNvGrpSpPr/>
              <p:nvPr/>
            </p:nvGrpSpPr>
            <p:grpSpPr>
              <a:xfrm>
                <a:off x="911124" y="2429286"/>
                <a:ext cx="322921" cy="322921"/>
                <a:chOff x="2676100" y="832575"/>
                <a:chExt cx="483125" cy="483125"/>
              </a:xfrm>
            </p:grpSpPr>
            <p:sp>
              <p:nvSpPr>
                <p:cNvPr id="57" name="Google Shape;889;p32">
                  <a:extLst>
                    <a:ext uri="{FF2B5EF4-FFF2-40B4-BE49-F238E27FC236}">
                      <a16:creationId xmlns:a16="http://schemas.microsoft.com/office/drawing/2014/main" id="{8153E319-85FA-413C-B642-07CD64D20D0D}"/>
                    </a:ext>
                  </a:extLst>
                </p:cNvPr>
                <p:cNvSpPr/>
                <p:nvPr/>
              </p:nvSpPr>
              <p:spPr>
                <a:xfrm>
                  <a:off x="2676100" y="832575"/>
                  <a:ext cx="483125" cy="4831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9325" h="19325" extrusionOk="0">
                      <a:moveTo>
                        <a:pt x="10351" y="1132"/>
                      </a:moveTo>
                      <a:lnTo>
                        <a:pt x="10562" y="2008"/>
                      </a:lnTo>
                      <a:cubicBezTo>
                        <a:pt x="10614" y="2226"/>
                        <a:pt x="10789" y="2392"/>
                        <a:pt x="11009" y="2434"/>
                      </a:cubicBezTo>
                      <a:cubicBezTo>
                        <a:pt x="12021" y="2618"/>
                        <a:pt x="12981" y="3014"/>
                        <a:pt x="13826" y="3596"/>
                      </a:cubicBezTo>
                      <a:cubicBezTo>
                        <a:pt x="13922" y="3663"/>
                        <a:pt x="14033" y="3696"/>
                        <a:pt x="14146" y="3696"/>
                      </a:cubicBezTo>
                      <a:cubicBezTo>
                        <a:pt x="14247" y="3696"/>
                        <a:pt x="14349" y="3669"/>
                        <a:pt x="14439" y="3614"/>
                      </a:cubicBezTo>
                      <a:lnTo>
                        <a:pt x="15179" y="3171"/>
                      </a:lnTo>
                      <a:lnTo>
                        <a:pt x="16154" y="4146"/>
                      </a:lnTo>
                      <a:lnTo>
                        <a:pt x="15711" y="4889"/>
                      </a:lnTo>
                      <a:cubicBezTo>
                        <a:pt x="15596" y="5079"/>
                        <a:pt x="15602" y="5317"/>
                        <a:pt x="15729" y="5499"/>
                      </a:cubicBezTo>
                      <a:cubicBezTo>
                        <a:pt x="16311" y="6344"/>
                        <a:pt x="16707" y="7304"/>
                        <a:pt x="16891" y="8316"/>
                      </a:cubicBezTo>
                      <a:cubicBezTo>
                        <a:pt x="16933" y="8536"/>
                        <a:pt x="17100" y="8711"/>
                        <a:pt x="17317" y="8763"/>
                      </a:cubicBezTo>
                      <a:lnTo>
                        <a:pt x="18193" y="8974"/>
                      </a:lnTo>
                      <a:lnTo>
                        <a:pt x="18193" y="10351"/>
                      </a:lnTo>
                      <a:lnTo>
                        <a:pt x="17317" y="10562"/>
                      </a:lnTo>
                      <a:cubicBezTo>
                        <a:pt x="17100" y="10614"/>
                        <a:pt x="16933" y="10789"/>
                        <a:pt x="16894" y="11009"/>
                      </a:cubicBezTo>
                      <a:cubicBezTo>
                        <a:pt x="16710" y="12021"/>
                        <a:pt x="16311" y="12981"/>
                        <a:pt x="15729" y="13826"/>
                      </a:cubicBezTo>
                      <a:cubicBezTo>
                        <a:pt x="15605" y="14007"/>
                        <a:pt x="15596" y="14246"/>
                        <a:pt x="15711" y="14436"/>
                      </a:cubicBezTo>
                      <a:lnTo>
                        <a:pt x="16154" y="15179"/>
                      </a:lnTo>
                      <a:lnTo>
                        <a:pt x="15179" y="16154"/>
                      </a:lnTo>
                      <a:lnTo>
                        <a:pt x="14439" y="15710"/>
                      </a:lnTo>
                      <a:cubicBezTo>
                        <a:pt x="14349" y="15656"/>
                        <a:pt x="14247" y="15629"/>
                        <a:pt x="14146" y="15629"/>
                      </a:cubicBezTo>
                      <a:cubicBezTo>
                        <a:pt x="14033" y="15629"/>
                        <a:pt x="13922" y="15662"/>
                        <a:pt x="13826" y="15729"/>
                      </a:cubicBezTo>
                      <a:cubicBezTo>
                        <a:pt x="12981" y="16311"/>
                        <a:pt x="12021" y="16707"/>
                        <a:pt x="11009" y="16891"/>
                      </a:cubicBezTo>
                      <a:cubicBezTo>
                        <a:pt x="10789" y="16933"/>
                        <a:pt x="10614" y="17099"/>
                        <a:pt x="10562" y="17317"/>
                      </a:cubicBezTo>
                      <a:lnTo>
                        <a:pt x="10351" y="18192"/>
                      </a:lnTo>
                      <a:lnTo>
                        <a:pt x="8974" y="18192"/>
                      </a:lnTo>
                      <a:lnTo>
                        <a:pt x="8763" y="17317"/>
                      </a:lnTo>
                      <a:cubicBezTo>
                        <a:pt x="8712" y="17099"/>
                        <a:pt x="8536" y="16933"/>
                        <a:pt x="8316" y="16891"/>
                      </a:cubicBezTo>
                      <a:cubicBezTo>
                        <a:pt x="7304" y="16707"/>
                        <a:pt x="6344" y="16311"/>
                        <a:pt x="5499" y="15729"/>
                      </a:cubicBezTo>
                      <a:cubicBezTo>
                        <a:pt x="5404" y="15662"/>
                        <a:pt x="5293" y="15629"/>
                        <a:pt x="5181" y="15629"/>
                      </a:cubicBezTo>
                      <a:cubicBezTo>
                        <a:pt x="5081" y="15629"/>
                        <a:pt x="4979" y="15656"/>
                        <a:pt x="4889" y="15710"/>
                      </a:cubicBezTo>
                      <a:lnTo>
                        <a:pt x="4146" y="16154"/>
                      </a:lnTo>
                      <a:lnTo>
                        <a:pt x="3171" y="15179"/>
                      </a:lnTo>
                      <a:lnTo>
                        <a:pt x="3615" y="14436"/>
                      </a:lnTo>
                      <a:cubicBezTo>
                        <a:pt x="3729" y="14246"/>
                        <a:pt x="3723" y="14007"/>
                        <a:pt x="3597" y="13826"/>
                      </a:cubicBezTo>
                      <a:cubicBezTo>
                        <a:pt x="3014" y="12981"/>
                        <a:pt x="2618" y="12021"/>
                        <a:pt x="2434" y="11009"/>
                      </a:cubicBezTo>
                      <a:cubicBezTo>
                        <a:pt x="2392" y="10789"/>
                        <a:pt x="2226" y="10614"/>
                        <a:pt x="2011" y="10562"/>
                      </a:cubicBezTo>
                      <a:lnTo>
                        <a:pt x="1133" y="10351"/>
                      </a:lnTo>
                      <a:lnTo>
                        <a:pt x="1133" y="8974"/>
                      </a:lnTo>
                      <a:lnTo>
                        <a:pt x="2008" y="8763"/>
                      </a:lnTo>
                      <a:cubicBezTo>
                        <a:pt x="2226" y="8711"/>
                        <a:pt x="2392" y="8536"/>
                        <a:pt x="2431" y="8316"/>
                      </a:cubicBezTo>
                      <a:cubicBezTo>
                        <a:pt x="2615" y="7304"/>
                        <a:pt x="3014" y="6344"/>
                        <a:pt x="3597" y="5499"/>
                      </a:cubicBezTo>
                      <a:cubicBezTo>
                        <a:pt x="3720" y="5317"/>
                        <a:pt x="3729" y="5079"/>
                        <a:pt x="3615" y="4889"/>
                      </a:cubicBezTo>
                      <a:lnTo>
                        <a:pt x="3171" y="4146"/>
                      </a:lnTo>
                      <a:lnTo>
                        <a:pt x="4146" y="3171"/>
                      </a:lnTo>
                      <a:lnTo>
                        <a:pt x="4889" y="3614"/>
                      </a:lnTo>
                      <a:cubicBezTo>
                        <a:pt x="4979" y="3669"/>
                        <a:pt x="5081" y="3696"/>
                        <a:pt x="5181" y="3696"/>
                      </a:cubicBezTo>
                      <a:cubicBezTo>
                        <a:pt x="5293" y="3696"/>
                        <a:pt x="5404" y="3663"/>
                        <a:pt x="5499" y="3596"/>
                      </a:cubicBezTo>
                      <a:cubicBezTo>
                        <a:pt x="6344" y="3014"/>
                        <a:pt x="7304" y="2618"/>
                        <a:pt x="8316" y="2434"/>
                      </a:cubicBezTo>
                      <a:cubicBezTo>
                        <a:pt x="8536" y="2392"/>
                        <a:pt x="8712" y="2226"/>
                        <a:pt x="8763" y="2008"/>
                      </a:cubicBezTo>
                      <a:lnTo>
                        <a:pt x="8974" y="1132"/>
                      </a:lnTo>
                      <a:close/>
                      <a:moveTo>
                        <a:pt x="8530" y="0"/>
                      </a:moveTo>
                      <a:cubicBezTo>
                        <a:pt x="8268" y="0"/>
                        <a:pt x="8041" y="178"/>
                        <a:pt x="7981" y="432"/>
                      </a:cubicBezTo>
                      <a:lnTo>
                        <a:pt x="7748" y="1392"/>
                      </a:lnTo>
                      <a:cubicBezTo>
                        <a:pt x="6833" y="1604"/>
                        <a:pt x="5961" y="1963"/>
                        <a:pt x="5167" y="2461"/>
                      </a:cubicBezTo>
                      <a:lnTo>
                        <a:pt x="4348" y="1969"/>
                      </a:lnTo>
                      <a:cubicBezTo>
                        <a:pt x="4260" y="1915"/>
                        <a:pt x="4160" y="1889"/>
                        <a:pt x="4061" y="1889"/>
                      </a:cubicBezTo>
                      <a:cubicBezTo>
                        <a:pt x="3913" y="1889"/>
                        <a:pt x="3767" y="1946"/>
                        <a:pt x="3657" y="2056"/>
                      </a:cubicBezTo>
                      <a:lnTo>
                        <a:pt x="2057" y="3657"/>
                      </a:lnTo>
                      <a:cubicBezTo>
                        <a:pt x="1872" y="3841"/>
                        <a:pt x="1839" y="4125"/>
                        <a:pt x="1972" y="4348"/>
                      </a:cubicBezTo>
                      <a:lnTo>
                        <a:pt x="2461" y="5163"/>
                      </a:lnTo>
                      <a:cubicBezTo>
                        <a:pt x="1963" y="5958"/>
                        <a:pt x="1604" y="6830"/>
                        <a:pt x="1395" y="7745"/>
                      </a:cubicBezTo>
                      <a:lnTo>
                        <a:pt x="435" y="7978"/>
                      </a:lnTo>
                      <a:cubicBezTo>
                        <a:pt x="179" y="8041"/>
                        <a:pt x="0" y="8267"/>
                        <a:pt x="0" y="8530"/>
                      </a:cubicBezTo>
                      <a:lnTo>
                        <a:pt x="0" y="10795"/>
                      </a:lnTo>
                      <a:cubicBezTo>
                        <a:pt x="0" y="11057"/>
                        <a:pt x="179" y="11284"/>
                        <a:pt x="432" y="11344"/>
                      </a:cubicBezTo>
                      <a:lnTo>
                        <a:pt x="1392" y="11580"/>
                      </a:lnTo>
                      <a:cubicBezTo>
                        <a:pt x="1604" y="12492"/>
                        <a:pt x="1963" y="13364"/>
                        <a:pt x="2461" y="14158"/>
                      </a:cubicBezTo>
                      <a:lnTo>
                        <a:pt x="1969" y="14977"/>
                      </a:lnTo>
                      <a:cubicBezTo>
                        <a:pt x="1836" y="15200"/>
                        <a:pt x="1872" y="15484"/>
                        <a:pt x="2057" y="15668"/>
                      </a:cubicBezTo>
                      <a:lnTo>
                        <a:pt x="3657" y="17268"/>
                      </a:lnTo>
                      <a:cubicBezTo>
                        <a:pt x="3766" y="17378"/>
                        <a:pt x="3911" y="17435"/>
                        <a:pt x="4057" y="17435"/>
                      </a:cubicBezTo>
                      <a:cubicBezTo>
                        <a:pt x="4157" y="17435"/>
                        <a:pt x="4258" y="17408"/>
                        <a:pt x="4348" y="17353"/>
                      </a:cubicBezTo>
                      <a:lnTo>
                        <a:pt x="5164" y="16864"/>
                      </a:lnTo>
                      <a:cubicBezTo>
                        <a:pt x="5958" y="17362"/>
                        <a:pt x="6830" y="17721"/>
                        <a:pt x="7745" y="17930"/>
                      </a:cubicBezTo>
                      <a:lnTo>
                        <a:pt x="7978" y="18890"/>
                      </a:lnTo>
                      <a:cubicBezTo>
                        <a:pt x="8041" y="19147"/>
                        <a:pt x="8268" y="19325"/>
                        <a:pt x="8530" y="19325"/>
                      </a:cubicBezTo>
                      <a:lnTo>
                        <a:pt x="10795" y="19325"/>
                      </a:lnTo>
                      <a:cubicBezTo>
                        <a:pt x="11058" y="19325"/>
                        <a:pt x="11284" y="19147"/>
                        <a:pt x="11344" y="18893"/>
                      </a:cubicBezTo>
                      <a:lnTo>
                        <a:pt x="11577" y="17933"/>
                      </a:lnTo>
                      <a:cubicBezTo>
                        <a:pt x="12492" y="17721"/>
                        <a:pt x="13364" y="17362"/>
                        <a:pt x="14159" y="16864"/>
                      </a:cubicBezTo>
                      <a:lnTo>
                        <a:pt x="14977" y="17356"/>
                      </a:lnTo>
                      <a:cubicBezTo>
                        <a:pt x="15066" y="17410"/>
                        <a:pt x="15166" y="17436"/>
                        <a:pt x="15266" y="17436"/>
                      </a:cubicBezTo>
                      <a:cubicBezTo>
                        <a:pt x="15413" y="17436"/>
                        <a:pt x="15559" y="17379"/>
                        <a:pt x="15668" y="17271"/>
                      </a:cubicBezTo>
                      <a:lnTo>
                        <a:pt x="17269" y="15668"/>
                      </a:lnTo>
                      <a:cubicBezTo>
                        <a:pt x="17453" y="15484"/>
                        <a:pt x="17489" y="15200"/>
                        <a:pt x="17353" y="14977"/>
                      </a:cubicBezTo>
                      <a:lnTo>
                        <a:pt x="16864" y="14161"/>
                      </a:lnTo>
                      <a:cubicBezTo>
                        <a:pt x="17362" y="13367"/>
                        <a:pt x="17722" y="12495"/>
                        <a:pt x="17930" y="11580"/>
                      </a:cubicBezTo>
                      <a:lnTo>
                        <a:pt x="18890" y="11347"/>
                      </a:lnTo>
                      <a:cubicBezTo>
                        <a:pt x="19147" y="11284"/>
                        <a:pt x="19325" y="11057"/>
                        <a:pt x="19325" y="10795"/>
                      </a:cubicBezTo>
                      <a:lnTo>
                        <a:pt x="19325" y="8530"/>
                      </a:lnTo>
                      <a:cubicBezTo>
                        <a:pt x="19325" y="8267"/>
                        <a:pt x="19147" y="8041"/>
                        <a:pt x="18893" y="7981"/>
                      </a:cubicBezTo>
                      <a:lnTo>
                        <a:pt x="17933" y="7748"/>
                      </a:lnTo>
                      <a:cubicBezTo>
                        <a:pt x="17722" y="6833"/>
                        <a:pt x="17362" y="5961"/>
                        <a:pt x="16864" y="5166"/>
                      </a:cubicBezTo>
                      <a:lnTo>
                        <a:pt x="17356" y="4348"/>
                      </a:lnTo>
                      <a:cubicBezTo>
                        <a:pt x="17489" y="4128"/>
                        <a:pt x="17453" y="3841"/>
                        <a:pt x="17272" y="3657"/>
                      </a:cubicBezTo>
                      <a:lnTo>
                        <a:pt x="15668" y="2056"/>
                      </a:lnTo>
                      <a:cubicBezTo>
                        <a:pt x="15559" y="1947"/>
                        <a:pt x="15415" y="1890"/>
                        <a:pt x="15268" y="1890"/>
                      </a:cubicBezTo>
                      <a:cubicBezTo>
                        <a:pt x="15168" y="1890"/>
                        <a:pt x="15068" y="1917"/>
                        <a:pt x="14977" y="1972"/>
                      </a:cubicBezTo>
                      <a:lnTo>
                        <a:pt x="14162" y="2461"/>
                      </a:lnTo>
                      <a:cubicBezTo>
                        <a:pt x="13367" y="1963"/>
                        <a:pt x="12495" y="1604"/>
                        <a:pt x="11580" y="1395"/>
                      </a:cubicBezTo>
                      <a:lnTo>
                        <a:pt x="11347" y="435"/>
                      </a:lnTo>
                      <a:cubicBezTo>
                        <a:pt x="11284" y="178"/>
                        <a:pt x="11058" y="0"/>
                        <a:pt x="10795" y="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435D74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58" name="Google Shape;890;p32">
                  <a:extLst>
                    <a:ext uri="{FF2B5EF4-FFF2-40B4-BE49-F238E27FC236}">
                      <a16:creationId xmlns:a16="http://schemas.microsoft.com/office/drawing/2014/main" id="{92A173B0-5CA7-4F79-8F0D-B70B658695BE}"/>
                    </a:ext>
                  </a:extLst>
                </p:cNvPr>
                <p:cNvSpPr/>
                <p:nvPr/>
              </p:nvSpPr>
              <p:spPr>
                <a:xfrm>
                  <a:off x="2762000" y="918475"/>
                  <a:ext cx="311400" cy="3114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456" h="12456" extrusionOk="0">
                      <a:moveTo>
                        <a:pt x="6227" y="1133"/>
                      </a:moveTo>
                      <a:cubicBezTo>
                        <a:pt x="9038" y="1133"/>
                        <a:pt x="11323" y="3418"/>
                        <a:pt x="11323" y="6226"/>
                      </a:cubicBezTo>
                      <a:cubicBezTo>
                        <a:pt x="11323" y="9038"/>
                        <a:pt x="9038" y="11323"/>
                        <a:pt x="6227" y="11323"/>
                      </a:cubicBezTo>
                      <a:cubicBezTo>
                        <a:pt x="3419" y="11323"/>
                        <a:pt x="1133" y="9038"/>
                        <a:pt x="1133" y="6226"/>
                      </a:cubicBezTo>
                      <a:cubicBezTo>
                        <a:pt x="1133" y="3418"/>
                        <a:pt x="3419" y="1133"/>
                        <a:pt x="6227" y="1133"/>
                      </a:cubicBezTo>
                      <a:close/>
                      <a:moveTo>
                        <a:pt x="6227" y="0"/>
                      </a:moveTo>
                      <a:cubicBezTo>
                        <a:pt x="2794" y="0"/>
                        <a:pt x="1" y="2793"/>
                        <a:pt x="1" y="6226"/>
                      </a:cubicBezTo>
                      <a:cubicBezTo>
                        <a:pt x="1" y="9663"/>
                        <a:pt x="2794" y="12456"/>
                        <a:pt x="6227" y="12456"/>
                      </a:cubicBezTo>
                      <a:cubicBezTo>
                        <a:pt x="9663" y="12456"/>
                        <a:pt x="12456" y="9663"/>
                        <a:pt x="12456" y="6226"/>
                      </a:cubicBezTo>
                      <a:cubicBezTo>
                        <a:pt x="12456" y="2793"/>
                        <a:pt x="9663" y="0"/>
                        <a:pt x="6227" y="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435D74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59" name="Google Shape;891;p32">
                  <a:extLst>
                    <a:ext uri="{FF2B5EF4-FFF2-40B4-BE49-F238E27FC236}">
                      <a16:creationId xmlns:a16="http://schemas.microsoft.com/office/drawing/2014/main" id="{7137EF3B-FFC7-4814-B134-64220E2AE567}"/>
                    </a:ext>
                  </a:extLst>
                </p:cNvPr>
                <p:cNvSpPr/>
                <p:nvPr/>
              </p:nvSpPr>
              <p:spPr>
                <a:xfrm>
                  <a:off x="2810775" y="975075"/>
                  <a:ext cx="206025" cy="1981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241" h="7926" extrusionOk="0">
                      <a:moveTo>
                        <a:pt x="4275" y="1132"/>
                      </a:moveTo>
                      <a:cubicBezTo>
                        <a:pt x="4640" y="1132"/>
                        <a:pt x="5009" y="1203"/>
                        <a:pt x="5360" y="1348"/>
                      </a:cubicBezTo>
                      <a:cubicBezTo>
                        <a:pt x="6416" y="1785"/>
                        <a:pt x="7108" y="2818"/>
                        <a:pt x="7108" y="3962"/>
                      </a:cubicBezTo>
                      <a:cubicBezTo>
                        <a:pt x="7105" y="5527"/>
                        <a:pt x="5840" y="6792"/>
                        <a:pt x="4276" y="6795"/>
                      </a:cubicBezTo>
                      <a:cubicBezTo>
                        <a:pt x="3131" y="6795"/>
                        <a:pt x="2099" y="6103"/>
                        <a:pt x="1661" y="5046"/>
                      </a:cubicBezTo>
                      <a:cubicBezTo>
                        <a:pt x="1223" y="3987"/>
                        <a:pt x="1465" y="2770"/>
                        <a:pt x="2274" y="1961"/>
                      </a:cubicBezTo>
                      <a:cubicBezTo>
                        <a:pt x="2815" y="1419"/>
                        <a:pt x="3538" y="1132"/>
                        <a:pt x="4275" y="1132"/>
                      </a:cubicBezTo>
                      <a:close/>
                      <a:moveTo>
                        <a:pt x="4276" y="1"/>
                      </a:moveTo>
                      <a:cubicBezTo>
                        <a:pt x="2672" y="1"/>
                        <a:pt x="1229" y="964"/>
                        <a:pt x="613" y="2447"/>
                      </a:cubicBezTo>
                      <a:cubicBezTo>
                        <a:pt x="0" y="3926"/>
                        <a:pt x="341" y="5632"/>
                        <a:pt x="1474" y="6764"/>
                      </a:cubicBezTo>
                      <a:cubicBezTo>
                        <a:pt x="2232" y="7523"/>
                        <a:pt x="3247" y="7926"/>
                        <a:pt x="4279" y="7926"/>
                      </a:cubicBezTo>
                      <a:cubicBezTo>
                        <a:pt x="4789" y="7926"/>
                        <a:pt x="5302" y="7828"/>
                        <a:pt x="5791" y="7625"/>
                      </a:cubicBezTo>
                      <a:cubicBezTo>
                        <a:pt x="7274" y="7009"/>
                        <a:pt x="8240" y="5566"/>
                        <a:pt x="8240" y="3962"/>
                      </a:cubicBezTo>
                      <a:cubicBezTo>
                        <a:pt x="8237" y="1773"/>
                        <a:pt x="6465" y="1"/>
                        <a:pt x="4276" y="1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435D74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</p:grpSp>
        </p:grpSp>
      </p:grpSp>
      <p:grpSp>
        <p:nvGrpSpPr>
          <p:cNvPr id="66" name="Google Shape;892;p32">
            <a:extLst>
              <a:ext uri="{FF2B5EF4-FFF2-40B4-BE49-F238E27FC236}">
                <a16:creationId xmlns:a16="http://schemas.microsoft.com/office/drawing/2014/main" id="{607269B6-B312-4C14-8D83-41E2B85A4CB5}"/>
              </a:ext>
            </a:extLst>
          </p:cNvPr>
          <p:cNvGrpSpPr/>
          <p:nvPr/>
        </p:nvGrpSpPr>
        <p:grpSpPr>
          <a:xfrm>
            <a:off x="2440534" y="1755519"/>
            <a:ext cx="1569000" cy="2275057"/>
            <a:chOff x="1938798" y="1583473"/>
            <a:chExt cx="1569000" cy="2275057"/>
          </a:xfrm>
        </p:grpSpPr>
        <p:sp>
          <p:nvSpPr>
            <p:cNvPr id="80" name="Google Shape;895;p32">
              <a:extLst>
                <a:ext uri="{FF2B5EF4-FFF2-40B4-BE49-F238E27FC236}">
                  <a16:creationId xmlns:a16="http://schemas.microsoft.com/office/drawing/2014/main" id="{481483A0-0009-45A2-A9BE-C8F5F6774013}"/>
                </a:ext>
              </a:extLst>
            </p:cNvPr>
            <p:cNvSpPr txBox="1"/>
            <p:nvPr/>
          </p:nvSpPr>
          <p:spPr>
            <a:xfrm>
              <a:off x="1938798" y="3155930"/>
              <a:ext cx="1569000" cy="702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Fira Sans"/>
                  <a:ea typeface="Fira Sans"/>
                  <a:cs typeface="Fira Sans"/>
                  <a:sym typeface="Fira Sans"/>
                </a:rPr>
                <a:t>Licitação e Elaboração de Projetos</a:t>
              </a:r>
              <a:endParaRPr kumimoji="0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ira Sans"/>
                <a:ea typeface="Fira Sans"/>
                <a:cs typeface="Fira Sans"/>
                <a:sym typeface="Fira Sans"/>
              </a:endParaRPr>
            </a:p>
          </p:txBody>
        </p:sp>
        <p:grpSp>
          <p:nvGrpSpPr>
            <p:cNvPr id="68" name="Google Shape;896;p32">
              <a:extLst>
                <a:ext uri="{FF2B5EF4-FFF2-40B4-BE49-F238E27FC236}">
                  <a16:creationId xmlns:a16="http://schemas.microsoft.com/office/drawing/2014/main" id="{CEBA4267-CECE-4A56-B9A2-F099DE563954}"/>
                </a:ext>
              </a:extLst>
            </p:cNvPr>
            <p:cNvGrpSpPr/>
            <p:nvPr/>
          </p:nvGrpSpPr>
          <p:grpSpPr>
            <a:xfrm>
              <a:off x="2410337" y="1583473"/>
              <a:ext cx="685473" cy="1547071"/>
              <a:chOff x="2410337" y="1583473"/>
              <a:chExt cx="685473" cy="1547071"/>
            </a:xfrm>
          </p:grpSpPr>
          <p:grpSp>
            <p:nvGrpSpPr>
              <p:cNvPr id="69" name="Google Shape;897;p32">
                <a:extLst>
                  <a:ext uri="{FF2B5EF4-FFF2-40B4-BE49-F238E27FC236}">
                    <a16:creationId xmlns:a16="http://schemas.microsoft.com/office/drawing/2014/main" id="{1EFB4982-B75A-4678-A671-E5C1C661F03B}"/>
                  </a:ext>
                </a:extLst>
              </p:cNvPr>
              <p:cNvGrpSpPr/>
              <p:nvPr/>
            </p:nvGrpSpPr>
            <p:grpSpPr>
              <a:xfrm>
                <a:off x="2410337" y="1583473"/>
                <a:ext cx="685473" cy="1547071"/>
                <a:chOff x="639537" y="2111668"/>
                <a:chExt cx="685473" cy="1547071"/>
              </a:xfrm>
            </p:grpSpPr>
            <p:cxnSp>
              <p:nvCxnSpPr>
                <p:cNvPr id="75" name="Google Shape;898;p32">
                  <a:extLst>
                    <a:ext uri="{FF2B5EF4-FFF2-40B4-BE49-F238E27FC236}">
                      <a16:creationId xmlns:a16="http://schemas.microsoft.com/office/drawing/2014/main" id="{7E1582F8-62A6-47D0-976D-7BA5BBA52D00}"/>
                    </a:ext>
                  </a:extLst>
                </p:cNvPr>
                <p:cNvCxnSpPr/>
                <p:nvPr/>
              </p:nvCxnSpPr>
              <p:spPr>
                <a:xfrm>
                  <a:off x="970814" y="2969339"/>
                  <a:ext cx="0" cy="6894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accent1"/>
                  </a:solidFill>
                  <a:prstDash val="solid"/>
                  <a:round/>
                  <a:headEnd type="none" w="med" len="med"/>
                  <a:tailEnd type="oval" w="med" len="med"/>
                </a:ln>
              </p:spPr>
            </p:cxnSp>
            <p:sp>
              <p:nvSpPr>
                <p:cNvPr id="77" name="Google Shape;900;p32">
                  <a:extLst>
                    <a:ext uri="{FF2B5EF4-FFF2-40B4-BE49-F238E27FC236}">
                      <a16:creationId xmlns:a16="http://schemas.microsoft.com/office/drawing/2014/main" id="{61D8FD45-987B-4D86-B3DC-589C2A7BB69A}"/>
                    </a:ext>
                  </a:extLst>
                </p:cNvPr>
                <p:cNvSpPr/>
                <p:nvPr/>
              </p:nvSpPr>
              <p:spPr>
                <a:xfrm>
                  <a:off x="639537" y="2111668"/>
                  <a:ext cx="685473" cy="90812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5354" h="39570" extrusionOk="0">
                      <a:moveTo>
                        <a:pt x="19434" y="18"/>
                      </a:moveTo>
                      <a:lnTo>
                        <a:pt x="6338" y="5"/>
                      </a:lnTo>
                      <a:cubicBezTo>
                        <a:pt x="2854" y="0"/>
                        <a:pt x="1" y="2858"/>
                        <a:pt x="1" y="6342"/>
                      </a:cubicBezTo>
                      <a:lnTo>
                        <a:pt x="1" y="19016"/>
                      </a:lnTo>
                      <a:cubicBezTo>
                        <a:pt x="1" y="29006"/>
                        <a:pt x="6280" y="22820"/>
                        <a:pt x="12679" y="39570"/>
                      </a:cubicBezTo>
                      <a:cubicBezTo>
                        <a:pt x="19074" y="22820"/>
                        <a:pt x="25354" y="29006"/>
                        <a:pt x="25354" y="19016"/>
                      </a:cubicBezTo>
                      <a:lnTo>
                        <a:pt x="25354" y="6342"/>
                      </a:lnTo>
                      <a:cubicBezTo>
                        <a:pt x="25354" y="2858"/>
                        <a:pt x="22923" y="18"/>
                        <a:pt x="19434" y="18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71" name="Google Shape;903;p32">
                <a:extLst>
                  <a:ext uri="{FF2B5EF4-FFF2-40B4-BE49-F238E27FC236}">
                    <a16:creationId xmlns:a16="http://schemas.microsoft.com/office/drawing/2014/main" id="{38D8E143-2E03-4BB8-BE92-449D331095B9}"/>
                  </a:ext>
                </a:extLst>
              </p:cNvPr>
              <p:cNvGrpSpPr/>
              <p:nvPr/>
            </p:nvGrpSpPr>
            <p:grpSpPr>
              <a:xfrm>
                <a:off x="2676486" y="1796041"/>
                <a:ext cx="333782" cy="322921"/>
                <a:chOff x="3270550" y="832575"/>
                <a:chExt cx="499375" cy="483125"/>
              </a:xfrm>
            </p:grpSpPr>
            <p:sp>
              <p:nvSpPr>
                <p:cNvPr id="72" name="Google Shape;904;p32">
                  <a:extLst>
                    <a:ext uri="{FF2B5EF4-FFF2-40B4-BE49-F238E27FC236}">
                      <a16:creationId xmlns:a16="http://schemas.microsoft.com/office/drawing/2014/main" id="{13A71A8D-D57B-4F12-AA25-6F9B83AAB62A}"/>
                    </a:ext>
                  </a:extLst>
                </p:cNvPr>
                <p:cNvSpPr/>
                <p:nvPr/>
              </p:nvSpPr>
              <p:spPr>
                <a:xfrm>
                  <a:off x="3270550" y="865975"/>
                  <a:ext cx="463725" cy="4497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8549" h="17989" extrusionOk="0">
                      <a:moveTo>
                        <a:pt x="4823" y="1361"/>
                      </a:moveTo>
                      <a:lnTo>
                        <a:pt x="9177" y="8619"/>
                      </a:lnTo>
                      <a:cubicBezTo>
                        <a:pt x="9237" y="8716"/>
                        <a:pt x="9325" y="8794"/>
                        <a:pt x="9427" y="8843"/>
                      </a:cubicBezTo>
                      <a:lnTo>
                        <a:pt x="17136" y="12345"/>
                      </a:lnTo>
                      <a:cubicBezTo>
                        <a:pt x="15653" y="15102"/>
                        <a:pt x="12779" y="16856"/>
                        <a:pt x="9663" y="16856"/>
                      </a:cubicBezTo>
                      <a:cubicBezTo>
                        <a:pt x="4958" y="16856"/>
                        <a:pt x="1133" y="13031"/>
                        <a:pt x="1133" y="8326"/>
                      </a:cubicBezTo>
                      <a:cubicBezTo>
                        <a:pt x="1133" y="5573"/>
                        <a:pt x="2534" y="2952"/>
                        <a:pt x="4823" y="1361"/>
                      </a:cubicBezTo>
                      <a:close/>
                      <a:moveTo>
                        <a:pt x="5005" y="0"/>
                      </a:moveTo>
                      <a:cubicBezTo>
                        <a:pt x="4907" y="0"/>
                        <a:pt x="4807" y="26"/>
                        <a:pt x="4717" y="80"/>
                      </a:cubicBezTo>
                      <a:cubicBezTo>
                        <a:pt x="3313" y="926"/>
                        <a:pt x="2141" y="2106"/>
                        <a:pt x="1311" y="3516"/>
                      </a:cubicBezTo>
                      <a:cubicBezTo>
                        <a:pt x="453" y="4975"/>
                        <a:pt x="1" y="6636"/>
                        <a:pt x="1" y="8326"/>
                      </a:cubicBezTo>
                      <a:cubicBezTo>
                        <a:pt x="1" y="10896"/>
                        <a:pt x="1009" y="13321"/>
                        <a:pt x="2839" y="15150"/>
                      </a:cubicBezTo>
                      <a:cubicBezTo>
                        <a:pt x="4669" y="16980"/>
                        <a:pt x="7093" y="17989"/>
                        <a:pt x="9663" y="17989"/>
                      </a:cubicBezTo>
                      <a:cubicBezTo>
                        <a:pt x="13410" y="17989"/>
                        <a:pt x="16846" y="15757"/>
                        <a:pt x="18419" y="12306"/>
                      </a:cubicBezTo>
                      <a:cubicBezTo>
                        <a:pt x="18549" y="12022"/>
                        <a:pt x="18422" y="11687"/>
                        <a:pt x="18138" y="11557"/>
                      </a:cubicBezTo>
                      <a:lnTo>
                        <a:pt x="10058" y="7886"/>
                      </a:lnTo>
                      <a:lnTo>
                        <a:pt x="5493" y="277"/>
                      </a:lnTo>
                      <a:cubicBezTo>
                        <a:pt x="5387" y="99"/>
                        <a:pt x="5198" y="0"/>
                        <a:pt x="5005" y="0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435D74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73" name="Google Shape;905;p32">
                  <a:extLst>
                    <a:ext uri="{FF2B5EF4-FFF2-40B4-BE49-F238E27FC236}">
                      <a16:creationId xmlns:a16="http://schemas.microsoft.com/office/drawing/2014/main" id="{C556CDED-6B5B-4984-947F-B9947650800B}"/>
                    </a:ext>
                  </a:extLst>
                </p:cNvPr>
                <p:cNvSpPr/>
                <p:nvPr/>
              </p:nvSpPr>
              <p:spPr>
                <a:xfrm>
                  <a:off x="3562600" y="876075"/>
                  <a:ext cx="207325" cy="2417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293" h="9671" extrusionOk="0">
                      <a:moveTo>
                        <a:pt x="4204" y="1437"/>
                      </a:moveTo>
                      <a:cubicBezTo>
                        <a:pt x="5680" y="2826"/>
                        <a:pt x="6517" y="4764"/>
                        <a:pt x="6511" y="6790"/>
                      </a:cubicBezTo>
                      <a:cubicBezTo>
                        <a:pt x="6511" y="7300"/>
                        <a:pt x="6459" y="7811"/>
                        <a:pt x="6354" y="8309"/>
                      </a:cubicBezTo>
                      <a:lnTo>
                        <a:pt x="1468" y="6090"/>
                      </a:lnTo>
                      <a:lnTo>
                        <a:pt x="4204" y="1437"/>
                      </a:lnTo>
                      <a:close/>
                      <a:moveTo>
                        <a:pt x="4060" y="1"/>
                      </a:moveTo>
                      <a:cubicBezTo>
                        <a:pt x="3867" y="1"/>
                        <a:pt x="3677" y="99"/>
                        <a:pt x="3570" y="280"/>
                      </a:cubicBezTo>
                      <a:lnTo>
                        <a:pt x="173" y="6056"/>
                      </a:lnTo>
                      <a:cubicBezTo>
                        <a:pt x="1" y="6346"/>
                        <a:pt x="119" y="6721"/>
                        <a:pt x="427" y="6860"/>
                      </a:cubicBezTo>
                      <a:lnTo>
                        <a:pt x="6499" y="9622"/>
                      </a:lnTo>
                      <a:cubicBezTo>
                        <a:pt x="6574" y="9656"/>
                        <a:pt x="6653" y="9671"/>
                        <a:pt x="6734" y="9671"/>
                      </a:cubicBezTo>
                      <a:cubicBezTo>
                        <a:pt x="6982" y="9671"/>
                        <a:pt x="7202" y="9508"/>
                        <a:pt x="7275" y="9269"/>
                      </a:cubicBezTo>
                      <a:cubicBezTo>
                        <a:pt x="8292" y="5921"/>
                        <a:pt x="7157" y="2291"/>
                        <a:pt x="4409" y="123"/>
                      </a:cubicBezTo>
                      <a:cubicBezTo>
                        <a:pt x="4305" y="40"/>
                        <a:pt x="4182" y="1"/>
                        <a:pt x="4060" y="1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435D74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74" name="Google Shape;906;p32">
                  <a:extLst>
                    <a:ext uri="{FF2B5EF4-FFF2-40B4-BE49-F238E27FC236}">
                      <a16:creationId xmlns:a16="http://schemas.microsoft.com/office/drawing/2014/main" id="{FE25955E-52B7-4F43-B422-743238160CB4}"/>
                    </a:ext>
                  </a:extLst>
                </p:cNvPr>
                <p:cNvSpPr/>
                <p:nvPr/>
              </p:nvSpPr>
              <p:spPr>
                <a:xfrm>
                  <a:off x="3443500" y="832575"/>
                  <a:ext cx="187300" cy="173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492" h="6945" extrusionOk="0">
                      <a:moveTo>
                        <a:pt x="3877" y="1133"/>
                      </a:moveTo>
                      <a:cubicBezTo>
                        <a:pt x="4588" y="1133"/>
                        <a:pt x="5300" y="1235"/>
                        <a:pt x="5991" y="1440"/>
                      </a:cubicBezTo>
                      <a:lnTo>
                        <a:pt x="3735" y="5269"/>
                      </a:lnTo>
                      <a:lnTo>
                        <a:pt x="1492" y="1528"/>
                      </a:lnTo>
                      <a:cubicBezTo>
                        <a:pt x="2264" y="1265"/>
                        <a:pt x="3070" y="1133"/>
                        <a:pt x="3877" y="1133"/>
                      </a:cubicBezTo>
                      <a:close/>
                      <a:moveTo>
                        <a:pt x="3877" y="0"/>
                      </a:moveTo>
                      <a:cubicBezTo>
                        <a:pt x="2702" y="0"/>
                        <a:pt x="1528" y="243"/>
                        <a:pt x="432" y="728"/>
                      </a:cubicBezTo>
                      <a:cubicBezTo>
                        <a:pt x="121" y="867"/>
                        <a:pt x="0" y="1244"/>
                        <a:pt x="175" y="1537"/>
                      </a:cubicBezTo>
                      <a:lnTo>
                        <a:pt x="3255" y="6670"/>
                      </a:lnTo>
                      <a:cubicBezTo>
                        <a:pt x="3358" y="6839"/>
                        <a:pt x="3542" y="6945"/>
                        <a:pt x="3741" y="6945"/>
                      </a:cubicBezTo>
                      <a:lnTo>
                        <a:pt x="3744" y="6945"/>
                      </a:lnTo>
                      <a:cubicBezTo>
                        <a:pt x="3943" y="6945"/>
                        <a:pt x="4128" y="6839"/>
                        <a:pt x="4230" y="6667"/>
                      </a:cubicBezTo>
                      <a:lnTo>
                        <a:pt x="7313" y="1419"/>
                      </a:lnTo>
                      <a:cubicBezTo>
                        <a:pt x="7491" y="1120"/>
                        <a:pt x="7358" y="737"/>
                        <a:pt x="7038" y="607"/>
                      </a:cubicBezTo>
                      <a:cubicBezTo>
                        <a:pt x="6023" y="202"/>
                        <a:pt x="4950" y="0"/>
                        <a:pt x="3877" y="0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435D74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</p:grpSp>
        </p:grpSp>
      </p:grpSp>
      <p:grpSp>
        <p:nvGrpSpPr>
          <p:cNvPr id="83" name="Google Shape;911;p32">
            <a:extLst>
              <a:ext uri="{FF2B5EF4-FFF2-40B4-BE49-F238E27FC236}">
                <a16:creationId xmlns:a16="http://schemas.microsoft.com/office/drawing/2014/main" id="{F4425F56-A3B3-46EA-A9AF-3E33C83806F9}"/>
              </a:ext>
            </a:extLst>
          </p:cNvPr>
          <p:cNvGrpSpPr/>
          <p:nvPr/>
        </p:nvGrpSpPr>
        <p:grpSpPr>
          <a:xfrm>
            <a:off x="7461866" y="1961935"/>
            <a:ext cx="504863" cy="1341752"/>
            <a:chOff x="4314480" y="1066191"/>
            <a:chExt cx="504863" cy="1341752"/>
          </a:xfrm>
          <a:solidFill>
            <a:srgbClr val="FFC000"/>
          </a:solidFill>
        </p:grpSpPr>
        <p:grpSp>
          <p:nvGrpSpPr>
            <p:cNvPr id="84" name="Google Shape;912;p32">
              <a:extLst>
                <a:ext uri="{FF2B5EF4-FFF2-40B4-BE49-F238E27FC236}">
                  <a16:creationId xmlns:a16="http://schemas.microsoft.com/office/drawing/2014/main" id="{B32065C2-275D-412B-ADFD-FAE109900769}"/>
                </a:ext>
              </a:extLst>
            </p:cNvPr>
            <p:cNvGrpSpPr/>
            <p:nvPr/>
          </p:nvGrpSpPr>
          <p:grpSpPr>
            <a:xfrm>
              <a:off x="4314480" y="1066191"/>
              <a:ext cx="504863" cy="1341752"/>
              <a:chOff x="820147" y="2231848"/>
              <a:chExt cx="504863" cy="1341752"/>
            </a:xfrm>
            <a:grpFill/>
          </p:grpSpPr>
          <p:cxnSp>
            <p:nvCxnSpPr>
              <p:cNvPr id="87" name="Google Shape;913;p32">
                <a:extLst>
                  <a:ext uri="{FF2B5EF4-FFF2-40B4-BE49-F238E27FC236}">
                    <a16:creationId xmlns:a16="http://schemas.microsoft.com/office/drawing/2014/main" id="{FF598046-72FB-4968-89D5-109AEBE8D309}"/>
                  </a:ext>
                </a:extLst>
              </p:cNvPr>
              <p:cNvCxnSpPr/>
              <p:nvPr/>
            </p:nvCxnSpPr>
            <p:spPr>
              <a:xfrm>
                <a:off x="1072575" y="2884200"/>
                <a:ext cx="0" cy="689400"/>
              </a:xfrm>
              <a:prstGeom prst="straightConnector1">
                <a:avLst/>
              </a:prstGeom>
              <a:grpFill/>
              <a:ln w="9525" cap="flat" cmpd="sng">
                <a:solidFill>
                  <a:schemeClr val="accent3"/>
                </a:solidFill>
                <a:prstDash val="solid"/>
                <a:round/>
                <a:headEnd type="none" w="med" len="med"/>
                <a:tailEnd type="oval" w="med" len="med"/>
              </a:ln>
            </p:spPr>
          </p:cxnSp>
          <p:sp>
            <p:nvSpPr>
              <p:cNvPr id="89" name="Google Shape;915;p32">
                <a:extLst>
                  <a:ext uri="{FF2B5EF4-FFF2-40B4-BE49-F238E27FC236}">
                    <a16:creationId xmlns:a16="http://schemas.microsoft.com/office/drawing/2014/main" id="{55CEEF37-3B2E-4C01-B655-883F36DAEEA3}"/>
                  </a:ext>
                </a:extLst>
              </p:cNvPr>
              <p:cNvSpPr/>
              <p:nvPr/>
            </p:nvSpPr>
            <p:spPr>
              <a:xfrm>
                <a:off x="820147" y="2231848"/>
                <a:ext cx="504863" cy="787941"/>
              </a:xfrm>
              <a:custGeom>
                <a:avLst/>
                <a:gdLst/>
                <a:ahLst/>
                <a:cxnLst/>
                <a:rect l="l" t="t" r="r" b="b"/>
                <a:pathLst>
                  <a:path w="25354" h="39570" extrusionOk="0">
                    <a:moveTo>
                      <a:pt x="19434" y="18"/>
                    </a:moveTo>
                    <a:lnTo>
                      <a:pt x="6338" y="5"/>
                    </a:lnTo>
                    <a:cubicBezTo>
                      <a:pt x="2854" y="0"/>
                      <a:pt x="1" y="2858"/>
                      <a:pt x="1" y="6342"/>
                    </a:cubicBezTo>
                    <a:lnTo>
                      <a:pt x="1" y="19016"/>
                    </a:lnTo>
                    <a:cubicBezTo>
                      <a:pt x="1" y="29006"/>
                      <a:pt x="6280" y="22820"/>
                      <a:pt x="12679" y="39570"/>
                    </a:cubicBezTo>
                    <a:cubicBezTo>
                      <a:pt x="19074" y="22820"/>
                      <a:pt x="25354" y="29006"/>
                      <a:pt x="25354" y="19016"/>
                    </a:cubicBezTo>
                    <a:lnTo>
                      <a:pt x="25354" y="6342"/>
                    </a:lnTo>
                    <a:cubicBezTo>
                      <a:pt x="25354" y="2858"/>
                      <a:pt x="22923" y="18"/>
                      <a:pt x="19434" y="1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sp>
          <p:nvSpPr>
            <p:cNvPr id="86" name="Google Shape;918;p32">
              <a:extLst>
                <a:ext uri="{FF2B5EF4-FFF2-40B4-BE49-F238E27FC236}">
                  <a16:creationId xmlns:a16="http://schemas.microsoft.com/office/drawing/2014/main" id="{44ACC587-2828-4BFC-9C32-789C01041B7F}"/>
                </a:ext>
              </a:extLst>
            </p:cNvPr>
            <p:cNvSpPr/>
            <p:nvPr/>
          </p:nvSpPr>
          <p:spPr>
            <a:xfrm>
              <a:off x="4403850" y="1159432"/>
              <a:ext cx="326112" cy="322937"/>
            </a:xfrm>
            <a:custGeom>
              <a:avLst/>
              <a:gdLst/>
              <a:ahLst/>
              <a:cxnLst/>
              <a:rect l="l" t="t" r="r" b="b"/>
              <a:pathLst>
                <a:path w="19516" h="19326" extrusionOk="0">
                  <a:moveTo>
                    <a:pt x="15929" y="1934"/>
                  </a:moveTo>
                  <a:lnTo>
                    <a:pt x="15929" y="2834"/>
                  </a:lnTo>
                  <a:cubicBezTo>
                    <a:pt x="15929" y="3145"/>
                    <a:pt x="16182" y="3398"/>
                    <a:pt x="16496" y="3398"/>
                  </a:cubicBezTo>
                  <a:lnTo>
                    <a:pt x="17393" y="3398"/>
                  </a:lnTo>
                  <a:lnTo>
                    <a:pt x="16261" y="4531"/>
                  </a:lnTo>
                  <a:lnTo>
                    <a:pt x="14796" y="4531"/>
                  </a:lnTo>
                  <a:lnTo>
                    <a:pt x="14796" y="3066"/>
                  </a:lnTo>
                  <a:lnTo>
                    <a:pt x="15929" y="1934"/>
                  </a:lnTo>
                  <a:close/>
                  <a:moveTo>
                    <a:pt x="9663" y="7927"/>
                  </a:moveTo>
                  <a:cubicBezTo>
                    <a:pt x="9926" y="7927"/>
                    <a:pt x="10183" y="7991"/>
                    <a:pt x="10418" y="8109"/>
                  </a:cubicBezTo>
                  <a:lnTo>
                    <a:pt x="9262" y="9262"/>
                  </a:lnTo>
                  <a:cubicBezTo>
                    <a:pt x="9041" y="9485"/>
                    <a:pt x="9041" y="9842"/>
                    <a:pt x="9262" y="10065"/>
                  </a:cubicBezTo>
                  <a:cubicBezTo>
                    <a:pt x="9372" y="10175"/>
                    <a:pt x="9517" y="10231"/>
                    <a:pt x="9662" y="10231"/>
                  </a:cubicBezTo>
                  <a:cubicBezTo>
                    <a:pt x="9807" y="10231"/>
                    <a:pt x="9952" y="10175"/>
                    <a:pt x="10062" y="10065"/>
                  </a:cubicBezTo>
                  <a:lnTo>
                    <a:pt x="11218" y="8909"/>
                  </a:lnTo>
                  <a:cubicBezTo>
                    <a:pt x="11336" y="9141"/>
                    <a:pt x="11399" y="9401"/>
                    <a:pt x="11399" y="9664"/>
                  </a:cubicBezTo>
                  <a:cubicBezTo>
                    <a:pt x="11399" y="10585"/>
                    <a:pt x="10605" y="11364"/>
                    <a:pt x="9663" y="11364"/>
                  </a:cubicBezTo>
                  <a:cubicBezTo>
                    <a:pt x="8721" y="11364"/>
                    <a:pt x="7927" y="10585"/>
                    <a:pt x="7927" y="9664"/>
                  </a:cubicBezTo>
                  <a:cubicBezTo>
                    <a:pt x="7927" y="8722"/>
                    <a:pt x="8721" y="7927"/>
                    <a:pt x="9663" y="7927"/>
                  </a:cubicBezTo>
                  <a:close/>
                  <a:moveTo>
                    <a:pt x="9663" y="5663"/>
                  </a:moveTo>
                  <a:cubicBezTo>
                    <a:pt x="10527" y="5666"/>
                    <a:pt x="11363" y="5953"/>
                    <a:pt x="12049" y="6478"/>
                  </a:cubicBezTo>
                  <a:lnTo>
                    <a:pt x="11242" y="7287"/>
                  </a:lnTo>
                  <a:cubicBezTo>
                    <a:pt x="10777" y="6967"/>
                    <a:pt x="10228" y="6798"/>
                    <a:pt x="9663" y="6795"/>
                  </a:cubicBezTo>
                  <a:cubicBezTo>
                    <a:pt x="8108" y="6795"/>
                    <a:pt x="6795" y="8109"/>
                    <a:pt x="6795" y="9664"/>
                  </a:cubicBezTo>
                  <a:cubicBezTo>
                    <a:pt x="6795" y="10422"/>
                    <a:pt x="7103" y="11143"/>
                    <a:pt x="7649" y="11669"/>
                  </a:cubicBezTo>
                  <a:cubicBezTo>
                    <a:pt x="8208" y="12220"/>
                    <a:pt x="8935" y="12495"/>
                    <a:pt x="9663" y="12495"/>
                  </a:cubicBezTo>
                  <a:cubicBezTo>
                    <a:pt x="10391" y="12495"/>
                    <a:pt x="11119" y="12220"/>
                    <a:pt x="11677" y="11669"/>
                  </a:cubicBezTo>
                  <a:cubicBezTo>
                    <a:pt x="12224" y="11143"/>
                    <a:pt x="12532" y="10422"/>
                    <a:pt x="12532" y="9664"/>
                  </a:cubicBezTo>
                  <a:cubicBezTo>
                    <a:pt x="12529" y="9099"/>
                    <a:pt x="12360" y="8549"/>
                    <a:pt x="12043" y="8084"/>
                  </a:cubicBezTo>
                  <a:lnTo>
                    <a:pt x="12849" y="7278"/>
                  </a:lnTo>
                  <a:cubicBezTo>
                    <a:pt x="13374" y="7964"/>
                    <a:pt x="13661" y="8800"/>
                    <a:pt x="13664" y="9664"/>
                  </a:cubicBezTo>
                  <a:cubicBezTo>
                    <a:pt x="13664" y="11850"/>
                    <a:pt x="11870" y="13628"/>
                    <a:pt x="9663" y="13628"/>
                  </a:cubicBezTo>
                  <a:cubicBezTo>
                    <a:pt x="7456" y="13628"/>
                    <a:pt x="5662" y="11850"/>
                    <a:pt x="5662" y="9664"/>
                  </a:cubicBezTo>
                  <a:cubicBezTo>
                    <a:pt x="5662" y="7496"/>
                    <a:pt x="7495" y="5663"/>
                    <a:pt x="9663" y="5663"/>
                  </a:cubicBezTo>
                  <a:close/>
                  <a:moveTo>
                    <a:pt x="9676" y="3398"/>
                  </a:moveTo>
                  <a:cubicBezTo>
                    <a:pt x="11130" y="3398"/>
                    <a:pt x="12541" y="3902"/>
                    <a:pt x="13664" y="4826"/>
                  </a:cubicBezTo>
                  <a:lnTo>
                    <a:pt x="13664" y="4863"/>
                  </a:lnTo>
                  <a:lnTo>
                    <a:pt x="12861" y="5663"/>
                  </a:lnTo>
                  <a:cubicBezTo>
                    <a:pt x="11911" y="4901"/>
                    <a:pt x="10770" y="4528"/>
                    <a:pt x="9634" y="4528"/>
                  </a:cubicBezTo>
                  <a:cubicBezTo>
                    <a:pt x="8214" y="4528"/>
                    <a:pt x="6803" y="5111"/>
                    <a:pt x="5786" y="6246"/>
                  </a:cubicBezTo>
                  <a:cubicBezTo>
                    <a:pt x="3959" y="8287"/>
                    <a:pt x="4047" y="11403"/>
                    <a:pt x="5985" y="13341"/>
                  </a:cubicBezTo>
                  <a:cubicBezTo>
                    <a:pt x="6991" y="14346"/>
                    <a:pt x="8313" y="14852"/>
                    <a:pt x="9638" y="14852"/>
                  </a:cubicBezTo>
                  <a:cubicBezTo>
                    <a:pt x="10866" y="14852"/>
                    <a:pt x="12096" y="14417"/>
                    <a:pt x="13078" y="13538"/>
                  </a:cubicBezTo>
                  <a:cubicBezTo>
                    <a:pt x="15119" y="11711"/>
                    <a:pt x="15376" y="8604"/>
                    <a:pt x="13664" y="6463"/>
                  </a:cubicBezTo>
                  <a:lnTo>
                    <a:pt x="14464" y="5663"/>
                  </a:lnTo>
                  <a:lnTo>
                    <a:pt x="14503" y="5663"/>
                  </a:lnTo>
                  <a:cubicBezTo>
                    <a:pt x="15430" y="6789"/>
                    <a:pt x="15935" y="8205"/>
                    <a:pt x="15929" y="9664"/>
                  </a:cubicBezTo>
                  <a:cubicBezTo>
                    <a:pt x="15929" y="13100"/>
                    <a:pt x="13117" y="15893"/>
                    <a:pt x="9663" y="15893"/>
                  </a:cubicBezTo>
                  <a:cubicBezTo>
                    <a:pt x="6209" y="15893"/>
                    <a:pt x="3398" y="13100"/>
                    <a:pt x="3398" y="9664"/>
                  </a:cubicBezTo>
                  <a:cubicBezTo>
                    <a:pt x="3398" y="6209"/>
                    <a:pt x="6209" y="3398"/>
                    <a:pt x="9663" y="3398"/>
                  </a:cubicBezTo>
                  <a:cubicBezTo>
                    <a:pt x="9668" y="3398"/>
                    <a:pt x="9672" y="3398"/>
                    <a:pt x="9676" y="3398"/>
                  </a:cubicBezTo>
                  <a:close/>
                  <a:moveTo>
                    <a:pt x="9663" y="1134"/>
                  </a:moveTo>
                  <a:cubicBezTo>
                    <a:pt x="11176" y="1134"/>
                    <a:pt x="12661" y="1532"/>
                    <a:pt x="13975" y="2287"/>
                  </a:cubicBezTo>
                  <a:lnTo>
                    <a:pt x="13830" y="2432"/>
                  </a:lnTo>
                  <a:cubicBezTo>
                    <a:pt x="13724" y="2538"/>
                    <a:pt x="13664" y="2683"/>
                    <a:pt x="13664" y="2834"/>
                  </a:cubicBezTo>
                  <a:lnTo>
                    <a:pt x="13664" y="3428"/>
                  </a:lnTo>
                  <a:cubicBezTo>
                    <a:pt x="12473" y="2670"/>
                    <a:pt x="11090" y="2266"/>
                    <a:pt x="9679" y="2266"/>
                  </a:cubicBezTo>
                  <a:cubicBezTo>
                    <a:pt x="9674" y="2266"/>
                    <a:pt x="9668" y="2266"/>
                    <a:pt x="9663" y="2266"/>
                  </a:cubicBezTo>
                  <a:cubicBezTo>
                    <a:pt x="7701" y="2266"/>
                    <a:pt x="5847" y="3039"/>
                    <a:pt x="4443" y="4443"/>
                  </a:cubicBezTo>
                  <a:cubicBezTo>
                    <a:pt x="3039" y="5847"/>
                    <a:pt x="2266" y="7701"/>
                    <a:pt x="2266" y="9664"/>
                  </a:cubicBezTo>
                  <a:cubicBezTo>
                    <a:pt x="2266" y="11626"/>
                    <a:pt x="3039" y="13474"/>
                    <a:pt x="4443" y="14866"/>
                  </a:cubicBezTo>
                  <a:cubicBezTo>
                    <a:pt x="5886" y="16305"/>
                    <a:pt x="7775" y="17024"/>
                    <a:pt x="9663" y="17024"/>
                  </a:cubicBezTo>
                  <a:cubicBezTo>
                    <a:pt x="11552" y="17024"/>
                    <a:pt x="13441" y="16305"/>
                    <a:pt x="14884" y="14866"/>
                  </a:cubicBezTo>
                  <a:cubicBezTo>
                    <a:pt x="16288" y="13474"/>
                    <a:pt x="17061" y="11626"/>
                    <a:pt x="17061" y="9664"/>
                  </a:cubicBezTo>
                  <a:cubicBezTo>
                    <a:pt x="17064" y="8248"/>
                    <a:pt x="16659" y="6859"/>
                    <a:pt x="15898" y="5663"/>
                  </a:cubicBezTo>
                  <a:lnTo>
                    <a:pt x="16496" y="5663"/>
                  </a:lnTo>
                  <a:cubicBezTo>
                    <a:pt x="16644" y="5663"/>
                    <a:pt x="16789" y="5602"/>
                    <a:pt x="16895" y="5497"/>
                  </a:cubicBezTo>
                  <a:lnTo>
                    <a:pt x="17040" y="5352"/>
                  </a:lnTo>
                  <a:cubicBezTo>
                    <a:pt x="17795" y="6665"/>
                    <a:pt x="18193" y="8151"/>
                    <a:pt x="18193" y="9664"/>
                  </a:cubicBezTo>
                  <a:cubicBezTo>
                    <a:pt x="18193" y="14368"/>
                    <a:pt x="14367" y="18194"/>
                    <a:pt x="9663" y="18194"/>
                  </a:cubicBezTo>
                  <a:cubicBezTo>
                    <a:pt x="4959" y="18194"/>
                    <a:pt x="1133" y="14368"/>
                    <a:pt x="1133" y="9664"/>
                  </a:cubicBezTo>
                  <a:cubicBezTo>
                    <a:pt x="1133" y="4959"/>
                    <a:pt x="4959" y="1134"/>
                    <a:pt x="9663" y="1134"/>
                  </a:cubicBezTo>
                  <a:close/>
                  <a:moveTo>
                    <a:pt x="16491" y="0"/>
                  </a:moveTo>
                  <a:cubicBezTo>
                    <a:pt x="16352" y="0"/>
                    <a:pt x="16210" y="52"/>
                    <a:pt x="16095" y="167"/>
                  </a:cubicBezTo>
                  <a:lnTo>
                    <a:pt x="14799" y="1463"/>
                  </a:lnTo>
                  <a:cubicBezTo>
                    <a:pt x="13256" y="509"/>
                    <a:pt x="11478" y="4"/>
                    <a:pt x="9663" y="1"/>
                  </a:cubicBezTo>
                  <a:cubicBezTo>
                    <a:pt x="7094" y="1"/>
                    <a:pt x="4669" y="1010"/>
                    <a:pt x="2839" y="2840"/>
                  </a:cubicBezTo>
                  <a:cubicBezTo>
                    <a:pt x="1009" y="4669"/>
                    <a:pt x="1" y="7094"/>
                    <a:pt x="1" y="9664"/>
                  </a:cubicBezTo>
                  <a:cubicBezTo>
                    <a:pt x="1" y="12233"/>
                    <a:pt x="1009" y="14658"/>
                    <a:pt x="2839" y="16488"/>
                  </a:cubicBezTo>
                  <a:cubicBezTo>
                    <a:pt x="4669" y="18317"/>
                    <a:pt x="7094" y="19326"/>
                    <a:pt x="9663" y="19326"/>
                  </a:cubicBezTo>
                  <a:cubicBezTo>
                    <a:pt x="12233" y="19326"/>
                    <a:pt x="14657" y="18317"/>
                    <a:pt x="16487" y="16488"/>
                  </a:cubicBezTo>
                  <a:cubicBezTo>
                    <a:pt x="18317" y="14658"/>
                    <a:pt x="19325" y="12233"/>
                    <a:pt x="19325" y="9664"/>
                  </a:cubicBezTo>
                  <a:cubicBezTo>
                    <a:pt x="19322" y="7849"/>
                    <a:pt x="18818" y="6070"/>
                    <a:pt x="17864" y="4528"/>
                  </a:cubicBezTo>
                  <a:lnTo>
                    <a:pt x="19159" y="3232"/>
                  </a:lnTo>
                  <a:cubicBezTo>
                    <a:pt x="19516" y="2876"/>
                    <a:pt x="19265" y="2266"/>
                    <a:pt x="18761" y="2266"/>
                  </a:cubicBezTo>
                  <a:lnTo>
                    <a:pt x="17061" y="2266"/>
                  </a:lnTo>
                  <a:lnTo>
                    <a:pt x="17061" y="569"/>
                  </a:lnTo>
                  <a:cubicBezTo>
                    <a:pt x="17061" y="226"/>
                    <a:pt x="16782" y="0"/>
                    <a:pt x="1649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435D7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2" name="CaixaDeTexto 1">
            <a:extLst>
              <a:ext uri="{FF2B5EF4-FFF2-40B4-BE49-F238E27FC236}">
                <a16:creationId xmlns:a16="http://schemas.microsoft.com/office/drawing/2014/main" id="{E8F6889A-11FA-4FDE-9D50-441F73632944}"/>
              </a:ext>
            </a:extLst>
          </p:cNvPr>
          <p:cNvSpPr txBox="1"/>
          <p:nvPr/>
        </p:nvSpPr>
        <p:spPr>
          <a:xfrm>
            <a:off x="476345" y="3001790"/>
            <a:ext cx="71546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2023</a:t>
            </a:r>
          </a:p>
        </p:txBody>
      </p:sp>
      <p:pic>
        <p:nvPicPr>
          <p:cNvPr id="120" name="Imagem 119">
            <a:extLst>
              <a:ext uri="{FF2B5EF4-FFF2-40B4-BE49-F238E27FC236}">
                <a16:creationId xmlns:a16="http://schemas.microsoft.com/office/drawing/2014/main" id="{7BBDC41B-1F1A-421E-A6AA-F08A8CB0693A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3864" y="5356183"/>
            <a:ext cx="807378" cy="331450"/>
          </a:xfrm>
          <a:prstGeom prst="rect">
            <a:avLst/>
          </a:prstGeom>
        </p:spPr>
      </p:pic>
      <p:sp>
        <p:nvSpPr>
          <p:cNvPr id="121" name="CaixaDeTexto 120">
            <a:extLst>
              <a:ext uri="{FF2B5EF4-FFF2-40B4-BE49-F238E27FC236}">
                <a16:creationId xmlns:a16="http://schemas.microsoft.com/office/drawing/2014/main" id="{70338DE5-4D8E-45F3-8A0A-C550E0AEEBE1}"/>
              </a:ext>
            </a:extLst>
          </p:cNvPr>
          <p:cNvSpPr txBox="1"/>
          <p:nvPr/>
        </p:nvSpPr>
        <p:spPr>
          <a:xfrm>
            <a:off x="2885619" y="1853305"/>
            <a:ext cx="715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2024 a 2025</a:t>
            </a:r>
          </a:p>
        </p:txBody>
      </p:sp>
      <p:sp>
        <p:nvSpPr>
          <p:cNvPr id="123" name="CaixaDeTexto 122">
            <a:extLst>
              <a:ext uri="{FF2B5EF4-FFF2-40B4-BE49-F238E27FC236}">
                <a16:creationId xmlns:a16="http://schemas.microsoft.com/office/drawing/2014/main" id="{71CAEA24-CB69-4470-9255-5D2717FFDA3D}"/>
              </a:ext>
            </a:extLst>
          </p:cNvPr>
          <p:cNvSpPr txBox="1"/>
          <p:nvPr/>
        </p:nvSpPr>
        <p:spPr>
          <a:xfrm>
            <a:off x="7452520" y="2073701"/>
            <a:ext cx="71546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2026</a:t>
            </a:r>
          </a:p>
        </p:txBody>
      </p:sp>
      <p:sp>
        <p:nvSpPr>
          <p:cNvPr id="125" name="Google Shape;895;p32">
            <a:extLst>
              <a:ext uri="{FF2B5EF4-FFF2-40B4-BE49-F238E27FC236}">
                <a16:creationId xmlns:a16="http://schemas.microsoft.com/office/drawing/2014/main" id="{4B2E06E3-125F-4F4B-A9BA-071AED0E8ADB}"/>
              </a:ext>
            </a:extLst>
          </p:cNvPr>
          <p:cNvSpPr txBox="1"/>
          <p:nvPr/>
        </p:nvSpPr>
        <p:spPr>
          <a:xfrm>
            <a:off x="6888038" y="3288967"/>
            <a:ext cx="1569000" cy="70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ira Sans"/>
                <a:ea typeface="Fira Sans"/>
                <a:cs typeface="Fira Sans"/>
                <a:sym typeface="Fira Sans"/>
              </a:rPr>
              <a:t>Elaboração de Convênio</a:t>
            </a:r>
            <a:endParaRPr kumimoji="0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Fira Sans"/>
              <a:ea typeface="Fira Sans"/>
              <a:cs typeface="Fira Sans"/>
              <a:sym typeface="Fira Sans"/>
            </a:endParaRPr>
          </a:p>
        </p:txBody>
      </p:sp>
      <p:pic>
        <p:nvPicPr>
          <p:cNvPr id="127" name="Imagem 126">
            <a:extLst>
              <a:ext uri="{FF2B5EF4-FFF2-40B4-BE49-F238E27FC236}">
                <a16:creationId xmlns:a16="http://schemas.microsoft.com/office/drawing/2014/main" id="{A70A7701-323D-43FA-8B85-A21A2CB95B82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00026" y="4209456"/>
            <a:ext cx="807378" cy="331450"/>
          </a:xfrm>
          <a:prstGeom prst="rect">
            <a:avLst/>
          </a:prstGeom>
        </p:spPr>
      </p:pic>
      <p:grpSp>
        <p:nvGrpSpPr>
          <p:cNvPr id="128" name="Google Shape;911;p32">
            <a:extLst>
              <a:ext uri="{FF2B5EF4-FFF2-40B4-BE49-F238E27FC236}">
                <a16:creationId xmlns:a16="http://schemas.microsoft.com/office/drawing/2014/main" id="{20B3BE05-7CA7-4198-BE83-EFEE72EFEF42}"/>
              </a:ext>
            </a:extLst>
          </p:cNvPr>
          <p:cNvGrpSpPr/>
          <p:nvPr/>
        </p:nvGrpSpPr>
        <p:grpSpPr>
          <a:xfrm>
            <a:off x="5162319" y="1074065"/>
            <a:ext cx="504863" cy="1341752"/>
            <a:chOff x="4314480" y="1066191"/>
            <a:chExt cx="504863" cy="1341752"/>
          </a:xfrm>
        </p:grpSpPr>
        <p:grpSp>
          <p:nvGrpSpPr>
            <p:cNvPr id="129" name="Google Shape;912;p32">
              <a:extLst>
                <a:ext uri="{FF2B5EF4-FFF2-40B4-BE49-F238E27FC236}">
                  <a16:creationId xmlns:a16="http://schemas.microsoft.com/office/drawing/2014/main" id="{462D03D8-AE36-4FE3-B478-E3BCD917026A}"/>
                </a:ext>
              </a:extLst>
            </p:cNvPr>
            <p:cNvGrpSpPr/>
            <p:nvPr/>
          </p:nvGrpSpPr>
          <p:grpSpPr>
            <a:xfrm>
              <a:off x="4314480" y="1066191"/>
              <a:ext cx="504863" cy="1341752"/>
              <a:chOff x="820147" y="2231848"/>
              <a:chExt cx="504863" cy="1341752"/>
            </a:xfrm>
          </p:grpSpPr>
          <p:cxnSp>
            <p:nvCxnSpPr>
              <p:cNvPr id="131" name="Google Shape;913;p32">
                <a:extLst>
                  <a:ext uri="{FF2B5EF4-FFF2-40B4-BE49-F238E27FC236}">
                    <a16:creationId xmlns:a16="http://schemas.microsoft.com/office/drawing/2014/main" id="{41636134-BBAF-4B3D-BA39-9942E0BA79FD}"/>
                  </a:ext>
                </a:extLst>
              </p:cNvPr>
              <p:cNvCxnSpPr/>
              <p:nvPr/>
            </p:nvCxnSpPr>
            <p:spPr>
              <a:xfrm>
                <a:off x="1072575" y="2884200"/>
                <a:ext cx="0" cy="689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3"/>
                </a:solidFill>
                <a:prstDash val="solid"/>
                <a:round/>
                <a:headEnd type="none" w="med" len="med"/>
                <a:tailEnd type="oval" w="med" len="med"/>
              </a:ln>
            </p:spPr>
          </p:cxnSp>
          <p:sp>
            <p:nvSpPr>
              <p:cNvPr id="132" name="Google Shape;915;p32">
                <a:extLst>
                  <a:ext uri="{FF2B5EF4-FFF2-40B4-BE49-F238E27FC236}">
                    <a16:creationId xmlns:a16="http://schemas.microsoft.com/office/drawing/2014/main" id="{7149CAFC-92BE-4EF1-AA95-4BA3976569A2}"/>
                  </a:ext>
                </a:extLst>
              </p:cNvPr>
              <p:cNvSpPr/>
              <p:nvPr/>
            </p:nvSpPr>
            <p:spPr>
              <a:xfrm>
                <a:off x="820147" y="2231848"/>
                <a:ext cx="504863" cy="787941"/>
              </a:xfrm>
              <a:custGeom>
                <a:avLst/>
                <a:gdLst/>
                <a:ahLst/>
                <a:cxnLst/>
                <a:rect l="l" t="t" r="r" b="b"/>
                <a:pathLst>
                  <a:path w="25354" h="39570" extrusionOk="0">
                    <a:moveTo>
                      <a:pt x="19434" y="18"/>
                    </a:moveTo>
                    <a:lnTo>
                      <a:pt x="6338" y="5"/>
                    </a:lnTo>
                    <a:cubicBezTo>
                      <a:pt x="2854" y="0"/>
                      <a:pt x="1" y="2858"/>
                      <a:pt x="1" y="6342"/>
                    </a:cubicBezTo>
                    <a:lnTo>
                      <a:pt x="1" y="19016"/>
                    </a:lnTo>
                    <a:cubicBezTo>
                      <a:pt x="1" y="29006"/>
                      <a:pt x="6280" y="22820"/>
                      <a:pt x="12679" y="39570"/>
                    </a:cubicBezTo>
                    <a:cubicBezTo>
                      <a:pt x="19074" y="22820"/>
                      <a:pt x="25354" y="29006"/>
                      <a:pt x="25354" y="19016"/>
                    </a:cubicBezTo>
                    <a:lnTo>
                      <a:pt x="25354" y="6342"/>
                    </a:lnTo>
                    <a:cubicBezTo>
                      <a:pt x="25354" y="2858"/>
                      <a:pt x="22923" y="18"/>
                      <a:pt x="19434" y="18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sp>
          <p:nvSpPr>
            <p:cNvPr id="130" name="Google Shape;918;p32">
              <a:extLst>
                <a:ext uri="{FF2B5EF4-FFF2-40B4-BE49-F238E27FC236}">
                  <a16:creationId xmlns:a16="http://schemas.microsoft.com/office/drawing/2014/main" id="{0A151796-CB30-401F-9EF9-A52FC8B10C6E}"/>
                </a:ext>
              </a:extLst>
            </p:cNvPr>
            <p:cNvSpPr/>
            <p:nvPr/>
          </p:nvSpPr>
          <p:spPr>
            <a:xfrm>
              <a:off x="4403850" y="1159432"/>
              <a:ext cx="326112" cy="322937"/>
            </a:xfrm>
            <a:custGeom>
              <a:avLst/>
              <a:gdLst/>
              <a:ahLst/>
              <a:cxnLst/>
              <a:rect l="l" t="t" r="r" b="b"/>
              <a:pathLst>
                <a:path w="19516" h="19326" extrusionOk="0">
                  <a:moveTo>
                    <a:pt x="15929" y="1934"/>
                  </a:moveTo>
                  <a:lnTo>
                    <a:pt x="15929" y="2834"/>
                  </a:lnTo>
                  <a:cubicBezTo>
                    <a:pt x="15929" y="3145"/>
                    <a:pt x="16182" y="3398"/>
                    <a:pt x="16496" y="3398"/>
                  </a:cubicBezTo>
                  <a:lnTo>
                    <a:pt x="17393" y="3398"/>
                  </a:lnTo>
                  <a:lnTo>
                    <a:pt x="16261" y="4531"/>
                  </a:lnTo>
                  <a:lnTo>
                    <a:pt x="14796" y="4531"/>
                  </a:lnTo>
                  <a:lnTo>
                    <a:pt x="14796" y="3066"/>
                  </a:lnTo>
                  <a:lnTo>
                    <a:pt x="15929" y="1934"/>
                  </a:lnTo>
                  <a:close/>
                  <a:moveTo>
                    <a:pt x="9663" y="7927"/>
                  </a:moveTo>
                  <a:cubicBezTo>
                    <a:pt x="9926" y="7927"/>
                    <a:pt x="10183" y="7991"/>
                    <a:pt x="10418" y="8109"/>
                  </a:cubicBezTo>
                  <a:lnTo>
                    <a:pt x="9262" y="9262"/>
                  </a:lnTo>
                  <a:cubicBezTo>
                    <a:pt x="9041" y="9485"/>
                    <a:pt x="9041" y="9842"/>
                    <a:pt x="9262" y="10065"/>
                  </a:cubicBezTo>
                  <a:cubicBezTo>
                    <a:pt x="9372" y="10175"/>
                    <a:pt x="9517" y="10231"/>
                    <a:pt x="9662" y="10231"/>
                  </a:cubicBezTo>
                  <a:cubicBezTo>
                    <a:pt x="9807" y="10231"/>
                    <a:pt x="9952" y="10175"/>
                    <a:pt x="10062" y="10065"/>
                  </a:cubicBezTo>
                  <a:lnTo>
                    <a:pt x="11218" y="8909"/>
                  </a:lnTo>
                  <a:cubicBezTo>
                    <a:pt x="11336" y="9141"/>
                    <a:pt x="11399" y="9401"/>
                    <a:pt x="11399" y="9664"/>
                  </a:cubicBezTo>
                  <a:cubicBezTo>
                    <a:pt x="11399" y="10585"/>
                    <a:pt x="10605" y="11364"/>
                    <a:pt x="9663" y="11364"/>
                  </a:cubicBezTo>
                  <a:cubicBezTo>
                    <a:pt x="8721" y="11364"/>
                    <a:pt x="7927" y="10585"/>
                    <a:pt x="7927" y="9664"/>
                  </a:cubicBezTo>
                  <a:cubicBezTo>
                    <a:pt x="7927" y="8722"/>
                    <a:pt x="8721" y="7927"/>
                    <a:pt x="9663" y="7927"/>
                  </a:cubicBezTo>
                  <a:close/>
                  <a:moveTo>
                    <a:pt x="9663" y="5663"/>
                  </a:moveTo>
                  <a:cubicBezTo>
                    <a:pt x="10527" y="5666"/>
                    <a:pt x="11363" y="5953"/>
                    <a:pt x="12049" y="6478"/>
                  </a:cubicBezTo>
                  <a:lnTo>
                    <a:pt x="11242" y="7287"/>
                  </a:lnTo>
                  <a:cubicBezTo>
                    <a:pt x="10777" y="6967"/>
                    <a:pt x="10228" y="6798"/>
                    <a:pt x="9663" y="6795"/>
                  </a:cubicBezTo>
                  <a:cubicBezTo>
                    <a:pt x="8108" y="6795"/>
                    <a:pt x="6795" y="8109"/>
                    <a:pt x="6795" y="9664"/>
                  </a:cubicBezTo>
                  <a:cubicBezTo>
                    <a:pt x="6795" y="10422"/>
                    <a:pt x="7103" y="11143"/>
                    <a:pt x="7649" y="11669"/>
                  </a:cubicBezTo>
                  <a:cubicBezTo>
                    <a:pt x="8208" y="12220"/>
                    <a:pt x="8935" y="12495"/>
                    <a:pt x="9663" y="12495"/>
                  </a:cubicBezTo>
                  <a:cubicBezTo>
                    <a:pt x="10391" y="12495"/>
                    <a:pt x="11119" y="12220"/>
                    <a:pt x="11677" y="11669"/>
                  </a:cubicBezTo>
                  <a:cubicBezTo>
                    <a:pt x="12224" y="11143"/>
                    <a:pt x="12532" y="10422"/>
                    <a:pt x="12532" y="9664"/>
                  </a:cubicBezTo>
                  <a:cubicBezTo>
                    <a:pt x="12529" y="9099"/>
                    <a:pt x="12360" y="8549"/>
                    <a:pt x="12043" y="8084"/>
                  </a:cubicBezTo>
                  <a:lnTo>
                    <a:pt x="12849" y="7278"/>
                  </a:lnTo>
                  <a:cubicBezTo>
                    <a:pt x="13374" y="7964"/>
                    <a:pt x="13661" y="8800"/>
                    <a:pt x="13664" y="9664"/>
                  </a:cubicBezTo>
                  <a:cubicBezTo>
                    <a:pt x="13664" y="11850"/>
                    <a:pt x="11870" y="13628"/>
                    <a:pt x="9663" y="13628"/>
                  </a:cubicBezTo>
                  <a:cubicBezTo>
                    <a:pt x="7456" y="13628"/>
                    <a:pt x="5662" y="11850"/>
                    <a:pt x="5662" y="9664"/>
                  </a:cubicBezTo>
                  <a:cubicBezTo>
                    <a:pt x="5662" y="7496"/>
                    <a:pt x="7495" y="5663"/>
                    <a:pt x="9663" y="5663"/>
                  </a:cubicBezTo>
                  <a:close/>
                  <a:moveTo>
                    <a:pt x="9676" y="3398"/>
                  </a:moveTo>
                  <a:cubicBezTo>
                    <a:pt x="11130" y="3398"/>
                    <a:pt x="12541" y="3902"/>
                    <a:pt x="13664" y="4826"/>
                  </a:cubicBezTo>
                  <a:lnTo>
                    <a:pt x="13664" y="4863"/>
                  </a:lnTo>
                  <a:lnTo>
                    <a:pt x="12861" y="5663"/>
                  </a:lnTo>
                  <a:cubicBezTo>
                    <a:pt x="11911" y="4901"/>
                    <a:pt x="10770" y="4528"/>
                    <a:pt x="9634" y="4528"/>
                  </a:cubicBezTo>
                  <a:cubicBezTo>
                    <a:pt x="8214" y="4528"/>
                    <a:pt x="6803" y="5111"/>
                    <a:pt x="5786" y="6246"/>
                  </a:cubicBezTo>
                  <a:cubicBezTo>
                    <a:pt x="3959" y="8287"/>
                    <a:pt x="4047" y="11403"/>
                    <a:pt x="5985" y="13341"/>
                  </a:cubicBezTo>
                  <a:cubicBezTo>
                    <a:pt x="6991" y="14346"/>
                    <a:pt x="8313" y="14852"/>
                    <a:pt x="9638" y="14852"/>
                  </a:cubicBezTo>
                  <a:cubicBezTo>
                    <a:pt x="10866" y="14852"/>
                    <a:pt x="12096" y="14417"/>
                    <a:pt x="13078" y="13538"/>
                  </a:cubicBezTo>
                  <a:cubicBezTo>
                    <a:pt x="15119" y="11711"/>
                    <a:pt x="15376" y="8604"/>
                    <a:pt x="13664" y="6463"/>
                  </a:cubicBezTo>
                  <a:lnTo>
                    <a:pt x="14464" y="5663"/>
                  </a:lnTo>
                  <a:lnTo>
                    <a:pt x="14503" y="5663"/>
                  </a:lnTo>
                  <a:cubicBezTo>
                    <a:pt x="15430" y="6789"/>
                    <a:pt x="15935" y="8205"/>
                    <a:pt x="15929" y="9664"/>
                  </a:cubicBezTo>
                  <a:cubicBezTo>
                    <a:pt x="15929" y="13100"/>
                    <a:pt x="13117" y="15893"/>
                    <a:pt x="9663" y="15893"/>
                  </a:cubicBezTo>
                  <a:cubicBezTo>
                    <a:pt x="6209" y="15893"/>
                    <a:pt x="3398" y="13100"/>
                    <a:pt x="3398" y="9664"/>
                  </a:cubicBezTo>
                  <a:cubicBezTo>
                    <a:pt x="3398" y="6209"/>
                    <a:pt x="6209" y="3398"/>
                    <a:pt x="9663" y="3398"/>
                  </a:cubicBezTo>
                  <a:cubicBezTo>
                    <a:pt x="9668" y="3398"/>
                    <a:pt x="9672" y="3398"/>
                    <a:pt x="9676" y="3398"/>
                  </a:cubicBezTo>
                  <a:close/>
                  <a:moveTo>
                    <a:pt x="9663" y="1134"/>
                  </a:moveTo>
                  <a:cubicBezTo>
                    <a:pt x="11176" y="1134"/>
                    <a:pt x="12661" y="1532"/>
                    <a:pt x="13975" y="2287"/>
                  </a:cubicBezTo>
                  <a:lnTo>
                    <a:pt x="13830" y="2432"/>
                  </a:lnTo>
                  <a:cubicBezTo>
                    <a:pt x="13724" y="2538"/>
                    <a:pt x="13664" y="2683"/>
                    <a:pt x="13664" y="2834"/>
                  </a:cubicBezTo>
                  <a:lnTo>
                    <a:pt x="13664" y="3428"/>
                  </a:lnTo>
                  <a:cubicBezTo>
                    <a:pt x="12473" y="2670"/>
                    <a:pt x="11090" y="2266"/>
                    <a:pt x="9679" y="2266"/>
                  </a:cubicBezTo>
                  <a:cubicBezTo>
                    <a:pt x="9674" y="2266"/>
                    <a:pt x="9668" y="2266"/>
                    <a:pt x="9663" y="2266"/>
                  </a:cubicBezTo>
                  <a:cubicBezTo>
                    <a:pt x="7701" y="2266"/>
                    <a:pt x="5847" y="3039"/>
                    <a:pt x="4443" y="4443"/>
                  </a:cubicBezTo>
                  <a:cubicBezTo>
                    <a:pt x="3039" y="5847"/>
                    <a:pt x="2266" y="7701"/>
                    <a:pt x="2266" y="9664"/>
                  </a:cubicBezTo>
                  <a:cubicBezTo>
                    <a:pt x="2266" y="11626"/>
                    <a:pt x="3039" y="13474"/>
                    <a:pt x="4443" y="14866"/>
                  </a:cubicBezTo>
                  <a:cubicBezTo>
                    <a:pt x="5886" y="16305"/>
                    <a:pt x="7775" y="17024"/>
                    <a:pt x="9663" y="17024"/>
                  </a:cubicBezTo>
                  <a:cubicBezTo>
                    <a:pt x="11552" y="17024"/>
                    <a:pt x="13441" y="16305"/>
                    <a:pt x="14884" y="14866"/>
                  </a:cubicBezTo>
                  <a:cubicBezTo>
                    <a:pt x="16288" y="13474"/>
                    <a:pt x="17061" y="11626"/>
                    <a:pt x="17061" y="9664"/>
                  </a:cubicBezTo>
                  <a:cubicBezTo>
                    <a:pt x="17064" y="8248"/>
                    <a:pt x="16659" y="6859"/>
                    <a:pt x="15898" y="5663"/>
                  </a:cubicBezTo>
                  <a:lnTo>
                    <a:pt x="16496" y="5663"/>
                  </a:lnTo>
                  <a:cubicBezTo>
                    <a:pt x="16644" y="5663"/>
                    <a:pt x="16789" y="5602"/>
                    <a:pt x="16895" y="5497"/>
                  </a:cubicBezTo>
                  <a:lnTo>
                    <a:pt x="17040" y="5352"/>
                  </a:lnTo>
                  <a:cubicBezTo>
                    <a:pt x="17795" y="6665"/>
                    <a:pt x="18193" y="8151"/>
                    <a:pt x="18193" y="9664"/>
                  </a:cubicBezTo>
                  <a:cubicBezTo>
                    <a:pt x="18193" y="14368"/>
                    <a:pt x="14367" y="18194"/>
                    <a:pt x="9663" y="18194"/>
                  </a:cubicBezTo>
                  <a:cubicBezTo>
                    <a:pt x="4959" y="18194"/>
                    <a:pt x="1133" y="14368"/>
                    <a:pt x="1133" y="9664"/>
                  </a:cubicBezTo>
                  <a:cubicBezTo>
                    <a:pt x="1133" y="4959"/>
                    <a:pt x="4959" y="1134"/>
                    <a:pt x="9663" y="1134"/>
                  </a:cubicBezTo>
                  <a:close/>
                  <a:moveTo>
                    <a:pt x="16491" y="0"/>
                  </a:moveTo>
                  <a:cubicBezTo>
                    <a:pt x="16352" y="0"/>
                    <a:pt x="16210" y="52"/>
                    <a:pt x="16095" y="167"/>
                  </a:cubicBezTo>
                  <a:lnTo>
                    <a:pt x="14799" y="1463"/>
                  </a:lnTo>
                  <a:cubicBezTo>
                    <a:pt x="13256" y="509"/>
                    <a:pt x="11478" y="4"/>
                    <a:pt x="9663" y="1"/>
                  </a:cubicBezTo>
                  <a:cubicBezTo>
                    <a:pt x="7094" y="1"/>
                    <a:pt x="4669" y="1010"/>
                    <a:pt x="2839" y="2840"/>
                  </a:cubicBezTo>
                  <a:cubicBezTo>
                    <a:pt x="1009" y="4669"/>
                    <a:pt x="1" y="7094"/>
                    <a:pt x="1" y="9664"/>
                  </a:cubicBezTo>
                  <a:cubicBezTo>
                    <a:pt x="1" y="12233"/>
                    <a:pt x="1009" y="14658"/>
                    <a:pt x="2839" y="16488"/>
                  </a:cubicBezTo>
                  <a:cubicBezTo>
                    <a:pt x="4669" y="18317"/>
                    <a:pt x="7094" y="19326"/>
                    <a:pt x="9663" y="19326"/>
                  </a:cubicBezTo>
                  <a:cubicBezTo>
                    <a:pt x="12233" y="19326"/>
                    <a:pt x="14657" y="18317"/>
                    <a:pt x="16487" y="16488"/>
                  </a:cubicBezTo>
                  <a:cubicBezTo>
                    <a:pt x="18317" y="14658"/>
                    <a:pt x="19325" y="12233"/>
                    <a:pt x="19325" y="9664"/>
                  </a:cubicBezTo>
                  <a:cubicBezTo>
                    <a:pt x="19322" y="7849"/>
                    <a:pt x="18818" y="6070"/>
                    <a:pt x="17864" y="4528"/>
                  </a:cubicBezTo>
                  <a:lnTo>
                    <a:pt x="19159" y="3232"/>
                  </a:lnTo>
                  <a:cubicBezTo>
                    <a:pt x="19516" y="2876"/>
                    <a:pt x="19265" y="2266"/>
                    <a:pt x="18761" y="2266"/>
                  </a:cubicBezTo>
                  <a:lnTo>
                    <a:pt x="17061" y="2266"/>
                  </a:lnTo>
                  <a:lnTo>
                    <a:pt x="17061" y="569"/>
                  </a:lnTo>
                  <a:cubicBezTo>
                    <a:pt x="17061" y="226"/>
                    <a:pt x="16782" y="0"/>
                    <a:pt x="1649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435D7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133" name="CaixaDeTexto 132">
            <a:extLst>
              <a:ext uri="{FF2B5EF4-FFF2-40B4-BE49-F238E27FC236}">
                <a16:creationId xmlns:a16="http://schemas.microsoft.com/office/drawing/2014/main" id="{E1259590-9F8C-4D77-BC1C-93A6B5408F4A}"/>
              </a:ext>
            </a:extLst>
          </p:cNvPr>
          <p:cNvSpPr txBox="1"/>
          <p:nvPr/>
        </p:nvSpPr>
        <p:spPr>
          <a:xfrm>
            <a:off x="5152973" y="1185831"/>
            <a:ext cx="71546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2025 </a:t>
            </a:r>
          </a:p>
        </p:txBody>
      </p:sp>
      <p:sp>
        <p:nvSpPr>
          <p:cNvPr id="134" name="Google Shape;895;p32">
            <a:extLst>
              <a:ext uri="{FF2B5EF4-FFF2-40B4-BE49-F238E27FC236}">
                <a16:creationId xmlns:a16="http://schemas.microsoft.com/office/drawing/2014/main" id="{283E9EDC-6676-4E30-B73F-206ED942040F}"/>
              </a:ext>
            </a:extLst>
          </p:cNvPr>
          <p:cNvSpPr txBox="1"/>
          <p:nvPr/>
        </p:nvSpPr>
        <p:spPr>
          <a:xfrm>
            <a:off x="4588491" y="2401097"/>
            <a:ext cx="1569000" cy="70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ira Sans"/>
                <a:ea typeface="Fira Sans"/>
                <a:cs typeface="Fira Sans"/>
                <a:sym typeface="Fira Sans"/>
              </a:rPr>
              <a:t>Decretos de Utilidade Pública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ira Sans"/>
                <a:ea typeface="Fira Sans"/>
                <a:cs typeface="Fira Sans"/>
                <a:sym typeface="Fira Sans"/>
              </a:rPr>
              <a:t>Licenciamento Ambiental</a:t>
            </a:r>
            <a:endParaRPr kumimoji="0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Fira Sans"/>
              <a:ea typeface="Fira Sans"/>
              <a:cs typeface="Fira Sans"/>
              <a:sym typeface="Fira Sans"/>
            </a:endParaRPr>
          </a:p>
        </p:txBody>
      </p:sp>
      <p:pic>
        <p:nvPicPr>
          <p:cNvPr id="136" name="Imagem 135">
            <a:extLst>
              <a:ext uri="{FF2B5EF4-FFF2-40B4-BE49-F238E27FC236}">
                <a16:creationId xmlns:a16="http://schemas.microsoft.com/office/drawing/2014/main" id="{434175AB-2117-45A3-A2CC-B5429B793273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00479" y="3321586"/>
            <a:ext cx="807378" cy="331450"/>
          </a:xfrm>
          <a:prstGeom prst="rect">
            <a:avLst/>
          </a:prstGeom>
        </p:spPr>
      </p:pic>
      <p:grpSp>
        <p:nvGrpSpPr>
          <p:cNvPr id="137" name="Google Shape;911;p32">
            <a:extLst>
              <a:ext uri="{FF2B5EF4-FFF2-40B4-BE49-F238E27FC236}">
                <a16:creationId xmlns:a16="http://schemas.microsoft.com/office/drawing/2014/main" id="{151853A8-FFA6-45FE-B583-53AFD13AEBF1}"/>
              </a:ext>
            </a:extLst>
          </p:cNvPr>
          <p:cNvGrpSpPr/>
          <p:nvPr/>
        </p:nvGrpSpPr>
        <p:grpSpPr>
          <a:xfrm>
            <a:off x="10153704" y="2860439"/>
            <a:ext cx="504863" cy="1341752"/>
            <a:chOff x="4314480" y="1066191"/>
            <a:chExt cx="504863" cy="1341752"/>
          </a:xfrm>
          <a:solidFill>
            <a:srgbClr val="FFC000"/>
          </a:solidFill>
        </p:grpSpPr>
        <p:grpSp>
          <p:nvGrpSpPr>
            <p:cNvPr id="138" name="Google Shape;912;p32">
              <a:extLst>
                <a:ext uri="{FF2B5EF4-FFF2-40B4-BE49-F238E27FC236}">
                  <a16:creationId xmlns:a16="http://schemas.microsoft.com/office/drawing/2014/main" id="{13C5DBAF-410F-4509-BFAB-D0BC3F10DAD8}"/>
                </a:ext>
              </a:extLst>
            </p:cNvPr>
            <p:cNvGrpSpPr/>
            <p:nvPr/>
          </p:nvGrpSpPr>
          <p:grpSpPr>
            <a:xfrm>
              <a:off x="4314480" y="1066191"/>
              <a:ext cx="504863" cy="1341752"/>
              <a:chOff x="820147" y="2231848"/>
              <a:chExt cx="504863" cy="1341752"/>
            </a:xfrm>
            <a:grpFill/>
          </p:grpSpPr>
          <p:cxnSp>
            <p:nvCxnSpPr>
              <p:cNvPr id="140" name="Google Shape;913;p32">
                <a:extLst>
                  <a:ext uri="{FF2B5EF4-FFF2-40B4-BE49-F238E27FC236}">
                    <a16:creationId xmlns:a16="http://schemas.microsoft.com/office/drawing/2014/main" id="{5B40BB38-CD8D-4A7A-B5ED-7E59B86D226D}"/>
                  </a:ext>
                </a:extLst>
              </p:cNvPr>
              <p:cNvCxnSpPr/>
              <p:nvPr/>
            </p:nvCxnSpPr>
            <p:spPr>
              <a:xfrm>
                <a:off x="1072575" y="2884200"/>
                <a:ext cx="0" cy="689400"/>
              </a:xfrm>
              <a:prstGeom prst="straightConnector1">
                <a:avLst/>
              </a:prstGeom>
              <a:grpFill/>
              <a:ln w="9525" cap="flat" cmpd="sng">
                <a:solidFill>
                  <a:schemeClr val="accent3"/>
                </a:solidFill>
                <a:prstDash val="solid"/>
                <a:round/>
                <a:headEnd type="none" w="med" len="med"/>
                <a:tailEnd type="oval" w="med" len="med"/>
              </a:ln>
            </p:spPr>
          </p:cxnSp>
          <p:sp>
            <p:nvSpPr>
              <p:cNvPr id="141" name="Google Shape;915;p32">
                <a:extLst>
                  <a:ext uri="{FF2B5EF4-FFF2-40B4-BE49-F238E27FC236}">
                    <a16:creationId xmlns:a16="http://schemas.microsoft.com/office/drawing/2014/main" id="{19F94902-410D-4C27-BD17-AEE0689F112D}"/>
                  </a:ext>
                </a:extLst>
              </p:cNvPr>
              <p:cNvSpPr/>
              <p:nvPr/>
            </p:nvSpPr>
            <p:spPr>
              <a:xfrm>
                <a:off x="820147" y="2231848"/>
                <a:ext cx="504863" cy="787941"/>
              </a:xfrm>
              <a:custGeom>
                <a:avLst/>
                <a:gdLst/>
                <a:ahLst/>
                <a:cxnLst/>
                <a:rect l="l" t="t" r="r" b="b"/>
                <a:pathLst>
                  <a:path w="25354" h="39570" extrusionOk="0">
                    <a:moveTo>
                      <a:pt x="19434" y="18"/>
                    </a:moveTo>
                    <a:lnTo>
                      <a:pt x="6338" y="5"/>
                    </a:lnTo>
                    <a:cubicBezTo>
                      <a:pt x="2854" y="0"/>
                      <a:pt x="1" y="2858"/>
                      <a:pt x="1" y="6342"/>
                    </a:cubicBezTo>
                    <a:lnTo>
                      <a:pt x="1" y="19016"/>
                    </a:lnTo>
                    <a:cubicBezTo>
                      <a:pt x="1" y="29006"/>
                      <a:pt x="6280" y="22820"/>
                      <a:pt x="12679" y="39570"/>
                    </a:cubicBezTo>
                    <a:cubicBezTo>
                      <a:pt x="19074" y="22820"/>
                      <a:pt x="25354" y="29006"/>
                      <a:pt x="25354" y="19016"/>
                    </a:cubicBezTo>
                    <a:lnTo>
                      <a:pt x="25354" y="6342"/>
                    </a:lnTo>
                    <a:cubicBezTo>
                      <a:pt x="25354" y="2858"/>
                      <a:pt x="22923" y="18"/>
                      <a:pt x="19434" y="1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sp>
          <p:nvSpPr>
            <p:cNvPr id="139" name="Google Shape;918;p32">
              <a:extLst>
                <a:ext uri="{FF2B5EF4-FFF2-40B4-BE49-F238E27FC236}">
                  <a16:creationId xmlns:a16="http://schemas.microsoft.com/office/drawing/2014/main" id="{1DE30E15-71D3-42BF-8848-3E23AE5257AE}"/>
                </a:ext>
              </a:extLst>
            </p:cNvPr>
            <p:cNvSpPr/>
            <p:nvPr/>
          </p:nvSpPr>
          <p:spPr>
            <a:xfrm>
              <a:off x="4403850" y="1159432"/>
              <a:ext cx="326112" cy="322937"/>
            </a:xfrm>
            <a:custGeom>
              <a:avLst/>
              <a:gdLst/>
              <a:ahLst/>
              <a:cxnLst/>
              <a:rect l="l" t="t" r="r" b="b"/>
              <a:pathLst>
                <a:path w="19516" h="19326" extrusionOk="0">
                  <a:moveTo>
                    <a:pt x="15929" y="1934"/>
                  </a:moveTo>
                  <a:lnTo>
                    <a:pt x="15929" y="2834"/>
                  </a:lnTo>
                  <a:cubicBezTo>
                    <a:pt x="15929" y="3145"/>
                    <a:pt x="16182" y="3398"/>
                    <a:pt x="16496" y="3398"/>
                  </a:cubicBezTo>
                  <a:lnTo>
                    <a:pt x="17393" y="3398"/>
                  </a:lnTo>
                  <a:lnTo>
                    <a:pt x="16261" y="4531"/>
                  </a:lnTo>
                  <a:lnTo>
                    <a:pt x="14796" y="4531"/>
                  </a:lnTo>
                  <a:lnTo>
                    <a:pt x="14796" y="3066"/>
                  </a:lnTo>
                  <a:lnTo>
                    <a:pt x="15929" y="1934"/>
                  </a:lnTo>
                  <a:close/>
                  <a:moveTo>
                    <a:pt x="9663" y="7927"/>
                  </a:moveTo>
                  <a:cubicBezTo>
                    <a:pt x="9926" y="7927"/>
                    <a:pt x="10183" y="7991"/>
                    <a:pt x="10418" y="8109"/>
                  </a:cubicBezTo>
                  <a:lnTo>
                    <a:pt x="9262" y="9262"/>
                  </a:lnTo>
                  <a:cubicBezTo>
                    <a:pt x="9041" y="9485"/>
                    <a:pt x="9041" y="9842"/>
                    <a:pt x="9262" y="10065"/>
                  </a:cubicBezTo>
                  <a:cubicBezTo>
                    <a:pt x="9372" y="10175"/>
                    <a:pt x="9517" y="10231"/>
                    <a:pt x="9662" y="10231"/>
                  </a:cubicBezTo>
                  <a:cubicBezTo>
                    <a:pt x="9807" y="10231"/>
                    <a:pt x="9952" y="10175"/>
                    <a:pt x="10062" y="10065"/>
                  </a:cubicBezTo>
                  <a:lnTo>
                    <a:pt x="11218" y="8909"/>
                  </a:lnTo>
                  <a:cubicBezTo>
                    <a:pt x="11336" y="9141"/>
                    <a:pt x="11399" y="9401"/>
                    <a:pt x="11399" y="9664"/>
                  </a:cubicBezTo>
                  <a:cubicBezTo>
                    <a:pt x="11399" y="10585"/>
                    <a:pt x="10605" y="11364"/>
                    <a:pt x="9663" y="11364"/>
                  </a:cubicBezTo>
                  <a:cubicBezTo>
                    <a:pt x="8721" y="11364"/>
                    <a:pt x="7927" y="10585"/>
                    <a:pt x="7927" y="9664"/>
                  </a:cubicBezTo>
                  <a:cubicBezTo>
                    <a:pt x="7927" y="8722"/>
                    <a:pt x="8721" y="7927"/>
                    <a:pt x="9663" y="7927"/>
                  </a:cubicBezTo>
                  <a:close/>
                  <a:moveTo>
                    <a:pt x="9663" y="5663"/>
                  </a:moveTo>
                  <a:cubicBezTo>
                    <a:pt x="10527" y="5666"/>
                    <a:pt x="11363" y="5953"/>
                    <a:pt x="12049" y="6478"/>
                  </a:cubicBezTo>
                  <a:lnTo>
                    <a:pt x="11242" y="7287"/>
                  </a:lnTo>
                  <a:cubicBezTo>
                    <a:pt x="10777" y="6967"/>
                    <a:pt x="10228" y="6798"/>
                    <a:pt x="9663" y="6795"/>
                  </a:cubicBezTo>
                  <a:cubicBezTo>
                    <a:pt x="8108" y="6795"/>
                    <a:pt x="6795" y="8109"/>
                    <a:pt x="6795" y="9664"/>
                  </a:cubicBezTo>
                  <a:cubicBezTo>
                    <a:pt x="6795" y="10422"/>
                    <a:pt x="7103" y="11143"/>
                    <a:pt x="7649" y="11669"/>
                  </a:cubicBezTo>
                  <a:cubicBezTo>
                    <a:pt x="8208" y="12220"/>
                    <a:pt x="8935" y="12495"/>
                    <a:pt x="9663" y="12495"/>
                  </a:cubicBezTo>
                  <a:cubicBezTo>
                    <a:pt x="10391" y="12495"/>
                    <a:pt x="11119" y="12220"/>
                    <a:pt x="11677" y="11669"/>
                  </a:cubicBezTo>
                  <a:cubicBezTo>
                    <a:pt x="12224" y="11143"/>
                    <a:pt x="12532" y="10422"/>
                    <a:pt x="12532" y="9664"/>
                  </a:cubicBezTo>
                  <a:cubicBezTo>
                    <a:pt x="12529" y="9099"/>
                    <a:pt x="12360" y="8549"/>
                    <a:pt x="12043" y="8084"/>
                  </a:cubicBezTo>
                  <a:lnTo>
                    <a:pt x="12849" y="7278"/>
                  </a:lnTo>
                  <a:cubicBezTo>
                    <a:pt x="13374" y="7964"/>
                    <a:pt x="13661" y="8800"/>
                    <a:pt x="13664" y="9664"/>
                  </a:cubicBezTo>
                  <a:cubicBezTo>
                    <a:pt x="13664" y="11850"/>
                    <a:pt x="11870" y="13628"/>
                    <a:pt x="9663" y="13628"/>
                  </a:cubicBezTo>
                  <a:cubicBezTo>
                    <a:pt x="7456" y="13628"/>
                    <a:pt x="5662" y="11850"/>
                    <a:pt x="5662" y="9664"/>
                  </a:cubicBezTo>
                  <a:cubicBezTo>
                    <a:pt x="5662" y="7496"/>
                    <a:pt x="7495" y="5663"/>
                    <a:pt x="9663" y="5663"/>
                  </a:cubicBezTo>
                  <a:close/>
                  <a:moveTo>
                    <a:pt x="9676" y="3398"/>
                  </a:moveTo>
                  <a:cubicBezTo>
                    <a:pt x="11130" y="3398"/>
                    <a:pt x="12541" y="3902"/>
                    <a:pt x="13664" y="4826"/>
                  </a:cubicBezTo>
                  <a:lnTo>
                    <a:pt x="13664" y="4863"/>
                  </a:lnTo>
                  <a:lnTo>
                    <a:pt x="12861" y="5663"/>
                  </a:lnTo>
                  <a:cubicBezTo>
                    <a:pt x="11911" y="4901"/>
                    <a:pt x="10770" y="4528"/>
                    <a:pt x="9634" y="4528"/>
                  </a:cubicBezTo>
                  <a:cubicBezTo>
                    <a:pt x="8214" y="4528"/>
                    <a:pt x="6803" y="5111"/>
                    <a:pt x="5786" y="6246"/>
                  </a:cubicBezTo>
                  <a:cubicBezTo>
                    <a:pt x="3959" y="8287"/>
                    <a:pt x="4047" y="11403"/>
                    <a:pt x="5985" y="13341"/>
                  </a:cubicBezTo>
                  <a:cubicBezTo>
                    <a:pt x="6991" y="14346"/>
                    <a:pt x="8313" y="14852"/>
                    <a:pt x="9638" y="14852"/>
                  </a:cubicBezTo>
                  <a:cubicBezTo>
                    <a:pt x="10866" y="14852"/>
                    <a:pt x="12096" y="14417"/>
                    <a:pt x="13078" y="13538"/>
                  </a:cubicBezTo>
                  <a:cubicBezTo>
                    <a:pt x="15119" y="11711"/>
                    <a:pt x="15376" y="8604"/>
                    <a:pt x="13664" y="6463"/>
                  </a:cubicBezTo>
                  <a:lnTo>
                    <a:pt x="14464" y="5663"/>
                  </a:lnTo>
                  <a:lnTo>
                    <a:pt x="14503" y="5663"/>
                  </a:lnTo>
                  <a:cubicBezTo>
                    <a:pt x="15430" y="6789"/>
                    <a:pt x="15935" y="8205"/>
                    <a:pt x="15929" y="9664"/>
                  </a:cubicBezTo>
                  <a:cubicBezTo>
                    <a:pt x="15929" y="13100"/>
                    <a:pt x="13117" y="15893"/>
                    <a:pt x="9663" y="15893"/>
                  </a:cubicBezTo>
                  <a:cubicBezTo>
                    <a:pt x="6209" y="15893"/>
                    <a:pt x="3398" y="13100"/>
                    <a:pt x="3398" y="9664"/>
                  </a:cubicBezTo>
                  <a:cubicBezTo>
                    <a:pt x="3398" y="6209"/>
                    <a:pt x="6209" y="3398"/>
                    <a:pt x="9663" y="3398"/>
                  </a:cubicBezTo>
                  <a:cubicBezTo>
                    <a:pt x="9668" y="3398"/>
                    <a:pt x="9672" y="3398"/>
                    <a:pt x="9676" y="3398"/>
                  </a:cubicBezTo>
                  <a:close/>
                  <a:moveTo>
                    <a:pt x="9663" y="1134"/>
                  </a:moveTo>
                  <a:cubicBezTo>
                    <a:pt x="11176" y="1134"/>
                    <a:pt x="12661" y="1532"/>
                    <a:pt x="13975" y="2287"/>
                  </a:cubicBezTo>
                  <a:lnTo>
                    <a:pt x="13830" y="2432"/>
                  </a:lnTo>
                  <a:cubicBezTo>
                    <a:pt x="13724" y="2538"/>
                    <a:pt x="13664" y="2683"/>
                    <a:pt x="13664" y="2834"/>
                  </a:cubicBezTo>
                  <a:lnTo>
                    <a:pt x="13664" y="3428"/>
                  </a:lnTo>
                  <a:cubicBezTo>
                    <a:pt x="12473" y="2670"/>
                    <a:pt x="11090" y="2266"/>
                    <a:pt x="9679" y="2266"/>
                  </a:cubicBezTo>
                  <a:cubicBezTo>
                    <a:pt x="9674" y="2266"/>
                    <a:pt x="9668" y="2266"/>
                    <a:pt x="9663" y="2266"/>
                  </a:cubicBezTo>
                  <a:cubicBezTo>
                    <a:pt x="7701" y="2266"/>
                    <a:pt x="5847" y="3039"/>
                    <a:pt x="4443" y="4443"/>
                  </a:cubicBezTo>
                  <a:cubicBezTo>
                    <a:pt x="3039" y="5847"/>
                    <a:pt x="2266" y="7701"/>
                    <a:pt x="2266" y="9664"/>
                  </a:cubicBezTo>
                  <a:cubicBezTo>
                    <a:pt x="2266" y="11626"/>
                    <a:pt x="3039" y="13474"/>
                    <a:pt x="4443" y="14866"/>
                  </a:cubicBezTo>
                  <a:cubicBezTo>
                    <a:pt x="5886" y="16305"/>
                    <a:pt x="7775" y="17024"/>
                    <a:pt x="9663" y="17024"/>
                  </a:cubicBezTo>
                  <a:cubicBezTo>
                    <a:pt x="11552" y="17024"/>
                    <a:pt x="13441" y="16305"/>
                    <a:pt x="14884" y="14866"/>
                  </a:cubicBezTo>
                  <a:cubicBezTo>
                    <a:pt x="16288" y="13474"/>
                    <a:pt x="17061" y="11626"/>
                    <a:pt x="17061" y="9664"/>
                  </a:cubicBezTo>
                  <a:cubicBezTo>
                    <a:pt x="17064" y="8248"/>
                    <a:pt x="16659" y="6859"/>
                    <a:pt x="15898" y="5663"/>
                  </a:cubicBezTo>
                  <a:lnTo>
                    <a:pt x="16496" y="5663"/>
                  </a:lnTo>
                  <a:cubicBezTo>
                    <a:pt x="16644" y="5663"/>
                    <a:pt x="16789" y="5602"/>
                    <a:pt x="16895" y="5497"/>
                  </a:cubicBezTo>
                  <a:lnTo>
                    <a:pt x="17040" y="5352"/>
                  </a:lnTo>
                  <a:cubicBezTo>
                    <a:pt x="17795" y="6665"/>
                    <a:pt x="18193" y="8151"/>
                    <a:pt x="18193" y="9664"/>
                  </a:cubicBezTo>
                  <a:cubicBezTo>
                    <a:pt x="18193" y="14368"/>
                    <a:pt x="14367" y="18194"/>
                    <a:pt x="9663" y="18194"/>
                  </a:cubicBezTo>
                  <a:cubicBezTo>
                    <a:pt x="4959" y="18194"/>
                    <a:pt x="1133" y="14368"/>
                    <a:pt x="1133" y="9664"/>
                  </a:cubicBezTo>
                  <a:cubicBezTo>
                    <a:pt x="1133" y="4959"/>
                    <a:pt x="4959" y="1134"/>
                    <a:pt x="9663" y="1134"/>
                  </a:cubicBezTo>
                  <a:close/>
                  <a:moveTo>
                    <a:pt x="16491" y="0"/>
                  </a:moveTo>
                  <a:cubicBezTo>
                    <a:pt x="16352" y="0"/>
                    <a:pt x="16210" y="52"/>
                    <a:pt x="16095" y="167"/>
                  </a:cubicBezTo>
                  <a:lnTo>
                    <a:pt x="14799" y="1463"/>
                  </a:lnTo>
                  <a:cubicBezTo>
                    <a:pt x="13256" y="509"/>
                    <a:pt x="11478" y="4"/>
                    <a:pt x="9663" y="1"/>
                  </a:cubicBezTo>
                  <a:cubicBezTo>
                    <a:pt x="7094" y="1"/>
                    <a:pt x="4669" y="1010"/>
                    <a:pt x="2839" y="2840"/>
                  </a:cubicBezTo>
                  <a:cubicBezTo>
                    <a:pt x="1009" y="4669"/>
                    <a:pt x="1" y="7094"/>
                    <a:pt x="1" y="9664"/>
                  </a:cubicBezTo>
                  <a:cubicBezTo>
                    <a:pt x="1" y="12233"/>
                    <a:pt x="1009" y="14658"/>
                    <a:pt x="2839" y="16488"/>
                  </a:cubicBezTo>
                  <a:cubicBezTo>
                    <a:pt x="4669" y="18317"/>
                    <a:pt x="7094" y="19326"/>
                    <a:pt x="9663" y="19326"/>
                  </a:cubicBezTo>
                  <a:cubicBezTo>
                    <a:pt x="12233" y="19326"/>
                    <a:pt x="14657" y="18317"/>
                    <a:pt x="16487" y="16488"/>
                  </a:cubicBezTo>
                  <a:cubicBezTo>
                    <a:pt x="18317" y="14658"/>
                    <a:pt x="19325" y="12233"/>
                    <a:pt x="19325" y="9664"/>
                  </a:cubicBezTo>
                  <a:cubicBezTo>
                    <a:pt x="19322" y="7849"/>
                    <a:pt x="18818" y="6070"/>
                    <a:pt x="17864" y="4528"/>
                  </a:cubicBezTo>
                  <a:lnTo>
                    <a:pt x="19159" y="3232"/>
                  </a:lnTo>
                  <a:cubicBezTo>
                    <a:pt x="19516" y="2876"/>
                    <a:pt x="19265" y="2266"/>
                    <a:pt x="18761" y="2266"/>
                  </a:cubicBezTo>
                  <a:lnTo>
                    <a:pt x="17061" y="2266"/>
                  </a:lnTo>
                  <a:lnTo>
                    <a:pt x="17061" y="569"/>
                  </a:lnTo>
                  <a:cubicBezTo>
                    <a:pt x="17061" y="226"/>
                    <a:pt x="16782" y="0"/>
                    <a:pt x="1649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435D7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142" name="CaixaDeTexto 141">
            <a:extLst>
              <a:ext uri="{FF2B5EF4-FFF2-40B4-BE49-F238E27FC236}">
                <a16:creationId xmlns:a16="http://schemas.microsoft.com/office/drawing/2014/main" id="{347EC139-35C7-43A5-B108-0874B60CDC4F}"/>
              </a:ext>
            </a:extLst>
          </p:cNvPr>
          <p:cNvSpPr txBox="1"/>
          <p:nvPr/>
        </p:nvSpPr>
        <p:spPr>
          <a:xfrm>
            <a:off x="10144358" y="2972205"/>
            <a:ext cx="71546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2026</a:t>
            </a:r>
          </a:p>
        </p:txBody>
      </p:sp>
      <p:sp>
        <p:nvSpPr>
          <p:cNvPr id="143" name="Google Shape;895;p32">
            <a:extLst>
              <a:ext uri="{FF2B5EF4-FFF2-40B4-BE49-F238E27FC236}">
                <a16:creationId xmlns:a16="http://schemas.microsoft.com/office/drawing/2014/main" id="{BC3D59E1-0D55-4F7A-9CF8-79E466197DB5}"/>
              </a:ext>
            </a:extLst>
          </p:cNvPr>
          <p:cNvSpPr txBox="1"/>
          <p:nvPr/>
        </p:nvSpPr>
        <p:spPr>
          <a:xfrm>
            <a:off x="9926401" y="4248578"/>
            <a:ext cx="1054493" cy="70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ira Sans"/>
                <a:ea typeface="Fira Sans"/>
                <a:cs typeface="Fira Sans"/>
                <a:sym typeface="Fira Sans"/>
              </a:rPr>
              <a:t>Licitação e Execução de Obras</a:t>
            </a:r>
            <a:endParaRPr kumimoji="0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Fira Sans"/>
              <a:ea typeface="Fira Sans"/>
              <a:cs typeface="Fira Sans"/>
              <a:sym typeface="Fira Sans"/>
            </a:endParaRP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00AB2735-1CC8-4689-8A9E-38BDC25E6E3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8562" y="4908888"/>
            <a:ext cx="391817" cy="425595"/>
          </a:xfrm>
          <a:prstGeom prst="rect">
            <a:avLst/>
          </a:prstGeom>
        </p:spPr>
      </p:pic>
      <p:pic>
        <p:nvPicPr>
          <p:cNvPr id="61" name="Imagem 60">
            <a:extLst>
              <a:ext uri="{FF2B5EF4-FFF2-40B4-BE49-F238E27FC236}">
                <a16:creationId xmlns:a16="http://schemas.microsoft.com/office/drawing/2014/main" id="{0850268F-7112-4D4F-A729-3C2A394115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89580" y="4026780"/>
            <a:ext cx="391817" cy="425595"/>
          </a:xfrm>
          <a:prstGeom prst="rect">
            <a:avLst/>
          </a:prstGeom>
        </p:spPr>
      </p:pic>
      <p:pic>
        <p:nvPicPr>
          <p:cNvPr id="63" name="Imagem 62">
            <a:extLst>
              <a:ext uri="{FF2B5EF4-FFF2-40B4-BE49-F238E27FC236}">
                <a16:creationId xmlns:a16="http://schemas.microsoft.com/office/drawing/2014/main" id="{F7174C56-969D-40C1-9FED-DEE416CB175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61866" y="3786715"/>
            <a:ext cx="391817" cy="425595"/>
          </a:xfrm>
          <a:prstGeom prst="rect">
            <a:avLst/>
          </a:prstGeom>
        </p:spPr>
      </p:pic>
      <p:pic>
        <p:nvPicPr>
          <p:cNvPr id="67" name="Imagem 66">
            <a:extLst>
              <a:ext uri="{FF2B5EF4-FFF2-40B4-BE49-F238E27FC236}">
                <a16:creationId xmlns:a16="http://schemas.microsoft.com/office/drawing/2014/main" id="{F451695D-83CD-4143-867E-866A636C1A1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44702" y="5049558"/>
            <a:ext cx="391817" cy="425595"/>
          </a:xfrm>
          <a:prstGeom prst="rect">
            <a:avLst/>
          </a:prstGeom>
        </p:spPr>
      </p:pic>
      <p:grpSp>
        <p:nvGrpSpPr>
          <p:cNvPr id="70" name="Google Shape;911;p32">
            <a:extLst>
              <a:ext uri="{FF2B5EF4-FFF2-40B4-BE49-F238E27FC236}">
                <a16:creationId xmlns:a16="http://schemas.microsoft.com/office/drawing/2014/main" id="{5E59660D-20C9-4A7C-9166-42B226A307C8}"/>
              </a:ext>
            </a:extLst>
          </p:cNvPr>
          <p:cNvGrpSpPr/>
          <p:nvPr/>
        </p:nvGrpSpPr>
        <p:grpSpPr>
          <a:xfrm>
            <a:off x="9073961" y="2869249"/>
            <a:ext cx="504863" cy="1341752"/>
            <a:chOff x="4314480" y="1066191"/>
            <a:chExt cx="504863" cy="1341752"/>
          </a:xfrm>
          <a:solidFill>
            <a:srgbClr val="FFC000"/>
          </a:solidFill>
        </p:grpSpPr>
        <p:grpSp>
          <p:nvGrpSpPr>
            <p:cNvPr id="76" name="Google Shape;912;p32">
              <a:extLst>
                <a:ext uri="{FF2B5EF4-FFF2-40B4-BE49-F238E27FC236}">
                  <a16:creationId xmlns:a16="http://schemas.microsoft.com/office/drawing/2014/main" id="{61C0F5E5-A89C-4624-8581-C1A99DB68A12}"/>
                </a:ext>
              </a:extLst>
            </p:cNvPr>
            <p:cNvGrpSpPr/>
            <p:nvPr/>
          </p:nvGrpSpPr>
          <p:grpSpPr>
            <a:xfrm>
              <a:off x="4314480" y="1066191"/>
              <a:ext cx="504863" cy="1341752"/>
              <a:chOff x="820147" y="2231848"/>
              <a:chExt cx="504863" cy="1341752"/>
            </a:xfrm>
            <a:grpFill/>
          </p:grpSpPr>
          <p:cxnSp>
            <p:nvCxnSpPr>
              <p:cNvPr id="79" name="Google Shape;913;p32">
                <a:extLst>
                  <a:ext uri="{FF2B5EF4-FFF2-40B4-BE49-F238E27FC236}">
                    <a16:creationId xmlns:a16="http://schemas.microsoft.com/office/drawing/2014/main" id="{77D2E2F9-91E4-4E5E-B33E-3120D083A32F}"/>
                  </a:ext>
                </a:extLst>
              </p:cNvPr>
              <p:cNvCxnSpPr/>
              <p:nvPr/>
            </p:nvCxnSpPr>
            <p:spPr>
              <a:xfrm>
                <a:off x="1072575" y="2884200"/>
                <a:ext cx="0" cy="689400"/>
              </a:xfrm>
              <a:prstGeom prst="straightConnector1">
                <a:avLst/>
              </a:prstGeom>
              <a:grpFill/>
              <a:ln w="9525" cap="flat" cmpd="sng">
                <a:solidFill>
                  <a:schemeClr val="accent3"/>
                </a:solidFill>
                <a:prstDash val="solid"/>
                <a:round/>
                <a:headEnd type="none" w="med" len="med"/>
                <a:tailEnd type="oval" w="med" len="med"/>
              </a:ln>
            </p:spPr>
          </p:cxnSp>
          <p:sp>
            <p:nvSpPr>
              <p:cNvPr id="81" name="Google Shape;915;p32">
                <a:extLst>
                  <a:ext uri="{FF2B5EF4-FFF2-40B4-BE49-F238E27FC236}">
                    <a16:creationId xmlns:a16="http://schemas.microsoft.com/office/drawing/2014/main" id="{A44F8CDE-5E49-44E0-8BE5-3FA364993535}"/>
                  </a:ext>
                </a:extLst>
              </p:cNvPr>
              <p:cNvSpPr/>
              <p:nvPr/>
            </p:nvSpPr>
            <p:spPr>
              <a:xfrm>
                <a:off x="820147" y="2231848"/>
                <a:ext cx="504863" cy="787941"/>
              </a:xfrm>
              <a:custGeom>
                <a:avLst/>
                <a:gdLst/>
                <a:ahLst/>
                <a:cxnLst/>
                <a:rect l="l" t="t" r="r" b="b"/>
                <a:pathLst>
                  <a:path w="25354" h="39570" extrusionOk="0">
                    <a:moveTo>
                      <a:pt x="19434" y="18"/>
                    </a:moveTo>
                    <a:lnTo>
                      <a:pt x="6338" y="5"/>
                    </a:lnTo>
                    <a:cubicBezTo>
                      <a:pt x="2854" y="0"/>
                      <a:pt x="1" y="2858"/>
                      <a:pt x="1" y="6342"/>
                    </a:cubicBezTo>
                    <a:lnTo>
                      <a:pt x="1" y="19016"/>
                    </a:lnTo>
                    <a:cubicBezTo>
                      <a:pt x="1" y="29006"/>
                      <a:pt x="6280" y="22820"/>
                      <a:pt x="12679" y="39570"/>
                    </a:cubicBezTo>
                    <a:cubicBezTo>
                      <a:pt x="19074" y="22820"/>
                      <a:pt x="25354" y="29006"/>
                      <a:pt x="25354" y="19016"/>
                    </a:cubicBezTo>
                    <a:lnTo>
                      <a:pt x="25354" y="6342"/>
                    </a:lnTo>
                    <a:cubicBezTo>
                      <a:pt x="25354" y="2858"/>
                      <a:pt x="22923" y="18"/>
                      <a:pt x="19434" y="1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sp>
          <p:nvSpPr>
            <p:cNvPr id="78" name="Google Shape;918;p32">
              <a:extLst>
                <a:ext uri="{FF2B5EF4-FFF2-40B4-BE49-F238E27FC236}">
                  <a16:creationId xmlns:a16="http://schemas.microsoft.com/office/drawing/2014/main" id="{4D735E40-EB1C-4CC8-8001-A822D1C7ADD9}"/>
                </a:ext>
              </a:extLst>
            </p:cNvPr>
            <p:cNvSpPr/>
            <p:nvPr/>
          </p:nvSpPr>
          <p:spPr>
            <a:xfrm>
              <a:off x="4403850" y="1159432"/>
              <a:ext cx="326112" cy="322937"/>
            </a:xfrm>
            <a:custGeom>
              <a:avLst/>
              <a:gdLst/>
              <a:ahLst/>
              <a:cxnLst/>
              <a:rect l="l" t="t" r="r" b="b"/>
              <a:pathLst>
                <a:path w="19516" h="19326" extrusionOk="0">
                  <a:moveTo>
                    <a:pt x="15929" y="1934"/>
                  </a:moveTo>
                  <a:lnTo>
                    <a:pt x="15929" y="2834"/>
                  </a:lnTo>
                  <a:cubicBezTo>
                    <a:pt x="15929" y="3145"/>
                    <a:pt x="16182" y="3398"/>
                    <a:pt x="16496" y="3398"/>
                  </a:cubicBezTo>
                  <a:lnTo>
                    <a:pt x="17393" y="3398"/>
                  </a:lnTo>
                  <a:lnTo>
                    <a:pt x="16261" y="4531"/>
                  </a:lnTo>
                  <a:lnTo>
                    <a:pt x="14796" y="4531"/>
                  </a:lnTo>
                  <a:lnTo>
                    <a:pt x="14796" y="3066"/>
                  </a:lnTo>
                  <a:lnTo>
                    <a:pt x="15929" y="1934"/>
                  </a:lnTo>
                  <a:close/>
                  <a:moveTo>
                    <a:pt x="9663" y="7927"/>
                  </a:moveTo>
                  <a:cubicBezTo>
                    <a:pt x="9926" y="7927"/>
                    <a:pt x="10183" y="7991"/>
                    <a:pt x="10418" y="8109"/>
                  </a:cubicBezTo>
                  <a:lnTo>
                    <a:pt x="9262" y="9262"/>
                  </a:lnTo>
                  <a:cubicBezTo>
                    <a:pt x="9041" y="9485"/>
                    <a:pt x="9041" y="9842"/>
                    <a:pt x="9262" y="10065"/>
                  </a:cubicBezTo>
                  <a:cubicBezTo>
                    <a:pt x="9372" y="10175"/>
                    <a:pt x="9517" y="10231"/>
                    <a:pt x="9662" y="10231"/>
                  </a:cubicBezTo>
                  <a:cubicBezTo>
                    <a:pt x="9807" y="10231"/>
                    <a:pt x="9952" y="10175"/>
                    <a:pt x="10062" y="10065"/>
                  </a:cubicBezTo>
                  <a:lnTo>
                    <a:pt x="11218" y="8909"/>
                  </a:lnTo>
                  <a:cubicBezTo>
                    <a:pt x="11336" y="9141"/>
                    <a:pt x="11399" y="9401"/>
                    <a:pt x="11399" y="9664"/>
                  </a:cubicBezTo>
                  <a:cubicBezTo>
                    <a:pt x="11399" y="10585"/>
                    <a:pt x="10605" y="11364"/>
                    <a:pt x="9663" y="11364"/>
                  </a:cubicBezTo>
                  <a:cubicBezTo>
                    <a:pt x="8721" y="11364"/>
                    <a:pt x="7927" y="10585"/>
                    <a:pt x="7927" y="9664"/>
                  </a:cubicBezTo>
                  <a:cubicBezTo>
                    <a:pt x="7927" y="8722"/>
                    <a:pt x="8721" y="7927"/>
                    <a:pt x="9663" y="7927"/>
                  </a:cubicBezTo>
                  <a:close/>
                  <a:moveTo>
                    <a:pt x="9663" y="5663"/>
                  </a:moveTo>
                  <a:cubicBezTo>
                    <a:pt x="10527" y="5666"/>
                    <a:pt x="11363" y="5953"/>
                    <a:pt x="12049" y="6478"/>
                  </a:cubicBezTo>
                  <a:lnTo>
                    <a:pt x="11242" y="7287"/>
                  </a:lnTo>
                  <a:cubicBezTo>
                    <a:pt x="10777" y="6967"/>
                    <a:pt x="10228" y="6798"/>
                    <a:pt x="9663" y="6795"/>
                  </a:cubicBezTo>
                  <a:cubicBezTo>
                    <a:pt x="8108" y="6795"/>
                    <a:pt x="6795" y="8109"/>
                    <a:pt x="6795" y="9664"/>
                  </a:cubicBezTo>
                  <a:cubicBezTo>
                    <a:pt x="6795" y="10422"/>
                    <a:pt x="7103" y="11143"/>
                    <a:pt x="7649" y="11669"/>
                  </a:cubicBezTo>
                  <a:cubicBezTo>
                    <a:pt x="8208" y="12220"/>
                    <a:pt x="8935" y="12495"/>
                    <a:pt x="9663" y="12495"/>
                  </a:cubicBezTo>
                  <a:cubicBezTo>
                    <a:pt x="10391" y="12495"/>
                    <a:pt x="11119" y="12220"/>
                    <a:pt x="11677" y="11669"/>
                  </a:cubicBezTo>
                  <a:cubicBezTo>
                    <a:pt x="12224" y="11143"/>
                    <a:pt x="12532" y="10422"/>
                    <a:pt x="12532" y="9664"/>
                  </a:cubicBezTo>
                  <a:cubicBezTo>
                    <a:pt x="12529" y="9099"/>
                    <a:pt x="12360" y="8549"/>
                    <a:pt x="12043" y="8084"/>
                  </a:cubicBezTo>
                  <a:lnTo>
                    <a:pt x="12849" y="7278"/>
                  </a:lnTo>
                  <a:cubicBezTo>
                    <a:pt x="13374" y="7964"/>
                    <a:pt x="13661" y="8800"/>
                    <a:pt x="13664" y="9664"/>
                  </a:cubicBezTo>
                  <a:cubicBezTo>
                    <a:pt x="13664" y="11850"/>
                    <a:pt x="11870" y="13628"/>
                    <a:pt x="9663" y="13628"/>
                  </a:cubicBezTo>
                  <a:cubicBezTo>
                    <a:pt x="7456" y="13628"/>
                    <a:pt x="5662" y="11850"/>
                    <a:pt x="5662" y="9664"/>
                  </a:cubicBezTo>
                  <a:cubicBezTo>
                    <a:pt x="5662" y="7496"/>
                    <a:pt x="7495" y="5663"/>
                    <a:pt x="9663" y="5663"/>
                  </a:cubicBezTo>
                  <a:close/>
                  <a:moveTo>
                    <a:pt x="9676" y="3398"/>
                  </a:moveTo>
                  <a:cubicBezTo>
                    <a:pt x="11130" y="3398"/>
                    <a:pt x="12541" y="3902"/>
                    <a:pt x="13664" y="4826"/>
                  </a:cubicBezTo>
                  <a:lnTo>
                    <a:pt x="13664" y="4863"/>
                  </a:lnTo>
                  <a:lnTo>
                    <a:pt x="12861" y="5663"/>
                  </a:lnTo>
                  <a:cubicBezTo>
                    <a:pt x="11911" y="4901"/>
                    <a:pt x="10770" y="4528"/>
                    <a:pt x="9634" y="4528"/>
                  </a:cubicBezTo>
                  <a:cubicBezTo>
                    <a:pt x="8214" y="4528"/>
                    <a:pt x="6803" y="5111"/>
                    <a:pt x="5786" y="6246"/>
                  </a:cubicBezTo>
                  <a:cubicBezTo>
                    <a:pt x="3959" y="8287"/>
                    <a:pt x="4047" y="11403"/>
                    <a:pt x="5985" y="13341"/>
                  </a:cubicBezTo>
                  <a:cubicBezTo>
                    <a:pt x="6991" y="14346"/>
                    <a:pt x="8313" y="14852"/>
                    <a:pt x="9638" y="14852"/>
                  </a:cubicBezTo>
                  <a:cubicBezTo>
                    <a:pt x="10866" y="14852"/>
                    <a:pt x="12096" y="14417"/>
                    <a:pt x="13078" y="13538"/>
                  </a:cubicBezTo>
                  <a:cubicBezTo>
                    <a:pt x="15119" y="11711"/>
                    <a:pt x="15376" y="8604"/>
                    <a:pt x="13664" y="6463"/>
                  </a:cubicBezTo>
                  <a:lnTo>
                    <a:pt x="14464" y="5663"/>
                  </a:lnTo>
                  <a:lnTo>
                    <a:pt x="14503" y="5663"/>
                  </a:lnTo>
                  <a:cubicBezTo>
                    <a:pt x="15430" y="6789"/>
                    <a:pt x="15935" y="8205"/>
                    <a:pt x="15929" y="9664"/>
                  </a:cubicBezTo>
                  <a:cubicBezTo>
                    <a:pt x="15929" y="13100"/>
                    <a:pt x="13117" y="15893"/>
                    <a:pt x="9663" y="15893"/>
                  </a:cubicBezTo>
                  <a:cubicBezTo>
                    <a:pt x="6209" y="15893"/>
                    <a:pt x="3398" y="13100"/>
                    <a:pt x="3398" y="9664"/>
                  </a:cubicBezTo>
                  <a:cubicBezTo>
                    <a:pt x="3398" y="6209"/>
                    <a:pt x="6209" y="3398"/>
                    <a:pt x="9663" y="3398"/>
                  </a:cubicBezTo>
                  <a:cubicBezTo>
                    <a:pt x="9668" y="3398"/>
                    <a:pt x="9672" y="3398"/>
                    <a:pt x="9676" y="3398"/>
                  </a:cubicBezTo>
                  <a:close/>
                  <a:moveTo>
                    <a:pt x="9663" y="1134"/>
                  </a:moveTo>
                  <a:cubicBezTo>
                    <a:pt x="11176" y="1134"/>
                    <a:pt x="12661" y="1532"/>
                    <a:pt x="13975" y="2287"/>
                  </a:cubicBezTo>
                  <a:lnTo>
                    <a:pt x="13830" y="2432"/>
                  </a:lnTo>
                  <a:cubicBezTo>
                    <a:pt x="13724" y="2538"/>
                    <a:pt x="13664" y="2683"/>
                    <a:pt x="13664" y="2834"/>
                  </a:cubicBezTo>
                  <a:lnTo>
                    <a:pt x="13664" y="3428"/>
                  </a:lnTo>
                  <a:cubicBezTo>
                    <a:pt x="12473" y="2670"/>
                    <a:pt x="11090" y="2266"/>
                    <a:pt x="9679" y="2266"/>
                  </a:cubicBezTo>
                  <a:cubicBezTo>
                    <a:pt x="9674" y="2266"/>
                    <a:pt x="9668" y="2266"/>
                    <a:pt x="9663" y="2266"/>
                  </a:cubicBezTo>
                  <a:cubicBezTo>
                    <a:pt x="7701" y="2266"/>
                    <a:pt x="5847" y="3039"/>
                    <a:pt x="4443" y="4443"/>
                  </a:cubicBezTo>
                  <a:cubicBezTo>
                    <a:pt x="3039" y="5847"/>
                    <a:pt x="2266" y="7701"/>
                    <a:pt x="2266" y="9664"/>
                  </a:cubicBezTo>
                  <a:cubicBezTo>
                    <a:pt x="2266" y="11626"/>
                    <a:pt x="3039" y="13474"/>
                    <a:pt x="4443" y="14866"/>
                  </a:cubicBezTo>
                  <a:cubicBezTo>
                    <a:pt x="5886" y="16305"/>
                    <a:pt x="7775" y="17024"/>
                    <a:pt x="9663" y="17024"/>
                  </a:cubicBezTo>
                  <a:cubicBezTo>
                    <a:pt x="11552" y="17024"/>
                    <a:pt x="13441" y="16305"/>
                    <a:pt x="14884" y="14866"/>
                  </a:cubicBezTo>
                  <a:cubicBezTo>
                    <a:pt x="16288" y="13474"/>
                    <a:pt x="17061" y="11626"/>
                    <a:pt x="17061" y="9664"/>
                  </a:cubicBezTo>
                  <a:cubicBezTo>
                    <a:pt x="17064" y="8248"/>
                    <a:pt x="16659" y="6859"/>
                    <a:pt x="15898" y="5663"/>
                  </a:cubicBezTo>
                  <a:lnTo>
                    <a:pt x="16496" y="5663"/>
                  </a:lnTo>
                  <a:cubicBezTo>
                    <a:pt x="16644" y="5663"/>
                    <a:pt x="16789" y="5602"/>
                    <a:pt x="16895" y="5497"/>
                  </a:cubicBezTo>
                  <a:lnTo>
                    <a:pt x="17040" y="5352"/>
                  </a:lnTo>
                  <a:cubicBezTo>
                    <a:pt x="17795" y="6665"/>
                    <a:pt x="18193" y="8151"/>
                    <a:pt x="18193" y="9664"/>
                  </a:cubicBezTo>
                  <a:cubicBezTo>
                    <a:pt x="18193" y="14368"/>
                    <a:pt x="14367" y="18194"/>
                    <a:pt x="9663" y="18194"/>
                  </a:cubicBezTo>
                  <a:cubicBezTo>
                    <a:pt x="4959" y="18194"/>
                    <a:pt x="1133" y="14368"/>
                    <a:pt x="1133" y="9664"/>
                  </a:cubicBezTo>
                  <a:cubicBezTo>
                    <a:pt x="1133" y="4959"/>
                    <a:pt x="4959" y="1134"/>
                    <a:pt x="9663" y="1134"/>
                  </a:cubicBezTo>
                  <a:close/>
                  <a:moveTo>
                    <a:pt x="16491" y="0"/>
                  </a:moveTo>
                  <a:cubicBezTo>
                    <a:pt x="16352" y="0"/>
                    <a:pt x="16210" y="52"/>
                    <a:pt x="16095" y="167"/>
                  </a:cubicBezTo>
                  <a:lnTo>
                    <a:pt x="14799" y="1463"/>
                  </a:lnTo>
                  <a:cubicBezTo>
                    <a:pt x="13256" y="509"/>
                    <a:pt x="11478" y="4"/>
                    <a:pt x="9663" y="1"/>
                  </a:cubicBezTo>
                  <a:cubicBezTo>
                    <a:pt x="7094" y="1"/>
                    <a:pt x="4669" y="1010"/>
                    <a:pt x="2839" y="2840"/>
                  </a:cubicBezTo>
                  <a:cubicBezTo>
                    <a:pt x="1009" y="4669"/>
                    <a:pt x="1" y="7094"/>
                    <a:pt x="1" y="9664"/>
                  </a:cubicBezTo>
                  <a:cubicBezTo>
                    <a:pt x="1" y="12233"/>
                    <a:pt x="1009" y="14658"/>
                    <a:pt x="2839" y="16488"/>
                  </a:cubicBezTo>
                  <a:cubicBezTo>
                    <a:pt x="4669" y="18317"/>
                    <a:pt x="7094" y="19326"/>
                    <a:pt x="9663" y="19326"/>
                  </a:cubicBezTo>
                  <a:cubicBezTo>
                    <a:pt x="12233" y="19326"/>
                    <a:pt x="14657" y="18317"/>
                    <a:pt x="16487" y="16488"/>
                  </a:cubicBezTo>
                  <a:cubicBezTo>
                    <a:pt x="18317" y="14658"/>
                    <a:pt x="19325" y="12233"/>
                    <a:pt x="19325" y="9664"/>
                  </a:cubicBezTo>
                  <a:cubicBezTo>
                    <a:pt x="19322" y="7849"/>
                    <a:pt x="18818" y="6070"/>
                    <a:pt x="17864" y="4528"/>
                  </a:cubicBezTo>
                  <a:lnTo>
                    <a:pt x="19159" y="3232"/>
                  </a:lnTo>
                  <a:cubicBezTo>
                    <a:pt x="19516" y="2876"/>
                    <a:pt x="19265" y="2266"/>
                    <a:pt x="18761" y="2266"/>
                  </a:cubicBezTo>
                  <a:lnTo>
                    <a:pt x="17061" y="2266"/>
                  </a:lnTo>
                  <a:lnTo>
                    <a:pt x="17061" y="569"/>
                  </a:lnTo>
                  <a:cubicBezTo>
                    <a:pt x="17061" y="226"/>
                    <a:pt x="16782" y="0"/>
                    <a:pt x="1649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435D7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82" name="CaixaDeTexto 81">
            <a:extLst>
              <a:ext uri="{FF2B5EF4-FFF2-40B4-BE49-F238E27FC236}">
                <a16:creationId xmlns:a16="http://schemas.microsoft.com/office/drawing/2014/main" id="{5D43A140-2329-4ECF-B76F-778DCA43AB77}"/>
              </a:ext>
            </a:extLst>
          </p:cNvPr>
          <p:cNvSpPr txBox="1"/>
          <p:nvPr/>
        </p:nvSpPr>
        <p:spPr>
          <a:xfrm>
            <a:off x="9064615" y="2981015"/>
            <a:ext cx="71546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2026</a:t>
            </a:r>
          </a:p>
        </p:txBody>
      </p:sp>
      <p:pic>
        <p:nvPicPr>
          <p:cNvPr id="85" name="Imagem 84">
            <a:extLst>
              <a:ext uri="{FF2B5EF4-FFF2-40B4-BE49-F238E27FC236}">
                <a16:creationId xmlns:a16="http://schemas.microsoft.com/office/drawing/2014/main" id="{D8054CB5-4F0E-40DB-A50B-BDA93550C278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933598" y="5052271"/>
            <a:ext cx="807378" cy="331450"/>
          </a:xfrm>
          <a:prstGeom prst="rect">
            <a:avLst/>
          </a:prstGeom>
        </p:spPr>
      </p:pic>
      <p:sp>
        <p:nvSpPr>
          <p:cNvPr id="88" name="Google Shape;895;p32">
            <a:extLst>
              <a:ext uri="{FF2B5EF4-FFF2-40B4-BE49-F238E27FC236}">
                <a16:creationId xmlns:a16="http://schemas.microsoft.com/office/drawing/2014/main" id="{DAE66D00-7A50-46FE-B4A6-2437A80331AD}"/>
              </a:ext>
            </a:extLst>
          </p:cNvPr>
          <p:cNvSpPr txBox="1"/>
          <p:nvPr/>
        </p:nvSpPr>
        <p:spPr>
          <a:xfrm>
            <a:off x="8607439" y="4261244"/>
            <a:ext cx="1380392" cy="70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ira Sans"/>
                <a:ea typeface="Fira Sans"/>
                <a:cs typeface="Fira Sans"/>
                <a:sym typeface="Fira Sans"/>
              </a:rPr>
              <a:t>Desapropriações e liberação de áreas</a:t>
            </a:r>
            <a:endParaRPr kumimoji="0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Fira Sans"/>
              <a:ea typeface="Fira Sans"/>
              <a:cs typeface="Fira Sans"/>
              <a:sym typeface="Fira Sans"/>
            </a:endParaRPr>
          </a:p>
        </p:txBody>
      </p:sp>
      <p:sp>
        <p:nvSpPr>
          <p:cNvPr id="64" name="Seta: Curva para a Esquerda 63">
            <a:hlinkClick r:id="rId4" action="ppaction://hlinksldjump"/>
            <a:extLst>
              <a:ext uri="{FF2B5EF4-FFF2-40B4-BE49-F238E27FC236}">
                <a16:creationId xmlns:a16="http://schemas.microsoft.com/office/drawing/2014/main" id="{4A976448-50D4-400F-A08F-AC31CA824575}"/>
              </a:ext>
            </a:extLst>
          </p:cNvPr>
          <p:cNvSpPr/>
          <p:nvPr/>
        </p:nvSpPr>
        <p:spPr>
          <a:xfrm>
            <a:off x="9864969" y="5754808"/>
            <a:ext cx="545123" cy="725192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077189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Número de Slide 1">
            <a:extLst>
              <a:ext uri="{FF2B5EF4-FFF2-40B4-BE49-F238E27FC236}">
                <a16:creationId xmlns:a16="http://schemas.microsoft.com/office/drawing/2014/main" id="{3DDB2106-9D77-4CFC-B372-CC110919C19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28</a:t>
            </a:fld>
            <a:endParaRPr lang="en-US" dirty="0"/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9D7219F3-85D9-43DD-8549-4DBE76A777B6}"/>
              </a:ext>
            </a:extLst>
          </p:cNvPr>
          <p:cNvSpPr txBox="1"/>
          <p:nvPr/>
        </p:nvSpPr>
        <p:spPr>
          <a:xfrm>
            <a:off x="990000" y="597946"/>
            <a:ext cx="5110832" cy="12618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/>
            <a:r>
              <a:rPr lang="pt-BR" sz="2000" b="1" dirty="0"/>
              <a:t>REVIVA PAMPULHA – FASE 10</a:t>
            </a:r>
          </a:p>
          <a:p>
            <a:pPr lvl="0"/>
            <a:r>
              <a:rPr lang="pt-BR" sz="2000" b="1" dirty="0"/>
              <a:t>COMUNICAÇÃO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pt-BR" sz="1800" dirty="0"/>
          </a:p>
          <a:p>
            <a:pPr lvl="0"/>
            <a:endParaRPr lang="pt-BR" sz="1800" dirty="0"/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B7A19ABD-1C53-4A0A-84A4-60D7B98758DF}"/>
              </a:ext>
            </a:extLst>
          </p:cNvPr>
          <p:cNvPicPr/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82483" y="3683908"/>
            <a:ext cx="4420332" cy="3051000"/>
          </a:xfrm>
          <a:prstGeom prst="rect">
            <a:avLst/>
          </a:prstGeom>
        </p:spPr>
      </p:pic>
      <p:pic>
        <p:nvPicPr>
          <p:cNvPr id="1026" name="Picture 2" descr="Visualização da imagem">
            <a:extLst>
              <a:ext uri="{FF2B5EF4-FFF2-40B4-BE49-F238E27FC236}">
                <a16:creationId xmlns:a16="http://schemas.microsoft.com/office/drawing/2014/main" id="{F77ED191-8947-4E0C-B516-30AEFAF255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7953" y="619831"/>
            <a:ext cx="3434862" cy="2576146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B100FCB5-966B-47AC-B7D4-C990E33C2C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2708" y="1228888"/>
            <a:ext cx="2753925" cy="3934178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>
            <a:extLst>
              <a:ext uri="{FF2B5EF4-FFF2-40B4-BE49-F238E27FC236}">
                <a16:creationId xmlns:a16="http://schemas.microsoft.com/office/drawing/2014/main" id="{2A0CAA51-9D29-42FA-A6B3-5659DF50CF21}"/>
              </a:ext>
            </a:extLst>
          </p:cNvPr>
          <p:cNvSpPr txBox="1"/>
          <p:nvPr/>
        </p:nvSpPr>
        <p:spPr>
          <a:xfrm>
            <a:off x="86513" y="1352500"/>
            <a:ext cx="3774940" cy="46628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/>
            <a:endParaRPr lang="pt-BR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pt-BR" sz="1800" dirty="0"/>
              <a:t>Criação e Manutenção do Hotsite; </a:t>
            </a: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1800" dirty="0"/>
              <a:t>Execução das Ações Previstas no Plano de Ação:</a:t>
            </a:r>
          </a:p>
          <a:p>
            <a:pPr marL="742950" lvl="1" indent="-28575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pt-BR" dirty="0"/>
              <a:t>Mobilização Social;</a:t>
            </a:r>
          </a:p>
          <a:p>
            <a:pPr marL="742950" lvl="1" indent="-28575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pt-BR" dirty="0"/>
              <a:t>Educação Ambiental – Escolas e Comunidade adulta;</a:t>
            </a:r>
          </a:p>
          <a:p>
            <a:pPr marL="742950" lvl="1" indent="-28575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pt-BR" dirty="0"/>
              <a:t>Campanhas de publicidade e de conscientização;</a:t>
            </a:r>
          </a:p>
          <a:p>
            <a:pPr marL="742950" lvl="1" indent="-28575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pt-BR" dirty="0"/>
              <a:t>Coberturas e Divulgação das ações empreendidas.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59754098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Número de Slide 1">
            <a:extLst>
              <a:ext uri="{FF2B5EF4-FFF2-40B4-BE49-F238E27FC236}">
                <a16:creationId xmlns:a16="http://schemas.microsoft.com/office/drawing/2014/main" id="{1EF3B47B-8CB6-4DB2-A369-40C89941D69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29</a:t>
            </a:fld>
            <a:endParaRPr lang="en-US" dirty="0"/>
          </a:p>
        </p:txBody>
      </p:sp>
      <p:grpSp>
        <p:nvGrpSpPr>
          <p:cNvPr id="9" name="Agrupar 8">
            <a:extLst>
              <a:ext uri="{FF2B5EF4-FFF2-40B4-BE49-F238E27FC236}">
                <a16:creationId xmlns:a16="http://schemas.microsoft.com/office/drawing/2014/main" id="{4AE57C38-6474-4F0F-BC28-21DBE7397EF7}"/>
              </a:ext>
            </a:extLst>
          </p:cNvPr>
          <p:cNvGrpSpPr/>
          <p:nvPr/>
        </p:nvGrpSpPr>
        <p:grpSpPr>
          <a:xfrm>
            <a:off x="117963" y="1151205"/>
            <a:ext cx="9000000" cy="4704833"/>
            <a:chOff x="1472711" y="821444"/>
            <a:chExt cx="9000000" cy="4704833"/>
          </a:xfrm>
        </p:grpSpPr>
        <p:pic>
          <p:nvPicPr>
            <p:cNvPr id="6" name="Imagem 5">
              <a:extLst>
                <a:ext uri="{FF2B5EF4-FFF2-40B4-BE49-F238E27FC236}">
                  <a16:creationId xmlns:a16="http://schemas.microsoft.com/office/drawing/2014/main" id="{7E1F13E1-6426-461D-A9CD-D616FEC736F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472711" y="821444"/>
              <a:ext cx="9000000" cy="347933"/>
            </a:xfrm>
            <a:prstGeom prst="rect">
              <a:avLst/>
            </a:prstGeom>
          </p:spPr>
        </p:pic>
        <p:pic>
          <p:nvPicPr>
            <p:cNvPr id="8" name="Imagem 7">
              <a:extLst>
                <a:ext uri="{FF2B5EF4-FFF2-40B4-BE49-F238E27FC236}">
                  <a16:creationId xmlns:a16="http://schemas.microsoft.com/office/drawing/2014/main" id="{4B0B12D0-5592-4E36-9DE7-0F542A84F29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9502"/>
            <a:stretch/>
          </p:blipFill>
          <p:spPr>
            <a:xfrm>
              <a:off x="1472711" y="1169377"/>
              <a:ext cx="9000000" cy="4356900"/>
            </a:xfrm>
            <a:prstGeom prst="rect">
              <a:avLst/>
            </a:prstGeom>
          </p:spPr>
        </p:pic>
      </p:grpSp>
      <p:pic>
        <p:nvPicPr>
          <p:cNvPr id="10" name="Imagem 9">
            <a:extLst>
              <a:ext uri="{FF2B5EF4-FFF2-40B4-BE49-F238E27FC236}">
                <a16:creationId xmlns:a16="http://schemas.microsoft.com/office/drawing/2014/main" id="{6ACE1362-24FB-471E-9B09-F755580F850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07725" y="2279672"/>
            <a:ext cx="1704165" cy="1704165"/>
          </a:xfrm>
          <a:prstGeom prst="rect">
            <a:avLst/>
          </a:prstGeom>
        </p:spPr>
      </p:pic>
      <p:sp>
        <p:nvSpPr>
          <p:cNvPr id="11" name="CaixaDeTexto 10">
            <a:extLst>
              <a:ext uri="{FF2B5EF4-FFF2-40B4-BE49-F238E27FC236}">
                <a16:creationId xmlns:a16="http://schemas.microsoft.com/office/drawing/2014/main" id="{ED34C343-E0B5-4F10-A56A-0CBFE2D9DD53}"/>
              </a:ext>
            </a:extLst>
          </p:cNvPr>
          <p:cNvSpPr txBox="1"/>
          <p:nvPr/>
        </p:nvSpPr>
        <p:spPr>
          <a:xfrm>
            <a:off x="3555887" y="291164"/>
            <a:ext cx="50802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ln>
                  <a:solidFill>
                    <a:schemeClr val="bg1"/>
                  </a:solidFill>
                </a:ln>
                <a:solidFill>
                  <a:srgbClr val="00285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Hotsite Reviva Pampulha</a:t>
            </a: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BFCD6697-6ECE-438F-A842-6B4422F77AA6}"/>
              </a:ext>
            </a:extLst>
          </p:cNvPr>
          <p:cNvSpPr txBox="1"/>
          <p:nvPr/>
        </p:nvSpPr>
        <p:spPr>
          <a:xfrm>
            <a:off x="9101532" y="3898040"/>
            <a:ext cx="191655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400" dirty="0"/>
              <a:t>revivapampulha.com.br</a:t>
            </a:r>
          </a:p>
        </p:txBody>
      </p:sp>
    </p:spTree>
    <p:extLst>
      <p:ext uri="{BB962C8B-B14F-4D97-AF65-F5344CB8AC3E}">
        <p14:creationId xmlns:p14="http://schemas.microsoft.com/office/powerpoint/2010/main" val="205304114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Número de Slide 1">
            <a:extLst>
              <a:ext uri="{FF2B5EF4-FFF2-40B4-BE49-F238E27FC236}">
                <a16:creationId xmlns:a16="http://schemas.microsoft.com/office/drawing/2014/main" id="{1EF3B47B-8CB6-4DB2-A369-40C89941D69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30</a:t>
            </a:fld>
            <a:endParaRPr lang="en-US" dirty="0"/>
          </a:p>
        </p:txBody>
      </p:sp>
      <p:sp>
        <p:nvSpPr>
          <p:cNvPr id="11" name="CaixaDeTexto 10">
            <a:extLst>
              <a:ext uri="{FF2B5EF4-FFF2-40B4-BE49-F238E27FC236}">
                <a16:creationId xmlns:a16="http://schemas.microsoft.com/office/drawing/2014/main" id="{ED34C343-E0B5-4F10-A56A-0CBFE2D9DD53}"/>
              </a:ext>
            </a:extLst>
          </p:cNvPr>
          <p:cNvSpPr txBox="1"/>
          <p:nvPr/>
        </p:nvSpPr>
        <p:spPr>
          <a:xfrm>
            <a:off x="3612580" y="3136612"/>
            <a:ext cx="403488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ln>
                  <a:solidFill>
                    <a:schemeClr val="bg1"/>
                  </a:solidFill>
                </a:ln>
                <a:solidFill>
                  <a:srgbClr val="00285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Relatório Trimestral</a:t>
            </a:r>
          </a:p>
        </p:txBody>
      </p:sp>
    </p:spTree>
    <p:extLst>
      <p:ext uri="{BB962C8B-B14F-4D97-AF65-F5344CB8AC3E}">
        <p14:creationId xmlns:p14="http://schemas.microsoft.com/office/powerpoint/2010/main" val="235153476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Número de Slide 1">
            <a:extLst>
              <a:ext uri="{FF2B5EF4-FFF2-40B4-BE49-F238E27FC236}">
                <a16:creationId xmlns:a16="http://schemas.microsoft.com/office/drawing/2014/main" id="{5755913A-914F-4356-8F8B-A85A00BFA7A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31</a:t>
            </a:fld>
            <a:endParaRPr lang="en-US" dirty="0"/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36783658-23E1-4F0A-BC4B-980E0A3220C8}"/>
              </a:ext>
            </a:extLst>
          </p:cNvPr>
          <p:cNvSpPr txBox="1"/>
          <p:nvPr/>
        </p:nvSpPr>
        <p:spPr>
          <a:xfrm>
            <a:off x="3271821" y="198000"/>
            <a:ext cx="403488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ln>
                  <a:solidFill>
                    <a:schemeClr val="bg1"/>
                  </a:solidFill>
                </a:ln>
                <a:solidFill>
                  <a:srgbClr val="00285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Relatório Trimestral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7C14DB0B-C2B5-437F-A5DF-2C7DA97CCD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5346" y="198000"/>
            <a:ext cx="4457331" cy="657863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Agrupar 7">
            <a:extLst>
              <a:ext uri="{FF2B5EF4-FFF2-40B4-BE49-F238E27FC236}">
                <a16:creationId xmlns:a16="http://schemas.microsoft.com/office/drawing/2014/main" id="{064BE3DA-5D33-4662-94B5-720AA904EF55}"/>
              </a:ext>
            </a:extLst>
          </p:cNvPr>
          <p:cNvGrpSpPr>
            <a:grpSpLocks noChangeAspect="1"/>
          </p:cNvGrpSpPr>
          <p:nvPr/>
        </p:nvGrpSpPr>
        <p:grpSpPr>
          <a:xfrm>
            <a:off x="129323" y="1696917"/>
            <a:ext cx="7273589" cy="4101438"/>
            <a:chOff x="79132" y="732857"/>
            <a:chExt cx="10800000" cy="6089918"/>
          </a:xfrm>
        </p:grpSpPr>
        <p:pic>
          <p:nvPicPr>
            <p:cNvPr id="9" name="Imagem 8">
              <a:extLst>
                <a:ext uri="{FF2B5EF4-FFF2-40B4-BE49-F238E27FC236}">
                  <a16:creationId xmlns:a16="http://schemas.microsoft.com/office/drawing/2014/main" id="{74DDB654-5B43-46C6-A679-CEFB834DBF4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9132" y="732857"/>
              <a:ext cx="10800000" cy="5532651"/>
            </a:xfrm>
            <a:prstGeom prst="rect">
              <a:avLst/>
            </a:prstGeom>
          </p:spPr>
        </p:pic>
        <p:pic>
          <p:nvPicPr>
            <p:cNvPr id="10" name="Imagem 9">
              <a:extLst>
                <a:ext uri="{FF2B5EF4-FFF2-40B4-BE49-F238E27FC236}">
                  <a16:creationId xmlns:a16="http://schemas.microsoft.com/office/drawing/2014/main" id="{4864DA89-9E65-4FAB-AA6D-2F94F206DA2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9132" y="958497"/>
              <a:ext cx="10800000" cy="5864278"/>
            </a:xfrm>
            <a:prstGeom prst="rect">
              <a:avLst/>
            </a:prstGeom>
          </p:spPr>
        </p:pic>
      </p:grpSp>
      <p:sp>
        <p:nvSpPr>
          <p:cNvPr id="11" name="CaixaDeTexto 10">
            <a:extLst>
              <a:ext uri="{FF2B5EF4-FFF2-40B4-BE49-F238E27FC236}">
                <a16:creationId xmlns:a16="http://schemas.microsoft.com/office/drawing/2014/main" id="{1F5B1722-2AB2-4012-B16F-0695BA1E350F}"/>
              </a:ext>
            </a:extLst>
          </p:cNvPr>
          <p:cNvSpPr txBox="1"/>
          <p:nvPr/>
        </p:nvSpPr>
        <p:spPr>
          <a:xfrm>
            <a:off x="1042390" y="1296807"/>
            <a:ext cx="544745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>
                <a:ln>
                  <a:solidFill>
                    <a:schemeClr val="bg1"/>
                  </a:solidFill>
                </a:ln>
                <a:solidFill>
                  <a:srgbClr val="00285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Relatórios de Controle e Acompanhamento</a:t>
            </a:r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id="{29E94113-1558-45FA-A292-5FEA7ED5FF44}"/>
              </a:ext>
            </a:extLst>
          </p:cNvPr>
          <p:cNvSpPr txBox="1"/>
          <p:nvPr/>
        </p:nvSpPr>
        <p:spPr>
          <a:xfrm>
            <a:off x="9900349" y="5699417"/>
            <a:ext cx="236476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dirty="0"/>
              <a:t>            </a:t>
            </a:r>
            <a:r>
              <a:rPr lang="pt-BR" sz="1600" b="1" dirty="0"/>
              <a:t>OPP BH</a:t>
            </a:r>
          </a:p>
          <a:p>
            <a:r>
              <a:rPr lang="pt-BR" sz="1600" dirty="0"/>
              <a:t>   796		Finalizados</a:t>
            </a:r>
          </a:p>
          <a:p>
            <a:r>
              <a:rPr lang="pt-BR" sz="1600" dirty="0"/>
              <a:t>1.649 	Pendentes</a:t>
            </a:r>
          </a:p>
          <a:p>
            <a:r>
              <a:rPr lang="pt-BR" sz="1600" dirty="0"/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34194665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Número de Slide 1">
            <a:extLst>
              <a:ext uri="{FF2B5EF4-FFF2-40B4-BE49-F238E27FC236}">
                <a16:creationId xmlns:a16="http://schemas.microsoft.com/office/drawing/2014/main" id="{4DCAED1E-0116-4292-BCBA-4879BD795A2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32</a:t>
            </a:fld>
            <a:endParaRPr lang="en-US" dirty="0"/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id="{B1AECFE7-A357-4694-9F7E-41D49231F504}"/>
              </a:ext>
            </a:extLst>
          </p:cNvPr>
          <p:cNvSpPr txBox="1"/>
          <p:nvPr/>
        </p:nvSpPr>
        <p:spPr>
          <a:xfrm>
            <a:off x="3271821" y="198000"/>
            <a:ext cx="403488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ln>
                  <a:solidFill>
                    <a:schemeClr val="bg1"/>
                  </a:solidFill>
                </a:ln>
                <a:solidFill>
                  <a:srgbClr val="00285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Relatório Trimestral</a:t>
            </a:r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id="{322E3A3A-71D0-49C3-8C32-64BA9C6B458A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646147" y="6202216"/>
            <a:ext cx="4572638" cy="714475"/>
          </a:xfrm>
          <a:prstGeom prst="rect">
            <a:avLst/>
          </a:prstGeom>
        </p:spPr>
      </p:pic>
      <p:sp>
        <p:nvSpPr>
          <p:cNvPr id="12" name="CaixaDeTexto 11">
            <a:extLst>
              <a:ext uri="{FF2B5EF4-FFF2-40B4-BE49-F238E27FC236}">
                <a16:creationId xmlns:a16="http://schemas.microsoft.com/office/drawing/2014/main" id="{F8127454-1656-462F-BDA8-6008962E905E}"/>
              </a:ext>
            </a:extLst>
          </p:cNvPr>
          <p:cNvSpPr txBox="1"/>
          <p:nvPr/>
        </p:nvSpPr>
        <p:spPr>
          <a:xfrm>
            <a:off x="7233016" y="1201187"/>
            <a:ext cx="332520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/>
            <a:r>
              <a:rPr lang="pt-BR" b="1" dirty="0"/>
              <a:t>MONITORAMENTO DA QUALIDADE DOS CURSOS D’ÁGUA</a:t>
            </a:r>
            <a:endParaRPr lang="pt-BR" sz="1800" b="1" dirty="0"/>
          </a:p>
        </p:txBody>
      </p:sp>
      <p:pic>
        <p:nvPicPr>
          <p:cNvPr id="9" name="image13.jpeg">
            <a:extLst>
              <a:ext uri="{FF2B5EF4-FFF2-40B4-BE49-F238E27FC236}">
                <a16:creationId xmlns:a16="http://schemas.microsoft.com/office/drawing/2014/main" id="{444A77BC-819F-44DA-B78E-EEFBB8C20428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233016" y="2218456"/>
            <a:ext cx="3419095" cy="3786568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98BD3AD7-E3D0-4F48-AA2A-8E37BF2F03E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6756" y="1030607"/>
            <a:ext cx="6341830" cy="57602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511727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Número de Slide 1">
            <a:extLst>
              <a:ext uri="{FF2B5EF4-FFF2-40B4-BE49-F238E27FC236}">
                <a16:creationId xmlns:a16="http://schemas.microsoft.com/office/drawing/2014/main" id="{4DCAED1E-0116-4292-BCBA-4879BD795A2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33</a:t>
            </a:fld>
            <a:endParaRPr lang="en-US" dirty="0"/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5D5D2B1B-AB3B-4B27-ABDF-8CFF0E816012}"/>
              </a:ext>
            </a:extLst>
          </p:cNvPr>
          <p:cNvSpPr txBox="1"/>
          <p:nvPr/>
        </p:nvSpPr>
        <p:spPr>
          <a:xfrm>
            <a:off x="3271821" y="198000"/>
            <a:ext cx="403488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ln>
                  <a:solidFill>
                    <a:schemeClr val="bg1"/>
                  </a:solidFill>
                </a:ln>
                <a:solidFill>
                  <a:srgbClr val="00285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Relatório Trimestral</a:t>
            </a:r>
          </a:p>
        </p:txBody>
      </p:sp>
      <p:graphicFrame>
        <p:nvGraphicFramePr>
          <p:cNvPr id="5" name="Tabela 4">
            <a:extLst>
              <a:ext uri="{FF2B5EF4-FFF2-40B4-BE49-F238E27FC236}">
                <a16:creationId xmlns:a16="http://schemas.microsoft.com/office/drawing/2014/main" id="{6926E114-0F22-4024-929E-F81DA155EEA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69594337"/>
              </p:ext>
            </p:extLst>
          </p:nvPr>
        </p:nvGraphicFramePr>
        <p:xfrm>
          <a:off x="1109541" y="1275868"/>
          <a:ext cx="8655040" cy="4306264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1351366">
                  <a:extLst>
                    <a:ext uri="{9D8B030D-6E8A-4147-A177-3AD203B41FA5}">
                      <a16:colId xmlns:a16="http://schemas.microsoft.com/office/drawing/2014/main" val="2347574679"/>
                    </a:ext>
                  </a:extLst>
                </a:gridCol>
                <a:gridCol w="1351366">
                  <a:extLst>
                    <a:ext uri="{9D8B030D-6E8A-4147-A177-3AD203B41FA5}">
                      <a16:colId xmlns:a16="http://schemas.microsoft.com/office/drawing/2014/main" val="739499457"/>
                    </a:ext>
                  </a:extLst>
                </a:gridCol>
                <a:gridCol w="1577548">
                  <a:extLst>
                    <a:ext uri="{9D8B030D-6E8A-4147-A177-3AD203B41FA5}">
                      <a16:colId xmlns:a16="http://schemas.microsoft.com/office/drawing/2014/main" val="2617234886"/>
                    </a:ext>
                  </a:extLst>
                </a:gridCol>
                <a:gridCol w="1578502">
                  <a:extLst>
                    <a:ext uri="{9D8B030D-6E8A-4147-A177-3AD203B41FA5}">
                      <a16:colId xmlns:a16="http://schemas.microsoft.com/office/drawing/2014/main" val="4167577797"/>
                    </a:ext>
                  </a:extLst>
                </a:gridCol>
                <a:gridCol w="1578502">
                  <a:extLst>
                    <a:ext uri="{9D8B030D-6E8A-4147-A177-3AD203B41FA5}">
                      <a16:colId xmlns:a16="http://schemas.microsoft.com/office/drawing/2014/main" val="2247993323"/>
                    </a:ext>
                  </a:extLst>
                </a:gridCol>
                <a:gridCol w="1217756">
                  <a:extLst>
                    <a:ext uri="{9D8B030D-6E8A-4147-A177-3AD203B41FA5}">
                      <a16:colId xmlns:a16="http://schemas.microsoft.com/office/drawing/2014/main" val="1850456506"/>
                    </a:ext>
                  </a:extLst>
                </a:gridCol>
              </a:tblGrid>
              <a:tr h="722290"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 CATEGORIA</a:t>
                      </a:r>
                      <a:endParaRPr lang="pt-BR" sz="12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 LOCALIDADE</a:t>
                      </a:r>
                      <a:endParaRPr lang="pt-BR" sz="12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 META</a:t>
                      </a:r>
                      <a:endParaRPr lang="pt-BR" sz="12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REALIZADO</a:t>
                      </a:r>
                    </a:p>
                    <a:p>
                      <a:pPr mar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(01/2024 a 03/2024)</a:t>
                      </a:r>
                      <a:endParaRPr lang="pt-BR" sz="12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FINALIZADO</a:t>
                      </a:r>
                    </a:p>
                    <a:p>
                      <a:pPr mar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(Acumulado 01/2022)</a:t>
                      </a:r>
                      <a:endParaRPr lang="pt-BR" sz="12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PENDENTE</a:t>
                      </a:r>
                      <a:endParaRPr lang="pt-BR" sz="12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535959037"/>
                  </a:ext>
                </a:extLst>
              </a:tr>
              <a:tr h="229641">
                <a:tc rowSpan="3"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 OCUPAÇÃO DESORDENADA</a:t>
                      </a:r>
                      <a:endParaRPr lang="pt-BR" sz="12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12446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BH</a:t>
                      </a:r>
                      <a:endParaRPr lang="pt-BR" sz="12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30353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48</a:t>
                      </a:r>
                      <a:endParaRPr lang="pt-BR" sz="12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indent="42545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5</a:t>
                      </a:r>
                      <a:endParaRPr lang="pt-BR" sz="12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457200" marR="323850" lvl="1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14</a:t>
                      </a:r>
                      <a:endParaRPr lang="pt-BR" sz="12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179070" lvl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34</a:t>
                      </a:r>
                      <a:endParaRPr lang="pt-BR" sz="12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255171256"/>
                  </a:ext>
                </a:extLst>
              </a:tr>
              <a:tr h="236511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12446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CONTAGEM</a:t>
                      </a:r>
                      <a:endParaRPr lang="pt-BR" sz="12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30353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260</a:t>
                      </a:r>
                      <a:endParaRPr lang="pt-BR" sz="12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indent="42545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0</a:t>
                      </a:r>
                      <a:endParaRPr lang="pt-BR" sz="12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457200" marR="323850" lvl="1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28</a:t>
                      </a:r>
                      <a:endParaRPr lang="pt-BR" sz="12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180340" lvl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232</a:t>
                      </a:r>
                      <a:endParaRPr lang="pt-BR" sz="12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832520511"/>
                  </a:ext>
                </a:extLst>
              </a:tr>
              <a:tr h="248287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121285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TOTAL</a:t>
                      </a:r>
                      <a:endParaRPr lang="pt-BR" sz="12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30353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308</a:t>
                      </a:r>
                      <a:endParaRPr lang="pt-BR" sz="12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indent="42545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5</a:t>
                      </a:r>
                      <a:endParaRPr lang="pt-BR" sz="12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457200" marR="323850" lvl="1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42</a:t>
                      </a:r>
                      <a:endParaRPr lang="pt-BR" sz="12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180340" lvl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266</a:t>
                      </a:r>
                      <a:endParaRPr lang="pt-BR" sz="12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612224480"/>
                  </a:ext>
                </a:extLst>
              </a:tr>
              <a:tr h="229641">
                <a:tc rowSpan="3">
                  <a:txBody>
                    <a:bodyPr/>
                    <a:lstStyle/>
                    <a:p>
                      <a:pPr marL="176213" marR="33655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344613" algn="l"/>
                        </a:tabLst>
                      </a:pPr>
                      <a:r>
                        <a:rPr lang="pt-BR" sz="1200" dirty="0">
                          <a:effectLst/>
                        </a:rPr>
                        <a:t>AIS (Área de Interesse </a:t>
                      </a:r>
                      <a:r>
                        <a:rPr lang="pt-BR" sz="1200" spc="-15" dirty="0">
                          <a:effectLst/>
                        </a:rPr>
                        <a:t>Social)</a:t>
                      </a:r>
                      <a:endParaRPr lang="pt-BR" sz="12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12446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BH</a:t>
                      </a:r>
                      <a:endParaRPr lang="pt-BR" sz="12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303530" indent="0" algn="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-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30353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     -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303530" lvl="1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/>
                      </a:pPr>
                      <a:r>
                        <a:rPr lang="pt-BR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                           -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lvl="0" indent="809625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  <a:latin typeface="Arial" panose="020B0604020202020204" pitchFamily="34" charset="0"/>
                          <a:ea typeface="+mn-ea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889460918"/>
                  </a:ext>
                </a:extLst>
              </a:tr>
              <a:tr h="234549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12446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CONTAGEM</a:t>
                      </a:r>
                      <a:endParaRPr lang="pt-BR" sz="12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30353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3.112</a:t>
                      </a:r>
                      <a:endParaRPr lang="pt-BR" sz="12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indent="42545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10</a:t>
                      </a:r>
                      <a:endParaRPr lang="pt-BR" sz="12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457200" marR="325120" lvl="1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712</a:t>
                      </a:r>
                      <a:endParaRPr lang="pt-BR" sz="12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180340" lvl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2.400</a:t>
                      </a:r>
                      <a:endParaRPr lang="pt-BR" sz="12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01258112"/>
                  </a:ext>
                </a:extLst>
              </a:tr>
              <a:tr h="248287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121285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TOTAL</a:t>
                      </a:r>
                      <a:endParaRPr lang="pt-BR" sz="12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30353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3.112</a:t>
                      </a:r>
                      <a:endParaRPr lang="pt-BR" sz="12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indent="42545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10</a:t>
                      </a:r>
                      <a:endParaRPr lang="pt-BR" sz="12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457200" marR="325120" lvl="1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712</a:t>
                      </a:r>
                      <a:endParaRPr lang="pt-BR" sz="12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180340" lvl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2.400</a:t>
                      </a:r>
                      <a:endParaRPr lang="pt-BR" sz="12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303522735"/>
                  </a:ext>
                </a:extLst>
              </a:tr>
              <a:tr h="232585">
                <a:tc rowSpan="3">
                  <a:txBody>
                    <a:bodyPr/>
                    <a:lstStyle/>
                    <a:p>
                      <a:pPr marL="0" marR="66675" indent="-17145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MOBILIZAÇÃO SOCIAL</a:t>
                      </a:r>
                      <a:endParaRPr lang="pt-BR" sz="12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12446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BH</a:t>
                      </a:r>
                      <a:endParaRPr lang="pt-BR" sz="12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30353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228</a:t>
                      </a:r>
                      <a:endParaRPr lang="pt-BR" sz="12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indent="42545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4</a:t>
                      </a:r>
                      <a:endParaRPr lang="pt-BR" sz="12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457200" marR="325120" lvl="1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167</a:t>
                      </a:r>
                      <a:endParaRPr lang="pt-BR" sz="12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179070" lvl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61</a:t>
                      </a:r>
                      <a:endParaRPr lang="pt-BR" sz="12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150930926"/>
                  </a:ext>
                </a:extLst>
              </a:tr>
              <a:tr h="236511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12446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CONTAGEM</a:t>
                      </a:r>
                      <a:endParaRPr lang="pt-BR" sz="12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30353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1.322</a:t>
                      </a:r>
                      <a:endParaRPr lang="pt-BR" sz="12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indent="42545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17</a:t>
                      </a:r>
                      <a:endParaRPr lang="pt-BR" sz="12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457200" marR="325120" lvl="1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1.059</a:t>
                      </a:r>
                      <a:endParaRPr lang="pt-BR" sz="12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180340" lvl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263</a:t>
                      </a:r>
                      <a:endParaRPr lang="pt-BR" sz="12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872134748"/>
                  </a:ext>
                </a:extLst>
              </a:tr>
              <a:tr h="248287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121285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TOTAL</a:t>
                      </a:r>
                      <a:endParaRPr lang="pt-BR" sz="12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30353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1.550</a:t>
                      </a:r>
                      <a:endParaRPr lang="pt-BR" sz="12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indent="42545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21</a:t>
                      </a:r>
                      <a:endParaRPr lang="pt-BR" sz="12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457200" marR="325120" lvl="1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1.226</a:t>
                      </a:r>
                      <a:endParaRPr lang="pt-BR" sz="12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180340" lvl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324</a:t>
                      </a:r>
                      <a:endParaRPr lang="pt-BR" sz="12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544136370"/>
                  </a:ext>
                </a:extLst>
              </a:tr>
              <a:tr h="229641">
                <a:tc rowSpan="3"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 OBRA PEQUENO PORTE</a:t>
                      </a:r>
                      <a:endParaRPr lang="pt-BR" sz="12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12446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1" dirty="0">
                          <a:effectLst/>
                        </a:rPr>
                        <a:t>BH</a:t>
                      </a:r>
                      <a:endParaRPr lang="pt-BR" sz="1400" b="1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30353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1" dirty="0">
                          <a:effectLst/>
                        </a:rPr>
                        <a:t>2.445</a:t>
                      </a:r>
                      <a:endParaRPr lang="pt-BR" sz="1400" b="1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indent="42545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1" dirty="0">
                          <a:effectLst/>
                        </a:rPr>
                        <a:t>11</a:t>
                      </a:r>
                      <a:endParaRPr lang="pt-BR" sz="1400" b="1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457200" marR="325120" lvl="1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1" dirty="0">
                          <a:effectLst/>
                        </a:rPr>
                        <a:t>796</a:t>
                      </a:r>
                      <a:endParaRPr lang="pt-BR" sz="1400" b="1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180340" lvl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1" dirty="0">
                          <a:effectLst/>
                        </a:rPr>
                        <a:t>1.649</a:t>
                      </a:r>
                      <a:endParaRPr lang="pt-BR" sz="1400" b="1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408021001"/>
                  </a:ext>
                </a:extLst>
              </a:tr>
              <a:tr h="234549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12446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CONTAGEM</a:t>
                      </a:r>
                      <a:endParaRPr lang="pt-BR" sz="12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30353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2.344</a:t>
                      </a:r>
                      <a:endParaRPr lang="pt-BR" sz="12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indent="42545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13</a:t>
                      </a:r>
                      <a:endParaRPr lang="pt-BR" sz="12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457200" marR="325120" lvl="1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700</a:t>
                      </a:r>
                      <a:endParaRPr lang="pt-BR" sz="12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180340" lvl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1.644</a:t>
                      </a:r>
                      <a:endParaRPr lang="pt-BR" sz="12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576383808"/>
                  </a:ext>
                </a:extLst>
              </a:tr>
              <a:tr h="251232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121285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TOTAL</a:t>
                      </a:r>
                      <a:endParaRPr lang="pt-BR" sz="12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30353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4.789</a:t>
                      </a:r>
                      <a:endParaRPr lang="pt-BR" sz="12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indent="42545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24</a:t>
                      </a:r>
                      <a:endParaRPr lang="pt-BR" sz="12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457200" marR="325120" lvl="1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1.496</a:t>
                      </a:r>
                      <a:endParaRPr lang="pt-BR" sz="12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180340" lvl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3.293</a:t>
                      </a:r>
                      <a:endParaRPr lang="pt-BR" sz="12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866430654"/>
                  </a:ext>
                </a:extLst>
              </a:tr>
              <a:tr h="229641">
                <a:tc rowSpan="3"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 TOTAL</a:t>
                      </a:r>
                      <a:endParaRPr lang="pt-BR" sz="12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12446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1" dirty="0">
                          <a:effectLst/>
                        </a:rPr>
                        <a:t>BH</a:t>
                      </a:r>
                      <a:endParaRPr lang="pt-BR" sz="1400" b="1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30353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1" dirty="0">
                          <a:effectLst/>
                        </a:rPr>
                        <a:t>2.721</a:t>
                      </a:r>
                      <a:endParaRPr lang="pt-BR" sz="1400" b="1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indent="42545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1" dirty="0">
                          <a:effectLst/>
                        </a:rPr>
                        <a:t>20</a:t>
                      </a:r>
                      <a:endParaRPr lang="pt-BR" sz="1400" b="1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457200" marR="325120" lvl="1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1" dirty="0">
                          <a:effectLst/>
                        </a:rPr>
                        <a:t>977</a:t>
                      </a:r>
                      <a:endParaRPr lang="pt-BR" sz="1400" b="1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180340" lvl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1" dirty="0">
                          <a:effectLst/>
                        </a:rPr>
                        <a:t>1.744</a:t>
                      </a:r>
                      <a:endParaRPr lang="pt-BR" sz="1400" b="1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492751527"/>
                  </a:ext>
                </a:extLst>
              </a:tr>
              <a:tr h="248287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12446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CONTAGEM</a:t>
                      </a:r>
                      <a:endParaRPr lang="pt-BR" sz="12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30353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7.038</a:t>
                      </a:r>
                      <a:endParaRPr lang="pt-BR" sz="12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indent="42545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40</a:t>
                      </a:r>
                      <a:endParaRPr lang="pt-BR" sz="12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457200" marR="325120" lvl="1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2.499</a:t>
                      </a:r>
                      <a:endParaRPr lang="pt-BR" sz="12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180340" lvl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4.539</a:t>
                      </a:r>
                      <a:endParaRPr lang="pt-BR" sz="12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499936856"/>
                  </a:ext>
                </a:extLst>
              </a:tr>
              <a:tr h="246325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121285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TOTAL</a:t>
                      </a:r>
                      <a:endParaRPr lang="pt-BR" sz="12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30353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                          9.759</a:t>
                      </a:r>
                      <a:endParaRPr lang="pt-BR" sz="12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indent="42545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60</a:t>
                      </a:r>
                      <a:endParaRPr lang="pt-BR" sz="12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32512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                         3.476</a:t>
                      </a:r>
                      <a:endParaRPr lang="pt-BR" sz="12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180340" lvl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6.283</a:t>
                      </a:r>
                      <a:endParaRPr lang="pt-BR" sz="12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791344302"/>
                  </a:ext>
                </a:extLst>
              </a:tr>
            </a:tbl>
          </a:graphicData>
        </a:graphic>
      </p:graphicFrame>
      <p:sp>
        <p:nvSpPr>
          <p:cNvPr id="3" name="CaixaDeTexto 2">
            <a:extLst>
              <a:ext uri="{FF2B5EF4-FFF2-40B4-BE49-F238E27FC236}">
                <a16:creationId xmlns:a16="http://schemas.microsoft.com/office/drawing/2014/main" id="{D0FFEBF4-684B-446C-AA2C-52ED7A6EA2FE}"/>
              </a:ext>
            </a:extLst>
          </p:cNvPr>
          <p:cNvSpPr txBox="1"/>
          <p:nvPr/>
        </p:nvSpPr>
        <p:spPr>
          <a:xfrm>
            <a:off x="4807705" y="5673467"/>
            <a:ext cx="499800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1600" dirty="0"/>
              <a:t>* Os imóveis caracterizados como OPP, estão sendo acompanhados também pelo aplicativo BH Digital cujos dados foram carregados pela Prefeitura e classificados pela Copasa.</a:t>
            </a:r>
          </a:p>
        </p:txBody>
      </p:sp>
    </p:spTree>
    <p:extLst>
      <p:ext uri="{BB962C8B-B14F-4D97-AF65-F5344CB8AC3E}">
        <p14:creationId xmlns:p14="http://schemas.microsoft.com/office/powerpoint/2010/main" val="10633220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1">
            <a:extLst>
              <a:ext uri="{FF2B5EF4-FFF2-40B4-BE49-F238E27FC236}">
                <a16:creationId xmlns:a16="http://schemas.microsoft.com/office/drawing/2014/main" id="{0818BD57-DB5E-4C10-BAE8-F44F22F8AD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561" y="1117823"/>
            <a:ext cx="9051429" cy="3619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Espaço Reservado para Número de Slide 1">
            <a:extLst>
              <a:ext uri="{FF2B5EF4-FFF2-40B4-BE49-F238E27FC236}">
                <a16:creationId xmlns:a16="http://schemas.microsoft.com/office/drawing/2014/main" id="{280AA8BC-4AD5-4293-BFA3-440BF28FD0B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34</a:t>
            </a:fld>
            <a:endParaRPr lang="en-US" dirty="0"/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0D6B6828-6B26-411D-BF67-2491592DF2B0}"/>
              </a:ext>
            </a:extLst>
          </p:cNvPr>
          <p:cNvSpPr txBox="1"/>
          <p:nvPr/>
        </p:nvSpPr>
        <p:spPr>
          <a:xfrm>
            <a:off x="3271821" y="198000"/>
            <a:ext cx="403488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ln>
                  <a:solidFill>
                    <a:schemeClr val="bg1"/>
                  </a:solidFill>
                </a:ln>
                <a:solidFill>
                  <a:srgbClr val="00285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Relatório Trimestral</a:t>
            </a:r>
          </a:p>
        </p:txBody>
      </p:sp>
      <p:pic>
        <p:nvPicPr>
          <p:cNvPr id="10" name="Imagem 9">
            <a:extLst>
              <a:ext uri="{FF2B5EF4-FFF2-40B4-BE49-F238E27FC236}">
                <a16:creationId xmlns:a16="http://schemas.microsoft.com/office/drawing/2014/main" id="{E9C4540E-0A99-4796-A778-388A163D4CE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0920" r="19181"/>
          <a:stretch/>
        </p:blipFill>
        <p:spPr>
          <a:xfrm>
            <a:off x="4607169" y="3750653"/>
            <a:ext cx="5697416" cy="2549347"/>
          </a:xfrm>
          <a:prstGeom prst="rect">
            <a:avLst/>
          </a:prstGeom>
          <a:solidFill>
            <a:schemeClr val="bg1"/>
          </a:solidFill>
        </p:spPr>
      </p:pic>
    </p:spTree>
    <p:extLst>
      <p:ext uri="{BB962C8B-B14F-4D97-AF65-F5344CB8AC3E}">
        <p14:creationId xmlns:p14="http://schemas.microsoft.com/office/powerpoint/2010/main" val="61919537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Número de Slide 1">
            <a:extLst>
              <a:ext uri="{FF2B5EF4-FFF2-40B4-BE49-F238E27FC236}">
                <a16:creationId xmlns:a16="http://schemas.microsoft.com/office/drawing/2014/main" id="{187B49D4-0219-4123-8EBA-B83585F95AA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35</a:t>
            </a:fld>
            <a:endParaRPr lang="en-US" dirty="0"/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05FAAAC0-8F96-42E2-81EB-FADC58526FAA}"/>
              </a:ext>
            </a:extLst>
          </p:cNvPr>
          <p:cNvSpPr txBox="1"/>
          <p:nvPr/>
        </p:nvSpPr>
        <p:spPr>
          <a:xfrm>
            <a:off x="1069131" y="940578"/>
            <a:ext cx="9490431" cy="48374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just">
              <a:spcBef>
                <a:spcPts val="600"/>
              </a:spcBef>
              <a:spcAft>
                <a:spcPts val="1200"/>
              </a:spcAft>
              <a:buSzPts val="1200"/>
              <a:tabLst>
                <a:tab pos="986155" algn="l"/>
              </a:tabLst>
            </a:pPr>
            <a:r>
              <a:rPr lang="pt-PT" sz="1400" b="1" kern="0" spc="-1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CONCLUSÃO</a:t>
            </a:r>
          </a:p>
          <a:p>
            <a:pPr lvl="0" algn="just">
              <a:spcBef>
                <a:spcPts val="600"/>
              </a:spcBef>
              <a:spcAft>
                <a:spcPts val="1200"/>
              </a:spcAft>
              <a:buSzPts val="1200"/>
              <a:tabLst>
                <a:tab pos="986155" algn="l"/>
              </a:tabLst>
            </a:pPr>
            <a:r>
              <a:rPr lang="pt-BR" sz="13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Para o trimestre de janeiro a março de 2024, seguem as principais ações executadas e evoluções observadas:</a:t>
            </a:r>
          </a:p>
          <a:p>
            <a:pPr>
              <a:spcBef>
                <a:spcPts val="50"/>
              </a:spcBef>
            </a:pPr>
            <a:endParaRPr lang="pt-BR" sz="13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342900" marR="143510" lvl="0" indent="-342900" algn="just">
              <a:lnSpc>
                <a:spcPct val="147000"/>
              </a:lnSpc>
              <a:spcBef>
                <a:spcPts val="5"/>
              </a:spcBef>
              <a:spcAft>
                <a:spcPts val="600"/>
              </a:spcAft>
              <a:buSzPts val="1200"/>
              <a:buFont typeface="Symbol" panose="05050102010706020507" pitchFamily="18" charset="2"/>
              <a:buChar char=""/>
              <a:tabLst>
                <a:tab pos="701675" algn="l"/>
              </a:tabLst>
            </a:pPr>
            <a:r>
              <a:rPr lang="pt-BR" sz="1300" dirty="0">
                <a:effectLst/>
                <a:latin typeface="Arial" panose="020B060402020202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20</a:t>
            </a:r>
            <a:r>
              <a:rPr lang="pt-BR" sz="1300" spc="-35" dirty="0">
                <a:effectLst/>
                <a:latin typeface="Arial" panose="020B060402020202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pt-BR" sz="1300" dirty="0">
                <a:effectLst/>
                <a:latin typeface="Arial" panose="020B060402020202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matrículas</a:t>
            </a:r>
            <a:r>
              <a:rPr lang="pt-BR" sz="1300" spc="-20" dirty="0">
                <a:effectLst/>
                <a:latin typeface="Arial" panose="020B060402020202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pt-BR" sz="1300" dirty="0">
                <a:effectLst/>
                <a:latin typeface="Arial" panose="020B060402020202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finalizadas</a:t>
            </a:r>
            <a:r>
              <a:rPr lang="pt-BR" sz="1300" spc="-15" dirty="0">
                <a:effectLst/>
                <a:latin typeface="Arial" panose="020B060402020202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pt-BR" sz="1300" dirty="0">
                <a:effectLst/>
                <a:latin typeface="Arial" panose="020B060402020202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em</a:t>
            </a:r>
            <a:r>
              <a:rPr lang="pt-BR" sz="1300" spc="-15" dirty="0">
                <a:effectLst/>
                <a:latin typeface="Arial" panose="020B060402020202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pt-BR" sz="1300" dirty="0">
                <a:effectLst/>
                <a:latin typeface="Arial" panose="020B060402020202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Belo</a:t>
            </a:r>
            <a:r>
              <a:rPr lang="pt-BR" sz="1300" spc="-20" dirty="0">
                <a:effectLst/>
                <a:latin typeface="Arial" panose="020B060402020202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pt-BR" sz="1300" dirty="0">
                <a:effectLst/>
                <a:latin typeface="Arial" panose="020B060402020202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Horizonte</a:t>
            </a:r>
            <a:r>
              <a:rPr lang="pt-BR" sz="1300" spc="-35" dirty="0">
                <a:effectLst/>
                <a:latin typeface="Arial" panose="020B060402020202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pt-BR" sz="1300" dirty="0">
                <a:effectLst/>
                <a:latin typeface="Arial" panose="020B060402020202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e</a:t>
            </a:r>
            <a:r>
              <a:rPr lang="pt-BR" sz="1300" spc="-20" dirty="0">
                <a:effectLst/>
                <a:latin typeface="Arial" panose="020B060402020202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pt-BR" sz="1300" dirty="0">
                <a:effectLst/>
                <a:latin typeface="Arial" panose="020B060402020202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40</a:t>
            </a:r>
            <a:r>
              <a:rPr lang="pt-BR" sz="1300" spc="-30" dirty="0">
                <a:effectLst/>
                <a:latin typeface="Arial" panose="020B060402020202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pt-BR" sz="1300" dirty="0">
                <a:effectLst/>
                <a:latin typeface="Arial" panose="020B060402020202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em</a:t>
            </a:r>
            <a:r>
              <a:rPr lang="pt-BR" sz="1300" spc="-15" dirty="0">
                <a:effectLst/>
                <a:latin typeface="Arial" panose="020B060402020202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pt-BR" sz="1300" dirty="0">
                <a:effectLst/>
                <a:latin typeface="Arial" panose="020B060402020202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Contagem.</a:t>
            </a:r>
            <a:r>
              <a:rPr lang="pt-BR" sz="1300" spc="-20" dirty="0">
                <a:effectLst/>
                <a:latin typeface="Arial" panose="020B060402020202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pt-BR" sz="1300" dirty="0">
                <a:effectLst/>
                <a:latin typeface="Arial" panose="020B060402020202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No</a:t>
            </a:r>
            <a:r>
              <a:rPr lang="pt-BR" sz="1300" spc="-20" dirty="0">
                <a:effectLst/>
                <a:latin typeface="Arial" panose="020B060402020202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pt-BR" sz="1300" dirty="0">
                <a:effectLst/>
                <a:latin typeface="Arial" panose="020B060402020202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acumulado</a:t>
            </a:r>
            <a:r>
              <a:rPr lang="pt-BR" sz="1300" spc="-35" dirty="0">
                <a:effectLst/>
                <a:latin typeface="Arial" panose="020B060402020202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pt-BR" sz="1300" dirty="0">
                <a:effectLst/>
                <a:latin typeface="Arial" panose="020B060402020202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desde</a:t>
            </a:r>
            <a:r>
              <a:rPr lang="pt-BR" sz="1300" spc="-40" dirty="0">
                <a:effectLst/>
                <a:latin typeface="Arial" panose="020B060402020202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pt-BR" sz="1300" dirty="0">
                <a:effectLst/>
                <a:latin typeface="Arial" panose="020B060402020202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a janeiro de 2022, </a:t>
            </a:r>
            <a:r>
              <a:rPr lang="pt-BR" sz="1400" b="1" dirty="0">
                <a:effectLst/>
                <a:latin typeface="Arial" panose="020B060402020202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3.476 ligações </a:t>
            </a:r>
            <a:r>
              <a:rPr lang="pt-BR" sz="1300" dirty="0">
                <a:effectLst/>
                <a:latin typeface="Arial" panose="020B060402020202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foram finalizadas, o que </a:t>
            </a:r>
            <a:r>
              <a:rPr lang="pt-BR" sz="1400" b="1" dirty="0">
                <a:effectLst/>
                <a:latin typeface="Arial" panose="020B060402020202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corresponde a 36% da meta de 9.759 ligações </a:t>
            </a:r>
            <a:r>
              <a:rPr lang="pt-BR" sz="1300" dirty="0">
                <a:effectLst/>
                <a:latin typeface="Arial" panose="020B060402020202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previstas no Plano de</a:t>
            </a:r>
            <a:r>
              <a:rPr lang="pt-BR" sz="1300" spc="-15" dirty="0">
                <a:effectLst/>
                <a:latin typeface="Arial" panose="020B060402020202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pt-BR" sz="1300" dirty="0">
                <a:effectLst/>
                <a:latin typeface="Arial" panose="020B060402020202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Ação;</a:t>
            </a:r>
          </a:p>
          <a:p>
            <a:pPr marL="342900" marR="142240" lvl="0" indent="-342900" algn="just">
              <a:lnSpc>
                <a:spcPct val="145000"/>
              </a:lnSpc>
              <a:spcBef>
                <a:spcPts val="25"/>
              </a:spcBef>
              <a:spcAft>
                <a:spcPts val="600"/>
              </a:spcAft>
              <a:buSzPts val="1200"/>
              <a:buFont typeface="Symbol" panose="05050102010706020507" pitchFamily="18" charset="2"/>
              <a:buChar char=""/>
              <a:tabLst>
                <a:tab pos="701675" algn="l"/>
              </a:tabLst>
            </a:pPr>
            <a:r>
              <a:rPr lang="pt-BR" sz="1300" dirty="0">
                <a:effectLst/>
                <a:latin typeface="Arial" panose="020B060402020202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Notificação e </a:t>
            </a:r>
            <a:r>
              <a:rPr lang="pt-BR" sz="1300" spc="-35" dirty="0">
                <a:effectLst/>
                <a:latin typeface="Arial" panose="020B060402020202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envio </a:t>
            </a:r>
            <a:r>
              <a:rPr lang="pt-BR" sz="1300" spc="-20" dirty="0">
                <a:effectLst/>
                <a:latin typeface="Arial" panose="020B060402020202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às </a:t>
            </a:r>
            <a:r>
              <a:rPr lang="pt-BR" sz="1300" spc="-40" dirty="0">
                <a:effectLst/>
                <a:latin typeface="Arial" panose="020B060402020202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Vigilâncias Sanitárias </a:t>
            </a:r>
            <a:r>
              <a:rPr lang="pt-BR" sz="1300" spc="-35" dirty="0">
                <a:effectLst/>
                <a:latin typeface="Arial" panose="020B060402020202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pela </a:t>
            </a:r>
            <a:r>
              <a:rPr lang="pt-BR" sz="1300" spc="-40" dirty="0">
                <a:effectLst/>
                <a:latin typeface="Arial" panose="020B060402020202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Copasa, </a:t>
            </a:r>
            <a:r>
              <a:rPr lang="pt-BR" sz="1300" spc="-15" dirty="0">
                <a:effectLst/>
                <a:latin typeface="Arial" panose="020B060402020202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totalizando </a:t>
            </a:r>
            <a:r>
              <a:rPr lang="pt-BR" sz="1300" dirty="0">
                <a:effectLst/>
                <a:latin typeface="Arial" panose="020B060402020202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528 no </a:t>
            </a:r>
            <a:r>
              <a:rPr lang="pt-BR" sz="1300" spc="-15" dirty="0">
                <a:effectLst/>
                <a:latin typeface="Arial" panose="020B060402020202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acumulado </a:t>
            </a:r>
            <a:r>
              <a:rPr lang="pt-BR" sz="1300" dirty="0">
                <a:effectLst/>
                <a:latin typeface="Arial" panose="020B060402020202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desde </a:t>
            </a:r>
            <a:r>
              <a:rPr lang="pt-BR" sz="1300" spc="-15" dirty="0">
                <a:effectLst/>
                <a:latin typeface="Arial" panose="020B060402020202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janeiro </a:t>
            </a:r>
            <a:r>
              <a:rPr lang="pt-BR" sz="1300" dirty="0">
                <a:effectLst/>
                <a:latin typeface="Arial" panose="020B060402020202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de</a:t>
            </a:r>
            <a:r>
              <a:rPr lang="pt-BR" sz="1300" spc="-50" dirty="0">
                <a:effectLst/>
                <a:latin typeface="Arial" panose="020B060402020202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pt-BR" sz="1300" dirty="0">
                <a:effectLst/>
                <a:latin typeface="Arial" panose="020B060402020202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2022;</a:t>
            </a:r>
          </a:p>
          <a:p>
            <a:pPr marL="342900" marR="140970" lvl="0" indent="-342900" algn="just">
              <a:lnSpc>
                <a:spcPct val="147000"/>
              </a:lnSpc>
              <a:spcBef>
                <a:spcPts val="70"/>
              </a:spcBef>
              <a:spcAft>
                <a:spcPts val="600"/>
              </a:spcAft>
              <a:buSzPts val="1200"/>
              <a:buFont typeface="Symbol" panose="05050102010706020507" pitchFamily="18" charset="2"/>
              <a:buChar char=""/>
              <a:tabLst>
                <a:tab pos="701675" algn="l"/>
              </a:tabLst>
            </a:pPr>
            <a:r>
              <a:rPr lang="pt-BR" sz="1300" dirty="0">
                <a:effectLst/>
                <a:latin typeface="Arial" panose="020B060402020202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Em 03/2024, observou-se que 17.915 imóveis estavam cadastrados como beneficiários da Tarifa </a:t>
            </a:r>
            <a:r>
              <a:rPr lang="pt-BR" sz="1300" spc="-15" dirty="0">
                <a:effectLst/>
                <a:latin typeface="Arial" panose="020B060402020202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Social, evidenciando </a:t>
            </a:r>
            <a:r>
              <a:rPr lang="pt-BR" sz="1300" dirty="0">
                <a:effectLst/>
                <a:latin typeface="Arial" panose="020B060402020202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um </a:t>
            </a:r>
            <a:r>
              <a:rPr lang="pt-BR" sz="1300" spc="-15" dirty="0">
                <a:effectLst/>
                <a:latin typeface="Arial" panose="020B060402020202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aumento </a:t>
            </a:r>
            <a:r>
              <a:rPr lang="pt-BR" sz="1300" dirty="0">
                <a:effectLst/>
                <a:latin typeface="Arial" panose="020B060402020202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de </a:t>
            </a:r>
            <a:r>
              <a:rPr lang="pt-BR" sz="1300" spc="-15" dirty="0">
                <a:effectLst/>
                <a:latin typeface="Arial" panose="020B060402020202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cerca </a:t>
            </a:r>
            <a:r>
              <a:rPr lang="pt-BR" sz="1300" dirty="0">
                <a:effectLst/>
                <a:latin typeface="Arial" panose="020B060402020202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de 28% frente aos </a:t>
            </a:r>
            <a:r>
              <a:rPr lang="pt-BR" sz="1300" spc="-15" dirty="0">
                <a:effectLst/>
                <a:latin typeface="Arial" panose="020B060402020202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números observados </a:t>
            </a:r>
            <a:r>
              <a:rPr lang="pt-BR" sz="1300" dirty="0">
                <a:effectLst/>
                <a:latin typeface="Arial" panose="020B060402020202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no </a:t>
            </a:r>
            <a:r>
              <a:rPr lang="pt-BR" sz="1300" spc="-15" dirty="0">
                <a:effectLst/>
                <a:latin typeface="Arial" panose="020B060402020202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trimestre</a:t>
            </a:r>
            <a:r>
              <a:rPr lang="pt-BR" sz="1300" spc="-50" dirty="0">
                <a:effectLst/>
                <a:latin typeface="Arial" panose="020B060402020202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pt-BR" sz="1300" spc="-15" dirty="0">
                <a:effectLst/>
                <a:latin typeface="Arial" panose="020B060402020202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anterior;</a:t>
            </a:r>
            <a:endParaRPr lang="pt-BR" sz="1300" dirty="0">
              <a:effectLst/>
              <a:latin typeface="Arial" panose="020B0604020202020204" pitchFamily="34" charset="0"/>
              <a:ea typeface="Symbol" panose="05050102010706020507" pitchFamily="18" charset="2"/>
              <a:cs typeface="Symbol" panose="05050102010706020507" pitchFamily="18" charset="2"/>
            </a:endParaRPr>
          </a:p>
          <a:p>
            <a:pPr marL="342900" marR="142240" lvl="0" indent="-342900" algn="just">
              <a:lnSpc>
                <a:spcPct val="148000"/>
              </a:lnSpc>
              <a:spcBef>
                <a:spcPts val="25"/>
              </a:spcBef>
              <a:spcAft>
                <a:spcPts val="600"/>
              </a:spcAft>
              <a:buSzPts val="1200"/>
              <a:buFont typeface="Symbol" panose="05050102010706020507" pitchFamily="18" charset="2"/>
              <a:buChar char=""/>
              <a:tabLst>
                <a:tab pos="701675" algn="l"/>
              </a:tabLst>
            </a:pPr>
            <a:r>
              <a:rPr lang="pt-BR" sz="1300" dirty="0">
                <a:effectLst/>
                <a:latin typeface="Arial" panose="020B060402020202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Quanto à qualidade dos cursos de água da bacia, apesar das oscilações atribuídas à poluição</a:t>
            </a:r>
            <a:r>
              <a:rPr lang="pt-BR" sz="1300" spc="-95" dirty="0">
                <a:effectLst/>
                <a:latin typeface="Arial" panose="020B060402020202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pt-BR" sz="1300" dirty="0">
                <a:effectLst/>
                <a:latin typeface="Arial" panose="020B060402020202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difusa</a:t>
            </a:r>
            <a:r>
              <a:rPr lang="pt-BR" sz="1300" spc="-90" dirty="0">
                <a:effectLst/>
                <a:latin typeface="Arial" panose="020B060402020202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pt-BR" sz="1300" dirty="0">
                <a:effectLst/>
                <a:latin typeface="Arial" panose="020B060402020202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do</a:t>
            </a:r>
            <a:r>
              <a:rPr lang="pt-BR" sz="1300" spc="-85" dirty="0">
                <a:effectLst/>
                <a:latin typeface="Arial" panose="020B060402020202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pt-BR" sz="1300" dirty="0">
                <a:effectLst/>
                <a:latin typeface="Arial" panose="020B060402020202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período</a:t>
            </a:r>
            <a:r>
              <a:rPr lang="pt-BR" sz="1300" spc="-85" dirty="0">
                <a:effectLst/>
                <a:latin typeface="Arial" panose="020B060402020202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pt-BR" sz="1300" dirty="0">
                <a:effectLst/>
                <a:latin typeface="Arial" panose="020B060402020202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chuvoso,</a:t>
            </a:r>
            <a:r>
              <a:rPr lang="pt-BR" sz="1300" spc="-75" dirty="0">
                <a:effectLst/>
                <a:latin typeface="Arial" panose="020B060402020202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pt-BR" sz="1300" dirty="0">
                <a:effectLst/>
                <a:latin typeface="Arial" panose="020B060402020202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observou-se</a:t>
            </a:r>
            <a:r>
              <a:rPr lang="pt-BR" sz="1300" spc="-85" dirty="0">
                <a:effectLst/>
                <a:latin typeface="Arial" panose="020B060402020202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pt-BR" sz="1300" dirty="0">
                <a:effectLst/>
                <a:latin typeface="Arial" panose="020B060402020202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que</a:t>
            </a:r>
            <a:r>
              <a:rPr lang="pt-BR" sz="1300" spc="-90" dirty="0">
                <a:effectLst/>
                <a:latin typeface="Arial" panose="020B060402020202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pt-BR" sz="1400" b="1" dirty="0">
                <a:effectLst/>
                <a:latin typeface="Arial" panose="020B060402020202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90%</a:t>
            </a:r>
            <a:r>
              <a:rPr lang="pt-BR" sz="1400" b="1" spc="-85" dirty="0">
                <a:effectLst/>
                <a:latin typeface="Arial" panose="020B060402020202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pt-BR" sz="1400" b="1" dirty="0">
                <a:effectLst/>
                <a:latin typeface="Arial" panose="020B060402020202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das</a:t>
            </a:r>
            <a:r>
              <a:rPr lang="pt-BR" sz="1400" b="1" spc="-95" dirty="0">
                <a:effectLst/>
                <a:latin typeface="Arial" panose="020B060402020202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pt-BR" sz="1400" b="1" dirty="0">
                <a:effectLst/>
                <a:latin typeface="Arial" panose="020B060402020202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amostras</a:t>
            </a:r>
            <a:r>
              <a:rPr lang="pt-BR" sz="1400" b="1" spc="-80" dirty="0">
                <a:effectLst/>
                <a:latin typeface="Arial" panose="020B060402020202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pt-BR" sz="1400" b="1" dirty="0">
                <a:effectLst/>
                <a:latin typeface="Arial" panose="020B060402020202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apresentaram resultados</a:t>
            </a:r>
            <a:r>
              <a:rPr lang="pt-BR" sz="1400" b="1" spc="-75" dirty="0">
                <a:effectLst/>
                <a:latin typeface="Arial" panose="020B060402020202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pt-BR" sz="1400" b="1" dirty="0">
                <a:effectLst/>
                <a:latin typeface="Arial" panose="020B060402020202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“bom”</a:t>
            </a:r>
            <a:r>
              <a:rPr lang="pt-BR" sz="1400" b="1" spc="-65" dirty="0">
                <a:effectLst/>
                <a:latin typeface="Arial" panose="020B060402020202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pt-BR" sz="1400" b="1" dirty="0">
                <a:effectLst/>
                <a:latin typeface="Arial" panose="020B060402020202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ou</a:t>
            </a:r>
            <a:r>
              <a:rPr lang="pt-BR" sz="1400" b="1" spc="-85" dirty="0">
                <a:effectLst/>
                <a:latin typeface="Arial" panose="020B060402020202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pt-BR" sz="1400" b="1" spc="-15" dirty="0">
                <a:effectLst/>
                <a:latin typeface="Arial" panose="020B060402020202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“aceitável”</a:t>
            </a:r>
            <a:r>
              <a:rPr lang="pt-BR" sz="1300" b="1" spc="-15" dirty="0">
                <a:effectLst/>
                <a:latin typeface="Arial" panose="020B060402020202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,</a:t>
            </a:r>
            <a:r>
              <a:rPr lang="pt-BR" sz="1300" b="1" spc="-90" dirty="0">
                <a:effectLst/>
                <a:latin typeface="Arial" panose="020B060402020202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pt-BR" sz="1300" spc="-15" dirty="0">
                <a:effectLst/>
                <a:latin typeface="Arial" panose="020B060402020202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demonstrando</a:t>
            </a:r>
            <a:r>
              <a:rPr lang="pt-BR" sz="1300" spc="-80" dirty="0">
                <a:effectLst/>
                <a:latin typeface="Arial" panose="020B060402020202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pt-BR" sz="1300" dirty="0">
                <a:effectLst/>
                <a:latin typeface="Arial" panose="020B060402020202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os</a:t>
            </a:r>
            <a:r>
              <a:rPr lang="pt-BR" sz="1300" spc="-105" dirty="0">
                <a:effectLst/>
                <a:latin typeface="Arial" panose="020B060402020202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pt-BR" sz="1300" spc="-15" dirty="0">
                <a:effectLst/>
                <a:latin typeface="Arial" panose="020B060402020202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resultados</a:t>
            </a:r>
            <a:r>
              <a:rPr lang="pt-BR" sz="1300" spc="-85" dirty="0">
                <a:effectLst/>
                <a:latin typeface="Arial" panose="020B060402020202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pt-BR" sz="1300" dirty="0">
                <a:effectLst/>
                <a:latin typeface="Arial" panose="020B060402020202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das</a:t>
            </a:r>
            <a:r>
              <a:rPr lang="pt-BR" sz="1300" spc="-105" dirty="0">
                <a:effectLst/>
                <a:latin typeface="Arial" panose="020B060402020202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pt-BR" sz="1300" dirty="0">
                <a:effectLst/>
                <a:latin typeface="Arial" panose="020B060402020202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ações</a:t>
            </a:r>
            <a:r>
              <a:rPr lang="pt-BR" sz="1300" spc="-85" dirty="0">
                <a:effectLst/>
                <a:latin typeface="Arial" panose="020B060402020202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pt-BR" sz="1300" spc="-15" dirty="0">
                <a:effectLst/>
                <a:latin typeface="Arial" panose="020B060402020202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empreendidas </a:t>
            </a:r>
            <a:r>
              <a:rPr lang="pt-BR" sz="1300" dirty="0">
                <a:effectLst/>
                <a:latin typeface="Arial" panose="020B060402020202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pela Copasa na Bacia da</a:t>
            </a:r>
            <a:r>
              <a:rPr lang="pt-BR" sz="1300" spc="-125" dirty="0">
                <a:effectLst/>
                <a:latin typeface="Arial" panose="020B060402020202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pt-BR" sz="1300" dirty="0">
                <a:effectLst/>
                <a:latin typeface="Arial" panose="020B060402020202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Pampulha;</a:t>
            </a:r>
          </a:p>
          <a:p>
            <a:pPr marL="342900" marR="144145" lvl="0" indent="-342900" algn="just">
              <a:lnSpc>
                <a:spcPct val="147000"/>
              </a:lnSpc>
              <a:spcBef>
                <a:spcPts val="600"/>
              </a:spcBef>
              <a:spcAft>
                <a:spcPts val="600"/>
              </a:spcAft>
              <a:buSzPts val="1200"/>
              <a:buFont typeface="Symbol" panose="05050102010706020507" pitchFamily="18" charset="2"/>
              <a:buChar char=""/>
              <a:tabLst>
                <a:tab pos="701675" algn="l"/>
              </a:tabLst>
            </a:pPr>
            <a:r>
              <a:rPr lang="pt-BR" sz="1300" dirty="0">
                <a:effectLst/>
                <a:latin typeface="Arial" panose="020B060402020202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Quanto aos investimentos, no trimestre em questão, </a:t>
            </a:r>
            <a:r>
              <a:rPr lang="pt-BR" sz="1400" b="1" dirty="0">
                <a:effectLst/>
                <a:latin typeface="Arial" panose="020B060402020202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foram realizados R$</a:t>
            </a:r>
            <a:r>
              <a:rPr lang="pt-BR" sz="1400" b="1" spc="-235" dirty="0">
                <a:effectLst/>
                <a:latin typeface="Arial" panose="020B060402020202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pt-BR" sz="1400" b="1" dirty="0">
                <a:effectLst/>
                <a:latin typeface="Arial" panose="020B060402020202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5.735.982,99 </a:t>
            </a:r>
            <a:r>
              <a:rPr lang="pt-BR" sz="1300" dirty="0">
                <a:effectLst/>
                <a:latin typeface="Arial" panose="020B060402020202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e desde janeiro de 2022, </a:t>
            </a:r>
            <a:r>
              <a:rPr lang="pt-BR" sz="1400" b="1" dirty="0">
                <a:effectLst/>
                <a:latin typeface="Arial" panose="020B060402020202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R$ 35.637.973,25 foram empenhados </a:t>
            </a:r>
            <a:r>
              <a:rPr lang="pt-BR" sz="1300" dirty="0">
                <a:effectLst/>
                <a:latin typeface="Arial" panose="020B060402020202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no âmbito do Plano de Ação,</a:t>
            </a:r>
            <a:r>
              <a:rPr lang="pt-BR" sz="1300" spc="-95" dirty="0">
                <a:effectLst/>
                <a:latin typeface="Arial" panose="020B060402020202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pt-BR" sz="1400" b="1" dirty="0">
                <a:effectLst/>
                <a:latin typeface="Arial" panose="020B060402020202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correspondendo</a:t>
            </a:r>
            <a:r>
              <a:rPr lang="pt-BR" sz="1400" b="1" spc="-80" dirty="0">
                <a:effectLst/>
                <a:latin typeface="Arial" panose="020B060402020202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pt-BR" sz="1400" b="1" dirty="0">
                <a:effectLst/>
                <a:latin typeface="Arial" panose="020B060402020202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a</a:t>
            </a:r>
            <a:r>
              <a:rPr lang="pt-BR" sz="1400" b="1" spc="5" dirty="0">
                <a:effectLst/>
                <a:latin typeface="Arial" panose="020B060402020202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pt-BR" sz="1400" b="1" dirty="0">
                <a:effectLst/>
                <a:latin typeface="Arial" panose="020B060402020202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24%</a:t>
            </a:r>
            <a:r>
              <a:rPr lang="pt-BR" sz="1400" b="1" spc="-100" dirty="0">
                <a:effectLst/>
                <a:latin typeface="Arial" panose="020B060402020202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pt-BR" sz="1400" b="1" dirty="0">
                <a:effectLst/>
                <a:latin typeface="Arial" panose="020B060402020202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da</a:t>
            </a:r>
            <a:r>
              <a:rPr lang="pt-BR" sz="1400" b="1" spc="-80" dirty="0">
                <a:effectLst/>
                <a:latin typeface="Arial" panose="020B060402020202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pt-BR" sz="1400" b="1" spc="-25" dirty="0">
                <a:effectLst/>
                <a:latin typeface="Arial" panose="020B060402020202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meta</a:t>
            </a:r>
            <a:r>
              <a:rPr lang="pt-BR" sz="1400" b="1" spc="-80" dirty="0">
                <a:effectLst/>
                <a:latin typeface="Arial" panose="020B060402020202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pt-BR" sz="1400" b="1" dirty="0">
                <a:effectLst/>
                <a:latin typeface="Arial" panose="020B060402020202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de</a:t>
            </a:r>
            <a:r>
              <a:rPr lang="pt-BR" sz="1400" b="1" spc="-80" dirty="0">
                <a:effectLst/>
                <a:latin typeface="Arial" panose="020B060402020202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pt-BR" sz="1400" b="1" dirty="0">
                <a:effectLst/>
                <a:latin typeface="Arial" panose="020B060402020202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R$</a:t>
            </a:r>
            <a:r>
              <a:rPr lang="pt-BR" sz="1400" b="1" spc="-85" dirty="0">
                <a:effectLst/>
                <a:latin typeface="Arial" panose="020B060402020202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pt-BR" sz="1400" b="1" dirty="0">
                <a:effectLst/>
                <a:latin typeface="Arial" panose="020B060402020202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146,5</a:t>
            </a:r>
            <a:r>
              <a:rPr lang="pt-BR" sz="1400" b="1" spc="-75" dirty="0">
                <a:effectLst/>
                <a:latin typeface="Arial" panose="020B060402020202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pt-BR" sz="1400" b="1" dirty="0">
                <a:effectLst/>
                <a:latin typeface="Arial" panose="020B060402020202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milhões</a:t>
            </a:r>
            <a:r>
              <a:rPr lang="pt-BR" sz="1400" dirty="0">
                <a:effectLst/>
                <a:latin typeface="Arial" panose="020B0604020202020204" pitchFamily="34" charset="0"/>
                <a:ea typeface="Symbol" panose="05050102010706020507" pitchFamily="18" charset="2"/>
                <a:cs typeface="Symbol" panose="05050102010706020507" pitchFamily="18" charset="2"/>
              </a:rPr>
              <a:t>.</a:t>
            </a:r>
            <a:endParaRPr lang="pt-BR" sz="1200" b="1" kern="0" dirty="0"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1D9B0D9C-C271-48EA-B434-A11732B7B30A}"/>
              </a:ext>
            </a:extLst>
          </p:cNvPr>
          <p:cNvSpPr txBox="1"/>
          <p:nvPr/>
        </p:nvSpPr>
        <p:spPr>
          <a:xfrm>
            <a:off x="3271821" y="198000"/>
            <a:ext cx="403488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ln>
                  <a:solidFill>
                    <a:schemeClr val="bg1"/>
                  </a:solidFill>
                </a:ln>
                <a:solidFill>
                  <a:srgbClr val="00285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Relatório Trimestral</a:t>
            </a:r>
          </a:p>
        </p:txBody>
      </p:sp>
    </p:spTree>
    <p:extLst>
      <p:ext uri="{BB962C8B-B14F-4D97-AF65-F5344CB8AC3E}">
        <p14:creationId xmlns:p14="http://schemas.microsoft.com/office/powerpoint/2010/main" val="52202072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>
            <a:extLst>
              <a:ext uri="{FF2B5EF4-FFF2-40B4-BE49-F238E27FC236}">
                <a16:creationId xmlns:a16="http://schemas.microsoft.com/office/drawing/2014/main" id="{60DD9EA9-9DB2-4D6A-A3EA-955CBBF3EBF9}"/>
              </a:ext>
            </a:extLst>
          </p:cNvPr>
          <p:cNvSpPr txBox="1"/>
          <p:nvPr/>
        </p:nvSpPr>
        <p:spPr>
          <a:xfrm>
            <a:off x="2447482" y="2848553"/>
            <a:ext cx="729703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Obrigado!</a:t>
            </a:r>
          </a:p>
        </p:txBody>
      </p:sp>
    </p:spTree>
    <p:extLst>
      <p:ext uri="{BB962C8B-B14F-4D97-AF65-F5344CB8AC3E}">
        <p14:creationId xmlns:p14="http://schemas.microsoft.com/office/powerpoint/2010/main" val="2302379706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6686</TotalTime>
  <Words>1519</Words>
  <Application>Microsoft Office PowerPoint</Application>
  <PresentationFormat>Widescreen</PresentationFormat>
  <Paragraphs>383</Paragraphs>
  <Slides>36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36</vt:i4>
      </vt:variant>
    </vt:vector>
  </HeadingPairs>
  <TitlesOfParts>
    <vt:vector size="44" baseType="lpstr">
      <vt:lpstr>Arial</vt:lpstr>
      <vt:lpstr>Arial MT</vt:lpstr>
      <vt:lpstr>Calibri</vt:lpstr>
      <vt:lpstr>Courier New</vt:lpstr>
      <vt:lpstr>Fira Sans</vt:lpstr>
      <vt:lpstr>Fira Sans Extra Condensed Medium</vt:lpstr>
      <vt:lpstr>Symbol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TIAGO GONZALEZ MIRANDA</dc:creator>
  <cp:lastModifiedBy>TIAGO GONZALEZ MIRANDA</cp:lastModifiedBy>
  <cp:revision>505</cp:revision>
  <cp:lastPrinted>2021-11-30T13:05:10Z</cp:lastPrinted>
  <dcterms:created xsi:type="dcterms:W3CDTF">2019-11-19T14:15:42Z</dcterms:created>
  <dcterms:modified xsi:type="dcterms:W3CDTF">2024-06-04T11:36:01Z</dcterms:modified>
</cp:coreProperties>
</file>