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72" r:id="rId5"/>
    <p:sldId id="269" r:id="rId6"/>
    <p:sldId id="262" r:id="rId7"/>
    <p:sldId id="257" r:id="rId8"/>
    <p:sldId id="258" r:id="rId9"/>
    <p:sldId id="264" r:id="rId10"/>
    <p:sldId id="263" r:id="rId11"/>
    <p:sldId id="259" r:id="rId12"/>
    <p:sldId id="260" r:id="rId13"/>
    <p:sldId id="261" r:id="rId14"/>
    <p:sldId id="265" r:id="rId15"/>
    <p:sldId id="266" r:id="rId16"/>
    <p:sldId id="267" r:id="rId17"/>
    <p:sldId id="268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4130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951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5563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9809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6021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4822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658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20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2471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9263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938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8599A-A074-47D3-9A82-0EEF15CEC0B3}" type="datetimeFigureOut">
              <a:rPr lang="pt-BR" smtClean="0"/>
              <a:t>07/08/2018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041B4-6B10-4FB7-857F-4EBE1A26DC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497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31640" y="908720"/>
            <a:ext cx="6478488" cy="720079"/>
          </a:xfrm>
        </p:spPr>
        <p:txBody>
          <a:bodyPr>
            <a:noAutofit/>
          </a:bodyPr>
          <a:lstStyle/>
          <a:p>
            <a:r>
              <a:rPr lang="pt-BR" sz="2500" dirty="0" smtClean="0"/>
              <a:t>Audiência Publica 07/08/2018</a:t>
            </a:r>
            <a:br>
              <a:rPr lang="pt-BR" sz="2500" dirty="0" smtClean="0"/>
            </a:br>
            <a:r>
              <a:rPr lang="pt-BR" sz="2500" dirty="0" smtClean="0"/>
              <a:t>Câmara de Vereadores de Belo Horizonte</a:t>
            </a:r>
            <a:endParaRPr lang="pt-BR" sz="25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03648" y="2636912"/>
            <a:ext cx="6400800" cy="3001888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COMPLEXO MINERÁRIO SERRA DO TAQUARIL</a:t>
            </a:r>
          </a:p>
          <a:p>
            <a:endParaRPr lang="pt-BR" dirty="0">
              <a:solidFill>
                <a:schemeClr val="tx1"/>
              </a:solidFill>
            </a:endParaRPr>
          </a:p>
          <a:p>
            <a:r>
              <a:rPr lang="pt-BR" dirty="0" smtClean="0">
                <a:solidFill>
                  <a:schemeClr val="tx1"/>
                </a:solidFill>
              </a:rPr>
              <a:t>CMST – TAQUARIL MINERAÇÃO S/A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935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pt-BR" sz="1600" dirty="0">
                <a:solidFill>
                  <a:prstClr val="black"/>
                </a:solidFill>
              </a:rPr>
              <a:t>Audiência Publica 07/08/2018</a:t>
            </a:r>
            <a:br>
              <a:rPr lang="pt-BR" sz="1600" dirty="0">
                <a:solidFill>
                  <a:prstClr val="black"/>
                </a:solidFill>
              </a:rPr>
            </a:br>
            <a:r>
              <a:rPr lang="pt-BR" sz="16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err="1" smtClean="0"/>
              <a:t>Taquaril</a:t>
            </a:r>
            <a:r>
              <a:rPr lang="pt-BR" dirty="0" smtClean="0"/>
              <a:t> Mineração S/A – Detentora dos direitos minerários do projeto CMTS.</a:t>
            </a:r>
          </a:p>
          <a:p>
            <a:pPr marL="0" indent="0">
              <a:buNone/>
            </a:pPr>
            <a:endParaRPr lang="pt-BR" dirty="0" smtClean="0"/>
          </a:p>
          <a:p>
            <a:r>
              <a:rPr lang="pt-BR" dirty="0" smtClean="0"/>
              <a:t>Construtora COWAN S/A – Principal acionista e proprietária da fazenda Ana da Cruz.</a:t>
            </a:r>
          </a:p>
          <a:p>
            <a:pPr marL="0" indent="0">
              <a:buNone/>
            </a:pPr>
            <a:endParaRPr lang="pt-BR" dirty="0" smtClean="0"/>
          </a:p>
          <a:p>
            <a:r>
              <a:rPr lang="pt-BR" dirty="0" smtClean="0"/>
              <a:t>AVG Mineração- Acionista.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40034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pt-BR" sz="1600" dirty="0">
                <a:solidFill>
                  <a:prstClr val="black"/>
                </a:solidFill>
              </a:rPr>
              <a:t>Audiência Publica 07/08/2018</a:t>
            </a:r>
            <a:br>
              <a:rPr lang="pt-BR" sz="1600" dirty="0">
                <a:solidFill>
                  <a:prstClr val="black"/>
                </a:solidFill>
              </a:rPr>
            </a:br>
            <a:r>
              <a:rPr lang="pt-BR" sz="16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585482"/>
            <a:ext cx="8229600" cy="1011869"/>
          </a:xfrm>
        </p:spPr>
        <p:txBody>
          <a:bodyPr>
            <a:normAutofit/>
          </a:bodyPr>
          <a:lstStyle/>
          <a:p>
            <a:r>
              <a:rPr lang="pt-BR" sz="1600" dirty="0" smtClean="0"/>
              <a:t>Saulo Wanderley Filho (Dono da COWAN em aniversário de 40 anos, que ficou conhecido como baile fiscal dos empreiteiros) .</a:t>
            </a:r>
            <a:endParaRPr lang="pt-BR" sz="1600" dirty="0"/>
          </a:p>
        </p:txBody>
      </p:sp>
      <p:pic>
        <p:nvPicPr>
          <p:cNvPr id="14338" name="Picture 2" descr="C:\Users\Usuario\Desktop\Taquaril\9083778175_80d32fa5a0_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03614"/>
            <a:ext cx="7272808" cy="4581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685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pt-BR" sz="1600" dirty="0">
                <a:solidFill>
                  <a:prstClr val="black"/>
                </a:solidFill>
              </a:rPr>
              <a:t>Audiência Publica 07/08/2018</a:t>
            </a:r>
            <a:br>
              <a:rPr lang="pt-BR" sz="1600" dirty="0">
                <a:solidFill>
                  <a:prstClr val="black"/>
                </a:solidFill>
              </a:rPr>
            </a:br>
            <a:r>
              <a:rPr lang="pt-BR" sz="16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Gerente do Projeto</a:t>
            </a:r>
          </a:p>
          <a:p>
            <a:pPr marL="0" indent="0">
              <a:buNone/>
            </a:pPr>
            <a:r>
              <a:rPr lang="pt-BR" dirty="0" smtClean="0"/>
              <a:t>  Leandro Jardim Arruda</a:t>
            </a:r>
          </a:p>
          <a:p>
            <a:pPr marL="0" indent="0">
              <a:buNone/>
            </a:pPr>
            <a:r>
              <a:rPr lang="pt-BR" dirty="0" smtClean="0"/>
              <a:t>Resgate de espécies (Campos Rupestres, Floresta </a:t>
            </a:r>
            <a:r>
              <a:rPr lang="pt-BR" dirty="0" err="1" smtClean="0"/>
              <a:t>Semidecidual</a:t>
            </a:r>
            <a:r>
              <a:rPr lang="pt-BR" dirty="0" smtClean="0"/>
              <a:t> em mina Alegria, Fazendão(</a:t>
            </a:r>
            <a:r>
              <a:rPr lang="pt-BR" dirty="0" err="1" smtClean="0"/>
              <a:t>ampas</a:t>
            </a:r>
            <a:r>
              <a:rPr lang="pt-BR" dirty="0" smtClean="0"/>
              <a:t> em catas altas), mina Brucutu, mina Alegria (mariana), barragem </a:t>
            </a:r>
            <a:r>
              <a:rPr lang="pt-BR" dirty="0" err="1" smtClean="0"/>
              <a:t>Itabiruçu</a:t>
            </a:r>
            <a:r>
              <a:rPr lang="pt-BR" dirty="0" smtClean="0"/>
              <a:t>, barragem Sul Barão de Cocais, </a:t>
            </a:r>
            <a:r>
              <a:rPr lang="pt-BR" dirty="0" err="1" smtClean="0"/>
              <a:t>mineroduto</a:t>
            </a:r>
            <a:r>
              <a:rPr lang="pt-BR" dirty="0" smtClean="0"/>
              <a:t> de finos de Mariana, Capão Xavier.</a:t>
            </a:r>
          </a:p>
          <a:p>
            <a:pPr marL="0" indent="0">
              <a:buNone/>
            </a:pPr>
            <a:r>
              <a:rPr lang="pt-BR" dirty="0" smtClean="0"/>
              <a:t>Mestrado da Lina Andrade Lobo de Rezende, sobre restauração de campos rupestres atesta que taxa de sobrevivência foi de 43%.</a:t>
            </a: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00196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pt-BR" sz="1600" dirty="0">
                <a:solidFill>
                  <a:prstClr val="black"/>
                </a:solidFill>
              </a:rPr>
              <a:t>Audiência Publica 07/08/2018</a:t>
            </a:r>
            <a:br>
              <a:rPr lang="pt-BR" sz="1600" dirty="0">
                <a:solidFill>
                  <a:prstClr val="black"/>
                </a:solidFill>
              </a:rPr>
            </a:br>
            <a:r>
              <a:rPr lang="pt-BR" sz="16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7776863" cy="5576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659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pt-BR" sz="1600" dirty="0">
                <a:solidFill>
                  <a:prstClr val="black"/>
                </a:solidFill>
              </a:rPr>
              <a:t>Audiência Publica 07/08/2018</a:t>
            </a:r>
            <a:br>
              <a:rPr lang="pt-BR" sz="1600" dirty="0">
                <a:solidFill>
                  <a:prstClr val="black"/>
                </a:solidFill>
              </a:rPr>
            </a:br>
            <a:r>
              <a:rPr lang="pt-BR" sz="16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5" t="14881" r="19459" b="10913"/>
          <a:stretch/>
        </p:blipFill>
        <p:spPr bwMode="auto">
          <a:xfrm>
            <a:off x="35380" y="93471"/>
            <a:ext cx="9387138" cy="676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08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352" y="260648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pt-BR" sz="1800" dirty="0" smtClean="0"/>
              <a:t>Audiência Publica 07/08/2018</a:t>
            </a:r>
            <a:br>
              <a:rPr lang="pt-BR" sz="1800" dirty="0" smtClean="0"/>
            </a:br>
            <a:r>
              <a:rPr lang="pt-BR" sz="1800" dirty="0" smtClean="0"/>
              <a:t>Câmara de Vereadores de Belo Horizonte</a:t>
            </a:r>
            <a:endParaRPr lang="pt-BR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56" t="19543" r="5875" b="5394"/>
          <a:stretch/>
        </p:blipFill>
        <p:spPr bwMode="auto">
          <a:xfrm>
            <a:off x="32433" y="1196752"/>
            <a:ext cx="8822490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456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pt-BR" sz="1600" dirty="0">
                <a:solidFill>
                  <a:prstClr val="black"/>
                </a:solidFill>
              </a:rPr>
              <a:t>Audiência Publica 07/08/2018</a:t>
            </a:r>
            <a:br>
              <a:rPr lang="pt-BR" sz="1600" dirty="0">
                <a:solidFill>
                  <a:prstClr val="black"/>
                </a:solidFill>
              </a:rPr>
            </a:br>
            <a:r>
              <a:rPr lang="pt-BR" sz="16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6" t="14285" r="38089" b="11309"/>
          <a:stretch/>
        </p:blipFill>
        <p:spPr bwMode="auto">
          <a:xfrm>
            <a:off x="624114" y="908721"/>
            <a:ext cx="8052342" cy="5579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22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pt-BR" sz="1600" dirty="0">
                <a:solidFill>
                  <a:prstClr val="black"/>
                </a:solidFill>
              </a:rPr>
              <a:t>Audiência Publica 07/08/2018</a:t>
            </a:r>
            <a:br>
              <a:rPr lang="pt-BR" sz="1600" dirty="0">
                <a:solidFill>
                  <a:prstClr val="black"/>
                </a:solidFill>
              </a:rPr>
            </a:br>
            <a:r>
              <a:rPr lang="pt-BR" sz="16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9" t="15080" r="18455" b="14881"/>
          <a:stretch/>
        </p:blipFill>
        <p:spPr bwMode="auto">
          <a:xfrm>
            <a:off x="25489" y="1443292"/>
            <a:ext cx="8752115" cy="5123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Conector reto 3"/>
          <p:cNvCxnSpPr/>
          <p:nvPr/>
        </p:nvCxnSpPr>
        <p:spPr>
          <a:xfrm>
            <a:off x="1403648" y="4005064"/>
            <a:ext cx="2994806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CaixaDeTexto 4"/>
          <p:cNvSpPr txBox="1"/>
          <p:nvPr/>
        </p:nvSpPr>
        <p:spPr>
          <a:xfrm>
            <a:off x="3377004" y="955374"/>
            <a:ext cx="2419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RIMA – Fevereiro 2017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95843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pt-BR" sz="1600" dirty="0">
                <a:solidFill>
                  <a:prstClr val="black"/>
                </a:solidFill>
              </a:rPr>
              <a:t>Audiência Publica 07/08/2018</a:t>
            </a:r>
            <a:br>
              <a:rPr lang="pt-BR" sz="1600" dirty="0">
                <a:solidFill>
                  <a:prstClr val="black"/>
                </a:solidFill>
              </a:rPr>
            </a:br>
            <a:r>
              <a:rPr lang="pt-BR" sz="16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9" t="18850" r="19124" b="11904"/>
          <a:stretch/>
        </p:blipFill>
        <p:spPr bwMode="auto">
          <a:xfrm>
            <a:off x="179512" y="980729"/>
            <a:ext cx="8476343" cy="5569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Conector reto 3"/>
          <p:cNvCxnSpPr/>
          <p:nvPr/>
        </p:nvCxnSpPr>
        <p:spPr>
          <a:xfrm>
            <a:off x="1043608" y="2852936"/>
            <a:ext cx="3374075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501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90352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pt-BR" sz="1600" dirty="0" smtClean="0"/>
              <a:t>Audiência Publica 07/08/2018</a:t>
            </a:r>
            <a:br>
              <a:rPr lang="pt-BR" sz="1600" dirty="0" smtClean="0"/>
            </a:br>
            <a:r>
              <a:rPr lang="pt-BR" sz="1600" dirty="0" smtClean="0"/>
              <a:t>Câmara </a:t>
            </a:r>
            <a:r>
              <a:rPr lang="pt-BR" sz="1600" dirty="0"/>
              <a:t>de</a:t>
            </a:r>
            <a:r>
              <a:rPr lang="pt-BR" sz="1600" dirty="0" smtClean="0"/>
              <a:t> Vereadores de Belo Horizonte</a:t>
            </a:r>
            <a:endParaRPr lang="pt-BR"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1" t="50793" r="30814" b="8333"/>
          <a:stretch/>
        </p:blipFill>
        <p:spPr bwMode="auto">
          <a:xfrm>
            <a:off x="561868" y="764704"/>
            <a:ext cx="8331200" cy="244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9" t="17657" r="46231" b="22025"/>
          <a:stretch/>
        </p:blipFill>
        <p:spPr bwMode="auto">
          <a:xfrm>
            <a:off x="323528" y="3068961"/>
            <a:ext cx="7970571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Conector reto 3"/>
          <p:cNvCxnSpPr/>
          <p:nvPr/>
        </p:nvCxnSpPr>
        <p:spPr>
          <a:xfrm>
            <a:off x="2915816" y="1052736"/>
            <a:ext cx="1392997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1522819" y="1412776"/>
            <a:ext cx="1104965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358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pt-BR" sz="1400" dirty="0">
                <a:solidFill>
                  <a:prstClr val="black"/>
                </a:solidFill>
              </a:rPr>
              <a:t>Audiência Publica 07/08/2018</a:t>
            </a:r>
            <a:br>
              <a:rPr lang="pt-BR" sz="1400" dirty="0">
                <a:solidFill>
                  <a:prstClr val="black"/>
                </a:solidFill>
              </a:rPr>
            </a:br>
            <a:r>
              <a:rPr lang="pt-BR" sz="14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" t="15720" r="45562" b="21230"/>
          <a:stretch/>
        </p:blipFill>
        <p:spPr bwMode="auto">
          <a:xfrm>
            <a:off x="-3804" y="1124744"/>
            <a:ext cx="9040300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4716016" y="4365104"/>
            <a:ext cx="331236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755576" y="4509120"/>
            <a:ext cx="1392997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8114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pt-BR" sz="1400" dirty="0">
                <a:solidFill>
                  <a:prstClr val="black"/>
                </a:solidFill>
              </a:rPr>
              <a:t>Audiência Publica 07/08/2018</a:t>
            </a:r>
            <a:br>
              <a:rPr lang="pt-BR" sz="1400" dirty="0">
                <a:solidFill>
                  <a:prstClr val="black"/>
                </a:solidFill>
              </a:rPr>
            </a:br>
            <a:r>
              <a:rPr lang="pt-BR" sz="14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1556792"/>
            <a:ext cx="8705850" cy="48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Conector reto 3"/>
          <p:cNvCxnSpPr/>
          <p:nvPr/>
        </p:nvCxnSpPr>
        <p:spPr>
          <a:xfrm>
            <a:off x="2090905" y="5661248"/>
            <a:ext cx="6297519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Conector reto 5"/>
          <p:cNvCxnSpPr/>
          <p:nvPr/>
        </p:nvCxnSpPr>
        <p:spPr>
          <a:xfrm>
            <a:off x="611560" y="5877272"/>
            <a:ext cx="792926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467544" y="6093296"/>
            <a:ext cx="6297519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27212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pt-BR" sz="1400" dirty="0">
                <a:solidFill>
                  <a:prstClr val="black"/>
                </a:solidFill>
              </a:rPr>
              <a:t>Audiência Publica 07/08/2018</a:t>
            </a:r>
            <a:br>
              <a:rPr lang="pt-BR" sz="1400" dirty="0">
                <a:solidFill>
                  <a:prstClr val="black"/>
                </a:solidFill>
              </a:rPr>
            </a:br>
            <a:r>
              <a:rPr lang="pt-BR" sz="14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4" t="14087" r="18790" b="6250"/>
          <a:stretch/>
        </p:blipFill>
        <p:spPr bwMode="auto">
          <a:xfrm>
            <a:off x="423788" y="1196752"/>
            <a:ext cx="8287657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63412" y="4038154"/>
            <a:ext cx="40324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Por isso a importância da apresentação do EIA em todas as fases de licenciamento.</a:t>
            </a:r>
          </a:p>
          <a:p>
            <a:r>
              <a:rPr lang="pt-BR" dirty="0" smtClean="0"/>
              <a:t>Sei de todas as informações técnicas mas não quais serão as cavidades suprimidas.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0431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pt-BR" sz="1400" dirty="0">
                <a:solidFill>
                  <a:prstClr val="black"/>
                </a:solidFill>
              </a:rPr>
              <a:t>Audiência Publica 07/08/2018</a:t>
            </a:r>
            <a:br>
              <a:rPr lang="pt-BR" sz="1400" dirty="0">
                <a:solidFill>
                  <a:prstClr val="black"/>
                </a:solidFill>
              </a:rPr>
            </a:br>
            <a:r>
              <a:rPr lang="pt-BR" sz="14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89" t="55357" r="40766" b="8333"/>
          <a:stretch/>
        </p:blipFill>
        <p:spPr bwMode="auto">
          <a:xfrm>
            <a:off x="-324544" y="1150738"/>
            <a:ext cx="3240360" cy="335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5" t="30966" r="35199" b="40436"/>
          <a:stretch/>
        </p:blipFill>
        <p:spPr bwMode="auto">
          <a:xfrm>
            <a:off x="2771800" y="1761697"/>
            <a:ext cx="6276109" cy="2092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" t="9325" r="2168" b="56627"/>
          <a:stretch/>
        </p:blipFill>
        <p:spPr bwMode="auto">
          <a:xfrm>
            <a:off x="151145" y="4725144"/>
            <a:ext cx="8414375" cy="1653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Conector reto 5"/>
          <p:cNvCxnSpPr/>
          <p:nvPr/>
        </p:nvCxnSpPr>
        <p:spPr>
          <a:xfrm>
            <a:off x="323528" y="5589240"/>
            <a:ext cx="6297519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7368339" y="2505828"/>
            <a:ext cx="1236109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>
            <a:off x="1175651" y="2276872"/>
            <a:ext cx="1236109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0386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pt-BR" sz="1400" dirty="0">
                <a:solidFill>
                  <a:prstClr val="black"/>
                </a:solidFill>
              </a:rPr>
              <a:t>Audiência Publica 07/08/2018</a:t>
            </a:r>
            <a:br>
              <a:rPr lang="pt-BR" sz="1400" dirty="0">
                <a:solidFill>
                  <a:prstClr val="black"/>
                </a:solidFill>
              </a:rPr>
            </a:br>
            <a:r>
              <a:rPr lang="pt-BR" sz="14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" t="20040" r="32622" b="21627"/>
          <a:stretch/>
        </p:blipFill>
        <p:spPr bwMode="auto">
          <a:xfrm>
            <a:off x="251521" y="1124744"/>
            <a:ext cx="7272807" cy="2766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10" t="17858" r="8080" b="38613"/>
          <a:stretch/>
        </p:blipFill>
        <p:spPr bwMode="auto">
          <a:xfrm>
            <a:off x="467544" y="3645024"/>
            <a:ext cx="8064895" cy="3046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Conector reto 4"/>
          <p:cNvCxnSpPr/>
          <p:nvPr/>
        </p:nvCxnSpPr>
        <p:spPr>
          <a:xfrm>
            <a:off x="5436096" y="1700808"/>
            <a:ext cx="1236109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Conector reto 5"/>
          <p:cNvCxnSpPr/>
          <p:nvPr/>
        </p:nvCxnSpPr>
        <p:spPr>
          <a:xfrm>
            <a:off x="5580112" y="6453336"/>
            <a:ext cx="1944216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3296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pt-BR" sz="1400" dirty="0">
                <a:solidFill>
                  <a:prstClr val="black"/>
                </a:solidFill>
              </a:rPr>
              <a:t>Audiência Publica 07/08/2018</a:t>
            </a:r>
            <a:br>
              <a:rPr lang="pt-BR" sz="1400" dirty="0">
                <a:solidFill>
                  <a:prstClr val="black"/>
                </a:solidFill>
              </a:rPr>
            </a:br>
            <a:r>
              <a:rPr lang="pt-BR" sz="1400" dirty="0">
                <a:solidFill>
                  <a:prstClr val="black"/>
                </a:solidFill>
              </a:rPr>
              <a:t>Câmara de Vereadores de Belo Horizonte</a:t>
            </a:r>
            <a:endParaRPr lang="pt-BR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9" t="18651" r="49132" b="38095"/>
          <a:stretch/>
        </p:blipFill>
        <p:spPr bwMode="auto">
          <a:xfrm>
            <a:off x="251520" y="836712"/>
            <a:ext cx="5688589" cy="3936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724128" y="980728"/>
            <a:ext cx="28803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pt-BR" sz="3200" dirty="0">
                <a:solidFill>
                  <a:prstClr val="black"/>
                </a:solidFill>
              </a:rPr>
              <a:t>Impactar e destruir cerca de 210 </a:t>
            </a:r>
            <a:r>
              <a:rPr lang="pt-BR" sz="3200" dirty="0" smtClean="0">
                <a:solidFill>
                  <a:prstClr val="black"/>
                </a:solidFill>
              </a:rPr>
              <a:t>nascentes.</a:t>
            </a:r>
            <a:endParaRPr lang="pt-BR" sz="3200" dirty="0">
              <a:solidFill>
                <a:prstClr val="black"/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1259632" y="3140968"/>
            <a:ext cx="4104456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59414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228</Words>
  <Application>Microsoft Office PowerPoint</Application>
  <PresentationFormat>Apresentação na tela (4:3)</PresentationFormat>
  <Paragraphs>34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  <vt:lpstr>Audiência Publica 07/08/2018 Câmara de Vereadores de Belo Horizonte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Audiência Publica 07/08/2018 Câmara de Vereadores de Belo Horizonte</dc:title>
  <dc:creator>Usuario</dc:creator>
  <cp:lastModifiedBy>Usuario</cp:lastModifiedBy>
  <cp:revision>12</cp:revision>
  <dcterms:created xsi:type="dcterms:W3CDTF">2018-08-07T14:15:41Z</dcterms:created>
  <dcterms:modified xsi:type="dcterms:W3CDTF">2018-08-07T16:32:02Z</dcterms:modified>
</cp:coreProperties>
</file>