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6"/>
  </p:notesMasterIdLst>
  <p:sldIdLst>
    <p:sldId id="256" r:id="rId2"/>
    <p:sldId id="257" r:id="rId3"/>
    <p:sldId id="258" r:id="rId4"/>
    <p:sldId id="281" r:id="rId5"/>
    <p:sldId id="282" r:id="rId6"/>
    <p:sldId id="283" r:id="rId7"/>
    <p:sldId id="284" r:id="rId8"/>
    <p:sldId id="259" r:id="rId9"/>
    <p:sldId id="260" r:id="rId10"/>
    <p:sldId id="285" r:id="rId11"/>
    <p:sldId id="286" r:id="rId12"/>
    <p:sldId id="287" r:id="rId13"/>
    <p:sldId id="288" r:id="rId14"/>
    <p:sldId id="280" r:id="rId15"/>
  </p:sldIdLst>
  <p:sldSz cx="12192000" cy="6858000"/>
  <p:notesSz cx="6858000" cy="9144000"/>
  <p:embeddedFontLst>
    <p:embeddedFont>
      <p:font typeface="Arial Black" panose="020B0A04020102020204" pitchFamily="34" charset="0"/>
      <p:regular r:id="rId17"/>
      <p:bold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3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0" name="Google Shape;9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>
          <a:extLst>
            <a:ext uri="{FF2B5EF4-FFF2-40B4-BE49-F238E27FC236}">
              <a16:creationId xmlns:a16="http://schemas.microsoft.com/office/drawing/2014/main" id="{F4C81967-3D73-C27D-38D4-0D68C72EC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>
            <a:extLst>
              <a:ext uri="{FF2B5EF4-FFF2-40B4-BE49-F238E27FC236}">
                <a16:creationId xmlns:a16="http://schemas.microsoft.com/office/drawing/2014/main" id="{832BE9DB-4E41-4A96-B28A-9A2F6558113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3:notes">
            <a:extLst>
              <a:ext uri="{FF2B5EF4-FFF2-40B4-BE49-F238E27FC236}">
                <a16:creationId xmlns:a16="http://schemas.microsoft.com/office/drawing/2014/main" id="{17DC66BC-36D1-01E2-7C52-3C038BC78DE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69323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>
          <a:extLst>
            <a:ext uri="{FF2B5EF4-FFF2-40B4-BE49-F238E27FC236}">
              <a16:creationId xmlns:a16="http://schemas.microsoft.com/office/drawing/2014/main" id="{0760420C-6D24-5433-3123-36ACE428B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>
            <a:extLst>
              <a:ext uri="{FF2B5EF4-FFF2-40B4-BE49-F238E27FC236}">
                <a16:creationId xmlns:a16="http://schemas.microsoft.com/office/drawing/2014/main" id="{ED6AF49A-8BBB-038E-09AE-598FBC21013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3:notes">
            <a:extLst>
              <a:ext uri="{FF2B5EF4-FFF2-40B4-BE49-F238E27FC236}">
                <a16:creationId xmlns:a16="http://schemas.microsoft.com/office/drawing/2014/main" id="{394427D7-463A-80E9-BE03-6D398B43D0A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881740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>
          <a:extLst>
            <a:ext uri="{FF2B5EF4-FFF2-40B4-BE49-F238E27FC236}">
              <a16:creationId xmlns:a16="http://schemas.microsoft.com/office/drawing/2014/main" id="{D04BDB99-7CFE-F952-43DF-21F54121A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>
            <a:extLst>
              <a:ext uri="{FF2B5EF4-FFF2-40B4-BE49-F238E27FC236}">
                <a16:creationId xmlns:a16="http://schemas.microsoft.com/office/drawing/2014/main" id="{F38D628E-5BBF-F5DD-A514-2847BD42EAC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3:notes">
            <a:extLst>
              <a:ext uri="{FF2B5EF4-FFF2-40B4-BE49-F238E27FC236}">
                <a16:creationId xmlns:a16="http://schemas.microsoft.com/office/drawing/2014/main" id="{8A6A4E04-5482-7F08-E56A-A5C3FB241FA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215521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>
          <a:extLst>
            <a:ext uri="{FF2B5EF4-FFF2-40B4-BE49-F238E27FC236}">
              <a16:creationId xmlns:a16="http://schemas.microsoft.com/office/drawing/2014/main" id="{091E82BD-414B-7E26-C881-C08F094B4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>
            <a:extLst>
              <a:ext uri="{FF2B5EF4-FFF2-40B4-BE49-F238E27FC236}">
                <a16:creationId xmlns:a16="http://schemas.microsoft.com/office/drawing/2014/main" id="{5D3A4020-D89D-4138-84B3-760C9926574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3:notes">
            <a:extLst>
              <a:ext uri="{FF2B5EF4-FFF2-40B4-BE49-F238E27FC236}">
                <a16:creationId xmlns:a16="http://schemas.microsoft.com/office/drawing/2014/main" id="{DBAD1D2B-2CB0-0E42-23EF-BAD30E1AE9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58738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35c2e223c16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9" name="Google Shape;109;g35c2e223c16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5c2e223c16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g35c2e223c16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>
          <a:extLst>
            <a:ext uri="{FF2B5EF4-FFF2-40B4-BE49-F238E27FC236}">
              <a16:creationId xmlns:a16="http://schemas.microsoft.com/office/drawing/2014/main" id="{80C702E7-C262-4CF8-A7CD-CA70D7BA27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5c2e223c16_0_20:notes">
            <a:extLst>
              <a:ext uri="{FF2B5EF4-FFF2-40B4-BE49-F238E27FC236}">
                <a16:creationId xmlns:a16="http://schemas.microsoft.com/office/drawing/2014/main" id="{9035C162-372A-2832-AA28-64D9D17B14C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g35c2e223c16_0_20:notes">
            <a:extLst>
              <a:ext uri="{FF2B5EF4-FFF2-40B4-BE49-F238E27FC236}">
                <a16:creationId xmlns:a16="http://schemas.microsoft.com/office/drawing/2014/main" id="{C8D689AD-7C74-C6E7-5B88-D1DAEB680D9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8896210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>
          <a:extLst>
            <a:ext uri="{FF2B5EF4-FFF2-40B4-BE49-F238E27FC236}">
              <a16:creationId xmlns:a16="http://schemas.microsoft.com/office/drawing/2014/main" id="{AEED503D-C33C-739E-CC7D-E17209325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5c2e223c16_0_20:notes">
            <a:extLst>
              <a:ext uri="{FF2B5EF4-FFF2-40B4-BE49-F238E27FC236}">
                <a16:creationId xmlns:a16="http://schemas.microsoft.com/office/drawing/2014/main" id="{C3778A8D-AA50-B729-702A-9E48BCAF7BD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g35c2e223c16_0_20:notes">
            <a:extLst>
              <a:ext uri="{FF2B5EF4-FFF2-40B4-BE49-F238E27FC236}">
                <a16:creationId xmlns:a16="http://schemas.microsoft.com/office/drawing/2014/main" id="{216BB256-4999-CD21-0F1E-F3DE52F022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602037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>
          <a:extLst>
            <a:ext uri="{FF2B5EF4-FFF2-40B4-BE49-F238E27FC236}">
              <a16:creationId xmlns:a16="http://schemas.microsoft.com/office/drawing/2014/main" id="{A42518F8-9FC4-156F-8E77-F275024DAF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5c2e223c16_0_20:notes">
            <a:extLst>
              <a:ext uri="{FF2B5EF4-FFF2-40B4-BE49-F238E27FC236}">
                <a16:creationId xmlns:a16="http://schemas.microsoft.com/office/drawing/2014/main" id="{A6A2072F-D393-AB16-9E14-35187B0A7DF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g35c2e223c16_0_20:notes">
            <a:extLst>
              <a:ext uri="{FF2B5EF4-FFF2-40B4-BE49-F238E27FC236}">
                <a16:creationId xmlns:a16="http://schemas.microsoft.com/office/drawing/2014/main" id="{832BC334-36EE-6C75-6599-5BD3687945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0537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>
          <a:extLst>
            <a:ext uri="{FF2B5EF4-FFF2-40B4-BE49-F238E27FC236}">
              <a16:creationId xmlns:a16="http://schemas.microsoft.com/office/drawing/2014/main" id="{B2714595-B07D-0D6F-3012-69BAC158A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5c2e223c16_0_20:notes">
            <a:extLst>
              <a:ext uri="{FF2B5EF4-FFF2-40B4-BE49-F238E27FC236}">
                <a16:creationId xmlns:a16="http://schemas.microsoft.com/office/drawing/2014/main" id="{D9C19CF1-24B5-B576-AAD6-507533229CF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7" name="Google Shape;117;g35c2e223c16_0_20:notes">
            <a:extLst>
              <a:ext uri="{FF2B5EF4-FFF2-40B4-BE49-F238E27FC236}">
                <a16:creationId xmlns:a16="http://schemas.microsoft.com/office/drawing/2014/main" id="{3E216320-1751-275D-0D32-095F4D2990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571150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35c2e223c16_0_1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5" name="Google Shape;295;g35c2e223c16_0_1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3"/>
          <p:cNvPicPr preferRelativeResize="0"/>
          <p:nvPr/>
        </p:nvPicPr>
        <p:blipFill rotWithShape="1">
          <a:blip r:embed="rId4">
            <a:alphaModFix amt="49000"/>
          </a:blip>
          <a:srcRect/>
          <a:stretch/>
        </p:blipFill>
        <p:spPr>
          <a:xfrm>
            <a:off x="-1900800" y="-541625"/>
            <a:ext cx="5296576" cy="6570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85400" y="2352000"/>
            <a:ext cx="4821202" cy="2153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4"/>
          <p:cNvSpPr txBox="1"/>
          <p:nvPr/>
        </p:nvSpPr>
        <p:spPr>
          <a:xfrm>
            <a:off x="1829856" y="1605172"/>
            <a:ext cx="8532300" cy="25545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pt-BR" sz="4000" b="1" dirty="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Audiência Pública de Apresentação do Projeto de Lei de Diretrizes Orçamentárias – PLDO 2026</a:t>
            </a:r>
          </a:p>
        </p:txBody>
      </p:sp>
      <p:pic>
        <p:nvPicPr>
          <p:cNvPr id="94" name="Google Shape;94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4"/>
          <p:cNvSpPr txBox="1"/>
          <p:nvPr/>
        </p:nvSpPr>
        <p:spPr>
          <a:xfrm>
            <a:off x="6364800" y="4742400"/>
            <a:ext cx="55296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6" name="Google Shape;96;p14"/>
          <p:cNvPicPr preferRelativeResize="0"/>
          <p:nvPr/>
        </p:nvPicPr>
        <p:blipFill rotWithShape="1">
          <a:blip r:embed="rId4">
            <a:alphaModFix amt="49000"/>
          </a:blip>
          <a:srcRect/>
          <a:stretch/>
        </p:blipFill>
        <p:spPr>
          <a:xfrm>
            <a:off x="-1900800" y="-541625"/>
            <a:ext cx="5296576" cy="6570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05846" y="4516025"/>
            <a:ext cx="1580308" cy="706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5"/>
          <p:cNvSpPr txBox="1"/>
          <p:nvPr/>
        </p:nvSpPr>
        <p:spPr>
          <a:xfrm>
            <a:off x="624000" y="637475"/>
            <a:ext cx="6746064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Lei de Diretrizes Orçamentárias - LDO </a:t>
            </a:r>
          </a:p>
        </p:txBody>
      </p:sp>
      <p:pic>
        <p:nvPicPr>
          <p:cNvPr id="104" name="Google Shape;104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/>
          <p:cNvSpPr txBox="1"/>
          <p:nvPr/>
        </p:nvSpPr>
        <p:spPr>
          <a:xfrm>
            <a:off x="402320" y="1506753"/>
            <a:ext cx="11384295" cy="34285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indent="-342900" algn="just" ea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pt-BR" sz="2400" kern="0" dirty="0">
                <a:latin typeface="+mn-lt"/>
              </a:rPr>
              <a:t> 	</a:t>
            </a:r>
            <a:r>
              <a:rPr lang="pt-BR" sz="2000" kern="0" dirty="0"/>
              <a:t>Definição de diretrizes normativas para o orçamento do próximo exercício, de acordo com a Lei de Responsabilidade Fiscal/LRF – </a:t>
            </a:r>
            <a:r>
              <a:rPr lang="pt-BR" sz="2000" b="1" i="1" kern="0" dirty="0"/>
              <a:t>principais pontos:</a:t>
            </a:r>
          </a:p>
          <a:p>
            <a:pPr marL="342900" indent="-342900" algn="just" eaLnBrk="1" hangingPunct="1"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endParaRPr lang="pt-BR" sz="2000" i="1" kern="0" dirty="0"/>
          </a:p>
          <a:p>
            <a:pPr marL="538163" lvl="1" indent="12700" algn="just" eaLnBrk="1" hangingPunct="1">
              <a:spcBef>
                <a:spcPct val="20000"/>
              </a:spcBef>
              <a:buClr>
                <a:srgbClr val="0070C0"/>
              </a:buClr>
              <a:buSzPct val="75000"/>
              <a:buFont typeface="Wingdings" pitchFamily="2" charset="2"/>
              <a:buChar char="q"/>
              <a:defRPr/>
            </a:pPr>
            <a:r>
              <a:rPr lang="pt-BR" sz="2000" kern="0" dirty="0"/>
              <a:t>   Prioridades e metas </a:t>
            </a:r>
          </a:p>
          <a:p>
            <a:pPr marL="538163" lvl="1" indent="12700" algn="just" eaLnBrk="1" hangingPunct="1">
              <a:spcBef>
                <a:spcPct val="20000"/>
              </a:spcBef>
              <a:buClr>
                <a:srgbClr val="0070C0"/>
              </a:buClr>
              <a:buSzPct val="75000"/>
              <a:buFont typeface="Wingdings" pitchFamily="2" charset="2"/>
              <a:buChar char="q"/>
              <a:defRPr/>
            </a:pPr>
            <a:r>
              <a:rPr lang="pt-BR" sz="2000" kern="0" dirty="0"/>
              <a:t>   Organização e estrutura dos orçamentos</a:t>
            </a:r>
          </a:p>
          <a:p>
            <a:pPr marL="538163" lvl="1" indent="12700" algn="just" eaLnBrk="1" hangingPunct="1">
              <a:spcBef>
                <a:spcPct val="20000"/>
              </a:spcBef>
              <a:buClr>
                <a:srgbClr val="0070C0"/>
              </a:buClr>
              <a:buSzPct val="75000"/>
              <a:buFont typeface="Wingdings" pitchFamily="2" charset="2"/>
              <a:buChar char="q"/>
              <a:defRPr/>
            </a:pPr>
            <a:r>
              <a:rPr lang="pt-BR" sz="2000" b="1" dirty="0"/>
              <a:t>   </a:t>
            </a:r>
            <a:r>
              <a:rPr lang="pt-BR" sz="2000" dirty="0"/>
              <a:t>Diretrizes para a elaboração e para a execução dos orçamentos e suas alterações</a:t>
            </a:r>
          </a:p>
          <a:p>
            <a:pPr marL="538163" lvl="1" indent="12700" algn="just" eaLnBrk="1" hangingPunct="1">
              <a:spcBef>
                <a:spcPct val="20000"/>
              </a:spcBef>
              <a:buClr>
                <a:srgbClr val="0070C0"/>
              </a:buClr>
              <a:buSzPct val="75000"/>
              <a:buFont typeface="Wingdings" pitchFamily="2" charset="2"/>
              <a:buChar char="q"/>
              <a:defRPr/>
            </a:pPr>
            <a:r>
              <a:rPr lang="pt-BR" sz="2000" b="1" dirty="0"/>
              <a:t>   </a:t>
            </a:r>
            <a:r>
              <a:rPr lang="pt-BR" sz="2000" dirty="0"/>
              <a:t>Disposições relativas às Despesas com Pessoal e com Encargos Sociais</a:t>
            </a:r>
          </a:p>
          <a:p>
            <a:pPr marL="538163" lvl="1" indent="12700" algn="just" eaLnBrk="1" hangingPunct="1">
              <a:spcBef>
                <a:spcPct val="20000"/>
              </a:spcBef>
              <a:buClr>
                <a:srgbClr val="0070C0"/>
              </a:buClr>
              <a:buSzPct val="75000"/>
              <a:buFont typeface="Wingdings" pitchFamily="2" charset="2"/>
              <a:buChar char="q"/>
              <a:defRPr/>
            </a:pPr>
            <a:r>
              <a:rPr lang="pt-BR" sz="2000" dirty="0"/>
              <a:t>   Disposições sobre alterações da legislação tributária do Município</a:t>
            </a:r>
          </a:p>
          <a:p>
            <a:pPr marL="538163" lvl="1" indent="12700" algn="just" eaLnBrk="1" hangingPunct="1">
              <a:spcBef>
                <a:spcPct val="20000"/>
              </a:spcBef>
              <a:buClr>
                <a:srgbClr val="0070C0"/>
              </a:buClr>
              <a:buSzPct val="75000"/>
              <a:buFont typeface="Wingdings" pitchFamily="2" charset="2"/>
              <a:buChar char="q"/>
              <a:defRPr/>
            </a:pPr>
            <a:r>
              <a:rPr lang="pt-BR" sz="2000" kern="0" dirty="0"/>
              <a:t>   Anexos: Metas Fiscais e Riscos Fiscais</a:t>
            </a:r>
            <a:endParaRPr lang="pt-BR" sz="20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F1D2B824-6D79-1C92-B58B-47A428D59DFA}"/>
              </a:ext>
            </a:extLst>
          </p:cNvPr>
          <p:cNvSpPr txBox="1"/>
          <p:nvPr/>
        </p:nvSpPr>
        <p:spPr>
          <a:xfrm>
            <a:off x="11210907" y="6258348"/>
            <a:ext cx="5854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3/14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>
          <a:extLst>
            <a:ext uri="{FF2B5EF4-FFF2-40B4-BE49-F238E27FC236}">
              <a16:creationId xmlns:a16="http://schemas.microsoft.com/office/drawing/2014/main" id="{68EB0BDA-7445-8997-3C55-863E49791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>
            <a:extLst>
              <a:ext uri="{FF2B5EF4-FFF2-40B4-BE49-F238E27FC236}">
                <a16:creationId xmlns:a16="http://schemas.microsoft.com/office/drawing/2014/main" id="{0A461ACC-F518-072B-F43F-A51DDD6F5CD0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5">
            <a:extLst>
              <a:ext uri="{FF2B5EF4-FFF2-40B4-BE49-F238E27FC236}">
                <a16:creationId xmlns:a16="http://schemas.microsoft.com/office/drawing/2014/main" id="{62FBB3FB-6E70-D2E6-62D2-FC4DC71879FB}"/>
              </a:ext>
            </a:extLst>
          </p:cNvPr>
          <p:cNvSpPr txBox="1"/>
          <p:nvPr/>
        </p:nvSpPr>
        <p:spPr>
          <a:xfrm>
            <a:off x="624000" y="637475"/>
            <a:ext cx="6746064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 Prioridades e Metas</a:t>
            </a:r>
          </a:p>
        </p:txBody>
      </p:sp>
      <p:pic>
        <p:nvPicPr>
          <p:cNvPr id="104" name="Google Shape;104;p15">
            <a:extLst>
              <a:ext uri="{FF2B5EF4-FFF2-40B4-BE49-F238E27FC236}">
                <a16:creationId xmlns:a16="http://schemas.microsoft.com/office/drawing/2014/main" id="{B5BC7773-77AB-854B-EFCC-9A5BBDC5292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>
            <a:extLst>
              <a:ext uri="{FF2B5EF4-FFF2-40B4-BE49-F238E27FC236}">
                <a16:creationId xmlns:a16="http://schemas.microsoft.com/office/drawing/2014/main" id="{99EC59EC-5D3C-257F-C122-555E37B72EAF}"/>
              </a:ext>
            </a:extLst>
          </p:cNvPr>
          <p:cNvSpPr txBox="1"/>
          <p:nvPr/>
        </p:nvSpPr>
        <p:spPr>
          <a:xfrm>
            <a:off x="402320" y="1506753"/>
            <a:ext cx="11384295" cy="5047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1600" dirty="0"/>
              <a:t>Conforme </a:t>
            </a:r>
            <a:r>
              <a:rPr lang="pt-BR" altLang="pt-BR" sz="1600" b="1" dirty="0"/>
              <a:t>Art. 2º </a:t>
            </a:r>
            <a:r>
              <a:rPr lang="pt-BR" altLang="pt-BR" sz="1600" dirty="0"/>
              <a:t>do Projeto da LDO/2026, as prioridades e metas correspondem às metas relativas ao exercício de 2026 definidas e constantes no Plano Plurianual de Ação Governamental - </a:t>
            </a:r>
            <a:r>
              <a:rPr lang="pt-BR" altLang="pt-BR" sz="1600" b="1" dirty="0"/>
              <a:t>PPAG 2026-2029, </a:t>
            </a:r>
            <a:r>
              <a:rPr lang="pt-BR" sz="1600" dirty="0"/>
              <a:t>cujo projeto será enviado ao Poder Legislativo até 30 de setembro do corrente exercício</a:t>
            </a:r>
            <a:r>
              <a:rPr lang="pt-BR" altLang="pt-BR" sz="1600" dirty="0"/>
              <a:t>, e suas diretrizes gerais estão organizadas de acordo com as seguintes Áreas de Resultado: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600" dirty="0"/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kern="0" dirty="0"/>
              <a:t>		I - Área de Resultado </a:t>
            </a:r>
            <a:r>
              <a:rPr lang="pt-BR" sz="1600" b="1" kern="0" dirty="0"/>
              <a:t>Saúde</a:t>
            </a:r>
            <a:endParaRPr lang="pt-BR" sz="1600" b="1" dirty="0"/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b="1" kern="0" dirty="0"/>
              <a:t>		</a:t>
            </a:r>
            <a:r>
              <a:rPr lang="pt-BR" sz="1600" kern="0" dirty="0"/>
              <a:t>II - Área de Resultado </a:t>
            </a:r>
            <a:r>
              <a:rPr lang="pt-BR" sz="1600" b="1" kern="0" dirty="0"/>
              <a:t>Educação</a:t>
            </a:r>
            <a:r>
              <a:rPr lang="pt-BR" sz="1600" kern="0" dirty="0"/>
              <a:t>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dirty="0"/>
              <a:t>		</a:t>
            </a:r>
            <a:r>
              <a:rPr lang="pt-BR" sz="1600" kern="0" dirty="0"/>
              <a:t>III - Área de Resultado </a:t>
            </a:r>
            <a:r>
              <a:rPr lang="pt-BR" sz="1600" b="1" kern="0" dirty="0"/>
              <a:t>Segurança</a:t>
            </a:r>
            <a:r>
              <a:rPr lang="pt-BR" sz="1600" kern="0" dirty="0"/>
              <a:t>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dirty="0"/>
              <a:t>		</a:t>
            </a:r>
            <a:r>
              <a:rPr lang="pt-BR" sz="1600" kern="0" dirty="0"/>
              <a:t>IV - Área de Resultado </a:t>
            </a:r>
            <a:r>
              <a:rPr lang="pt-BR" sz="1600" b="1" kern="0" dirty="0"/>
              <a:t>M</a:t>
            </a:r>
            <a:r>
              <a:rPr lang="pt-BR" sz="1600" b="1" dirty="0"/>
              <a:t>obilidade Urbana;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b="1" kern="0" dirty="0"/>
              <a:t>		</a:t>
            </a:r>
            <a:r>
              <a:rPr lang="pt-BR" sz="1600" kern="0" dirty="0"/>
              <a:t>V - Área de Resultado </a:t>
            </a:r>
            <a:r>
              <a:rPr lang="pt-BR" sz="1600" b="1" kern="0" dirty="0"/>
              <a:t>Habitação, Urbanização, Regulação e Ambiente Urbano</a:t>
            </a:r>
            <a:r>
              <a:rPr lang="pt-BR" sz="1600" dirty="0"/>
              <a:t>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kern="0" dirty="0"/>
              <a:t>		VI - Área de Resultado </a:t>
            </a:r>
            <a:r>
              <a:rPr lang="pt-BR" sz="1600" b="1" kern="0" dirty="0"/>
              <a:t>Desenvolvimento Econômico e Turismo</a:t>
            </a:r>
            <a:r>
              <a:rPr lang="pt-BR" sz="1600" kern="0" dirty="0"/>
              <a:t>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dirty="0"/>
              <a:t>		</a:t>
            </a:r>
            <a:r>
              <a:rPr lang="pt-BR" sz="1600" kern="0" dirty="0"/>
              <a:t>VII - Área de Resultado </a:t>
            </a:r>
            <a:r>
              <a:rPr lang="pt-BR" sz="1600" b="1" kern="0" dirty="0"/>
              <a:t>Cultura</a:t>
            </a:r>
            <a:r>
              <a:rPr lang="pt-BR" sz="1600" dirty="0"/>
              <a:t>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kern="0" dirty="0"/>
              <a:t>		VIII - Área de Resultado </a:t>
            </a:r>
            <a:r>
              <a:rPr lang="pt-BR" sz="1600" b="1" kern="0" dirty="0"/>
              <a:t>Sustentabilidade</a:t>
            </a:r>
            <a:r>
              <a:rPr lang="pt-BR" sz="1600" kern="0" dirty="0"/>
              <a:t> </a:t>
            </a:r>
            <a:r>
              <a:rPr lang="pt-BR" sz="1600" b="1" kern="0" dirty="0"/>
              <a:t>A</a:t>
            </a:r>
            <a:r>
              <a:rPr lang="pt-BR" sz="1600" b="1" dirty="0"/>
              <a:t>mbiental</a:t>
            </a:r>
            <a:r>
              <a:rPr lang="pt-BR" sz="1600" dirty="0"/>
              <a:t>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kern="0" dirty="0"/>
              <a:t>		IX - Área de Resultado </a:t>
            </a:r>
            <a:r>
              <a:rPr lang="pt-BR" sz="1600" b="1" kern="0" dirty="0"/>
              <a:t>Proteção</a:t>
            </a:r>
            <a:r>
              <a:rPr lang="pt-BR" sz="1600" b="1" dirty="0"/>
              <a:t> Social, Segurança Alimentar e Esportes</a:t>
            </a:r>
            <a:r>
              <a:rPr lang="pt-BR" sz="1600" dirty="0"/>
              <a:t>;</a:t>
            </a:r>
          </a:p>
          <a:p>
            <a:pPr marL="342900" indent="-342900" algn="just" eaLnBrk="1" hangingPunct="1">
              <a:spcBef>
                <a:spcPct val="20000"/>
              </a:spcBef>
              <a:spcAft>
                <a:spcPts val="600"/>
              </a:spcAft>
              <a:buClr>
                <a:schemeClr val="bg2"/>
              </a:buClr>
              <a:buSzPct val="75000"/>
              <a:defRPr/>
            </a:pPr>
            <a:r>
              <a:rPr lang="pt-BR" sz="1600" kern="0" dirty="0"/>
              <a:t>		X - Área de Resultado </a:t>
            </a:r>
            <a:r>
              <a:rPr lang="pt-BR" sz="1600" b="1" kern="0" dirty="0"/>
              <a:t>Atendimento ao Cidadão e Melhoria da Gestão</a:t>
            </a:r>
            <a:r>
              <a:rPr lang="pt-BR" sz="1600" b="1" dirty="0"/>
              <a:t>;</a:t>
            </a:r>
            <a:endParaRPr lang="pt-BR" altLang="pt-BR" sz="1600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70CE081D-C6F1-6CAA-D4B4-32562EF4855E}"/>
              </a:ext>
            </a:extLst>
          </p:cNvPr>
          <p:cNvSpPr txBox="1"/>
          <p:nvPr/>
        </p:nvSpPr>
        <p:spPr>
          <a:xfrm>
            <a:off x="11210907" y="625834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4/14</a:t>
            </a:r>
          </a:p>
        </p:txBody>
      </p:sp>
    </p:spTree>
    <p:extLst>
      <p:ext uri="{BB962C8B-B14F-4D97-AF65-F5344CB8AC3E}">
        <p14:creationId xmlns:p14="http://schemas.microsoft.com/office/powerpoint/2010/main" val="1940247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>
          <a:extLst>
            <a:ext uri="{FF2B5EF4-FFF2-40B4-BE49-F238E27FC236}">
              <a16:creationId xmlns:a16="http://schemas.microsoft.com/office/drawing/2014/main" id="{E7192827-F2A0-1E88-9174-D90BE1DFC9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>
            <a:extLst>
              <a:ext uri="{FF2B5EF4-FFF2-40B4-BE49-F238E27FC236}">
                <a16:creationId xmlns:a16="http://schemas.microsoft.com/office/drawing/2014/main" id="{ED06E2E7-F8B2-0FA8-8AD2-72874C5F19AF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5">
            <a:extLst>
              <a:ext uri="{FF2B5EF4-FFF2-40B4-BE49-F238E27FC236}">
                <a16:creationId xmlns:a16="http://schemas.microsoft.com/office/drawing/2014/main" id="{B2B6EFDC-FE22-A908-DFD3-C1CD38FE4C38}"/>
              </a:ext>
            </a:extLst>
          </p:cNvPr>
          <p:cNvSpPr txBox="1"/>
          <p:nvPr/>
        </p:nvSpPr>
        <p:spPr>
          <a:xfrm>
            <a:off x="624000" y="299147"/>
            <a:ext cx="6746064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Diretrizes gerais e específicas para </a:t>
            </a:r>
          </a:p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elaboração e execução do orçamento</a:t>
            </a:r>
          </a:p>
        </p:txBody>
      </p:sp>
      <p:pic>
        <p:nvPicPr>
          <p:cNvPr id="104" name="Google Shape;104;p15">
            <a:extLst>
              <a:ext uri="{FF2B5EF4-FFF2-40B4-BE49-F238E27FC236}">
                <a16:creationId xmlns:a16="http://schemas.microsoft.com/office/drawing/2014/main" id="{2EAED07D-400A-3C0F-B8BA-F409D959985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>
            <a:extLst>
              <a:ext uri="{FF2B5EF4-FFF2-40B4-BE49-F238E27FC236}">
                <a16:creationId xmlns:a16="http://schemas.microsoft.com/office/drawing/2014/main" id="{F90A7E3F-F8C7-95C9-59C1-010D96D14E11}"/>
              </a:ext>
            </a:extLst>
          </p:cNvPr>
          <p:cNvSpPr txBox="1"/>
          <p:nvPr/>
        </p:nvSpPr>
        <p:spPr>
          <a:xfrm>
            <a:off x="402320" y="1506753"/>
            <a:ext cx="11384295" cy="31700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Art. 12 – Fica proibida a fixação de despesa sem que esteja definida a origem da fonte de recurso correspondente e legalmente instituída a unidade executora ou unidade administrativa.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2000" dirty="0"/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Art. 17 – Além da observância das prioridades fixadas no art. 2º, a LOA somente incluirá novos projetos se: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I – tiverem sido adequadamente atendidos os que estiverem em andamento;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II – estiverem em conformidade com o PPAG vigente ou previstos no projeto de revisão do planejamento a médio prazo;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III – apresentarem viabilidade técnica, econômica e financeira;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IV – tiverem sido contempladas as despesas de conservação do patrimônio público.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D7499E88-E466-EA19-E5D6-88B5B8198F3C}"/>
              </a:ext>
            </a:extLst>
          </p:cNvPr>
          <p:cNvSpPr txBox="1"/>
          <p:nvPr/>
        </p:nvSpPr>
        <p:spPr>
          <a:xfrm>
            <a:off x="11210907" y="625834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5/14</a:t>
            </a:r>
          </a:p>
        </p:txBody>
      </p:sp>
    </p:spTree>
    <p:extLst>
      <p:ext uri="{BB962C8B-B14F-4D97-AF65-F5344CB8AC3E}">
        <p14:creationId xmlns:p14="http://schemas.microsoft.com/office/powerpoint/2010/main" val="1316181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>
          <a:extLst>
            <a:ext uri="{FF2B5EF4-FFF2-40B4-BE49-F238E27FC236}">
              <a16:creationId xmlns:a16="http://schemas.microsoft.com/office/drawing/2014/main" id="{2356F8A4-ED2C-83D4-3CFA-6BA70E41EA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>
            <a:extLst>
              <a:ext uri="{FF2B5EF4-FFF2-40B4-BE49-F238E27FC236}">
                <a16:creationId xmlns:a16="http://schemas.microsoft.com/office/drawing/2014/main" id="{5A243A1A-DA9C-2E64-6D7F-E85704958693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5">
            <a:extLst>
              <a:ext uri="{FF2B5EF4-FFF2-40B4-BE49-F238E27FC236}">
                <a16:creationId xmlns:a16="http://schemas.microsoft.com/office/drawing/2014/main" id="{F6E87CE6-2201-BA58-D18E-E828F31A7717}"/>
              </a:ext>
            </a:extLst>
          </p:cNvPr>
          <p:cNvSpPr txBox="1"/>
          <p:nvPr/>
        </p:nvSpPr>
        <p:spPr>
          <a:xfrm>
            <a:off x="624000" y="299147"/>
            <a:ext cx="6746064" cy="9232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Critérios e formas de limitação de empenho</a:t>
            </a:r>
          </a:p>
        </p:txBody>
      </p:sp>
      <p:pic>
        <p:nvPicPr>
          <p:cNvPr id="104" name="Google Shape;104;p15">
            <a:extLst>
              <a:ext uri="{FF2B5EF4-FFF2-40B4-BE49-F238E27FC236}">
                <a16:creationId xmlns:a16="http://schemas.microsoft.com/office/drawing/2014/main" id="{5FDBA8E1-0DCC-0BFD-776A-F3DC7CDCF11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>
            <a:extLst>
              <a:ext uri="{FF2B5EF4-FFF2-40B4-BE49-F238E27FC236}">
                <a16:creationId xmlns:a16="http://schemas.microsoft.com/office/drawing/2014/main" id="{4A9020B7-6769-5F70-8DC6-3EBFF2602786}"/>
              </a:ext>
            </a:extLst>
          </p:cNvPr>
          <p:cNvSpPr txBox="1"/>
          <p:nvPr/>
        </p:nvSpPr>
        <p:spPr>
          <a:xfrm>
            <a:off x="402320" y="1506753"/>
            <a:ext cx="11384295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Art. 32 – Ao final de um bimestre, se verificado que a realização da receita poderá não comportar o cumprimento das metas de resultado primário ou nominal estabelecidas no Anexo I, será promovida a </a:t>
            </a:r>
            <a:r>
              <a:rPr lang="pt-BR" altLang="pt-BR" sz="2000" b="1" dirty="0"/>
              <a:t>limitação de empenho</a:t>
            </a:r>
            <a:r>
              <a:rPr lang="pt-BR" altLang="pt-BR" sz="2000" dirty="0"/>
              <a:t>, conforme critérios a serem definidos pelo Poder Executivo, levando em consideração a seguinte </a:t>
            </a:r>
            <a:r>
              <a:rPr lang="pt-BR" altLang="pt-BR" sz="2000" b="1" dirty="0"/>
              <a:t>ordem de prioridade na redução de gastos</a:t>
            </a:r>
            <a:r>
              <a:rPr lang="pt-BR" altLang="pt-BR" sz="2000" dirty="0"/>
              <a:t>: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2000" dirty="0"/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I – obras estruturantes;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II – serviços de terceiros e encargos administrativos;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pt-BR" altLang="pt-BR" sz="2000" dirty="0"/>
              <a:t>III – obras de manutenção que objetivam a recuperação de danos ocorridos no equipamento existente.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800" dirty="0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F53F55BF-A50F-7A3B-B2C0-FE17C3A2E70D}"/>
              </a:ext>
            </a:extLst>
          </p:cNvPr>
          <p:cNvSpPr txBox="1"/>
          <p:nvPr/>
        </p:nvSpPr>
        <p:spPr>
          <a:xfrm>
            <a:off x="11210907" y="625834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6/14</a:t>
            </a:r>
          </a:p>
        </p:txBody>
      </p:sp>
    </p:spTree>
    <p:extLst>
      <p:ext uri="{BB962C8B-B14F-4D97-AF65-F5344CB8AC3E}">
        <p14:creationId xmlns:p14="http://schemas.microsoft.com/office/powerpoint/2010/main" val="33022389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>
          <a:extLst>
            <a:ext uri="{FF2B5EF4-FFF2-40B4-BE49-F238E27FC236}">
              <a16:creationId xmlns:a16="http://schemas.microsoft.com/office/drawing/2014/main" id="{E8F3FFF5-4EDD-7E88-77E2-C149CF630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>
            <a:extLst>
              <a:ext uri="{FF2B5EF4-FFF2-40B4-BE49-F238E27FC236}">
                <a16:creationId xmlns:a16="http://schemas.microsoft.com/office/drawing/2014/main" id="{10B13FCB-7CCC-FD1D-97FF-236FB684C831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5">
            <a:extLst>
              <a:ext uri="{FF2B5EF4-FFF2-40B4-BE49-F238E27FC236}">
                <a16:creationId xmlns:a16="http://schemas.microsoft.com/office/drawing/2014/main" id="{E8CA0704-65A7-8C3B-5E1A-551EE1585E0A}"/>
              </a:ext>
            </a:extLst>
          </p:cNvPr>
          <p:cNvSpPr txBox="1"/>
          <p:nvPr/>
        </p:nvSpPr>
        <p:spPr>
          <a:xfrm>
            <a:off x="624000" y="445451"/>
            <a:ext cx="6746064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 Alterações na Legislação Tributária</a:t>
            </a:r>
          </a:p>
        </p:txBody>
      </p:sp>
      <p:pic>
        <p:nvPicPr>
          <p:cNvPr id="104" name="Google Shape;104;p15">
            <a:extLst>
              <a:ext uri="{FF2B5EF4-FFF2-40B4-BE49-F238E27FC236}">
                <a16:creationId xmlns:a16="http://schemas.microsoft.com/office/drawing/2014/main" id="{59130AA0-C288-4022-207B-17DAF6EACF0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>
            <a:extLst>
              <a:ext uri="{FF2B5EF4-FFF2-40B4-BE49-F238E27FC236}">
                <a16:creationId xmlns:a16="http://schemas.microsoft.com/office/drawing/2014/main" id="{66756D2B-6EA4-559C-FAAA-C27F3B387B2E}"/>
              </a:ext>
            </a:extLst>
          </p:cNvPr>
          <p:cNvSpPr txBox="1"/>
          <p:nvPr/>
        </p:nvSpPr>
        <p:spPr>
          <a:xfrm>
            <a:off x="402320" y="1506753"/>
            <a:ext cx="11384295" cy="3139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1800" dirty="0"/>
              <a:t>	</a:t>
            </a:r>
            <a:r>
              <a:rPr lang="pt-BR" sz="2000" dirty="0"/>
              <a:t>Poderão ser apresentados à CMBH projetos de lei sobre matéria tributária pertinente, visando ao seu aperfeiçoamento, à adequação a mandamentos constitucionais e ao ajustamento a leis complementares e resoluções federais, tendo como diretrizes a capacidade econômica do contribuinte e a justa distribuição de renda na perspectiva da justiça tributária, observando os critérios constantes no caput e nos incisos do </a:t>
            </a:r>
            <a:r>
              <a:rPr lang="pt-BR" sz="2000" b="1" dirty="0"/>
              <a:t>art. 45</a:t>
            </a:r>
            <a:r>
              <a:rPr lang="pt-BR" sz="2000" dirty="0"/>
              <a:t> deste projeto (referentes à: IPTU, ITBI, ISSQN, Taxas, Contribuição de Melhoria, dentre outros).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pt-BR" altLang="pt-BR" sz="1800" dirty="0"/>
          </a:p>
        </p:txBody>
      </p:sp>
      <p:sp>
        <p:nvSpPr>
          <p:cNvPr id="2" name="Seta para a direita 1">
            <a:extLst>
              <a:ext uri="{FF2B5EF4-FFF2-40B4-BE49-F238E27FC236}">
                <a16:creationId xmlns:a16="http://schemas.microsoft.com/office/drawing/2014/main" id="{59E9200A-1C44-C765-F156-55EDE5048032}"/>
              </a:ext>
            </a:extLst>
          </p:cNvPr>
          <p:cNvSpPr/>
          <p:nvPr/>
        </p:nvSpPr>
        <p:spPr>
          <a:xfrm>
            <a:off x="560916" y="1612648"/>
            <a:ext cx="712713" cy="365968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46D5B833-95DE-4D72-AE19-027110E05DAE}"/>
              </a:ext>
            </a:extLst>
          </p:cNvPr>
          <p:cNvSpPr txBox="1"/>
          <p:nvPr/>
        </p:nvSpPr>
        <p:spPr>
          <a:xfrm>
            <a:off x="11210907" y="625834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7/14</a:t>
            </a:r>
          </a:p>
        </p:txBody>
      </p:sp>
    </p:spTree>
    <p:extLst>
      <p:ext uri="{BB962C8B-B14F-4D97-AF65-F5344CB8AC3E}">
        <p14:creationId xmlns:p14="http://schemas.microsoft.com/office/powerpoint/2010/main" val="2903140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6"/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16"/>
          <p:cNvSpPr txBox="1"/>
          <p:nvPr/>
        </p:nvSpPr>
        <p:spPr>
          <a:xfrm>
            <a:off x="624000" y="637475"/>
            <a:ext cx="58176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 Parâmetros Econômicos</a:t>
            </a:r>
          </a:p>
        </p:txBody>
      </p:sp>
      <p:pic>
        <p:nvPicPr>
          <p:cNvPr id="113" name="Google Shape;113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" name="Espaço Reservado para Conteúdo 7">
            <a:extLst>
              <a:ext uri="{FF2B5EF4-FFF2-40B4-BE49-F238E27FC236}">
                <a16:creationId xmlns:a16="http://schemas.microsoft.com/office/drawing/2014/main" id="{19C42F00-CB5D-9D4A-0920-3C375023084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4865978"/>
              </p:ext>
            </p:extLst>
          </p:nvPr>
        </p:nvGraphicFramePr>
        <p:xfrm>
          <a:off x="976528" y="1719768"/>
          <a:ext cx="7698356" cy="1878012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34462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83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8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486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9900">
                <a:tc>
                  <a:txBody>
                    <a:bodyPr/>
                    <a:lstStyle/>
                    <a:p>
                      <a:endParaRPr lang="pt-BR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114103" marR="114103" marT="45706" marB="45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2026</a:t>
                      </a:r>
                    </a:p>
                  </a:txBody>
                  <a:tcPr marL="114103" marR="114103" marT="45706" marB="45706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2027</a:t>
                      </a:r>
                    </a:p>
                  </a:txBody>
                  <a:tcPr marL="114103" marR="114103" marT="45706" marB="45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latin typeface="Arial" pitchFamily="34" charset="0"/>
                          <a:cs typeface="Arial" pitchFamily="34" charset="0"/>
                        </a:rPr>
                        <a:t>2028</a:t>
                      </a:r>
                    </a:p>
                  </a:txBody>
                  <a:tcPr marL="114103" marR="114103" marT="45706" marB="45706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1898">
                <a:tc>
                  <a:txBody>
                    <a:bodyPr/>
                    <a:lstStyle/>
                    <a:p>
                      <a:r>
                        <a:rPr lang="pt-BR" sz="1800" b="1" dirty="0">
                          <a:latin typeface="Arial" pitchFamily="34" charset="0"/>
                          <a:cs typeface="Arial" pitchFamily="34" charset="0"/>
                        </a:rPr>
                        <a:t>Crescimento do PIB </a:t>
                      </a:r>
                    </a:p>
                  </a:txBody>
                  <a:tcPr marL="114103" marR="114103" marT="45706" marB="45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2,50%</a:t>
                      </a:r>
                    </a:p>
                  </a:txBody>
                  <a:tcPr marL="114103" marR="114103" marT="45706" marB="45706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2,59%</a:t>
                      </a:r>
                    </a:p>
                  </a:txBody>
                  <a:tcPr marL="114103" marR="114103" marT="45706" marB="45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2,56%</a:t>
                      </a:r>
                    </a:p>
                  </a:txBody>
                  <a:tcPr marL="114103" marR="114103" marT="45706" marB="4570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6214">
                <a:tc>
                  <a:txBody>
                    <a:bodyPr/>
                    <a:lstStyle/>
                    <a:p>
                      <a:r>
                        <a:rPr lang="pt-BR" sz="1800" b="1" dirty="0">
                          <a:latin typeface="Arial" pitchFamily="34" charset="0"/>
                          <a:cs typeface="Arial" pitchFamily="34" charset="0"/>
                        </a:rPr>
                        <a:t>Inflação anual </a:t>
                      </a:r>
                      <a:r>
                        <a:rPr lang="pt-BR" sz="1800" b="0" dirty="0">
                          <a:latin typeface="Arial" pitchFamily="34" charset="0"/>
                          <a:cs typeface="Arial" pitchFamily="34" charset="0"/>
                        </a:rPr>
                        <a:t>(IPCA)</a:t>
                      </a:r>
                    </a:p>
                  </a:txBody>
                  <a:tcPr marL="114103" marR="114103" marT="45706" marB="45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3,50%</a:t>
                      </a:r>
                    </a:p>
                  </a:txBody>
                  <a:tcPr marL="114103" marR="114103" marT="45706" marB="45706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3,10%</a:t>
                      </a:r>
                    </a:p>
                  </a:txBody>
                  <a:tcPr marL="114103" marR="114103" marT="45706" marB="4570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3,00%</a:t>
                      </a:r>
                    </a:p>
                  </a:txBody>
                  <a:tcPr marL="114103" marR="114103" marT="45706" marB="4570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CaixaDeTexto 3">
            <a:extLst>
              <a:ext uri="{FF2B5EF4-FFF2-40B4-BE49-F238E27FC236}">
                <a16:creationId xmlns:a16="http://schemas.microsoft.com/office/drawing/2014/main" id="{B464C621-026E-01BF-12C2-B19BC39F0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6528" y="3718710"/>
            <a:ext cx="72734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200" i="1" dirty="0">
                <a:latin typeface="Arial" panose="020B0604020202020204" pitchFamily="34" charset="0"/>
              </a:rPr>
              <a:t>Fonte: Projeto de Lei de Diretrizes Orçamentárias / 2026 do Governo Federal; cenário econômico projetado pelo Relatório Focus, divulgado pelo Banco Central do Brasil.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500EEE2-30EB-F712-E0FA-CAD5A9C2E820}"/>
              </a:ext>
            </a:extLst>
          </p:cNvPr>
          <p:cNvSpPr txBox="1"/>
          <p:nvPr/>
        </p:nvSpPr>
        <p:spPr>
          <a:xfrm>
            <a:off x="11210907" y="625834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8/14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/>
          <p:cNvSpPr txBox="1"/>
          <p:nvPr/>
        </p:nvSpPr>
        <p:spPr>
          <a:xfrm>
            <a:off x="624000" y="637475"/>
            <a:ext cx="9553272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Metas Fiscais Anuais – Resultado Primário* </a:t>
            </a:r>
          </a:p>
        </p:txBody>
      </p:sp>
      <p:pic>
        <p:nvPicPr>
          <p:cNvPr id="121" name="Google Shape;121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88EF20F-629D-6C2B-3AE9-AF9F005514B4}"/>
              </a:ext>
            </a:extLst>
          </p:cNvPr>
          <p:cNvSpPr txBox="1"/>
          <p:nvPr/>
        </p:nvSpPr>
        <p:spPr>
          <a:xfrm>
            <a:off x="7344652" y="2386584"/>
            <a:ext cx="4396244" cy="246221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t-BR" sz="1400" i="1" dirty="0"/>
              <a:t>* Corresponde à diferença entre as receitas e despesas não financeiras, ou seja, as receitas previstas deduzidas de rendimentos de aplicações financeiras, de operações de crédito e de alienação de investimentos temporários e permanentes e despesas pagas (incluídos aqui o pagamento de Restos a Pagar) deduzidas as despesas de encargos e amortização da dívida. Sua apuração considera as despesas sob a ótica de pagamento, além de trabalhar, de maneira apartada, com as fontes do RPPS.</a:t>
            </a:r>
            <a:endParaRPr lang="pt-BR" sz="1400" i="1" dirty="0">
              <a:solidFill>
                <a:srgbClr val="FF0000"/>
              </a:solidFill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376CFC7-4866-D6D5-298A-D92DDFA27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292" y="1418074"/>
            <a:ext cx="6593255" cy="5238151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8F706F63-DB7D-17CC-486D-7C86C94364CC}"/>
              </a:ext>
            </a:extLst>
          </p:cNvPr>
          <p:cNvSpPr txBox="1"/>
          <p:nvPr/>
        </p:nvSpPr>
        <p:spPr>
          <a:xfrm>
            <a:off x="11210907" y="6258348"/>
            <a:ext cx="5838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9/14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>
          <a:extLst>
            <a:ext uri="{FF2B5EF4-FFF2-40B4-BE49-F238E27FC236}">
              <a16:creationId xmlns:a16="http://schemas.microsoft.com/office/drawing/2014/main" id="{069B55EF-21F1-6326-7C39-F5B7DBBE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>
            <a:extLst>
              <a:ext uri="{FF2B5EF4-FFF2-40B4-BE49-F238E27FC236}">
                <a16:creationId xmlns:a16="http://schemas.microsoft.com/office/drawing/2014/main" id="{E8DD5831-05BC-169E-4B76-1109FC3821A3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>
            <a:extLst>
              <a:ext uri="{FF2B5EF4-FFF2-40B4-BE49-F238E27FC236}">
                <a16:creationId xmlns:a16="http://schemas.microsoft.com/office/drawing/2014/main" id="{180B2C85-E029-F7D9-7680-867637F2EDAE}"/>
              </a:ext>
            </a:extLst>
          </p:cNvPr>
          <p:cNvSpPr txBox="1"/>
          <p:nvPr/>
        </p:nvSpPr>
        <p:spPr>
          <a:xfrm>
            <a:off x="624000" y="637475"/>
            <a:ext cx="9553272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Metas Fiscais Anuais – Resultado Nominal*</a:t>
            </a:r>
          </a:p>
        </p:txBody>
      </p:sp>
      <p:pic>
        <p:nvPicPr>
          <p:cNvPr id="121" name="Google Shape;121;p17">
            <a:extLst>
              <a:ext uri="{FF2B5EF4-FFF2-40B4-BE49-F238E27FC236}">
                <a16:creationId xmlns:a16="http://schemas.microsoft.com/office/drawing/2014/main" id="{319171FA-43B0-F476-363F-9EFC0D4F72C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66821BC-4D0D-7609-CB20-2CBFDB1CFC57}"/>
              </a:ext>
            </a:extLst>
          </p:cNvPr>
          <p:cNvSpPr txBox="1"/>
          <p:nvPr/>
        </p:nvSpPr>
        <p:spPr>
          <a:xfrm>
            <a:off x="230846" y="5303248"/>
            <a:ext cx="11884954" cy="73866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pt-BR" sz="1400" i="1" dirty="0"/>
              <a:t>* O Manual de Demonstrativos Fiscais 14ª Edição define a metodologia “abaixo da linha” para ser utilizada no cálculo do Resultado Nominal do exercício financeiro de 2026 e para os dois exercícios seguintes. Esta metodologia representa a diferença entre o saldo da dívida consolidada líquida (DCL) em 31 de dezembro do exercício anterior em relação ao saldo da DCL apurado em 31 de dezembro do exercício de referência.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2BF16FE-192E-4AE3-DC70-B56C1E60D1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6" y="1874520"/>
            <a:ext cx="11249025" cy="27432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47F1C0A-4BF0-80C1-06B1-6047DE4B18B3}"/>
              </a:ext>
            </a:extLst>
          </p:cNvPr>
          <p:cNvSpPr txBox="1"/>
          <p:nvPr/>
        </p:nvSpPr>
        <p:spPr>
          <a:xfrm>
            <a:off x="11210907" y="6258348"/>
            <a:ext cx="6976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10/14</a:t>
            </a:r>
          </a:p>
        </p:txBody>
      </p:sp>
    </p:spTree>
    <p:extLst>
      <p:ext uri="{BB962C8B-B14F-4D97-AF65-F5344CB8AC3E}">
        <p14:creationId xmlns:p14="http://schemas.microsoft.com/office/powerpoint/2010/main" val="41793762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>
          <a:extLst>
            <a:ext uri="{FF2B5EF4-FFF2-40B4-BE49-F238E27FC236}">
              <a16:creationId xmlns:a16="http://schemas.microsoft.com/office/drawing/2014/main" id="{C8140FC1-2883-B4B2-31F8-0E935B2782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>
            <a:extLst>
              <a:ext uri="{FF2B5EF4-FFF2-40B4-BE49-F238E27FC236}">
                <a16:creationId xmlns:a16="http://schemas.microsoft.com/office/drawing/2014/main" id="{2EBC4533-7793-D5A8-34EC-DFAF00C9FD2D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>
            <a:extLst>
              <a:ext uri="{FF2B5EF4-FFF2-40B4-BE49-F238E27FC236}">
                <a16:creationId xmlns:a16="http://schemas.microsoft.com/office/drawing/2014/main" id="{8BB31D02-1042-BC15-66C1-A7223C7644DF}"/>
              </a:ext>
            </a:extLst>
          </p:cNvPr>
          <p:cNvSpPr txBox="1"/>
          <p:nvPr/>
        </p:nvSpPr>
        <p:spPr>
          <a:xfrm>
            <a:off x="624000" y="637475"/>
            <a:ext cx="9553272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 Estimativa da Renúncia de Receita</a:t>
            </a:r>
          </a:p>
        </p:txBody>
      </p:sp>
      <p:pic>
        <p:nvPicPr>
          <p:cNvPr id="121" name="Google Shape;121;p17">
            <a:extLst>
              <a:ext uri="{FF2B5EF4-FFF2-40B4-BE49-F238E27FC236}">
                <a16:creationId xmlns:a16="http://schemas.microsoft.com/office/drawing/2014/main" id="{0283E65A-2016-F7E2-D9F5-457A3FD09F86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E8E96E6-F591-80D3-F3F5-39ABBE93F242}"/>
              </a:ext>
            </a:extLst>
          </p:cNvPr>
          <p:cNvSpPr txBox="1"/>
          <p:nvPr/>
        </p:nvSpPr>
        <p:spPr>
          <a:xfrm>
            <a:off x="600892" y="6382926"/>
            <a:ext cx="108837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i="1" dirty="0"/>
              <a:t>Continua...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1F63C83-48CA-F779-8B0D-67ABD8D769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" y="1474109"/>
            <a:ext cx="11905488" cy="4733095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851D874A-9E13-A5EE-E104-AFA67ADE5EA7}"/>
              </a:ext>
            </a:extLst>
          </p:cNvPr>
          <p:cNvSpPr txBox="1"/>
          <p:nvPr/>
        </p:nvSpPr>
        <p:spPr>
          <a:xfrm>
            <a:off x="11210907" y="6258348"/>
            <a:ext cx="6976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11/14</a:t>
            </a:r>
          </a:p>
        </p:txBody>
      </p:sp>
    </p:spTree>
    <p:extLst>
      <p:ext uri="{BB962C8B-B14F-4D97-AF65-F5344CB8AC3E}">
        <p14:creationId xmlns:p14="http://schemas.microsoft.com/office/powerpoint/2010/main" val="2778652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>
          <a:extLst>
            <a:ext uri="{FF2B5EF4-FFF2-40B4-BE49-F238E27FC236}">
              <a16:creationId xmlns:a16="http://schemas.microsoft.com/office/drawing/2014/main" id="{19EB6B9B-2636-A1DE-5B04-686BD3864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>
            <a:extLst>
              <a:ext uri="{FF2B5EF4-FFF2-40B4-BE49-F238E27FC236}">
                <a16:creationId xmlns:a16="http://schemas.microsoft.com/office/drawing/2014/main" id="{C3B1D424-9BF8-7F79-6860-6789379F04E9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>
            <a:extLst>
              <a:ext uri="{FF2B5EF4-FFF2-40B4-BE49-F238E27FC236}">
                <a16:creationId xmlns:a16="http://schemas.microsoft.com/office/drawing/2014/main" id="{4956C60F-E6C9-EA06-FA32-09E25131185F}"/>
              </a:ext>
            </a:extLst>
          </p:cNvPr>
          <p:cNvSpPr txBox="1"/>
          <p:nvPr/>
        </p:nvSpPr>
        <p:spPr>
          <a:xfrm>
            <a:off x="624000" y="637475"/>
            <a:ext cx="9553272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 Estimativa da Renúncia de Receita</a:t>
            </a:r>
          </a:p>
        </p:txBody>
      </p:sp>
      <p:pic>
        <p:nvPicPr>
          <p:cNvPr id="121" name="Google Shape;121;p17">
            <a:extLst>
              <a:ext uri="{FF2B5EF4-FFF2-40B4-BE49-F238E27FC236}">
                <a16:creationId xmlns:a16="http://schemas.microsoft.com/office/drawing/2014/main" id="{1031698C-A16A-60B5-8BA5-8578C1EF152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DAC5BE0F-A209-51CF-74AC-D5239F78B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513" y="1597533"/>
            <a:ext cx="11424095" cy="400247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397F8C3-2251-53DB-DB46-A090ED17E983}"/>
              </a:ext>
            </a:extLst>
          </p:cNvPr>
          <p:cNvSpPr txBox="1"/>
          <p:nvPr/>
        </p:nvSpPr>
        <p:spPr>
          <a:xfrm>
            <a:off x="11210907" y="6258348"/>
            <a:ext cx="6976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12/14</a:t>
            </a:r>
          </a:p>
        </p:txBody>
      </p:sp>
    </p:spTree>
    <p:extLst>
      <p:ext uri="{BB962C8B-B14F-4D97-AF65-F5344CB8AC3E}">
        <p14:creationId xmlns:p14="http://schemas.microsoft.com/office/powerpoint/2010/main" val="1977695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>
          <a:extLst>
            <a:ext uri="{FF2B5EF4-FFF2-40B4-BE49-F238E27FC236}">
              <a16:creationId xmlns:a16="http://schemas.microsoft.com/office/drawing/2014/main" id="{206AEE20-0534-19E7-571A-8B1921D0EF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>
            <a:extLst>
              <a:ext uri="{FF2B5EF4-FFF2-40B4-BE49-F238E27FC236}">
                <a16:creationId xmlns:a16="http://schemas.microsoft.com/office/drawing/2014/main" id="{C015B7EE-DD0B-C1A5-179C-A5EDF7B90344}"/>
              </a:ext>
            </a:extLst>
          </p:cNvPr>
          <p:cNvSpPr/>
          <p:nvPr/>
        </p:nvSpPr>
        <p:spPr>
          <a:xfrm>
            <a:off x="0" y="1353600"/>
            <a:ext cx="12192000" cy="55044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7">
            <a:extLst>
              <a:ext uri="{FF2B5EF4-FFF2-40B4-BE49-F238E27FC236}">
                <a16:creationId xmlns:a16="http://schemas.microsoft.com/office/drawing/2014/main" id="{80CEE92A-57BB-389A-F85C-4D280BDBBB1D}"/>
              </a:ext>
            </a:extLst>
          </p:cNvPr>
          <p:cNvSpPr txBox="1"/>
          <p:nvPr/>
        </p:nvSpPr>
        <p:spPr>
          <a:xfrm>
            <a:off x="624000" y="637475"/>
            <a:ext cx="9553272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207DC2"/>
                </a:solidFill>
                <a:latin typeface="Arial Black"/>
                <a:ea typeface="Arial Black"/>
                <a:cs typeface="Arial Black"/>
                <a:sym typeface="Arial Black"/>
              </a:rPr>
              <a:t> Riscos Fiscais e Providências</a:t>
            </a:r>
          </a:p>
        </p:txBody>
      </p:sp>
      <p:pic>
        <p:nvPicPr>
          <p:cNvPr id="121" name="Google Shape;121;p17">
            <a:extLst>
              <a:ext uri="{FF2B5EF4-FFF2-40B4-BE49-F238E27FC236}">
                <a16:creationId xmlns:a16="http://schemas.microsoft.com/office/drawing/2014/main" id="{4803782B-06F5-0CF1-BB38-50CAE4C0B12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624D20A7-2E41-AA3E-E5C3-421EA8EF42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773" y="1770600"/>
            <a:ext cx="7705725" cy="37338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FD25759-C077-7E19-9DB7-B87DCDEB85CC}"/>
              </a:ext>
            </a:extLst>
          </p:cNvPr>
          <p:cNvSpPr txBox="1"/>
          <p:nvPr/>
        </p:nvSpPr>
        <p:spPr>
          <a:xfrm>
            <a:off x="11210907" y="6258348"/>
            <a:ext cx="6976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>
                <a:solidFill>
                  <a:srgbClr val="1879EC"/>
                </a:solidFill>
              </a:rPr>
              <a:t>13/14</a:t>
            </a:r>
          </a:p>
        </p:txBody>
      </p:sp>
    </p:spTree>
    <p:extLst>
      <p:ext uri="{BB962C8B-B14F-4D97-AF65-F5344CB8AC3E}">
        <p14:creationId xmlns:p14="http://schemas.microsoft.com/office/powerpoint/2010/main" val="281638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8" name="Google Shape;298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-1550" y="6729600"/>
            <a:ext cx="12195098" cy="9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7"/>
          <p:cNvPicPr preferRelativeResize="0"/>
          <p:nvPr/>
        </p:nvPicPr>
        <p:blipFill rotWithShape="1">
          <a:blip r:embed="rId4">
            <a:alphaModFix amt="49000"/>
          </a:blip>
          <a:srcRect/>
          <a:stretch/>
        </p:blipFill>
        <p:spPr>
          <a:xfrm>
            <a:off x="-1900800" y="-541625"/>
            <a:ext cx="5296576" cy="6570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85400" y="2352000"/>
            <a:ext cx="4821202" cy="2153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852</Words>
  <Application>Microsoft Office PowerPoint</Application>
  <PresentationFormat>Widescreen</PresentationFormat>
  <Paragraphs>72</Paragraphs>
  <Slides>14</Slides>
  <Notes>14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Wingdings</vt:lpstr>
      <vt:lpstr>Calibri</vt:lpstr>
      <vt:lpstr>Arial</vt:lpstr>
      <vt:lpstr>Arial Black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MARIANA GOMES MENDES PR128290</dc:creator>
  <cp:lastModifiedBy>MARIANA GOMES MENDES PR128290</cp:lastModifiedBy>
  <cp:revision>4</cp:revision>
  <dcterms:modified xsi:type="dcterms:W3CDTF">2025-05-29T14:59:21Z</dcterms:modified>
</cp:coreProperties>
</file>