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charts/chart9.xml" ContentType="application/vnd.openxmlformats-officedocument.drawingml.chart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7.xml" ContentType="application/vnd.openxmlformats-officedocument.drawingml.chart+xml"/>
  <Override PartName="/ppt/notesSlides/notesSlide21.xml" ContentType="application/vnd.openxmlformats-officedocument.presentationml.notesSlide+xml"/>
  <Default Extension="xlsx" ContentType="application/vnd.openxmlformats-officedocument.spreadsheetml.sheet"/>
  <Override PartName="/ppt/charts/chart3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charts/chart8.xml" ContentType="application/vnd.openxmlformats-officedocument.drawingml.chart+xml"/>
  <Override PartName="/ppt/notesSlides/notesSlide22.xml" ContentType="application/vnd.openxmlformats-officedocument.presentationml.notesSlide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6.xml" ContentType="application/vnd.openxmlformats-officedocument.drawingml.chart+xml"/>
  <Override PartName="/ppt/notesSlides/notesSlide20.xml" ContentType="application/vnd.openxmlformats-officedocument.presentationml.notesSlide+xml"/>
  <Override PartName="/ppt/charts/chart10.xml" ContentType="application/vnd.openxmlformats-officedocument.drawingml.chart+xml"/>
  <Default Extension="vml" ContentType="application/vnd.openxmlformats-officedocument.vmlDrawing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9"/>
  </p:notesMasterIdLst>
  <p:handoutMasterIdLst>
    <p:handoutMasterId r:id="rId30"/>
  </p:handoutMasterIdLst>
  <p:sldIdLst>
    <p:sldId id="256" r:id="rId2"/>
    <p:sldId id="298" r:id="rId3"/>
    <p:sldId id="283" r:id="rId4"/>
    <p:sldId id="302" r:id="rId5"/>
    <p:sldId id="265" r:id="rId6"/>
    <p:sldId id="266" r:id="rId7"/>
    <p:sldId id="276" r:id="rId8"/>
    <p:sldId id="288" r:id="rId9"/>
    <p:sldId id="290" r:id="rId10"/>
    <p:sldId id="268" r:id="rId11"/>
    <p:sldId id="269" r:id="rId12"/>
    <p:sldId id="277" r:id="rId13"/>
    <p:sldId id="300" r:id="rId14"/>
    <p:sldId id="259" r:id="rId15"/>
    <p:sldId id="260" r:id="rId16"/>
    <p:sldId id="274" r:id="rId17"/>
    <p:sldId id="285" r:id="rId18"/>
    <p:sldId id="262" r:id="rId19"/>
    <p:sldId id="263" r:id="rId20"/>
    <p:sldId id="275" r:id="rId21"/>
    <p:sldId id="301" r:id="rId22"/>
    <p:sldId id="286" r:id="rId23"/>
    <p:sldId id="292" r:id="rId24"/>
    <p:sldId id="297" r:id="rId25"/>
    <p:sldId id="295" r:id="rId26"/>
    <p:sldId id="296" r:id="rId27"/>
    <p:sldId id="287" r:id="rId28"/>
  </p:sldIdLst>
  <p:sldSz cx="9144000" cy="6858000" type="screen4x3"/>
  <p:notesSz cx="6769100" cy="9906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E9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Estilo Claro 1 - Ênfas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17292A2E-F333-43FB-9621-5CBBE7FDCDCB}" styleName="Estilo Claro 2 - Ênfase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20"/>
    <p:restoredTop sz="76835" autoAdjust="0"/>
  </p:normalViewPr>
  <p:slideViewPr>
    <p:cSldViewPr showGuides="1">
      <p:cViewPr>
        <p:scale>
          <a:sx n="70" d="100"/>
          <a:sy n="70" d="100"/>
        </p:scale>
        <p:origin x="-210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60" d="100"/>
        <a:sy n="160" d="100"/>
      </p:scale>
      <p:origin x="0" y="1345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Office_Excel9.xlsx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Planilha_do_Microsoft_Office_Excel10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style val="10"/>
  <c:chart>
    <c:autoTitleDeleted val="1"/>
    <c:view3D>
      <c:rotX val="50"/>
      <c:rotY val="130"/>
      <c:perspective val="20"/>
    </c:view3D>
    <c:plotArea>
      <c:layout/>
      <c:pie3DChart>
        <c:varyColors val="1"/>
        <c:ser>
          <c:idx val="0"/>
          <c:order val="0"/>
          <c:tx>
            <c:strRef>
              <c:f>Plan1!$B$1</c:f>
              <c:strCache>
                <c:ptCount val="1"/>
                <c:pt idx="0">
                  <c:v>Colunas1</c:v>
                </c:pt>
              </c:strCache>
            </c:strRef>
          </c:tx>
          <c:cat>
            <c:strRef>
              <c:f>Plan1!$A$2:$A$3</c:f>
              <c:strCache>
                <c:ptCount val="2"/>
                <c:pt idx="0">
                  <c:v>Despesas Correntes</c:v>
                </c:pt>
                <c:pt idx="1">
                  <c:v>Despesas de Capital</c:v>
                </c:pt>
              </c:strCache>
            </c:strRef>
          </c:cat>
          <c:val>
            <c:numRef>
              <c:f>Plan1!$B$2:$B$3</c:f>
              <c:numCache>
                <c:formatCode>_(* #,##0.00_);_(* \(#,##0.00\);_(* "-"??_);_(@_)</c:formatCode>
                <c:ptCount val="2"/>
                <c:pt idx="0">
                  <c:v>238437000</c:v>
                </c:pt>
                <c:pt idx="1">
                  <c:v>9405000</c:v>
                </c:pt>
              </c:numCache>
            </c:numRef>
          </c:val>
        </c:ser>
        <c:dLbls/>
      </c:pie3DChart>
    </c:plotArea>
    <c:plotVisOnly val="1"/>
    <c:dispBlanksAs val="zero"/>
  </c:chart>
  <c:txPr>
    <a:bodyPr/>
    <a:lstStyle/>
    <a:p>
      <a:pPr>
        <a:defRPr sz="1800"/>
      </a:pPr>
      <a:endParaRPr lang="pt-BR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style val="10"/>
  <c:chart>
    <c:autoTitleDeleted val="1"/>
    <c:view3D>
      <c:rotX val="50"/>
      <c:rotY val="50"/>
      <c:perspective val="20"/>
    </c:view3D>
    <c:plotArea>
      <c:layout/>
      <c:pie3DChart>
        <c:varyColors val="1"/>
        <c:ser>
          <c:idx val="0"/>
          <c:order val="0"/>
          <c:tx>
            <c:strRef>
              <c:f>Plan1!$B$1</c:f>
              <c:strCache>
                <c:ptCount val="1"/>
                <c:pt idx="0">
                  <c:v>Colunas1</c:v>
                </c:pt>
              </c:strCache>
            </c:strRef>
          </c:tx>
          <c:dPt>
            <c:idx val="0"/>
            <c:spPr>
              <a:solidFill>
                <a:schemeClr val="accent1">
                  <a:lumMod val="60000"/>
                  <a:lumOff val="40000"/>
                </a:schemeClr>
              </a:solidFill>
            </c:spPr>
          </c:dPt>
          <c:dPt>
            <c:idx val="1"/>
            <c:spPr>
              <a:solidFill>
                <a:schemeClr val="accent1">
                  <a:lumMod val="75000"/>
                </a:schemeClr>
              </a:solidFill>
            </c:spPr>
          </c:dPt>
          <c:dPt>
            <c:idx val="2"/>
            <c:spPr>
              <a:solidFill>
                <a:schemeClr val="accent1">
                  <a:lumMod val="40000"/>
                  <a:lumOff val="60000"/>
                </a:schemeClr>
              </a:solidFill>
            </c:spPr>
          </c:dPt>
          <c:dPt>
            <c:idx val="3"/>
            <c:spPr>
              <a:solidFill>
                <a:schemeClr val="accent5"/>
              </a:solidFill>
            </c:spPr>
          </c:dPt>
          <c:cat>
            <c:strRef>
              <c:f>Plan1!$A$2:$A$5</c:f>
              <c:strCache>
                <c:ptCount val="4"/>
                <c:pt idx="0">
                  <c:v>Terceirização</c:v>
                </c:pt>
                <c:pt idx="1">
                  <c:v>Serviços</c:v>
                </c:pt>
                <c:pt idx="2">
                  <c:v>Custeio</c:v>
                </c:pt>
                <c:pt idx="3">
                  <c:v>Pessoal</c:v>
                </c:pt>
              </c:strCache>
            </c:strRef>
          </c:cat>
          <c:val>
            <c:numRef>
              <c:f>Plan1!$B$2:$B$5</c:f>
              <c:numCache>
                <c:formatCode>#,##0.00</c:formatCode>
                <c:ptCount val="4"/>
                <c:pt idx="0">
                  <c:v>28155700</c:v>
                </c:pt>
                <c:pt idx="1">
                  <c:v>25159000</c:v>
                </c:pt>
                <c:pt idx="2">
                  <c:v>1362000</c:v>
                </c:pt>
                <c:pt idx="3">
                  <c:v>183760300</c:v>
                </c:pt>
              </c:numCache>
            </c:numRef>
          </c:val>
        </c:ser>
        <c:dLbls/>
      </c:pie3DChart>
    </c:plotArea>
    <c:plotVisOnly val="1"/>
    <c:dispBlanksAs val="zero"/>
  </c:chart>
  <c:txPr>
    <a:bodyPr/>
    <a:lstStyle/>
    <a:p>
      <a:pPr>
        <a:defRPr sz="1800"/>
      </a:pPr>
      <a:endParaRPr lang="pt-BR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style val="26"/>
  <c:chart>
    <c:autoTitleDeleted val="1"/>
    <c:plotArea>
      <c:layout>
        <c:manualLayout>
          <c:layoutTarget val="inner"/>
          <c:xMode val="edge"/>
          <c:yMode val="edge"/>
          <c:x val="1.4913679155326791E-3"/>
          <c:y val="0"/>
          <c:w val="0.96718990585828102"/>
          <c:h val="0.84073911272338542"/>
        </c:manualLayout>
      </c:layout>
      <c:barChart>
        <c:barDir val="col"/>
        <c:grouping val="clustered"/>
        <c:ser>
          <c:idx val="0"/>
          <c:order val="0"/>
          <c:tx>
            <c:strRef>
              <c:f>Plan1!$B$1</c:f>
              <c:strCache>
                <c:ptCount val="1"/>
                <c:pt idx="0">
                  <c:v>Colunas1</c:v>
                </c:pt>
              </c:strCache>
            </c:strRef>
          </c:tx>
          <c:dPt>
            <c:idx val="0"/>
            <c:spPr>
              <a:solidFill>
                <a:schemeClr val="accent1">
                  <a:lumMod val="75000"/>
                </a:schemeClr>
              </a:solidFill>
              <a:ln>
                <a:solidFill>
                  <a:schemeClr val="accent1">
                    <a:lumMod val="75000"/>
                  </a:schemeClr>
                </a:solidFill>
              </a:ln>
            </c:spPr>
          </c:dPt>
          <c:dPt>
            <c:idx val="1"/>
            <c:spPr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c:spPr>
          </c:dPt>
          <c:dPt>
            <c:idx val="2"/>
            <c:spPr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c:spPr>
          </c:dPt>
          <c:dPt>
            <c:idx val="3"/>
            <c:spPr>
              <a:solidFill>
                <a:schemeClr val="accent1">
                  <a:lumMod val="20000"/>
                  <a:lumOff val="80000"/>
                </a:schemeClr>
              </a:solidFill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</c:spPr>
          </c:dPt>
          <c:dPt>
            <c:idx val="4"/>
            <c:spPr>
              <a:solidFill>
                <a:srgbClr val="FF0000"/>
              </a:solidFill>
            </c:spPr>
          </c:dPt>
          <c:dPt>
            <c:idx val="5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1.4913679155326791E-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 183.760.300,00 </a:t>
                    </a:r>
                  </a:p>
                  <a:p>
                    <a:r>
                      <a:rPr lang="en-US" sz="1600" b="1" dirty="0" smtClean="0"/>
                      <a:t>100%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5.965354231586186E-3"/>
                  <c:y val="1.7892335634204989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 45.992.821,42 </a:t>
                    </a:r>
                    <a:endParaRPr lang="en-US" dirty="0" smtClean="0"/>
                  </a:p>
                  <a:p>
                    <a:r>
                      <a:rPr lang="en-US" dirty="0" smtClean="0"/>
                      <a:t>25,03%</a:t>
                    </a:r>
                  </a:p>
                  <a:p>
                    <a:endParaRPr lang="en-US" dirty="0"/>
                  </a:p>
                </c:rich>
              </c:tx>
              <c:showVal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layout>
                <c:manualLayout>
                  <c:x val="2.9825009699762988E-3"/>
                  <c:y val="-2.706744339195806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 45.992.821,42 </a:t>
                    </a:r>
                  </a:p>
                  <a:p>
                    <a:r>
                      <a:rPr lang="en-US" dirty="0" smtClean="0"/>
                      <a:t>25,03%</a:t>
                    </a:r>
                    <a:endParaRPr lang="en-US" dirty="0"/>
                  </a:p>
                </c:rich>
              </c:tx>
              <c:showVal val="1"/>
            </c:dLbl>
            <c:dLbl>
              <c:idx val="5"/>
              <c:layout>
                <c:manualLayout>
                  <c:x val="-1.043957540872876E-2"/>
                  <c:y val="-1.1297859014054827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 137.767.478,58 </a:t>
                    </a:r>
                    <a:endParaRPr lang="en-US" dirty="0" smtClean="0"/>
                  </a:p>
                  <a:p>
                    <a:r>
                      <a:rPr lang="en-US" dirty="0" smtClean="0"/>
                      <a:t>74,97%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600" b="1"/>
                </a:pPr>
                <a:endParaRPr lang="pt-BR"/>
              </a:p>
            </c:txPr>
            <c:showVal val="1"/>
          </c:dLbls>
          <c:cat>
            <c:strRef>
              <c:f>Plan1!$A$2:$A$7</c:f>
              <c:strCache>
                <c:ptCount val="6"/>
                <c:pt idx="0">
                  <c:v>Fixado</c:v>
                </c:pt>
                <c:pt idx="1">
                  <c:v>1º quadrimestre</c:v>
                </c:pt>
                <c:pt idx="2">
                  <c:v>2º quadrimestre</c:v>
                </c:pt>
                <c:pt idx="3">
                  <c:v>3º quadrimestre</c:v>
                </c:pt>
                <c:pt idx="4">
                  <c:v>Acumulado</c:v>
                </c:pt>
                <c:pt idx="5">
                  <c:v>Saldo</c:v>
                </c:pt>
              </c:strCache>
            </c:strRef>
          </c:cat>
          <c:val>
            <c:numRef>
              <c:f>Plan1!$B$2:$B$7</c:f>
              <c:numCache>
                <c:formatCode>_(* #,##0.00_);_(* \(#,##0.00\);_(* "-"??_);_(@_)</c:formatCode>
                <c:ptCount val="6"/>
                <c:pt idx="0">
                  <c:v>183760300</c:v>
                </c:pt>
                <c:pt idx="1">
                  <c:v>45992821.420000002</c:v>
                </c:pt>
                <c:pt idx="2">
                  <c:v>0</c:v>
                </c:pt>
                <c:pt idx="3">
                  <c:v>0</c:v>
                </c:pt>
                <c:pt idx="4">
                  <c:v>45992821.420000002</c:v>
                </c:pt>
                <c:pt idx="5">
                  <c:v>137767478.57999998</c:v>
                </c:pt>
              </c:numCache>
            </c:numRef>
          </c:val>
        </c:ser>
        <c:dLbls/>
        <c:axId val="112770432"/>
        <c:axId val="112772224"/>
      </c:barChart>
      <c:catAx>
        <c:axId val="112770432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/>
            </a:pPr>
            <a:endParaRPr lang="pt-BR"/>
          </a:p>
        </c:txPr>
        <c:crossAx val="112772224"/>
        <c:crosses val="autoZero"/>
        <c:auto val="1"/>
        <c:lblAlgn val="ctr"/>
        <c:lblOffset val="100"/>
      </c:catAx>
      <c:valAx>
        <c:axId val="112772224"/>
        <c:scaling>
          <c:orientation val="minMax"/>
          <c:max val="220000000"/>
        </c:scaling>
        <c:axPos val="l"/>
        <c:majorGridlines/>
        <c:numFmt formatCode="_(* #,##0.00_);_(* \(#,##0.00\);_(* &quot;-&quot;??_);_(@_)" sourceLinked="1"/>
        <c:tickLblPos val="none"/>
        <c:spPr>
          <a:ln>
            <a:noFill/>
          </a:ln>
        </c:spPr>
        <c:crossAx val="112770432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pt-BR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style val="26"/>
  <c:chart>
    <c:autoTitleDeleted val="1"/>
    <c:plotArea>
      <c:layout>
        <c:manualLayout>
          <c:layoutTarget val="inner"/>
          <c:xMode val="edge"/>
          <c:yMode val="edge"/>
          <c:x val="0"/>
          <c:y val="2.8116843700136378E-2"/>
          <c:w val="1"/>
          <c:h val="0.82284657582329823"/>
        </c:manualLayout>
      </c:layout>
      <c:barChart>
        <c:barDir val="col"/>
        <c:grouping val="clustered"/>
        <c:ser>
          <c:idx val="0"/>
          <c:order val="0"/>
          <c:tx>
            <c:strRef>
              <c:f>Plan1!$B$1</c:f>
              <c:strCache>
                <c:ptCount val="1"/>
                <c:pt idx="0">
                  <c:v>Colunas1</c:v>
                </c:pt>
              </c:strCache>
            </c:strRef>
          </c:tx>
          <c:dPt>
            <c:idx val="0"/>
            <c:spPr>
              <a:solidFill>
                <a:schemeClr val="accent4">
                  <a:lumMod val="75000"/>
                </a:schemeClr>
              </a:solidFill>
              <a:ln>
                <a:solidFill>
                  <a:schemeClr val="accent4">
                    <a:lumMod val="75000"/>
                  </a:schemeClr>
                </a:solidFill>
              </a:ln>
            </c:spPr>
          </c:dPt>
          <c:dPt>
            <c:idx val="1"/>
            <c:spPr>
              <a:solidFill>
                <a:schemeClr val="accent4">
                  <a:lumMod val="60000"/>
                  <a:lumOff val="40000"/>
                </a:schemeClr>
              </a:solidFill>
              <a:ln>
                <a:solidFill>
                  <a:schemeClr val="accent4">
                    <a:lumMod val="75000"/>
                  </a:schemeClr>
                </a:solidFill>
              </a:ln>
            </c:spPr>
          </c:dPt>
          <c:dPt>
            <c:idx val="2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</c:spPr>
          </c:dPt>
          <c:dPt>
            <c:idx val="3"/>
            <c:spPr>
              <a:solidFill>
                <a:schemeClr val="accent4">
                  <a:lumMod val="20000"/>
                  <a:lumOff val="80000"/>
                </a:schemeClr>
              </a:solidFill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</c:spPr>
          </c:dPt>
          <c:dPt>
            <c:idx val="4"/>
            <c:spPr>
              <a:solidFill>
                <a:srgbClr val="FF0000"/>
              </a:solidFill>
            </c:spPr>
          </c:dPt>
          <c:dPt>
            <c:idx val="5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9.4754706381363761E-4"/>
                  <c:y val="-3.0672920400148785E-2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 28.155.700,00 </a:t>
                    </a:r>
                  </a:p>
                  <a:p>
                    <a:r>
                      <a:rPr lang="en-US" sz="1600" b="1" dirty="0" smtClean="0"/>
                      <a:t>100%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2.7341429267575131E-17"/>
                  <c:y val="-1.5336862731838171E-2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 6.084.279,13</a:t>
                    </a:r>
                  </a:p>
                  <a:p>
                    <a:r>
                      <a:rPr lang="en-US" dirty="0" smtClean="0"/>
                      <a:t>21,61%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layout>
                <c:manualLayout>
                  <c:x val="8.4506542760219138E-3"/>
                  <c:y val="-1.771663051931428E-2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 6.084.279,13</a:t>
                    </a:r>
                  </a:p>
                  <a:p>
                    <a:r>
                      <a:rPr lang="en-US" sz="1600" b="1" dirty="0" smtClean="0"/>
                      <a:t>21,61%</a:t>
                    </a:r>
                    <a:endParaRPr lang="en-US" dirty="0"/>
                  </a:p>
                </c:rich>
              </c:tx>
              <c:showVal val="1"/>
            </c:dLbl>
            <c:dLbl>
              <c:idx val="5"/>
              <c:layout>
                <c:manualLayout>
                  <c:x val="0"/>
                  <c:y val="-2.2183726767879268E-2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 22.071.420,87</a:t>
                    </a:r>
                  </a:p>
                  <a:p>
                    <a:r>
                      <a:rPr lang="en-US" sz="1600" b="1" dirty="0" smtClean="0"/>
                      <a:t>78,39%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600" b="1"/>
                </a:pPr>
                <a:endParaRPr lang="pt-BR"/>
              </a:p>
            </c:txPr>
            <c:showVal val="1"/>
          </c:dLbls>
          <c:cat>
            <c:strRef>
              <c:f>Plan1!$A$2:$A$7</c:f>
              <c:strCache>
                <c:ptCount val="6"/>
                <c:pt idx="0">
                  <c:v>Fixado</c:v>
                </c:pt>
                <c:pt idx="1">
                  <c:v>1º quadrimestre</c:v>
                </c:pt>
                <c:pt idx="2">
                  <c:v>2º quadrimestre</c:v>
                </c:pt>
                <c:pt idx="3">
                  <c:v>3º quadrimestre</c:v>
                </c:pt>
                <c:pt idx="4">
                  <c:v>Acumulado</c:v>
                </c:pt>
                <c:pt idx="5">
                  <c:v>Saldo</c:v>
                </c:pt>
              </c:strCache>
            </c:strRef>
          </c:cat>
          <c:val>
            <c:numRef>
              <c:f>Plan1!$B$2:$B$7</c:f>
              <c:numCache>
                <c:formatCode>_(* #,##0.00_);_(* \(#,##0.00\);_(* "-"??_);_(@_)</c:formatCode>
                <c:ptCount val="6"/>
                <c:pt idx="0">
                  <c:v>28155700</c:v>
                </c:pt>
                <c:pt idx="1">
                  <c:v>6084279.1299999999</c:v>
                </c:pt>
                <c:pt idx="2">
                  <c:v>0</c:v>
                </c:pt>
                <c:pt idx="3">
                  <c:v>0</c:v>
                </c:pt>
                <c:pt idx="4">
                  <c:v>6084279.1299999999</c:v>
                </c:pt>
                <c:pt idx="5">
                  <c:v>22071420.870000001</c:v>
                </c:pt>
              </c:numCache>
            </c:numRef>
          </c:val>
        </c:ser>
        <c:dLbls/>
        <c:axId val="122699136"/>
        <c:axId val="122708736"/>
      </c:barChart>
      <c:catAx>
        <c:axId val="122699136"/>
        <c:scaling>
          <c:orientation val="minMax"/>
        </c:scaling>
        <c:axPos val="b"/>
        <c:tickLblPos val="nextTo"/>
        <c:crossAx val="122708736"/>
        <c:crosses val="autoZero"/>
        <c:auto val="1"/>
        <c:lblAlgn val="ctr"/>
        <c:lblOffset val="100"/>
      </c:catAx>
      <c:valAx>
        <c:axId val="122708736"/>
        <c:scaling>
          <c:orientation val="minMax"/>
          <c:max val="40000000"/>
        </c:scaling>
        <c:axPos val="l"/>
        <c:majorGridlines/>
        <c:numFmt formatCode="_(* #,##0.00_);_(* \(#,##0.00\);_(* &quot;-&quot;??_);_(@_)" sourceLinked="1"/>
        <c:tickLblPos val="none"/>
        <c:crossAx val="122699136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pt-BR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style val="26"/>
  <c:chart>
    <c:autoTitleDeleted val="1"/>
    <c:plotArea>
      <c:layout>
        <c:manualLayout>
          <c:layoutTarget val="inner"/>
          <c:xMode val="edge"/>
          <c:yMode val="edge"/>
          <c:x val="1.640504707085947E-2"/>
          <c:y val="0.13291598840064475"/>
          <c:w val="0.96718990585828102"/>
          <c:h val="0.70526704762272796"/>
        </c:manualLayout>
      </c:layout>
      <c:barChart>
        <c:barDir val="col"/>
        <c:grouping val="clustered"/>
        <c:ser>
          <c:idx val="0"/>
          <c:order val="0"/>
          <c:tx>
            <c:strRef>
              <c:f>Plan1!$B$1</c:f>
              <c:strCache>
                <c:ptCount val="1"/>
                <c:pt idx="0">
                  <c:v>Colunas1</c:v>
                </c:pt>
              </c:strCache>
            </c:strRef>
          </c:tx>
          <c:dPt>
            <c:idx val="0"/>
            <c:spPr>
              <a:solidFill>
                <a:schemeClr val="accent2">
                  <a:lumMod val="75000"/>
                </a:schemeClr>
              </a:solidFill>
              <a:ln>
                <a:solidFill>
                  <a:schemeClr val="accent2">
                    <a:lumMod val="75000"/>
                  </a:schemeClr>
                </a:solidFill>
              </a:ln>
            </c:spPr>
          </c:dPt>
          <c:dPt>
            <c:idx val="1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c:spPr>
          </c:dPt>
          <c:dPt>
            <c:idx val="2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accent2">
                    <a:lumMod val="40000"/>
                    <a:lumOff val="60000"/>
                  </a:schemeClr>
                </a:solidFill>
              </a:ln>
            </c:spPr>
          </c:dPt>
          <c:dPt>
            <c:idx val="3"/>
            <c:spPr>
              <a:solidFill>
                <a:schemeClr val="accent2">
                  <a:lumMod val="20000"/>
                  <a:lumOff val="80000"/>
                </a:schemeClr>
              </a:solidFill>
              <a:ln>
                <a:solidFill>
                  <a:schemeClr val="accent2">
                    <a:lumMod val="20000"/>
                    <a:lumOff val="80000"/>
                  </a:schemeClr>
                </a:solidFill>
              </a:ln>
            </c:spPr>
          </c:dPt>
          <c:dPt>
            <c:idx val="4"/>
            <c:spPr>
              <a:solidFill>
                <a:srgbClr val="FF0000"/>
              </a:solidFill>
            </c:spPr>
          </c:dPt>
          <c:dPt>
            <c:idx val="5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7.4567221471188733E-3"/>
                  <c:y val="-2.8116843700136378E-2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25.159.000,00</a:t>
                    </a:r>
                    <a:br>
                      <a:rPr lang="en-US" sz="1600" b="1" dirty="0" smtClean="0"/>
                    </a:br>
                    <a:r>
                      <a:rPr lang="en-US" sz="1600" b="1" dirty="0" smtClean="0"/>
                      <a:t>100%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-7.456839577663397E-3"/>
                  <c:y val="-6.134604206617942E-2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 2.364.294,27</a:t>
                    </a:r>
                  </a:p>
                  <a:p>
                    <a:r>
                      <a:rPr lang="en-US" sz="1600" b="1" dirty="0" smtClean="0"/>
                      <a:t>9,40%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layout>
                <c:manualLayout>
                  <c:x val="4.4741037465979294E-3"/>
                  <c:y val="-5.9322917421413678E-2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2.364.294,27</a:t>
                    </a:r>
                    <a:br>
                      <a:rPr lang="en-US" sz="1600" b="1" dirty="0" smtClean="0"/>
                    </a:br>
                    <a:r>
                      <a:rPr lang="en-US" sz="1600" b="1" dirty="0" smtClean="0"/>
                      <a:t>9,40%</a:t>
                    </a:r>
                    <a:endParaRPr lang="en-US" dirty="0"/>
                  </a:p>
                </c:rich>
              </c:tx>
              <c:showVal val="1"/>
            </c:dLbl>
            <c:dLbl>
              <c:idx val="5"/>
              <c:layout>
                <c:manualLayout>
                  <c:x val="-4.4742211771426812E-3"/>
                  <c:y val="5.4786585709478358E-3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 22.794.705,73 </a:t>
                    </a:r>
                    <a:br>
                      <a:rPr lang="en-US" sz="1600" b="1" dirty="0" smtClean="0"/>
                    </a:br>
                    <a:r>
                      <a:rPr lang="en-US" sz="1600" b="1" dirty="0" smtClean="0"/>
                      <a:t>90,60%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600" b="1"/>
                </a:pPr>
                <a:endParaRPr lang="pt-BR"/>
              </a:p>
            </c:txPr>
            <c:showVal val="1"/>
          </c:dLbls>
          <c:cat>
            <c:strRef>
              <c:f>Plan1!$A$2:$A$7</c:f>
              <c:strCache>
                <c:ptCount val="6"/>
                <c:pt idx="0">
                  <c:v>Fixado</c:v>
                </c:pt>
                <c:pt idx="1">
                  <c:v>1º quadrimestre</c:v>
                </c:pt>
                <c:pt idx="2">
                  <c:v>2º quadrimestre</c:v>
                </c:pt>
                <c:pt idx="3">
                  <c:v>3º quadrimestre</c:v>
                </c:pt>
                <c:pt idx="4">
                  <c:v>Acumulado</c:v>
                </c:pt>
                <c:pt idx="5">
                  <c:v>Saldo</c:v>
                </c:pt>
              </c:strCache>
            </c:strRef>
          </c:cat>
          <c:val>
            <c:numRef>
              <c:f>Plan1!$B$2:$B$7</c:f>
              <c:numCache>
                <c:formatCode>_(* #,##0.00_);_(* \(#,##0.00\);_(* "-"??_);_(@_)</c:formatCode>
                <c:ptCount val="6"/>
                <c:pt idx="0">
                  <c:v>25159000</c:v>
                </c:pt>
                <c:pt idx="1">
                  <c:v>2364294.27</c:v>
                </c:pt>
                <c:pt idx="2">
                  <c:v>0</c:v>
                </c:pt>
                <c:pt idx="3">
                  <c:v>0</c:v>
                </c:pt>
                <c:pt idx="4">
                  <c:v>2364294.27</c:v>
                </c:pt>
                <c:pt idx="5">
                  <c:v>22794705.73</c:v>
                </c:pt>
              </c:numCache>
            </c:numRef>
          </c:val>
        </c:ser>
        <c:dLbls/>
        <c:axId val="124174336"/>
        <c:axId val="124175872"/>
      </c:barChart>
      <c:catAx>
        <c:axId val="124174336"/>
        <c:scaling>
          <c:orientation val="minMax"/>
        </c:scaling>
        <c:axPos val="b"/>
        <c:tickLblPos val="low"/>
        <c:crossAx val="124175872"/>
        <c:crosses val="autoZero"/>
        <c:auto val="1"/>
        <c:lblAlgn val="ctr"/>
        <c:lblOffset val="100"/>
      </c:catAx>
      <c:valAx>
        <c:axId val="124175872"/>
        <c:scaling>
          <c:orientation val="minMax"/>
          <c:max val="28000000"/>
          <c:min val="0"/>
        </c:scaling>
        <c:axPos val="l"/>
        <c:majorGridlines/>
        <c:numFmt formatCode="_(* #,##0.00_);_(* \(#,##0.00\);_(* &quot;-&quot;??_);_(@_)" sourceLinked="1"/>
        <c:tickLblPos val="none"/>
        <c:spPr>
          <a:ln>
            <a:noFill/>
          </a:ln>
        </c:spPr>
        <c:crossAx val="124174336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pt-BR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style val="26"/>
  <c:chart>
    <c:autoTitleDeleted val="1"/>
    <c:plotArea>
      <c:layout>
        <c:manualLayout>
          <c:layoutTarget val="inner"/>
          <c:xMode val="edge"/>
          <c:yMode val="edge"/>
          <c:x val="2.5353254564055551E-2"/>
          <c:y val="2.5195618184411697E-2"/>
          <c:w val="0.96718990585828102"/>
          <c:h val="0.82537730438231149"/>
        </c:manualLayout>
      </c:layout>
      <c:barChart>
        <c:barDir val="col"/>
        <c:grouping val="clustered"/>
        <c:ser>
          <c:idx val="0"/>
          <c:order val="0"/>
          <c:tx>
            <c:strRef>
              <c:f>Plan1!$B$1</c:f>
              <c:strCache>
                <c:ptCount val="1"/>
                <c:pt idx="0">
                  <c:v>Colunas1</c:v>
                </c:pt>
              </c:strCache>
            </c:strRef>
          </c:tx>
          <c:spPr>
            <a:ln>
              <a:solidFill>
                <a:schemeClr val="tx1">
                  <a:lumMod val="85000"/>
                  <a:lumOff val="15000"/>
                </a:schemeClr>
              </a:solidFill>
            </a:ln>
          </c:spPr>
          <c:dPt>
            <c:idx val="0"/>
            <c:spPr>
              <a:solidFill>
                <a:schemeClr val="tx1">
                  <a:lumMod val="85000"/>
                  <a:lumOff val="15000"/>
                </a:schemeClr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c:spPr>
          </c:dPt>
          <c:dPt>
            <c:idx val="1"/>
            <c:spPr>
              <a:solidFill>
                <a:schemeClr val="tx1">
                  <a:lumMod val="75000"/>
                  <a:lumOff val="25000"/>
                </a:schemeClr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c:spPr>
          </c:dPt>
          <c:dPt>
            <c:idx val="2"/>
            <c:spPr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c:spPr>
          </c:dPt>
          <c:dPt>
            <c:idx val="3"/>
            <c:spPr>
              <a:solidFill>
                <a:schemeClr val="tx1">
                  <a:lumMod val="50000"/>
                  <a:lumOff val="50000"/>
                </a:schemeClr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c:spPr>
          </c:dPt>
          <c:dPt>
            <c:idx val="4"/>
            <c:spPr>
              <a:solidFill>
                <a:srgbClr val="FF0000"/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c:spPr>
          </c:dPt>
          <c:dPt>
            <c:idx val="5"/>
            <c:spPr>
              <a:solidFill>
                <a:srgbClr val="0070C0"/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c:spPr>
          </c:dPt>
          <c:dLbls>
            <c:dLbl>
              <c:idx val="0"/>
              <c:layout>
                <c:manualLayout>
                  <c:x val="-1.4913679155326791E-3"/>
                  <c:y val="-3.0234741821294042E-2"/>
                </c:manualLayout>
              </c:layout>
              <c:tx>
                <c:rich>
                  <a:bodyPr/>
                  <a:lstStyle/>
                  <a:p>
                    <a:r>
                      <a:rPr lang="en-US" sz="1400" b="1" dirty="0" smtClean="0"/>
                      <a:t> 1.362.000,00 </a:t>
                    </a:r>
                    <a:br>
                      <a:rPr lang="en-US" sz="1400" b="1" dirty="0" smtClean="0"/>
                    </a:br>
                    <a:r>
                      <a:rPr lang="en-US" sz="1400" b="1" dirty="0" smtClean="0"/>
                      <a:t>100%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-1.491367915532652E-3"/>
                  <c:y val="2.5195618184411699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 </a:t>
                    </a:r>
                    <a:r>
                      <a:rPr lang="en-US" dirty="0" smtClean="0"/>
                      <a:t>104.857,87</a:t>
                    </a:r>
                  </a:p>
                  <a:p>
                    <a:r>
                      <a:rPr lang="en-US" dirty="0" smtClean="0"/>
                      <a:t>7,70%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layout>
                <c:manualLayout>
                  <c:x val="4.4741037465980387E-3"/>
                  <c:y val="2.5195618184411699E-3"/>
                </c:manualLayout>
              </c:layout>
              <c:tx>
                <c:rich>
                  <a:bodyPr/>
                  <a:lstStyle/>
                  <a:p>
                    <a:r>
                      <a:rPr lang="en-US" sz="1400" b="1" dirty="0" smtClean="0"/>
                      <a:t> 104.857,87 </a:t>
                    </a:r>
                    <a:br>
                      <a:rPr lang="en-US" sz="1400" b="1" dirty="0" smtClean="0"/>
                    </a:br>
                    <a:r>
                      <a:rPr lang="en-US" sz="1400" b="1" dirty="0" smtClean="0"/>
                      <a:t>7,70%</a:t>
                    </a:r>
                    <a:endParaRPr lang="en-US" dirty="0"/>
                  </a:p>
                </c:rich>
              </c:tx>
              <c:showVal val="1"/>
            </c:dLbl>
            <c:dLbl>
              <c:idx val="5"/>
              <c:layout>
                <c:manualLayout>
                  <c:x val="1.093657170703006E-16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sz="1400" b="1" dirty="0" smtClean="0"/>
                      <a:t> 1.257.142,13 </a:t>
                    </a:r>
                    <a:br>
                      <a:rPr lang="en-US" sz="1400" b="1" dirty="0" smtClean="0"/>
                    </a:br>
                    <a:r>
                      <a:rPr lang="en-US" sz="1400" b="1" dirty="0" smtClean="0"/>
                      <a:t>92,30%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400" b="1"/>
                </a:pPr>
                <a:endParaRPr lang="pt-BR"/>
              </a:p>
            </c:txPr>
            <c:showVal val="1"/>
          </c:dLbls>
          <c:cat>
            <c:strRef>
              <c:f>Plan1!$A$2:$A$7</c:f>
              <c:strCache>
                <c:ptCount val="6"/>
                <c:pt idx="0">
                  <c:v>Fixado</c:v>
                </c:pt>
                <c:pt idx="1">
                  <c:v>1º quadrimestre</c:v>
                </c:pt>
                <c:pt idx="2">
                  <c:v>2º quadrimestre</c:v>
                </c:pt>
                <c:pt idx="3">
                  <c:v>3º quadrimestre</c:v>
                </c:pt>
                <c:pt idx="4">
                  <c:v>Acumulado</c:v>
                </c:pt>
                <c:pt idx="5">
                  <c:v>Saldo</c:v>
                </c:pt>
              </c:strCache>
            </c:strRef>
          </c:cat>
          <c:val>
            <c:numRef>
              <c:f>Plan1!$B$2:$B$7</c:f>
              <c:numCache>
                <c:formatCode>_(* #,##0.00_);_(* \(#,##0.00\);_(* "-"??_);_(@_)</c:formatCode>
                <c:ptCount val="6"/>
                <c:pt idx="0">
                  <c:v>1362000</c:v>
                </c:pt>
                <c:pt idx="1">
                  <c:v>104857.87000000002</c:v>
                </c:pt>
                <c:pt idx="2">
                  <c:v>0</c:v>
                </c:pt>
                <c:pt idx="3">
                  <c:v>0</c:v>
                </c:pt>
                <c:pt idx="4">
                  <c:v>104857.87000000002</c:v>
                </c:pt>
                <c:pt idx="5">
                  <c:v>1257142.1300000006</c:v>
                </c:pt>
              </c:numCache>
            </c:numRef>
          </c:val>
        </c:ser>
        <c:dLbls/>
        <c:axId val="125864960"/>
        <c:axId val="125883136"/>
      </c:barChart>
      <c:catAx>
        <c:axId val="125864960"/>
        <c:scaling>
          <c:orientation val="minMax"/>
        </c:scaling>
        <c:axPos val="b"/>
        <c:tickLblPos val="nextTo"/>
        <c:crossAx val="125883136"/>
        <c:crosses val="autoZero"/>
        <c:auto val="1"/>
        <c:lblAlgn val="ctr"/>
        <c:lblOffset val="100"/>
      </c:catAx>
      <c:valAx>
        <c:axId val="125883136"/>
        <c:scaling>
          <c:orientation val="minMax"/>
          <c:max val="2350000"/>
          <c:min val="0"/>
        </c:scaling>
        <c:axPos val="l"/>
        <c:majorGridlines/>
        <c:numFmt formatCode="_(* #,##0.00_);_(* \(#,##0.00\);_(* &quot;-&quot;??_);_(@_)" sourceLinked="1"/>
        <c:tickLblPos val="none"/>
        <c:spPr>
          <a:ln>
            <a:noFill/>
          </a:ln>
        </c:spPr>
        <c:crossAx val="125864960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pt-BR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style val="10"/>
  <c:chart>
    <c:autoTitleDeleted val="1"/>
    <c:view3D>
      <c:rotX val="50"/>
      <c:rotY val="90"/>
      <c:perspective val="20"/>
    </c:view3D>
    <c:plotArea>
      <c:layout/>
      <c:pie3DChart>
        <c:varyColors val="1"/>
        <c:ser>
          <c:idx val="0"/>
          <c:order val="0"/>
          <c:tx>
            <c:strRef>
              <c:f>Plan1!$B$1</c:f>
              <c:strCache>
                <c:ptCount val="1"/>
                <c:pt idx="0">
                  <c:v>Colunas1</c:v>
                </c:pt>
              </c:strCache>
            </c:strRef>
          </c:tx>
          <c:dPt>
            <c:idx val="0"/>
            <c:spPr>
              <a:solidFill>
                <a:schemeClr val="bg2">
                  <a:lumMod val="50000"/>
                </a:schemeClr>
              </a:solidFill>
            </c:spPr>
          </c:dPt>
          <c:dPt>
            <c:idx val="1"/>
            <c:spPr>
              <a:solidFill>
                <a:schemeClr val="bg2">
                  <a:lumMod val="25000"/>
                </a:schemeClr>
              </a:solidFill>
            </c:spPr>
          </c:dPt>
          <c:dPt>
            <c:idx val="2"/>
            <c:spPr>
              <a:solidFill>
                <a:schemeClr val="bg2">
                  <a:lumMod val="10000"/>
                </a:schemeClr>
              </a:solidFill>
            </c:spPr>
          </c:dPt>
          <c:dPt>
            <c:idx val="3"/>
            <c:spPr>
              <a:solidFill>
                <a:schemeClr val="accent1">
                  <a:lumMod val="50000"/>
                </a:schemeClr>
              </a:solidFill>
            </c:spPr>
          </c:dPt>
          <c:cat>
            <c:strRef>
              <c:f>Plan1!$A$2:$A$4</c:f>
              <c:strCache>
                <c:ptCount val="3"/>
                <c:pt idx="0">
                  <c:v>Obras e Instalações</c:v>
                </c:pt>
                <c:pt idx="1">
                  <c:v>Equipamentos e Material Permanente</c:v>
                </c:pt>
                <c:pt idx="2">
                  <c:v>Outros Materiais e Serviços Classificados como Investimentos</c:v>
                </c:pt>
              </c:strCache>
            </c:strRef>
          </c:cat>
          <c:val>
            <c:numRef>
              <c:f>Plan1!$B$2:$B$4</c:f>
              <c:numCache>
                <c:formatCode>_(* #,##0.00_);_(* \(#,##0.00\);_(* "-"??_);_(@_)</c:formatCode>
                <c:ptCount val="3"/>
                <c:pt idx="0">
                  <c:v>4050000</c:v>
                </c:pt>
                <c:pt idx="1">
                  <c:v>2055000</c:v>
                </c:pt>
                <c:pt idx="2">
                  <c:v>3300000</c:v>
                </c:pt>
              </c:numCache>
            </c:numRef>
          </c:val>
        </c:ser>
        <c:dLbls/>
      </c:pie3DChart>
    </c:plotArea>
    <c:plotVisOnly val="1"/>
    <c:dispBlanksAs val="zero"/>
  </c:chart>
  <c:txPr>
    <a:bodyPr/>
    <a:lstStyle/>
    <a:p>
      <a:pPr>
        <a:defRPr sz="1800"/>
      </a:pPr>
      <a:endParaRPr lang="pt-BR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style val="26"/>
  <c:chart>
    <c:autoTitleDeleted val="1"/>
    <c:plotArea>
      <c:layout>
        <c:manualLayout>
          <c:layoutTarget val="inner"/>
          <c:xMode val="edge"/>
          <c:yMode val="edge"/>
          <c:x val="0"/>
          <c:y val="2.8116843700136378E-2"/>
          <c:w val="1"/>
          <c:h val="0.82284657582329823"/>
        </c:manualLayout>
      </c:layout>
      <c:barChart>
        <c:barDir val="col"/>
        <c:grouping val="clustered"/>
        <c:ser>
          <c:idx val="0"/>
          <c:order val="0"/>
          <c:tx>
            <c:strRef>
              <c:f>Plan1!$B$1</c:f>
              <c:strCache>
                <c:ptCount val="1"/>
                <c:pt idx="0">
                  <c:v>Colunas1</c:v>
                </c:pt>
              </c:strCache>
            </c:strRef>
          </c:tx>
          <c:dPt>
            <c:idx val="0"/>
            <c:spPr>
              <a:solidFill>
                <a:schemeClr val="bg2">
                  <a:lumMod val="25000"/>
                </a:schemeClr>
              </a:solidFill>
              <a:ln>
                <a:solidFill>
                  <a:schemeClr val="bg2">
                    <a:lumMod val="25000"/>
                  </a:schemeClr>
                </a:solidFill>
              </a:ln>
            </c:spPr>
          </c:dPt>
          <c:dPt>
            <c:idx val="1"/>
            <c:spPr>
              <a:solidFill>
                <a:schemeClr val="bg2">
                  <a:lumMod val="50000"/>
                </a:schemeClr>
              </a:solidFill>
              <a:ln>
                <a:solidFill>
                  <a:schemeClr val="bg2">
                    <a:lumMod val="50000"/>
                  </a:schemeClr>
                </a:solidFill>
              </a:ln>
            </c:spPr>
          </c:dPt>
          <c:dPt>
            <c:idx val="2"/>
            <c:spPr>
              <a:solidFill>
                <a:schemeClr val="bg2">
                  <a:lumMod val="75000"/>
                </a:schemeClr>
              </a:solidFill>
            </c:spPr>
          </c:dPt>
          <c:dPt>
            <c:idx val="3"/>
            <c:spPr>
              <a:solidFill>
                <a:schemeClr val="bg2">
                  <a:lumMod val="75000"/>
                </a:schemeClr>
              </a:solidFill>
            </c:spPr>
          </c:dPt>
          <c:dPt>
            <c:idx val="4"/>
            <c:spPr>
              <a:solidFill>
                <a:srgbClr val="FF0000"/>
              </a:solidFill>
            </c:spPr>
          </c:dPt>
          <c:dPt>
            <c:idx val="5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-1.4913679155326791E-3"/>
                  <c:y val="-2.5560767000123996E-3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 9.405.000,00</a:t>
                    </a:r>
                  </a:p>
                  <a:p>
                    <a:r>
                      <a:rPr lang="en-US" sz="1600" b="1" dirty="0" smtClean="0"/>
                      <a:t>100%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1.3422193809249609E-2"/>
                  <c:y val="-5.1121534000247975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55.812,57</a:t>
                    </a:r>
                  </a:p>
                  <a:p>
                    <a:r>
                      <a:rPr lang="en-US" dirty="0" smtClean="0"/>
                      <a:t>0,59% 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layout>
                <c:manualLayout>
                  <c:x val="-1.4913679155326791E-3"/>
                  <c:y val="-5.1121534000247975E-3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 55.812,57 </a:t>
                    </a:r>
                  </a:p>
                  <a:p>
                    <a:r>
                      <a:rPr lang="en-US" sz="1600" b="1" dirty="0" smtClean="0"/>
                      <a:t>0,59</a:t>
                    </a:r>
                    <a:endParaRPr lang="en-US" dirty="0"/>
                  </a:p>
                </c:rich>
              </c:tx>
              <c:showVal val="1"/>
            </c:dLbl>
            <c:dLbl>
              <c:idx val="5"/>
              <c:layout>
                <c:manualLayout>
                  <c:x val="-1.3422311239794114E-2"/>
                  <c:y val="-7.6823187117695483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9.349.187,43</a:t>
                    </a:r>
                  </a:p>
                  <a:p>
                    <a:r>
                      <a:rPr lang="en-US" dirty="0" smtClean="0"/>
                      <a:t>99,41%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600" b="1"/>
                </a:pPr>
                <a:endParaRPr lang="pt-BR"/>
              </a:p>
            </c:txPr>
            <c:showVal val="1"/>
          </c:dLbls>
          <c:cat>
            <c:strRef>
              <c:f>Plan1!$A$2:$A$7</c:f>
              <c:strCache>
                <c:ptCount val="6"/>
                <c:pt idx="0">
                  <c:v>Fixado</c:v>
                </c:pt>
                <c:pt idx="1">
                  <c:v>1º quadrimestre</c:v>
                </c:pt>
                <c:pt idx="2">
                  <c:v>2º quadrimestre</c:v>
                </c:pt>
                <c:pt idx="3">
                  <c:v>3º quadrimestre</c:v>
                </c:pt>
                <c:pt idx="4">
                  <c:v>Acumulado</c:v>
                </c:pt>
                <c:pt idx="5">
                  <c:v>Saldo</c:v>
                </c:pt>
              </c:strCache>
            </c:strRef>
          </c:cat>
          <c:val>
            <c:numRef>
              <c:f>Plan1!$B$2:$B$7</c:f>
              <c:numCache>
                <c:formatCode>_(* #,##0.00_);_(* \(#,##0.00\);_(* "-"??_);_(@_)</c:formatCode>
                <c:ptCount val="6"/>
                <c:pt idx="0">
                  <c:v>9405000</c:v>
                </c:pt>
                <c:pt idx="1">
                  <c:v>55812.57</c:v>
                </c:pt>
                <c:pt idx="4">
                  <c:v>55812.57</c:v>
                </c:pt>
                <c:pt idx="5">
                  <c:v>9349187.429999996</c:v>
                </c:pt>
              </c:numCache>
            </c:numRef>
          </c:val>
        </c:ser>
        <c:dLbls/>
        <c:axId val="136759552"/>
        <c:axId val="136761344"/>
      </c:barChart>
      <c:catAx>
        <c:axId val="136759552"/>
        <c:scaling>
          <c:orientation val="minMax"/>
        </c:scaling>
        <c:axPos val="b"/>
        <c:tickLblPos val="nextTo"/>
        <c:crossAx val="136761344"/>
        <c:crosses val="autoZero"/>
        <c:auto val="1"/>
        <c:lblAlgn val="ctr"/>
        <c:lblOffset val="100"/>
      </c:catAx>
      <c:valAx>
        <c:axId val="136761344"/>
        <c:scaling>
          <c:orientation val="minMax"/>
          <c:max val="11000000"/>
        </c:scaling>
        <c:axPos val="l"/>
        <c:majorGridlines/>
        <c:numFmt formatCode="_(* #,##0.00_);_(* \(#,##0.00\);_(* &quot;-&quot;??_);_(@_)" sourceLinked="1"/>
        <c:tickLblPos val="none"/>
        <c:spPr>
          <a:ln>
            <a:noFill/>
          </a:ln>
        </c:spPr>
        <c:crossAx val="136759552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pt-BR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style val="26"/>
  <c:chart>
    <c:autoTitleDeleted val="1"/>
    <c:plotArea>
      <c:layout>
        <c:manualLayout>
          <c:layoutTarget val="inner"/>
          <c:xMode val="edge"/>
          <c:yMode val="edge"/>
          <c:x val="0"/>
          <c:y val="9.3094919277975002E-2"/>
          <c:w val="1"/>
          <c:h val="0.75786846052193035"/>
        </c:manualLayout>
      </c:layout>
      <c:barChart>
        <c:barDir val="col"/>
        <c:grouping val="clustered"/>
        <c:ser>
          <c:idx val="0"/>
          <c:order val="0"/>
          <c:tx>
            <c:strRef>
              <c:f>Plan1!$B$1</c:f>
              <c:strCache>
                <c:ptCount val="1"/>
                <c:pt idx="0">
                  <c:v>Colunas1</c:v>
                </c:pt>
              </c:strCache>
            </c:strRef>
          </c:tx>
          <c:dPt>
            <c:idx val="0"/>
            <c:spPr>
              <a:solidFill>
                <a:schemeClr val="bg2">
                  <a:lumMod val="25000"/>
                </a:schemeClr>
              </a:solidFill>
              <a:ln>
                <a:solidFill>
                  <a:schemeClr val="bg2">
                    <a:lumMod val="25000"/>
                  </a:schemeClr>
                </a:solidFill>
              </a:ln>
            </c:spPr>
          </c:dPt>
          <c:dPt>
            <c:idx val="1"/>
            <c:spPr>
              <a:solidFill>
                <a:schemeClr val="bg2">
                  <a:lumMod val="50000"/>
                </a:schemeClr>
              </a:solidFill>
              <a:ln>
                <a:solidFill>
                  <a:schemeClr val="bg2">
                    <a:lumMod val="50000"/>
                  </a:schemeClr>
                </a:solidFill>
              </a:ln>
            </c:spPr>
          </c:dPt>
          <c:dPt>
            <c:idx val="2"/>
            <c:spPr>
              <a:solidFill>
                <a:schemeClr val="bg2">
                  <a:lumMod val="75000"/>
                </a:schemeClr>
              </a:solidFill>
            </c:spPr>
          </c:dPt>
          <c:dPt>
            <c:idx val="3"/>
            <c:spPr>
              <a:solidFill>
                <a:schemeClr val="bg2">
                  <a:lumMod val="75000"/>
                </a:schemeClr>
              </a:solidFill>
            </c:spPr>
          </c:dPt>
          <c:dPt>
            <c:idx val="4"/>
            <c:spPr>
              <a:solidFill>
                <a:srgbClr val="FF0000"/>
              </a:solidFill>
            </c:spPr>
          </c:dPt>
          <c:dPt>
            <c:idx val="5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2.9827358310653596E-3"/>
                  <c:y val="-9.3451918040852733E-3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 247.842.000,00 </a:t>
                    </a:r>
                  </a:p>
                  <a:p>
                    <a:r>
                      <a:rPr lang="en-US" sz="1600" b="1" dirty="0" smtClean="0"/>
                      <a:t>100%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/>
                      <a:t> </a:t>
                    </a:r>
                    <a:r>
                      <a:rPr lang="en-US" dirty="0" smtClean="0"/>
                      <a:t>54.602.065,26</a:t>
                    </a:r>
                  </a:p>
                  <a:p>
                    <a:r>
                      <a:rPr lang="en-US" dirty="0" smtClean="0"/>
                      <a:t>22,03%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layout>
                <c:manualLayout>
                  <c:x val="4.4741037465980387E-3"/>
                  <c:y val="-5.1121534000247975E-3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 54.602.065,26</a:t>
                    </a:r>
                  </a:p>
                  <a:p>
                    <a:r>
                      <a:rPr lang="en-US" sz="1600" b="1" dirty="0" smtClean="0"/>
                      <a:t>22,03%</a:t>
                    </a:r>
                    <a:endParaRPr lang="en-US" dirty="0"/>
                  </a:p>
                </c:rich>
              </c:tx>
              <c:showVal val="1"/>
            </c:dLbl>
            <c:dLbl>
              <c:idx val="5"/>
              <c:layout>
                <c:manualLayout>
                  <c:x val="-8.9482074931960739E-3"/>
                  <c:y val="-3.0234735823003789E-2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 193.239.934,74</a:t>
                    </a:r>
                  </a:p>
                  <a:p>
                    <a:r>
                      <a:rPr lang="en-US" sz="1600" b="1" dirty="0" smtClean="0"/>
                      <a:t>77,97%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600" b="1"/>
                </a:pPr>
                <a:endParaRPr lang="pt-BR"/>
              </a:p>
            </c:txPr>
            <c:showVal val="1"/>
          </c:dLbls>
          <c:cat>
            <c:strRef>
              <c:f>Plan1!$A$2:$A$7</c:f>
              <c:strCache>
                <c:ptCount val="6"/>
                <c:pt idx="0">
                  <c:v>Fixado</c:v>
                </c:pt>
                <c:pt idx="1">
                  <c:v>1º quadrimestre</c:v>
                </c:pt>
                <c:pt idx="2">
                  <c:v>2º quadrimestre</c:v>
                </c:pt>
                <c:pt idx="3">
                  <c:v>3º quadrimestre</c:v>
                </c:pt>
                <c:pt idx="4">
                  <c:v>Acumulado</c:v>
                </c:pt>
                <c:pt idx="5">
                  <c:v>Saldo</c:v>
                </c:pt>
              </c:strCache>
            </c:strRef>
          </c:cat>
          <c:val>
            <c:numRef>
              <c:f>Plan1!$B$2:$B$7</c:f>
              <c:numCache>
                <c:formatCode>_(* #,##0.00_);_(* \(#,##0.00\);_(* "-"??_);_(@_)</c:formatCode>
                <c:ptCount val="6"/>
                <c:pt idx="0">
                  <c:v>247842000</c:v>
                </c:pt>
                <c:pt idx="1">
                  <c:v>54602065.260000013</c:v>
                </c:pt>
                <c:pt idx="2">
                  <c:v>0</c:v>
                </c:pt>
                <c:pt idx="3">
                  <c:v>0</c:v>
                </c:pt>
                <c:pt idx="4">
                  <c:v>54602065.260000013</c:v>
                </c:pt>
                <c:pt idx="5">
                  <c:v>193239934.73999998</c:v>
                </c:pt>
              </c:numCache>
            </c:numRef>
          </c:val>
        </c:ser>
        <c:dLbls/>
        <c:axId val="137200768"/>
        <c:axId val="137203072"/>
      </c:barChart>
      <c:catAx>
        <c:axId val="137200768"/>
        <c:scaling>
          <c:orientation val="minMax"/>
        </c:scaling>
        <c:axPos val="b"/>
        <c:tickLblPos val="nextTo"/>
        <c:crossAx val="137203072"/>
        <c:crosses val="autoZero"/>
        <c:auto val="1"/>
        <c:lblAlgn val="ctr"/>
        <c:lblOffset val="100"/>
      </c:catAx>
      <c:valAx>
        <c:axId val="137203072"/>
        <c:scaling>
          <c:orientation val="minMax"/>
          <c:max val="250000000"/>
        </c:scaling>
        <c:axPos val="l"/>
        <c:majorGridlines/>
        <c:numFmt formatCode="_(* #,##0.00_);_(* \(#,##0.00\);_(* &quot;-&quot;??_);_(@_)" sourceLinked="1"/>
        <c:tickLblPos val="none"/>
        <c:spPr>
          <a:ln>
            <a:noFill/>
          </a:ln>
        </c:spPr>
        <c:crossAx val="137200768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pt-BR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style val="26"/>
  <c:chart>
    <c:autoTitleDeleted val="1"/>
    <c:plotArea>
      <c:layout>
        <c:manualLayout>
          <c:layoutTarget val="inner"/>
          <c:xMode val="edge"/>
          <c:yMode val="edge"/>
          <c:x val="0"/>
          <c:y val="7.2938522703826572E-2"/>
          <c:w val="1"/>
          <c:h val="0.75786846052193035"/>
        </c:manualLayout>
      </c:layout>
      <c:barChart>
        <c:barDir val="col"/>
        <c:grouping val="clustered"/>
        <c:ser>
          <c:idx val="0"/>
          <c:order val="0"/>
          <c:tx>
            <c:strRef>
              <c:f>Plan1!$B$1</c:f>
              <c:strCache>
                <c:ptCount val="1"/>
                <c:pt idx="0">
                  <c:v>Colunas1</c:v>
                </c:pt>
              </c:strCache>
            </c:strRef>
          </c:tx>
          <c:dPt>
            <c:idx val="0"/>
            <c:spPr>
              <a:solidFill>
                <a:schemeClr val="bg2">
                  <a:lumMod val="25000"/>
                </a:schemeClr>
              </a:solidFill>
              <a:ln>
                <a:solidFill>
                  <a:schemeClr val="bg2">
                    <a:lumMod val="25000"/>
                  </a:schemeClr>
                </a:solidFill>
              </a:ln>
            </c:spPr>
          </c:dPt>
          <c:dPt>
            <c:idx val="1"/>
            <c:spPr>
              <a:solidFill>
                <a:schemeClr val="bg2">
                  <a:lumMod val="50000"/>
                </a:schemeClr>
              </a:solidFill>
              <a:ln>
                <a:solidFill>
                  <a:schemeClr val="bg2">
                    <a:lumMod val="50000"/>
                  </a:schemeClr>
                </a:solidFill>
              </a:ln>
            </c:spPr>
          </c:dPt>
          <c:dPt>
            <c:idx val="2"/>
            <c:spPr>
              <a:solidFill>
                <a:schemeClr val="bg2">
                  <a:lumMod val="75000"/>
                </a:schemeClr>
              </a:solidFill>
            </c:spPr>
          </c:dPt>
          <c:dPt>
            <c:idx val="3"/>
            <c:spPr>
              <a:solidFill>
                <a:schemeClr val="bg2">
                  <a:lumMod val="90000"/>
                </a:schemeClr>
              </a:solidFill>
            </c:spPr>
          </c:dPt>
          <c:dPt>
            <c:idx val="4"/>
            <c:spPr>
              <a:solidFill>
                <a:srgbClr val="FF0000"/>
              </a:solidFill>
            </c:spPr>
          </c:dPt>
          <c:dPt>
            <c:idx val="5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2.9827358310653596E-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sz="1400" b="1" dirty="0" smtClean="0"/>
                      <a:t> 247.842.000,00</a:t>
                    </a:r>
                  </a:p>
                  <a:p>
                    <a:r>
                      <a:rPr lang="en-US" sz="1400" b="1" dirty="0" smtClean="0"/>
                      <a:t>100%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0.13124037656687582"/>
                  <c:y val="0.36533639119462941"/>
                </c:manualLayout>
              </c:layout>
              <c:tx>
                <c:rich>
                  <a:bodyPr/>
                  <a:lstStyle/>
                  <a:p>
                    <a:r>
                      <a:rPr lang="en-US" sz="1400" b="1" dirty="0" smtClean="0"/>
                      <a:t>54.602.065,26</a:t>
                    </a:r>
                  </a:p>
                  <a:p>
                    <a:r>
                      <a:rPr lang="en-US" sz="1400" b="1" dirty="0" smtClean="0"/>
                      <a:t>22,03%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layout>
                <c:manualLayout>
                  <c:x val="-0.12974900865134317"/>
                  <c:y val="-0.13109039471804729"/>
                </c:manualLayout>
              </c:layout>
              <c:tx>
                <c:rich>
                  <a:bodyPr/>
                  <a:lstStyle/>
                  <a:p>
                    <a:r>
                      <a:rPr lang="en-US" sz="1400" b="1" dirty="0" smtClean="0"/>
                      <a:t>43.040.933,82</a:t>
                    </a:r>
                  </a:p>
                  <a:p>
                    <a:r>
                      <a:rPr lang="en-US" sz="1400" b="1" dirty="0" smtClean="0"/>
                      <a:t>17,37%</a:t>
                    </a:r>
                    <a:endParaRPr lang="en-US" dirty="0"/>
                  </a:p>
                </c:rich>
              </c:tx>
              <c:showVal val="1"/>
            </c:dLbl>
            <c:dLbl>
              <c:idx val="5"/>
              <c:layout>
                <c:manualLayout>
                  <c:x val="0.13571424545238495"/>
                  <c:y val="-0.10330201406192965"/>
                </c:manualLayout>
              </c:layout>
              <c:tx>
                <c:rich>
                  <a:bodyPr/>
                  <a:lstStyle/>
                  <a:p>
                    <a:r>
                      <a:rPr lang="en-US" sz="1400" b="1" dirty="0" smtClean="0"/>
                      <a:t>34.265.463,46</a:t>
                    </a:r>
                  </a:p>
                  <a:p>
                    <a:r>
                      <a:rPr lang="en-US" sz="1400" b="1" dirty="0" smtClean="0"/>
                      <a:t>13,83%</a:t>
                    </a:r>
                    <a:endParaRPr lang="en-US" dirty="0"/>
                  </a:p>
                </c:rich>
              </c:tx>
              <c:showVal val="1"/>
            </c:dLbl>
            <c:dLbl>
              <c:idx val="6"/>
              <c:delete val="1"/>
            </c:dLbl>
            <c:txPr>
              <a:bodyPr/>
              <a:lstStyle/>
              <a:p>
                <a:pPr>
                  <a:defRPr sz="1400" b="1"/>
                </a:pPr>
                <a:endParaRPr lang="pt-BR"/>
              </a:p>
            </c:txPr>
            <c:showVal val="1"/>
          </c:dLbls>
          <c:cat>
            <c:strRef>
              <c:f>Plan1!$A$2:$A$8</c:f>
              <c:strCache>
                <c:ptCount val="7"/>
                <c:pt idx="0">
                  <c:v>Fixado</c:v>
                </c:pt>
                <c:pt idx="1">
                  <c:v>Empenhado</c:v>
                </c:pt>
                <c:pt idx="2">
                  <c:v>Liquidado</c:v>
                </c:pt>
                <c:pt idx="3">
                  <c:v>Pago</c:v>
                </c:pt>
                <c:pt idx="4">
                  <c:v>Liquidado a Pagar</c:v>
                </c:pt>
                <c:pt idx="5">
                  <c:v>Reservado</c:v>
                </c:pt>
                <c:pt idx="6">
                  <c:v>Saldo</c:v>
                </c:pt>
              </c:strCache>
            </c:strRef>
          </c:cat>
          <c:val>
            <c:numRef>
              <c:f>Plan1!$B$2:$B$8</c:f>
              <c:numCache>
                <c:formatCode>_(* #,##0.00_);_(* \(#,##0.00\);_(* "-"??_);_(@_)</c:formatCode>
                <c:ptCount val="7"/>
                <c:pt idx="0">
                  <c:v>247842000</c:v>
                </c:pt>
                <c:pt idx="1">
                  <c:v>204393846.73999998</c:v>
                </c:pt>
                <c:pt idx="2">
                  <c:v>54602065.260000013</c:v>
                </c:pt>
                <c:pt idx="3">
                  <c:v>43040933.82</c:v>
                </c:pt>
                <c:pt idx="4">
                  <c:v>11561131.439999994</c:v>
                </c:pt>
                <c:pt idx="5">
                  <c:v>9182689.8000000007</c:v>
                </c:pt>
                <c:pt idx="6">
                  <c:v>34265463.459999993</c:v>
                </c:pt>
              </c:numCache>
            </c:numRef>
          </c:val>
        </c:ser>
        <c:dLbls/>
        <c:axId val="138686848"/>
        <c:axId val="138688384"/>
      </c:barChart>
      <c:catAx>
        <c:axId val="138686848"/>
        <c:scaling>
          <c:orientation val="minMax"/>
        </c:scaling>
        <c:axPos val="b"/>
        <c:tickLblPos val="nextTo"/>
        <c:crossAx val="138688384"/>
        <c:crosses val="autoZero"/>
        <c:auto val="1"/>
        <c:lblAlgn val="ctr"/>
        <c:lblOffset val="100"/>
      </c:catAx>
      <c:valAx>
        <c:axId val="138688384"/>
        <c:scaling>
          <c:orientation val="minMax"/>
          <c:max val="255000000"/>
        </c:scaling>
        <c:axPos val="l"/>
        <c:majorGridlines/>
        <c:numFmt formatCode="_(* #,##0.00_);_(* \(#,##0.00\);_(* &quot;-&quot;??_);_(@_)" sourceLinked="1"/>
        <c:tickLblPos val="none"/>
        <c:crossAx val="138686848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pt-BR"/>
    </a:p>
  </c:txPr>
  <c:externalData r:id="rId1"/>
  <c:userShapes r:id="rId2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0.11213</cdr:x>
      <cdr:y>0.1</cdr:y>
    </cdr:from>
    <cdr:to>
      <cdr:x>0.32352</cdr:x>
      <cdr:y>0.22858</cdr:y>
    </cdr:to>
    <cdr:sp macro="" textlink="">
      <cdr:nvSpPr>
        <cdr:cNvPr id="2" name="CaixaDeTexto 1"/>
        <cdr:cNvSpPr txBox="1"/>
      </cdr:nvSpPr>
      <cdr:spPr>
        <a:xfrm xmlns:a="http://schemas.openxmlformats.org/drawingml/2006/main">
          <a:off x="954832" y="504056"/>
          <a:ext cx="1800128" cy="64811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pt-BR" sz="1400" b="1" kern="1200" dirty="0" smtClean="0">
              <a:solidFill>
                <a:prstClr val="black"/>
              </a:solidFill>
            </a:rPr>
            <a:t>204.393.846,74</a:t>
          </a:r>
        </a:p>
        <a:p xmlns:a="http://schemas.openxmlformats.org/drawingml/2006/main">
          <a:pPr algn="ctr"/>
          <a:r>
            <a:rPr lang="pt-BR" sz="1400" b="1" kern="1200" dirty="0" smtClean="0">
              <a:solidFill>
                <a:prstClr val="black"/>
              </a:solidFill>
            </a:rPr>
            <a:t>82,47%</a:t>
          </a:r>
          <a:endParaRPr lang="pt-BR" sz="1400" b="1" kern="1200" dirty="0">
            <a:solidFill>
              <a:prstClr val="black"/>
            </a:solidFill>
          </a:endParaRPr>
        </a:p>
      </cdr:txBody>
    </cdr:sp>
  </cdr:relSizeAnchor>
  <cdr:relSizeAnchor xmlns:cdr="http://schemas.openxmlformats.org/drawingml/2006/chartDrawing">
    <cdr:from>
      <cdr:x>0.68713</cdr:x>
      <cdr:y>0.57143</cdr:y>
    </cdr:from>
    <cdr:to>
      <cdr:x>0.8647</cdr:x>
      <cdr:y>0.87143</cdr:y>
    </cdr:to>
    <cdr:sp macro="" textlink="">
      <cdr:nvSpPr>
        <cdr:cNvPr id="3" name="CaixaDeTexto 1"/>
        <cdr:cNvSpPr txBox="1"/>
      </cdr:nvSpPr>
      <cdr:spPr>
        <a:xfrm xmlns:a="http://schemas.openxmlformats.org/drawingml/2006/main">
          <a:off x="5851374" y="2880320"/>
          <a:ext cx="1512128" cy="151216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pt-BR" sz="1400" b="1" kern="1200" dirty="0" smtClean="0">
              <a:solidFill>
                <a:prstClr val="black"/>
              </a:solidFill>
            </a:rPr>
            <a:t>9.182.689,80</a:t>
          </a:r>
        </a:p>
        <a:p xmlns:a="http://schemas.openxmlformats.org/drawingml/2006/main">
          <a:pPr algn="ctr"/>
          <a:r>
            <a:rPr lang="pt-BR" sz="1400" b="1" kern="1200" dirty="0" smtClean="0">
              <a:solidFill>
                <a:prstClr val="black"/>
              </a:solidFill>
            </a:rPr>
            <a:t>3,71%</a:t>
          </a:r>
          <a:endParaRPr lang="pt-BR" sz="1400" b="1" kern="1200" dirty="0">
            <a:solidFill>
              <a:prstClr val="black"/>
            </a:solidFill>
          </a:endParaRPr>
        </a:p>
      </cdr:txBody>
    </cdr:sp>
  </cdr:relSizeAnchor>
  <cdr:relSizeAnchor xmlns:cdr="http://schemas.openxmlformats.org/drawingml/2006/chartDrawing">
    <cdr:from>
      <cdr:x>0.55184</cdr:x>
      <cdr:y>0.51429</cdr:y>
    </cdr:from>
    <cdr:to>
      <cdr:x>0.74632</cdr:x>
      <cdr:y>0.8</cdr:y>
    </cdr:to>
    <cdr:sp macro="" textlink="">
      <cdr:nvSpPr>
        <cdr:cNvPr id="4" name="CaixaDeTexto 1"/>
        <cdr:cNvSpPr txBox="1"/>
      </cdr:nvSpPr>
      <cdr:spPr>
        <a:xfrm xmlns:a="http://schemas.openxmlformats.org/drawingml/2006/main">
          <a:off x="4699248" y="2592288"/>
          <a:ext cx="1656128" cy="144016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pt-BR" sz="1400" b="1" kern="1200" dirty="0" smtClean="0">
              <a:solidFill>
                <a:prstClr val="black"/>
              </a:solidFill>
            </a:rPr>
            <a:t>11.561.131,44</a:t>
          </a:r>
        </a:p>
        <a:p xmlns:a="http://schemas.openxmlformats.org/drawingml/2006/main">
          <a:pPr algn="ctr"/>
          <a:r>
            <a:rPr lang="pt-BR" sz="1400" b="1" kern="1200" dirty="0" smtClean="0">
              <a:solidFill>
                <a:prstClr val="black"/>
              </a:solidFill>
            </a:rPr>
            <a:t>4,66%</a:t>
          </a:r>
          <a:endParaRPr lang="pt-BR" sz="1400" b="1" kern="1200" dirty="0">
            <a:solidFill>
              <a:prstClr val="black"/>
            </a:solidFill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3571" cy="49464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34061" y="0"/>
            <a:ext cx="2933571" cy="49464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0121A9-6525-4BB5-8F60-8261CC95EB8A}" type="datetimeFigureOut">
              <a:rPr lang="pt-BR" smtClean="0"/>
              <a:pPr/>
              <a:t>30/05/2018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409718"/>
            <a:ext cx="2933571" cy="49464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34061" y="9409718"/>
            <a:ext cx="2933571" cy="49464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69599B-5BDE-44B8-B340-6F79366762D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1025945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3277" cy="49530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34257" y="0"/>
            <a:ext cx="2933277" cy="49530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4D63F7CE-6682-4BCC-9A51-490B90CEF1B0}" type="datetimeFigureOut">
              <a:rPr lang="pt-BR" smtClean="0"/>
              <a:pPr/>
              <a:t>30/05/2018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9080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76910" y="4705350"/>
            <a:ext cx="5415280" cy="4457700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408981"/>
            <a:ext cx="2933277" cy="49530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34257" y="9408981"/>
            <a:ext cx="2933277" cy="49530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49A5371C-1F75-4650-AEAB-23DCCD24236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541239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399155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7848669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7240822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7848669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9870262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 smtClean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9784678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5228473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2775910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Serviços</a:t>
            </a:r>
            <a:r>
              <a:rPr lang="pt-BR" baseline="0" dirty="0" smtClean="0"/>
              <a:t> de apoio administrativo = </a:t>
            </a:r>
            <a:r>
              <a:rPr lang="pt-BR" baseline="0" dirty="0" err="1" smtClean="0"/>
              <a:t>ArteBrilho</a:t>
            </a:r>
            <a:r>
              <a:rPr lang="pt-BR" baseline="0" dirty="0" smtClean="0"/>
              <a:t> (aux. serv. gerais, operador som, tec. eletrônica), ASSPROM (menores aprendizes), Máxima (diversos cargos), Motociclistas.</a:t>
            </a:r>
          </a:p>
          <a:p>
            <a:endParaRPr lang="pt-BR" baseline="0" dirty="0" smtClean="0"/>
          </a:p>
          <a:p>
            <a:r>
              <a:rPr lang="pt-BR" baseline="0" dirty="0" smtClean="0"/>
              <a:t>Serviços técnicos profissionais = Atrativa (téc. saúde bucal e téc. seg. trabalho), Método (tratamento e cons. documental), MOA (téc. Edificações e téc. Telecomunicações), </a:t>
            </a:r>
          </a:p>
          <a:p>
            <a:r>
              <a:rPr lang="pt-BR" baseline="0" dirty="0" smtClean="0"/>
              <a:t>Serviços de vigilância = Triunfo segurança.</a:t>
            </a:r>
          </a:p>
          <a:p>
            <a:endParaRPr lang="pt-BR" baseline="0" dirty="0" smtClean="0"/>
          </a:p>
          <a:p>
            <a:r>
              <a:rPr lang="pt-BR" baseline="0" dirty="0" smtClean="0"/>
              <a:t>Serviços de conservação e limpeza = Santa Fé.</a:t>
            </a:r>
          </a:p>
          <a:p>
            <a:endParaRPr lang="pt-BR" baseline="0" dirty="0" smtClean="0"/>
          </a:p>
          <a:p>
            <a:r>
              <a:rPr lang="pt-BR" baseline="0" dirty="0" smtClean="0"/>
              <a:t>Outras Despesas Pessoal Terceirizado = </a:t>
            </a:r>
            <a:r>
              <a:rPr lang="pt-B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Despesas relativas à mão-de-obra, constantes dos contratos de terceirização, classificáveis no grupo de despesa "1 - Pessoal e Encargos Sociais", em obediência a LRF.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6903029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7474232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5822531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6785027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6785027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4115471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5103642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16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1271793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3937585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22191726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51508229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7217480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21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72174804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22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1968780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23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733084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24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08595754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25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75415571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26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90725973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27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399155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8584D-4153-4282-9B63-6154C091654D}" type="datetime1">
              <a:rPr lang="pt-BR" smtClean="0"/>
              <a:pPr/>
              <a:t>30/05/2018</a:t>
            </a:fld>
            <a:endParaRPr lang="pt-BR"/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EE39B-1909-4CE0-AFA5-40AFCD6ED543}" type="datetime1">
              <a:rPr lang="pt-BR" smtClean="0"/>
              <a:pPr/>
              <a:t>30/05/2018</a:t>
            </a:fld>
            <a:endParaRPr lang="pt-BR"/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pt-BR"/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4F1DE-FE6E-4739-AF88-BF4C438BD8AD}" type="datetime1">
              <a:rPr lang="pt-BR" smtClean="0"/>
              <a:pPr/>
              <a:t>30/05/2018</a:t>
            </a:fld>
            <a:endParaRPr lang="pt-BR"/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11148-3AA5-4971-9813-A514911F1B7F}" type="datetime1">
              <a:rPr lang="pt-BR" smtClean="0"/>
              <a:pPr/>
              <a:t>30/05/2018</a:t>
            </a:fld>
            <a:endParaRPr lang="pt-BR"/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68FE7-744D-49EC-ACB7-AF2EFC35BEBE}" type="datetime1">
              <a:rPr lang="pt-BR" smtClean="0"/>
              <a:pPr/>
              <a:t>30/05/2018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FD573-CF29-40E8-87E6-069FDF0B180D}" type="datetime1">
              <a:rPr lang="pt-BR" smtClean="0"/>
              <a:pPr/>
              <a:t>30/05/2018</a:t>
            </a:fld>
            <a:endParaRPr lang="pt-BR"/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4EF6-BDEE-4C1F-81CE-D4E9E985BDC7}" type="datetime1">
              <a:rPr lang="pt-BR" smtClean="0"/>
              <a:pPr/>
              <a:t>30/05/2018</a:t>
            </a:fld>
            <a:endParaRPr lang="pt-BR"/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17BA-05CB-4788-B85C-CE55DD55160B}" type="datetime1">
              <a:rPr lang="pt-BR" smtClean="0"/>
              <a:pPr/>
              <a:t>30/05/2018</a:t>
            </a:fld>
            <a:endParaRPr lang="pt-BR"/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F82F5-B141-44FC-A8AD-F070CA2CC28F}" type="datetime1">
              <a:rPr lang="pt-BR" smtClean="0"/>
              <a:pPr/>
              <a:t>30/05/2018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D117-234C-4C5F-8BC3-07CA8BCCB69A}" type="datetime1">
              <a:rPr lang="pt-BR" smtClean="0"/>
              <a:pPr/>
              <a:t>30/05/2018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4538D-AAAD-4A18-B0C1-E3E1BAB7C3C2}" type="datetime1">
              <a:rPr lang="pt-BR" smtClean="0"/>
              <a:pPr/>
              <a:t>30/05/2018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6FDDBF5-1F1B-44BB-AC9A-DD40393AA4B1}" type="datetime1">
              <a:rPr lang="pt-BR" smtClean="0"/>
              <a:pPr/>
              <a:t>30/05/2018</a:t>
            </a:fld>
            <a:endParaRPr lang="pt-BR"/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package" Target="../embeddings/Planilha_do_Microsoft_Office_Excel11.xlsx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artisticTexturizer/>
                    </a14:imgEffect>
                    <a14:imgEffect>
                      <a14:sharpenSoften amount="-8000"/>
                    </a14:imgEffect>
                    <a14:imgEffect>
                      <a14:colorTemperature colorTemp="11500"/>
                    </a14:imgEffect>
                    <a14:imgEffect>
                      <a14:saturation sat="400000"/>
                    </a14:imgEffect>
                    <a14:imgEffect>
                      <a14:brightnessContrast bright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effectLst>
            <a:glow>
              <a:schemeClr val="bg2">
                <a:lumMod val="10000"/>
              </a:schemeClr>
            </a:glow>
          </a:effectLst>
        </p:spPr>
      </p:pic>
      <p:sp>
        <p:nvSpPr>
          <p:cNvPr id="5" name="Retângulo 4"/>
          <p:cNvSpPr/>
          <p:nvPr/>
        </p:nvSpPr>
        <p:spPr>
          <a:xfrm>
            <a:off x="251520" y="5589240"/>
            <a:ext cx="72008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pt-BR" sz="40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1º </a:t>
            </a:r>
            <a:r>
              <a:rPr lang="pt-BR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Quadrimestre de 2018</a:t>
            </a:r>
            <a:endParaRPr lang="pt-BR" sz="40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4265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2</a:t>
            </a:fld>
            <a:endParaRPr lang="pt-BR"/>
          </a:p>
        </p:txBody>
      </p:sp>
      <p:graphicFrame>
        <p:nvGraphicFramePr>
          <p:cNvPr id="10" name="Espaço Reservado para Conteúdo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460805549"/>
              </p:ext>
            </p:extLst>
          </p:nvPr>
        </p:nvGraphicFramePr>
        <p:xfrm>
          <a:off x="304800" y="1554163"/>
          <a:ext cx="8686800" cy="2743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35352"/>
                <a:gridCol w="3051448"/>
              </a:tblGrid>
              <a:tr h="370840">
                <a:tc>
                  <a:txBody>
                    <a:bodyPr/>
                    <a:lstStyle/>
                    <a:p>
                      <a:r>
                        <a:rPr lang="pt-BR" sz="2400" dirty="0" smtClean="0"/>
                        <a:t>PROJETO</a:t>
                      </a:r>
                      <a:endParaRPr lang="pt-B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2400" dirty="0" smtClean="0"/>
                        <a:t>VALORES EM REAIS </a:t>
                      </a:r>
                      <a:endParaRPr lang="pt-BR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2400" dirty="0" smtClean="0"/>
                        <a:t>Execução</a:t>
                      </a:r>
                      <a:r>
                        <a:rPr lang="pt-BR" sz="2400" baseline="0" dirty="0" smtClean="0"/>
                        <a:t> Atividade Institucional</a:t>
                      </a:r>
                      <a:endParaRPr lang="pt-B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2400" dirty="0" smtClean="0"/>
                        <a:t>219.508.000,00</a:t>
                      </a:r>
                      <a:endParaRPr lang="pt-BR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2400" dirty="0" smtClean="0"/>
                        <a:t>Encargos com Inativos</a:t>
                      </a:r>
                      <a:r>
                        <a:rPr lang="pt-BR" sz="2400" baseline="0" dirty="0" smtClean="0"/>
                        <a:t> do Legislativo</a:t>
                      </a:r>
                      <a:endParaRPr lang="pt-B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2400" dirty="0" smtClean="0"/>
                        <a:t>13.437.000,00</a:t>
                      </a:r>
                      <a:endParaRPr lang="pt-BR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2400" dirty="0" smtClean="0"/>
                        <a:t>Transparência</a:t>
                      </a:r>
                      <a:r>
                        <a:rPr lang="pt-BR" sz="2400" baseline="0" dirty="0" smtClean="0"/>
                        <a:t> e Comunicação</a:t>
                      </a:r>
                      <a:endParaRPr lang="pt-B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2400" dirty="0" smtClean="0"/>
                        <a:t>5.717.000,00</a:t>
                      </a:r>
                      <a:endParaRPr lang="pt-BR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2400" dirty="0" smtClean="0"/>
                        <a:t>Modernização Infraestrutura Física</a:t>
                      </a:r>
                      <a:endParaRPr lang="pt-B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2400" dirty="0" smtClean="0"/>
                        <a:t>5.000.000,00</a:t>
                      </a:r>
                      <a:endParaRPr lang="pt-BR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2400" dirty="0" smtClean="0"/>
                        <a:t>Modernização</a:t>
                      </a:r>
                      <a:r>
                        <a:rPr lang="pt-BR" sz="2400" baseline="0" dirty="0" smtClean="0"/>
                        <a:t> Infraestrutura Tecnológica</a:t>
                      </a:r>
                      <a:endParaRPr lang="pt-B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2400" dirty="0" smtClean="0"/>
                        <a:t>4.180.000,00</a:t>
                      </a:r>
                      <a:endParaRPr lang="pt-BR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" name="Subtítulo 2"/>
          <p:cNvSpPr txBox="1">
            <a:spLocks/>
          </p:cNvSpPr>
          <p:nvPr/>
        </p:nvSpPr>
        <p:spPr>
          <a:xfrm>
            <a:off x="251520" y="116632"/>
            <a:ext cx="8640960" cy="1008112"/>
          </a:xfrm>
          <a:prstGeom prst="rect">
            <a:avLst/>
          </a:prstGeom>
        </p:spPr>
        <p:txBody>
          <a:bodyPr vert="horz" anchor="t" anchorCtr="0">
            <a:normAutofit fontScale="92500" lnSpcReduction="1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ORÇAMENTO FIXADO PARA A CMBH EM 2018:</a:t>
            </a:r>
          </a:p>
          <a:p>
            <a:pPr marL="0" indent="0" algn="ctr">
              <a:buNone/>
            </a:pP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247.842.000,00</a:t>
            </a:r>
          </a:p>
        </p:txBody>
      </p:sp>
    </p:spTree>
    <p:extLst>
      <p:ext uri="{BB962C8B-B14F-4D97-AF65-F5344CB8AC3E}">
        <p14:creationId xmlns:p14="http://schemas.microsoft.com/office/powerpoint/2010/main" xmlns="" val="96190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ítulo 2"/>
          <p:cNvSpPr txBox="1">
            <a:spLocks/>
          </p:cNvSpPr>
          <p:nvPr/>
        </p:nvSpPr>
        <p:spPr>
          <a:xfrm>
            <a:off x="251520" y="116632"/>
            <a:ext cx="8640960" cy="1008112"/>
          </a:xfrm>
          <a:prstGeom prst="rect">
            <a:avLst/>
          </a:prstGeom>
        </p:spPr>
        <p:txBody>
          <a:bodyPr vert="horz" anchor="t" anchorCtr="0">
            <a:normAutofit fontScale="92500" lnSpcReduction="1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ORÇAMENTO FIXADO PARA A CMBH EM 2018:</a:t>
            </a:r>
          </a:p>
          <a:p>
            <a:pPr marL="0" indent="0" algn="ctr">
              <a:buNone/>
            </a:pP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247.842.000,00</a:t>
            </a:r>
          </a:p>
        </p:txBody>
      </p:sp>
      <p:graphicFrame>
        <p:nvGraphicFramePr>
          <p:cNvPr id="3" name="Espaço Reservado para Conteúdo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90363600"/>
              </p:ext>
            </p:extLst>
          </p:nvPr>
        </p:nvGraphicFramePr>
        <p:xfrm>
          <a:off x="314164" y="1340768"/>
          <a:ext cx="4257836" cy="48833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3</a:t>
            </a:fld>
            <a:endParaRPr lang="pt-BR"/>
          </a:p>
        </p:txBody>
      </p:sp>
      <p:sp>
        <p:nvSpPr>
          <p:cNvPr id="5" name="Texto Explicativo 1 4"/>
          <p:cNvSpPr/>
          <p:nvPr/>
        </p:nvSpPr>
        <p:spPr>
          <a:xfrm>
            <a:off x="4572000" y="4149080"/>
            <a:ext cx="4320480" cy="2232248"/>
          </a:xfrm>
          <a:prstGeom prst="borderCallout1">
            <a:avLst>
              <a:gd name="adj1" fmla="val 49918"/>
              <a:gd name="adj2" fmla="val 182"/>
              <a:gd name="adj3" fmla="val 6762"/>
              <a:gd name="adj4" fmla="val -12941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 smtClean="0">
                <a:latin typeface="Century Gothic" panose="020B0502020202020204" pitchFamily="34" charset="0"/>
              </a:rPr>
              <a:t>Despesas de Capital:</a:t>
            </a:r>
          </a:p>
          <a:p>
            <a:r>
              <a:rPr lang="pt-BR" sz="2400" b="1" dirty="0" smtClean="0">
                <a:latin typeface="Century Gothic" panose="020B0502020202020204" pitchFamily="34" charset="0"/>
              </a:rPr>
              <a:t>9.405.000,00 (3,79%)</a:t>
            </a:r>
          </a:p>
          <a:p>
            <a:r>
              <a:rPr lang="pt-BR" sz="2400" dirty="0" smtClean="0">
                <a:latin typeface="Century Gothic" panose="020B0502020202020204" pitchFamily="34" charset="0"/>
              </a:rPr>
              <a:t>Contribuem diretamente para a formação ou aquisição de um bem de capital</a:t>
            </a:r>
            <a:r>
              <a:rPr lang="pt-BR" sz="2400" dirty="0">
                <a:latin typeface="Century Gothic" panose="020B0502020202020204" pitchFamily="34" charset="0"/>
              </a:rPr>
              <a:t>.</a:t>
            </a:r>
          </a:p>
        </p:txBody>
      </p:sp>
      <p:sp>
        <p:nvSpPr>
          <p:cNvPr id="8" name="Texto Explicativo 1 7"/>
          <p:cNvSpPr/>
          <p:nvPr/>
        </p:nvSpPr>
        <p:spPr>
          <a:xfrm>
            <a:off x="4572000" y="1224208"/>
            <a:ext cx="4320480" cy="2232248"/>
          </a:xfrm>
          <a:prstGeom prst="borderCallout1">
            <a:avLst>
              <a:gd name="adj1" fmla="val 50420"/>
              <a:gd name="adj2" fmla="val -436"/>
              <a:gd name="adj3" fmla="val 72352"/>
              <a:gd name="adj4" fmla="val -26645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 smtClean="0">
                <a:latin typeface="Century Gothic" panose="020B0502020202020204" pitchFamily="34" charset="0"/>
              </a:rPr>
              <a:t>Despesas Correntes:</a:t>
            </a:r>
          </a:p>
          <a:p>
            <a:r>
              <a:rPr lang="pt-BR" sz="2400" b="1" dirty="0" smtClean="0">
                <a:latin typeface="Century Gothic" panose="020B0502020202020204" pitchFamily="34" charset="0"/>
              </a:rPr>
              <a:t>238.437.000,00 (96,21%)</a:t>
            </a:r>
            <a:endParaRPr lang="pt-BR" sz="2400" b="1" dirty="0">
              <a:latin typeface="Century Gothic" panose="020B0502020202020204" pitchFamily="34" charset="0"/>
            </a:endParaRPr>
          </a:p>
          <a:p>
            <a:r>
              <a:rPr lang="pt-BR" sz="2400" dirty="0" smtClean="0">
                <a:latin typeface="Century Gothic" panose="020B0502020202020204" pitchFamily="34" charset="0"/>
              </a:rPr>
              <a:t>Não contribuem diretamente para a formação ou aquisição de um bem de capital</a:t>
            </a:r>
            <a:r>
              <a:rPr lang="pt-BR" sz="2400" dirty="0">
                <a:latin typeface="Century Gothic" panose="020B0502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651040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ítulo 2"/>
          <p:cNvSpPr txBox="1">
            <a:spLocks/>
          </p:cNvSpPr>
          <p:nvPr/>
        </p:nvSpPr>
        <p:spPr>
          <a:xfrm>
            <a:off x="251520" y="116632"/>
            <a:ext cx="8640960" cy="1008112"/>
          </a:xfrm>
          <a:prstGeom prst="rect">
            <a:avLst/>
          </a:prstGeom>
        </p:spPr>
        <p:txBody>
          <a:bodyPr vert="horz" anchor="t" anchorCtr="0">
            <a:normAutofit fontScale="92500" lnSpcReduction="1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DESPESAS CORRENTES: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238.437.000,00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3" name="Espaço Reservado para Conteúdo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476407512"/>
              </p:ext>
            </p:extLst>
          </p:nvPr>
        </p:nvGraphicFramePr>
        <p:xfrm>
          <a:off x="314164" y="1340768"/>
          <a:ext cx="4257836" cy="48833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4</a:t>
            </a:fld>
            <a:endParaRPr lang="pt-BR"/>
          </a:p>
        </p:txBody>
      </p:sp>
      <p:sp>
        <p:nvSpPr>
          <p:cNvPr id="5" name="Texto Explicativo 1 4"/>
          <p:cNvSpPr/>
          <p:nvPr/>
        </p:nvSpPr>
        <p:spPr>
          <a:xfrm>
            <a:off x="4572000" y="4159636"/>
            <a:ext cx="4320480" cy="853539"/>
          </a:xfrm>
          <a:prstGeom prst="borderCallout1">
            <a:avLst>
              <a:gd name="adj1" fmla="val 49918"/>
              <a:gd name="adj2" fmla="val 182"/>
              <a:gd name="adj3" fmla="val -15277"/>
              <a:gd name="adj4" fmla="val -17364"/>
            </a:avLst>
          </a:prstGeom>
          <a:solidFill>
            <a:schemeClr val="accent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 smtClean="0">
                <a:latin typeface="Century Gothic" panose="020B0502020202020204" pitchFamily="34" charset="0"/>
              </a:rPr>
              <a:t>Serviços: 25.159.000,00 (10,55%)</a:t>
            </a:r>
            <a:endParaRPr lang="pt-BR" sz="2400" dirty="0">
              <a:latin typeface="Century Gothic" panose="020B0502020202020204" pitchFamily="34" charset="0"/>
            </a:endParaRPr>
          </a:p>
        </p:txBody>
      </p:sp>
      <p:sp>
        <p:nvSpPr>
          <p:cNvPr id="8" name="Texto Explicativo 1 7"/>
          <p:cNvSpPr/>
          <p:nvPr/>
        </p:nvSpPr>
        <p:spPr>
          <a:xfrm>
            <a:off x="4572000" y="1224208"/>
            <a:ext cx="4320480" cy="836640"/>
          </a:xfrm>
          <a:prstGeom prst="borderCallout1">
            <a:avLst>
              <a:gd name="adj1" fmla="val 50420"/>
              <a:gd name="adj2" fmla="val -436"/>
              <a:gd name="adj3" fmla="val 159429"/>
              <a:gd name="adj4" fmla="val -37702"/>
            </a:avLst>
          </a:prstGeom>
          <a:solidFill>
            <a:schemeClr val="accent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Pessoal: 183.760.300,00 (77,07%)</a:t>
            </a:r>
            <a:endParaRPr lang="pt-BR" sz="24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o Explicativo 1 6"/>
          <p:cNvSpPr/>
          <p:nvPr/>
        </p:nvSpPr>
        <p:spPr>
          <a:xfrm>
            <a:off x="4572000" y="5589240"/>
            <a:ext cx="4320480" cy="788676"/>
          </a:xfrm>
          <a:prstGeom prst="borderCallout1">
            <a:avLst>
              <a:gd name="adj1" fmla="val 49918"/>
              <a:gd name="adj2" fmla="val 182"/>
              <a:gd name="adj3" fmla="val -137585"/>
              <a:gd name="adj4" fmla="val -16732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Custeio: 1.362.000,00 (0,57%)</a:t>
            </a:r>
            <a:endParaRPr lang="pt-BR" sz="24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Texto Explicativo 1 8"/>
          <p:cNvSpPr/>
          <p:nvPr/>
        </p:nvSpPr>
        <p:spPr>
          <a:xfrm>
            <a:off x="4589935" y="2640065"/>
            <a:ext cx="4320480" cy="792088"/>
          </a:xfrm>
          <a:prstGeom prst="borderCallout1">
            <a:avLst>
              <a:gd name="adj1" fmla="val 49918"/>
              <a:gd name="adj2" fmla="val 182"/>
              <a:gd name="adj3" fmla="val 81996"/>
              <a:gd name="adj4" fmla="val -23366"/>
            </a:avLst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Terceirização: 28.155.700,00 (11,81%)</a:t>
            </a:r>
            <a:endParaRPr lang="pt-BR" sz="24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5723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260648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7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PESSOAL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Executado no 1º quadrimestre/2018 X Fixado para 2018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7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8248714"/>
              </p:ext>
            </p:extLst>
          </p:nvPr>
        </p:nvGraphicFramePr>
        <p:xfrm>
          <a:off x="304800" y="1268760"/>
          <a:ext cx="8515672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998790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260648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7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PESSOAL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Detalhamento da Execução no 1º quadrimestre/2018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6376939"/>
              </p:ext>
            </p:extLst>
          </p:nvPr>
        </p:nvGraphicFramePr>
        <p:xfrm>
          <a:off x="323528" y="1268760"/>
          <a:ext cx="8280920" cy="547260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288636"/>
                <a:gridCol w="1568151"/>
                <a:gridCol w="1424133"/>
              </a:tblGrid>
              <a:tr h="364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u="none" strike="noStrike" dirty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DESCRIÇÃO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R$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%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4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Vencimentos e Salários – Pessoal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30.622.013,39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66,58%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4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Obrigações Patronais - INSS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3.817.275,59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8,30%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4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Inativos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3.264.840,58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7,10%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4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Obrigações Patronais - RPPS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2.958.044,65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6,43%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4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Vencimentos e Salários – Vereadores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2.771.678,72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6,03%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4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Auxílio Alimentação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1.646.458,00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3,58%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4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Acerto de Exonerados / Indenizações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634.568,07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1,38%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4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Auxílio Creche, Funeral e Plano de Saúde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166.962,93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0,36%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4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Horas Extras e Substituição de Chefia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110.977,35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0,24%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4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Despesas de Exercícios Anteriores (Pessoal)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2,14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4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Outros Benefícios Previdenciários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4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Sentenças Judiciais (Pessoal)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4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Patronal RPPS - Exercícios Anteriores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4848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t-BR" sz="16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TOTAL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pt-BR" sz="1600" b="1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45.992.821,42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pt-BR" sz="1600" b="1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100,00</a:t>
                      </a:r>
                      <a:r>
                        <a:rPr kumimoji="0" lang="pt-BR" sz="16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743043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0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00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PESSOAL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Detalhamento das Despesas com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Vencimentos e Salários com Pessoal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0158588"/>
              </p:ext>
            </p:extLst>
          </p:nvPr>
        </p:nvGraphicFramePr>
        <p:xfrm>
          <a:off x="251520" y="1268754"/>
          <a:ext cx="8640960" cy="28803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51502"/>
                <a:gridCol w="1594729"/>
                <a:gridCol w="1594729"/>
              </a:tblGrid>
              <a:tr h="576065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ITEM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R$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%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76065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Pessoal Efetivo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15.580.982,16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50,88%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76065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Pessoal Amplo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14.609.395,93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47,71%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76065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Pessoal a Disposição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431.635,30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1,41%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76065">
                <a:tc>
                  <a:txBody>
                    <a:bodyPr/>
                    <a:lstStyle/>
                    <a:p>
                      <a:pPr algn="l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TOTAL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pt-BR" sz="16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30.622.013,39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100,00%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41645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260648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7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TERCEIRIZAÇÃO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Executado no 1º quadrimestre/2018 X Fixado para 2018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6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454387519"/>
              </p:ext>
            </p:extLst>
          </p:nvPr>
        </p:nvGraphicFramePr>
        <p:xfrm>
          <a:off x="304800" y="1268760"/>
          <a:ext cx="8515672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298338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0" y="0"/>
            <a:ext cx="9144000" cy="1130424"/>
          </a:xfrm>
          <a:prstGeom prst="rect">
            <a:avLst/>
          </a:prstGeom>
        </p:spPr>
        <p:txBody>
          <a:bodyPr vert="horz" anchor="t" anchorCtr="0">
            <a:normAutofit fontScale="62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TERCEIRIZAÇÃO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Detalhamento das Despesas com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Locação de Mão-de-Obra e Outras Despesas de Pessoal Terceirizado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11628658"/>
              </p:ext>
            </p:extLst>
          </p:nvPr>
        </p:nvGraphicFramePr>
        <p:xfrm>
          <a:off x="251520" y="1247054"/>
          <a:ext cx="8640960" cy="43638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51502"/>
                <a:gridCol w="1594729"/>
                <a:gridCol w="1594729"/>
              </a:tblGrid>
              <a:tr h="545487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ITEM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R$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%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5487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Serviços de Apoio Administrativo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3.136.460,47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51,55%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5487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Locação de Serviços de Vigilância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1.428.052,70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23,47%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5487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Locação de Serviços de Conservação e Limpeza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421.822,31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6,93%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5487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Serviços Técnicos Profissionais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308.888,64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5,08%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5487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Locação de Mão de Obra para Tecnologia da Informação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12.231,49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0,20%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5487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Outras Despesas de Pessoal Terceirizado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776.823,52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12,77%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5487">
                <a:tc>
                  <a:txBody>
                    <a:bodyPr/>
                    <a:lstStyle/>
                    <a:p>
                      <a:pPr algn="l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TOTAL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6.084.279,13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100,00</a:t>
                      </a:r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%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881086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260648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7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SERVIÇOS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Executado no 1º quadrimestre/2018 X Fixado para 2018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6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238716245"/>
              </p:ext>
            </p:extLst>
          </p:nvPr>
        </p:nvGraphicFramePr>
        <p:xfrm>
          <a:off x="304800" y="1268760"/>
          <a:ext cx="8515672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998790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1046" y="260648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7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SERVIÇOS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Detalhamento da Execução no 1º quadrimestre/2018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48081602"/>
              </p:ext>
            </p:extLst>
          </p:nvPr>
        </p:nvGraphicFramePr>
        <p:xfrm>
          <a:off x="251520" y="1268760"/>
          <a:ext cx="8640960" cy="360040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51502"/>
                <a:gridCol w="1594729"/>
                <a:gridCol w="1594729"/>
              </a:tblGrid>
              <a:tr h="600067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u="none" strike="noStrike" dirty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DESCRIÇÃO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R$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%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0067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Outros Serviços Terceiros Pessoa Jurídica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2.331.621,87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98,62%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0067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Divulgação </a:t>
                      </a:r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Oficial, da Atividade Parlamentar e Publicidade Institucional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31.872,40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1,35%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0067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Consultoria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800,00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0,03%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0067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Outros Serviços terceiros Pessoa Física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0067">
                <a:tc>
                  <a:txBody>
                    <a:bodyPr/>
                    <a:lstStyle/>
                    <a:p>
                      <a:pPr marL="0" algn="just" rtl="0" eaLnBrk="1" fontAlgn="b" latinLnBrk="0" hangingPunct="1"/>
                      <a:r>
                        <a:rPr kumimoji="0" lang="pt-BR" sz="16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TOTAL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2.364.294,27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100,00%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743043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0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00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SERVIÇOS</a:t>
            </a:r>
          </a:p>
          <a:p>
            <a:pPr marL="0" indent="0" algn="ctr">
              <a:buNone/>
            </a:pPr>
            <a:r>
              <a:rPr lang="pt-BR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Detalhamento das Despesas com</a:t>
            </a:r>
            <a:endPara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pt-BR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Outros Serviços de Terceiros – Pessoa Jurídica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68893197"/>
              </p:ext>
            </p:extLst>
          </p:nvPr>
        </p:nvGraphicFramePr>
        <p:xfrm>
          <a:off x="251520" y="1268760"/>
          <a:ext cx="8640960" cy="537553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51502"/>
                <a:gridCol w="1594729"/>
                <a:gridCol w="1594729"/>
              </a:tblGrid>
              <a:tr h="440735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u="none" strike="noStrike" dirty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DESCRIÇÃO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R$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%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0735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Locação de Veículos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981.507,24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42,10%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0735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Serviço de Energia Elétrica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212.939,13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9,13%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0735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Serviços de Comunicação em Geral (Exceto Oficial - 2002)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194.083,79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8,32%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0735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Serviços de Copias e Reprodução de Documentos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149.636,97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6,42%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0735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 err="1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Manut</a:t>
                      </a:r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. e </a:t>
                      </a:r>
                      <a:r>
                        <a:rPr kumimoji="0" lang="pt-BR" sz="1600" b="0" i="0" u="none" strike="noStrike" kern="1200" dirty="0" err="1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Conserv</a:t>
                      </a:r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.  de Maquinas e Equipamentos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142.360,73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6,11%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0735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Serviço de Agua e Esgoto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134.224,00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5,76%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0735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 err="1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Manut</a:t>
                      </a:r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. e </a:t>
                      </a:r>
                      <a:r>
                        <a:rPr kumimoji="0" lang="pt-BR" sz="1600" b="0" i="0" u="none" strike="noStrike" kern="1200" dirty="0" err="1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Conserv</a:t>
                      </a:r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. </a:t>
                      </a:r>
                      <a:r>
                        <a:rPr kumimoji="0" lang="pt-BR" sz="1600" b="0" i="0" u="none" strike="noStrike" kern="1200" dirty="0" err="1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Equip</a:t>
                      </a:r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. Tecnologia Informação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132.777,96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5,69%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80507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Outros Serviços de Terceiros-Pessoa Jurídica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88.774,38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3,81%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0735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Serviços de Telecomunicações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86.964,17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3,73%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0735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...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...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...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0735">
                <a:tc>
                  <a:txBody>
                    <a:bodyPr/>
                    <a:lstStyle/>
                    <a:p>
                      <a:pPr algn="l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TOTAL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2.331.621,87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100,00%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81033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0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7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SERVIÇOS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Detalhamento das Despesas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com 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Divulgação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Oficial, da Atividade Parlamentar e Publicidade Institucional</a:t>
            </a:r>
            <a:endPara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2828511"/>
              </p:ext>
            </p:extLst>
          </p:nvPr>
        </p:nvGraphicFramePr>
        <p:xfrm>
          <a:off x="251520" y="1916832"/>
          <a:ext cx="8640960" cy="220367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51502"/>
                <a:gridCol w="1594729"/>
                <a:gridCol w="1594729"/>
              </a:tblGrid>
              <a:tr h="440735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u="none" strike="noStrike" dirty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DESCRIÇÃO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R$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%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0735">
                <a:tc>
                  <a:txBody>
                    <a:bodyPr/>
                    <a:lstStyle/>
                    <a:p>
                      <a:pPr marL="0" algn="l" rtl="0" eaLnBrk="1" fontAlgn="ctr" latinLnBrk="0" hangingPunct="1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Divulgação oficial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31.872,40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100,00%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0735">
                <a:tc>
                  <a:txBody>
                    <a:bodyPr/>
                    <a:lstStyle/>
                    <a:p>
                      <a:pPr marL="0" algn="l" rtl="0" eaLnBrk="1" fontAlgn="ctr" latinLnBrk="0" hangingPunct="1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Jornal de Divulgação da atividade Parlamentar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0735">
                <a:tc>
                  <a:txBody>
                    <a:bodyPr/>
                    <a:lstStyle/>
                    <a:p>
                      <a:pPr marL="0" algn="l" rtl="0" eaLnBrk="1" fontAlgn="ctr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Publicidade Institucional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0735">
                <a:tc>
                  <a:txBody>
                    <a:bodyPr/>
                    <a:lstStyle/>
                    <a:p>
                      <a:pPr algn="l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TOTAL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31.872,40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100,00%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14081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260648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7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CUSTEIO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Executado no 1º quadrimestre/2018 X Fixado para 2018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5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446011156"/>
              </p:ext>
            </p:extLst>
          </p:nvPr>
        </p:nvGraphicFramePr>
        <p:xfrm>
          <a:off x="314164" y="1268760"/>
          <a:ext cx="8515672" cy="50405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97182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260648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7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CUSTEIO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Detalhamento da Execução no 1º quadrimestre/2018</a:t>
            </a: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43812292"/>
              </p:ext>
            </p:extLst>
          </p:nvPr>
        </p:nvGraphicFramePr>
        <p:xfrm>
          <a:off x="251520" y="1268752"/>
          <a:ext cx="8640960" cy="504056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51502"/>
                <a:gridCol w="1594729"/>
                <a:gridCol w="1594729"/>
              </a:tblGrid>
              <a:tr h="560063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u="none" strike="noStrike" dirty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DESCRIÇÃO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R$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%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Material de Consumo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57.024,20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54,38%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Despesas de Exercícios Anteriores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47.833,67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45,62%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Indenizações e Restituições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Diárias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Material para Distribuição Gratuita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Passagens e Despesas com Locomoção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Sentenças Judiciais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TOTAL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pt-BR" sz="16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104.857,87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pt-BR" sz="16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100,00%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451638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0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00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CUSTEIO</a:t>
            </a:r>
          </a:p>
          <a:p>
            <a:pPr marL="0" indent="0" algn="ctr">
              <a:buNone/>
            </a:pPr>
            <a:r>
              <a:rPr lang="pt-BR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Detalhamento das Despesas com</a:t>
            </a:r>
            <a:endPara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pt-BR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Material de Consumo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14594883"/>
              </p:ext>
            </p:extLst>
          </p:nvPr>
        </p:nvGraphicFramePr>
        <p:xfrm>
          <a:off x="251520" y="1268752"/>
          <a:ext cx="8640960" cy="504056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51502"/>
                <a:gridCol w="1594729"/>
                <a:gridCol w="1594729"/>
              </a:tblGrid>
              <a:tr h="560063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u="none" strike="noStrike" dirty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DESCRIÇÃO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R$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%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Material para Escritório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23.623,81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41,43%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Material de Limpeza e Produtos de Higienização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10.772,56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18,89%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Gêneros de Alimentação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6.677,00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11,71%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Material para Manutenção de Bens Imóveis Públicos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3.315,00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5,81%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Material Odontológico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3.312,00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5,81%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Material Elétrico e Eletrônico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2.999,00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5,26%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...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...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...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TOTAL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pt-BR" sz="16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57.024,20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pt-BR" sz="16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100,00%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16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207652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ítulo 2"/>
          <p:cNvSpPr txBox="1">
            <a:spLocks/>
          </p:cNvSpPr>
          <p:nvPr/>
        </p:nvSpPr>
        <p:spPr>
          <a:xfrm>
            <a:off x="251520" y="116632"/>
            <a:ext cx="8640960" cy="1008112"/>
          </a:xfrm>
          <a:prstGeom prst="rect">
            <a:avLst/>
          </a:prstGeom>
        </p:spPr>
        <p:txBody>
          <a:bodyPr vert="horz" anchor="t" anchorCtr="0">
            <a:normAutofit fontScale="92500" lnSpcReduction="1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DESPESAS DE CAPITAL (INVESTIMENTOS):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9.405.000,00</a:t>
            </a:r>
          </a:p>
          <a:p>
            <a:pPr marL="0" indent="0" algn="ctr">
              <a:buNone/>
            </a:pP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3" name="Espaço Reservado para Conteúdo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906715509"/>
              </p:ext>
            </p:extLst>
          </p:nvPr>
        </p:nvGraphicFramePr>
        <p:xfrm>
          <a:off x="314164" y="1340768"/>
          <a:ext cx="4257836" cy="48833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17</a:t>
            </a:fld>
            <a:endParaRPr lang="pt-BR"/>
          </a:p>
        </p:txBody>
      </p:sp>
      <p:sp>
        <p:nvSpPr>
          <p:cNvPr id="5" name="Texto Explicativo 1 4"/>
          <p:cNvSpPr/>
          <p:nvPr/>
        </p:nvSpPr>
        <p:spPr>
          <a:xfrm>
            <a:off x="4601760" y="1248413"/>
            <a:ext cx="4320480" cy="1512168"/>
          </a:xfrm>
          <a:prstGeom prst="borderCallout1">
            <a:avLst>
              <a:gd name="adj1" fmla="val 49918"/>
              <a:gd name="adj2" fmla="val 182"/>
              <a:gd name="adj3" fmla="val 100258"/>
              <a:gd name="adj4" fmla="val -38212"/>
            </a:avLst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 smtClean="0">
                <a:latin typeface="Century Gothic" panose="020B0502020202020204" pitchFamily="34" charset="0"/>
              </a:rPr>
              <a:t>Outros Materiais e Serviços classificados como Investimento: 3.300.000,00 (35,09%)</a:t>
            </a:r>
            <a:endParaRPr lang="pt-BR" sz="2400" dirty="0">
              <a:latin typeface="Century Gothic" panose="020B0502020202020204" pitchFamily="34" charset="0"/>
            </a:endParaRPr>
          </a:p>
        </p:txBody>
      </p:sp>
      <p:sp>
        <p:nvSpPr>
          <p:cNvPr id="8" name="Texto Explicativo 1 7"/>
          <p:cNvSpPr/>
          <p:nvPr/>
        </p:nvSpPr>
        <p:spPr>
          <a:xfrm>
            <a:off x="4584861" y="3438557"/>
            <a:ext cx="4320480" cy="836640"/>
          </a:xfrm>
          <a:prstGeom prst="borderCallout1">
            <a:avLst>
              <a:gd name="adj1" fmla="val 50420"/>
              <a:gd name="adj2" fmla="val -436"/>
              <a:gd name="adj3" fmla="val 76235"/>
              <a:gd name="adj4" fmla="val -26962"/>
            </a:avLst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 smtClean="0">
                <a:latin typeface="Century Gothic" panose="020B0502020202020204" pitchFamily="34" charset="0"/>
              </a:rPr>
              <a:t>Obras e Instalações: 4.050.000,00 (43,06%)</a:t>
            </a:r>
            <a:endParaRPr lang="pt-BR" sz="2400" dirty="0">
              <a:latin typeface="Century Gothic" panose="020B0502020202020204" pitchFamily="34" charset="0"/>
            </a:endParaRPr>
          </a:p>
        </p:txBody>
      </p:sp>
      <p:sp>
        <p:nvSpPr>
          <p:cNvPr id="7" name="Texto Explicativo 1 6"/>
          <p:cNvSpPr/>
          <p:nvPr/>
        </p:nvSpPr>
        <p:spPr>
          <a:xfrm>
            <a:off x="4584861" y="4869160"/>
            <a:ext cx="4320480" cy="1148716"/>
          </a:xfrm>
          <a:prstGeom prst="borderCallout1">
            <a:avLst>
              <a:gd name="adj1" fmla="val -93841"/>
              <a:gd name="adj2" fmla="val -89529"/>
              <a:gd name="adj3" fmla="val 53979"/>
              <a:gd name="adj4" fmla="val 326"/>
            </a:avLst>
          </a:prstGeom>
          <a:solidFill>
            <a:schemeClr val="bg2">
              <a:lumMod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Equipamentos e Material Permanente: 2.055.000,00 (21,85%)</a:t>
            </a:r>
            <a:endParaRPr lang="pt-BR" sz="2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98619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260648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7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INVESTIMENTOS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Executado no 1º quadrimestre/2018 X Fixado para 2018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6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502580312"/>
              </p:ext>
            </p:extLst>
          </p:nvPr>
        </p:nvGraphicFramePr>
        <p:xfrm>
          <a:off x="304800" y="1268760"/>
          <a:ext cx="8515672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595616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260648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7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INVESTIMENTOS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Detalhamento da Execução no 1º quadrimestre/2018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08388345"/>
              </p:ext>
            </p:extLst>
          </p:nvPr>
        </p:nvGraphicFramePr>
        <p:xfrm>
          <a:off x="251520" y="1268759"/>
          <a:ext cx="8640960" cy="28803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51502"/>
                <a:gridCol w="1594729"/>
                <a:gridCol w="1594729"/>
              </a:tblGrid>
              <a:tr h="576064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u="none" strike="noStrike" dirty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DESCRIÇÃO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R$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%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Obras e Instalações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44.860,57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80,38%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Equipamentos e Material Permanente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10.952,00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19,62%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Materiais / Serviços Classificados como Investimentos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l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TOTAL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pt-BR" sz="16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55.812,57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pt-BR" sz="16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100,00</a:t>
                      </a:r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562308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0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00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INVESTIMENTOS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Detalhamento das Despesas com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Obras e Instalações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50690737"/>
              </p:ext>
            </p:extLst>
          </p:nvPr>
        </p:nvGraphicFramePr>
        <p:xfrm>
          <a:off x="251520" y="1268757"/>
          <a:ext cx="8640960" cy="221739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51502"/>
                <a:gridCol w="1594729"/>
                <a:gridCol w="1594729"/>
              </a:tblGrid>
              <a:tr h="554348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ITEM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R$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%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54348">
                <a:tc>
                  <a:txBody>
                    <a:bodyPr/>
                    <a:lstStyle/>
                    <a:p>
                      <a:pPr marL="0" algn="l" rtl="0" eaLnBrk="1" fontAlgn="ctr" latinLnBrk="0" hangingPunct="1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Instalação de estruturas verticais envidraçadas (portarias / detectores de metais)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23.433,74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52,24%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54348">
                <a:tc>
                  <a:txBody>
                    <a:bodyPr/>
                    <a:lstStyle/>
                    <a:p>
                      <a:pPr marL="0" algn="l" rtl="0" eaLnBrk="1" fontAlgn="ctr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Obra de redistribuição do sistema de ar condicionado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21.426,83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47,76%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54348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TOTAL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44.860,57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100,00%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330857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0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00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INVESTIMENTOS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Detalhamento das Despesas com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Equipamentos e Material Permanente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99614388"/>
              </p:ext>
            </p:extLst>
          </p:nvPr>
        </p:nvGraphicFramePr>
        <p:xfrm>
          <a:off x="251520" y="1268757"/>
          <a:ext cx="8640960" cy="332608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51502"/>
                <a:gridCol w="1594729"/>
                <a:gridCol w="1594729"/>
              </a:tblGrid>
              <a:tr h="554348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ITEM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R$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%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54348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Máquinas utensílios e Equipamentos Diversos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7.980,00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72,86%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54348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Aparelhos e Utensílios Domésticos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1.200,00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10,96%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54348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Equipamentos  de Proteção, Segurança e Socorro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900,00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8,22%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54348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Aparelhos, Equipamentos e Utensílios Médico, Odont., Lab., Hospitalar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872,00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7,96%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54348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TOTAL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10.952,00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100,00%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21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487882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0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47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pt-BR" sz="5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EXECUÇÃO ORÇAMENTÁRIA</a:t>
            </a:r>
          </a:p>
          <a:p>
            <a:pPr marL="0" indent="0" algn="ctr">
              <a:buNone/>
            </a:pPr>
            <a:r>
              <a:rPr lang="pt-BR" sz="5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NO 1º QUADRIMESTRE DE 2018</a:t>
            </a:r>
            <a:endParaRPr lang="pt-BR" sz="5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6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592149318"/>
              </p:ext>
            </p:extLst>
          </p:nvPr>
        </p:nvGraphicFramePr>
        <p:xfrm>
          <a:off x="304800" y="1268760"/>
          <a:ext cx="8515672" cy="504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22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073987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936104"/>
          </a:xfrm>
        </p:spPr>
        <p:txBody>
          <a:bodyPr/>
          <a:lstStyle/>
          <a:p>
            <a:pPr algn="ctr"/>
            <a:r>
              <a:rPr lang="pt-BR" dirty="0" smtClean="0"/>
              <a:t>EXECUÇÃO DE RESTOS A PAGAR</a:t>
            </a:r>
            <a:endParaRPr lang="pt-BR" dirty="0"/>
          </a:p>
        </p:txBody>
      </p:sp>
      <p:graphicFrame>
        <p:nvGraphicFramePr>
          <p:cNvPr id="5" name="Espaço Reservado para Conteú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663805088"/>
              </p:ext>
            </p:extLst>
          </p:nvPr>
        </p:nvGraphicFramePr>
        <p:xfrm>
          <a:off x="240060" y="1988843"/>
          <a:ext cx="8663880" cy="28839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5392"/>
                <a:gridCol w="3048392"/>
                <a:gridCol w="3480096"/>
              </a:tblGrid>
              <a:tr h="411987"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Restos a Pagar Processados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Restos a Pagar</a:t>
                      </a:r>
                      <a:r>
                        <a:rPr lang="pt-BR" baseline="0" dirty="0" smtClean="0"/>
                        <a:t> não </a:t>
                      </a:r>
                      <a:r>
                        <a:rPr lang="pt-BR" dirty="0" smtClean="0"/>
                        <a:t>Processados</a:t>
                      </a:r>
                    </a:p>
                  </a:txBody>
                  <a:tcPr anchor="ctr"/>
                </a:tc>
              </a:tr>
              <a:tr h="411987">
                <a:tc>
                  <a:txBody>
                    <a:bodyPr/>
                    <a:lstStyle/>
                    <a:p>
                      <a:r>
                        <a:rPr lang="pt-BR" dirty="0" smtClean="0"/>
                        <a:t>Inscritos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11.283.111,04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6.345.866,90</a:t>
                      </a:r>
                      <a:endParaRPr lang="pt-BR" dirty="0"/>
                    </a:p>
                  </a:txBody>
                  <a:tcPr anchor="ctr"/>
                </a:tc>
              </a:tr>
              <a:tr h="411987">
                <a:tc>
                  <a:txBody>
                    <a:bodyPr/>
                    <a:lstStyle/>
                    <a:p>
                      <a:r>
                        <a:rPr lang="pt-BR" dirty="0" smtClean="0"/>
                        <a:t>A liquidar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0,00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153.000,15</a:t>
                      </a:r>
                      <a:endParaRPr lang="pt-BR" dirty="0"/>
                    </a:p>
                  </a:txBody>
                  <a:tcPr anchor="ctr"/>
                </a:tc>
              </a:tr>
              <a:tr h="411987">
                <a:tc>
                  <a:txBody>
                    <a:bodyPr/>
                    <a:lstStyle/>
                    <a:p>
                      <a:r>
                        <a:rPr lang="pt-BR" dirty="0" smtClean="0"/>
                        <a:t>Liquidados a pagar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8.258,90</a:t>
                      </a:r>
                      <a:endParaRPr lang="pt-BR" dirty="0"/>
                    </a:p>
                  </a:txBody>
                  <a:tcPr anchor="ctr"/>
                </a:tc>
              </a:tr>
              <a:tr h="411987">
                <a:tc>
                  <a:txBody>
                    <a:bodyPr/>
                    <a:lstStyle/>
                    <a:p>
                      <a:r>
                        <a:rPr lang="pt-BR" dirty="0" smtClean="0"/>
                        <a:t>Pagos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11.280.417,78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3.756.804,24</a:t>
                      </a:r>
                      <a:endParaRPr lang="pt-BR" dirty="0"/>
                    </a:p>
                  </a:txBody>
                  <a:tcPr anchor="ctr"/>
                </a:tc>
              </a:tr>
              <a:tr h="411987">
                <a:tc>
                  <a:txBody>
                    <a:bodyPr/>
                    <a:lstStyle/>
                    <a:p>
                      <a:r>
                        <a:rPr lang="pt-BR" dirty="0" smtClean="0"/>
                        <a:t>Cancelados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2.693,26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2.427.803,61</a:t>
                      </a:r>
                      <a:endParaRPr lang="pt-BR" dirty="0"/>
                    </a:p>
                  </a:txBody>
                  <a:tcPr anchor="ctr"/>
                </a:tc>
              </a:tr>
              <a:tr h="411987">
                <a:tc>
                  <a:txBody>
                    <a:bodyPr/>
                    <a:lstStyle/>
                    <a:p>
                      <a:r>
                        <a:rPr lang="pt-BR" b="1" dirty="0" smtClean="0"/>
                        <a:t>Saldo atual</a:t>
                      </a:r>
                      <a:endParaRPr lang="pt-BR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b="1" dirty="0" smtClean="0"/>
                        <a:t>0,00</a:t>
                      </a:r>
                      <a:endParaRPr lang="pt-BR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b="1" dirty="0" smtClean="0"/>
                        <a:t>161.259,05</a:t>
                      </a:r>
                      <a:endParaRPr lang="pt-BR" b="1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23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916186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0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47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pt-BR" sz="5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SITUAÇÃO ORÇAMENTÁRIA</a:t>
            </a:r>
          </a:p>
          <a:p>
            <a:pPr marL="0" indent="0" algn="ctr">
              <a:buNone/>
            </a:pPr>
            <a:r>
              <a:rPr lang="pt-BR" sz="5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AO FINAL DO 1º QUADRIMESTRE DE 2018</a:t>
            </a:r>
            <a:endParaRPr lang="pt-BR" sz="5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6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491485773"/>
              </p:ext>
            </p:extLst>
          </p:nvPr>
        </p:nvGraphicFramePr>
        <p:xfrm>
          <a:off x="304800" y="1268760"/>
          <a:ext cx="8515672" cy="504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24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023579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936104"/>
          </a:xfrm>
        </p:spPr>
        <p:txBody>
          <a:bodyPr/>
          <a:lstStyle/>
          <a:p>
            <a:pPr algn="ctr"/>
            <a:r>
              <a:rPr lang="pt-BR" dirty="0" smtClean="0"/>
              <a:t>SUPLEMENTAÇÕES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25</a:t>
            </a:fld>
            <a:endParaRPr lang="pt-BR"/>
          </a:p>
        </p:txBody>
      </p:sp>
      <p:graphicFrame>
        <p:nvGraphicFramePr>
          <p:cNvPr id="5" name="Obje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351767263"/>
              </p:ext>
            </p:extLst>
          </p:nvPr>
        </p:nvGraphicFramePr>
        <p:xfrm>
          <a:off x="323528" y="1557338"/>
          <a:ext cx="8453519" cy="4342788"/>
        </p:xfrm>
        <a:graphic>
          <a:graphicData uri="http://schemas.openxmlformats.org/presentationml/2006/ole">
            <p:oleObj spid="_x0000_s1090" name="Planilha" r:id="rId4" imgW="7286760" imgH="3743325" progId="Excel.Sheet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4014311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936104"/>
          </a:xfrm>
        </p:spPr>
        <p:txBody>
          <a:bodyPr/>
          <a:lstStyle/>
          <a:p>
            <a:pPr algn="ctr"/>
            <a:r>
              <a:rPr lang="pt-BR" dirty="0" smtClean="0"/>
              <a:t>SUPLEMENTAÇÕES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26</a:t>
            </a:fld>
            <a:endParaRPr lang="pt-BR"/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40735010"/>
              </p:ext>
            </p:extLst>
          </p:nvPr>
        </p:nvGraphicFramePr>
        <p:xfrm>
          <a:off x="251520" y="1988840"/>
          <a:ext cx="8640960" cy="2160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55123"/>
                <a:gridCol w="1885837"/>
              </a:tblGrid>
              <a:tr h="540060">
                <a:tc>
                  <a:txBody>
                    <a:bodyPr/>
                    <a:lstStyle/>
                    <a:p>
                      <a:r>
                        <a:rPr lang="pt-BR" dirty="0" smtClean="0"/>
                        <a:t>TOTAL SUPLEMENTADO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pt-BR" dirty="0"/>
                    </a:p>
                  </a:txBody>
                  <a:tcPr/>
                </a:tc>
              </a:tr>
              <a:tr h="540060">
                <a:tc>
                  <a:txBody>
                    <a:bodyPr/>
                    <a:lstStyle/>
                    <a:p>
                      <a:r>
                        <a:rPr lang="pt-BR" dirty="0" smtClean="0"/>
                        <a:t>Total</a:t>
                      </a:r>
                      <a:r>
                        <a:rPr lang="pt-BR" baseline="0" dirty="0" smtClean="0"/>
                        <a:t> do orçamento da  CMBH para 2018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247.842.000,00</a:t>
                      </a:r>
                      <a:endParaRPr lang="pt-BR" dirty="0"/>
                    </a:p>
                  </a:txBody>
                  <a:tcPr/>
                </a:tc>
              </a:tr>
              <a:tr h="540060">
                <a:tc>
                  <a:txBody>
                    <a:bodyPr/>
                    <a:lstStyle/>
                    <a:p>
                      <a:r>
                        <a:rPr lang="pt-BR" dirty="0" smtClean="0"/>
                        <a:t>Percentual permitido pelo artigo 4º da Lei Municipal 11.097/2017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13,00%</a:t>
                      </a:r>
                      <a:endParaRPr lang="pt-BR" dirty="0"/>
                    </a:p>
                  </a:txBody>
                  <a:tcPr/>
                </a:tc>
              </a:tr>
              <a:tr h="540060">
                <a:tc>
                  <a:txBody>
                    <a:bodyPr/>
                    <a:lstStyle/>
                    <a:p>
                      <a:r>
                        <a:rPr lang="pt-BR" dirty="0" smtClean="0"/>
                        <a:t>Percentual</a:t>
                      </a:r>
                      <a:r>
                        <a:rPr lang="pt-BR" baseline="0" dirty="0" smtClean="0"/>
                        <a:t> já movimentado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0,28%</a:t>
                      </a:r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911064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artisticTexturizer/>
                    </a14:imgEffect>
                    <a14:imgEffect>
                      <a14:sharpenSoften amount="-8000"/>
                    </a14:imgEffect>
                    <a14:imgEffect>
                      <a14:colorTemperature colorTemp="11500"/>
                    </a14:imgEffect>
                    <a14:imgEffect>
                      <a14:saturation sat="400000"/>
                    </a14:imgEffect>
                    <a14:imgEffect>
                      <a14:brightnessContrast bright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0826"/>
            <a:ext cx="9144000" cy="6858000"/>
          </a:xfrm>
          <a:prstGeom prst="rect">
            <a:avLst/>
          </a:prstGeom>
          <a:solidFill>
            <a:schemeClr val="accent1"/>
          </a:solidFill>
          <a:effectLst>
            <a:glow>
              <a:schemeClr val="bg2">
                <a:lumMod val="10000"/>
              </a:schemeClr>
            </a:glow>
          </a:effectLst>
        </p:spPr>
      </p:pic>
      <p:sp>
        <p:nvSpPr>
          <p:cNvPr id="5" name="Retângulo 4"/>
          <p:cNvSpPr/>
          <p:nvPr/>
        </p:nvSpPr>
        <p:spPr>
          <a:xfrm>
            <a:off x="251520" y="5589240"/>
            <a:ext cx="864096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pt-BR" sz="28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Diretoria de Administração e Finanças </a:t>
            </a:r>
            <a:endParaRPr lang="pt-BR" sz="28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5450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iagem">
  <a:themeElements>
    <a:clrScheme name="Folhagem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Viagem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iagem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6380</TotalTime>
  <Words>1225</Words>
  <Application>Microsoft Office PowerPoint</Application>
  <PresentationFormat>Apresentação na tela (4:3)</PresentationFormat>
  <Paragraphs>476</Paragraphs>
  <Slides>27</Slides>
  <Notes>27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incorporados</vt:lpstr>
      </vt:variant>
      <vt:variant>
        <vt:i4>1</vt:i4>
      </vt:variant>
      <vt:variant>
        <vt:lpstr>Títulos de slides</vt:lpstr>
      </vt:variant>
      <vt:variant>
        <vt:i4>27</vt:i4>
      </vt:variant>
    </vt:vector>
  </HeadingPairs>
  <TitlesOfParts>
    <vt:vector size="29" baseType="lpstr">
      <vt:lpstr>Viagem</vt:lpstr>
      <vt:lpstr>Planilha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EXECUÇÃO DE RESTOS A PAGAR</vt:lpstr>
      <vt:lpstr>Slide 24</vt:lpstr>
      <vt:lpstr>SUPLEMENTAÇÕES</vt:lpstr>
      <vt:lpstr>SUPLEMENTAÇÕES</vt:lpstr>
      <vt:lpstr>Slide 27</vt:lpstr>
    </vt:vector>
  </TitlesOfParts>
  <Company>CMBH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ronam.reis</dc:creator>
  <cp:lastModifiedBy>lu3@ot</cp:lastModifiedBy>
  <cp:revision>486</cp:revision>
  <cp:lastPrinted>2018-05-24T12:19:39Z</cp:lastPrinted>
  <dcterms:created xsi:type="dcterms:W3CDTF">2014-03-25T13:05:53Z</dcterms:created>
  <dcterms:modified xsi:type="dcterms:W3CDTF">2018-05-30T17:18:49Z</dcterms:modified>
</cp:coreProperties>
</file>