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5"/>
  </p:notes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1" r:id="rId35"/>
    <p:sldId id="312" r:id="rId36"/>
    <p:sldId id="313" r:id="rId37"/>
    <p:sldId id="314" r:id="rId38"/>
    <p:sldId id="315" r:id="rId39"/>
    <p:sldId id="317" r:id="rId40"/>
    <p:sldId id="318" r:id="rId41"/>
    <p:sldId id="319" r:id="rId42"/>
    <p:sldId id="320" r:id="rId43"/>
    <p:sldId id="321" r:id="rId44"/>
    <p:sldId id="322" r:id="rId45"/>
    <p:sldId id="323" r:id="rId46"/>
    <p:sldId id="324" r:id="rId47"/>
    <p:sldId id="325" r:id="rId48"/>
    <p:sldId id="326" r:id="rId49"/>
    <p:sldId id="327" r:id="rId50"/>
    <p:sldId id="328" r:id="rId51"/>
    <p:sldId id="329" r:id="rId52"/>
    <p:sldId id="330" r:id="rId53"/>
    <p:sldId id="331" r:id="rId5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rthur Nicolato" initials="A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9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2E9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CDACA"/>
          </a:solidFill>
        </a:fill>
      </a:tcStyle>
    </a:wholeTbl>
    <a:band2H>
      <a:tcTxStyle/>
      <a:tcStyle>
        <a:tcBdr/>
        <a:fill>
          <a:solidFill>
            <a:srgbClr val="E7EDE7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D0CEE9"/>
          </a:solidFill>
        </a:fill>
      </a:tcStyle>
    </a:wholeTbl>
    <a:band2H>
      <a:tcTxStyle/>
      <a:tcStyle>
        <a:tcBdr/>
        <a:fill>
          <a:solidFill>
            <a:srgbClr val="E9E8F4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000000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306" y="-132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1" name="Shape 14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852896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o Título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Texto do Título</a:t>
            </a:r>
          </a:p>
        </p:txBody>
      </p:sp>
      <p:sp>
        <p:nvSpPr>
          <p:cNvPr id="12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m"/>
          <p:cNvSpPr>
            <a:spLocks noGrp="1"/>
          </p:cNvSpPr>
          <p:nvPr>
            <p:ph type="pic" idx="13"/>
          </p:nvPr>
        </p:nvSpPr>
        <p:spPr>
          <a:xfrm>
            <a:off x="3125966" y="673100"/>
            <a:ext cx="18135605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o do Título"/>
          <p:cNvSpPr>
            <a:spLocks noGrp="1"/>
          </p:cNvSpPr>
          <p:nvPr>
            <p:ph type="title"/>
          </p:nvPr>
        </p:nvSpPr>
        <p:spPr>
          <a:xfrm>
            <a:off x="635000" y="9448800"/>
            <a:ext cx="23114000" cy="2006600"/>
          </a:xfrm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22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635000" y="115189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3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o Título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31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m"/>
          <p:cNvSpPr>
            <a:spLocks noGrp="1"/>
          </p:cNvSpPr>
          <p:nvPr>
            <p:ph type="pic" sz="half" idx="13"/>
          </p:nvPr>
        </p:nvSpPr>
        <p:spPr>
          <a:xfrm>
            <a:off x="13169900" y="952500"/>
            <a:ext cx="95250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o do Título"/>
          <p:cNvSpPr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Texto do Título</a:t>
            </a:r>
          </a:p>
        </p:txBody>
      </p:sp>
      <p:sp>
        <p:nvSpPr>
          <p:cNvPr id="40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1651000" y="66929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1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o Título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49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o Título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57" name="Nível de Corpo Um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8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m"/>
          <p:cNvSpPr>
            <a:spLocks noGrp="1"/>
          </p:cNvSpPr>
          <p:nvPr>
            <p:ph type="pic" sz="half" idx="13"/>
          </p:nvPr>
        </p:nvSpPr>
        <p:spPr>
          <a:xfrm>
            <a:off x="13169900" y="3149600"/>
            <a:ext cx="95250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o do Título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67" name="Nível de Corpo Um…"/>
          <p:cNvSpPr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8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ível de Corpo Um…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72700"/>
          </a:xfrm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6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m"/>
          <p:cNvSpPr>
            <a:spLocks noGrp="1"/>
          </p:cNvSpPr>
          <p:nvPr>
            <p:ph type="pic" sz="quarter" idx="13"/>
          </p:nvPr>
        </p:nvSpPr>
        <p:spPr>
          <a:xfrm>
            <a:off x="15760700" y="68707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m"/>
          <p:cNvSpPr>
            <a:spLocks noGrp="1"/>
          </p:cNvSpPr>
          <p:nvPr>
            <p:ph type="pic" sz="quarter" idx="14"/>
          </p:nvPr>
        </p:nvSpPr>
        <p:spPr>
          <a:xfrm>
            <a:off x="15760700" y="9525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m"/>
          <p:cNvSpPr>
            <a:spLocks noGrp="1"/>
          </p:cNvSpPr>
          <p:nvPr>
            <p:ph type="pic" idx="15"/>
          </p:nvPr>
        </p:nvSpPr>
        <p:spPr>
          <a:xfrm>
            <a:off x="1206500" y="952500"/>
            <a:ext cx="141732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387600" y="8953500"/>
            <a:ext cx="19621500" cy="68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800" i="1"/>
            </a:lvl1pPr>
            <a:lvl2pPr marL="1099037" indent="-464038" algn="ctr">
              <a:spcBef>
                <a:spcPts val="0"/>
              </a:spcBef>
              <a:defRPr sz="3800" i="1"/>
            </a:lvl2pPr>
            <a:lvl3pPr marL="1734037" indent="-464037" algn="ctr">
              <a:spcBef>
                <a:spcPts val="0"/>
              </a:spcBef>
              <a:defRPr sz="3800" i="1"/>
            </a:lvl3pPr>
            <a:lvl4pPr marL="2369037" indent="-464037" algn="ctr">
              <a:spcBef>
                <a:spcPts val="0"/>
              </a:spcBef>
              <a:defRPr sz="3800" i="1"/>
            </a:lvl4pPr>
            <a:lvl5pPr marL="3004037" indent="-464037" algn="ctr">
              <a:spcBef>
                <a:spcPts val="0"/>
              </a:spcBef>
              <a:defRPr sz="3800" i="1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94" name="“Digite uma citação aqui.”"/>
          <p:cNvSpPr>
            <a:spLocks noGrp="1"/>
          </p:cNvSpPr>
          <p:nvPr>
            <p:ph type="body" sz="quarter" idx="13"/>
          </p:nvPr>
        </p:nvSpPr>
        <p:spPr>
          <a:xfrm>
            <a:off x="2387600" y="6045200"/>
            <a:ext cx="19621500" cy="88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m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o Slid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o do Título"/>
          <p:cNvSpPr>
            <a:spLocks noGrp="1"/>
          </p:cNvSpPr>
          <p:nvPr>
            <p:ph type="title"/>
          </p:nvPr>
        </p:nvSpPr>
        <p:spPr>
          <a:xfrm>
            <a:off x="3962400" y="549276"/>
            <a:ext cx="16459200" cy="2286001"/>
          </a:xfrm>
          <a:prstGeom prst="rect">
            <a:avLst/>
          </a:prstGeom>
        </p:spPr>
        <p:txBody>
          <a:bodyPr lIns="91438" tIns="91438" rIns="91438" bIns="91438"/>
          <a:lstStyle>
            <a:lvl1pPr defTabSz="1828800">
              <a:defRPr sz="8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118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19906340" y="12808585"/>
            <a:ext cx="515261" cy="538479"/>
          </a:xfrm>
          <a:prstGeom prst="rect">
            <a:avLst/>
          </a:prstGeom>
        </p:spPr>
        <p:txBody>
          <a:bodyPr lIns="91438" tIns="91438" rIns="91438" bIns="91438" anchor="ctr"/>
          <a:lstStyle>
            <a:lvl1pPr algn="r" defTabSz="1828800">
              <a:defRPr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9" cy="46105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o Título"/>
          <p:cNvSpPr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do Título</a:t>
            </a:r>
          </a:p>
        </p:txBody>
      </p:sp>
      <p:sp>
        <p:nvSpPr>
          <p:cNvPr id="3" name="Nível de Corpo Um…"/>
          <p:cNvSpPr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9" cy="469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63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127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190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254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317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381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444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508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571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tif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if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tif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o Belo Horizonte 1938.jpg" descr="Pico Belo Horizonte 19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16352" y="0"/>
            <a:ext cx="18951298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3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04" name="DSC02547.JPG" descr="DSC025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2286000"/>
            <a:ext cx="24384000" cy="1828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7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08" name="DSC02548.JPG" descr="DSC025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2286000"/>
            <a:ext cx="24384000" cy="1828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1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12" name="DSC00371.JPG" descr="DSC0037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2286000"/>
            <a:ext cx="24384000" cy="1828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5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16" name="DSC02037.JPG" descr="DSC020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2286000"/>
            <a:ext cx="24384000" cy="1828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Title 4"/>
          <p:cNvSpPr>
            <a:spLocks noGrp="1"/>
          </p:cNvSpPr>
          <p:nvPr>
            <p:ph type="title"/>
          </p:nvPr>
        </p:nvSpPr>
        <p:spPr>
          <a:xfrm>
            <a:off x="3407023" y="233262"/>
            <a:ext cx="16459202" cy="1296147"/>
          </a:xfrm>
          <a:prstGeom prst="rect">
            <a:avLst/>
          </a:prstGeom>
        </p:spPr>
        <p:txBody>
          <a:bodyPr/>
          <a:lstStyle>
            <a:lvl1pPr>
              <a:defRPr sz="6400" b="1"/>
            </a:lvl1pPr>
          </a:lstStyle>
          <a:p>
            <a:r>
              <a:t>Curumi </a:t>
            </a:r>
          </a:p>
        </p:txBody>
      </p:sp>
      <p:sp>
        <p:nvSpPr>
          <p:cNvPr id="220" name="Title 8"/>
          <p:cNvSpPr/>
          <p:nvPr/>
        </p:nvSpPr>
        <p:spPr>
          <a:xfrm>
            <a:off x="14906643" y="2428843"/>
            <a:ext cx="3203784" cy="894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spAutoFit/>
          </a:bodyPr>
          <a:lstStyle>
            <a:lvl1pPr defTabSz="1828800">
              <a:defRPr sz="48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Pico BH</a:t>
            </a:r>
          </a:p>
        </p:txBody>
      </p:sp>
      <p:sp>
        <p:nvSpPr>
          <p:cNvPr id="221" name="Straight Arrow Connector 6"/>
          <p:cNvSpPr/>
          <p:nvPr/>
        </p:nvSpPr>
        <p:spPr>
          <a:xfrm>
            <a:off x="16670266" y="3051686"/>
            <a:ext cx="2" cy="1022103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48500" y="0"/>
            <a:ext cx="10287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Title 8"/>
          <p:cNvSpPr/>
          <p:nvPr/>
        </p:nvSpPr>
        <p:spPr>
          <a:xfrm>
            <a:off x="8620100" y="2857472"/>
            <a:ext cx="3203784" cy="894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spAutoFit/>
          </a:bodyPr>
          <a:lstStyle>
            <a:lvl1pPr defTabSz="1828800">
              <a:defRPr sz="48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Pico BH</a:t>
            </a:r>
          </a:p>
        </p:txBody>
      </p:sp>
      <p:sp>
        <p:nvSpPr>
          <p:cNvPr id="225" name="Straight Arrow Connector 6"/>
          <p:cNvSpPr/>
          <p:nvPr/>
        </p:nvSpPr>
        <p:spPr>
          <a:xfrm>
            <a:off x="10383721" y="3480315"/>
            <a:ext cx="2" cy="1022102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2" name="Title 4"/>
          <p:cNvSpPr/>
          <p:nvPr/>
        </p:nvSpPr>
        <p:spPr>
          <a:xfrm>
            <a:off x="4048068" y="10572776"/>
            <a:ext cx="16144990" cy="32372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normAutofit/>
          </a:bodyPr>
          <a:lstStyle/>
          <a:p>
            <a:pPr defTabSz="1810511">
              <a:defRPr sz="6300" b="1">
                <a:latin typeface="Calibri"/>
                <a:ea typeface="Calibri"/>
                <a:cs typeface="Calibri"/>
                <a:sym typeface="Calibri"/>
              </a:defRPr>
            </a:pPr>
            <a:r>
              <a:t>Entorno de tombamento da Serra do Curral</a:t>
            </a:r>
            <a:br/>
            <a:r>
              <a:rPr sz="3900"/>
              <a:t>.</a:t>
            </a:r>
            <a:br>
              <a:rPr sz="3900"/>
            </a:br>
            <a:r>
              <a:rPr sz="3900"/>
              <a:t>ESSE CAMINHO ...ESSAS ÁRVOES... JÁ NÃO EXISTEM MAIS!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5" name="Title 8"/>
          <p:cNvSpPr/>
          <p:nvPr/>
        </p:nvSpPr>
        <p:spPr>
          <a:xfrm>
            <a:off x="14906643" y="2428843"/>
            <a:ext cx="3203784" cy="894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spAutoFit/>
          </a:bodyPr>
          <a:lstStyle>
            <a:lvl1pPr defTabSz="1828800">
              <a:defRPr sz="48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Pico BH</a:t>
            </a:r>
          </a:p>
        </p:txBody>
      </p:sp>
      <p:sp>
        <p:nvSpPr>
          <p:cNvPr id="236" name="Straight Arrow Connector 6"/>
          <p:cNvSpPr/>
          <p:nvPr/>
        </p:nvSpPr>
        <p:spPr>
          <a:xfrm>
            <a:off x="16670266" y="3051686"/>
            <a:ext cx="2" cy="1022103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1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42" name="DSC05203.JPG" descr="DSC0520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2286000"/>
            <a:ext cx="24384000" cy="1828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7" name="Title 8"/>
          <p:cNvSpPr/>
          <p:nvPr/>
        </p:nvSpPr>
        <p:spPr>
          <a:xfrm>
            <a:off x="11334742" y="571456"/>
            <a:ext cx="3203785" cy="894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spAutoFit/>
          </a:bodyPr>
          <a:lstStyle>
            <a:lvl1pPr defTabSz="1828800">
              <a:defRPr sz="48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Pico BH</a:t>
            </a:r>
          </a:p>
        </p:txBody>
      </p:sp>
      <p:sp>
        <p:nvSpPr>
          <p:cNvPr id="248" name="Straight Arrow Connector 6"/>
          <p:cNvSpPr/>
          <p:nvPr/>
        </p:nvSpPr>
        <p:spPr>
          <a:xfrm>
            <a:off x="13098366" y="1194299"/>
            <a:ext cx="2" cy="1022102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1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52" name="IMG_0228.jpg" descr="IMG_02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1270000"/>
            <a:ext cx="24384000" cy="1625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Picture 5" descr="Pictur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7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58" name="IMG_0241.jpg" descr="IMG_02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1270000"/>
            <a:ext cx="24384000" cy="1625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0800" y="-1270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72620" cy="10278348"/>
          </a:xfrm>
          <a:prstGeom prst="rect">
            <a:avLst/>
          </a:prstGeom>
          <a:ln w="12700">
            <a:miter lim="400000"/>
          </a:ln>
        </p:spPr>
      </p:pic>
      <p:sp>
        <p:nvSpPr>
          <p:cNvPr id="263" name="Freeform 4"/>
          <p:cNvSpPr/>
          <p:nvPr/>
        </p:nvSpPr>
        <p:spPr>
          <a:xfrm>
            <a:off x="3894575" y="4409893"/>
            <a:ext cx="16657656" cy="5795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5" h="21600" extrusionOk="0">
                <a:moveTo>
                  <a:pt x="6314" y="0"/>
                </a:moveTo>
                <a:cubicBezTo>
                  <a:pt x="6514" y="295"/>
                  <a:pt x="6714" y="590"/>
                  <a:pt x="6714" y="885"/>
                </a:cubicBezTo>
                <a:cubicBezTo>
                  <a:pt x="6714" y="1180"/>
                  <a:pt x="6622" y="1431"/>
                  <a:pt x="6314" y="1770"/>
                </a:cubicBezTo>
                <a:cubicBezTo>
                  <a:pt x="6007" y="2110"/>
                  <a:pt x="5520" y="2493"/>
                  <a:pt x="4869" y="2921"/>
                </a:cubicBezTo>
                <a:cubicBezTo>
                  <a:pt x="4218" y="3349"/>
                  <a:pt x="3029" y="3851"/>
                  <a:pt x="2409" y="4338"/>
                </a:cubicBezTo>
                <a:cubicBezTo>
                  <a:pt x="1789" y="4825"/>
                  <a:pt x="1507" y="5134"/>
                  <a:pt x="1149" y="5843"/>
                </a:cubicBezTo>
                <a:cubicBezTo>
                  <a:pt x="790" y="6551"/>
                  <a:pt x="447" y="7716"/>
                  <a:pt x="257" y="8587"/>
                </a:cubicBezTo>
                <a:cubicBezTo>
                  <a:pt x="67" y="9457"/>
                  <a:pt x="-35" y="10402"/>
                  <a:pt x="11" y="11066"/>
                </a:cubicBezTo>
                <a:cubicBezTo>
                  <a:pt x="57" y="11730"/>
                  <a:pt x="144" y="12231"/>
                  <a:pt x="534" y="12570"/>
                </a:cubicBezTo>
                <a:cubicBezTo>
                  <a:pt x="923" y="12910"/>
                  <a:pt x="1815" y="12998"/>
                  <a:pt x="2348" y="13102"/>
                </a:cubicBezTo>
                <a:cubicBezTo>
                  <a:pt x="2881" y="13205"/>
                  <a:pt x="3260" y="13072"/>
                  <a:pt x="3732" y="13190"/>
                </a:cubicBezTo>
                <a:cubicBezTo>
                  <a:pt x="4203" y="13308"/>
                  <a:pt x="4649" y="13397"/>
                  <a:pt x="5177" y="13810"/>
                </a:cubicBezTo>
                <a:cubicBezTo>
                  <a:pt x="5705" y="14223"/>
                  <a:pt x="6366" y="15374"/>
                  <a:pt x="6899" y="15669"/>
                </a:cubicBezTo>
                <a:cubicBezTo>
                  <a:pt x="7431" y="15964"/>
                  <a:pt x="7718" y="15669"/>
                  <a:pt x="8374" y="15580"/>
                </a:cubicBezTo>
                <a:cubicBezTo>
                  <a:pt x="9030" y="15492"/>
                  <a:pt x="9891" y="15152"/>
                  <a:pt x="10834" y="15138"/>
                </a:cubicBezTo>
                <a:cubicBezTo>
                  <a:pt x="11777" y="15123"/>
                  <a:pt x="12884" y="15123"/>
                  <a:pt x="14032" y="15492"/>
                </a:cubicBezTo>
                <a:cubicBezTo>
                  <a:pt x="15180" y="15861"/>
                  <a:pt x="16599" y="16672"/>
                  <a:pt x="17722" y="17351"/>
                </a:cubicBezTo>
                <a:cubicBezTo>
                  <a:pt x="18844" y="18030"/>
                  <a:pt x="20125" y="18856"/>
                  <a:pt x="20766" y="19564"/>
                </a:cubicBezTo>
                <a:cubicBezTo>
                  <a:pt x="21406" y="20272"/>
                  <a:pt x="21504" y="21511"/>
                  <a:pt x="21565" y="21600"/>
                </a:cubicBezTo>
              </a:path>
            </a:pathLst>
          </a:custGeom>
          <a:ln w="76200">
            <a:solidFill>
              <a:srgbClr val="FFFF00"/>
            </a:solidFill>
          </a:ln>
        </p:spPr>
        <p:txBody>
          <a:bodyPr lIns="50800" tIns="50800" rIns="50800" bIns="50800" anchor="ctr"/>
          <a:lstStyle/>
          <a:p>
            <a:pPr defTabSz="1828800">
              <a:defRPr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4" name="Title 5"/>
          <p:cNvSpPr>
            <a:spLocks noGrp="1"/>
          </p:cNvSpPr>
          <p:nvPr>
            <p:ph type="title"/>
          </p:nvPr>
        </p:nvSpPr>
        <p:spPr>
          <a:xfrm>
            <a:off x="3032619" y="10458398"/>
            <a:ext cx="18288002" cy="1133874"/>
          </a:xfrm>
          <a:prstGeom prst="rect">
            <a:avLst/>
          </a:prstGeom>
        </p:spPr>
        <p:txBody>
          <a:bodyPr/>
          <a:lstStyle>
            <a:lvl1pPr defTabSz="1554480">
              <a:defRPr sz="4700" b="1">
                <a:solidFill>
                  <a:srgbClr val="FFFF00"/>
                </a:solidFill>
              </a:defRPr>
            </a:lvl1pPr>
          </a:lstStyle>
          <a:p>
            <a:r>
              <a:t>Trilha Parque das Mangabeiras já destruída  e acesso ao Pico BH</a:t>
            </a:r>
          </a:p>
        </p:txBody>
      </p:sp>
      <p:sp>
        <p:nvSpPr>
          <p:cNvPr id="265" name="Rounded Rectangle 8"/>
          <p:cNvSpPr/>
          <p:nvPr/>
        </p:nvSpPr>
        <p:spPr>
          <a:xfrm>
            <a:off x="3894544" y="3977680"/>
            <a:ext cx="2968864" cy="1161496"/>
          </a:xfrm>
          <a:prstGeom prst="roundRect">
            <a:avLst>
              <a:gd name="adj" fmla="val 16667"/>
            </a:avLst>
          </a:prstGeom>
          <a:solidFill>
            <a:srgbClr val="F2F2F2">
              <a:alpha val="30000"/>
            </a:srgbClr>
          </a:solidFill>
          <a:ln w="50800">
            <a:solidFill>
              <a:srgbClr val="F2F2F2"/>
            </a:solidFill>
          </a:ln>
        </p:spPr>
        <p:txBody>
          <a:bodyPr lIns="50800" tIns="50800" rIns="50800" bIns="50800" anchor="ctr"/>
          <a:lstStyle/>
          <a:p>
            <a:pPr defTabSz="1828800">
              <a:defRPr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6" name="Title 5"/>
          <p:cNvSpPr/>
          <p:nvPr/>
        </p:nvSpPr>
        <p:spPr>
          <a:xfrm>
            <a:off x="3894544" y="4005302"/>
            <a:ext cx="2968864" cy="11493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 anchor="ctr">
            <a:normAutofit/>
          </a:bodyPr>
          <a:lstStyle>
            <a:lvl1pPr defTabSz="1828800">
              <a:lnSpc>
                <a:spcPct val="80000"/>
              </a:lnSpc>
              <a:defRPr sz="36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Parque das Mangabeiras</a:t>
            </a:r>
          </a:p>
        </p:txBody>
      </p:sp>
      <p:sp>
        <p:nvSpPr>
          <p:cNvPr id="267" name="Rounded Rectangle 10"/>
          <p:cNvSpPr/>
          <p:nvPr/>
        </p:nvSpPr>
        <p:spPr>
          <a:xfrm>
            <a:off x="10031758" y="2825550"/>
            <a:ext cx="3744419" cy="1161496"/>
          </a:xfrm>
          <a:prstGeom prst="roundRect">
            <a:avLst>
              <a:gd name="adj" fmla="val 16667"/>
            </a:avLst>
          </a:prstGeom>
          <a:solidFill>
            <a:srgbClr val="F2F2F2">
              <a:alpha val="30000"/>
            </a:srgbClr>
          </a:solidFill>
          <a:ln w="50800">
            <a:solidFill>
              <a:srgbClr val="F2F2F2"/>
            </a:solidFill>
          </a:ln>
        </p:spPr>
        <p:txBody>
          <a:bodyPr lIns="50800" tIns="50800" rIns="50800" bIns="50800" anchor="ctr"/>
          <a:lstStyle/>
          <a:p>
            <a:pPr defTabSz="1828800">
              <a:defRPr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68" name="Title 5"/>
          <p:cNvSpPr/>
          <p:nvPr/>
        </p:nvSpPr>
        <p:spPr>
          <a:xfrm>
            <a:off x="10031758" y="2853172"/>
            <a:ext cx="3744419" cy="11493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 anchor="ctr">
            <a:normAutofit/>
          </a:bodyPr>
          <a:lstStyle>
            <a:lvl1pPr defTabSz="1828800">
              <a:lnSpc>
                <a:spcPct val="80000"/>
              </a:lnSpc>
              <a:defRPr sz="36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Parque Estadual da Baleia</a:t>
            </a:r>
          </a:p>
        </p:txBody>
      </p:sp>
      <p:sp>
        <p:nvSpPr>
          <p:cNvPr id="269" name="Rounded Rectangle 12"/>
          <p:cNvSpPr/>
          <p:nvPr/>
        </p:nvSpPr>
        <p:spPr>
          <a:xfrm>
            <a:off x="15504368" y="5822265"/>
            <a:ext cx="3744418" cy="1161496"/>
          </a:xfrm>
          <a:prstGeom prst="roundRect">
            <a:avLst>
              <a:gd name="adj" fmla="val 16667"/>
            </a:avLst>
          </a:prstGeom>
          <a:solidFill>
            <a:srgbClr val="FF0000">
              <a:alpha val="30000"/>
            </a:srgbClr>
          </a:solidFill>
          <a:ln w="50800">
            <a:solidFill>
              <a:srgbClr val="FF0000"/>
            </a:solidFill>
          </a:ln>
        </p:spPr>
        <p:txBody>
          <a:bodyPr lIns="50800" tIns="50800" rIns="50800" bIns="50800" anchor="ctr"/>
          <a:lstStyle/>
          <a:p>
            <a:pPr defTabSz="1828800">
              <a:defRPr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70" name="Title 5"/>
          <p:cNvSpPr/>
          <p:nvPr/>
        </p:nvSpPr>
        <p:spPr>
          <a:xfrm>
            <a:off x="15504368" y="5849887"/>
            <a:ext cx="3778470" cy="1133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 anchor="ctr">
            <a:normAutofit/>
          </a:bodyPr>
          <a:lstStyle>
            <a:lvl1pPr defTabSz="1828800">
              <a:defRPr sz="48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Mina Curumi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37393" y="1463088"/>
            <a:ext cx="16337282" cy="12252960"/>
          </a:xfrm>
          <a:prstGeom prst="rect">
            <a:avLst/>
          </a:prstGeom>
          <a:ln w="12700">
            <a:miter lim="400000"/>
          </a:ln>
        </p:spPr>
      </p:pic>
      <p:pic>
        <p:nvPicPr>
          <p:cNvPr id="273" name="Picture 2" descr="Picture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047983" y="6707058"/>
            <a:ext cx="9323461" cy="6992592"/>
          </a:xfrm>
          <a:prstGeom prst="rect">
            <a:avLst/>
          </a:prstGeom>
          <a:ln w="12700">
            <a:miter lim="400000"/>
          </a:ln>
        </p:spPr>
      </p:pic>
      <p:pic>
        <p:nvPicPr>
          <p:cNvPr id="274" name="Picture 3" descr="Picture 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047983" y="-422625"/>
            <a:ext cx="9323458" cy="6992594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Straight Connector 5"/>
          <p:cNvSpPr/>
          <p:nvPr/>
        </p:nvSpPr>
        <p:spPr>
          <a:xfrm>
            <a:off x="12047983" y="6569967"/>
            <a:ext cx="9323461" cy="2"/>
          </a:xfrm>
          <a:prstGeom prst="line">
            <a:avLst/>
          </a:prstGeom>
          <a:ln w="254000">
            <a:solidFill>
              <a:srgbClr val="00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6" name="Straight Arrow Connector 8"/>
          <p:cNvSpPr/>
          <p:nvPr/>
        </p:nvSpPr>
        <p:spPr>
          <a:xfrm flipH="1">
            <a:off x="8620098" y="3073672"/>
            <a:ext cx="5732143" cy="1926941"/>
          </a:xfrm>
          <a:prstGeom prst="line">
            <a:avLst/>
          </a:prstGeom>
          <a:ln w="1270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7" name="Straight Arrow Connector 9"/>
          <p:cNvSpPr/>
          <p:nvPr/>
        </p:nvSpPr>
        <p:spPr>
          <a:xfrm flipH="1">
            <a:off x="10906115" y="10203354"/>
            <a:ext cx="1429902" cy="369422"/>
          </a:xfrm>
          <a:prstGeom prst="line">
            <a:avLst/>
          </a:prstGeom>
          <a:ln w="1270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8" name="Title 8"/>
          <p:cNvSpPr/>
          <p:nvPr/>
        </p:nvSpPr>
        <p:spPr>
          <a:xfrm>
            <a:off x="56390" y="285703"/>
            <a:ext cx="11751376" cy="894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spAutoFit/>
          </a:bodyPr>
          <a:lstStyle>
            <a:lvl1pPr algn="l" defTabSz="1828800">
              <a:defRPr sz="4800" b="1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Marco - Perímetro de Tombamento 2012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0800" y="-63500"/>
            <a:ext cx="24609779" cy="13843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-10650"/>
            <a:ext cx="18288000" cy="10287002"/>
          </a:xfrm>
          <a:prstGeom prst="rect">
            <a:avLst/>
          </a:prstGeom>
          <a:ln w="12700">
            <a:miter lim="400000"/>
          </a:ln>
        </p:spPr>
      </p:pic>
      <p:sp>
        <p:nvSpPr>
          <p:cNvPr id="283" name="Straight Arrow Connector 6"/>
          <p:cNvSpPr/>
          <p:nvPr/>
        </p:nvSpPr>
        <p:spPr>
          <a:xfrm>
            <a:off x="13309796" y="1385391"/>
            <a:ext cx="2" cy="1279912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84" name="Title 4"/>
          <p:cNvSpPr/>
          <p:nvPr/>
        </p:nvSpPr>
        <p:spPr>
          <a:xfrm>
            <a:off x="11526762" y="521295"/>
            <a:ext cx="3566072" cy="1296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normAutofit/>
          </a:bodyPr>
          <a:lstStyle>
            <a:lvl1pPr defTabSz="1828800">
              <a:defRPr sz="64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Pico BH</a:t>
            </a:r>
          </a:p>
        </p:txBody>
      </p:sp>
      <p:pic>
        <p:nvPicPr>
          <p:cNvPr id="285" name="Imagem 7" descr="Imagem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049651" y="8521806"/>
            <a:ext cx="5286350" cy="5194196"/>
          </a:xfrm>
          <a:prstGeom prst="rect">
            <a:avLst/>
          </a:prstGeom>
          <a:ln w="12700">
            <a:miter lim="400000"/>
          </a:ln>
        </p:spPr>
      </p:pic>
      <p:sp>
        <p:nvSpPr>
          <p:cNvPr id="286" name="Straight Arrow Connector 5"/>
          <p:cNvSpPr/>
          <p:nvPr/>
        </p:nvSpPr>
        <p:spPr>
          <a:xfrm flipH="1" flipV="1">
            <a:off x="17952640" y="5993904"/>
            <a:ext cx="525906" cy="3578741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1714500"/>
            <a:ext cx="18288000" cy="10287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1714500"/>
            <a:ext cx="18288000" cy="10287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1714500"/>
            <a:ext cx="18288000" cy="10287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Title 8"/>
          <p:cNvSpPr/>
          <p:nvPr/>
        </p:nvSpPr>
        <p:spPr>
          <a:xfrm>
            <a:off x="9048728" y="1714462"/>
            <a:ext cx="3203784" cy="894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spAutoFit/>
          </a:bodyPr>
          <a:lstStyle>
            <a:lvl1pPr defTabSz="1828800">
              <a:defRPr sz="48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Pico BH</a:t>
            </a:r>
          </a:p>
        </p:txBody>
      </p:sp>
      <p:sp>
        <p:nvSpPr>
          <p:cNvPr id="294" name="Straight Arrow Connector 6"/>
          <p:cNvSpPr/>
          <p:nvPr/>
        </p:nvSpPr>
        <p:spPr>
          <a:xfrm>
            <a:off x="10812349" y="2337306"/>
            <a:ext cx="2" cy="1022102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93376" y="953344"/>
            <a:ext cx="18288002" cy="10287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7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159525" y="4601197"/>
            <a:ext cx="5122964" cy="9107490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Straight Arrow Connector 4"/>
          <p:cNvSpPr/>
          <p:nvPr/>
        </p:nvSpPr>
        <p:spPr>
          <a:xfrm flipH="1" flipV="1">
            <a:off x="13488150" y="7578080"/>
            <a:ext cx="4320476" cy="360041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9" name="Oval 7"/>
          <p:cNvSpPr/>
          <p:nvPr/>
        </p:nvSpPr>
        <p:spPr>
          <a:xfrm>
            <a:off x="17808624" y="7149689"/>
            <a:ext cx="2306291" cy="1576863"/>
          </a:xfrm>
          <a:prstGeom prst="ellipse">
            <a:avLst/>
          </a:prstGeom>
          <a:solidFill>
            <a:srgbClr val="4F81BD">
              <a:alpha val="0"/>
            </a:srgbClr>
          </a:solidFill>
          <a:ln w="50800">
            <a:solidFill>
              <a:srgbClr val="FF0000"/>
            </a:solidFill>
          </a:ln>
        </p:spPr>
        <p:txBody>
          <a:bodyPr lIns="50800" tIns="50800" rIns="50800" bIns="50800" anchor="ctr"/>
          <a:lstStyle/>
          <a:p>
            <a:pPr defTabSz="1828800">
              <a:defRPr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1714500"/>
            <a:ext cx="18288000" cy="10287000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Cava no cume da Serra do Curral dentro da área tombada"/>
          <p:cNvSpPr/>
          <p:nvPr/>
        </p:nvSpPr>
        <p:spPr>
          <a:xfrm>
            <a:off x="5319860" y="2552700"/>
            <a:ext cx="13744279" cy="162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1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Cava no cume da Serra do Curral dentro da área tombada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771525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05" name="Picture 2" descr="Picture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576272" y="0"/>
            <a:ext cx="7715251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306" name="Oval 5"/>
          <p:cNvSpPr/>
          <p:nvPr/>
        </p:nvSpPr>
        <p:spPr>
          <a:xfrm>
            <a:off x="6275149" y="9594304"/>
            <a:ext cx="1397947" cy="2736307"/>
          </a:xfrm>
          <a:prstGeom prst="ellipse">
            <a:avLst/>
          </a:prstGeom>
          <a:solidFill>
            <a:srgbClr val="FF0000">
              <a:alpha val="0"/>
            </a:srgbClr>
          </a:solidFill>
          <a:ln w="76200">
            <a:solidFill>
              <a:srgbClr val="FF0000"/>
            </a:solidFill>
          </a:ln>
        </p:spPr>
        <p:txBody>
          <a:bodyPr lIns="50800" tIns="50800" rIns="50800" bIns="50800" anchor="ctr"/>
          <a:lstStyle/>
          <a:p>
            <a:pPr defTabSz="1828800">
              <a:defRPr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07" name="Straight Arrow Connector 7"/>
          <p:cNvSpPr/>
          <p:nvPr/>
        </p:nvSpPr>
        <p:spPr>
          <a:xfrm flipV="1">
            <a:off x="7673092" y="7290048"/>
            <a:ext cx="8839389" cy="3672410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8" name="Title 8"/>
          <p:cNvSpPr>
            <a:spLocks noGrp="1"/>
          </p:cNvSpPr>
          <p:nvPr>
            <p:ph type="title"/>
          </p:nvPr>
        </p:nvSpPr>
        <p:spPr>
          <a:xfrm>
            <a:off x="6108829" y="2350096"/>
            <a:ext cx="3203784" cy="1124150"/>
          </a:xfrm>
          <a:prstGeom prst="rect">
            <a:avLst/>
          </a:prstGeom>
        </p:spPr>
        <p:txBody>
          <a:bodyPr/>
          <a:lstStyle>
            <a:lvl1pPr>
              <a:defRPr sz="5600" b="1"/>
            </a:lvl1pPr>
          </a:lstStyle>
          <a:p>
            <a:r>
              <a:t>Pico BH</a:t>
            </a:r>
          </a:p>
        </p:txBody>
      </p:sp>
      <p:sp>
        <p:nvSpPr>
          <p:cNvPr id="309" name="Straight Arrow Connector 9"/>
          <p:cNvSpPr/>
          <p:nvPr/>
        </p:nvSpPr>
        <p:spPr>
          <a:xfrm flipH="1" flipV="1">
            <a:off x="5160367" y="2643310"/>
            <a:ext cx="1466343" cy="283020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10" name="Marco do perímetro de tombamento 2017 (corte na montanha feito pela mineradora ao fundo)"/>
          <p:cNvSpPr/>
          <p:nvPr/>
        </p:nvSpPr>
        <p:spPr>
          <a:xfrm>
            <a:off x="2974276" y="114895"/>
            <a:ext cx="7715251" cy="2189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 anchor="ctr">
            <a:normAutofit/>
          </a:bodyPr>
          <a:lstStyle>
            <a:lvl1pPr defTabSz="1773935">
              <a:defRPr sz="34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Marco do perímetro de tombamento 2017 (corte na montanha feito pela mineradora ao fundo)</a:t>
            </a: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-342801"/>
            <a:ext cx="18288000" cy="1028700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15" name="Picture 3"/>
          <p:cNvGrpSpPr/>
          <p:nvPr/>
        </p:nvGrpSpPr>
        <p:grpSpPr>
          <a:xfrm>
            <a:off x="3304027" y="7420371"/>
            <a:ext cx="11192231" cy="6295630"/>
            <a:chOff x="0" y="0"/>
            <a:chExt cx="11192229" cy="6295629"/>
          </a:xfrm>
        </p:grpSpPr>
        <p:sp>
          <p:nvSpPr>
            <p:cNvPr id="313" name="Retângulo"/>
            <p:cNvSpPr/>
            <p:nvPr/>
          </p:nvSpPr>
          <p:spPr>
            <a:xfrm>
              <a:off x="-1" y="0"/>
              <a:ext cx="11192230" cy="6295630"/>
            </a:xfrm>
            <a:prstGeom prst="rect">
              <a:avLst/>
            </a:prstGeom>
            <a:solidFill>
              <a:srgbClr val="EDEDED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l" defTabSz="1828800">
                <a:defRPr sz="3600"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314" name="image36.jpeg" descr="image36.jpe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0"/>
              <a:ext cx="11192230" cy="6295630"/>
            </a:xfrm>
            <a:prstGeom prst="rect">
              <a:avLst/>
            </a:prstGeom>
            <a:ln w="381000" cap="rnd">
              <a:solidFill>
                <a:srgbClr val="FFFFFF"/>
              </a:solidFill>
              <a:prstDash val="solid"/>
              <a:round/>
            </a:ln>
            <a:effectLst>
              <a:outerShdw blurRad="101600" rotWithShape="0">
                <a:srgbClr val="000000">
                  <a:alpha val="41000"/>
                </a:srgbClr>
              </a:outerShdw>
            </a:effectLst>
          </p:spPr>
        </p:pic>
      </p:grpSp>
      <p:sp>
        <p:nvSpPr>
          <p:cNvPr id="316" name="Straight Arrow Connector 5"/>
          <p:cNvSpPr/>
          <p:nvPr/>
        </p:nvSpPr>
        <p:spPr>
          <a:xfrm flipV="1">
            <a:off x="5855294" y="4265712"/>
            <a:ext cx="2808314" cy="6034981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17" name="Title 5"/>
          <p:cNvSpPr/>
          <p:nvPr/>
        </p:nvSpPr>
        <p:spPr>
          <a:xfrm>
            <a:off x="14763768" y="10001270"/>
            <a:ext cx="6556852" cy="3714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normAutofit/>
          </a:bodyPr>
          <a:lstStyle>
            <a:lvl1pPr defTabSz="1755646">
              <a:defRPr sz="4800" b="1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Tipo de “Recuperação Ambiental” que esta sendo feita na área da mina Corumi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Região do Baleia 2017 zz.jpg" descr="Região do Baleia 2017 zz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Região do Baleia 2017 z.jpg" descr="Região do Baleia 2017 z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121002" y="1770127"/>
            <a:ext cx="11870954" cy="8754535"/>
          </a:xfrm>
          <a:prstGeom prst="rect">
            <a:avLst/>
          </a:prstGeom>
          <a:ln w="12700">
            <a:miter lim="400000"/>
          </a:ln>
        </p:spPr>
      </p:pic>
      <p:sp>
        <p:nvSpPr>
          <p:cNvPr id="324" name="Modelo computadorizado do falso projeto de recuperação"/>
          <p:cNvSpPr/>
          <p:nvPr/>
        </p:nvSpPr>
        <p:spPr>
          <a:xfrm>
            <a:off x="255653" y="10566400"/>
            <a:ext cx="9349821" cy="162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1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Modelo computadorizado do falso projeto de recuperação</a:t>
            </a:r>
          </a:p>
        </p:txBody>
      </p:sp>
      <p:pic>
        <p:nvPicPr>
          <p:cNvPr id="325" name="DJI_0002.jpg" descr="DJI_0002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956360" y="1772599"/>
            <a:ext cx="11673916" cy="8749591"/>
          </a:xfrm>
          <a:prstGeom prst="rect">
            <a:avLst/>
          </a:prstGeom>
          <a:ln w="12700">
            <a:miter lim="400000"/>
          </a:ln>
        </p:spPr>
      </p:pic>
      <p:sp>
        <p:nvSpPr>
          <p:cNvPr id="326" name="Realidade"/>
          <p:cNvSpPr/>
          <p:nvPr/>
        </p:nvSpPr>
        <p:spPr>
          <a:xfrm>
            <a:off x="16883339" y="10947399"/>
            <a:ext cx="3114118" cy="863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Realidade</a:t>
            </a:r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59966" y="-9388"/>
            <a:ext cx="19225123" cy="137312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DJI_0008-Pano.jpg" descr="DJI_0008-Pan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456441" y="-20861"/>
            <a:ext cx="34832079" cy="137577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DJI_0008-Pano.jpg" descr="DJI_0008-Pan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730609" y="2055504"/>
            <a:ext cx="25845218" cy="1020815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" name="DJI_0008.jpg" descr="DJI_000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64635" y="-4796996"/>
            <a:ext cx="24713270" cy="1852257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DJI_0002.jpg" descr="DJI_000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86796" y="-2419894"/>
            <a:ext cx="24757592" cy="18555789"/>
          </a:xfrm>
          <a:prstGeom prst="rect">
            <a:avLst/>
          </a:prstGeom>
          <a:ln w="12700">
            <a:miter lim="400000"/>
          </a:ln>
        </p:spPr>
      </p:pic>
      <p:sp>
        <p:nvSpPr>
          <p:cNvPr id="337" name="Mina Corumi: um falso projeto de recuperação ambiental destruindo a Serra do Curral"/>
          <p:cNvSpPr/>
          <p:nvPr/>
        </p:nvSpPr>
        <p:spPr>
          <a:xfrm>
            <a:off x="-118667" y="-88900"/>
            <a:ext cx="22335332" cy="2057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400" b="1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t>Mina Corumi: um falso projeto de recuperação ambiental destruindo a Serra do Curral</a:t>
            </a:r>
          </a:p>
        </p:txBody>
      </p: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Título"/>
          <p:cNvSpPr>
            <a:spLocks noGrp="1"/>
          </p:cNvSpPr>
          <p:nvPr>
            <p:ph type="title"/>
          </p:nvPr>
        </p:nvSpPr>
        <p:spPr>
          <a:xfrm>
            <a:off x="3962400" y="549276"/>
            <a:ext cx="16459200" cy="2286002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42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46918" y="-3543737"/>
            <a:ext cx="14548558" cy="19479242"/>
          </a:xfrm>
          <a:prstGeom prst="rect">
            <a:avLst/>
          </a:prstGeom>
          <a:ln w="12700">
            <a:miter lim="400000"/>
          </a:ln>
        </p:spPr>
      </p:pic>
      <p:sp>
        <p:nvSpPr>
          <p:cNvPr id="343" name="Straight Arrow Connector 6"/>
          <p:cNvSpPr/>
          <p:nvPr/>
        </p:nvSpPr>
        <p:spPr>
          <a:xfrm>
            <a:off x="11006066" y="3534286"/>
            <a:ext cx="2" cy="1022103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4" name="Straight Arrow Connector 6"/>
          <p:cNvSpPr/>
          <p:nvPr/>
        </p:nvSpPr>
        <p:spPr>
          <a:xfrm>
            <a:off x="12733266" y="3356486"/>
            <a:ext cx="2" cy="1022103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5" name="Straight Arrow Connector 6"/>
          <p:cNvSpPr/>
          <p:nvPr/>
        </p:nvSpPr>
        <p:spPr>
          <a:xfrm>
            <a:off x="11869666" y="3534286"/>
            <a:ext cx="2" cy="1022103"/>
          </a:xfrm>
          <a:prstGeom prst="line">
            <a:avLst/>
          </a:prstGeom>
          <a:ln w="762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6" name="Title 4"/>
          <p:cNvSpPr/>
          <p:nvPr/>
        </p:nvSpPr>
        <p:spPr>
          <a:xfrm>
            <a:off x="5075438" y="1257895"/>
            <a:ext cx="11091517" cy="1296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91438" tIns="91438" rIns="91438" bIns="91438">
            <a:normAutofit/>
          </a:bodyPr>
          <a:lstStyle>
            <a:lvl1pPr defTabSz="1536191">
              <a:defRPr sz="53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Destruição vista do Santa Efigênia  </a:t>
            </a:r>
          </a:p>
        </p:txBody>
      </p:sp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6453" y="-56437"/>
            <a:ext cx="24704999" cy="13716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1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52" name="Destruição - 1.jpg" descr="Destruição - 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27696"/>
            <a:ext cx="24384001" cy="126606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5400" y="481521"/>
            <a:ext cx="24434800" cy="127529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102917"/>
            <a:ext cx="24384001" cy="139218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1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62" name="Destruição - 2 (1).jpg" descr="Destruição - 2 (1)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5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66" name="Destruição - 2.jpg" descr="Destruição - 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9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70" name="Destruição - 3.jpg" descr="Destruição - 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73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74" name="Destruição - 4.jpg" descr="Destruição - 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77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78" name="Destruição - 5.jpg" descr="Destruição - 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1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82" name="Destruição - 6.jpg" descr="Destruição - 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5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86" name="Destruição - 7.jpg" descr="Destruição - 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9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90" name="Destruição - 8.jpg" descr="Destruição - 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Título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93" name="Corpo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94" name="Destruição - 9.jpg" descr="Destruição - 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0"/>
            <a:ext cx="18288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117</Words>
  <Application>Microsoft Office PowerPoint</Application>
  <PresentationFormat>Personalizar</PresentationFormat>
  <Paragraphs>21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53</vt:i4>
      </vt:variant>
    </vt:vector>
  </HeadingPairs>
  <TitlesOfParts>
    <vt:vector size="54" baseType="lpstr">
      <vt:lpstr>Black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Curumi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Trilha Parque das Mangabeiras já destruída  e acesso ao Pico BH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Pico BH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Miguel Angelo Portella Dias</dc:creator>
  <cp:lastModifiedBy>miguel</cp:lastModifiedBy>
  <cp:revision>4</cp:revision>
  <dcterms:modified xsi:type="dcterms:W3CDTF">2018-05-16T21:45:27Z</dcterms:modified>
</cp:coreProperties>
</file>