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58" r:id="rId4"/>
    <p:sldId id="262" r:id="rId5"/>
    <p:sldId id="278" r:id="rId6"/>
    <p:sldId id="279" r:id="rId7"/>
    <p:sldId id="281" r:id="rId8"/>
    <p:sldId id="291" r:id="rId9"/>
    <p:sldId id="261" r:id="rId10"/>
    <p:sldId id="260" r:id="rId11"/>
    <p:sldId id="263" r:id="rId12"/>
    <p:sldId id="264" r:id="rId13"/>
    <p:sldId id="266" r:id="rId14"/>
    <p:sldId id="265" r:id="rId15"/>
    <p:sldId id="267" r:id="rId16"/>
    <p:sldId id="283" r:id="rId17"/>
    <p:sldId id="269" r:id="rId18"/>
    <p:sldId id="274" r:id="rId19"/>
    <p:sldId id="284" r:id="rId20"/>
    <p:sldId id="271" r:id="rId21"/>
    <p:sldId id="272" r:id="rId22"/>
    <p:sldId id="270" r:id="rId23"/>
    <p:sldId id="280" r:id="rId24"/>
    <p:sldId id="290" r:id="rId25"/>
    <p:sldId id="282" r:id="rId26"/>
    <p:sldId id="286" r:id="rId27"/>
    <p:sldId id="287" r:id="rId28"/>
    <p:sldId id="288" r:id="rId29"/>
    <p:sldId id="289" r:id="rId30"/>
    <p:sldId id="256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14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41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22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824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068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294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94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73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6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372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78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993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C012D-7B6E-4816-8C07-133DAAD451C2}" type="datetimeFigureOut">
              <a:rPr lang="pt-BR" smtClean="0"/>
              <a:t>24/05/2017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E33EB-F3E4-451B-BE0F-48F985ED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2580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9.jp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apibb.associa&#231;&#227;o@gmail.com.br" TargetMode="Externa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2.bin"/><Relationship Id="rId4" Type="http://schemas.openxmlformats.org/officeDocument/2006/relationships/hyperlink" Target="mailto:pro_civitas@terra.com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3301"/>
            <a:ext cx="12192000" cy="5854699"/>
          </a:xfrm>
          <a:prstGeom prst="rect">
            <a:avLst/>
          </a:prstGeom>
        </p:spPr>
      </p:pic>
      <p:sp>
        <p:nvSpPr>
          <p:cNvPr id="4" name="Título 4"/>
          <p:cNvSpPr txBox="1">
            <a:spLocks/>
          </p:cNvSpPr>
          <p:nvPr/>
        </p:nvSpPr>
        <p:spPr>
          <a:xfrm>
            <a:off x="540913" y="350494"/>
            <a:ext cx="1102803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b="1" dirty="0" smtClean="0">
                <a:latin typeface="+mn-lt"/>
              </a:rPr>
              <a:t>AUDIÊNCIA PÚBLICA SOBRE PROTEÇÃO E USO NO COMPLEXO DA PAMPULHA </a:t>
            </a:r>
            <a:endParaRPr lang="pt-BR" b="1" dirty="0">
              <a:latin typeface="+mn-lt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5476316" y="5748952"/>
            <a:ext cx="1791844" cy="1029166"/>
            <a:chOff x="6399119" y="5786919"/>
            <a:chExt cx="2073499" cy="940355"/>
          </a:xfrm>
        </p:grpSpPr>
        <p:graphicFrame>
          <p:nvGraphicFramePr>
            <p:cNvPr id="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8489893"/>
                </p:ext>
              </p:extLst>
            </p:nvPr>
          </p:nvGraphicFramePr>
          <p:xfrm>
            <a:off x="6494908" y="5786919"/>
            <a:ext cx="1477115" cy="4949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5" r:id="rId4" imgW="3191320" imgH="1114581" progId="">
                    <p:embed/>
                  </p:oleObj>
                </mc:Choice>
                <mc:Fallback>
                  <p:oleObj r:id="rId4" imgW="3191320" imgH="1114581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94908" y="5786919"/>
                          <a:ext cx="1477115" cy="4949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CaixaDeTexto 6"/>
            <p:cNvSpPr txBox="1"/>
            <p:nvPr/>
          </p:nvSpPr>
          <p:spPr>
            <a:xfrm>
              <a:off x="6399119" y="6305448"/>
              <a:ext cx="2073499" cy="4218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dirty="0" smtClean="0">
                  <a:solidFill>
                    <a:schemeClr val="bg1"/>
                  </a:solidFill>
                </a:rPr>
                <a:t>Associação Pro-Interesses </a:t>
              </a:r>
            </a:p>
            <a:p>
              <a:r>
                <a:rPr lang="pt-BR" sz="1200" dirty="0" smtClean="0">
                  <a:solidFill>
                    <a:schemeClr val="bg1"/>
                  </a:solidFill>
                </a:rPr>
                <a:t>do Bairro Bandeirantes</a:t>
              </a:r>
              <a:endParaRPr lang="pt-BR" sz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570" y="5549121"/>
            <a:ext cx="1428750" cy="9525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295" y="5927832"/>
            <a:ext cx="2276861" cy="77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3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5843" y="437882"/>
            <a:ext cx="10980313" cy="119773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4000" b="1" dirty="0" smtClean="0">
                <a:latin typeface="+mn-lt"/>
              </a:rPr>
              <a:t>CONJUNTO </a:t>
            </a:r>
            <a:r>
              <a:rPr lang="pt-BR" sz="4000" b="1" dirty="0">
                <a:latin typeface="+mn-lt"/>
              </a:rPr>
              <a:t>MODERNO DA PAMPULHA: CONSIDERAÇÕES SOBRE PROTEÇÃO, USO E </a:t>
            </a:r>
            <a:r>
              <a:rPr lang="pt-BR" sz="4000" b="1" dirty="0" smtClean="0">
                <a:latin typeface="+mn-lt"/>
              </a:rPr>
              <a:t>PLANEJAMENTO</a:t>
            </a:r>
            <a:r>
              <a:rPr lang="pt-BR" sz="3600" dirty="0"/>
              <a:t/>
            </a:r>
            <a:br>
              <a:rPr lang="pt-BR" sz="3600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4000"/>
              </a:lnSpc>
              <a:spcBef>
                <a:spcPts val="1800"/>
              </a:spcBef>
            </a:pPr>
            <a:r>
              <a:rPr lang="pt-BR" dirty="0" smtClean="0"/>
              <a:t>Discutir um Plano Estratégico para Preservação e Uso da região compreendida pelo Conjunto Moderno da Pampulha (área core e de amortecimento);</a:t>
            </a:r>
          </a:p>
          <a:p>
            <a:pPr>
              <a:lnSpc>
                <a:spcPct val="114000"/>
              </a:lnSpc>
              <a:spcBef>
                <a:spcPts val="1800"/>
              </a:spcBef>
            </a:pPr>
            <a:r>
              <a:rPr lang="pt-BR" dirty="0" smtClean="0"/>
              <a:t>Apontar fragilidades e ameaças aos atributos da região que garantem a qualidade das </a:t>
            </a:r>
            <a:r>
              <a:rPr lang="pt-BR" dirty="0"/>
              <a:t>vivências buscadas pelos </a:t>
            </a:r>
            <a:r>
              <a:rPr lang="pt-BR" dirty="0" smtClean="0"/>
              <a:t>visitantes de lazer ao ar livre, contato com a natureza e convivência familiar; </a:t>
            </a:r>
          </a:p>
          <a:p>
            <a:pPr>
              <a:lnSpc>
                <a:spcPct val="114000"/>
              </a:lnSpc>
              <a:spcBef>
                <a:spcPts val="1800"/>
              </a:spcBef>
            </a:pPr>
            <a:r>
              <a:rPr lang="pt-BR" dirty="0" smtClean="0"/>
              <a:t>Discutir a pressão </a:t>
            </a:r>
            <a:r>
              <a:rPr lang="pt-BR" dirty="0"/>
              <a:t>para novos </a:t>
            </a:r>
            <a:r>
              <a:rPr lang="pt-BR" dirty="0" smtClean="0"/>
              <a:t>usos frente às fragilidades percebidas para a adequada valorização e preservação do patrimônio tombado.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555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0" y="-245665"/>
            <a:ext cx="12192000" cy="7765581"/>
            <a:chOff x="1916001" y="999243"/>
            <a:chExt cx="8051106" cy="5499356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14207" y="1183649"/>
              <a:ext cx="4152900" cy="5314950"/>
            </a:xfrm>
            <a:prstGeom prst="rect">
              <a:avLst/>
            </a:prstGeom>
          </p:spPr>
        </p:pic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16001" y="999243"/>
              <a:ext cx="4124325" cy="4638675"/>
            </a:xfrm>
            <a:prstGeom prst="rect">
              <a:avLst/>
            </a:prstGeom>
          </p:spPr>
        </p:pic>
      </p:grpSp>
      <p:sp>
        <p:nvSpPr>
          <p:cNvPr id="2" name="CaixaDeTexto 1"/>
          <p:cNvSpPr txBox="1"/>
          <p:nvPr/>
        </p:nvSpPr>
        <p:spPr>
          <a:xfrm>
            <a:off x="115910" y="6334780"/>
            <a:ext cx="5501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/>
              <a:t>AREA CORE E ZONA DE AMORTECIMENTO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12084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907" y="1585087"/>
            <a:ext cx="4248093" cy="318197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366" y="1581972"/>
            <a:ext cx="4263541" cy="283719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84819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VOCAÇÃO NATURAL DA PAMPULHA</a:t>
            </a:r>
            <a:endParaRPr lang="pt-BR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366" y="4031087"/>
            <a:ext cx="4263541" cy="28269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907" y="4031087"/>
            <a:ext cx="4248093" cy="28269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1972"/>
            <a:ext cx="3680366" cy="244911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262" y="4031087"/>
            <a:ext cx="3774076" cy="2826914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4286915" y="648866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Internet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55777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166" y="1239262"/>
            <a:ext cx="4745834" cy="3158137"/>
          </a:xfrm>
          <a:prstGeom prst="rect">
            <a:avLst/>
          </a:prstGeo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38200" y="111901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VOCAÇÃO NATURAL DA PAMPULHA</a:t>
            </a:r>
            <a:endParaRPr lang="pt-BR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4" y="4443211"/>
            <a:ext cx="5192585" cy="24147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994" y="4431482"/>
            <a:ext cx="3898006" cy="259394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523"/>
            <a:ext cx="4664551" cy="316095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85" y="1239262"/>
            <a:ext cx="2924309" cy="328295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51" y="4442771"/>
            <a:ext cx="3629443" cy="2415229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7455794" y="4028067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Internet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07660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80" y="919335"/>
            <a:ext cx="3830776" cy="28841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13" y="857330"/>
            <a:ext cx="4335887" cy="3247731"/>
          </a:xfrm>
          <a:prstGeom prst="rect">
            <a:avLst/>
          </a:prstGeo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92747" y="-132848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VOCAÇÃO NATURAL DA PAMPULHA</a:t>
            </a:r>
            <a:endParaRPr lang="pt-BR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75"/>
            <a:ext cx="5340406" cy="30956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50" y="3762375"/>
            <a:ext cx="3333750" cy="30956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485" y="3762375"/>
            <a:ext cx="4651895" cy="309562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99" y="919335"/>
            <a:ext cx="4244069" cy="282423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59303" y="3735729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Internet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6381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030" y="3683358"/>
            <a:ext cx="6610969" cy="317464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683358"/>
            <a:ext cx="5690713" cy="31746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3554"/>
            <a:ext cx="5690713" cy="378691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712" y="-133098"/>
            <a:ext cx="6501287" cy="381645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230" y="-133099"/>
            <a:ext cx="4609378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TURISMO</a:t>
            </a:r>
            <a:endParaRPr lang="pt-BR" b="1" dirty="0">
              <a:latin typeface="+mn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90712" y="6398515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Acervo Página do IEPHA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11821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446727" y="1766307"/>
            <a:ext cx="9144000" cy="2387600"/>
          </a:xfrm>
        </p:spPr>
        <p:txBody>
          <a:bodyPr/>
          <a:lstStyle/>
          <a:p>
            <a:r>
              <a:rPr lang="pt-BR" dirty="0" smtClean="0"/>
              <a:t>PRINCIPAIS PROBLEMAS IDENTIFICADOS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8527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220" y="2465244"/>
            <a:ext cx="6610779" cy="439616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980"/>
            <a:ext cx="6488752" cy="431502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870" y="549214"/>
            <a:ext cx="4263948" cy="1325563"/>
          </a:xfrm>
        </p:spPr>
        <p:txBody>
          <a:bodyPr>
            <a:noAutofit/>
          </a:bodyPr>
          <a:lstStyle/>
          <a:p>
            <a:pPr algn="ctr">
              <a:lnSpc>
                <a:spcPct val="114000"/>
              </a:lnSpc>
            </a:pPr>
            <a:r>
              <a:rPr lang="pt-BR" sz="3200" b="1" dirty="0">
                <a:latin typeface="+mn-lt"/>
              </a:rPr>
              <a:t>SITUAÇÃO DOS </a:t>
            </a:r>
            <a:r>
              <a:rPr lang="pt-BR" sz="3200" b="1" dirty="0" smtClean="0">
                <a:latin typeface="+mn-lt"/>
              </a:rPr>
              <a:t>BENS</a:t>
            </a:r>
            <a:br>
              <a:rPr lang="pt-BR" sz="3200" b="1" dirty="0" smtClean="0">
                <a:latin typeface="+mn-lt"/>
              </a:rPr>
            </a:br>
            <a:r>
              <a:rPr lang="pt-BR" sz="3200" b="1" dirty="0" smtClean="0">
                <a:latin typeface="+mn-lt"/>
              </a:rPr>
              <a:t> TOMBADOS</a:t>
            </a: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1800" b="1" dirty="0"/>
              <a:t/>
            </a:r>
            <a:br>
              <a:rPr lang="pt-BR" sz="1800" b="1" dirty="0"/>
            </a:br>
            <a:r>
              <a:rPr lang="pt-BR" sz="3200" b="1" dirty="0" smtClean="0">
                <a:latin typeface="+mn-lt"/>
              </a:rPr>
              <a:t>PRAÇA DALVA SIMÃO</a:t>
            </a:r>
            <a:endParaRPr lang="pt-BR" sz="3200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209" y="0"/>
            <a:ext cx="3837791" cy="255213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96" y="0"/>
            <a:ext cx="3807724" cy="2532137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 rot="16200000">
            <a:off x="-365484" y="6398197"/>
            <a:ext cx="863925" cy="184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b="1" dirty="0" smtClean="0">
                <a:solidFill>
                  <a:schemeClr val="bg1">
                    <a:lumMod val="50000"/>
                  </a:schemeClr>
                </a:solidFill>
              </a:rPr>
              <a:t>Fotos: </a:t>
            </a:r>
            <a:r>
              <a:rPr lang="pt-BR" sz="600" b="1" dirty="0" err="1" smtClean="0">
                <a:solidFill>
                  <a:schemeClr val="bg1">
                    <a:lumMod val="50000"/>
                  </a:schemeClr>
                </a:solidFill>
              </a:rPr>
              <a:t>Betho</a:t>
            </a:r>
            <a:r>
              <a:rPr lang="pt-BR" sz="600" b="1" dirty="0" smtClean="0">
                <a:solidFill>
                  <a:schemeClr val="bg1">
                    <a:lumMod val="50000"/>
                  </a:schemeClr>
                </a:solidFill>
              </a:rPr>
              <a:t> Rocha</a:t>
            </a:r>
            <a:endParaRPr lang="pt-BR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70599" y="644854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24841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7666"/>
            <a:ext cx="6331330" cy="42103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670" y="2647666"/>
            <a:ext cx="6331329" cy="4210334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739726" y="661052"/>
            <a:ext cx="10515600" cy="1325563"/>
          </a:xfrm>
        </p:spPr>
        <p:txBody>
          <a:bodyPr/>
          <a:lstStyle/>
          <a:p>
            <a:r>
              <a:rPr lang="pt-BR" b="1" dirty="0" smtClean="0">
                <a:latin typeface="+mn-lt"/>
              </a:rPr>
              <a:t>CASA DO BAILE</a:t>
            </a:r>
            <a:endParaRPr lang="pt-BR" b="1" dirty="0">
              <a:latin typeface="+mn-lt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408" y="1"/>
            <a:ext cx="6341592" cy="4217158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 rot="16200000">
            <a:off x="11643630" y="6356216"/>
            <a:ext cx="94020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b="1" dirty="0" smtClean="0">
                <a:solidFill>
                  <a:schemeClr val="bg1">
                    <a:lumMod val="50000"/>
                  </a:schemeClr>
                </a:solidFill>
              </a:rPr>
              <a:t>Fotos: </a:t>
            </a:r>
            <a:r>
              <a:rPr lang="pt-BR" sz="600" b="1" dirty="0" err="1" smtClean="0">
                <a:solidFill>
                  <a:schemeClr val="bg1">
                    <a:lumMod val="50000"/>
                  </a:schemeClr>
                </a:solidFill>
              </a:rPr>
              <a:t>Betho</a:t>
            </a:r>
            <a:r>
              <a:rPr lang="pt-BR" sz="600" b="1" dirty="0" smtClean="0">
                <a:solidFill>
                  <a:schemeClr val="bg1">
                    <a:lumMod val="50000"/>
                  </a:schemeClr>
                </a:solidFill>
              </a:rPr>
              <a:t> Rocha</a:t>
            </a:r>
            <a:endParaRPr lang="pt-BR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0599" y="6435669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24237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663" y="-33614"/>
            <a:ext cx="4275787" cy="284339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56867" y="719807"/>
            <a:ext cx="4735132" cy="1325563"/>
          </a:xfrm>
        </p:spPr>
        <p:txBody>
          <a:bodyPr>
            <a:normAutofit/>
          </a:bodyPr>
          <a:lstStyle/>
          <a:p>
            <a:pPr algn="ctr"/>
            <a:r>
              <a:rPr lang="pt-BR" sz="3600" b="1" dirty="0" smtClean="0">
                <a:latin typeface="+mn-lt"/>
              </a:rPr>
              <a:t>IGREJA SÃO </a:t>
            </a:r>
            <a:br>
              <a:rPr lang="pt-BR" sz="3600" b="1" dirty="0" smtClean="0">
                <a:latin typeface="+mn-lt"/>
              </a:rPr>
            </a:br>
            <a:r>
              <a:rPr lang="pt-BR" sz="3600" b="1" dirty="0" smtClean="0">
                <a:latin typeface="+mn-lt"/>
              </a:rPr>
              <a:t>FRANCISCO DE ASSIS</a:t>
            </a:r>
            <a:endParaRPr lang="pt-BR" sz="3600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01305"/>
            <a:ext cx="6100294" cy="40566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706" y="2801305"/>
            <a:ext cx="6100293" cy="4056695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 rot="16200000">
            <a:off x="-404024" y="6274338"/>
            <a:ext cx="99271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b="1" dirty="0" smtClean="0"/>
              <a:t>Fotos: </a:t>
            </a:r>
            <a:r>
              <a:rPr lang="pt-BR" sz="600" b="1" dirty="0" err="1" smtClean="0"/>
              <a:t>Betho</a:t>
            </a:r>
            <a:r>
              <a:rPr lang="pt-BR" sz="600" b="1" dirty="0" smtClean="0"/>
              <a:t> Rocha</a:t>
            </a:r>
            <a:endParaRPr lang="pt-BR" sz="600" b="1" dirty="0"/>
          </a:p>
        </p:txBody>
      </p:sp>
      <p:pic>
        <p:nvPicPr>
          <p:cNvPr id="3074" name="Picture 2" descr="Pichação em Igrejinha da Pampulha, em Belo Horizonte. (Foto: Warley Farias/TV Globo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785" y="-36128"/>
            <a:ext cx="4550082" cy="284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 rot="16200000">
            <a:off x="11574062" y="6205421"/>
            <a:ext cx="1104790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00" dirty="0">
                <a:ea typeface="Microsoft YaHei UI Light" panose="020B0502040204020203" pitchFamily="34" charset="-122"/>
              </a:rPr>
              <a:t>Foto: Warley Farias/TV Globo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70599" y="644854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416890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36775" cy="394795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775" y="2935635"/>
            <a:ext cx="6255225" cy="41597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776" y="0"/>
            <a:ext cx="6255224" cy="415972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7432"/>
            <a:ext cx="5936774" cy="394795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1364" y="5874255"/>
            <a:ext cx="6640636" cy="1325563"/>
          </a:xfrm>
        </p:spPr>
        <p:txBody>
          <a:bodyPr/>
          <a:lstStyle/>
          <a:p>
            <a:r>
              <a:rPr lang="pt-BR" b="1" dirty="0" smtClean="0">
                <a:latin typeface="+mn-lt"/>
              </a:rPr>
              <a:t>PRAÇA DA IGREJINHA</a:t>
            </a:r>
            <a:endParaRPr lang="pt-BR" b="1" dirty="0">
              <a:latin typeface="+mn-lt"/>
            </a:endParaRPr>
          </a:p>
        </p:txBody>
      </p:sp>
      <p:sp>
        <p:nvSpPr>
          <p:cNvPr id="7" name="CaixaDeTexto 6"/>
          <p:cNvSpPr txBox="1"/>
          <p:nvPr/>
        </p:nvSpPr>
        <p:spPr>
          <a:xfrm rot="16200000">
            <a:off x="-897970" y="6258822"/>
            <a:ext cx="192433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Fotos: </a:t>
            </a:r>
            <a:r>
              <a:rPr lang="pt-BR" sz="600" dirty="0" err="1" smtClean="0">
                <a:solidFill>
                  <a:schemeClr val="bg1">
                    <a:lumMod val="50000"/>
                  </a:schemeClr>
                </a:solidFill>
              </a:rPr>
              <a:t>Betho</a:t>
            </a:r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 Rocha</a:t>
            </a:r>
            <a:endParaRPr lang="pt-BR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70599" y="644854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91307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50631" y="299106"/>
            <a:ext cx="5950424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PRAÇA DA IGREJINHA e PARQUE GUANABARA</a:t>
            </a:r>
            <a:endParaRPr lang="pt-BR" b="1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08410" y="2610201"/>
            <a:ext cx="5034867" cy="334818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" y="172215"/>
            <a:ext cx="5672153" cy="338651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" y="3667415"/>
            <a:ext cx="5672153" cy="3190585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 rot="16200000">
            <a:off x="10169104" y="6305145"/>
            <a:ext cx="94917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Foto: </a:t>
            </a:r>
            <a:r>
              <a:rPr lang="pt-BR" sz="600" dirty="0" err="1" smtClean="0">
                <a:solidFill>
                  <a:schemeClr val="bg1">
                    <a:lumMod val="50000"/>
                  </a:schemeClr>
                </a:solidFill>
              </a:rPr>
              <a:t>Betho</a:t>
            </a:r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 Rocha</a:t>
            </a:r>
            <a:endParaRPr lang="pt-BR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 rot="16200000">
            <a:off x="5287058" y="3086425"/>
            <a:ext cx="94917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Foto: </a:t>
            </a:r>
            <a:r>
              <a:rPr lang="pt-BR" sz="600" dirty="0" err="1" smtClean="0">
                <a:solidFill>
                  <a:schemeClr val="bg1">
                    <a:lumMod val="50000"/>
                  </a:schemeClr>
                </a:solidFill>
              </a:rPr>
              <a:t>Betho</a:t>
            </a:r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 Rocha</a:t>
            </a:r>
            <a:endParaRPr lang="pt-BR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16200000">
            <a:off x="5279121" y="6357328"/>
            <a:ext cx="98549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Foto: Luiz Paulo Pinto</a:t>
            </a:r>
            <a:endParaRPr lang="pt-BR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57720" y="3203467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  <p:sp>
        <p:nvSpPr>
          <p:cNvPr id="3" name="Retângulo 2"/>
          <p:cNvSpPr/>
          <p:nvPr/>
        </p:nvSpPr>
        <p:spPr>
          <a:xfrm>
            <a:off x="164692" y="6471166"/>
            <a:ext cx="1450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/>
              <a:t>Fotos: Acervo APIBB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47308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013" y="0"/>
            <a:ext cx="6186985" cy="40875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6975" y="679023"/>
            <a:ext cx="4466469" cy="1325563"/>
          </a:xfrm>
        </p:spPr>
        <p:txBody>
          <a:bodyPr/>
          <a:lstStyle/>
          <a:p>
            <a:r>
              <a:rPr lang="pt-BR" b="1" dirty="0" smtClean="0">
                <a:latin typeface="+mn-lt"/>
              </a:rPr>
              <a:t>MUSEU DE ARTE</a:t>
            </a:r>
            <a:endParaRPr lang="pt-BR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014" y="2770496"/>
            <a:ext cx="6186985" cy="40875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0496"/>
            <a:ext cx="6005014" cy="408750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0" y="2401164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25108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856954"/>
            <a:ext cx="6538795" cy="1761142"/>
          </a:xfrm>
        </p:spPr>
        <p:txBody>
          <a:bodyPr>
            <a:normAutofit/>
          </a:bodyPr>
          <a:lstStyle/>
          <a:p>
            <a:pPr algn="ctr"/>
            <a:r>
              <a:rPr lang="pt-BR" b="1" dirty="0" smtClean="0">
                <a:latin typeface="+mn-lt"/>
              </a:rPr>
              <a:t>GERAÇÃO E DESTINAÇÃO</a:t>
            </a:r>
            <a:br>
              <a:rPr lang="pt-BR" b="1" dirty="0" smtClean="0">
                <a:latin typeface="+mn-lt"/>
              </a:rPr>
            </a:br>
            <a:r>
              <a:rPr lang="pt-BR" b="1" dirty="0" smtClean="0">
                <a:latin typeface="+mn-lt"/>
              </a:rPr>
              <a:t>DE RESÍDUOS</a:t>
            </a:r>
            <a:endParaRPr lang="pt-BR" b="1" dirty="0"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9928"/>
            <a:ext cx="6538795" cy="367807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795" y="-140457"/>
            <a:ext cx="5653205" cy="423990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795" y="3179928"/>
            <a:ext cx="5653205" cy="423990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266081" y="648866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Roberto Rocha</a:t>
            </a:r>
            <a:endParaRPr lang="pt-BR" sz="1200" dirty="0"/>
          </a:p>
        </p:txBody>
      </p:sp>
      <p:sp>
        <p:nvSpPr>
          <p:cNvPr id="7" name="Retângulo 6"/>
          <p:cNvSpPr/>
          <p:nvPr/>
        </p:nvSpPr>
        <p:spPr>
          <a:xfrm>
            <a:off x="10396177" y="2760513"/>
            <a:ext cx="1450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/>
              <a:t>Fotos: </a:t>
            </a:r>
            <a:r>
              <a:rPr lang="pt-BR" sz="1200" dirty="0" smtClean="0"/>
              <a:t>Acervo APIBB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50246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947383" y="160408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DESRESPEITO AO CÓDIGO DE POSTURA</a:t>
            </a:r>
            <a:endParaRPr lang="pt-BR" b="1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080" y="1485971"/>
            <a:ext cx="7276562" cy="484712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0599" y="6448548"/>
            <a:ext cx="328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</a:t>
            </a:r>
            <a:r>
              <a:rPr lang="pt-BR" dirty="0" smtClean="0"/>
              <a:t>: </a:t>
            </a:r>
            <a:r>
              <a:rPr lang="pt-BR" sz="1200" dirty="0" smtClean="0"/>
              <a:t>Internet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3296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7383" y="160408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ATENTADO AO CÓDIGO DE POSTURA</a:t>
            </a:r>
            <a:endParaRPr lang="pt-BR" b="1" dirty="0"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6425"/>
            <a:ext cx="6632812" cy="5221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039" y="1638313"/>
            <a:ext cx="5722962" cy="521968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0599" y="644854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Fotos: Acervo Pro-</a:t>
            </a:r>
            <a:r>
              <a:rPr lang="pt-BR" sz="1200" dirty="0" err="1" smtClean="0"/>
              <a:t>Civitas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00174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4203" y="23556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POLUIÇÃO SONORA</a:t>
            </a:r>
            <a:endParaRPr lang="pt-BR" b="1" dirty="0">
              <a:latin typeface="+mn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47946" y="6171170"/>
            <a:ext cx="9882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PBH, 2009. Plano de Preservação do Conjunto Urbano da Pampulha – página 20</a:t>
            </a:r>
            <a:endParaRPr lang="pt-BR" dirty="0"/>
          </a:p>
        </p:txBody>
      </p:sp>
      <p:grpSp>
        <p:nvGrpSpPr>
          <p:cNvPr id="6" name="Grupo 5"/>
          <p:cNvGrpSpPr/>
          <p:nvPr/>
        </p:nvGrpSpPr>
        <p:grpSpPr>
          <a:xfrm>
            <a:off x="1107584" y="1155005"/>
            <a:ext cx="9766868" cy="5034989"/>
            <a:chOff x="1107584" y="1155005"/>
            <a:chExt cx="9766868" cy="5034989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7584" y="1155005"/>
              <a:ext cx="9766868" cy="5034989"/>
            </a:xfrm>
            <a:prstGeom prst="rect">
              <a:avLst/>
            </a:prstGeom>
          </p:spPr>
        </p:pic>
        <p:sp>
          <p:nvSpPr>
            <p:cNvPr id="5" name="Elipse 4"/>
            <p:cNvSpPr/>
            <p:nvPr/>
          </p:nvSpPr>
          <p:spPr>
            <a:xfrm>
              <a:off x="8873544" y="2480568"/>
              <a:ext cx="1030308" cy="24975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80252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+mn-lt"/>
              </a:rPr>
              <a:t>VIDEO </a:t>
            </a:r>
            <a:r>
              <a:rPr lang="pt-BR" b="1" smtClean="0">
                <a:latin typeface="+mn-lt"/>
              </a:rPr>
              <a:t>PÕLUIÇÃO SONORA (0:47” A 2:17”)</a:t>
            </a:r>
            <a:endParaRPr lang="pt-BR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661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028597" cy="432019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597" y="0"/>
            <a:ext cx="5308979" cy="398173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597" y="2985448"/>
            <a:ext cx="5163403" cy="387255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3012989"/>
            <a:ext cx="7028597" cy="394809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7963" y="3012989"/>
            <a:ext cx="7036558" cy="794736"/>
          </a:xfrm>
          <a:gradFill>
            <a:gsLst>
              <a:gs pos="6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pt-BR" b="1" dirty="0" smtClean="0">
                <a:latin typeface="+mn-lt"/>
              </a:rPr>
              <a:t>SITUAÇÃO DAS ÁREAS VERDES</a:t>
            </a:r>
            <a:endParaRPr lang="pt-BR" b="1" dirty="0">
              <a:latin typeface="+mn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770296" y="6591751"/>
            <a:ext cx="1450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>
                <a:solidFill>
                  <a:schemeClr val="bg1"/>
                </a:solidFill>
              </a:rPr>
              <a:t>Fotos: Acervo APIBB</a:t>
            </a:r>
          </a:p>
        </p:txBody>
      </p:sp>
    </p:spTree>
    <p:extLst>
      <p:ext uri="{BB962C8B-B14F-4D97-AF65-F5344CB8AC3E}">
        <p14:creationId xmlns:p14="http://schemas.microsoft.com/office/powerpoint/2010/main" val="299244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4409" y="287852"/>
            <a:ext cx="56515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GESTÃO DE RISCO CONTRA ENDEMIAS</a:t>
            </a:r>
            <a:endParaRPr lang="pt-BR" b="1" dirty="0">
              <a:latin typeface="+mn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27" y="3314345"/>
            <a:ext cx="5868473" cy="3543655"/>
          </a:xfrm>
          <a:prstGeom prst="rect">
            <a:avLst/>
          </a:prstGeom>
        </p:spPr>
      </p:pic>
      <p:pic>
        <p:nvPicPr>
          <p:cNvPr id="2050" name="Picture 2" descr="LEANDRO COURI/EM/D.A P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74342"/>
            <a:ext cx="5306096" cy="318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 rot="16200000">
            <a:off x="4890120" y="5307159"/>
            <a:ext cx="1401346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  <a:latin typeface="Lato Regular"/>
              </a:rPr>
              <a:t>Foto</a:t>
            </a:r>
            <a:r>
              <a:rPr lang="pt-BR" sz="600" dirty="0">
                <a:solidFill>
                  <a:schemeClr val="bg1">
                    <a:lumMod val="50000"/>
                  </a:schemeClr>
                </a:solidFill>
                <a:latin typeface="Lato Regular"/>
              </a:rPr>
              <a:t>: </a:t>
            </a:r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  <a:latin typeface="Lato Regular"/>
              </a:rPr>
              <a:t>Leandro Couri/EM/D.A Press</a:t>
            </a:r>
            <a:r>
              <a:rPr lang="pt-BR" sz="600" dirty="0" smtClean="0">
                <a:solidFill>
                  <a:srgbClr val="333333"/>
                </a:solidFill>
                <a:latin typeface="Lato Regular"/>
              </a:rPr>
              <a:t>)</a:t>
            </a:r>
            <a:endParaRPr lang="pt-BR" sz="600" dirty="0"/>
          </a:p>
        </p:txBody>
      </p:sp>
      <p:pic>
        <p:nvPicPr>
          <p:cNvPr id="2052" name="Picture 4" descr="Mosquito da deng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" y="2091060"/>
            <a:ext cx="2249264" cy="158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 rot="16200000">
            <a:off x="1591100" y="2755988"/>
            <a:ext cx="1702710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00" dirty="0" smtClean="0">
                <a:solidFill>
                  <a:schemeClr val="bg1">
                    <a:lumMod val="50000"/>
                  </a:schemeClr>
                </a:solidFill>
              </a:rPr>
              <a:t>Foto: www.dengue.org.br/mosquito_aedes.html</a:t>
            </a:r>
            <a:endParaRPr lang="pt-BR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27" y="-1081344"/>
            <a:ext cx="5868473" cy="439569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9887760" y="2912675"/>
            <a:ext cx="1859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Fotos: </a:t>
            </a:r>
            <a:r>
              <a:rPr lang="pt-BR" sz="1200" dirty="0">
                <a:solidFill>
                  <a:schemeClr val="bg1"/>
                </a:solidFill>
              </a:rPr>
              <a:t>Acervo</a:t>
            </a:r>
            <a:r>
              <a:rPr lang="pt-BR" dirty="0">
                <a:solidFill>
                  <a:schemeClr val="bg1"/>
                </a:solidFill>
              </a:rPr>
              <a:t> APIBB</a:t>
            </a:r>
          </a:p>
        </p:txBody>
      </p:sp>
    </p:spTree>
    <p:extLst>
      <p:ext uri="{BB962C8B-B14F-4D97-AF65-F5344CB8AC3E}">
        <p14:creationId xmlns:p14="http://schemas.microsoft.com/office/powerpoint/2010/main" val="67565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505" y="265267"/>
            <a:ext cx="6813995" cy="1325563"/>
          </a:xfrm>
        </p:spPr>
        <p:txBody>
          <a:bodyPr/>
          <a:lstStyle/>
          <a:p>
            <a:r>
              <a:rPr lang="pt-BR" b="1" dirty="0" smtClean="0">
                <a:latin typeface="+mn-lt"/>
              </a:rPr>
              <a:t>MANUTENÇÃO DE ROTINA</a:t>
            </a:r>
            <a:endParaRPr lang="pt-BR" b="1" dirty="0">
              <a:latin typeface="+mn-lt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6096"/>
            <a:ext cx="8892274" cy="50019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1250" y="857250"/>
            <a:ext cx="6858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0599" y="6448548"/>
            <a:ext cx="32858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bg1"/>
                </a:solidFill>
              </a:rPr>
              <a:t>Fotos: Acervo APIBB</a:t>
            </a:r>
            <a:endParaRPr lang="pt-BR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74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1833" y="367545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REGIONAL PAMPULHA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928352" y="1693108"/>
            <a:ext cx="10515600" cy="4351338"/>
          </a:xfrm>
        </p:spPr>
        <p:txBody>
          <a:bodyPr/>
          <a:lstStyle/>
          <a:p>
            <a:r>
              <a:rPr lang="pt-BR" dirty="0" smtClean="0"/>
              <a:t>Apoio a fiscalização, capina e demanda dos bairros está comprometida pela desestruturação da Regional Pampulha.</a:t>
            </a:r>
          </a:p>
          <a:p>
            <a:endParaRPr lang="pt-BR" dirty="0" smtClean="0"/>
          </a:p>
          <a:p>
            <a:r>
              <a:rPr lang="pt-BR" dirty="0" smtClean="0"/>
              <a:t>A estrutura da Secretaria Regional foi indicada no Dossiê de Candidatura do Conjunto Moderno da Pampulha como suporte a manutenção e proteção do bem</a:t>
            </a:r>
          </a:p>
          <a:p>
            <a:endParaRPr lang="pt-BR" dirty="0" smtClean="0"/>
          </a:p>
          <a:p>
            <a:r>
              <a:rPr lang="pt-BR" dirty="0" smtClean="0"/>
              <a:t>Necessidade de estrutura administrativa específica para lidar com uma população itinerante que varia entre 30.000 a 100.000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643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8352" y="210579"/>
            <a:ext cx="10515600" cy="1325563"/>
          </a:xfrm>
        </p:spPr>
        <p:txBody>
          <a:bodyPr/>
          <a:lstStyle/>
          <a:p>
            <a:pPr algn="ctr"/>
            <a:r>
              <a:rPr lang="pt-BR" b="1" dirty="0">
                <a:latin typeface="+mn-lt"/>
              </a:rPr>
              <a:t>SEGURANÇA PÚBLICA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928352" y="2005929"/>
            <a:ext cx="10515600" cy="4634022"/>
          </a:xfrm>
        </p:spPr>
        <p:txBody>
          <a:bodyPr>
            <a:normAutofit/>
          </a:bodyPr>
          <a:lstStyle/>
          <a:p>
            <a:r>
              <a:rPr lang="pt-BR" dirty="0" smtClean="0"/>
              <a:t>Iluminação a favor da segurança (inibir assaltos, vandalismo, prostituição);</a:t>
            </a:r>
          </a:p>
          <a:p>
            <a:r>
              <a:rPr lang="pt-BR" dirty="0" smtClean="0"/>
              <a:t>Efetivo para segurança </a:t>
            </a:r>
            <a:r>
              <a:rPr lang="pt-BR" dirty="0"/>
              <a:t>de </a:t>
            </a:r>
            <a:r>
              <a:rPr lang="pt-BR" dirty="0" smtClean="0"/>
              <a:t>eventos e segurança dos bairros; </a:t>
            </a:r>
          </a:p>
          <a:p>
            <a:r>
              <a:rPr lang="pt-BR" dirty="0" smtClean="0"/>
              <a:t>Perfil dos eventos e relação com aumento de ocorrências e contravenções.</a:t>
            </a:r>
          </a:p>
          <a:p>
            <a:endParaRPr lang="pt-BR" sz="1200" dirty="0" smtClean="0"/>
          </a:p>
          <a:p>
            <a:pPr marL="457200" lvl="1" indent="0" algn="ctr">
              <a:buNone/>
            </a:pPr>
            <a:endParaRPr lang="pt-BR" sz="2800" dirty="0" smtClean="0"/>
          </a:p>
          <a:p>
            <a:pPr marL="457200" lvl="1" indent="0" algn="ctr">
              <a:buNone/>
            </a:pPr>
            <a:r>
              <a:rPr lang="pt-BR" sz="2800" dirty="0" smtClean="0"/>
              <a:t>Capitão Ricardo Gomes, 17ª </a:t>
            </a:r>
            <a:r>
              <a:rPr lang="pt-BR" sz="2800" dirty="0"/>
              <a:t>Cia </a:t>
            </a:r>
            <a:r>
              <a:rPr lang="pt-BR" sz="2800" dirty="0" err="1"/>
              <a:t>Esp</a:t>
            </a:r>
            <a:r>
              <a:rPr lang="pt-BR" sz="2800" dirty="0"/>
              <a:t> - 34º BPM</a:t>
            </a:r>
            <a:endParaRPr lang="pt-BR" sz="2800" dirty="0" smtClean="0"/>
          </a:p>
          <a:p>
            <a:pPr marL="457200" lvl="1" indent="0" algn="ctr">
              <a:buNone/>
            </a:pPr>
            <a:r>
              <a:rPr lang="pt-BR" sz="2800" dirty="0" smtClean="0"/>
              <a:t>Major Fábio Almeida</a:t>
            </a:r>
            <a:r>
              <a:rPr lang="pt-BR" sz="2800" dirty="0"/>
              <a:t>, 17ª Cia </a:t>
            </a:r>
            <a:r>
              <a:rPr lang="pt-BR" sz="2800" dirty="0" err="1"/>
              <a:t>Esp</a:t>
            </a:r>
            <a:r>
              <a:rPr lang="pt-BR" sz="2800" dirty="0"/>
              <a:t> - 34º </a:t>
            </a:r>
            <a:r>
              <a:rPr lang="pt-BR" sz="2800" dirty="0" smtClean="0"/>
              <a:t>BPM</a:t>
            </a:r>
          </a:p>
          <a:p>
            <a:pPr marL="457200" lvl="1" indent="0" algn="ctr">
              <a:buNone/>
            </a:pPr>
            <a:r>
              <a:rPr lang="pt-BR" dirty="0" smtClean="0"/>
              <a:t>15 minutos</a:t>
            </a:r>
          </a:p>
        </p:txBody>
      </p:sp>
    </p:spTree>
    <p:extLst>
      <p:ext uri="{BB962C8B-B14F-4D97-AF65-F5344CB8AC3E}">
        <p14:creationId xmlns:p14="http://schemas.microsoft.com/office/powerpoint/2010/main" val="38569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55830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3600" b="1" dirty="0">
                <a:latin typeface="+mn-lt"/>
              </a:rPr>
              <a:t>NORMATIZAÇÃO DE </a:t>
            </a:r>
            <a:r>
              <a:rPr lang="pt-BR" sz="3600" b="1" dirty="0" smtClean="0">
                <a:latin typeface="+mn-lt"/>
              </a:rPr>
              <a:t>USO, REGULAÇÃO URBANA E LICENCIAMENTO</a:t>
            </a:r>
            <a:endParaRPr lang="pt-BR" sz="3600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39800" y="1994350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Definição e regulamentação de usos</a:t>
            </a:r>
            <a:r>
              <a:rPr lang="pt-BR" dirty="0"/>
              <a:t>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Normas de Licenciamento – requisitos mínimos, monitoramento, responsabilização do produtor, valor das multas compatível com o faturamento, compromisso com o entorno.</a:t>
            </a:r>
          </a:p>
          <a:p>
            <a:endParaRPr lang="pt-BR" dirty="0"/>
          </a:p>
          <a:p>
            <a:r>
              <a:rPr lang="pt-BR" dirty="0" smtClean="0"/>
              <a:t>Organização e divulgação do calendário de eventos.</a:t>
            </a:r>
          </a:p>
          <a:p>
            <a:endParaRPr lang="pt-BR" sz="1200" dirty="0" smtClean="0"/>
          </a:p>
          <a:p>
            <a:pPr marL="457200" lvl="1" indent="0" algn="ctr">
              <a:buNone/>
            </a:pPr>
            <a:r>
              <a:rPr lang="pt-BR" sz="2800" dirty="0" smtClean="0"/>
              <a:t>Secretaria Maria Caldas, Secretária de Regulação Urbana</a:t>
            </a:r>
          </a:p>
          <a:p>
            <a:pPr marL="457200" lvl="1" indent="0" algn="ctr">
              <a:buNone/>
            </a:pPr>
            <a:r>
              <a:rPr lang="pt-BR" sz="2800" dirty="0" smtClean="0"/>
              <a:t>10 minutos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779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VOCAÇÃO DA PAMPULHA E LICENCIAMENTO DE EVENTOS</a:t>
            </a:r>
            <a:endParaRPr lang="pt-BR" b="1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108963"/>
            <a:ext cx="10515600" cy="4351338"/>
          </a:xfrm>
        </p:spPr>
        <p:txBody>
          <a:bodyPr/>
          <a:lstStyle/>
          <a:p>
            <a:r>
              <a:rPr lang="pt-BR" dirty="0" smtClean="0"/>
              <a:t>Planejamento para valorização e divulgação do Conjunto Moderno da Pampulha;</a:t>
            </a:r>
          </a:p>
          <a:p>
            <a:r>
              <a:rPr lang="pt-BR" dirty="0" smtClean="0"/>
              <a:t>Avaliação e compatibilização com a vocação da Pampulha;</a:t>
            </a:r>
          </a:p>
          <a:p>
            <a:r>
              <a:rPr lang="pt-BR" dirty="0" smtClean="0"/>
              <a:t>Monitoramento de impactos;</a:t>
            </a:r>
          </a:p>
          <a:p>
            <a:r>
              <a:rPr lang="pt-BR" dirty="0"/>
              <a:t>P</a:t>
            </a:r>
            <a:r>
              <a:rPr lang="pt-BR" dirty="0" smtClean="0"/>
              <a:t>rojeções </a:t>
            </a:r>
            <a:r>
              <a:rPr lang="pt-BR" dirty="0"/>
              <a:t>e </a:t>
            </a:r>
            <a:r>
              <a:rPr lang="pt-BR" dirty="0" smtClean="0"/>
              <a:t>propostas para os produtos turísticos da Pampulha.</a:t>
            </a:r>
          </a:p>
          <a:p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Sr. </a:t>
            </a:r>
            <a:r>
              <a:rPr lang="pt-BR" dirty="0" err="1"/>
              <a:t>Aluizer</a:t>
            </a:r>
            <a:r>
              <a:rPr lang="pt-BR" dirty="0"/>
              <a:t> </a:t>
            </a:r>
            <a:r>
              <a:rPr lang="pt-BR" dirty="0" err="1" smtClean="0"/>
              <a:t>Malab</a:t>
            </a:r>
            <a:r>
              <a:rPr lang="pt-BR" dirty="0" smtClean="0"/>
              <a:t>,</a:t>
            </a:r>
            <a:r>
              <a:rPr lang="pt-BR" dirty="0"/>
              <a:t> Presidente da </a:t>
            </a:r>
            <a:r>
              <a:rPr lang="pt-BR" dirty="0" err="1"/>
              <a:t>Belotur</a:t>
            </a:r>
            <a:endParaRPr lang="pt-BR" dirty="0"/>
          </a:p>
          <a:p>
            <a:pPr marL="0" indent="0" algn="ctr">
              <a:buNone/>
            </a:pPr>
            <a:r>
              <a:rPr lang="pt-BR" dirty="0" smtClean="0"/>
              <a:t>10 minutos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982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5255" y="519873"/>
            <a:ext cx="1093176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>
                <a:latin typeface="+mn-lt"/>
              </a:rPr>
              <a:t>GESTÃO DO CONJUNTO MODERNO DA PAMPULHA E PROTEÇÃO DOS PRÉDIOS TOMBADOS</a:t>
            </a:r>
            <a:endParaRPr lang="pt-BR" b="1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83339" y="2225308"/>
            <a:ext cx="10515600" cy="435133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/>
              <a:t>Governança do Sitio do Patrimônio Mundial da </a:t>
            </a:r>
            <a:r>
              <a:rPr lang="pt-BR" dirty="0" smtClean="0"/>
              <a:t>Humanidade;</a:t>
            </a:r>
            <a:endParaRPr lang="pt-BR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 smtClean="0"/>
              <a:t>Proteção </a:t>
            </a:r>
            <a:r>
              <a:rPr lang="pt-BR" dirty="0"/>
              <a:t>e conservação do imóveis </a:t>
            </a:r>
            <a:r>
              <a:rPr lang="pt-BR" dirty="0" smtClean="0"/>
              <a:t>tombados;</a:t>
            </a:r>
            <a:endParaRPr lang="pt-BR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/>
              <a:t>Projeções e planejamento para a área tombada e </a:t>
            </a:r>
            <a:r>
              <a:rPr lang="pt-BR" dirty="0" smtClean="0"/>
              <a:t>entorno.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pt-BR" sz="1400" dirty="0" smtClean="0"/>
          </a:p>
          <a:p>
            <a:pPr marL="457200" lvl="1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t-BR" sz="2800" dirty="0" smtClean="0"/>
              <a:t>Sr. </a:t>
            </a:r>
            <a:r>
              <a:rPr lang="pt-BR" sz="2800" dirty="0"/>
              <a:t>Gustavo </a:t>
            </a:r>
            <a:r>
              <a:rPr lang="pt-BR" sz="2800" dirty="0" err="1" smtClean="0"/>
              <a:t>Mendicino</a:t>
            </a:r>
            <a:r>
              <a:rPr lang="pt-BR" sz="2800" dirty="0" smtClean="0"/>
              <a:t>,</a:t>
            </a:r>
            <a:r>
              <a:rPr lang="pt-BR" sz="2800" b="1" dirty="0"/>
              <a:t> </a:t>
            </a:r>
            <a:r>
              <a:rPr lang="pt-BR" sz="2800" dirty="0"/>
              <a:t>Diretor do Conjunto Moderno da </a:t>
            </a:r>
            <a:r>
              <a:rPr lang="pt-BR" sz="2800" dirty="0" smtClean="0"/>
              <a:t>Pampulha</a:t>
            </a:r>
          </a:p>
          <a:p>
            <a:pPr marL="457200" lvl="1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t-BR" sz="2800" dirty="0" smtClean="0"/>
              <a:t>10 minutos</a:t>
            </a:r>
          </a:p>
          <a:p>
            <a:pPr>
              <a:lnSpc>
                <a:spcPct val="150000"/>
              </a:lnSpc>
            </a:pPr>
            <a:endParaRPr lang="pt-BR" dirty="0"/>
          </a:p>
          <a:p>
            <a:pPr>
              <a:lnSpc>
                <a:spcPct val="150000"/>
              </a:lnSpc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815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590210"/>
            <a:ext cx="10515600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FISCALIZAÇÃO E SEGURANÇA DOS PRÉDIOS TOMBADOS</a:t>
            </a:r>
            <a:endParaRPr lang="pt-BR" b="1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05626" y="2276386"/>
            <a:ext cx="105156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dirty="0" smtClean="0"/>
              <a:t>Cadastramento, controle e fiscalização de ambulantes;</a:t>
            </a:r>
          </a:p>
          <a:p>
            <a:pPr>
              <a:lnSpc>
                <a:spcPct val="150000"/>
              </a:lnSpc>
            </a:pPr>
            <a:r>
              <a:rPr lang="pt-BR" dirty="0" smtClean="0"/>
              <a:t>Cadastramento, controle e fiscalização de “flanelinhas”;</a:t>
            </a:r>
          </a:p>
          <a:p>
            <a:pPr>
              <a:lnSpc>
                <a:spcPct val="150000"/>
              </a:lnSpc>
            </a:pPr>
            <a:r>
              <a:rPr lang="pt-BR" dirty="0" smtClean="0"/>
              <a:t>Segurança dos prédios tombados;</a:t>
            </a:r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endParaRPr lang="pt-BR" sz="2800" dirty="0" smtClean="0"/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t-BR" sz="2800" dirty="0" smtClean="0"/>
              <a:t>Sr. Charles Augusto, Gerente da </a:t>
            </a:r>
            <a:r>
              <a:rPr lang="pt-BR" sz="2800" dirty="0"/>
              <a:t>Guarda </a:t>
            </a:r>
            <a:r>
              <a:rPr lang="pt-BR" sz="2800" dirty="0" smtClean="0"/>
              <a:t>Municipal</a:t>
            </a:r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t-BR" dirty="0" smtClean="0"/>
              <a:t>10 minutos</a:t>
            </a:r>
            <a:endParaRPr lang="pt-BR" sz="2800" dirty="0"/>
          </a:p>
          <a:p>
            <a:pPr>
              <a:lnSpc>
                <a:spcPct val="150000"/>
              </a:lnSpc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688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0908" y="365125"/>
            <a:ext cx="9262403" cy="1325563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FISCALIZAÇÃO E REGULAÇÃO DO USO DO ESPAÇO PÚBLICO</a:t>
            </a:r>
            <a:endParaRPr lang="pt-BR" b="1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825625"/>
            <a:ext cx="10823917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pt-BR" dirty="0" smtClean="0"/>
              <a:t>Fiscalização de atividades não licenciadas;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pt-BR" dirty="0" smtClean="0"/>
              <a:t>Fiscalização quanto ao cumprimento do Código de Posturas;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pt-BR" dirty="0" smtClean="0"/>
              <a:t>Controle e fiscalização da poluição sonora;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pt-BR" sz="2600" dirty="0"/>
              <a:t>Volume do som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pt-BR" sz="2600" dirty="0"/>
              <a:t>Horário de permanência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pt-BR" sz="2600" dirty="0"/>
              <a:t>Interferências para saúde e qualidade de vida</a:t>
            </a:r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Sr. Luiz Henrique Balbino</a:t>
            </a:r>
            <a:r>
              <a:rPr lang="pt-BR" dirty="0"/>
              <a:t> - </a:t>
            </a:r>
            <a:r>
              <a:rPr lang="pt-BR" dirty="0" smtClean="0"/>
              <a:t>Associação </a:t>
            </a:r>
            <a:r>
              <a:rPr lang="pt-BR" dirty="0"/>
              <a:t>de Fiscais da Prefeitura de Belo </a:t>
            </a:r>
            <a:r>
              <a:rPr lang="pt-BR" dirty="0" smtClean="0"/>
              <a:t>Horizonte – 10 minutos</a:t>
            </a:r>
          </a:p>
          <a:p>
            <a:pPr marL="0" indent="0" algn="ctr">
              <a:buNone/>
            </a:pPr>
            <a:r>
              <a:rPr lang="pt-BR" dirty="0" smtClean="0"/>
              <a:t>Sr</a:t>
            </a:r>
            <a:r>
              <a:rPr lang="pt-BR" dirty="0"/>
              <a:t>. </a:t>
            </a:r>
            <a:r>
              <a:rPr lang="pt-BR" dirty="0" err="1"/>
              <a:t>Krisdany</a:t>
            </a:r>
            <a:r>
              <a:rPr lang="pt-BR" dirty="0"/>
              <a:t> Cavalcanti Magalhães - Engenheiro </a:t>
            </a:r>
            <a:r>
              <a:rPr lang="pt-BR" dirty="0" smtClean="0"/>
              <a:t>Especialista </a:t>
            </a:r>
            <a:r>
              <a:rPr lang="pt-BR" dirty="0"/>
              <a:t>em </a:t>
            </a:r>
            <a:r>
              <a:rPr lang="pt-BR" dirty="0" smtClean="0"/>
              <a:t>Controle </a:t>
            </a:r>
            <a:r>
              <a:rPr lang="pt-BR" dirty="0"/>
              <a:t>da </a:t>
            </a:r>
            <a:r>
              <a:rPr lang="pt-BR" dirty="0" smtClean="0"/>
              <a:t>Poluição Sonora - </a:t>
            </a:r>
            <a:r>
              <a:rPr lang="pt-BR" b="1" dirty="0"/>
              <a:t> </a:t>
            </a:r>
            <a:endParaRPr lang="pt-BR" b="1" dirty="0" smtClean="0"/>
          </a:p>
          <a:p>
            <a:pPr marL="0" indent="0" algn="ctr">
              <a:buNone/>
            </a:pPr>
            <a:r>
              <a:rPr lang="pt-BR" dirty="0" smtClean="0"/>
              <a:t>10 </a:t>
            </a:r>
            <a:r>
              <a:rPr lang="pt-BR" dirty="0"/>
              <a:t>minutos</a:t>
            </a:r>
          </a:p>
        </p:txBody>
      </p:sp>
    </p:spTree>
    <p:extLst>
      <p:ext uri="{BB962C8B-B14F-4D97-AF65-F5344CB8AC3E}">
        <p14:creationId xmlns:p14="http://schemas.microsoft.com/office/powerpoint/2010/main" val="304381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83307" y="3710256"/>
            <a:ext cx="9144000" cy="919162"/>
          </a:xfrm>
        </p:spPr>
        <p:txBody>
          <a:bodyPr>
            <a:normAutofit/>
          </a:bodyPr>
          <a:lstStyle/>
          <a:p>
            <a:r>
              <a:rPr lang="pt-BR" sz="2800" dirty="0" smtClean="0">
                <a:hlinkClick r:id="rId3"/>
              </a:rPr>
              <a:t>apibb.associação@gmail.com.br</a:t>
            </a:r>
            <a:r>
              <a:rPr lang="pt-BR" sz="2800" dirty="0" smtClean="0"/>
              <a:t>                                 </a:t>
            </a:r>
            <a:r>
              <a:rPr lang="pt-BR" sz="2800" dirty="0" smtClean="0">
                <a:hlinkClick r:id="rId4"/>
              </a:rPr>
              <a:t>pro_civitas@terra.com.br</a:t>
            </a:r>
            <a:endParaRPr lang="pt-BR" sz="2800" dirty="0" smtClean="0"/>
          </a:p>
          <a:p>
            <a:endParaRPr lang="pt-BR" sz="2800" dirty="0" smtClean="0"/>
          </a:p>
          <a:p>
            <a:pPr algn="l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857500" y="2413000"/>
            <a:ext cx="6019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i="1" dirty="0" smtClean="0"/>
              <a:t>Obrigada!</a:t>
            </a:r>
            <a:endParaRPr lang="pt-BR" sz="4000" i="1" dirty="0"/>
          </a:p>
        </p:txBody>
      </p:sp>
      <p:grpSp>
        <p:nvGrpSpPr>
          <p:cNvPr id="4" name="Grupo 3"/>
          <p:cNvGrpSpPr/>
          <p:nvPr/>
        </p:nvGrpSpPr>
        <p:grpSpPr>
          <a:xfrm>
            <a:off x="1065656" y="5431640"/>
            <a:ext cx="1791844" cy="1029166"/>
            <a:chOff x="6399119" y="5786919"/>
            <a:chExt cx="2073499" cy="940355"/>
          </a:xfrm>
        </p:grpSpPr>
        <p:graphicFrame>
          <p:nvGraphicFramePr>
            <p:cNvPr id="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91366087"/>
                </p:ext>
              </p:extLst>
            </p:nvPr>
          </p:nvGraphicFramePr>
          <p:xfrm>
            <a:off x="6494908" y="5786919"/>
            <a:ext cx="1477115" cy="4949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2" r:id="rId5" imgW="3191320" imgH="1114581" progId="">
                    <p:embed/>
                  </p:oleObj>
                </mc:Choice>
                <mc:Fallback>
                  <p:oleObj r:id="rId5" imgW="3191320" imgH="1114581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94908" y="5786919"/>
                          <a:ext cx="1477115" cy="4949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CaixaDeTexto 6"/>
            <p:cNvSpPr txBox="1"/>
            <p:nvPr/>
          </p:nvSpPr>
          <p:spPr>
            <a:xfrm>
              <a:off x="6399119" y="6305448"/>
              <a:ext cx="2073499" cy="4218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dirty="0" smtClean="0"/>
                <a:t>Associação Pro-Interesses </a:t>
              </a:r>
            </a:p>
            <a:p>
              <a:r>
                <a:rPr lang="pt-BR" sz="1200" dirty="0" smtClean="0"/>
                <a:t>do Bairro Bandeirantes</a:t>
              </a:r>
              <a:endParaRPr lang="pt-BR" sz="1200" dirty="0"/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481" y="5431640"/>
            <a:ext cx="2276861" cy="77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1264</TotalTime>
  <Words>658</Words>
  <Application>Microsoft Office PowerPoint</Application>
  <PresentationFormat>Personalizar</PresentationFormat>
  <Paragraphs>117</Paragraphs>
  <Slides>30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0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Tema do Office</vt:lpstr>
      <vt:lpstr>Apresentação do PowerPoint</vt:lpstr>
      <vt:lpstr> CONJUNTO MODERNO DA PAMPULHA: CONSIDERAÇÕES SOBRE PROTEÇÃO, USO E PLANEJAMENTO </vt:lpstr>
      <vt:lpstr>Apresentação do PowerPoint</vt:lpstr>
      <vt:lpstr>VOCAÇÃO NATURAL DA PAMPULHA</vt:lpstr>
      <vt:lpstr>VOCAÇÃO NATURAL DA PAMPULHA</vt:lpstr>
      <vt:lpstr>VOCAÇÃO NATURAL DA PAMPULHA</vt:lpstr>
      <vt:lpstr>TURISMO</vt:lpstr>
      <vt:lpstr>PRINCIPAIS PROBLEMAS IDENTIFICADOS</vt:lpstr>
      <vt:lpstr>SITUAÇÃO DOS BENS  TOMBADOS  PRAÇA DALVA SIMÃO</vt:lpstr>
      <vt:lpstr>CASA DO BAILE</vt:lpstr>
      <vt:lpstr>IGREJA SÃO  FRANCISCO DE ASSIS</vt:lpstr>
      <vt:lpstr>PRAÇA DA IGREJINHA</vt:lpstr>
      <vt:lpstr>PRAÇA DA IGREJINHA e PARQUE GUANABARA</vt:lpstr>
      <vt:lpstr>MUSEU DE ARTE</vt:lpstr>
      <vt:lpstr>GERAÇÃO E DESTINAÇÃO DE RESÍDUOS</vt:lpstr>
      <vt:lpstr>DESRESPEITO AO CÓDIGO DE POSTURA</vt:lpstr>
      <vt:lpstr>ATENTADO AO CÓDIGO DE POSTURA</vt:lpstr>
      <vt:lpstr>POLUIÇÃO SONORA</vt:lpstr>
      <vt:lpstr>VIDEO PÕLUIÇÃO SONORA (0:47” A 2:17”)</vt:lpstr>
      <vt:lpstr>SITUAÇÃO DAS ÁREAS VERDES</vt:lpstr>
      <vt:lpstr>GESTÃO DE RISCO CONTRA ENDEMIAS</vt:lpstr>
      <vt:lpstr>MANUTENÇÃO DE ROTINA</vt:lpstr>
      <vt:lpstr>REGIONAL PAMPULHA</vt:lpstr>
      <vt:lpstr>SEGURANÇA PÚBLICA</vt:lpstr>
      <vt:lpstr>NORMATIZAÇÃO DE USO, REGULAÇÃO URBANA E LICENCIAMENTO</vt:lpstr>
      <vt:lpstr>VOCAÇÃO DA PAMPULHA E LICENCIAMENTO DE EVENTOS</vt:lpstr>
      <vt:lpstr>GESTÃO DO CONJUNTO MODERNO DA PAMPULHA E PROTEÇÃO DOS PRÉDIOS TOMBADOS</vt:lpstr>
      <vt:lpstr>FISCALIZAÇÃO E SEGURANÇA DOS PRÉDIOS TOMBADOS</vt:lpstr>
      <vt:lpstr>FISCALIZAÇÃO E REGULAÇÃO DO USO DO ESPAÇO PÚBLICO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Claudia Costa</dc:creator>
  <cp:lastModifiedBy>Leandro da Silva Rodrigues</cp:lastModifiedBy>
  <cp:revision>125</cp:revision>
  <dcterms:created xsi:type="dcterms:W3CDTF">2017-05-22T19:16:15Z</dcterms:created>
  <dcterms:modified xsi:type="dcterms:W3CDTF">2017-05-24T11:59:56Z</dcterms:modified>
</cp:coreProperties>
</file>