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71" r:id="rId4"/>
    <p:sldId id="272" r:id="rId5"/>
    <p:sldId id="273" r:id="rId6"/>
    <p:sldId id="274" r:id="rId7"/>
    <p:sldId id="312" r:id="rId8"/>
    <p:sldId id="313" r:id="rId9"/>
    <p:sldId id="314" r:id="rId10"/>
    <p:sldId id="315" r:id="rId11"/>
    <p:sldId id="316" r:id="rId12"/>
    <p:sldId id="317" r:id="rId13"/>
    <p:sldId id="275" r:id="rId14"/>
    <p:sldId id="266" r:id="rId15"/>
    <p:sldId id="259" r:id="rId16"/>
  </p:sldIdLst>
  <p:sldSz cx="9144000" cy="6858000" type="screen4x3"/>
  <p:notesSz cx="6819900" cy="99187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7032" autoAdjust="0"/>
  </p:normalViewPr>
  <p:slideViewPr>
    <p:cSldViewPr>
      <p:cViewPr varScale="1">
        <p:scale>
          <a:sx n="110" d="100"/>
          <a:sy n="110" d="100"/>
        </p:scale>
        <p:origin x="166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9CB2A8B-8F55-4A31-A192-B3D48E01CD5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F52F43D5-4A5B-4BDD-B12F-A906E790CA8E}" type="pres">
      <dgm:prSet presAssocID="{49CB2A8B-8F55-4A31-A192-B3D48E01CD5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2475A0A8-07F3-4370-9CE2-77EDE1188280}" type="presOf" srcId="{49CB2A8B-8F55-4A31-A192-B3D48E01CD55}" destId="{F52F43D5-4A5B-4BDD-B12F-A906E790CA8E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76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F0951-3CCD-42FB-9F39-665C321F437A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9838"/>
            <a:ext cx="4464050" cy="3348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1990" y="4773374"/>
            <a:ext cx="5455920" cy="3905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pt-BR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765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56BC86-FA6A-4AE6-ACED-D8449370AB7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369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1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rPr>
              <a:t>O direito a uma alimentação adequada passou a ser um direito humano fundamental para todos os brasileiros a partir da incorporação da Emenda Constitucional nº 64/2010, no artigo 6º da Constituição Federal.  Desde então, é dever do Estado respeitar, proteger, promover e prover este direito, implementando políticas, programas e ações que busquem garantir a segurança alimentar e nutricional dos cidadãos de seu território. </a:t>
            </a:r>
          </a:p>
          <a:p>
            <a:endParaRPr lang="pt-BR" sz="1100" kern="1200" dirty="0">
              <a:solidFill>
                <a:schemeClr val="tx1"/>
              </a:solidFill>
              <a:effectLst/>
              <a:latin typeface="+mj-lt"/>
              <a:ea typeface="+mn-ea"/>
              <a:cs typeface="+mn-cs"/>
            </a:endParaRPr>
          </a:p>
          <a:p>
            <a:r>
              <a:rPr lang="pt-BR" sz="1100" kern="120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rPr>
              <a:t>Belo Horizonte já possui uma Política Municipal de Segurança Alimentar e Nutricional desde 1993, quando centralizou todas as ações de abastecimento e segurança alimentar numa única secretaria.</a:t>
            </a:r>
            <a:endParaRPr lang="pt-BR" sz="1100" dirty="0">
              <a:latin typeface="+mj-lt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2E83D-DD63-474C-B198-00B5DB0287EA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7935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6076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316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79948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79923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1798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95777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Aqui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apresentamos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programas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venda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direta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dos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produtores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consumidores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Não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há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intermerdiários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ou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atravessadores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Ganha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produtor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também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o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consumidor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porque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vende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compra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por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um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preço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justo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kern="12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No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Direto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da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Roça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vendedores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são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pequenos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agricultores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das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cidades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no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entorno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de Belo Horizonte que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comercializam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seus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produtos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cerca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de 30%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mais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baratos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do que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preços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de </a:t>
            </a:r>
            <a:r>
              <a:rPr lang="en-GB" sz="1100" kern="1200" dirty="0" err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mercado</a:t>
            </a:r>
            <a:r>
              <a:rPr lang="en-GB" sz="11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Atualmente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são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22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pontos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organizados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por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20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produtores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1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rurais</a:t>
            </a:r>
            <a:r>
              <a:rPr lang="en-US" sz="11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pt-BR" sz="1100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Já a Feira de Produtos Orgânicos tem sua qualidade assegurada por um Selo de Certificação, que é a garantia da isenção resíduos tóxicos. Os alimentos orgânicos têm maior valor nutritivo; o sabor e o aroma são mais intensos. </a:t>
            </a:r>
          </a:p>
          <a:p>
            <a:pPr fontAlgn="base"/>
            <a:endParaRPr lang="pt-B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/>
            <a:endParaRPr lang="pt-B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2E83D-DD63-474C-B198-00B5DB0287EA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6522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www.pbh.gov.br/segurancaalimentar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56BC86-FA6A-4AE6-ACED-D8449370AB75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4511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19/07/2017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notesSlide" Target="../notesSlides/notesSlide7.xml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10" Type="http://schemas.openxmlformats.org/officeDocument/2006/relationships/image" Target="../media/image3.emf"/><Relationship Id="rId4" Type="http://schemas.openxmlformats.org/officeDocument/2006/relationships/diagramData" Target="../diagrams/data6.xml"/><Relationship Id="rId9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179512" y="44624"/>
            <a:ext cx="871296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/>
            <a:endParaRPr lang="pt-BR" altLang="pt-BR" sz="2600" b="0" dirty="0"/>
          </a:p>
        </p:txBody>
      </p:sp>
      <p:sp>
        <p:nvSpPr>
          <p:cNvPr id="3" name="CaixaDeTexto 2"/>
          <p:cNvSpPr txBox="1"/>
          <p:nvPr/>
        </p:nvSpPr>
        <p:spPr>
          <a:xfrm>
            <a:off x="467544" y="2204864"/>
            <a:ext cx="8352927" cy="92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Licenciamento SMASAN nº 01/2017</a:t>
            </a:r>
            <a:endParaRPr lang="pt-BR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1909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Agrupar 16">
            <a:extLst>
              <a:ext uri="{FF2B5EF4-FFF2-40B4-BE49-F238E27FC236}">
                <a16:creationId xmlns:a16="http://schemas.microsoft.com/office/drawing/2014/main" id="{0CCD3972-49AC-47B6-B33A-BE0ABD10B125}"/>
              </a:ext>
            </a:extLst>
          </p:cNvPr>
          <p:cNvGrpSpPr/>
          <p:nvPr/>
        </p:nvGrpSpPr>
        <p:grpSpPr>
          <a:xfrm>
            <a:off x="691952" y="1916832"/>
            <a:ext cx="8064891" cy="3600400"/>
            <a:chOff x="395536" y="2276872"/>
            <a:chExt cx="8064891" cy="1395853"/>
          </a:xfrm>
        </p:grpSpPr>
        <p:sp>
          <p:nvSpPr>
            <p:cNvPr id="20" name="Retângulo: Cantos Arredondados 19">
              <a:extLst>
                <a:ext uri="{FF2B5EF4-FFF2-40B4-BE49-F238E27FC236}">
                  <a16:creationId xmlns:a16="http://schemas.microsoft.com/office/drawing/2014/main" id="{46553BF4-2387-47B5-B43C-29F8E35E7D9B}"/>
                </a:ext>
              </a:extLst>
            </p:cNvPr>
            <p:cNvSpPr/>
            <p:nvPr/>
          </p:nvSpPr>
          <p:spPr>
            <a:xfrm>
              <a:off x="395536" y="2276872"/>
              <a:ext cx="8064891" cy="13958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CaixaDeTexto 18">
              <a:extLst>
                <a:ext uri="{FF2B5EF4-FFF2-40B4-BE49-F238E27FC236}">
                  <a16:creationId xmlns:a16="http://schemas.microsoft.com/office/drawing/2014/main" id="{C0453634-9914-4FCC-A784-80E81D86470A}"/>
                </a:ext>
              </a:extLst>
            </p:cNvPr>
            <p:cNvSpPr txBox="1"/>
            <p:nvPr/>
          </p:nvSpPr>
          <p:spPr>
            <a:xfrm>
              <a:off x="755573" y="2388540"/>
              <a:ext cx="7344816" cy="1038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pt-BR" sz="2100" b="1" dirty="0">
                  <a:latin typeface="+mj-lt"/>
                </a:rPr>
                <a:t>Licenciamento de camelôs para instalação de barracas e exercício de atividade econômica nas Feiras Livres de Belo Horizonte. </a:t>
              </a:r>
            </a:p>
            <a:p>
              <a:pPr algn="just"/>
              <a:endParaRPr lang="pt-BR" sz="2100" dirty="0">
                <a:latin typeface="+mj-lt"/>
              </a:endParaRPr>
            </a:p>
            <a:p>
              <a:pPr algn="just"/>
              <a:r>
                <a:rPr lang="pt-BR" sz="2100" dirty="0">
                  <a:latin typeface="+mj-lt"/>
                </a:rPr>
                <a:t>O edital com todas as informações sobre o certame poderá ser encontrado no Portal de Serviços do site da Prefeitura de Belo Horizonte (www.pbh.gov.br) ou poderá ser adquirida cópia impressa na GLICO/SMASAN, Rua Tupis, nº 149, 3º andar.</a:t>
              </a:r>
            </a:p>
          </p:txBody>
        </p:sp>
      </p:grp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6961CFED-406B-4FF1-8E63-124713EA4D1D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Objeto</a:t>
            </a:r>
          </a:p>
        </p:txBody>
      </p:sp>
    </p:spTree>
    <p:extLst>
      <p:ext uri="{BB962C8B-B14F-4D97-AF65-F5344CB8AC3E}">
        <p14:creationId xmlns:p14="http://schemas.microsoft.com/office/powerpoint/2010/main" val="3778910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Agrupar 20">
            <a:extLst>
              <a:ext uri="{FF2B5EF4-FFF2-40B4-BE49-F238E27FC236}">
                <a16:creationId xmlns:a16="http://schemas.microsoft.com/office/drawing/2014/main" id="{73F4EAE3-D0EF-4AB7-A59F-2900919A4A7C}"/>
              </a:ext>
            </a:extLst>
          </p:cNvPr>
          <p:cNvGrpSpPr/>
          <p:nvPr/>
        </p:nvGrpSpPr>
        <p:grpSpPr>
          <a:xfrm>
            <a:off x="691952" y="1916831"/>
            <a:ext cx="8064891" cy="4248473"/>
            <a:chOff x="395536" y="2276872"/>
            <a:chExt cx="8064891" cy="1647107"/>
          </a:xfrm>
        </p:grpSpPr>
        <p:grpSp>
          <p:nvGrpSpPr>
            <p:cNvPr id="22" name="Agrupar 21">
              <a:extLst>
                <a:ext uri="{FF2B5EF4-FFF2-40B4-BE49-F238E27FC236}">
                  <a16:creationId xmlns:a16="http://schemas.microsoft.com/office/drawing/2014/main" id="{1F42E887-8016-4926-B6DB-1AF74B826CB0}"/>
                </a:ext>
              </a:extLst>
            </p:cNvPr>
            <p:cNvGrpSpPr/>
            <p:nvPr/>
          </p:nvGrpSpPr>
          <p:grpSpPr>
            <a:xfrm>
              <a:off x="395536" y="2276872"/>
              <a:ext cx="8064891" cy="1395853"/>
              <a:chOff x="4" y="0"/>
              <a:chExt cx="8064891" cy="1395853"/>
            </a:xfrm>
          </p:grpSpPr>
          <p:sp>
            <p:nvSpPr>
              <p:cNvPr id="24" name="Retângulo: Cantos Arredondados 23">
                <a:extLst>
                  <a:ext uri="{FF2B5EF4-FFF2-40B4-BE49-F238E27FC236}">
                    <a16:creationId xmlns:a16="http://schemas.microsoft.com/office/drawing/2014/main" id="{945A4D37-312F-4646-96E3-B0E976485BFD}"/>
                  </a:ext>
                </a:extLst>
              </p:cNvPr>
              <p:cNvSpPr/>
              <p:nvPr/>
            </p:nvSpPr>
            <p:spPr>
              <a:xfrm>
                <a:off x="4" y="0"/>
                <a:ext cx="8064891" cy="1395853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5" name="Retângulo: Cantos Arredondados 4">
                <a:extLst>
                  <a:ext uri="{FF2B5EF4-FFF2-40B4-BE49-F238E27FC236}">
                    <a16:creationId xmlns:a16="http://schemas.microsoft.com/office/drawing/2014/main" id="{B734E459-368C-4895-AFA5-596C5A5227FD}"/>
                  </a:ext>
                </a:extLst>
              </p:cNvPr>
              <p:cNvSpPr txBox="1"/>
              <p:nvPr/>
            </p:nvSpPr>
            <p:spPr>
              <a:xfrm>
                <a:off x="40887" y="40883"/>
                <a:ext cx="6115764" cy="131408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28600" tIns="228600" rIns="228600" bIns="228600" numCol="1" spcCol="1270" anchor="ctr" anchorCtr="0">
                <a:noAutofit/>
              </a:bodyPr>
              <a:lstStyle/>
              <a:p>
                <a:pPr marL="0" lvl="0" indent="0" algn="l" defTabSz="2667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pt-BR" sz="6000" kern="1200" dirty="0"/>
              </a:p>
            </p:txBody>
          </p:sp>
        </p:grpSp>
        <p:sp>
          <p:nvSpPr>
            <p:cNvPr id="23" name="CaixaDeTexto 22">
              <a:extLst>
                <a:ext uri="{FF2B5EF4-FFF2-40B4-BE49-F238E27FC236}">
                  <a16:creationId xmlns:a16="http://schemas.microsoft.com/office/drawing/2014/main" id="{055E6CD9-BB2E-48E6-B51F-BD08F19B1F66}"/>
                </a:ext>
              </a:extLst>
            </p:cNvPr>
            <p:cNvSpPr txBox="1"/>
            <p:nvPr/>
          </p:nvSpPr>
          <p:spPr>
            <a:xfrm>
              <a:off x="755573" y="2289253"/>
              <a:ext cx="7344816" cy="16347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pt-BR" sz="2000" dirty="0"/>
                <a:t>A participação se dará mediante entrega de envelopes contendo a documentação dos interessados na GLICO/SMASAN, Rua dos Tupis, nº 149, 3º andar. </a:t>
              </a:r>
            </a:p>
            <a:p>
              <a:pPr algn="just"/>
              <a:endParaRPr lang="pt-BR" sz="2000" dirty="0"/>
            </a:p>
            <a:p>
              <a:pPr algn="just"/>
              <a:r>
                <a:rPr lang="pt-BR" sz="2400" b="1" u="sng" dirty="0"/>
                <a:t>O prazo para entrega dos envelopes é do dia 18/07/2017 a 31/07/2017 das 09:00 às 17:00 horas</a:t>
              </a:r>
              <a:r>
                <a:rPr lang="pt-BR" sz="2400" u="sng" dirty="0"/>
                <a:t>.</a:t>
              </a:r>
            </a:p>
            <a:p>
              <a:pPr algn="just"/>
              <a:endParaRPr lang="pt-BR" sz="2000" dirty="0"/>
            </a:p>
            <a:p>
              <a:pPr algn="just"/>
              <a:r>
                <a:rPr lang="pt-BR" sz="2000" dirty="0"/>
                <a:t>Poderão concorrer às vagas pessoas físicas que estejam cadastradas como camelôs pelo Município de Belo Horizonte, que sejam brasileiras ou estrangeiras em condição legal e que não estejam inseridas impedimentos do artigo 5.2 do Edital.</a:t>
              </a:r>
            </a:p>
            <a:p>
              <a:pPr algn="just"/>
              <a:endParaRPr lang="pt-BR" sz="2000" dirty="0"/>
            </a:p>
            <a:p>
              <a:pPr algn="just"/>
              <a:endParaRPr lang="pt-BR" sz="2000" dirty="0">
                <a:latin typeface="+mj-lt"/>
              </a:endParaRPr>
            </a:p>
          </p:txBody>
        </p:sp>
      </p:grp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D2E318C1-7CEE-49D9-BE5D-C9C61647D932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Forma de </a:t>
            </a: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Participação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4969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224040680"/>
              </p:ext>
            </p:extLst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Agrupar 4">
            <a:extLst>
              <a:ext uri="{FF2B5EF4-FFF2-40B4-BE49-F238E27FC236}">
                <a16:creationId xmlns:a16="http://schemas.microsoft.com/office/drawing/2014/main" id="{164455E5-6F7C-4266-BAB5-D2C217598FF0}"/>
              </a:ext>
            </a:extLst>
          </p:cNvPr>
          <p:cNvGrpSpPr/>
          <p:nvPr/>
        </p:nvGrpSpPr>
        <p:grpSpPr>
          <a:xfrm>
            <a:off x="691952" y="1916831"/>
            <a:ext cx="8064891" cy="3899466"/>
            <a:chOff x="395536" y="2276872"/>
            <a:chExt cx="8064891" cy="1511799"/>
          </a:xfrm>
        </p:grpSpPr>
        <p:grpSp>
          <p:nvGrpSpPr>
            <p:cNvPr id="6" name="Agrupar 5">
              <a:extLst>
                <a:ext uri="{FF2B5EF4-FFF2-40B4-BE49-F238E27FC236}">
                  <a16:creationId xmlns:a16="http://schemas.microsoft.com/office/drawing/2014/main" id="{40283AE5-8928-4865-BC4D-1B158EDA172A}"/>
                </a:ext>
              </a:extLst>
            </p:cNvPr>
            <p:cNvGrpSpPr/>
            <p:nvPr/>
          </p:nvGrpSpPr>
          <p:grpSpPr>
            <a:xfrm>
              <a:off x="395536" y="2276872"/>
              <a:ext cx="8064891" cy="1395853"/>
              <a:chOff x="4" y="0"/>
              <a:chExt cx="8064891" cy="1395853"/>
            </a:xfrm>
          </p:grpSpPr>
          <p:sp>
            <p:nvSpPr>
              <p:cNvPr id="8" name="Retângulo: Cantos Arredondados 7">
                <a:extLst>
                  <a:ext uri="{FF2B5EF4-FFF2-40B4-BE49-F238E27FC236}">
                    <a16:creationId xmlns:a16="http://schemas.microsoft.com/office/drawing/2014/main" id="{A74A0EAC-D257-4632-8EA8-91144A99190F}"/>
                  </a:ext>
                </a:extLst>
              </p:cNvPr>
              <p:cNvSpPr/>
              <p:nvPr/>
            </p:nvSpPr>
            <p:spPr>
              <a:xfrm>
                <a:off x="4" y="0"/>
                <a:ext cx="8064891" cy="1395853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9" name="Retângulo: Cantos Arredondados 4">
                <a:extLst>
                  <a:ext uri="{FF2B5EF4-FFF2-40B4-BE49-F238E27FC236}">
                    <a16:creationId xmlns:a16="http://schemas.microsoft.com/office/drawing/2014/main" id="{8EA727F1-D1CE-43B8-8C9F-F47ACD889C64}"/>
                  </a:ext>
                </a:extLst>
              </p:cNvPr>
              <p:cNvSpPr txBox="1"/>
              <p:nvPr/>
            </p:nvSpPr>
            <p:spPr>
              <a:xfrm>
                <a:off x="40887" y="40883"/>
                <a:ext cx="6115764" cy="131408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28600" tIns="228600" rIns="228600" bIns="228600" numCol="1" spcCol="1270" anchor="ctr" anchorCtr="0">
                <a:noAutofit/>
              </a:bodyPr>
              <a:lstStyle/>
              <a:p>
                <a:pPr marL="0" lvl="0" indent="0" algn="l" defTabSz="2667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pt-BR" sz="6000" kern="1200" dirty="0"/>
              </a:p>
            </p:txBody>
          </p:sp>
        </p:grpSp>
        <p:sp>
          <p:nvSpPr>
            <p:cNvPr id="7" name="CaixaDeTexto 6">
              <a:extLst>
                <a:ext uri="{FF2B5EF4-FFF2-40B4-BE49-F238E27FC236}">
                  <a16:creationId xmlns:a16="http://schemas.microsoft.com/office/drawing/2014/main" id="{E7086FDD-96F0-4F05-B6AD-50CA1DC64CD5}"/>
                </a:ext>
              </a:extLst>
            </p:cNvPr>
            <p:cNvSpPr txBox="1"/>
            <p:nvPr/>
          </p:nvSpPr>
          <p:spPr>
            <a:xfrm>
              <a:off x="755573" y="2309065"/>
              <a:ext cx="7344816" cy="14796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pt-BR" sz="2000" dirty="0"/>
                <a:t>O item 5.2 do Edital prevê que não poderão participar do certame aqueles interessados que se inserirem nos seguintes impedimentos: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estejam cumprindo a penalidade de suspensão temporária imposta pelo Município; 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tenham sido declarados inidôneos em qualquer esfera de Governo; 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sejam servidores públicos municipais, qualquer que seja a natureza jurídica do vínculo mantido com a Administração Pública Municipal de Belo Horizonte; </a:t>
              </a:r>
            </a:p>
            <a:p>
              <a:pPr marL="28575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demais hipóteses de impedimento estabelecidas na legislação vigente, em especial as que se referem ao art. 42, da Lei Orgânica do Município de Belo Horizonte – LOBH (nepotismo). </a:t>
              </a:r>
              <a:endParaRPr lang="pt-BR" sz="2000" dirty="0"/>
            </a:p>
            <a:p>
              <a:pPr algn="just"/>
              <a:endParaRPr lang="pt-BR" sz="2000" dirty="0"/>
            </a:p>
            <a:p>
              <a:pPr algn="just"/>
              <a:endParaRPr lang="pt-BR" sz="2000" dirty="0">
                <a:latin typeface="+mj-lt"/>
              </a:endParaRPr>
            </a:p>
          </p:txBody>
        </p:sp>
      </p:grpSp>
      <p:sp>
        <p:nvSpPr>
          <p:cNvPr id="10" name="CaixaDeTexto 9">
            <a:extLst>
              <a:ext uri="{FF2B5EF4-FFF2-40B4-BE49-F238E27FC236}">
                <a16:creationId xmlns:a16="http://schemas.microsoft.com/office/drawing/2014/main" id="{0098381A-C930-4308-96FE-85B8E24A258B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Impedimentos</a:t>
            </a: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à </a:t>
            </a: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Participação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1035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2552772"/>
              </p:ext>
            </p:extLst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Documentação</a:t>
            </a: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Exigida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grpSp>
          <p:nvGrpSpPr>
            <p:cNvPr id="11" name="Agrupar 10">
              <a:extLst>
                <a:ext uri="{FF2B5EF4-FFF2-40B4-BE49-F238E27FC236}">
                  <a16:creationId xmlns:a16="http://schemas.microsoft.com/office/drawing/2014/main" id="{FCC56A92-A1BD-4DCE-8B4B-46A3D383181A}"/>
                </a:ext>
              </a:extLst>
            </p:cNvPr>
            <p:cNvGrpSpPr/>
            <p:nvPr/>
          </p:nvGrpSpPr>
          <p:grpSpPr>
            <a:xfrm>
              <a:off x="395536" y="2276872"/>
              <a:ext cx="8064891" cy="1395853"/>
              <a:chOff x="4" y="0"/>
              <a:chExt cx="8064891" cy="1395853"/>
            </a:xfrm>
          </p:grpSpPr>
          <p:sp>
            <p:nvSpPr>
              <p:cNvPr id="13" name="Retângulo: Cantos Arredondados 12">
                <a:extLst>
                  <a:ext uri="{FF2B5EF4-FFF2-40B4-BE49-F238E27FC236}">
                    <a16:creationId xmlns:a16="http://schemas.microsoft.com/office/drawing/2014/main" id="{BD09B3E2-6B96-4966-B9A8-A29B54E5D260}"/>
                  </a:ext>
                </a:extLst>
              </p:cNvPr>
              <p:cNvSpPr/>
              <p:nvPr/>
            </p:nvSpPr>
            <p:spPr>
              <a:xfrm>
                <a:off x="4" y="0"/>
                <a:ext cx="8064891" cy="1395853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Retângulo: Cantos Arredondados 4">
                <a:extLst>
                  <a:ext uri="{FF2B5EF4-FFF2-40B4-BE49-F238E27FC236}">
                    <a16:creationId xmlns:a16="http://schemas.microsoft.com/office/drawing/2014/main" id="{EDA539AB-FCF7-4346-B94C-00C7A39AC700}"/>
                  </a:ext>
                </a:extLst>
              </p:cNvPr>
              <p:cNvSpPr txBox="1"/>
              <p:nvPr/>
            </p:nvSpPr>
            <p:spPr>
              <a:xfrm>
                <a:off x="40887" y="40883"/>
                <a:ext cx="6115764" cy="131408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28600" tIns="228600" rIns="228600" bIns="228600" numCol="1" spcCol="1270" anchor="ctr" anchorCtr="0">
                <a:noAutofit/>
              </a:bodyPr>
              <a:lstStyle/>
              <a:p>
                <a:pPr marL="0" lvl="0" indent="0" algn="l" defTabSz="2667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pt-BR" sz="6000" kern="1200" dirty="0"/>
              </a:p>
            </p:txBody>
          </p:sp>
        </p:grp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360284"/>
              <a:ext cx="7344816" cy="12290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pt-BR" dirty="0"/>
                <a:t>A documentação a ser apresentada, em envelope devidamente lacrado e identificado nos termos do Edital, é:</a:t>
              </a:r>
            </a:p>
            <a:p>
              <a:pPr algn="just"/>
              <a:r>
                <a:rPr lang="pt-BR" dirty="0"/>
                <a:t> </a:t>
              </a:r>
            </a:p>
            <a:p>
              <a:pPr marL="285750" lvl="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Cópia autenticada de documento de identidade; </a:t>
              </a:r>
            </a:p>
            <a:p>
              <a:pPr marL="285750" lvl="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Cópia autenticada do CPF;</a:t>
              </a:r>
            </a:p>
            <a:p>
              <a:pPr marL="285750" lvl="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Cópia autenticada do comprovante de endereço (água, luz, telefone ou aviso bancário);</a:t>
              </a:r>
            </a:p>
            <a:p>
              <a:pPr marL="285750" lvl="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Certidão de Quitação Plena junto emitida pela Fazenda Municipal de Belo Horizonte;</a:t>
              </a:r>
            </a:p>
            <a:p>
              <a:pPr marL="285750" lvl="0" indent="-285750" algn="just">
                <a:buFont typeface="Arial" panose="020B0604020202020204" pitchFamily="34" charset="0"/>
                <a:buChar char="•"/>
              </a:pPr>
              <a:r>
                <a:rPr lang="pt-BR" dirty="0"/>
                <a:t>Declaração no modelo constante do Anexo III do Edital.</a:t>
              </a:r>
            </a:p>
            <a:p>
              <a:pPr algn="just"/>
              <a:endParaRPr lang="pt-BR" sz="2000" dirty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235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Autenticação</a:t>
            </a: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dos </a:t>
            </a: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Documentos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grpSp>
          <p:nvGrpSpPr>
            <p:cNvPr id="11" name="Agrupar 10">
              <a:extLst>
                <a:ext uri="{FF2B5EF4-FFF2-40B4-BE49-F238E27FC236}">
                  <a16:creationId xmlns:a16="http://schemas.microsoft.com/office/drawing/2014/main" id="{FCC56A92-A1BD-4DCE-8B4B-46A3D383181A}"/>
                </a:ext>
              </a:extLst>
            </p:cNvPr>
            <p:cNvGrpSpPr/>
            <p:nvPr/>
          </p:nvGrpSpPr>
          <p:grpSpPr>
            <a:xfrm>
              <a:off x="395536" y="2276872"/>
              <a:ext cx="8064891" cy="1395853"/>
              <a:chOff x="4" y="0"/>
              <a:chExt cx="8064891" cy="1395853"/>
            </a:xfrm>
          </p:grpSpPr>
          <p:sp>
            <p:nvSpPr>
              <p:cNvPr id="13" name="Retângulo: Cantos Arredondados 12">
                <a:extLst>
                  <a:ext uri="{FF2B5EF4-FFF2-40B4-BE49-F238E27FC236}">
                    <a16:creationId xmlns:a16="http://schemas.microsoft.com/office/drawing/2014/main" id="{BD09B3E2-6B96-4966-B9A8-A29B54E5D260}"/>
                  </a:ext>
                </a:extLst>
              </p:cNvPr>
              <p:cNvSpPr/>
              <p:nvPr/>
            </p:nvSpPr>
            <p:spPr>
              <a:xfrm>
                <a:off x="4" y="0"/>
                <a:ext cx="8064891" cy="1395853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Retângulo: Cantos Arredondados 4">
                <a:extLst>
                  <a:ext uri="{FF2B5EF4-FFF2-40B4-BE49-F238E27FC236}">
                    <a16:creationId xmlns:a16="http://schemas.microsoft.com/office/drawing/2014/main" id="{EDA539AB-FCF7-4346-B94C-00C7A39AC700}"/>
                  </a:ext>
                </a:extLst>
              </p:cNvPr>
              <p:cNvSpPr txBox="1"/>
              <p:nvPr/>
            </p:nvSpPr>
            <p:spPr>
              <a:xfrm>
                <a:off x="40887" y="40883"/>
                <a:ext cx="6115764" cy="131408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28600" tIns="228600" rIns="228600" bIns="228600" numCol="1" spcCol="1270" anchor="ctr" anchorCtr="0">
                <a:noAutofit/>
              </a:bodyPr>
              <a:lstStyle/>
              <a:p>
                <a:pPr marL="0" lvl="0" indent="0" algn="l" defTabSz="2667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pt-BR" sz="6000" kern="1200" dirty="0"/>
              </a:p>
            </p:txBody>
          </p:sp>
        </p:grp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416458"/>
              <a:ext cx="7344816" cy="8949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pt-BR" dirty="0"/>
                <a:t>A autenticação das cópias dos documentos mencionados acima poderá ser feita por Cartório ou por servidor público municipal. Para tanto, basta que o interessado compareça a GLICO/SMASAN munido do documento original e da cópia.</a:t>
              </a:r>
            </a:p>
            <a:p>
              <a:pPr algn="just"/>
              <a:endParaRPr lang="pt-BR" dirty="0"/>
            </a:p>
            <a:p>
              <a:pPr algn="just"/>
              <a:r>
                <a:rPr lang="pt-BR" dirty="0"/>
                <a:t>Caso o interessado opte pela autenticação por servidor, esta poderá ser feita no mesmo dia da entrega do envelope, não sendo necessário o comparecimento da parte em dois momentos distintos.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417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Envelope de </a:t>
            </a: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Documentação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29"/>
            <a:ext cx="8064891" cy="3600399"/>
            <a:chOff x="395536" y="2276872"/>
            <a:chExt cx="8064891" cy="1395853"/>
          </a:xfrm>
        </p:grpSpPr>
        <p:grpSp>
          <p:nvGrpSpPr>
            <p:cNvPr id="11" name="Agrupar 10">
              <a:extLst>
                <a:ext uri="{FF2B5EF4-FFF2-40B4-BE49-F238E27FC236}">
                  <a16:creationId xmlns:a16="http://schemas.microsoft.com/office/drawing/2014/main" id="{FCC56A92-A1BD-4DCE-8B4B-46A3D383181A}"/>
                </a:ext>
              </a:extLst>
            </p:cNvPr>
            <p:cNvGrpSpPr/>
            <p:nvPr/>
          </p:nvGrpSpPr>
          <p:grpSpPr>
            <a:xfrm>
              <a:off x="395536" y="2276872"/>
              <a:ext cx="8064891" cy="1395853"/>
              <a:chOff x="4" y="0"/>
              <a:chExt cx="8064891" cy="1395853"/>
            </a:xfrm>
          </p:grpSpPr>
          <p:sp>
            <p:nvSpPr>
              <p:cNvPr id="13" name="Retângulo: Cantos Arredondados 12">
                <a:extLst>
                  <a:ext uri="{FF2B5EF4-FFF2-40B4-BE49-F238E27FC236}">
                    <a16:creationId xmlns:a16="http://schemas.microsoft.com/office/drawing/2014/main" id="{BD09B3E2-6B96-4966-B9A8-A29B54E5D260}"/>
                  </a:ext>
                </a:extLst>
              </p:cNvPr>
              <p:cNvSpPr/>
              <p:nvPr/>
            </p:nvSpPr>
            <p:spPr>
              <a:xfrm>
                <a:off x="4" y="0"/>
                <a:ext cx="8064891" cy="1395853"/>
              </a:xfrm>
              <a:prstGeom prst="roundRect">
                <a:avLst>
                  <a:gd name="adj" fmla="val 10000"/>
                </a:avLst>
              </a:prstGeom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Retângulo: Cantos Arredondados 4">
                <a:extLst>
                  <a:ext uri="{FF2B5EF4-FFF2-40B4-BE49-F238E27FC236}">
                    <a16:creationId xmlns:a16="http://schemas.microsoft.com/office/drawing/2014/main" id="{EDA539AB-FCF7-4346-B94C-00C7A39AC700}"/>
                  </a:ext>
                </a:extLst>
              </p:cNvPr>
              <p:cNvSpPr txBox="1"/>
              <p:nvPr/>
            </p:nvSpPr>
            <p:spPr>
              <a:xfrm>
                <a:off x="40887" y="40883"/>
                <a:ext cx="6115764" cy="131408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228600" tIns="228600" rIns="228600" bIns="228600" numCol="1" spcCol="1270" anchor="ctr" anchorCtr="0">
                <a:noAutofit/>
              </a:bodyPr>
              <a:lstStyle/>
              <a:p>
                <a:pPr marL="0" lvl="0" indent="0" algn="l" defTabSz="2667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pt-BR" sz="6000" kern="1200" dirty="0"/>
              </a:p>
            </p:txBody>
          </p:sp>
        </p:grp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64796" y="2337257"/>
              <a:ext cx="7344816" cy="12170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600" dirty="0"/>
                <a:t>A documentação exigida deverá ser entregue pessoalmente em envelope devidamente lacrado, contendo em sua parte externa e frontal os seguintes dizeres:</a:t>
              </a:r>
            </a:p>
            <a:p>
              <a:r>
                <a:rPr lang="pt-BR" sz="1600" dirty="0"/>
                <a:t> </a:t>
              </a:r>
            </a:p>
            <a:p>
              <a:r>
                <a:rPr lang="pt-BR" sz="1400" b="1" dirty="0"/>
                <a:t>SECRETARIA MUNICIPAL ADJUNTA DE SEGURANÇA ALIMENTAR E NUTRICIONAL</a:t>
              </a:r>
              <a:endParaRPr lang="pt-BR" sz="1400" dirty="0"/>
            </a:p>
            <a:p>
              <a:r>
                <a:rPr lang="pt-BR" sz="1400" dirty="0"/>
                <a:t>CONVOCAÇÃO PARA LICENCIAMENTO SMASAN Nº 01/2017</a:t>
              </a:r>
            </a:p>
            <a:p>
              <a:r>
                <a:rPr lang="pt-BR" sz="1400" dirty="0"/>
                <a:t>NOME:</a:t>
              </a:r>
            </a:p>
            <a:p>
              <a:r>
                <a:rPr lang="pt-BR" sz="1400" dirty="0"/>
                <a:t>CPF:</a:t>
              </a:r>
            </a:p>
            <a:p>
              <a:r>
                <a:rPr lang="pt-BR" sz="1400" dirty="0"/>
                <a:t>ENDEREÇO:</a:t>
              </a:r>
            </a:p>
            <a:p>
              <a:r>
                <a:rPr lang="pt-BR" sz="1400" dirty="0"/>
                <a:t>E-MAIL:</a:t>
              </a:r>
            </a:p>
            <a:p>
              <a:endParaRPr lang="pt-BR" sz="1600" dirty="0"/>
            </a:p>
            <a:p>
              <a:r>
                <a:rPr lang="pt-BR" sz="1600" i="1" u="sng" dirty="0"/>
                <a:t>Em se tratando de candidato portador de deficiência é necessário que se conste do envelope a informação “</a:t>
              </a:r>
              <a:r>
                <a:rPr lang="pt-BR" sz="1600" b="1" i="1" u="sng" dirty="0"/>
                <a:t>CANDIDATO PORTADOR DE DEFICIÊNCIA”.</a:t>
              </a:r>
              <a:endParaRPr lang="pt-BR" sz="1600" i="1" u="sng" dirty="0"/>
            </a:p>
            <a:p>
              <a:pPr algn="just"/>
              <a:endParaRPr lang="pt-BR" dirty="0"/>
            </a:p>
          </p:txBody>
        </p:sp>
      </p:grpSp>
      <p:sp>
        <p:nvSpPr>
          <p:cNvPr id="2" name="Retângulo 1">
            <a:extLst>
              <a:ext uri="{FF2B5EF4-FFF2-40B4-BE49-F238E27FC236}">
                <a16:creationId xmlns:a16="http://schemas.microsoft.com/office/drawing/2014/main" id="{A9B55835-5368-4378-A087-4A44EC161096}"/>
              </a:ext>
            </a:extLst>
          </p:cNvPr>
          <p:cNvSpPr/>
          <p:nvPr/>
        </p:nvSpPr>
        <p:spPr>
          <a:xfrm>
            <a:off x="1104724" y="2780928"/>
            <a:ext cx="6184307" cy="14401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3420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Vagas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BD09B3E2-6B96-4966-B9A8-A29B54E5D260}"/>
                </a:ext>
              </a:extLst>
            </p:cNvPr>
            <p:cNvSpPr/>
            <p:nvPr/>
          </p:nvSpPr>
          <p:spPr>
            <a:xfrm>
              <a:off x="395536" y="2276872"/>
              <a:ext cx="8064891" cy="13958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416458"/>
              <a:ext cx="7344816" cy="143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t-BR" dirty="0"/>
            </a:p>
          </p:txBody>
        </p:sp>
      </p:grp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9146ECE-6D17-4B01-87FA-1F77298470B9}"/>
              </a:ext>
            </a:extLst>
          </p:cNvPr>
          <p:cNvSpPr txBox="1"/>
          <p:nvPr/>
        </p:nvSpPr>
        <p:spPr>
          <a:xfrm>
            <a:off x="1051989" y="2276873"/>
            <a:ext cx="734481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Estão sendo ofertadas 105 vagas espalhadas nas regionais de Belo Horizonte, sendo que cada interessado poderá se candidatar a duas vagas, desde que em dias da semana diferentes;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Do total de vagas, 5% está reservado para portadores de deficiência, que deverão comprovar sua condição através de Laudo Médico (Anexo V do Edital);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Havendo mais de um interessado para a mesma vaga será realizado sorteio;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O valor a ser pago por ano dependerá da vaga pleiteada e poderá ser consultado no Anexo I do Edital.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570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Vagas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BD09B3E2-6B96-4966-B9A8-A29B54E5D260}"/>
                </a:ext>
              </a:extLst>
            </p:cNvPr>
            <p:cNvSpPr/>
            <p:nvPr/>
          </p:nvSpPr>
          <p:spPr>
            <a:xfrm>
              <a:off x="395536" y="2276872"/>
              <a:ext cx="8064891" cy="13958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416458"/>
              <a:ext cx="7344816" cy="143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t-BR" dirty="0"/>
            </a:p>
          </p:txBody>
        </p:sp>
      </p:grpSp>
      <p:graphicFrame>
        <p:nvGraphicFramePr>
          <p:cNvPr id="4" name="Objeto 3">
            <a:extLst>
              <a:ext uri="{FF2B5EF4-FFF2-40B4-BE49-F238E27FC236}">
                <a16:creationId xmlns:a16="http://schemas.microsoft.com/office/drawing/2014/main" id="{637BD6E4-3D69-4D88-9461-CE3C79B559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5939243"/>
              </p:ext>
            </p:extLst>
          </p:nvPr>
        </p:nvGraphicFramePr>
        <p:xfrm>
          <a:off x="1168531" y="2461539"/>
          <a:ext cx="7408293" cy="20385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Document" r:id="rId9" imgW="5913544" imgH="1626919" progId="Word.Document.12">
                  <p:embed/>
                </p:oleObj>
              </mc:Choice>
              <mc:Fallback>
                <p:oleObj name="Document" r:id="rId9" imgW="5913544" imgH="16269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68531" y="2461539"/>
                        <a:ext cx="7408293" cy="20385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8880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Abertura</a:t>
            </a:r>
            <a:r>
              <a:rPr lang="en-GB" sz="45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dos Envelopes</a:t>
            </a: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BD09B3E2-6B96-4966-B9A8-A29B54E5D260}"/>
                </a:ext>
              </a:extLst>
            </p:cNvPr>
            <p:cNvSpPr/>
            <p:nvPr/>
          </p:nvSpPr>
          <p:spPr>
            <a:xfrm>
              <a:off x="395536" y="2276872"/>
              <a:ext cx="8064891" cy="13958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416458"/>
              <a:ext cx="7344816" cy="143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t-BR" dirty="0"/>
            </a:p>
          </p:txBody>
        </p:sp>
      </p:grp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9146ECE-6D17-4B01-87FA-1F77298470B9}"/>
              </a:ext>
            </a:extLst>
          </p:cNvPr>
          <p:cNvSpPr txBox="1"/>
          <p:nvPr/>
        </p:nvSpPr>
        <p:spPr>
          <a:xfrm>
            <a:off x="1051989" y="2428410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dirty="0"/>
          </a:p>
          <a:p>
            <a:pPr algn="just"/>
            <a:r>
              <a:rPr lang="pt-BR" dirty="0"/>
              <a:t>A abertura dos envelopes contendo a documentação dos interessados se dará em sessão pública a se realizar no dia 03/08/2017 às 09:30 horas no auditório da Secretaria Municipal Adjunta de Segurança Alimentar e Nutricional (Rua dos Tupis, 149, 2º andar). </a:t>
            </a:r>
          </a:p>
          <a:p>
            <a:pPr algn="just"/>
            <a:endParaRPr lang="pt-BR" dirty="0"/>
          </a:p>
          <a:p>
            <a:pPr algn="ctr"/>
            <a:r>
              <a:rPr lang="pt-BR" b="1" i="1" dirty="0"/>
              <a:t>Não é obrigatória a presença do interessado na sessão de abertura.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1976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270307F6-2E51-4165-8D84-FE88E8803E9D}"/>
              </a:ext>
            </a:extLst>
          </p:cNvPr>
          <p:cNvGraphicFramePr/>
          <p:nvPr>
            <p:extLst/>
          </p:nvPr>
        </p:nvGraphicFramePr>
        <p:xfrm>
          <a:off x="251520" y="-260648"/>
          <a:ext cx="871296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F9B913E4-C4BA-498B-BE52-143334E00CD3}"/>
              </a:ext>
            </a:extLst>
          </p:cNvPr>
          <p:cNvSpPr txBox="1"/>
          <p:nvPr/>
        </p:nvSpPr>
        <p:spPr>
          <a:xfrm>
            <a:off x="438358" y="572382"/>
            <a:ext cx="8352927" cy="1023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500" b="1" dirty="0" err="1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Consultas</a:t>
            </a:r>
            <a:endParaRPr lang="en-GB" sz="4500" b="1" dirty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pSp>
        <p:nvGrpSpPr>
          <p:cNvPr id="10" name="Agrupar 9">
            <a:extLst>
              <a:ext uri="{FF2B5EF4-FFF2-40B4-BE49-F238E27FC236}">
                <a16:creationId xmlns:a16="http://schemas.microsoft.com/office/drawing/2014/main" id="{703A1E1B-511E-4729-903F-E3D4FAD49CE7}"/>
              </a:ext>
            </a:extLst>
          </p:cNvPr>
          <p:cNvGrpSpPr/>
          <p:nvPr/>
        </p:nvGrpSpPr>
        <p:grpSpPr>
          <a:xfrm>
            <a:off x="691952" y="1916831"/>
            <a:ext cx="8064891" cy="3600400"/>
            <a:chOff x="395536" y="2276872"/>
            <a:chExt cx="8064891" cy="1395853"/>
          </a:xfrm>
        </p:grpSpPr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BD09B3E2-6B96-4966-B9A8-A29B54E5D260}"/>
                </a:ext>
              </a:extLst>
            </p:cNvPr>
            <p:cNvSpPr/>
            <p:nvPr/>
          </p:nvSpPr>
          <p:spPr>
            <a:xfrm>
              <a:off x="395536" y="2276872"/>
              <a:ext cx="8064891" cy="1395853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2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4AED4DA2-8DB2-4B3A-8525-15B7CBC24834}"/>
                </a:ext>
              </a:extLst>
            </p:cNvPr>
            <p:cNvSpPr txBox="1"/>
            <p:nvPr/>
          </p:nvSpPr>
          <p:spPr>
            <a:xfrm>
              <a:off x="755573" y="2416458"/>
              <a:ext cx="7344816" cy="143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endParaRPr lang="pt-BR" dirty="0"/>
            </a:p>
          </p:txBody>
        </p:sp>
      </p:grp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9146ECE-6D17-4B01-87FA-1F77298470B9}"/>
              </a:ext>
            </a:extLst>
          </p:cNvPr>
          <p:cNvSpPr txBox="1"/>
          <p:nvPr/>
        </p:nvSpPr>
        <p:spPr>
          <a:xfrm>
            <a:off x="1115616" y="2896408"/>
            <a:ext cx="734481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200" dirty="0"/>
              <a:t>Quaisquer dúvidas poderão ser retiradas por meio dos telefones 3277-4390 ou 3277-4746 ou através de Consulta Formal por escrito, em até 02 (dois) dias antes da data fixada para entrega dos envelopes.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897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8">
                                            <p:graphicEl>
                                              <a:dgm id="{24542A0A-97BF-4212-9F89-BFFE19FFE1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92CC89-9ED7-423E-A47B-871796E3BE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96752"/>
            <a:ext cx="6211803" cy="4141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96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-4284984" y="2167044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500"/>
              </a:spcBef>
              <a:buClr>
                <a:srgbClr val="009900"/>
              </a:buCl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20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371692" y="6845027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latin typeface="+mj-lt"/>
              </a:rPr>
              <a:t>Parceria: EMATER-MG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22" y="1124744"/>
            <a:ext cx="6338446" cy="41967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5524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1400"/>
            <a:ext cx="9144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55576" y="47971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35496" y="4437112"/>
            <a:ext cx="9108504" cy="122413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2200" b="1" dirty="0">
                <a:solidFill>
                  <a:schemeClr val="bg1"/>
                </a:solidFill>
              </a:rPr>
              <a:t>Muito obrigada!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2200" b="1" dirty="0">
                <a:solidFill>
                  <a:schemeClr val="bg1"/>
                </a:solidFill>
              </a:rPr>
              <a:t>Secretaria Municipal de Políticas Sociais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1800" b="1" dirty="0">
                <a:solidFill>
                  <a:schemeClr val="bg1"/>
                </a:solidFill>
              </a:rPr>
              <a:t>Secretaria Municipal Adjunta de Segurança Alimentar e Nutricional – SMASAN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1800" b="1" dirty="0">
                <a:solidFill>
                  <a:schemeClr val="bg1"/>
                </a:solidFill>
              </a:rPr>
              <a:t>Rua dos Tupis, n. 149, 2º andar – Centro /Belo </a:t>
            </a:r>
            <a:r>
              <a:rPr lang="pt-BR" sz="1800" b="1" dirty="0" err="1">
                <a:solidFill>
                  <a:schemeClr val="bg1"/>
                </a:solidFill>
              </a:rPr>
              <a:t>Horizonte-MG</a:t>
            </a:r>
            <a:endParaRPr lang="pt-BR" sz="18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pt-BR" sz="1800" kern="0" dirty="0">
                <a:solidFill>
                  <a:schemeClr val="bg1"/>
                </a:solidFill>
              </a:rPr>
              <a:t>www.pbh.gov.br/segurancaalimentar</a:t>
            </a:r>
          </a:p>
          <a:p>
            <a:pPr marL="0" indent="0">
              <a:buFont typeface="Arial" pitchFamily="34" charset="0"/>
              <a:buNone/>
            </a:pPr>
            <a:endParaRPr lang="pt-BR" sz="2200" dirty="0"/>
          </a:p>
          <a:p>
            <a:pPr marL="0" indent="0">
              <a:buFont typeface="Arial" pitchFamily="34" charset="0"/>
              <a:buNone/>
            </a:pPr>
            <a:endParaRPr lang="pt-BR" sz="2200" dirty="0"/>
          </a:p>
          <a:p>
            <a:pPr marL="0" indent="0">
              <a:buFont typeface="Arial" pitchFamily="34" charset="0"/>
              <a:buNone/>
            </a:pPr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14223623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862</Words>
  <Application>Microsoft Office PowerPoint</Application>
  <PresentationFormat>Apresentação na tela (4:3)</PresentationFormat>
  <Paragraphs>81</Paragraphs>
  <Slides>15</Slides>
  <Notes>11</Notes>
  <HiddenSlides>4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Documento do Microsoft Word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ANA LUIZA SILVA LANARI</cp:lastModifiedBy>
  <cp:revision>101</cp:revision>
  <cp:lastPrinted>2017-07-19T13:23:04Z</cp:lastPrinted>
  <dcterms:created xsi:type="dcterms:W3CDTF">2017-02-07T13:32:31Z</dcterms:created>
  <dcterms:modified xsi:type="dcterms:W3CDTF">2017-07-19T13:23:43Z</dcterms:modified>
</cp:coreProperties>
</file>